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1"/>
  </p:notesMasterIdLst>
  <p:sldIdLst>
    <p:sldId id="260" r:id="rId2"/>
    <p:sldId id="467" r:id="rId3"/>
    <p:sldId id="274" r:id="rId4"/>
    <p:sldId id="414" r:id="rId5"/>
    <p:sldId id="392" r:id="rId6"/>
    <p:sldId id="468" r:id="rId7"/>
    <p:sldId id="541" r:id="rId8"/>
    <p:sldId id="257" r:id="rId9"/>
    <p:sldId id="278" r:id="rId10"/>
    <p:sldId id="393" r:id="rId11"/>
    <p:sldId id="357" r:id="rId12"/>
    <p:sldId id="358" r:id="rId13"/>
    <p:sldId id="327" r:id="rId14"/>
    <p:sldId id="279" r:id="rId15"/>
    <p:sldId id="338" r:id="rId16"/>
    <p:sldId id="344" r:id="rId17"/>
    <p:sldId id="351" r:id="rId18"/>
    <p:sldId id="566" r:id="rId19"/>
    <p:sldId id="413" r:id="rId20"/>
    <p:sldId id="348" r:id="rId21"/>
    <p:sldId id="389" r:id="rId22"/>
    <p:sldId id="397" r:id="rId23"/>
    <p:sldId id="415" r:id="rId24"/>
    <p:sldId id="273" r:id="rId25"/>
    <p:sldId id="416" r:id="rId26"/>
    <p:sldId id="419" r:id="rId27"/>
    <p:sldId id="420" r:id="rId28"/>
    <p:sldId id="427" r:id="rId29"/>
    <p:sldId id="428" r:id="rId30"/>
    <p:sldId id="431" r:id="rId31"/>
    <p:sldId id="281" r:id="rId32"/>
    <p:sldId id="400" r:id="rId33"/>
    <p:sldId id="401" r:id="rId34"/>
    <p:sldId id="410" r:id="rId35"/>
    <p:sldId id="408" r:id="rId36"/>
    <p:sldId id="542" r:id="rId37"/>
    <p:sldId id="596" r:id="rId38"/>
    <p:sldId id="597" r:id="rId39"/>
    <p:sldId id="438" r:id="rId40"/>
    <p:sldId id="262" r:id="rId41"/>
    <p:sldId id="573" r:id="rId42"/>
    <p:sldId id="439" r:id="rId43"/>
    <p:sldId id="440" r:id="rId44"/>
    <p:sldId id="441" r:id="rId45"/>
    <p:sldId id="442" r:id="rId46"/>
    <p:sldId id="567" r:id="rId47"/>
    <p:sldId id="443" r:id="rId48"/>
    <p:sldId id="584" r:id="rId49"/>
    <p:sldId id="445" r:id="rId50"/>
    <p:sldId id="583" r:id="rId51"/>
    <p:sldId id="446" r:id="rId52"/>
    <p:sldId id="447" r:id="rId53"/>
    <p:sldId id="448" r:id="rId54"/>
    <p:sldId id="449" r:id="rId55"/>
    <p:sldId id="450" r:id="rId56"/>
    <p:sldId id="578" r:id="rId57"/>
    <p:sldId id="577" r:id="rId58"/>
    <p:sldId id="581" r:id="rId59"/>
    <p:sldId id="582" r:id="rId60"/>
    <p:sldId id="579" r:id="rId61"/>
    <p:sldId id="451" r:id="rId62"/>
    <p:sldId id="569" r:id="rId63"/>
    <p:sldId id="571" r:id="rId64"/>
    <p:sldId id="572" r:id="rId65"/>
    <p:sldId id="585" r:id="rId66"/>
    <p:sldId id="452" r:id="rId67"/>
    <p:sldId id="453" r:id="rId68"/>
    <p:sldId id="455" r:id="rId69"/>
    <p:sldId id="370" r:id="rId70"/>
    <p:sldId id="345" r:id="rId71"/>
    <p:sldId id="456" r:id="rId72"/>
    <p:sldId id="457" r:id="rId73"/>
    <p:sldId id="459" r:id="rId74"/>
    <p:sldId id="458" r:id="rId75"/>
    <p:sldId id="460" r:id="rId76"/>
    <p:sldId id="461" r:id="rId77"/>
    <p:sldId id="462" r:id="rId78"/>
    <p:sldId id="312" r:id="rId79"/>
    <p:sldId id="371" r:id="rId80"/>
    <p:sldId id="593" r:id="rId81"/>
    <p:sldId id="594" r:id="rId82"/>
    <p:sldId id="595" r:id="rId83"/>
    <p:sldId id="592" r:id="rId84"/>
    <p:sldId id="463" r:id="rId85"/>
    <p:sldId id="464" r:id="rId86"/>
    <p:sldId id="465" r:id="rId87"/>
    <p:sldId id="356" r:id="rId88"/>
    <p:sldId id="466" r:id="rId89"/>
    <p:sldId id="574" r:id="rId90"/>
    <p:sldId id="575" r:id="rId91"/>
    <p:sldId id="576" r:id="rId92"/>
    <p:sldId id="586" r:id="rId93"/>
    <p:sldId id="588" r:id="rId94"/>
    <p:sldId id="589" r:id="rId95"/>
    <p:sldId id="587" r:id="rId96"/>
    <p:sldId id="590" r:id="rId97"/>
    <p:sldId id="276" r:id="rId98"/>
    <p:sldId id="591" r:id="rId99"/>
    <p:sldId id="275" r:id="rId100"/>
    <p:sldId id="598" r:id="rId101"/>
    <p:sldId id="277" r:id="rId102"/>
    <p:sldId id="399" r:id="rId103"/>
    <p:sldId id="317" r:id="rId104"/>
    <p:sldId id="421" r:id="rId105"/>
    <p:sldId id="422" r:id="rId106"/>
    <p:sldId id="423" r:id="rId107"/>
    <p:sldId id="424" r:id="rId108"/>
    <p:sldId id="425" r:id="rId109"/>
    <p:sldId id="426" r:id="rId110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1651"/>
    <a:srgbClr val="0432FF"/>
    <a:srgbClr val="DCDEE0"/>
    <a:srgbClr val="0096FF"/>
    <a:srgbClr val="D5FC79"/>
    <a:srgbClr val="F9F9FF"/>
    <a:srgbClr val="76D6FF"/>
    <a:srgbClr val="FFFFFF"/>
    <a:srgbClr val="FFFD78"/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20"/>
    <p:restoredTop sz="94068"/>
  </p:normalViewPr>
  <p:slideViewPr>
    <p:cSldViewPr snapToGrid="0" snapToObjects="1">
      <p:cViewPr>
        <p:scale>
          <a:sx n="66" d="100"/>
          <a:sy n="66" d="100"/>
        </p:scale>
        <p:origin x="144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C687DC46-5D74-9643-92DB-1DD17829A0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fld id="{66089D75-4E57-D040-9F4A-22429455BCF8}" type="slidenum">
              <a:rPr lang="en-US" altLang="en-IT" sz="1200"/>
              <a:pPr/>
              <a:t>8</a:t>
            </a:fld>
            <a:endParaRPr lang="en-US" altLang="en-IT" sz="120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CC38CEC2-4E46-DF43-ACAA-3B48321349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CE62ECB-6086-B34A-90BD-E5782B2982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T" altLang="en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Più</a:t>
            </a:r>
            <a:r>
              <a:rPr lang="en-US" dirty="0"/>
              <a:t> </a:t>
            </a:r>
            <a:r>
              <a:rPr lang="en-US" dirty="0" err="1"/>
              <a:t>stretta</a:t>
            </a:r>
            <a:r>
              <a:rPr lang="en-US" dirty="0"/>
              <a:t>, </a:t>
            </a:r>
            <a:r>
              <a:rPr lang="en-US" dirty="0" err="1"/>
              <a:t>gaussiana</a:t>
            </a:r>
            <a:r>
              <a:rPr lang="en-US" dirty="0"/>
              <a:t> e al </a:t>
            </a:r>
            <a:r>
              <a:rPr lang="en-US" dirty="0" err="1"/>
              <a:t>valore</a:t>
            </a:r>
            <a:r>
              <a:rPr lang="en-US" dirty="0"/>
              <a:t> </a:t>
            </a:r>
            <a:r>
              <a:rPr lang="en-US" dirty="0" err="1"/>
              <a:t>corretto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192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DAB93670-466B-CF48-B532-23F2DA9E06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fld id="{B407D181-E6E1-FC4C-BCF5-02D2BA6DE578}" type="slidenum">
              <a:rPr lang="en-US" altLang="en-IT" sz="1200"/>
              <a:pPr/>
              <a:t>9</a:t>
            </a:fld>
            <a:endParaRPr lang="en-US" altLang="en-IT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40836B52-9A5F-AA45-9ADF-9CCA244E13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026F3BAA-954E-4945-9D66-8A762EE31F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T" altLang="en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96A7E74E-B84F-514A-AEC9-C7F084EEFE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fld id="{A491CA6D-0736-1B48-AAC0-1FEEF0F5783F}" type="slidenum">
              <a:rPr lang="en-US" altLang="en-IT" sz="1200"/>
              <a:pPr/>
              <a:t>14</a:t>
            </a:fld>
            <a:endParaRPr lang="en-US" altLang="en-IT" sz="1200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A1630A4A-7F49-9B44-A9EA-06BF4E3183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5998546F-F3E3-3A42-A420-0DD76240D3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T" altLang="en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6626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4744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2631025C-2235-AE4F-A5C7-2EC98E4679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278313" y="10156825"/>
            <a:ext cx="3281362" cy="534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fld id="{85BFDBF5-5F94-2B4B-9B6B-EE684961C9CD}" type="slidenum">
              <a:rPr lang="en-US" altLang="en-US" sz="1200"/>
              <a:pPr/>
              <a:t>66</a:t>
            </a:fld>
            <a:endParaRPr lang="en-US" altLang="en-US" sz="1200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CBB110A5-0AA4-D043-B478-6AF2DB2C16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C80AE1C1-1523-B74F-91D3-829BA3546F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CustomShape 1"/>
          <p:cNvSpPr/>
          <p:nvPr/>
        </p:nvSpPr>
        <p:spPr>
          <a:xfrm>
            <a:off x="4278313" y="10156825"/>
            <a:ext cx="3273425" cy="5270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1263" cy="4106863"/>
          </a:xfrm>
        </p:spPr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Barion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number and strangeness:</a:t>
            </a:r>
            <a:r>
              <a:rPr lang="en-US" sz="2000" spc="-1" baseline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000" spc="-1" baseline="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diversa</a:t>
            </a:r>
            <a:r>
              <a:rPr lang="en-US" sz="2000" spc="-1" baseline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000" spc="-1" baseline="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risposta</a:t>
            </a:r>
            <a:r>
              <a:rPr lang="en-US" sz="2000" spc="-1" baseline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 </a:t>
            </a:r>
            <a:r>
              <a:rPr lang="en-US" sz="2000" spc="-1" baseline="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quindi</a:t>
            </a:r>
            <a:r>
              <a:rPr lang="en-US" sz="2000" spc="-1" baseline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000" spc="-1" baseline="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incertezza</a:t>
            </a:r>
            <a:r>
              <a:rPr lang="en-US" sz="2000" spc="-1" baseline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000" spc="-1" baseline="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sistematica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2505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55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Asimmetrico</a:t>
            </a:r>
            <a:r>
              <a:rPr lang="en-US" dirty="0"/>
              <a:t> (hadron in non compensating</a:t>
            </a:r>
            <a:r>
              <a:rPr lang="en-US" baseline="0" dirty="0"/>
              <a:t> </a:t>
            </a:r>
            <a:r>
              <a:rPr lang="en-US" baseline="0" dirty="0" err="1"/>
              <a:t>calo</a:t>
            </a:r>
            <a:r>
              <a:rPr lang="en-US" baseline="0" dirty="0"/>
              <a:t>)</a:t>
            </a:r>
            <a:r>
              <a:rPr lang="en-US" dirty="0"/>
              <a:t>, </a:t>
            </a:r>
            <a:r>
              <a:rPr lang="en-US" dirty="0" err="1"/>
              <a:t>larga</a:t>
            </a:r>
            <a:r>
              <a:rPr lang="en-US" dirty="0"/>
              <a:t> e al </a:t>
            </a:r>
            <a:r>
              <a:rPr lang="en-US" dirty="0" err="1"/>
              <a:t>valore</a:t>
            </a:r>
            <a:r>
              <a:rPr lang="en-US" dirty="0"/>
              <a:t> </a:t>
            </a:r>
            <a:r>
              <a:rPr lang="en-US" dirty="0" err="1"/>
              <a:t>sbagliato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288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6212388" y="9029700"/>
            <a:ext cx="477695" cy="38991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9BA46-1C93-4567-A05B-77BEED2B3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22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774162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 flipV="1">
            <a:off x="270941" y="1308037"/>
            <a:ext cx="16713711" cy="64"/>
          </a:xfrm>
          <a:prstGeom prst="line">
            <a:avLst/>
          </a:prstGeom>
          <a:solidFill>
            <a:srgbClr val="941751"/>
          </a:solidFill>
          <a:ln w="38100">
            <a:solidFill>
              <a:srgbClr val="941751">
                <a:alpha val="60000"/>
              </a:srgbClr>
            </a:solidFill>
            <a:miter lim="400000"/>
          </a:ln>
        </p:spPr>
        <p:txBody>
          <a:bodyPr lIns="67735" tIns="67735" rIns="67735" bIns="67735" anchor="ctr"/>
          <a:lstStyle/>
          <a:p>
            <a:pPr algn="l" defTabSz="60963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3" name="Shape 3"/>
          <p:cNvSpPr/>
          <p:nvPr/>
        </p:nvSpPr>
        <p:spPr>
          <a:xfrm flipV="1">
            <a:off x="270941" y="9017001"/>
            <a:ext cx="16713711" cy="63"/>
          </a:xfrm>
          <a:prstGeom prst="line">
            <a:avLst/>
          </a:prstGeom>
          <a:solidFill>
            <a:srgbClr val="941751"/>
          </a:solidFill>
          <a:ln w="38100">
            <a:solidFill>
              <a:srgbClr val="941751">
                <a:alpha val="60000"/>
              </a:srgbClr>
            </a:solidFill>
            <a:miter lim="400000"/>
          </a:ln>
        </p:spPr>
        <p:txBody>
          <a:bodyPr lIns="67735" tIns="67735" rIns="67735" bIns="67735" anchor="ctr"/>
          <a:lstStyle/>
          <a:p>
            <a:pPr algn="l" defTabSz="60963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4" name="Shape 4"/>
          <p:cNvSpPr/>
          <p:nvPr/>
        </p:nvSpPr>
        <p:spPr>
          <a:xfrm>
            <a:off x="695164" y="9135144"/>
            <a:ext cx="11504663" cy="424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5" tIns="67735" rIns="67735" bIns="67735" anchor="ctr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Chalkboard"/>
              </a:defRPr>
            </a:lvl1pPr>
          </a:lstStyle>
          <a:p>
            <a:pPr marL="0" marR="0" indent="0" algn="l" defTabSz="77897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1867" dirty="0"/>
              <a:t>G. </a:t>
            </a:r>
            <a:r>
              <a:rPr sz="1867" dirty="0" err="1"/>
              <a:t>Gaudio</a:t>
            </a:r>
            <a:r>
              <a:rPr sz="1867" dirty="0"/>
              <a:t> </a:t>
            </a:r>
            <a:r>
              <a:rPr lang="en-IT" sz="1867" dirty="0"/>
              <a:t>–</a:t>
            </a:r>
            <a:r>
              <a:rPr lang="it-IT" sz="1867" dirty="0"/>
              <a:t> XXXIII International Otranto School</a:t>
            </a:r>
            <a:endParaRPr sz="1867" dirty="0"/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693385" y="361888"/>
            <a:ext cx="13953493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677354" y="1524000"/>
            <a:ext cx="15985555" cy="740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2pPr>
              <a:defRPr>
                <a:solidFill>
                  <a:srgbClr val="5E5E5E"/>
                </a:solidFill>
              </a:defRPr>
            </a:lvl2pPr>
            <a:lvl4pPr>
              <a:defRPr>
                <a:solidFill>
                  <a:srgbClr val="5E5E5E"/>
                </a:solidFill>
              </a:defRPr>
            </a:lvl4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16185213" y="9157857"/>
            <a:ext cx="477696" cy="3899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67">
                <a:latin typeface="+mn-lt"/>
                <a:ea typeface="+mn-ea"/>
                <a:cs typeface="+mn-cs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2870" y="139822"/>
            <a:ext cx="2737394" cy="12007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</p:sldLayoutIdLst>
  <p:transition spd="med"/>
  <p:hf hdr="0" ftr="0" dt="0"/>
  <p:txStyles>
    <p:titleStyle>
      <a:lvl1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334" b="0" i="0" u="none" strike="noStrike" cap="none" spc="0" baseline="0">
          <a:ln>
            <a:noFill/>
          </a:ln>
          <a:solidFill>
            <a:srgbClr val="941751"/>
          </a:solidFill>
          <a:uFillTx/>
          <a:latin typeface="+mn-lt"/>
          <a:ea typeface="+mn-ea"/>
          <a:cs typeface="+mn-cs"/>
          <a:sym typeface="Chalkboard"/>
        </a:defRPr>
      </a:lvl1pPr>
      <a:lvl2pPr marL="0" marR="0" indent="304815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334" b="0" i="0" u="none" strike="noStrike" cap="none" spc="0" baseline="0">
          <a:ln>
            <a:noFill/>
          </a:ln>
          <a:solidFill>
            <a:srgbClr val="941751"/>
          </a:solidFill>
          <a:uFillTx/>
          <a:latin typeface="+mn-lt"/>
          <a:ea typeface="+mn-ea"/>
          <a:cs typeface="+mn-cs"/>
          <a:sym typeface="Chalkboard"/>
        </a:defRPr>
      </a:lvl2pPr>
      <a:lvl3pPr marL="0" marR="0" indent="60963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334" b="0" i="0" u="none" strike="noStrike" cap="none" spc="0" baseline="0">
          <a:ln>
            <a:noFill/>
          </a:ln>
          <a:solidFill>
            <a:srgbClr val="941751"/>
          </a:solidFill>
          <a:uFillTx/>
          <a:latin typeface="+mn-lt"/>
          <a:ea typeface="+mn-ea"/>
          <a:cs typeface="+mn-cs"/>
          <a:sym typeface="Chalkboard"/>
        </a:defRPr>
      </a:lvl3pPr>
      <a:lvl4pPr marL="0" marR="0" indent="914446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334" b="0" i="0" u="none" strike="noStrike" cap="none" spc="0" baseline="0">
          <a:ln>
            <a:noFill/>
          </a:ln>
          <a:solidFill>
            <a:srgbClr val="941751"/>
          </a:solidFill>
          <a:uFillTx/>
          <a:latin typeface="+mn-lt"/>
          <a:ea typeface="+mn-ea"/>
          <a:cs typeface="+mn-cs"/>
          <a:sym typeface="Chalkboard"/>
        </a:defRPr>
      </a:lvl4pPr>
      <a:lvl5pPr marL="0" marR="0" indent="1219261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334" b="0" i="0" u="none" strike="noStrike" cap="none" spc="0" baseline="0">
          <a:ln>
            <a:noFill/>
          </a:ln>
          <a:solidFill>
            <a:srgbClr val="941751"/>
          </a:solidFill>
          <a:uFillTx/>
          <a:latin typeface="+mn-lt"/>
          <a:ea typeface="+mn-ea"/>
          <a:cs typeface="+mn-cs"/>
          <a:sym typeface="Chalkboard"/>
        </a:defRPr>
      </a:lvl5pPr>
      <a:lvl6pPr marL="0" marR="0" indent="1524076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334" b="0" i="0" u="none" strike="noStrike" cap="none" spc="0" baseline="0">
          <a:ln>
            <a:noFill/>
          </a:ln>
          <a:solidFill>
            <a:srgbClr val="941751"/>
          </a:solidFill>
          <a:uFillTx/>
          <a:latin typeface="+mn-lt"/>
          <a:ea typeface="+mn-ea"/>
          <a:cs typeface="+mn-cs"/>
          <a:sym typeface="Chalkboard"/>
        </a:defRPr>
      </a:lvl6pPr>
      <a:lvl7pPr marL="0" marR="0" indent="1828891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334" b="0" i="0" u="none" strike="noStrike" cap="none" spc="0" baseline="0">
          <a:ln>
            <a:noFill/>
          </a:ln>
          <a:solidFill>
            <a:srgbClr val="941751"/>
          </a:solidFill>
          <a:uFillTx/>
          <a:latin typeface="+mn-lt"/>
          <a:ea typeface="+mn-ea"/>
          <a:cs typeface="+mn-cs"/>
          <a:sym typeface="Chalkboard"/>
        </a:defRPr>
      </a:lvl7pPr>
      <a:lvl8pPr marL="0" marR="0" indent="2133707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334" b="0" i="0" u="none" strike="noStrike" cap="none" spc="0" baseline="0">
          <a:ln>
            <a:noFill/>
          </a:ln>
          <a:solidFill>
            <a:srgbClr val="941751"/>
          </a:solidFill>
          <a:uFillTx/>
          <a:latin typeface="+mn-lt"/>
          <a:ea typeface="+mn-ea"/>
          <a:cs typeface="+mn-cs"/>
          <a:sym typeface="Chalkboard"/>
        </a:defRPr>
      </a:lvl8pPr>
      <a:lvl9pPr marL="0" marR="0" indent="2438522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334" b="0" i="0" u="none" strike="noStrike" cap="none" spc="0" baseline="0">
          <a:ln>
            <a:noFill/>
          </a:ln>
          <a:solidFill>
            <a:srgbClr val="941751"/>
          </a:solidFill>
          <a:uFillTx/>
          <a:latin typeface="+mn-lt"/>
          <a:ea typeface="+mn-ea"/>
          <a:cs typeface="+mn-cs"/>
          <a:sym typeface="Chalkboard"/>
        </a:defRPr>
      </a:lvl9pPr>
    </p:titleStyle>
    <p:bodyStyle>
      <a:lvl1pPr marL="982182" marR="0" indent="-558828" algn="l" defTabSz="778972" latinLnBrk="0">
        <a:lnSpc>
          <a:spcPct val="100000"/>
        </a:lnSpc>
        <a:spcBef>
          <a:spcPts val="2133"/>
        </a:spcBef>
        <a:spcAft>
          <a:spcPts val="0"/>
        </a:spcAft>
        <a:buClrTx/>
        <a:buSzPct val="90000"/>
        <a:buFont typeface="Zapf Dingbats"/>
        <a:buChar char="✦"/>
        <a:tabLst/>
        <a:defRPr sz="3200" b="0" i="0" u="none" strike="noStrike" cap="none" spc="0" baseline="0">
          <a:ln>
            <a:noFill/>
          </a:ln>
          <a:solidFill>
            <a:srgbClr val="0433FF"/>
          </a:solidFill>
          <a:uFillTx/>
          <a:latin typeface="Gill Sans"/>
          <a:ea typeface="Gill Sans"/>
          <a:cs typeface="Gill Sans"/>
          <a:sym typeface="Gill Sans"/>
        </a:defRPr>
      </a:lvl1pPr>
      <a:lvl2pPr marL="1405537" marR="0" indent="-558828" algn="l" defTabSz="778972" latinLnBrk="0">
        <a:lnSpc>
          <a:spcPct val="100000"/>
        </a:lnSpc>
        <a:spcBef>
          <a:spcPts val="2133"/>
        </a:spcBef>
        <a:spcAft>
          <a:spcPts val="0"/>
        </a:spcAft>
        <a:buClrTx/>
        <a:buSzPct val="90000"/>
        <a:buFont typeface="Zapf Dingbats"/>
        <a:buChar char="✦"/>
        <a:tabLst/>
        <a:defRPr sz="3200" b="0" i="0" u="none" strike="noStrike" cap="none" spc="0" baseline="0">
          <a:ln>
            <a:noFill/>
          </a:ln>
          <a:solidFill>
            <a:srgbClr val="0433FF"/>
          </a:solidFill>
          <a:uFillTx/>
          <a:latin typeface="Gill Sans"/>
          <a:ea typeface="Gill Sans"/>
          <a:cs typeface="Gill Sans"/>
          <a:sym typeface="Gill Sans"/>
        </a:defRPr>
      </a:lvl2pPr>
      <a:lvl3pPr marL="1913562" marR="0" indent="-558828" algn="l" defTabSz="778972" latinLnBrk="0">
        <a:lnSpc>
          <a:spcPct val="100000"/>
        </a:lnSpc>
        <a:spcBef>
          <a:spcPts val="2133"/>
        </a:spcBef>
        <a:spcAft>
          <a:spcPts val="0"/>
        </a:spcAft>
        <a:buClrTx/>
        <a:buSzPct val="90000"/>
        <a:buFont typeface="Zapf Dingbats"/>
        <a:buChar char="✦"/>
        <a:tabLst/>
        <a:defRPr sz="3200" b="0" i="0" u="none" strike="noStrike" cap="none" spc="0" baseline="0">
          <a:ln>
            <a:noFill/>
          </a:ln>
          <a:solidFill>
            <a:srgbClr val="0433FF"/>
          </a:solidFill>
          <a:uFillTx/>
          <a:latin typeface="Gill Sans"/>
          <a:ea typeface="Gill Sans"/>
          <a:cs typeface="Gill Sans"/>
          <a:sym typeface="Gill Sans"/>
        </a:defRPr>
      </a:lvl3pPr>
      <a:lvl4pPr marL="2455456" marR="0" indent="-558828" algn="l" defTabSz="778972" latinLnBrk="0">
        <a:lnSpc>
          <a:spcPct val="100000"/>
        </a:lnSpc>
        <a:spcBef>
          <a:spcPts val="2133"/>
        </a:spcBef>
        <a:spcAft>
          <a:spcPts val="0"/>
        </a:spcAft>
        <a:buClrTx/>
        <a:buSzPct val="90000"/>
        <a:buFont typeface="Zapf Dingbats"/>
        <a:buChar char="✦"/>
        <a:tabLst/>
        <a:defRPr sz="3200" b="0" i="0" u="none" strike="noStrike" cap="none" spc="0" baseline="0">
          <a:ln>
            <a:noFill/>
          </a:ln>
          <a:solidFill>
            <a:srgbClr val="0433FF"/>
          </a:solidFill>
          <a:uFillTx/>
          <a:latin typeface="Gill Sans"/>
          <a:ea typeface="Gill Sans"/>
          <a:cs typeface="Gill Sans"/>
          <a:sym typeface="Gill Sans"/>
        </a:defRPr>
      </a:lvl4pPr>
      <a:lvl5pPr marL="2997350" marR="0" indent="-558828" algn="l" defTabSz="778972" latinLnBrk="0">
        <a:lnSpc>
          <a:spcPct val="100000"/>
        </a:lnSpc>
        <a:spcBef>
          <a:spcPts val="2133"/>
        </a:spcBef>
        <a:spcAft>
          <a:spcPts val="0"/>
        </a:spcAft>
        <a:buClrTx/>
        <a:buSzPct val="90000"/>
        <a:buFont typeface="Zapf Dingbats"/>
        <a:buChar char="✦"/>
        <a:tabLst/>
        <a:defRPr sz="3200" b="0" i="0" u="none" strike="noStrike" cap="none" spc="0" baseline="0">
          <a:ln>
            <a:noFill/>
          </a:ln>
          <a:solidFill>
            <a:srgbClr val="0433FF"/>
          </a:solidFill>
          <a:uFillTx/>
          <a:latin typeface="Gill Sans"/>
          <a:ea typeface="Gill Sans"/>
          <a:cs typeface="Gill Sans"/>
          <a:sym typeface="Gill Sans"/>
        </a:defRPr>
      </a:lvl5pPr>
      <a:lvl6pPr marL="3539244" marR="0" indent="-558828" algn="l" defTabSz="778972" latinLnBrk="0">
        <a:lnSpc>
          <a:spcPct val="100000"/>
        </a:lnSpc>
        <a:spcBef>
          <a:spcPts val="2133"/>
        </a:spcBef>
        <a:spcAft>
          <a:spcPts val="0"/>
        </a:spcAft>
        <a:buClrTx/>
        <a:buSzPct val="90000"/>
        <a:buFont typeface="Zapf Dingbats"/>
        <a:buChar char="✦"/>
        <a:tabLst/>
        <a:defRPr sz="3200" b="0" i="0" u="none" strike="noStrike" cap="none" spc="0" baseline="0">
          <a:ln>
            <a:noFill/>
          </a:ln>
          <a:solidFill>
            <a:srgbClr val="0433FF"/>
          </a:solidFill>
          <a:uFillTx/>
          <a:latin typeface="Gill Sans"/>
          <a:ea typeface="Gill Sans"/>
          <a:cs typeface="Gill Sans"/>
          <a:sym typeface="Gill Sans"/>
        </a:defRPr>
      </a:lvl6pPr>
      <a:lvl7pPr marL="4081137" marR="0" indent="-558828" algn="l" defTabSz="778972" latinLnBrk="0">
        <a:lnSpc>
          <a:spcPct val="100000"/>
        </a:lnSpc>
        <a:spcBef>
          <a:spcPts val="2133"/>
        </a:spcBef>
        <a:spcAft>
          <a:spcPts val="0"/>
        </a:spcAft>
        <a:buClrTx/>
        <a:buSzPct val="90000"/>
        <a:buFont typeface="Zapf Dingbats"/>
        <a:buChar char="✦"/>
        <a:tabLst/>
        <a:defRPr sz="3200" b="0" i="0" u="none" strike="noStrike" cap="none" spc="0" baseline="0">
          <a:ln>
            <a:noFill/>
          </a:ln>
          <a:solidFill>
            <a:srgbClr val="0433FF"/>
          </a:solidFill>
          <a:uFillTx/>
          <a:latin typeface="Gill Sans"/>
          <a:ea typeface="Gill Sans"/>
          <a:cs typeface="Gill Sans"/>
          <a:sym typeface="Gill Sans"/>
        </a:defRPr>
      </a:lvl7pPr>
      <a:lvl8pPr marL="4623031" marR="0" indent="-558828" algn="l" defTabSz="778972" latinLnBrk="0">
        <a:lnSpc>
          <a:spcPct val="100000"/>
        </a:lnSpc>
        <a:spcBef>
          <a:spcPts val="2133"/>
        </a:spcBef>
        <a:spcAft>
          <a:spcPts val="0"/>
        </a:spcAft>
        <a:buClrTx/>
        <a:buSzPct val="90000"/>
        <a:buFont typeface="Zapf Dingbats"/>
        <a:buChar char="✦"/>
        <a:tabLst/>
        <a:defRPr sz="3200" b="0" i="0" u="none" strike="noStrike" cap="none" spc="0" baseline="0">
          <a:ln>
            <a:noFill/>
          </a:ln>
          <a:solidFill>
            <a:srgbClr val="0433FF"/>
          </a:solidFill>
          <a:uFillTx/>
          <a:latin typeface="Gill Sans"/>
          <a:ea typeface="Gill Sans"/>
          <a:cs typeface="Gill Sans"/>
          <a:sym typeface="Gill Sans"/>
        </a:defRPr>
      </a:lvl8pPr>
      <a:lvl9pPr marL="5164925" marR="0" indent="-558828" algn="l" defTabSz="778972" latinLnBrk="0">
        <a:lnSpc>
          <a:spcPct val="100000"/>
        </a:lnSpc>
        <a:spcBef>
          <a:spcPts val="2133"/>
        </a:spcBef>
        <a:spcAft>
          <a:spcPts val="0"/>
        </a:spcAft>
        <a:buClrTx/>
        <a:buSzPct val="90000"/>
        <a:buFont typeface="Zapf Dingbats"/>
        <a:buChar char="✦"/>
        <a:tabLst/>
        <a:defRPr sz="3200" b="0" i="0" u="none" strike="noStrike" cap="none" spc="0" baseline="0">
          <a:ln>
            <a:noFill/>
          </a:ln>
          <a:solidFill>
            <a:srgbClr val="0433FF"/>
          </a:solidFill>
          <a:uFillTx/>
          <a:latin typeface="Gill Sans"/>
          <a:ea typeface="Gill Sans"/>
          <a:cs typeface="Gill Sans"/>
          <a:sym typeface="Gill Sans"/>
        </a:defRPr>
      </a:lvl9pPr>
    </p:bodyStyle>
    <p:otherStyle>
      <a:lvl1pPr marL="0" marR="0" indent="0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6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1pPr>
      <a:lvl2pPr marL="0" marR="0" indent="304815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6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2pPr>
      <a:lvl3pPr marL="0" marR="0" indent="609630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6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3pPr>
      <a:lvl4pPr marL="0" marR="0" indent="914446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6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4pPr>
      <a:lvl5pPr marL="0" marR="0" indent="1219261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6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5pPr>
      <a:lvl6pPr marL="0" marR="0" indent="1524076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6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6pPr>
      <a:lvl7pPr marL="0" marR="0" indent="1828891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6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7pPr>
      <a:lvl8pPr marL="0" marR="0" indent="2133707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6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8pPr>
      <a:lvl9pPr marL="0" marR="0" indent="2438522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6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1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tif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tiff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f"/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tiff"/><Relationship Id="rId4" Type="http://schemas.openxmlformats.org/officeDocument/2006/relationships/image" Target="../media/image108.tif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tiff"/><Relationship Id="rId2" Type="http://schemas.openxmlformats.org/officeDocument/2006/relationships/image" Target="../media/image116.tif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tif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tiff"/><Relationship Id="rId2" Type="http://schemas.openxmlformats.org/officeDocument/2006/relationships/image" Target="../media/image129.tif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tiff"/><Relationship Id="rId2" Type="http://schemas.openxmlformats.org/officeDocument/2006/relationships/image" Target="../media/image13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tif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tif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tiff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openxmlformats.org/officeDocument/2006/relationships/image" Target="../media/image157.tif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tiff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4032-B417-DD41-B529-58BA2E45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355856" y="9029700"/>
            <a:ext cx="190758" cy="389915"/>
          </a:xfrm>
        </p:spPr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7" name="Picture 2" descr="The Future Circular Collider | CERN">
            <a:extLst>
              <a:ext uri="{FF2B5EF4-FFF2-40B4-BE49-F238E27FC236}">
                <a16:creationId xmlns:a16="http://schemas.microsoft.com/office/drawing/2014/main" id="{3D80E0C5-2308-8248-A43A-015146FB2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4" r="7483" b="1"/>
          <a:stretch/>
        </p:blipFill>
        <p:spPr bwMode="auto">
          <a:xfrm>
            <a:off x="533" y="0"/>
            <a:ext cx="1733973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99A853-57D4-1E43-B50F-2D29FFB7A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0377" y="-56101"/>
            <a:ext cx="5929481" cy="7075087"/>
          </a:xfrm>
          <a:solidFill>
            <a:srgbClr val="DCDEE0">
              <a:alpha val="41176"/>
            </a:srgbClr>
          </a:solidFill>
        </p:spPr>
        <p:txBody>
          <a:bodyPr/>
          <a:lstStyle/>
          <a:p>
            <a:r>
              <a:rPr lang="en-IT" sz="8000" dirty="0"/>
              <a:t>Calorimetry for </a:t>
            </a:r>
            <a:r>
              <a:rPr lang="en-IT" sz="8000"/>
              <a:t>future experiments</a:t>
            </a:r>
            <a:br>
              <a:rPr lang="en-IT" dirty="0"/>
            </a:br>
            <a:br>
              <a:rPr lang="en-IT" dirty="0"/>
            </a:br>
            <a:br>
              <a:rPr lang="en-IT" dirty="0"/>
            </a:br>
            <a:r>
              <a:rPr lang="en-IT" sz="4800" dirty="0">
                <a:solidFill>
                  <a:srgbClr val="0432FF"/>
                </a:solidFill>
              </a:rPr>
              <a:t>G. Gaudio</a:t>
            </a:r>
            <a:br>
              <a:rPr lang="en-IT" sz="4800" dirty="0">
                <a:solidFill>
                  <a:srgbClr val="0432FF"/>
                </a:solidFill>
              </a:rPr>
            </a:br>
            <a:r>
              <a:rPr lang="en-IT" sz="3734" dirty="0">
                <a:solidFill>
                  <a:srgbClr val="0432FF"/>
                </a:solidFill>
              </a:rPr>
              <a:t>INFN-Pavia</a:t>
            </a:r>
            <a:endParaRPr lang="en-IT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645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E28B77-50E8-1347-B147-3B604EA37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8" y="1796142"/>
            <a:ext cx="9922222" cy="6862665"/>
          </a:xfrm>
        </p:spPr>
        <p:txBody>
          <a:bodyPr/>
          <a:lstStyle/>
          <a:p>
            <a:r>
              <a:rPr lang="en-GB" dirty="0"/>
              <a:t>Lateral shower width scales with Molière radius </a:t>
            </a:r>
            <a:r>
              <a:rPr lang="el-GR" dirty="0"/>
              <a:t>ρ</a:t>
            </a:r>
            <a:r>
              <a:rPr lang="en-GB" baseline="-25000" dirty="0"/>
              <a:t>M</a:t>
            </a:r>
            <a:endParaRPr lang="en-GB" dirty="0"/>
          </a:p>
          <a:p>
            <a:pPr lvl="1"/>
            <a:r>
              <a:rPr lang="el-GR" dirty="0"/>
              <a:t>ρ</a:t>
            </a:r>
            <a:r>
              <a:rPr lang="en-GB" baseline="-25000" dirty="0"/>
              <a:t>M</a:t>
            </a:r>
            <a:r>
              <a:rPr lang="en-GB" dirty="0"/>
              <a:t> much less material dependent than X</a:t>
            </a:r>
            <a:r>
              <a:rPr lang="en-GB" baseline="-25000" dirty="0"/>
              <a:t>0</a:t>
            </a:r>
          </a:p>
          <a:p>
            <a:pPr lvl="1"/>
            <a:endParaRPr lang="en-GB" baseline="-25000" dirty="0"/>
          </a:p>
          <a:p>
            <a:pPr lvl="1"/>
            <a:endParaRPr lang="en-GB" baseline="-25000" dirty="0"/>
          </a:p>
          <a:p>
            <a:pPr lvl="1"/>
            <a:endParaRPr lang="en-GB" dirty="0"/>
          </a:p>
          <a:p>
            <a:endParaRPr lang="en-GB" dirty="0"/>
          </a:p>
          <a:p>
            <a:r>
              <a:rPr lang="en-GB" dirty="0"/>
              <a:t>Lateral shower width determined by:</a:t>
            </a:r>
          </a:p>
          <a:p>
            <a:pPr lvl="1"/>
            <a:r>
              <a:rPr lang="en-GB" dirty="0"/>
              <a:t>Multiple scattering of e</a:t>
            </a:r>
            <a:r>
              <a:rPr lang="en-GB" baseline="30000" dirty="0"/>
              <a:t>±</a:t>
            </a:r>
            <a:r>
              <a:rPr lang="en-GB" dirty="0"/>
              <a:t> (early, 0.2 </a:t>
            </a:r>
            <a:r>
              <a:rPr lang="el-GR" dirty="0"/>
              <a:t>ρ</a:t>
            </a:r>
            <a:r>
              <a:rPr lang="en-GB" baseline="-25000" dirty="0"/>
              <a:t>M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Compton </a:t>
            </a:r>
            <a:r>
              <a:rPr lang="it-IT" dirty="0"/>
              <a:t>𝛾</a:t>
            </a:r>
            <a:r>
              <a:rPr lang="en-GB" dirty="0"/>
              <a:t>s travelling away from axis (1 - 1.5 </a:t>
            </a:r>
            <a:r>
              <a:rPr lang="el-GR" dirty="0"/>
              <a:t>ρ</a:t>
            </a:r>
            <a:r>
              <a:rPr lang="en-GB" baseline="-25000" dirty="0"/>
              <a:t>M</a:t>
            </a:r>
            <a:r>
              <a:rPr lang="en-GB" dirty="0"/>
              <a:t>)</a:t>
            </a:r>
          </a:p>
          <a:p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222B93-BC89-C34B-96C8-E2EA2EDE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B2E4-BC9B-E444-8C61-C0D3B395A06A}" type="slidenum">
              <a:rPr lang="en-US" altLang="en-IT" smtClean="0"/>
              <a:pPr/>
              <a:t>10</a:t>
            </a:fld>
            <a:endParaRPr lang="en-US" alt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89433-98B4-8D4F-9CE7-5B9A46DDB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091" y="3512553"/>
            <a:ext cx="7203924" cy="170113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9EE77AC8-635E-8848-AB63-591473DA17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7354" y="297221"/>
            <a:ext cx="13953493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sz="4400" dirty="0">
                <a:sym typeface="Chalkboard" charset="0"/>
              </a:rPr>
              <a:t>Electromagnetic Showers: lateral development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6B13E3-8C2B-AC44-B9EE-533D2D8D1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7468" y="1796142"/>
            <a:ext cx="5472615" cy="664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4257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New Trends in Calorimet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New Trends in Calorimetry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386357" y="9029701"/>
            <a:ext cx="238848" cy="3899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100</a:t>
            </a:fld>
            <a:endParaRPr/>
          </a:p>
        </p:txBody>
      </p:sp>
      <p:sp>
        <p:nvSpPr>
          <p:cNvPr id="131" name="How to cope with physics and performance requirements?"/>
          <p:cNvSpPr txBox="1"/>
          <p:nvPr/>
        </p:nvSpPr>
        <p:spPr>
          <a:xfrm>
            <a:off x="2980354" y="1389491"/>
            <a:ext cx="11588109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1600"/>
              </a:spcBef>
              <a:defRPr sz="3000" b="1">
                <a:solidFill>
                  <a:srgbClr val="941751"/>
                </a:solidFill>
              </a:defRPr>
            </a:lvl1pPr>
          </a:lstStyle>
          <a:p>
            <a:r>
              <a:rPr dirty="0"/>
              <a:t>How to cope with physics and performance requirements? </a:t>
            </a:r>
          </a:p>
        </p:txBody>
      </p:sp>
      <p:pic>
        <p:nvPicPr>
          <p:cNvPr id="132" name="high resolution… high resolutionhelp in the jet measurement (Dual Readout Approach)reduce dominant source of fluctuation →  improve resolution" descr="high resolution… high resolutionhelp in the jet measurement (Dual Readout Approach)reduce dominant source of fluctuation →  improve resolution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684989" y="1957946"/>
            <a:ext cx="7566918" cy="1974454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33" name="high granularity… high granularityhelp in the jet measurement (Particle Flow Approach)reduce cell size →  increase number the channels" descr="high granularity… high granularityhelp in the jet measurement (Particle Flow Approach)reduce cell size →  increase number the channels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684988" y="3804797"/>
            <a:ext cx="7566919" cy="1606154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34" name="new materials &amp; technology… new materials &amp; technologyR&amp;D offers new materials and technologies that can be used to reach the goal" descr="new materials &amp; technology… new materials &amp; technologyR&amp;D offers new materials and technologies that can be used to reach the goal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684988" y="7365229"/>
            <a:ext cx="7631367" cy="1638301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35" name="fast timing… fast timinghelp in reducing pile-up effects (High Energy Frontier)help in distinguish events (High Intensity Frontier)faster detectorsfaster electronics" descr="fast timing… fast timinghelp in reducing pile-up effects (High Energy Frontier)help in distinguish events (High Intensity Frontier)faster detectorsfaster electronics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675908" y="5235337"/>
            <a:ext cx="7566918" cy="2336801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36" name="High Resolution"/>
          <p:cNvSpPr/>
          <p:nvPr/>
        </p:nvSpPr>
        <p:spPr>
          <a:xfrm>
            <a:off x="2796858" y="2556298"/>
            <a:ext cx="3104287" cy="1023212"/>
          </a:xfrm>
          <a:prstGeom prst="roundRect">
            <a:avLst>
              <a:gd name="adj" fmla="val 18618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  <a:effectLst>
            <a:outerShdw blurRad="50800" dist="12700" rotWithShape="0">
              <a:srgbClr val="000000">
                <a:alpha val="1572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solidFill>
                  <a:srgbClr val="011993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High Resolution</a:t>
            </a:r>
          </a:p>
        </p:txBody>
      </p:sp>
      <p:sp>
        <p:nvSpPr>
          <p:cNvPr id="137" name="High Rate"/>
          <p:cNvSpPr/>
          <p:nvPr/>
        </p:nvSpPr>
        <p:spPr>
          <a:xfrm>
            <a:off x="2796858" y="4628719"/>
            <a:ext cx="3104287" cy="1023212"/>
          </a:xfrm>
          <a:prstGeom prst="roundRect">
            <a:avLst>
              <a:gd name="adj" fmla="val 18618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  <a:effectLst>
            <a:outerShdw blurRad="50800" dist="12700" rotWithShape="0">
              <a:srgbClr val="000000">
                <a:alpha val="1572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solidFill>
                  <a:srgbClr val="011993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High Rate</a:t>
            </a:r>
          </a:p>
        </p:txBody>
      </p:sp>
      <p:sp>
        <p:nvSpPr>
          <p:cNvPr id="138" name="Rad-Hard"/>
          <p:cNvSpPr/>
          <p:nvPr/>
        </p:nvSpPr>
        <p:spPr>
          <a:xfrm>
            <a:off x="2796858" y="6838735"/>
            <a:ext cx="3104287" cy="1023211"/>
          </a:xfrm>
          <a:prstGeom prst="roundRect">
            <a:avLst>
              <a:gd name="adj" fmla="val 18618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  <a:effectLst>
            <a:outerShdw blurRad="50800" dist="12700" rotWithShape="0">
              <a:srgbClr val="000000">
                <a:alpha val="1572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solidFill>
                  <a:srgbClr val="011993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Rad-Hard</a:t>
            </a:r>
          </a:p>
        </p:txBody>
      </p:sp>
      <p:sp>
        <p:nvSpPr>
          <p:cNvPr id="139" name="Line"/>
          <p:cNvSpPr/>
          <p:nvPr/>
        </p:nvSpPr>
        <p:spPr>
          <a:xfrm>
            <a:off x="5955494" y="2963534"/>
            <a:ext cx="1605383" cy="1"/>
          </a:xfrm>
          <a:prstGeom prst="line">
            <a:avLst/>
          </a:prstGeom>
          <a:ln w="76200">
            <a:solidFill>
              <a:srgbClr val="011993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5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5000"/>
          </a:p>
        </p:txBody>
      </p:sp>
      <p:sp>
        <p:nvSpPr>
          <p:cNvPr id="140" name="Line"/>
          <p:cNvSpPr/>
          <p:nvPr/>
        </p:nvSpPr>
        <p:spPr>
          <a:xfrm>
            <a:off x="5990249" y="2972849"/>
            <a:ext cx="1734709" cy="1734709"/>
          </a:xfrm>
          <a:prstGeom prst="line">
            <a:avLst/>
          </a:prstGeom>
          <a:ln w="76200">
            <a:solidFill>
              <a:srgbClr val="011993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5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5000"/>
          </a:p>
        </p:txBody>
      </p:sp>
      <p:sp>
        <p:nvSpPr>
          <p:cNvPr id="141" name="Line"/>
          <p:cNvSpPr/>
          <p:nvPr/>
        </p:nvSpPr>
        <p:spPr>
          <a:xfrm flipV="1">
            <a:off x="5955493" y="4791560"/>
            <a:ext cx="1794730" cy="348766"/>
          </a:xfrm>
          <a:prstGeom prst="line">
            <a:avLst/>
          </a:prstGeom>
          <a:ln w="76200">
            <a:solidFill>
              <a:srgbClr val="011993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5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5000"/>
          </a:p>
        </p:txBody>
      </p:sp>
      <p:sp>
        <p:nvSpPr>
          <p:cNvPr id="142" name="Line"/>
          <p:cNvSpPr/>
          <p:nvPr/>
        </p:nvSpPr>
        <p:spPr>
          <a:xfrm>
            <a:off x="5974674" y="5167375"/>
            <a:ext cx="1786707" cy="1377161"/>
          </a:xfrm>
          <a:prstGeom prst="line">
            <a:avLst/>
          </a:prstGeom>
          <a:ln w="76200">
            <a:solidFill>
              <a:srgbClr val="011993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5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5000"/>
          </a:p>
        </p:txBody>
      </p:sp>
      <p:sp>
        <p:nvSpPr>
          <p:cNvPr id="143" name="Line"/>
          <p:cNvSpPr/>
          <p:nvPr/>
        </p:nvSpPr>
        <p:spPr>
          <a:xfrm flipV="1">
            <a:off x="6030648" y="3090534"/>
            <a:ext cx="1510471" cy="1918193"/>
          </a:xfrm>
          <a:prstGeom prst="line">
            <a:avLst/>
          </a:prstGeom>
          <a:ln w="63500">
            <a:solidFill>
              <a:srgbClr val="011993"/>
            </a:solidFill>
            <a:custDash>
              <a:ds d="200000" sp="200000"/>
            </a:custDash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5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5000"/>
          </a:p>
        </p:txBody>
      </p:sp>
      <p:sp>
        <p:nvSpPr>
          <p:cNvPr id="144" name="Line"/>
          <p:cNvSpPr/>
          <p:nvPr/>
        </p:nvSpPr>
        <p:spPr>
          <a:xfrm>
            <a:off x="5955494" y="7350340"/>
            <a:ext cx="1805887" cy="898424"/>
          </a:xfrm>
          <a:prstGeom prst="line">
            <a:avLst/>
          </a:prstGeom>
          <a:ln w="76200">
            <a:solidFill>
              <a:srgbClr val="011993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5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5000"/>
          </a:p>
        </p:txBody>
      </p:sp>
    </p:spTree>
    <p:extLst>
      <p:ext uri="{BB962C8B-B14F-4D97-AF65-F5344CB8AC3E}">
        <p14:creationId xmlns:p14="http://schemas.microsoft.com/office/powerpoint/2010/main" val="2605932896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87A9E-E713-E946-AB3F-1C1F938D7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9619401">
            <a:off x="801260" y="4317982"/>
            <a:ext cx="13953492" cy="1117634"/>
          </a:xfrm>
        </p:spPr>
        <p:txBody>
          <a:bodyPr/>
          <a:lstStyle/>
          <a:p>
            <a:r>
              <a:rPr lang="en-IT" dirty="0"/>
              <a:t>Additional material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27E98-3A4F-CE45-9525-8FB67FCEC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263684" y="9029700"/>
            <a:ext cx="375103" cy="389915"/>
          </a:xfrm>
        </p:spPr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726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545096-7864-254B-AA4B-46E736E95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Sampling calorimeters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5A25EF-0A57-2D4C-9B80-6C3B31318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941651"/>
                </a:solidFill>
              </a:rPr>
              <a:t>Energy resolution </a:t>
            </a:r>
            <a:r>
              <a:rPr lang="en-GB" dirty="0"/>
              <a:t>of sampling calorimeters is in general </a:t>
            </a:r>
            <a:r>
              <a:rPr lang="en-GB" dirty="0">
                <a:solidFill>
                  <a:srgbClr val="941651"/>
                </a:solidFill>
              </a:rPr>
              <a:t>worse</a:t>
            </a:r>
            <a:r>
              <a:rPr lang="en-GB" dirty="0"/>
              <a:t> than that of homogeneous calorimeters, owing to the sampling fluctuations </a:t>
            </a:r>
          </a:p>
          <a:p>
            <a:pPr lvl="1"/>
            <a:r>
              <a:rPr lang="en-GB" dirty="0"/>
              <a:t>fluctuation of ratio of energy deposited in the active and passive material. </a:t>
            </a:r>
          </a:p>
          <a:p>
            <a:r>
              <a:rPr lang="en-GB" dirty="0"/>
              <a:t>Sampling calorimeters are relatively easy to segment longitudinally and laterally and therefore they usually offer </a:t>
            </a:r>
            <a:r>
              <a:rPr lang="en-GB" dirty="0">
                <a:solidFill>
                  <a:srgbClr val="941651"/>
                </a:solidFill>
              </a:rPr>
              <a:t>better space resolution</a:t>
            </a:r>
            <a:r>
              <a:rPr lang="en-GB" dirty="0"/>
              <a:t> and </a:t>
            </a:r>
            <a:r>
              <a:rPr lang="en-GB" dirty="0">
                <a:solidFill>
                  <a:srgbClr val="941651"/>
                </a:solidFill>
              </a:rPr>
              <a:t>particle identification </a:t>
            </a:r>
            <a:r>
              <a:rPr lang="en-GB" dirty="0"/>
              <a:t>than homogeneous calorimeters.</a:t>
            </a:r>
          </a:p>
          <a:p>
            <a:r>
              <a:rPr lang="en-GB" dirty="0"/>
              <a:t>Contribution to Energy resolution due to sampling fraction:</a:t>
            </a:r>
          </a:p>
          <a:p>
            <a:endParaRPr lang="en-GB" dirty="0"/>
          </a:p>
          <a:p>
            <a:pPr marL="423354" indent="0">
              <a:buNone/>
            </a:pP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054D5F-E8BC-C441-9A23-A6B762769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B2E4-BC9B-E444-8C61-C0D3B395A06A}" type="slidenum">
              <a:rPr lang="en-US" altLang="en-IT" smtClean="0"/>
              <a:pPr/>
              <a:t>102</a:t>
            </a:fld>
            <a:endParaRPr lang="en-US" altLang="en-IT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1954ECD-F8A3-EF42-BF18-25903C4B11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5654543"/>
              </p:ext>
            </p:extLst>
          </p:nvPr>
        </p:nvGraphicFramePr>
        <p:xfrm>
          <a:off x="6461857" y="6323014"/>
          <a:ext cx="2817813" cy="99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7" name="Equation" r:id="rId3" imgW="8801100" imgH="3111500" progId="Equation.3">
                  <p:embed/>
                </p:oleObj>
              </mc:Choice>
              <mc:Fallback>
                <p:oleObj name="Equation" r:id="rId3" imgW="8801100" imgH="3111500" progId="Equation.3">
                  <p:embed/>
                  <p:pic>
                    <p:nvPicPr>
                      <p:cNvPr id="30724" name="Object 4">
                        <a:extLst>
                          <a:ext uri="{FF2B5EF4-FFF2-40B4-BE49-F238E27FC236}">
                            <a16:creationId xmlns:a16="http://schemas.microsoft.com/office/drawing/2014/main" id="{4648BCDA-6C31-414C-87CB-FE81788C609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1857" y="6323014"/>
                        <a:ext cx="2817813" cy="995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9222345"/>
      </p:ext>
    </p:extLst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Importance of SOFT particles"/>
          <p:cNvSpPr txBox="1">
            <a:spLocks noGrp="1"/>
          </p:cNvSpPr>
          <p:nvPr>
            <p:ph type="title"/>
          </p:nvPr>
        </p:nvSpPr>
        <p:spPr>
          <a:xfrm>
            <a:off x="3183731" y="359605"/>
            <a:ext cx="10972800" cy="933936"/>
          </a:xfrm>
          <a:prstGeom prst="rect">
            <a:avLst/>
          </a:prstGeom>
        </p:spPr>
        <p:txBody>
          <a:bodyPr anchor="t"/>
          <a:lstStyle/>
          <a:p>
            <a:pPr>
              <a:defRPr sz="5500">
                <a:effectLst/>
              </a:defRPr>
            </a:pPr>
            <a:r>
              <a:rPr sz="5200" dirty="0">
                <a:solidFill>
                  <a:srgbClr val="941651"/>
                </a:solidFill>
              </a:rPr>
              <a:t>Importance of SOFT particles</a:t>
            </a:r>
          </a:p>
        </p:txBody>
      </p:sp>
      <p:sp>
        <p:nvSpPr>
          <p:cNvPr id="1001" name="The composition of em showers. Shown are the percentages of the energy of 10 GeV electromagnetic showers deposited through shower particles with energies below 1 MeV, below 4 MeV or above 20 MeV as function of the Z of the absorber material.…"/>
          <p:cNvSpPr/>
          <p:nvPr/>
        </p:nvSpPr>
        <p:spPr>
          <a:xfrm>
            <a:off x="428141" y="7098066"/>
            <a:ext cx="9714033" cy="1481431"/>
          </a:xfrm>
          <a:prstGeom prst="rect">
            <a:avLst/>
          </a:prstGeom>
          <a:noFill/>
          <a:ln w="12700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indent="0" algn="l">
              <a:lnSpc>
                <a:spcPct val="80000"/>
              </a:lnSpc>
              <a:spcBef>
                <a:spcPts val="3000"/>
              </a:spcBef>
              <a:buClr>
                <a:srgbClr val="A29A85"/>
              </a:buClr>
              <a:buSzPct val="100000"/>
              <a:defRPr sz="3100">
                <a:solidFill>
                  <a:srgbClr val="76797B"/>
                </a:solidFill>
                <a:latin typeface="+mn-lt"/>
                <a:ea typeface="+mn-ea"/>
                <a:cs typeface="+mn-cs"/>
                <a:sym typeface="Cochin"/>
              </a:defRPr>
            </a:pPr>
            <a:r>
              <a:rPr sz="2800" dirty="0">
                <a:solidFill>
                  <a:srgbClr val="0432FF"/>
                </a:solidFill>
                <a:latin typeface="Gill Sans MT" panose="020B0502020104020203" pitchFamily="34" charset="77"/>
              </a:rPr>
              <a:t>The composition of </a:t>
            </a:r>
            <a:r>
              <a:rPr sz="2800" dirty="0" err="1">
                <a:solidFill>
                  <a:srgbClr val="0432FF"/>
                </a:solidFill>
                <a:latin typeface="Gill Sans MT" panose="020B0502020104020203" pitchFamily="34" charset="77"/>
              </a:rPr>
              <a:t>em</a:t>
            </a:r>
            <a:r>
              <a:rPr sz="2800" dirty="0">
                <a:solidFill>
                  <a:srgbClr val="0432FF"/>
                </a:solidFill>
                <a:latin typeface="Gill Sans MT" panose="020B0502020104020203" pitchFamily="34" charset="77"/>
              </a:rPr>
              <a:t> showers. Shown are the percentages of the energy of 10 GeV electromagnetic showers deposited through shower particles with energies below 1 MeV, below 4 MeV or above 20 MeV as function of the Z of the absorber material.</a:t>
            </a:r>
            <a:endParaRPr lang="it-IT" sz="2800" dirty="0">
              <a:solidFill>
                <a:srgbClr val="0432FF"/>
              </a:solidFill>
              <a:latin typeface="Gill Sans MT" panose="020B0502020104020203" pitchFamily="34" charset="77"/>
            </a:endParaRPr>
          </a:p>
        </p:txBody>
      </p:sp>
      <p:sp>
        <p:nvSpPr>
          <p:cNvPr id="10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38284" y="9004300"/>
            <a:ext cx="375103" cy="3899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103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F636AC-ED6F-E149-ADC4-B18A22894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7135" y="1812385"/>
            <a:ext cx="6108700" cy="7162800"/>
          </a:xfrm>
          <a:prstGeom prst="rect">
            <a:avLst/>
          </a:prstGeom>
        </p:spPr>
      </p:pic>
      <p:sp>
        <p:nvSpPr>
          <p:cNvPr id="9" name="Phenomena at E &lt; Ec determine important calorimeter properties…">
            <a:extLst>
              <a:ext uri="{FF2B5EF4-FFF2-40B4-BE49-F238E27FC236}">
                <a16:creationId xmlns:a16="http://schemas.microsoft.com/office/drawing/2014/main" id="{4BB5B3E2-39DB-2346-B150-1DB44ED65D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3319" y="1561482"/>
            <a:ext cx="8499959" cy="4889500"/>
          </a:xfrm>
          <a:prstGeom prst="rect">
            <a:avLst/>
          </a:prstGeom>
        </p:spPr>
        <p:txBody>
          <a:bodyPr anchor="t"/>
          <a:lstStyle/>
          <a:p>
            <a:pPr marL="0" indent="0">
              <a:lnSpc>
                <a:spcPct val="90000"/>
              </a:lnSpc>
              <a:buNone/>
            </a:pPr>
            <a:r>
              <a:rPr dirty="0"/>
              <a:t>Phenomena at E &lt; </a:t>
            </a:r>
            <a:r>
              <a:rPr dirty="0" err="1"/>
              <a:t>E</a:t>
            </a:r>
            <a:r>
              <a:rPr baseline="-5999" dirty="0" err="1"/>
              <a:t>c</a:t>
            </a:r>
            <a:r>
              <a:rPr dirty="0"/>
              <a:t> determine important calorimeter properties</a:t>
            </a:r>
          </a:p>
          <a:p>
            <a:pPr marL="774073" indent="-435428">
              <a:lnSpc>
                <a:spcPct val="90000"/>
              </a:lnSpc>
            </a:pPr>
            <a:r>
              <a:rPr dirty="0"/>
              <a:t>In lead &gt; 40% of energy deposited by e</a:t>
            </a:r>
            <a:r>
              <a:rPr baseline="31999" dirty="0"/>
              <a:t>±</a:t>
            </a:r>
            <a:r>
              <a:rPr dirty="0"/>
              <a:t> with </a:t>
            </a:r>
            <a:r>
              <a:rPr dirty="0">
                <a:solidFill>
                  <a:srgbClr val="FF2600"/>
                </a:solidFill>
              </a:rPr>
              <a:t>E &lt; 1 MeV</a:t>
            </a:r>
            <a:endParaRPr dirty="0"/>
          </a:p>
          <a:p>
            <a:pPr marL="774073" indent="-435428">
              <a:lnSpc>
                <a:spcPct val="90000"/>
              </a:lnSpc>
            </a:pPr>
            <a:r>
              <a:rPr dirty="0"/>
              <a:t>Only 1/4 deposited by e</a:t>
            </a:r>
            <a:r>
              <a:rPr baseline="31999" dirty="0"/>
              <a:t>+</a:t>
            </a:r>
            <a:r>
              <a:rPr dirty="0"/>
              <a:t>, 3/4 by e</a:t>
            </a:r>
            <a:r>
              <a:rPr baseline="31999" dirty="0"/>
              <a:t>-</a:t>
            </a:r>
            <a:r>
              <a:rPr dirty="0"/>
              <a:t> (Compton, photoelectrons!)</a:t>
            </a:r>
          </a:p>
          <a:p>
            <a:pPr marL="774073" indent="-435428">
              <a:lnSpc>
                <a:spcPct val="90000"/>
              </a:lnSpc>
            </a:pPr>
            <a:r>
              <a:rPr dirty="0"/>
              <a:t>The e</a:t>
            </a:r>
            <a:r>
              <a:rPr baseline="31999" dirty="0"/>
              <a:t>+</a:t>
            </a:r>
            <a:r>
              <a:rPr dirty="0"/>
              <a:t> are closer to the shower axis, Compton and photoelectrons in halo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7C5567-C6AD-4840-BEA6-F5D73A652C59}"/>
              </a:ext>
            </a:extLst>
          </p:cNvPr>
          <p:cNvSpPr txBox="1"/>
          <p:nvPr/>
        </p:nvSpPr>
        <p:spPr>
          <a:xfrm rot="5400000">
            <a:off x="14026138" y="4212082"/>
            <a:ext cx="5285681" cy="4862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1" indent="0" algn="l">
              <a:lnSpc>
                <a:spcPct val="80000"/>
              </a:lnSpc>
              <a:spcBef>
                <a:spcPts val="3000"/>
              </a:spcBef>
              <a:buClr>
                <a:srgbClr val="A29A85"/>
              </a:buClr>
              <a:buSzPct val="100000"/>
              <a:defRPr sz="3100">
                <a:solidFill>
                  <a:srgbClr val="76797B"/>
                </a:solidFill>
                <a:latin typeface="+mn-lt"/>
                <a:ea typeface="+mn-ea"/>
                <a:cs typeface="+mn-cs"/>
                <a:sym typeface="Cochin"/>
              </a:defRPr>
            </a:pPr>
            <a:r>
              <a:rPr lang="en-GB" sz="3200" dirty="0">
                <a:solidFill>
                  <a:srgbClr val="0432FF"/>
                </a:solidFill>
                <a:latin typeface="Gill Sans MT" panose="020B0502020104020203" pitchFamily="34" charset="77"/>
              </a:rPr>
              <a:t>Results of EGS4 simulations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Compensation (I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1D86"/>
                </a:solidFill>
              </a:defRPr>
            </a:lvl1pPr>
          </a:lstStyle>
          <a:p>
            <a:r>
              <a:rPr lang="en-GB" sz="4800" dirty="0">
                <a:solidFill>
                  <a:srgbClr val="941651"/>
                </a:solidFill>
              </a:rPr>
              <a:t>Compensation</a:t>
            </a:r>
            <a:endParaRPr dirty="0"/>
          </a:p>
        </p:txBody>
      </p:sp>
      <p:sp>
        <p:nvSpPr>
          <p:cNvPr id="562" name="Need to understand response to typical shower particles (relative to mip)…"/>
          <p:cNvSpPr txBox="1">
            <a:spLocks noGrp="1"/>
          </p:cNvSpPr>
          <p:nvPr>
            <p:ph type="body" idx="1"/>
          </p:nvPr>
        </p:nvSpPr>
        <p:spPr>
          <a:xfrm>
            <a:off x="457200" y="4278086"/>
            <a:ext cx="15397843" cy="2498271"/>
          </a:xfrm>
          <a:prstGeom prst="rect">
            <a:avLst/>
          </a:prstGeom>
        </p:spPr>
        <p:txBody>
          <a:bodyPr/>
          <a:lstStyle/>
          <a:p>
            <a:pPr marL="423354" indent="0">
              <a:buNone/>
              <a:defRPr>
                <a:solidFill>
                  <a:srgbClr val="FF2600"/>
                </a:solidFill>
              </a:defRPr>
            </a:pPr>
            <a:r>
              <a:rPr dirty="0">
                <a:solidFill>
                  <a:srgbClr val="941651"/>
                </a:solidFill>
              </a:rPr>
              <a:t>Relativistic charged hadrons</a:t>
            </a:r>
          </a:p>
          <a:p>
            <a:pPr marL="423354" indent="0">
              <a:buNone/>
              <a:defRPr>
                <a:solidFill>
                  <a:srgbClr val="FF2600"/>
                </a:solidFill>
              </a:defRPr>
            </a:pPr>
            <a:r>
              <a:rPr dirty="0">
                <a:solidFill>
                  <a:srgbClr val="76797B"/>
                </a:solidFill>
              </a:rPr>
              <a:t>Even if relativistic, these particles resemble </a:t>
            </a:r>
            <a:r>
              <a:rPr dirty="0" err="1">
                <a:solidFill>
                  <a:srgbClr val="76797B"/>
                </a:solidFill>
              </a:rPr>
              <a:t>mip</a:t>
            </a:r>
            <a:r>
              <a:rPr dirty="0">
                <a:solidFill>
                  <a:srgbClr val="76797B"/>
                </a:solidFill>
              </a:rPr>
              <a:t> in their ionization losses</a:t>
            </a:r>
            <a:r>
              <a:rPr dirty="0"/>
              <a:t> </a:t>
            </a:r>
            <a:endParaRPr lang="it-IT" dirty="0"/>
          </a:p>
          <a:p>
            <a:pPr marL="423354" indent="0">
              <a:buNone/>
              <a:defRPr>
                <a:solidFill>
                  <a:srgbClr val="FF2600"/>
                </a:solidFill>
              </a:defRPr>
            </a:pPr>
            <a:r>
              <a:rPr dirty="0">
                <a:solidFill>
                  <a:srgbClr val="941651"/>
                </a:solidFill>
              </a:rPr>
              <a:t>⇒ </a:t>
            </a:r>
            <a:r>
              <a:rPr dirty="0" err="1">
                <a:solidFill>
                  <a:srgbClr val="941651"/>
                </a:solidFill>
              </a:rPr>
              <a:t>rel</a:t>
            </a:r>
            <a:r>
              <a:rPr dirty="0">
                <a:solidFill>
                  <a:srgbClr val="941651"/>
                </a:solidFill>
              </a:rPr>
              <a:t>/</a:t>
            </a:r>
            <a:r>
              <a:rPr dirty="0" err="1">
                <a:solidFill>
                  <a:srgbClr val="941651"/>
                </a:solidFill>
              </a:rPr>
              <a:t>mip</a:t>
            </a:r>
            <a:r>
              <a:rPr dirty="0">
                <a:solidFill>
                  <a:srgbClr val="941651"/>
                </a:solidFill>
              </a:rPr>
              <a:t> = 1</a:t>
            </a:r>
          </a:p>
          <a:p>
            <a:pPr marL="423354" indent="0">
              <a:buNone/>
              <a:defRPr>
                <a:solidFill>
                  <a:srgbClr val="FF2600"/>
                </a:solidFill>
              </a:defRPr>
            </a:pPr>
            <a:endParaRPr dirty="0"/>
          </a:p>
        </p:txBody>
      </p:sp>
      <p:sp>
        <p:nvSpPr>
          <p:cNvPr id="5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38284" y="9004300"/>
            <a:ext cx="375103" cy="3899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104</a:t>
            </a:fld>
            <a:endParaRPr/>
          </a:p>
        </p:txBody>
      </p:sp>
      <p:pic>
        <p:nvPicPr>
          <p:cNvPr id="8" name="droppedImage.pdf" descr="droppedImage.pdf">
            <a:extLst>
              <a:ext uri="{FF2B5EF4-FFF2-40B4-BE49-F238E27FC236}">
                <a16:creationId xmlns:a16="http://schemas.microsoft.com/office/drawing/2014/main" id="{D9F265D9-239A-8945-9499-85585A3D0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168" y="2343063"/>
            <a:ext cx="8594612" cy="129820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5903D5-C0DB-B644-ABC4-7ED41538A9EF}"/>
              </a:ext>
            </a:extLst>
          </p:cNvPr>
          <p:cNvSpPr txBox="1"/>
          <p:nvPr/>
        </p:nvSpPr>
        <p:spPr>
          <a:xfrm>
            <a:off x="457200" y="1406369"/>
            <a:ext cx="13438414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3200" dirty="0"/>
              <a:t>Need to understand response to typical shower particles (relative to </a:t>
            </a:r>
            <a:r>
              <a:rPr lang="en-GB" sz="3200" dirty="0" err="1"/>
              <a:t>mip</a:t>
            </a:r>
            <a:r>
              <a:rPr lang="en-GB" sz="3200" dirty="0"/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4A9C8A-9738-274A-83D5-16C3A9B8A0DC}"/>
              </a:ext>
            </a:extLst>
          </p:cNvPr>
          <p:cNvSpPr/>
          <p:nvPr/>
        </p:nvSpPr>
        <p:spPr>
          <a:xfrm>
            <a:off x="4702628" y="2873826"/>
            <a:ext cx="2628900" cy="832757"/>
          </a:xfrm>
          <a:prstGeom prst="rect">
            <a:avLst/>
          </a:prstGeom>
          <a:noFill/>
          <a:ln w="76200" cap="flat">
            <a:solidFill>
              <a:srgbClr val="94165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Compensation (I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1D86"/>
                </a:solidFill>
              </a:defRPr>
            </a:lvl1pPr>
          </a:lstStyle>
          <a:p>
            <a:r>
              <a:rPr lang="en-GB" sz="4800" dirty="0">
                <a:solidFill>
                  <a:srgbClr val="941651"/>
                </a:solidFill>
              </a:rPr>
              <a:t>Compensation</a:t>
            </a:r>
            <a:endParaRPr dirty="0"/>
          </a:p>
        </p:txBody>
      </p:sp>
      <p:sp>
        <p:nvSpPr>
          <p:cNvPr id="562" name="Need to understand response to typical shower particles (relative to mip)…"/>
          <p:cNvSpPr txBox="1">
            <a:spLocks noGrp="1"/>
          </p:cNvSpPr>
          <p:nvPr>
            <p:ph type="body" idx="1"/>
          </p:nvPr>
        </p:nvSpPr>
        <p:spPr>
          <a:xfrm>
            <a:off x="236764" y="4108808"/>
            <a:ext cx="5796643" cy="2498271"/>
          </a:xfrm>
          <a:prstGeom prst="rect">
            <a:avLst/>
          </a:prstGeom>
        </p:spPr>
        <p:txBody>
          <a:bodyPr/>
          <a:lstStyle/>
          <a:p>
            <a:pPr marL="423354" indent="0">
              <a:buNone/>
              <a:defRPr>
                <a:solidFill>
                  <a:srgbClr val="FF2600"/>
                </a:solidFill>
              </a:defRPr>
            </a:pPr>
            <a:r>
              <a:rPr lang="it-IT" dirty="0" err="1">
                <a:solidFill>
                  <a:srgbClr val="941651"/>
                </a:solidFill>
              </a:rPr>
              <a:t>Spallation</a:t>
            </a:r>
            <a:r>
              <a:rPr lang="it-IT" dirty="0">
                <a:solidFill>
                  <a:srgbClr val="941651"/>
                </a:solidFill>
              </a:rPr>
              <a:t> </a:t>
            </a:r>
            <a:r>
              <a:rPr lang="it-IT" dirty="0" err="1">
                <a:solidFill>
                  <a:srgbClr val="941651"/>
                </a:solidFill>
              </a:rPr>
              <a:t>protons</a:t>
            </a:r>
            <a:endParaRPr dirty="0">
              <a:solidFill>
                <a:srgbClr val="941651"/>
              </a:solidFill>
            </a:endParaRPr>
          </a:p>
          <a:p>
            <a:pPr marL="423354" indent="0">
              <a:buNone/>
              <a:defRPr>
                <a:solidFill>
                  <a:srgbClr val="060064"/>
                </a:solidFill>
              </a:defRPr>
            </a:pPr>
            <a:r>
              <a:rPr lang="en-GB" dirty="0">
                <a:solidFill>
                  <a:srgbClr val="6F6A5A"/>
                </a:solidFill>
              </a:rPr>
              <a:t>More efficient sampling</a:t>
            </a:r>
          </a:p>
          <a:p>
            <a:pPr marL="423354" indent="0">
              <a:buNone/>
              <a:defRPr>
                <a:solidFill>
                  <a:srgbClr val="060064"/>
                </a:solidFill>
              </a:defRPr>
            </a:pPr>
            <a:r>
              <a:rPr lang="en-GB" dirty="0">
                <a:solidFill>
                  <a:srgbClr val="6F6A5A"/>
                </a:solidFill>
              </a:rPr>
              <a:t>Signal saturation</a:t>
            </a:r>
          </a:p>
          <a:p>
            <a:pPr marL="423354" indent="0">
              <a:buNone/>
              <a:defRPr>
                <a:solidFill>
                  <a:srgbClr val="FF2600"/>
                </a:solidFill>
              </a:defRPr>
            </a:pPr>
            <a:endParaRPr dirty="0"/>
          </a:p>
        </p:txBody>
      </p:sp>
      <p:sp>
        <p:nvSpPr>
          <p:cNvPr id="5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38284" y="9004300"/>
            <a:ext cx="375103" cy="3899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105</a:t>
            </a:fld>
            <a:endParaRPr/>
          </a:p>
        </p:txBody>
      </p:sp>
      <p:pic>
        <p:nvPicPr>
          <p:cNvPr id="8" name="droppedImage.pdf" descr="droppedImage.pdf">
            <a:extLst>
              <a:ext uri="{FF2B5EF4-FFF2-40B4-BE49-F238E27FC236}">
                <a16:creationId xmlns:a16="http://schemas.microsoft.com/office/drawing/2014/main" id="{D9F265D9-239A-8945-9499-85585A3D0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168" y="2343063"/>
            <a:ext cx="8594612" cy="129820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5903D5-C0DB-B644-ABC4-7ED41538A9EF}"/>
              </a:ext>
            </a:extLst>
          </p:cNvPr>
          <p:cNvSpPr txBox="1"/>
          <p:nvPr/>
        </p:nvSpPr>
        <p:spPr>
          <a:xfrm>
            <a:off x="457200" y="1406369"/>
            <a:ext cx="13438414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3200" dirty="0"/>
              <a:t>Need to understand response to typical shower particles (relative to </a:t>
            </a:r>
            <a:r>
              <a:rPr lang="en-GB" sz="3200" dirty="0" err="1"/>
              <a:t>mip</a:t>
            </a:r>
            <a:r>
              <a:rPr lang="en-GB" sz="3200" dirty="0"/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4A9C8A-9738-274A-83D5-16C3A9B8A0DC}"/>
              </a:ext>
            </a:extLst>
          </p:cNvPr>
          <p:cNvSpPr/>
          <p:nvPr/>
        </p:nvSpPr>
        <p:spPr>
          <a:xfrm>
            <a:off x="7658099" y="2910521"/>
            <a:ext cx="2122715" cy="832757"/>
          </a:xfrm>
          <a:prstGeom prst="rect">
            <a:avLst/>
          </a:prstGeom>
          <a:noFill/>
          <a:ln w="76200" cap="flat">
            <a:solidFill>
              <a:srgbClr val="94165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0F887E-E426-E24D-8D2D-D11E4A86FC17}"/>
              </a:ext>
            </a:extLst>
          </p:cNvPr>
          <p:cNvSpPr txBox="1"/>
          <p:nvPr/>
        </p:nvSpPr>
        <p:spPr>
          <a:xfrm>
            <a:off x="6033407" y="4837364"/>
            <a:ext cx="11070092" cy="3046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57200" indent="-457200" algn="l">
              <a:defRPr sz="3900">
                <a:solidFill>
                  <a:srgbClr val="091D86"/>
                </a:solidFill>
              </a:defRPr>
            </a:pPr>
            <a:r>
              <a:rPr lang="en-GB" sz="3200" dirty="0"/>
              <a:t>Sampling of spallation protons: </a:t>
            </a:r>
          </a:p>
          <a:p>
            <a:pPr marL="457200" indent="-457200" algn="l">
              <a:defRPr sz="3900">
                <a:solidFill>
                  <a:srgbClr val="091D86"/>
                </a:solidFill>
              </a:defRPr>
            </a:pPr>
            <a:r>
              <a:rPr lang="en-GB" sz="3200" dirty="0"/>
              <a:t>quite complicated picture, many effects contribute:</a:t>
            </a:r>
          </a:p>
          <a:p>
            <a:pPr marL="5645" lvl="1" indent="-457200" algn="l">
              <a:buFont typeface="Arial" panose="020B0604020202020204" pitchFamily="34" charset="0"/>
              <a:buChar char="•"/>
              <a:defRPr sz="3500"/>
            </a:pPr>
            <a:r>
              <a:rPr lang="en-GB" sz="3200" dirty="0"/>
              <a:t>ratio of specific ionization in the active and passive materials </a:t>
            </a:r>
            <a:r>
              <a:rPr lang="en-GB" sz="3200" dirty="0">
                <a:solidFill>
                  <a:srgbClr val="FF2600"/>
                </a:solidFill>
              </a:rPr>
              <a:t>↑</a:t>
            </a:r>
            <a:r>
              <a:rPr lang="en-GB" sz="3200" dirty="0"/>
              <a:t>, </a:t>
            </a:r>
          </a:p>
          <a:p>
            <a:pPr marL="5645" lvl="1" indent="-457200" algn="l">
              <a:buFont typeface="Arial" panose="020B0604020202020204" pitchFamily="34" charset="0"/>
              <a:buChar char="•"/>
              <a:defRPr sz="3500"/>
            </a:pPr>
            <a:r>
              <a:rPr lang="en-GB" sz="3200" dirty="0"/>
              <a:t>multiple scattering effects </a:t>
            </a:r>
            <a:r>
              <a:rPr lang="en-GB" sz="3200" dirty="0">
                <a:solidFill>
                  <a:srgbClr val="FF2600"/>
                </a:solidFill>
              </a:rPr>
              <a:t>↓</a:t>
            </a:r>
            <a:r>
              <a:rPr lang="en-GB" sz="3200" dirty="0"/>
              <a:t>, </a:t>
            </a:r>
          </a:p>
          <a:p>
            <a:pPr marL="5645" lvl="1" indent="-457200" algn="l">
              <a:buFont typeface="Arial" panose="020B0604020202020204" pitchFamily="34" charset="0"/>
              <a:buChar char="•"/>
              <a:defRPr sz="3500"/>
            </a:pPr>
            <a:r>
              <a:rPr lang="en-GB" sz="3200" dirty="0"/>
              <a:t>sampling inefficiencies due to limited range </a:t>
            </a:r>
            <a:r>
              <a:rPr lang="en-GB" sz="3200" dirty="0">
                <a:solidFill>
                  <a:srgbClr val="FF2600"/>
                </a:solidFill>
              </a:rPr>
              <a:t>↓</a:t>
            </a:r>
            <a:r>
              <a:rPr lang="en-GB" sz="3200" dirty="0"/>
              <a:t> </a:t>
            </a:r>
          </a:p>
          <a:p>
            <a:pPr marL="5645" lvl="1" indent="-457200" algn="l">
              <a:buFont typeface="Arial" panose="020B0604020202020204" pitchFamily="34" charset="0"/>
              <a:buChar char="•"/>
              <a:defRPr sz="3500"/>
            </a:pPr>
            <a:r>
              <a:rPr lang="en-GB" sz="3200" dirty="0"/>
              <a:t>saturation and recombination effects in the active medium </a:t>
            </a:r>
          </a:p>
        </p:txBody>
      </p:sp>
    </p:spTree>
    <p:extLst>
      <p:ext uri="{BB962C8B-B14F-4D97-AF65-F5344CB8AC3E}">
        <p14:creationId xmlns:p14="http://schemas.microsoft.com/office/powerpoint/2010/main" val="145231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Compensation (I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1D86"/>
                </a:solidFill>
              </a:defRPr>
            </a:lvl1pPr>
          </a:lstStyle>
          <a:p>
            <a:r>
              <a:rPr lang="en-GB" sz="4800" dirty="0">
                <a:solidFill>
                  <a:srgbClr val="941651"/>
                </a:solidFill>
              </a:rPr>
              <a:t>Compensation</a:t>
            </a:r>
            <a:endParaRPr dirty="0"/>
          </a:p>
        </p:txBody>
      </p:sp>
      <p:sp>
        <p:nvSpPr>
          <p:cNvPr id="562" name="Need to understand response to typical shower particles (relative to mip)…"/>
          <p:cNvSpPr txBox="1">
            <a:spLocks noGrp="1"/>
          </p:cNvSpPr>
          <p:nvPr>
            <p:ph type="body" idx="1"/>
          </p:nvPr>
        </p:nvSpPr>
        <p:spPr>
          <a:xfrm>
            <a:off x="236764" y="4108808"/>
            <a:ext cx="5796643" cy="3108421"/>
          </a:xfrm>
          <a:prstGeom prst="rect">
            <a:avLst/>
          </a:prstGeom>
        </p:spPr>
        <p:txBody>
          <a:bodyPr/>
          <a:lstStyle/>
          <a:p>
            <a:pPr marL="423354" indent="0">
              <a:buNone/>
              <a:defRPr>
                <a:solidFill>
                  <a:srgbClr val="FF2600"/>
                </a:solidFill>
              </a:defRPr>
            </a:pPr>
            <a:r>
              <a:rPr lang="it-IT" dirty="0" err="1">
                <a:solidFill>
                  <a:srgbClr val="941651"/>
                </a:solidFill>
              </a:rPr>
              <a:t>Spallation</a:t>
            </a:r>
            <a:r>
              <a:rPr lang="it-IT" dirty="0">
                <a:solidFill>
                  <a:srgbClr val="941651"/>
                </a:solidFill>
              </a:rPr>
              <a:t> </a:t>
            </a:r>
            <a:r>
              <a:rPr lang="it-IT" dirty="0" err="1">
                <a:solidFill>
                  <a:srgbClr val="941651"/>
                </a:solidFill>
              </a:rPr>
              <a:t>protons</a:t>
            </a:r>
            <a:endParaRPr dirty="0">
              <a:solidFill>
                <a:srgbClr val="941651"/>
              </a:solidFill>
            </a:endParaRPr>
          </a:p>
          <a:p>
            <a:pPr marL="423354" indent="0">
              <a:buNone/>
              <a:defRPr>
                <a:solidFill>
                  <a:srgbClr val="060064"/>
                </a:solidFill>
              </a:defRPr>
            </a:pPr>
            <a:r>
              <a:rPr lang="en-GB" dirty="0">
                <a:solidFill>
                  <a:srgbClr val="6F6A5A"/>
                </a:solidFill>
              </a:rPr>
              <a:t>Soft shower protons</a:t>
            </a:r>
          </a:p>
          <a:p>
            <a:pPr marL="423354" indent="0">
              <a:buNone/>
              <a:defRPr>
                <a:solidFill>
                  <a:srgbClr val="060064"/>
                </a:solidFill>
              </a:defRPr>
            </a:pPr>
            <a:r>
              <a:rPr lang="en-GB" dirty="0">
                <a:solidFill>
                  <a:srgbClr val="6F6A5A"/>
                </a:solidFill>
              </a:rPr>
              <a:t>More efficient sampling</a:t>
            </a:r>
          </a:p>
          <a:p>
            <a:pPr marL="423354" indent="0">
              <a:buNone/>
              <a:defRPr>
                <a:solidFill>
                  <a:srgbClr val="060064"/>
                </a:solidFill>
              </a:defRPr>
            </a:pPr>
            <a:r>
              <a:rPr lang="en-GB" dirty="0">
                <a:solidFill>
                  <a:srgbClr val="6F6A5A"/>
                </a:solidFill>
              </a:rPr>
              <a:t>Signal saturation</a:t>
            </a:r>
          </a:p>
          <a:p>
            <a:pPr marL="423354" indent="0">
              <a:buNone/>
              <a:defRPr>
                <a:solidFill>
                  <a:srgbClr val="FF2600"/>
                </a:solidFill>
              </a:defRPr>
            </a:pPr>
            <a:endParaRPr dirty="0"/>
          </a:p>
        </p:txBody>
      </p:sp>
      <p:sp>
        <p:nvSpPr>
          <p:cNvPr id="5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38284" y="9004300"/>
            <a:ext cx="375103" cy="3899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106</a:t>
            </a:fld>
            <a:endParaRPr/>
          </a:p>
        </p:txBody>
      </p:sp>
      <p:pic>
        <p:nvPicPr>
          <p:cNvPr id="8" name="droppedImage.pdf" descr="droppedImage.pdf">
            <a:extLst>
              <a:ext uri="{FF2B5EF4-FFF2-40B4-BE49-F238E27FC236}">
                <a16:creationId xmlns:a16="http://schemas.microsoft.com/office/drawing/2014/main" id="{D9F265D9-239A-8945-9499-85585A3D0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168" y="2343063"/>
            <a:ext cx="8594612" cy="129820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5903D5-C0DB-B644-ABC4-7ED41538A9EF}"/>
              </a:ext>
            </a:extLst>
          </p:cNvPr>
          <p:cNvSpPr txBox="1"/>
          <p:nvPr/>
        </p:nvSpPr>
        <p:spPr>
          <a:xfrm>
            <a:off x="457200" y="1406369"/>
            <a:ext cx="13438414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3200" dirty="0"/>
              <a:t>Need to understand response to typical shower particles (relative to </a:t>
            </a:r>
            <a:r>
              <a:rPr lang="en-GB" sz="3200" dirty="0" err="1"/>
              <a:t>mip</a:t>
            </a:r>
            <a:r>
              <a:rPr lang="en-GB" sz="3200" dirty="0"/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4A9C8A-9738-274A-83D5-16C3A9B8A0DC}"/>
              </a:ext>
            </a:extLst>
          </p:cNvPr>
          <p:cNvSpPr/>
          <p:nvPr/>
        </p:nvSpPr>
        <p:spPr>
          <a:xfrm>
            <a:off x="7658099" y="2910521"/>
            <a:ext cx="2122715" cy="832757"/>
          </a:xfrm>
          <a:prstGeom prst="rect">
            <a:avLst/>
          </a:prstGeom>
          <a:noFill/>
          <a:ln w="76200" cap="flat">
            <a:solidFill>
              <a:srgbClr val="94165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C06A7E-A0E2-CB40-A8FA-F52352AFF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247" y="4325345"/>
            <a:ext cx="8193637" cy="506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1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Compensation (I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1D86"/>
                </a:solidFill>
              </a:defRPr>
            </a:lvl1pPr>
          </a:lstStyle>
          <a:p>
            <a:r>
              <a:rPr lang="en-GB" sz="4800" dirty="0">
                <a:solidFill>
                  <a:srgbClr val="941651"/>
                </a:solidFill>
              </a:rPr>
              <a:t>Compensation</a:t>
            </a:r>
            <a:endParaRPr dirty="0"/>
          </a:p>
        </p:txBody>
      </p:sp>
      <p:sp>
        <p:nvSpPr>
          <p:cNvPr id="562" name="Need to understand response to typical shower particles (relative to mip)…"/>
          <p:cNvSpPr txBox="1">
            <a:spLocks noGrp="1"/>
          </p:cNvSpPr>
          <p:nvPr>
            <p:ph type="body" idx="1"/>
          </p:nvPr>
        </p:nvSpPr>
        <p:spPr>
          <a:xfrm>
            <a:off x="236764" y="4108808"/>
            <a:ext cx="5796643" cy="3108421"/>
          </a:xfrm>
          <a:prstGeom prst="rect">
            <a:avLst/>
          </a:prstGeom>
        </p:spPr>
        <p:txBody>
          <a:bodyPr/>
          <a:lstStyle/>
          <a:p>
            <a:pPr marL="423354" indent="0">
              <a:buNone/>
              <a:defRPr>
                <a:solidFill>
                  <a:srgbClr val="FF2600"/>
                </a:solidFill>
              </a:defRPr>
            </a:pPr>
            <a:r>
              <a:rPr lang="it-IT" dirty="0" err="1">
                <a:solidFill>
                  <a:srgbClr val="941651"/>
                </a:solidFill>
              </a:rPr>
              <a:t>Spallation</a:t>
            </a:r>
            <a:r>
              <a:rPr lang="it-IT" dirty="0">
                <a:solidFill>
                  <a:srgbClr val="941651"/>
                </a:solidFill>
              </a:rPr>
              <a:t> </a:t>
            </a:r>
            <a:r>
              <a:rPr lang="it-IT" dirty="0" err="1">
                <a:solidFill>
                  <a:srgbClr val="941651"/>
                </a:solidFill>
              </a:rPr>
              <a:t>protons</a:t>
            </a:r>
            <a:endParaRPr dirty="0">
              <a:solidFill>
                <a:srgbClr val="941651"/>
              </a:solidFill>
            </a:endParaRPr>
          </a:p>
          <a:p>
            <a:pPr marL="423354" indent="0">
              <a:buNone/>
              <a:defRPr>
                <a:solidFill>
                  <a:srgbClr val="060064"/>
                </a:solidFill>
              </a:defRPr>
            </a:pPr>
            <a:r>
              <a:rPr lang="en-GB" dirty="0">
                <a:solidFill>
                  <a:srgbClr val="6F6A5A"/>
                </a:solidFill>
              </a:rPr>
              <a:t>Soft shower protons</a:t>
            </a:r>
          </a:p>
          <a:p>
            <a:pPr marL="423354" indent="0">
              <a:buNone/>
              <a:defRPr>
                <a:solidFill>
                  <a:srgbClr val="060064"/>
                </a:solidFill>
              </a:defRPr>
            </a:pPr>
            <a:r>
              <a:rPr lang="en-GB" dirty="0">
                <a:solidFill>
                  <a:srgbClr val="6F6A5A"/>
                </a:solidFill>
              </a:rPr>
              <a:t>More efficient sampling</a:t>
            </a:r>
          </a:p>
          <a:p>
            <a:pPr marL="423354" indent="0">
              <a:buNone/>
              <a:defRPr>
                <a:solidFill>
                  <a:srgbClr val="060064"/>
                </a:solidFill>
              </a:defRPr>
            </a:pPr>
            <a:r>
              <a:rPr lang="en-GB" dirty="0">
                <a:solidFill>
                  <a:srgbClr val="6F6A5A"/>
                </a:solidFill>
              </a:rPr>
              <a:t>Signal saturation</a:t>
            </a:r>
          </a:p>
          <a:p>
            <a:pPr marL="423354" indent="0">
              <a:buNone/>
              <a:defRPr>
                <a:solidFill>
                  <a:srgbClr val="FF2600"/>
                </a:solidFill>
              </a:defRPr>
            </a:pPr>
            <a:endParaRPr dirty="0"/>
          </a:p>
        </p:txBody>
      </p:sp>
      <p:sp>
        <p:nvSpPr>
          <p:cNvPr id="5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38284" y="9004300"/>
            <a:ext cx="375103" cy="3899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107</a:t>
            </a:fld>
            <a:endParaRPr/>
          </a:p>
        </p:txBody>
      </p:sp>
      <p:pic>
        <p:nvPicPr>
          <p:cNvPr id="8" name="droppedImage.pdf" descr="droppedImage.pdf">
            <a:extLst>
              <a:ext uri="{FF2B5EF4-FFF2-40B4-BE49-F238E27FC236}">
                <a16:creationId xmlns:a16="http://schemas.microsoft.com/office/drawing/2014/main" id="{D9F265D9-239A-8945-9499-85585A3D0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168" y="2343063"/>
            <a:ext cx="8594612" cy="129820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5903D5-C0DB-B644-ABC4-7ED41538A9EF}"/>
              </a:ext>
            </a:extLst>
          </p:cNvPr>
          <p:cNvSpPr txBox="1"/>
          <p:nvPr/>
        </p:nvSpPr>
        <p:spPr>
          <a:xfrm>
            <a:off x="457200" y="1406369"/>
            <a:ext cx="13438414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3200" dirty="0"/>
              <a:t>Need to understand response to typical shower particles (relative to </a:t>
            </a:r>
            <a:r>
              <a:rPr lang="en-GB" sz="3200" dirty="0" err="1"/>
              <a:t>mip</a:t>
            </a:r>
            <a:r>
              <a:rPr lang="en-GB" sz="3200" dirty="0"/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4A9C8A-9738-274A-83D5-16C3A9B8A0DC}"/>
              </a:ext>
            </a:extLst>
          </p:cNvPr>
          <p:cNvSpPr/>
          <p:nvPr/>
        </p:nvSpPr>
        <p:spPr>
          <a:xfrm>
            <a:off x="7658099" y="2910521"/>
            <a:ext cx="2122715" cy="832757"/>
          </a:xfrm>
          <a:prstGeom prst="rect">
            <a:avLst/>
          </a:prstGeom>
          <a:noFill/>
          <a:ln w="76200" cap="flat">
            <a:solidFill>
              <a:srgbClr val="94165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285F2B-AAEF-6342-A242-9B9BAF5F4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0131" y="3993189"/>
            <a:ext cx="8139793" cy="5666641"/>
          </a:xfrm>
          <a:prstGeom prst="rect">
            <a:avLst/>
          </a:prstGeom>
        </p:spPr>
      </p:pic>
      <p:pic>
        <p:nvPicPr>
          <p:cNvPr id="12" name="droppedImage.pdf" descr="droppedImage.pdf">
            <a:extLst>
              <a:ext uri="{FF2B5EF4-FFF2-40B4-BE49-F238E27FC236}">
                <a16:creationId xmlns:a16="http://schemas.microsoft.com/office/drawing/2014/main" id="{BF2E7329-A56F-8E45-9552-BEE37389E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0256" y="7574311"/>
            <a:ext cx="3967843" cy="115056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3" name="Birk’s Law">
            <a:extLst>
              <a:ext uri="{FF2B5EF4-FFF2-40B4-BE49-F238E27FC236}">
                <a16:creationId xmlns:a16="http://schemas.microsoft.com/office/drawing/2014/main" id="{CD115C32-5662-8E4C-9C42-64322CBA9FAA}"/>
              </a:ext>
            </a:extLst>
          </p:cNvPr>
          <p:cNvSpPr/>
          <p:nvPr/>
        </p:nvSpPr>
        <p:spPr>
          <a:xfrm>
            <a:off x="810130" y="8045427"/>
            <a:ext cx="176650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buClr>
                <a:srgbClr val="A29A85"/>
              </a:buClr>
              <a:defRPr sz="4200">
                <a:solidFill>
                  <a:srgbClr val="091D86"/>
                </a:solidFill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r>
              <a:rPr sz="2800" dirty="0" err="1"/>
              <a:t>Birk’s</a:t>
            </a:r>
            <a:r>
              <a:rPr sz="2800" dirty="0"/>
              <a:t> Law</a:t>
            </a:r>
          </a:p>
        </p:txBody>
      </p:sp>
    </p:spTree>
    <p:extLst>
      <p:ext uri="{BB962C8B-B14F-4D97-AF65-F5344CB8AC3E}">
        <p14:creationId xmlns:p14="http://schemas.microsoft.com/office/powerpoint/2010/main" val="161297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Compensation (I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1D86"/>
                </a:solidFill>
              </a:defRPr>
            </a:lvl1pPr>
          </a:lstStyle>
          <a:p>
            <a:r>
              <a:rPr lang="en-GB" sz="4800" dirty="0">
                <a:solidFill>
                  <a:srgbClr val="941651"/>
                </a:solidFill>
              </a:rPr>
              <a:t>Compensation</a:t>
            </a:r>
            <a:endParaRPr dirty="0"/>
          </a:p>
        </p:txBody>
      </p:sp>
      <p:sp>
        <p:nvSpPr>
          <p:cNvPr id="562" name="Need to understand response to typical shower particles (relative to mip)…"/>
          <p:cNvSpPr txBox="1">
            <a:spLocks noGrp="1"/>
          </p:cNvSpPr>
          <p:nvPr>
            <p:ph type="body" idx="1"/>
          </p:nvPr>
        </p:nvSpPr>
        <p:spPr>
          <a:xfrm>
            <a:off x="236764" y="4108808"/>
            <a:ext cx="5796643" cy="3108421"/>
          </a:xfrm>
          <a:prstGeom prst="rect">
            <a:avLst/>
          </a:prstGeom>
        </p:spPr>
        <p:txBody>
          <a:bodyPr/>
          <a:lstStyle/>
          <a:p>
            <a:pPr marL="423354" indent="0">
              <a:buNone/>
              <a:defRPr>
                <a:solidFill>
                  <a:srgbClr val="FF2600"/>
                </a:solidFill>
              </a:defRPr>
            </a:pPr>
            <a:r>
              <a:rPr lang="it-IT" dirty="0" err="1">
                <a:solidFill>
                  <a:srgbClr val="941651"/>
                </a:solidFill>
              </a:rPr>
              <a:t>Spallation</a:t>
            </a:r>
            <a:r>
              <a:rPr lang="it-IT" dirty="0">
                <a:solidFill>
                  <a:srgbClr val="941651"/>
                </a:solidFill>
              </a:rPr>
              <a:t> </a:t>
            </a:r>
            <a:r>
              <a:rPr lang="it-IT" dirty="0" err="1">
                <a:solidFill>
                  <a:srgbClr val="941651"/>
                </a:solidFill>
              </a:rPr>
              <a:t>protons</a:t>
            </a:r>
            <a:endParaRPr dirty="0">
              <a:solidFill>
                <a:srgbClr val="941651"/>
              </a:solidFill>
            </a:endParaRPr>
          </a:p>
          <a:p>
            <a:pPr marL="423354" indent="0">
              <a:buNone/>
              <a:defRPr>
                <a:solidFill>
                  <a:srgbClr val="060064"/>
                </a:solidFill>
              </a:defRPr>
            </a:pPr>
            <a:r>
              <a:rPr lang="en-GB" dirty="0">
                <a:solidFill>
                  <a:srgbClr val="6F6A5A"/>
                </a:solidFill>
              </a:rPr>
              <a:t>Soft shower protons</a:t>
            </a:r>
          </a:p>
          <a:p>
            <a:pPr marL="423354" indent="0">
              <a:buNone/>
              <a:defRPr>
                <a:solidFill>
                  <a:srgbClr val="060064"/>
                </a:solidFill>
              </a:defRPr>
            </a:pPr>
            <a:r>
              <a:rPr lang="en-GB" dirty="0">
                <a:solidFill>
                  <a:srgbClr val="6F6A5A"/>
                </a:solidFill>
              </a:rPr>
              <a:t>More efficient sampling</a:t>
            </a:r>
          </a:p>
          <a:p>
            <a:pPr marL="423354" indent="0">
              <a:buNone/>
              <a:defRPr>
                <a:solidFill>
                  <a:srgbClr val="060064"/>
                </a:solidFill>
              </a:defRPr>
            </a:pPr>
            <a:r>
              <a:rPr lang="en-GB" dirty="0">
                <a:solidFill>
                  <a:srgbClr val="6F6A5A"/>
                </a:solidFill>
              </a:rPr>
              <a:t>Signal saturation</a:t>
            </a:r>
          </a:p>
          <a:p>
            <a:pPr marL="423354" indent="0">
              <a:buNone/>
              <a:defRPr>
                <a:solidFill>
                  <a:srgbClr val="FF2600"/>
                </a:solidFill>
              </a:defRPr>
            </a:pPr>
            <a:endParaRPr dirty="0"/>
          </a:p>
        </p:txBody>
      </p:sp>
      <p:sp>
        <p:nvSpPr>
          <p:cNvPr id="5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38284" y="9004300"/>
            <a:ext cx="375103" cy="3899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108</a:t>
            </a:fld>
            <a:endParaRPr/>
          </a:p>
        </p:txBody>
      </p:sp>
      <p:pic>
        <p:nvPicPr>
          <p:cNvPr id="8" name="droppedImage.pdf" descr="droppedImage.pdf">
            <a:extLst>
              <a:ext uri="{FF2B5EF4-FFF2-40B4-BE49-F238E27FC236}">
                <a16:creationId xmlns:a16="http://schemas.microsoft.com/office/drawing/2014/main" id="{D9F265D9-239A-8945-9499-85585A3D0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168" y="2343063"/>
            <a:ext cx="8594612" cy="129820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5903D5-C0DB-B644-ABC4-7ED41538A9EF}"/>
              </a:ext>
            </a:extLst>
          </p:cNvPr>
          <p:cNvSpPr txBox="1"/>
          <p:nvPr/>
        </p:nvSpPr>
        <p:spPr>
          <a:xfrm>
            <a:off x="457200" y="1406369"/>
            <a:ext cx="13438414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3200" dirty="0"/>
              <a:t>Need to understand response to typical shower particles (relative to </a:t>
            </a:r>
            <a:r>
              <a:rPr lang="en-GB" sz="3200" dirty="0" err="1"/>
              <a:t>mip</a:t>
            </a:r>
            <a:r>
              <a:rPr lang="en-GB" sz="3200" dirty="0"/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4A9C8A-9738-274A-83D5-16C3A9B8A0DC}"/>
              </a:ext>
            </a:extLst>
          </p:cNvPr>
          <p:cNvSpPr/>
          <p:nvPr/>
        </p:nvSpPr>
        <p:spPr>
          <a:xfrm>
            <a:off x="7658099" y="2910521"/>
            <a:ext cx="2122715" cy="832757"/>
          </a:xfrm>
          <a:prstGeom prst="rect">
            <a:avLst/>
          </a:prstGeom>
          <a:noFill/>
          <a:ln w="76200" cap="flat">
            <a:solidFill>
              <a:srgbClr val="94165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C02BB1-7B77-B043-B244-D05D31C6E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285" y="4235512"/>
            <a:ext cx="80772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8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Compensation (I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1D86"/>
                </a:solidFill>
              </a:defRPr>
            </a:lvl1pPr>
          </a:lstStyle>
          <a:p>
            <a:r>
              <a:rPr lang="en-GB" sz="4800" dirty="0">
                <a:solidFill>
                  <a:srgbClr val="941651"/>
                </a:solidFill>
              </a:rPr>
              <a:t>Compensation</a:t>
            </a:r>
            <a:endParaRPr dirty="0"/>
          </a:p>
        </p:txBody>
      </p:sp>
      <p:sp>
        <p:nvSpPr>
          <p:cNvPr id="562" name="Need to understand response to typical shower particles (relative to mip)…"/>
          <p:cNvSpPr txBox="1">
            <a:spLocks noGrp="1"/>
          </p:cNvSpPr>
          <p:nvPr>
            <p:ph type="body" idx="1"/>
          </p:nvPr>
        </p:nvSpPr>
        <p:spPr>
          <a:xfrm>
            <a:off x="236764" y="4108808"/>
            <a:ext cx="5796643" cy="3108421"/>
          </a:xfrm>
          <a:prstGeom prst="rect">
            <a:avLst/>
          </a:prstGeom>
        </p:spPr>
        <p:txBody>
          <a:bodyPr/>
          <a:lstStyle/>
          <a:p>
            <a:pPr marL="423354" indent="0">
              <a:buNone/>
              <a:defRPr>
                <a:solidFill>
                  <a:srgbClr val="FF2600"/>
                </a:solidFill>
              </a:defRPr>
            </a:pPr>
            <a:r>
              <a:rPr lang="it-IT" dirty="0" err="1">
                <a:solidFill>
                  <a:srgbClr val="941651"/>
                </a:solidFill>
              </a:rPr>
              <a:t>Spallation</a:t>
            </a:r>
            <a:r>
              <a:rPr lang="it-IT" dirty="0">
                <a:solidFill>
                  <a:srgbClr val="941651"/>
                </a:solidFill>
              </a:rPr>
              <a:t> </a:t>
            </a:r>
            <a:r>
              <a:rPr lang="it-IT" dirty="0" err="1">
                <a:solidFill>
                  <a:srgbClr val="941651"/>
                </a:solidFill>
              </a:rPr>
              <a:t>protons</a:t>
            </a:r>
            <a:endParaRPr dirty="0">
              <a:solidFill>
                <a:srgbClr val="941651"/>
              </a:solidFill>
            </a:endParaRPr>
          </a:p>
          <a:p>
            <a:pPr marL="423354" indent="0">
              <a:buNone/>
              <a:defRPr>
                <a:solidFill>
                  <a:srgbClr val="060064"/>
                </a:solidFill>
              </a:defRPr>
            </a:pPr>
            <a:r>
              <a:rPr lang="en-GB" dirty="0">
                <a:solidFill>
                  <a:srgbClr val="6F6A5A"/>
                </a:solidFill>
              </a:rPr>
              <a:t>Soft shower protons</a:t>
            </a:r>
          </a:p>
          <a:p>
            <a:pPr marL="423354" indent="0">
              <a:buNone/>
              <a:defRPr>
                <a:solidFill>
                  <a:srgbClr val="060064"/>
                </a:solidFill>
              </a:defRPr>
            </a:pPr>
            <a:r>
              <a:rPr lang="en-GB" dirty="0">
                <a:solidFill>
                  <a:srgbClr val="6F6A5A"/>
                </a:solidFill>
              </a:rPr>
              <a:t>More efficient sampling</a:t>
            </a:r>
          </a:p>
          <a:p>
            <a:pPr marL="423354" indent="0">
              <a:buNone/>
              <a:defRPr>
                <a:solidFill>
                  <a:srgbClr val="060064"/>
                </a:solidFill>
              </a:defRPr>
            </a:pPr>
            <a:r>
              <a:rPr lang="en-GB" dirty="0">
                <a:solidFill>
                  <a:srgbClr val="6F6A5A"/>
                </a:solidFill>
              </a:rPr>
              <a:t>Signal saturation</a:t>
            </a:r>
          </a:p>
          <a:p>
            <a:pPr marL="423354" indent="0">
              <a:buNone/>
              <a:defRPr>
                <a:solidFill>
                  <a:srgbClr val="FF2600"/>
                </a:solidFill>
              </a:defRPr>
            </a:pPr>
            <a:endParaRPr dirty="0"/>
          </a:p>
        </p:txBody>
      </p:sp>
      <p:sp>
        <p:nvSpPr>
          <p:cNvPr id="5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38284" y="9004300"/>
            <a:ext cx="375103" cy="3899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109</a:t>
            </a:fld>
            <a:endParaRPr/>
          </a:p>
        </p:txBody>
      </p:sp>
      <p:pic>
        <p:nvPicPr>
          <p:cNvPr id="8" name="droppedImage.pdf" descr="droppedImage.pdf">
            <a:extLst>
              <a:ext uri="{FF2B5EF4-FFF2-40B4-BE49-F238E27FC236}">
                <a16:creationId xmlns:a16="http://schemas.microsoft.com/office/drawing/2014/main" id="{D9F265D9-239A-8945-9499-85585A3D0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168" y="2343063"/>
            <a:ext cx="8594612" cy="129820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5903D5-C0DB-B644-ABC4-7ED41538A9EF}"/>
              </a:ext>
            </a:extLst>
          </p:cNvPr>
          <p:cNvSpPr txBox="1"/>
          <p:nvPr/>
        </p:nvSpPr>
        <p:spPr>
          <a:xfrm>
            <a:off x="457200" y="1406369"/>
            <a:ext cx="13438414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3200" dirty="0"/>
              <a:t>Need to understand response to typical shower particles (relative to </a:t>
            </a:r>
            <a:r>
              <a:rPr lang="en-GB" sz="3200" dirty="0" err="1"/>
              <a:t>mip</a:t>
            </a:r>
            <a:r>
              <a:rPr lang="en-GB" sz="3200" dirty="0"/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4A9C8A-9738-274A-83D5-16C3A9B8A0DC}"/>
              </a:ext>
            </a:extLst>
          </p:cNvPr>
          <p:cNvSpPr/>
          <p:nvPr/>
        </p:nvSpPr>
        <p:spPr>
          <a:xfrm>
            <a:off x="7658099" y="2910521"/>
            <a:ext cx="2122715" cy="832757"/>
          </a:xfrm>
          <a:prstGeom prst="rect">
            <a:avLst/>
          </a:prstGeom>
          <a:noFill/>
          <a:ln w="76200" cap="flat">
            <a:solidFill>
              <a:srgbClr val="94165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" name="Response to spallation protons depends on:…">
            <a:extLst>
              <a:ext uri="{FF2B5EF4-FFF2-40B4-BE49-F238E27FC236}">
                <a16:creationId xmlns:a16="http://schemas.microsoft.com/office/drawing/2014/main" id="{EA8C00F9-D136-4744-BB8F-C218B87CFA1B}"/>
              </a:ext>
            </a:extLst>
          </p:cNvPr>
          <p:cNvSpPr txBox="1">
            <a:spLocks/>
          </p:cNvSpPr>
          <p:nvPr/>
        </p:nvSpPr>
        <p:spPr>
          <a:xfrm>
            <a:off x="6760283" y="5415643"/>
            <a:ext cx="10579980" cy="2807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982182" marR="0" indent="-558828" algn="l" defTabSz="778972" latinLnBrk="0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1405537" marR="0" indent="-558828" algn="l" defTabSz="778972" latinLnBrk="0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1913562" marR="0" indent="-558828" algn="l" defTabSz="778972" latinLnBrk="0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2455456" marR="0" indent="-558828" algn="l" defTabSz="778972" latinLnBrk="0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2997350" marR="0" indent="-558828" algn="l" defTabSz="778972" latinLnBrk="0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3539244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4081137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4623031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5164925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846709" lvl="1" indent="0" hangingPunct="1">
              <a:spcBef>
                <a:spcPts val="500"/>
              </a:spcBef>
              <a:buNone/>
              <a:defRPr>
                <a:solidFill>
                  <a:srgbClr val="FF2600"/>
                </a:solidFill>
              </a:defRPr>
            </a:pPr>
            <a:r>
              <a:rPr lang="en-GB" sz="2800" dirty="0">
                <a:solidFill>
                  <a:srgbClr val="941651"/>
                </a:solidFill>
              </a:rPr>
              <a:t>Response to spallation protons depends on:</a:t>
            </a:r>
          </a:p>
          <a:p>
            <a:pPr lvl="2" hangingPunct="1">
              <a:spcBef>
                <a:spcPts val="500"/>
              </a:spcBef>
              <a:buClr>
                <a:srgbClr val="0432FF"/>
              </a:buClr>
            </a:pPr>
            <a:r>
              <a:rPr lang="en-GB" sz="2800" dirty="0"/>
              <a:t>spallation protons energy spectrum </a:t>
            </a:r>
          </a:p>
          <a:p>
            <a:pPr lvl="2" hangingPunct="1">
              <a:spcBef>
                <a:spcPts val="500"/>
              </a:spcBef>
              <a:buClr>
                <a:srgbClr val="0432FF"/>
              </a:buClr>
            </a:pPr>
            <a:r>
              <a:rPr lang="en-GB" sz="2800" dirty="0"/>
              <a:t>Z value of the absorber </a:t>
            </a:r>
          </a:p>
          <a:p>
            <a:pPr lvl="2" hangingPunct="1">
              <a:spcBef>
                <a:spcPts val="500"/>
              </a:spcBef>
              <a:buClr>
                <a:srgbClr val="0432FF"/>
              </a:buClr>
            </a:pPr>
            <a:r>
              <a:rPr lang="en-GB" sz="2800" dirty="0" err="1"/>
              <a:t>f</a:t>
            </a:r>
            <a:r>
              <a:rPr lang="en-GB" sz="2800" baseline="-5999" dirty="0" err="1"/>
              <a:t>samp</a:t>
            </a:r>
            <a:r>
              <a:rPr lang="en-GB" sz="2800" dirty="0"/>
              <a:t> and </a:t>
            </a:r>
            <a:r>
              <a:rPr lang="en-GB" sz="2800" dirty="0" err="1"/>
              <a:t>f</a:t>
            </a:r>
            <a:r>
              <a:rPr lang="en-GB" sz="2800" baseline="-5999" dirty="0" err="1"/>
              <a:t>freq</a:t>
            </a:r>
            <a:r>
              <a:rPr lang="en-GB" sz="2800" dirty="0"/>
              <a:t>  </a:t>
            </a:r>
          </a:p>
          <a:p>
            <a:pPr lvl="2" hangingPunct="1">
              <a:spcBef>
                <a:spcPts val="500"/>
              </a:spcBef>
              <a:buClr>
                <a:srgbClr val="0432FF"/>
              </a:buClr>
            </a:pPr>
            <a:r>
              <a:rPr lang="en-GB" sz="2800" dirty="0"/>
              <a:t>saturation properties of the active medium</a:t>
            </a:r>
          </a:p>
        </p:txBody>
      </p:sp>
    </p:spTree>
    <p:extLst>
      <p:ext uri="{BB962C8B-B14F-4D97-AF65-F5344CB8AC3E}">
        <p14:creationId xmlns:p14="http://schemas.microsoft.com/office/powerpoint/2010/main" val="322723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detection in calorimeters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0426" y="1804572"/>
            <a:ext cx="5303809" cy="3072228"/>
          </a:xfrm>
        </p:spPr>
        <p:txBody>
          <a:bodyPr/>
          <a:lstStyle/>
          <a:p>
            <a:pPr marL="880555" indent="-457200">
              <a:spcBef>
                <a:spcPts val="0"/>
              </a:spcBef>
            </a:pPr>
            <a:r>
              <a:rPr lang="en-US" sz="3000" dirty="0"/>
              <a:t>Ionization </a:t>
            </a:r>
          </a:p>
          <a:p>
            <a:pPr marL="880555" indent="-457200">
              <a:spcBef>
                <a:spcPts val="0"/>
              </a:spcBef>
            </a:pPr>
            <a:r>
              <a:rPr lang="en-US" sz="3000" dirty="0" err="1"/>
              <a:t>Bremmstrahlung</a:t>
            </a:r>
            <a:endParaRPr lang="en-US" sz="3000" dirty="0"/>
          </a:p>
          <a:p>
            <a:pPr marL="880555" indent="-457200">
              <a:spcBef>
                <a:spcPts val="0"/>
              </a:spcBef>
            </a:pPr>
            <a:r>
              <a:rPr lang="en-US" sz="3000" dirty="0"/>
              <a:t>Pair production </a:t>
            </a:r>
          </a:p>
          <a:p>
            <a:pPr marL="880555" indent="-457200">
              <a:spcBef>
                <a:spcPts val="0"/>
              </a:spcBef>
            </a:pPr>
            <a:r>
              <a:rPr lang="en-US" sz="3000" dirty="0"/>
              <a:t>Nuclear interaction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6287729" y="9029700"/>
            <a:ext cx="327013" cy="389915"/>
          </a:xfrm>
        </p:spPr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0E6653-7187-304A-B9B3-4E4018DE6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0" y="1540645"/>
            <a:ext cx="8873490" cy="118017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6C804E3-02A8-3844-B709-1F7CA53FC0B6}"/>
              </a:ext>
            </a:extLst>
          </p:cNvPr>
          <p:cNvGrpSpPr/>
          <p:nvPr/>
        </p:nvGrpSpPr>
        <p:grpSpPr>
          <a:xfrm>
            <a:off x="352647" y="3061378"/>
            <a:ext cx="9080111" cy="5644816"/>
            <a:chOff x="9137421" y="1701531"/>
            <a:chExt cx="7785100" cy="48006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3620D7E-593C-5C40-B1AE-C61C970FF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37421" y="1701531"/>
              <a:ext cx="7785100" cy="48006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217405-52D4-974D-BA4F-EC53840F0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44171" y="2060943"/>
              <a:ext cx="1371600" cy="4699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0360C9-798A-C44C-8A42-2BD795053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7115" y="7121168"/>
            <a:ext cx="6214120" cy="85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69878"/>
      </p:ext>
    </p:extLst>
  </p:cSld>
  <p:clrMapOvr>
    <a:masterClrMapping/>
  </p:clrMapOvr>
  <p:transition spd="med" advTm="3459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Energy loss in a nutshell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6287729" y="9029700"/>
            <a:ext cx="327013" cy="389915"/>
          </a:xfrm>
        </p:spPr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F6CAFE-A740-1C41-8F79-65404FAF3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3685" y="1502161"/>
            <a:ext cx="5746053" cy="73533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664CB6-AC8E-AA4C-B106-AD8851253155}"/>
              </a:ext>
            </a:extLst>
          </p:cNvPr>
          <p:cNvSpPr txBox="1"/>
          <p:nvPr/>
        </p:nvSpPr>
        <p:spPr>
          <a:xfrm>
            <a:off x="487893" y="6945588"/>
            <a:ext cx="8675648" cy="1754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3600" dirty="0">
                <a:solidFill>
                  <a:srgbClr val="646668"/>
                </a:solidFill>
                <a:effectLst/>
                <a:latin typeface="Gill Sans MT" panose="020B0502020104020203" pitchFamily="34" charset="77"/>
              </a:rPr>
              <a:t>The effects of radiation are clearly visible in</a:t>
            </a:r>
          </a:p>
          <a:p>
            <a:pPr algn="l"/>
            <a:r>
              <a:rPr lang="en-GB" sz="3600" dirty="0">
                <a:solidFill>
                  <a:srgbClr val="646668"/>
                </a:solidFill>
                <a:effectLst/>
                <a:latin typeface="Gill Sans MT" panose="020B0502020104020203" pitchFamily="34" charset="77"/>
              </a:rPr>
              <a:t>calorimeters, especially for high-energy muons in high-Z absorber material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40614B-17D5-8C40-9C49-9915EAA39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231" y="1949982"/>
            <a:ext cx="77089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6233"/>
      </p:ext>
    </p:extLst>
  </p:cSld>
  <p:clrMapOvr>
    <a:masterClrMapping/>
  </p:clrMapOvr>
  <p:transition spd="med" advTm="3459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Hadron showers"/>
          <p:cNvSpPr txBox="1">
            <a:spLocks noGrp="1"/>
          </p:cNvSpPr>
          <p:nvPr>
            <p:ph type="title"/>
          </p:nvPr>
        </p:nvSpPr>
        <p:spPr>
          <a:xfrm>
            <a:off x="3183731" y="114300"/>
            <a:ext cx="10972800" cy="13208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091D86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rPr sz="5200" dirty="0">
                <a:solidFill>
                  <a:srgbClr val="941651"/>
                </a:solidFill>
              </a:rPr>
              <a:t>Hadron showers</a:t>
            </a:r>
          </a:p>
        </p:txBody>
      </p:sp>
      <p:sp>
        <p:nvSpPr>
          <p:cNvPr id="1054" name="Extra complication: the strong interaction…"/>
          <p:cNvSpPr txBox="1">
            <a:spLocks noGrp="1"/>
          </p:cNvSpPr>
          <p:nvPr>
            <p:ph type="body" idx="1"/>
          </p:nvPr>
        </p:nvSpPr>
        <p:spPr>
          <a:xfrm>
            <a:off x="141986" y="1369502"/>
            <a:ext cx="16289193" cy="2792118"/>
          </a:xfrm>
          <a:prstGeom prst="rect">
            <a:avLst/>
          </a:prstGeom>
        </p:spPr>
        <p:txBody>
          <a:bodyPr/>
          <a:lstStyle/>
          <a:p>
            <a:r>
              <a:rPr lang="it-IT" dirty="0">
                <a:latin typeface="Gill Sans MT" panose="020B0502020104020203" pitchFamily="34" charset="77"/>
              </a:rPr>
              <a:t>Extra </a:t>
            </a:r>
            <a:r>
              <a:rPr lang="it-IT" dirty="0" err="1">
                <a:latin typeface="Gill Sans MT" panose="020B0502020104020203" pitchFamily="34" charset="77"/>
              </a:rPr>
              <a:t>complications</a:t>
            </a:r>
            <a:r>
              <a:rPr lang="it-IT" dirty="0">
                <a:latin typeface="Gill Sans MT" panose="020B0502020104020203" pitchFamily="34" charset="77"/>
              </a:rPr>
              <a:t>: </a:t>
            </a:r>
            <a:r>
              <a:rPr lang="it-IT" dirty="0">
                <a:solidFill>
                  <a:srgbClr val="941651"/>
                </a:solidFill>
                <a:latin typeface="Gill Sans MT" panose="020B0502020104020203" pitchFamily="34" charset="77"/>
              </a:rPr>
              <a:t>strong </a:t>
            </a:r>
            <a:r>
              <a:rPr lang="it-IT" dirty="0" err="1">
                <a:solidFill>
                  <a:srgbClr val="941651"/>
                </a:solidFill>
                <a:latin typeface="Gill Sans MT" panose="020B0502020104020203" pitchFamily="34" charset="77"/>
              </a:rPr>
              <a:t>interaction</a:t>
            </a:r>
            <a:endParaRPr lang="it-IT" dirty="0">
              <a:solidFill>
                <a:srgbClr val="941651"/>
              </a:solidFill>
              <a:latin typeface="Gill Sans MT" panose="020B0502020104020203" pitchFamily="34" charset="77"/>
            </a:endParaRPr>
          </a:p>
          <a:p>
            <a:r>
              <a:rPr dirty="0">
                <a:latin typeface="Gill Sans MT" panose="020B0502020104020203" pitchFamily="34" charset="77"/>
              </a:rPr>
              <a:t>Much larger variety may occur both at</a:t>
            </a:r>
            <a:r>
              <a:rPr dirty="0">
                <a:solidFill>
                  <a:srgbClr val="DC0A00"/>
                </a:solidFill>
                <a:latin typeface="Gill Sans MT" panose="020B0502020104020203" pitchFamily="34" charset="77"/>
              </a:rPr>
              <a:t> </a:t>
            </a:r>
            <a:r>
              <a:rPr dirty="0">
                <a:solidFill>
                  <a:srgbClr val="941651"/>
                </a:solidFill>
                <a:latin typeface="Gill Sans MT" panose="020B0502020104020203" pitchFamily="34" charset="77"/>
              </a:rPr>
              <a:t>the particle level</a:t>
            </a:r>
            <a:r>
              <a:rPr dirty="0">
                <a:solidFill>
                  <a:srgbClr val="DC0A00"/>
                </a:solidFill>
                <a:latin typeface="Gill Sans MT" panose="020B0502020104020203" pitchFamily="34" charset="77"/>
              </a:rPr>
              <a:t> </a:t>
            </a:r>
            <a:r>
              <a:rPr dirty="0">
                <a:latin typeface="Gill Sans MT" panose="020B0502020104020203" pitchFamily="34" charset="77"/>
              </a:rPr>
              <a:t>and at</a:t>
            </a:r>
            <a:r>
              <a:rPr dirty="0">
                <a:solidFill>
                  <a:srgbClr val="DC0A00"/>
                </a:solidFill>
                <a:latin typeface="Gill Sans MT" panose="020B0502020104020203" pitchFamily="34" charset="77"/>
              </a:rPr>
              <a:t> </a:t>
            </a:r>
            <a:r>
              <a:rPr dirty="0">
                <a:solidFill>
                  <a:srgbClr val="941651"/>
                </a:solidFill>
                <a:latin typeface="Gill Sans MT" panose="020B0502020104020203" pitchFamily="34" charset="77"/>
              </a:rPr>
              <a:t>the level of the stuck nucleus</a:t>
            </a:r>
          </a:p>
          <a:p>
            <a:pPr lvl="1"/>
            <a:r>
              <a:rPr dirty="0">
                <a:latin typeface="Gill Sans MT" panose="020B0502020104020203" pitchFamily="34" charset="77"/>
              </a:rPr>
              <a:t>Production of other particles, mainly </a:t>
            </a:r>
            <a:r>
              <a:rPr dirty="0" err="1">
                <a:latin typeface="Gill Sans MT" panose="020B0502020104020203" pitchFamily="34" charset="77"/>
              </a:rPr>
              <a:t>pions</a:t>
            </a:r>
            <a:endParaRPr dirty="0">
              <a:latin typeface="Gill Sans MT" panose="020B0502020104020203" pitchFamily="34" charset="77"/>
            </a:endParaRPr>
          </a:p>
          <a:p>
            <a:pPr lvl="1"/>
            <a:r>
              <a:rPr dirty="0">
                <a:latin typeface="Gill Sans MT" panose="020B0502020104020203" pitchFamily="34" charset="77"/>
              </a:rPr>
              <a:t>Some of these particles (</a:t>
            </a:r>
            <a:r>
              <a:rPr lang="it-IT" dirty="0">
                <a:latin typeface="Gill Sans MT" panose="020B0502020104020203" pitchFamily="34" charset="77"/>
              </a:rPr>
              <a:t>𝜋</a:t>
            </a:r>
            <a:r>
              <a:rPr baseline="31999" dirty="0">
                <a:latin typeface="Gill Sans MT" panose="020B0502020104020203" pitchFamily="34" charset="77"/>
              </a:rPr>
              <a:t>0</a:t>
            </a:r>
            <a:r>
              <a:rPr dirty="0">
                <a:latin typeface="Gill Sans MT" panose="020B0502020104020203" pitchFamily="34" charset="77"/>
              </a:rPr>
              <a:t>, </a:t>
            </a:r>
            <a:r>
              <a:rPr lang="it-IT" dirty="0" err="1">
                <a:latin typeface="Gill Sans MT" panose="020B0502020104020203" pitchFamily="34" charset="77"/>
                <a:ea typeface="Symbol"/>
                <a:cs typeface="Symbol"/>
                <a:sym typeface="Symbol"/>
              </a:rPr>
              <a:t>η</a:t>
            </a:r>
            <a:r>
              <a:rPr dirty="0">
                <a:latin typeface="Gill Sans MT" panose="020B0502020104020203" pitchFamily="34" charset="77"/>
              </a:rPr>
              <a:t>) develop </a:t>
            </a:r>
            <a:r>
              <a:rPr dirty="0">
                <a:solidFill>
                  <a:srgbClr val="941651"/>
                </a:solidFill>
                <a:latin typeface="Gill Sans MT" panose="020B0502020104020203" pitchFamily="34" charset="77"/>
              </a:rPr>
              <a:t>electromagnetic showers</a:t>
            </a:r>
          </a:p>
        </p:txBody>
      </p:sp>
      <p:sp>
        <p:nvSpPr>
          <p:cNvPr id="10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38284" y="9004300"/>
            <a:ext cx="375103" cy="3899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213B5779-0DA6-2349-879B-697E5700028E}"/>
              </a:ext>
            </a:extLst>
          </p:cNvPr>
          <p:cNvGrpSpPr/>
          <p:nvPr/>
        </p:nvGrpSpPr>
        <p:grpSpPr>
          <a:xfrm>
            <a:off x="7954298" y="4396556"/>
            <a:ext cx="9061771" cy="4315072"/>
            <a:chOff x="0" y="0"/>
            <a:chExt cx="9061770" cy="4315071"/>
          </a:xfrm>
        </p:grpSpPr>
        <p:pic>
          <p:nvPicPr>
            <p:cNvPr id="6" name="droppedImage.png" descr="droppedImage.png">
              <a:extLst>
                <a:ext uri="{FF2B5EF4-FFF2-40B4-BE49-F238E27FC236}">
                  <a16:creationId xmlns:a16="http://schemas.microsoft.com/office/drawing/2014/main" id="{173C0600-133F-384D-8E25-1FEAFE004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4187"/>
              <a:ext cx="8671468" cy="32019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electrons positrons, photons, π0">
              <a:extLst>
                <a:ext uri="{FF2B5EF4-FFF2-40B4-BE49-F238E27FC236}">
                  <a16:creationId xmlns:a16="http://schemas.microsoft.com/office/drawing/2014/main" id="{C0564E6F-F896-7942-8435-D9E02E16C753}"/>
                </a:ext>
              </a:extLst>
            </p:cNvPr>
            <p:cNvSpPr txBox="1"/>
            <p:nvPr/>
          </p:nvSpPr>
          <p:spPr>
            <a:xfrm>
              <a:off x="3001684" y="-1"/>
              <a:ext cx="5379900" cy="5332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chemeClr val="accent2"/>
                  </a:solidFill>
                </a:defRPr>
              </a:pPr>
              <a:r>
                <a:rPr sz="2400"/>
                <a:t>electrons positrons, photons, </a:t>
              </a:r>
              <a:r>
                <a:rPr sz="2400">
                  <a:latin typeface="Lucida Grande"/>
                  <a:ea typeface="Lucida Grande"/>
                  <a:cs typeface="Lucida Grande"/>
                  <a:sym typeface="Lucida Grande"/>
                </a:rPr>
                <a:t>π</a:t>
              </a:r>
              <a:r>
                <a:rPr sz="2400" baseline="31999">
                  <a:latin typeface="Lucida Grande"/>
                  <a:ea typeface="Lucida Grande"/>
                  <a:cs typeface="Lucida Grande"/>
                  <a:sym typeface="Lucida Grande"/>
                </a:rPr>
                <a:t>0</a:t>
              </a:r>
            </a:p>
          </p:txBody>
        </p:sp>
        <p:sp>
          <p:nvSpPr>
            <p:cNvPr id="8" name="Charged hadrons (π,k…), nuclear fragments, neutrons, neutrinos, breakup of nuclei (invisible energy)">
              <a:extLst>
                <a:ext uri="{FF2B5EF4-FFF2-40B4-BE49-F238E27FC236}">
                  <a16:creationId xmlns:a16="http://schemas.microsoft.com/office/drawing/2014/main" id="{A28010AE-8C4B-B944-9AB6-59FC6D7A7E5E}"/>
                </a:ext>
              </a:extLst>
            </p:cNvPr>
            <p:cNvSpPr txBox="1"/>
            <p:nvPr/>
          </p:nvSpPr>
          <p:spPr>
            <a:xfrm>
              <a:off x="428537" y="3088636"/>
              <a:ext cx="8633234" cy="12264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solidFill>
                    <a:srgbClr val="FF85FF"/>
                  </a:solidFill>
                </a:defRPr>
              </a:lvl1pPr>
            </a:lstStyle>
            <a:p>
              <a:r>
                <a:rPr dirty="0"/>
                <a:t>Charged hadrons (π</a:t>
              </a:r>
              <a:r>
                <a:rPr b="1" dirty="0"/>
                <a:t>,k…), </a:t>
              </a:r>
              <a:r>
                <a:rPr dirty="0"/>
                <a:t>nuclear fragments, neutrons, neutrinos, breakup of nuclei (invisible energy)</a:t>
              </a:r>
            </a:p>
          </p:txBody>
        </p:sp>
      </p:grpSp>
      <p:sp>
        <p:nvSpPr>
          <p:cNvPr id="15" name="Extra complication: the strong interaction…">
            <a:extLst>
              <a:ext uri="{FF2B5EF4-FFF2-40B4-BE49-F238E27FC236}">
                <a16:creationId xmlns:a16="http://schemas.microsoft.com/office/drawing/2014/main" id="{D4F5AAFE-CFD2-4E4A-B302-7C67C1203B30}"/>
              </a:ext>
            </a:extLst>
          </p:cNvPr>
          <p:cNvSpPr txBox="1">
            <a:spLocks/>
          </p:cNvSpPr>
          <p:nvPr/>
        </p:nvSpPr>
        <p:spPr>
          <a:xfrm>
            <a:off x="141985" y="3626659"/>
            <a:ext cx="7975321" cy="6799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982182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1405537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1913562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2455456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2997350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3539244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4081137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4623031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5164925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hangingPunct="1"/>
            <a:endParaRPr lang="it-IT" dirty="0">
              <a:latin typeface="Gill Sans MT" panose="020B0502020104020203" pitchFamily="34" charset="77"/>
            </a:endParaRPr>
          </a:p>
          <a:p>
            <a:pPr lvl="1" hangingPunct="1"/>
            <a:r>
              <a:rPr lang="it-IT" dirty="0" err="1">
                <a:solidFill>
                  <a:srgbClr val="941651"/>
                </a:solidFill>
                <a:latin typeface="Gill Sans MT" panose="020B0502020104020203" pitchFamily="34" charset="77"/>
              </a:rPr>
              <a:t>Nuclear</a:t>
            </a:r>
            <a:r>
              <a:rPr lang="it-IT" dirty="0">
                <a:solidFill>
                  <a:srgbClr val="941651"/>
                </a:solidFill>
                <a:latin typeface="Gill Sans MT" panose="020B0502020104020203" pitchFamily="34" charset="77"/>
              </a:rPr>
              <a:t> </a:t>
            </a:r>
            <a:r>
              <a:rPr lang="it-IT" dirty="0" err="1">
                <a:solidFill>
                  <a:srgbClr val="941651"/>
                </a:solidFill>
                <a:latin typeface="Gill Sans MT" panose="020B0502020104020203" pitchFamily="34" charset="77"/>
              </a:rPr>
              <a:t>reactions</a:t>
            </a:r>
            <a:r>
              <a:rPr lang="it-IT" dirty="0">
                <a:latin typeface="Gill Sans MT" panose="020B0502020104020203" pitchFamily="34" charset="77"/>
              </a:rPr>
              <a:t>: </a:t>
            </a:r>
            <a:r>
              <a:rPr lang="it-IT" dirty="0" err="1">
                <a:latin typeface="Gill Sans MT" panose="020B0502020104020203" pitchFamily="34" charset="77"/>
              </a:rPr>
              <a:t>protons</a:t>
            </a:r>
            <a:r>
              <a:rPr lang="it-IT" dirty="0">
                <a:latin typeface="Gill Sans MT" panose="020B0502020104020203" pitchFamily="34" charset="77"/>
              </a:rPr>
              <a:t>, </a:t>
            </a:r>
            <a:r>
              <a:rPr lang="it-IT" dirty="0" err="1">
                <a:latin typeface="Gill Sans MT" panose="020B0502020104020203" pitchFamily="34" charset="77"/>
              </a:rPr>
              <a:t>neutrons</a:t>
            </a:r>
            <a:r>
              <a:rPr lang="it-IT" dirty="0">
                <a:latin typeface="Gill Sans MT" panose="020B0502020104020203" pitchFamily="34" charset="77"/>
              </a:rPr>
              <a:t> </a:t>
            </a:r>
            <a:r>
              <a:rPr lang="it-IT" dirty="0" err="1">
                <a:latin typeface="Gill Sans MT" panose="020B0502020104020203" pitchFamily="34" charset="77"/>
              </a:rPr>
              <a:t>released</a:t>
            </a:r>
            <a:r>
              <a:rPr lang="it-IT" dirty="0">
                <a:latin typeface="Gill Sans MT" panose="020B0502020104020203" pitchFamily="34" charset="77"/>
              </a:rPr>
              <a:t> from nuclei</a:t>
            </a:r>
          </a:p>
          <a:p>
            <a:pPr lvl="1" hangingPunct="1"/>
            <a:r>
              <a:rPr lang="it-IT" dirty="0" err="1">
                <a:solidFill>
                  <a:srgbClr val="941651"/>
                </a:solidFill>
                <a:latin typeface="Gill Sans MT" panose="020B0502020104020203" pitchFamily="34" charset="77"/>
              </a:rPr>
              <a:t>Invisible</a:t>
            </a:r>
            <a:r>
              <a:rPr lang="it-IT" dirty="0">
                <a:solidFill>
                  <a:srgbClr val="941651"/>
                </a:solidFill>
                <a:latin typeface="Gill Sans MT" panose="020B0502020104020203" pitchFamily="34" charset="77"/>
              </a:rPr>
              <a:t> </a:t>
            </a:r>
            <a:r>
              <a:rPr lang="it-IT" dirty="0" err="1">
                <a:solidFill>
                  <a:srgbClr val="941651"/>
                </a:solidFill>
                <a:latin typeface="Gill Sans MT" panose="020B0502020104020203" pitchFamily="34" charset="77"/>
              </a:rPr>
              <a:t>energy</a:t>
            </a:r>
            <a:r>
              <a:rPr lang="it-IT" dirty="0">
                <a:solidFill>
                  <a:srgbClr val="941651"/>
                </a:solidFill>
                <a:latin typeface="Gill Sans MT" panose="020B0502020104020203" pitchFamily="34" charset="77"/>
              </a:rPr>
              <a:t> </a:t>
            </a:r>
            <a:r>
              <a:rPr lang="it-IT" dirty="0">
                <a:latin typeface="Gill Sans MT" panose="020B0502020104020203" pitchFamily="34" charset="77"/>
              </a:rPr>
              <a:t>(</a:t>
            </a:r>
            <a:r>
              <a:rPr lang="it-IT" dirty="0" err="1">
                <a:latin typeface="Gill Sans MT" panose="020B0502020104020203" pitchFamily="34" charset="77"/>
              </a:rPr>
              <a:t>nuclear</a:t>
            </a:r>
            <a:r>
              <a:rPr lang="it-IT" dirty="0">
                <a:latin typeface="Gill Sans MT" panose="020B0502020104020203" pitchFamily="34" charset="77"/>
              </a:rPr>
              <a:t> </a:t>
            </a:r>
            <a:r>
              <a:rPr lang="it-IT" dirty="0" err="1">
                <a:latin typeface="Gill Sans MT" panose="020B0502020104020203" pitchFamily="34" charset="77"/>
              </a:rPr>
              <a:t>binding</a:t>
            </a:r>
            <a:r>
              <a:rPr lang="it-IT" dirty="0">
                <a:latin typeface="Gill Sans MT" panose="020B0502020104020203" pitchFamily="34" charset="77"/>
              </a:rPr>
              <a:t> </a:t>
            </a:r>
            <a:r>
              <a:rPr lang="it-IT" dirty="0" err="1">
                <a:latin typeface="Gill Sans MT" panose="020B0502020104020203" pitchFamily="34" charset="77"/>
              </a:rPr>
              <a:t>energy</a:t>
            </a:r>
            <a:r>
              <a:rPr lang="it-IT" dirty="0">
                <a:latin typeface="Gill Sans MT" panose="020B0502020104020203" pitchFamily="34" charset="77"/>
              </a:rPr>
              <a:t>, target </a:t>
            </a:r>
            <a:r>
              <a:rPr lang="it-IT" dirty="0" err="1">
                <a:latin typeface="Gill Sans MT" panose="020B0502020104020203" pitchFamily="34" charset="77"/>
              </a:rPr>
              <a:t>recoil</a:t>
            </a:r>
            <a:r>
              <a:rPr lang="it-IT" dirty="0">
                <a:latin typeface="Gill Sans MT" panose="020B0502020104020203" pitchFamily="34" charset="77"/>
              </a:rPr>
              <a:t>)</a:t>
            </a:r>
          </a:p>
          <a:p>
            <a:pPr marL="1682750" lvl="2" indent="-476250" hangingPunct="1"/>
            <a:r>
              <a:rPr lang="it-IT" sz="3000" dirty="0" err="1">
                <a:latin typeface="Gill Sans MT" panose="020B0502020104020203" pitchFamily="34" charset="77"/>
              </a:rPr>
              <a:t>em</a:t>
            </a:r>
            <a:r>
              <a:rPr lang="it-IT" sz="3000" dirty="0">
                <a:latin typeface="Gill Sans MT" panose="020B0502020104020203" pitchFamily="34" charset="77"/>
              </a:rPr>
              <a:t> </a:t>
            </a:r>
            <a:r>
              <a:rPr lang="it-IT" sz="3000" dirty="0" err="1">
                <a:latin typeface="Gill Sans MT" panose="020B0502020104020203" pitchFamily="34" charset="77"/>
              </a:rPr>
              <a:t>showers</a:t>
            </a:r>
            <a:r>
              <a:rPr lang="it-IT" sz="3000" dirty="0">
                <a:latin typeface="Gill Sans MT" panose="020B0502020104020203" pitchFamily="34" charset="77"/>
              </a:rPr>
              <a:t>: </a:t>
            </a:r>
            <a:r>
              <a:rPr lang="it-IT" sz="3000" dirty="0" err="1">
                <a:solidFill>
                  <a:srgbClr val="941651"/>
                </a:solidFill>
                <a:latin typeface="Gill Sans MT" panose="020B0502020104020203" pitchFamily="34" charset="77"/>
              </a:rPr>
              <a:t>all</a:t>
            </a:r>
            <a:r>
              <a:rPr lang="it-IT" sz="3000" dirty="0">
                <a:solidFill>
                  <a:srgbClr val="941651"/>
                </a:solidFill>
                <a:latin typeface="Gill Sans MT" panose="020B0502020104020203" pitchFamily="34" charset="77"/>
              </a:rPr>
              <a:t> </a:t>
            </a:r>
            <a:r>
              <a:rPr lang="it-IT" sz="3000" dirty="0" err="1">
                <a:solidFill>
                  <a:srgbClr val="941651"/>
                </a:solidFill>
                <a:latin typeface="Gill Sans MT" panose="020B0502020104020203" pitchFamily="34" charset="77"/>
              </a:rPr>
              <a:t>energy</a:t>
            </a:r>
            <a:r>
              <a:rPr lang="it-IT" sz="3000" dirty="0">
                <a:solidFill>
                  <a:srgbClr val="941651"/>
                </a:solidFill>
                <a:latin typeface="Gill Sans MT" panose="020B0502020104020203" pitchFamily="34" charset="77"/>
              </a:rPr>
              <a:t> </a:t>
            </a:r>
            <a:r>
              <a:rPr lang="it-IT" sz="3000" dirty="0" err="1">
                <a:latin typeface="Gill Sans MT" panose="020B0502020104020203" pitchFamily="34" charset="77"/>
              </a:rPr>
              <a:t>carried</a:t>
            </a:r>
            <a:r>
              <a:rPr lang="it-IT" sz="3000" dirty="0">
                <a:latin typeface="Gill Sans MT" panose="020B0502020104020203" pitchFamily="34" charset="77"/>
              </a:rPr>
              <a:t> by </a:t>
            </a:r>
            <a:r>
              <a:rPr lang="it-IT" sz="3000" dirty="0" err="1">
                <a:latin typeface="Gill Sans MT" panose="020B0502020104020203" pitchFamily="34" charset="77"/>
              </a:rPr>
              <a:t>incoming</a:t>
            </a:r>
            <a:r>
              <a:rPr lang="it-IT" sz="3000" dirty="0">
                <a:latin typeface="Gill Sans MT" panose="020B0502020104020203" pitchFamily="34" charset="77"/>
              </a:rPr>
              <a:t> e or </a:t>
            </a:r>
            <a:r>
              <a:rPr lang="el-GR" sz="3000" dirty="0"/>
              <a:t>γ </a:t>
            </a:r>
            <a:r>
              <a:rPr lang="it-IT" sz="3000" dirty="0" err="1">
                <a:latin typeface="Gill Sans MT" panose="020B0502020104020203" pitchFamily="34" charset="77"/>
              </a:rPr>
              <a:t>goes</a:t>
            </a:r>
            <a:r>
              <a:rPr lang="it-IT" sz="3000" dirty="0">
                <a:latin typeface="Gill Sans MT" panose="020B0502020104020203" pitchFamily="34" charset="77"/>
              </a:rPr>
              <a:t> to </a:t>
            </a:r>
            <a:r>
              <a:rPr lang="it-IT" sz="3000" dirty="0" err="1">
                <a:solidFill>
                  <a:srgbClr val="941651"/>
                </a:solidFill>
                <a:latin typeface="Gill Sans MT" panose="020B0502020104020203" pitchFamily="34" charset="77"/>
              </a:rPr>
              <a:t>ionization</a:t>
            </a:r>
            <a:endParaRPr lang="it-IT" sz="3000" dirty="0">
              <a:solidFill>
                <a:srgbClr val="941651"/>
              </a:solidFill>
              <a:latin typeface="Gill Sans MT" panose="020B0502020104020203" pitchFamily="34" charset="77"/>
            </a:endParaRPr>
          </a:p>
          <a:p>
            <a:pPr marL="1682750" lvl="2" indent="-476250" hangingPunct="1"/>
            <a:r>
              <a:rPr lang="it-IT" sz="3000" dirty="0" err="1">
                <a:latin typeface="Gill Sans MT" panose="020B0502020104020203" pitchFamily="34" charset="77"/>
              </a:rPr>
              <a:t>had</a:t>
            </a:r>
            <a:r>
              <a:rPr lang="it-IT" sz="3000" dirty="0">
                <a:latin typeface="Gill Sans MT" panose="020B0502020104020203" pitchFamily="34" charset="77"/>
              </a:rPr>
              <a:t> </a:t>
            </a:r>
            <a:r>
              <a:rPr lang="it-IT" sz="3000" dirty="0" err="1">
                <a:latin typeface="Gill Sans MT" panose="020B0502020104020203" pitchFamily="34" charset="77"/>
              </a:rPr>
              <a:t>showers</a:t>
            </a:r>
            <a:r>
              <a:rPr lang="it-IT" sz="3000" dirty="0">
                <a:latin typeface="Gill Sans MT" panose="020B0502020104020203" pitchFamily="34" charset="77"/>
              </a:rPr>
              <a:t>: </a:t>
            </a:r>
            <a:r>
              <a:rPr lang="it-IT" sz="3000" dirty="0" err="1">
                <a:solidFill>
                  <a:srgbClr val="941651"/>
                </a:solidFill>
                <a:latin typeface="Gill Sans MT" panose="020B0502020104020203" pitchFamily="34" charset="77"/>
              </a:rPr>
              <a:t>certain</a:t>
            </a:r>
            <a:r>
              <a:rPr lang="it-IT" sz="3000" dirty="0">
                <a:solidFill>
                  <a:srgbClr val="941651"/>
                </a:solidFill>
                <a:latin typeface="Gill Sans MT" panose="020B0502020104020203" pitchFamily="34" charset="77"/>
              </a:rPr>
              <a:t> </a:t>
            </a:r>
            <a:r>
              <a:rPr lang="it-IT" sz="3000" dirty="0" err="1">
                <a:solidFill>
                  <a:srgbClr val="941651"/>
                </a:solidFill>
                <a:latin typeface="Gill Sans MT" panose="020B0502020104020203" pitchFamily="34" charset="77"/>
              </a:rPr>
              <a:t>fraction</a:t>
            </a:r>
            <a:r>
              <a:rPr lang="it-IT" sz="3000" dirty="0">
                <a:solidFill>
                  <a:srgbClr val="941651"/>
                </a:solidFill>
                <a:latin typeface="Gill Sans MT" panose="020B0502020104020203" pitchFamily="34" charset="77"/>
              </a:rPr>
              <a:t> of </a:t>
            </a:r>
            <a:r>
              <a:rPr lang="it-IT" sz="3000" dirty="0" err="1">
                <a:solidFill>
                  <a:srgbClr val="941651"/>
                </a:solidFill>
                <a:latin typeface="Gill Sans MT" panose="020B0502020104020203" pitchFamily="34" charset="77"/>
              </a:rPr>
              <a:t>energy</a:t>
            </a:r>
            <a:r>
              <a:rPr lang="it-IT" sz="3000" dirty="0">
                <a:solidFill>
                  <a:srgbClr val="941651"/>
                </a:solidFill>
                <a:latin typeface="Gill Sans MT" panose="020B0502020104020203" pitchFamily="34" charset="77"/>
              </a:rPr>
              <a:t> </a:t>
            </a:r>
            <a:r>
              <a:rPr lang="it-IT" sz="3000" dirty="0" err="1">
                <a:solidFill>
                  <a:srgbClr val="941651"/>
                </a:solidFill>
                <a:latin typeface="Gill Sans MT" panose="020B0502020104020203" pitchFamily="34" charset="77"/>
              </a:rPr>
              <a:t>is</a:t>
            </a:r>
            <a:r>
              <a:rPr lang="it-IT" sz="3000" dirty="0">
                <a:solidFill>
                  <a:srgbClr val="941651"/>
                </a:solidFill>
                <a:latin typeface="Gill Sans MT" panose="020B0502020104020203" pitchFamily="34" charset="77"/>
              </a:rPr>
              <a:t> </a:t>
            </a:r>
            <a:r>
              <a:rPr lang="it-IT" sz="3000" dirty="0" err="1">
                <a:solidFill>
                  <a:srgbClr val="941651"/>
                </a:solidFill>
                <a:latin typeface="Gill Sans MT" panose="020B0502020104020203" pitchFamily="34" charset="77"/>
              </a:rPr>
              <a:t>fundamentally</a:t>
            </a:r>
            <a:r>
              <a:rPr lang="it-IT" sz="3000" dirty="0">
                <a:solidFill>
                  <a:srgbClr val="941651"/>
                </a:solidFill>
                <a:latin typeface="Gill Sans MT" panose="020B0502020104020203" pitchFamily="34" charset="77"/>
              </a:rPr>
              <a:t> </a:t>
            </a:r>
            <a:r>
              <a:rPr lang="it-IT" sz="3000" dirty="0" err="1">
                <a:solidFill>
                  <a:srgbClr val="941651"/>
                </a:solidFill>
                <a:latin typeface="Gill Sans MT" panose="020B0502020104020203" pitchFamily="34" charset="77"/>
              </a:rPr>
              <a:t>undetectable</a:t>
            </a:r>
            <a:endParaRPr lang="it-IT" dirty="0">
              <a:solidFill>
                <a:srgbClr val="941651"/>
              </a:solidFill>
              <a:latin typeface="Gill Sans MT" panose="020B0502020104020203" pitchFamily="34" charset="77"/>
            </a:endParaRPr>
          </a:p>
          <a:p>
            <a:pPr lvl="1" hangingPunct="1"/>
            <a:endParaRPr lang="it-IT" dirty="0">
              <a:latin typeface="Gill Sans MT" panose="020B0502020104020203" pitchFamily="34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CDE3D37B-792B-814A-A769-DB8BB3A77C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8263" y="381111"/>
            <a:ext cx="13953493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sz="4800" dirty="0">
                <a:sym typeface="Chalkboard" charset="0"/>
              </a:rPr>
              <a:t>The electromagnetic fraction in hadronic showers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D144C3DA-FFBF-B042-A3DD-6CF0A9BE30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8262" y="1415683"/>
            <a:ext cx="12245639" cy="2474913"/>
          </a:xfrm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ts val="1000"/>
              </a:spcBef>
              <a:defRPr/>
            </a:pPr>
            <a:r>
              <a:rPr lang="en-US" altLang="x-none" dirty="0">
                <a:sym typeface="Gill Sans" charset="0"/>
              </a:rPr>
              <a:t> </a:t>
            </a:r>
            <a:r>
              <a:rPr lang="en-US" altLang="x-none" dirty="0">
                <a:latin typeface="Symbol" charset="2"/>
                <a:sym typeface="Symbol" charset="2"/>
              </a:rPr>
              <a:t></a:t>
            </a:r>
            <a:r>
              <a:rPr lang="en-US" altLang="x-none" baseline="-25000" dirty="0">
                <a:sym typeface="Gill Sans" charset="0"/>
              </a:rPr>
              <a:t>0</a:t>
            </a:r>
            <a:r>
              <a:rPr lang="en-US" altLang="x-none" dirty="0">
                <a:sym typeface="Gill Sans" charset="0"/>
              </a:rPr>
              <a:t> decays into 2 photons start an electromagnetic shower (f</a:t>
            </a:r>
            <a:r>
              <a:rPr lang="en-US" altLang="x-none" baseline="-25000" dirty="0">
                <a:sym typeface="Gill Sans" charset="0"/>
              </a:rPr>
              <a:t>em</a:t>
            </a:r>
            <a:r>
              <a:rPr lang="en-US" altLang="x-none" dirty="0">
                <a:sym typeface="Gill Sans" charset="0"/>
              </a:rPr>
              <a:t>)</a:t>
            </a:r>
          </a:p>
          <a:p>
            <a:pPr lvl="1" eaLnBrk="1" hangingPunct="1">
              <a:lnSpc>
                <a:spcPct val="120000"/>
              </a:lnSpc>
              <a:spcBef>
                <a:spcPts val="1000"/>
              </a:spcBef>
              <a:defRPr/>
            </a:pPr>
            <a:r>
              <a:rPr lang="en-US" altLang="x-none" dirty="0">
                <a:latin typeface="Gill Sans MT" panose="020B0502020104020203" pitchFamily="34" charset="77"/>
                <a:sym typeface="Gill Sans" charset="0"/>
              </a:rPr>
              <a:t>f</a:t>
            </a:r>
            <a:r>
              <a:rPr lang="en-US" altLang="x-none" baseline="-25000" dirty="0">
                <a:latin typeface="Gill Sans MT" panose="020B0502020104020203" pitchFamily="34" charset="77"/>
                <a:sym typeface="Gill Sans" charset="0"/>
              </a:rPr>
              <a:t>em</a:t>
            </a:r>
            <a:r>
              <a:rPr lang="en-US" altLang="x-none" dirty="0">
                <a:latin typeface="Gill Sans MT" panose="020B0502020104020203" pitchFamily="34" charset="77"/>
                <a:sym typeface="Gill Sans" charset="0"/>
              </a:rPr>
              <a:t> grows with energy → non-linearity</a:t>
            </a:r>
          </a:p>
          <a:p>
            <a:pPr lvl="1" eaLnBrk="1" hangingPunct="1">
              <a:lnSpc>
                <a:spcPct val="120000"/>
              </a:lnSpc>
              <a:spcBef>
                <a:spcPts val="1000"/>
              </a:spcBef>
              <a:defRPr/>
            </a:pPr>
            <a:r>
              <a:rPr lang="en-US" altLang="x-none" dirty="0">
                <a:latin typeface="Gill Sans MT" panose="020B0502020104020203" pitchFamily="34" charset="77"/>
                <a:sym typeface="Gill Sans" charset="0"/>
              </a:rPr>
              <a:t>f</a:t>
            </a:r>
            <a:r>
              <a:rPr lang="en-US" altLang="x-none" baseline="-25000" dirty="0">
                <a:latin typeface="Gill Sans MT" panose="020B0502020104020203" pitchFamily="34" charset="77"/>
                <a:sym typeface="Gill Sans" charset="0"/>
              </a:rPr>
              <a:t>em</a:t>
            </a:r>
            <a:r>
              <a:rPr lang="en-US" altLang="x-none" dirty="0">
                <a:latin typeface="Gill Sans MT" panose="020B0502020104020203" pitchFamily="34" charset="77"/>
                <a:sym typeface="Gill Sans" charset="0"/>
              </a:rPr>
              <a:t> varies event-by-event → fluctuation in calorimetry response</a:t>
            </a:r>
          </a:p>
          <a:p>
            <a:pPr lvl="1" eaLnBrk="1" hangingPunct="1">
              <a:lnSpc>
                <a:spcPct val="110000"/>
              </a:lnSpc>
              <a:buFontTx/>
              <a:buNone/>
              <a:defRPr/>
            </a:pPr>
            <a:endParaRPr lang="en-US" altLang="x-none" dirty="0">
              <a:sym typeface="Gill Sans" charset="0"/>
            </a:endParaRPr>
          </a:p>
          <a:p>
            <a:pPr lvl="1" eaLnBrk="1" hangingPunct="1">
              <a:lnSpc>
                <a:spcPct val="110000"/>
              </a:lnSpc>
              <a:buFontTx/>
              <a:buNone/>
              <a:defRPr/>
            </a:pPr>
            <a:endParaRPr lang="en-US" altLang="x-none" dirty="0">
              <a:sym typeface="Gill Sans" charset="0"/>
            </a:endParaRPr>
          </a:p>
          <a:p>
            <a:pPr lvl="1" eaLnBrk="1" hangingPunct="1">
              <a:lnSpc>
                <a:spcPct val="110000"/>
              </a:lnSpc>
              <a:buFontTx/>
              <a:buNone/>
              <a:defRPr/>
            </a:pPr>
            <a:endParaRPr lang="en-US" altLang="x-none" dirty="0">
              <a:sym typeface="Gill Sans" charset="0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C42E91-35F7-434B-92FB-28766EE98C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196763" y="9029700"/>
            <a:ext cx="28098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halkboard" panose="03050602040202020205" pitchFamily="66" charset="77"/>
                <a:ea typeface="ヒラギノ角ゴ ProN W3" panose="020B0300000000000000" pitchFamily="34" charset="-128"/>
                <a:cs typeface="+mn-cs"/>
                <a:sym typeface="Chalkboard" panose="03050602040202020205" pitchFamily="66" charset="7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9pPr>
          </a:lstStyle>
          <a:p>
            <a:fld id="{C67A991B-FD2E-954B-A05F-EDC31780A425}" type="slidenum">
              <a:rPr lang="en-US" altLang="en-IT" smtClean="0"/>
              <a:pPr/>
              <a:t>14</a:t>
            </a:fld>
            <a:endParaRPr lang="en-US" altLang="en-IT" sz="1900">
              <a:solidFill>
                <a:schemeClr val="tx1"/>
              </a:solidFill>
              <a:latin typeface="Arial" panose="020B0604020202020204" pitchFamily="34" charset="0"/>
              <a:sym typeface="Chalkboard" panose="03050602040202020205" pitchFamily="66" charset="77"/>
            </a:endParaRPr>
          </a:p>
        </p:txBody>
      </p:sp>
      <p:graphicFrame>
        <p:nvGraphicFramePr>
          <p:cNvPr id="22534" name="Object 4">
            <a:extLst>
              <a:ext uri="{FF2B5EF4-FFF2-40B4-BE49-F238E27FC236}">
                <a16:creationId xmlns:a16="http://schemas.microsoft.com/office/drawing/2014/main" id="{0BF49D3F-3604-B74E-B2AD-1ED227AFC8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6116673"/>
              </p:ext>
            </p:extLst>
          </p:nvPr>
        </p:nvGraphicFramePr>
        <p:xfrm>
          <a:off x="13441078" y="2342172"/>
          <a:ext cx="2925689" cy="904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0" name="Equation" r:id="rId4" imgW="9067800" imgH="2755900" progId="Equation.3">
                  <p:embed/>
                </p:oleObj>
              </mc:Choice>
              <mc:Fallback>
                <p:oleObj name="Equation" r:id="rId4" imgW="9067800" imgH="2755900" progId="Equation.3">
                  <p:embed/>
                  <p:pic>
                    <p:nvPicPr>
                      <p:cNvPr id="22534" name="Object 4">
                        <a:extLst>
                          <a:ext uri="{FF2B5EF4-FFF2-40B4-BE49-F238E27FC236}">
                            <a16:creationId xmlns:a16="http://schemas.microsoft.com/office/drawing/2014/main" id="{0BF49D3F-3604-B74E-B2AD-1ED227AFC8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41078" y="2342172"/>
                        <a:ext cx="2925689" cy="904661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3" name="Picture 1">
            <a:extLst>
              <a:ext uri="{FF2B5EF4-FFF2-40B4-BE49-F238E27FC236}">
                <a16:creationId xmlns:a16="http://schemas.microsoft.com/office/drawing/2014/main" id="{A6C710E5-4A57-1841-943D-67F6C70B44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62" y="3641704"/>
            <a:ext cx="12619829" cy="526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5">
            <a:extLst>
              <a:ext uri="{FF2B5EF4-FFF2-40B4-BE49-F238E27FC236}">
                <a16:creationId xmlns:a16="http://schemas.microsoft.com/office/drawing/2014/main" id="{7CD27111-7DA0-AC41-A4F0-DF5E4E93F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6269" y="3641704"/>
            <a:ext cx="4395306" cy="96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FFCC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 eaLnBrk="1" hangingPunct="1"/>
            <a:r>
              <a:rPr lang="en-US" altLang="en-IT" sz="2200" dirty="0">
                <a:solidFill>
                  <a:schemeClr val="tx1"/>
                </a:solidFill>
                <a:latin typeface="Times New Roman" panose="02020603050405020304" pitchFamily="18" charset="0"/>
              </a:rPr>
              <a:t>E</a:t>
            </a:r>
            <a:r>
              <a:rPr lang="en-US" altLang="en-IT" sz="2200" baseline="-25000" dirty="0">
                <a:solidFill>
                  <a:schemeClr val="tx1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IT" sz="2200" dirty="0">
                <a:solidFill>
                  <a:schemeClr val="tx1"/>
                </a:solidFill>
                <a:latin typeface="Times New Roman" panose="02020603050405020304" pitchFamily="18" charset="0"/>
              </a:rPr>
              <a:t> = average energy to produce a </a:t>
            </a:r>
            <a:r>
              <a:rPr lang="en-US" altLang="en-IT" sz="2200" dirty="0">
                <a:solidFill>
                  <a:schemeClr val="tx1"/>
                </a:solidFill>
                <a:latin typeface="Symbol" pitchFamily="2" charset="2"/>
                <a:sym typeface="Symbol" pitchFamily="2" charset="2"/>
              </a:rPr>
              <a:t></a:t>
            </a:r>
            <a:r>
              <a:rPr lang="en-US" altLang="en-IT" sz="2200" baseline="30000" dirty="0">
                <a:solidFill>
                  <a:schemeClr val="tx1"/>
                </a:solidFill>
                <a:latin typeface="Times New Roman" panose="02020603050405020304" pitchFamily="18" charset="0"/>
              </a:rPr>
              <a:t>0</a:t>
            </a:r>
            <a:endParaRPr lang="en-US" altLang="en-IT" sz="22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IT" sz="2200" dirty="0">
                <a:solidFill>
                  <a:schemeClr val="tx1"/>
                </a:solidFill>
                <a:latin typeface="Times New Roman" panose="02020603050405020304" pitchFamily="18" charset="0"/>
              </a:rPr>
              <a:t>(k-1) related to average multiplicity</a:t>
            </a:r>
            <a:endParaRPr lang="en-US" altLang="en-IT" sz="5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Hadronic shower profi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1D86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rPr sz="5200" dirty="0">
                <a:solidFill>
                  <a:srgbClr val="941651"/>
                </a:solidFill>
              </a:rPr>
              <a:t>Hadronic shower profiles</a:t>
            </a:r>
          </a:p>
        </p:txBody>
      </p:sp>
      <p:sp>
        <p:nvSpPr>
          <p:cNvPr id="1116" name="Shower profiles are governed by the…"/>
          <p:cNvSpPr txBox="1">
            <a:spLocks noGrp="1"/>
          </p:cNvSpPr>
          <p:nvPr>
            <p:ph type="body" idx="1"/>
          </p:nvPr>
        </p:nvSpPr>
        <p:spPr>
          <a:xfrm>
            <a:off x="320458" y="1466273"/>
            <a:ext cx="10125869" cy="4774106"/>
          </a:xfrm>
          <a:prstGeom prst="rect">
            <a:avLst/>
          </a:prstGeom>
        </p:spPr>
        <p:txBody>
          <a:bodyPr/>
          <a:lstStyle/>
          <a:p>
            <a:pPr>
              <a:defRPr sz="3200"/>
            </a:pPr>
            <a:r>
              <a:rPr dirty="0"/>
              <a:t>Shower profiles are governed by the</a:t>
            </a:r>
          </a:p>
          <a:p>
            <a:pPr>
              <a:spcBef>
                <a:spcPts val="3500"/>
              </a:spcBef>
              <a:defRPr sz="3200">
                <a:solidFill>
                  <a:srgbClr val="DC0A00"/>
                </a:solidFill>
              </a:defRPr>
            </a:pPr>
            <a:r>
              <a:rPr dirty="0">
                <a:solidFill>
                  <a:srgbClr val="0432FF"/>
                </a:solidFill>
              </a:rPr>
              <a:t>Nuclear interaction </a:t>
            </a:r>
            <a:r>
              <a:rPr dirty="0" err="1">
                <a:solidFill>
                  <a:srgbClr val="0432FF"/>
                </a:solidFill>
              </a:rPr>
              <a:t>lenght</a:t>
            </a:r>
            <a:r>
              <a:rPr dirty="0">
                <a:solidFill>
                  <a:srgbClr val="0432FF"/>
                </a:solidFill>
              </a:rPr>
              <a:t>, </a:t>
            </a:r>
            <a:r>
              <a:rPr dirty="0">
                <a:solidFill>
                  <a:srgbClr val="941651"/>
                </a:solid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baseline="-5999" dirty="0">
                <a:solidFill>
                  <a:srgbClr val="941651"/>
                </a:solidFill>
              </a:rPr>
              <a:t>int</a:t>
            </a:r>
          </a:p>
          <a:p>
            <a:pPr marL="1244600" lvl="3">
              <a:defRPr sz="3200">
                <a:solidFill>
                  <a:srgbClr val="DC0A00"/>
                </a:solidFill>
              </a:defRPr>
            </a:pPr>
            <a:r>
              <a:rPr dirty="0">
                <a:solidFill>
                  <a:srgbClr val="0432FF"/>
                </a:solidFill>
              </a:rPr>
              <a:t>average distance a high-energy hadron has to travel inside a medium before a nuclear interaction occurs</a:t>
            </a:r>
            <a:endParaRPr baseline="-5999" dirty="0">
              <a:solidFill>
                <a:srgbClr val="0432FF"/>
              </a:solidFill>
            </a:endParaRPr>
          </a:p>
          <a:p>
            <a:pPr lvl="1">
              <a:defRPr sz="3200"/>
            </a:pPr>
            <a:r>
              <a:rPr dirty="0"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baseline="-5999" dirty="0"/>
              <a:t>int</a:t>
            </a:r>
            <a:r>
              <a:rPr dirty="0"/>
              <a:t> (g cm</a:t>
            </a:r>
            <a:r>
              <a:rPr baseline="31999" dirty="0"/>
              <a:t>-2</a:t>
            </a:r>
            <a:r>
              <a:rPr dirty="0"/>
              <a:t>) ∝ A</a:t>
            </a:r>
            <a:r>
              <a:rPr baseline="31999" dirty="0"/>
              <a:t>1/3</a:t>
            </a:r>
          </a:p>
          <a:p>
            <a:pPr lvl="1">
              <a:defRPr sz="3200"/>
            </a:pPr>
            <a:r>
              <a:rPr dirty="0"/>
              <a:t>Fe 16.8 cm, Cu 15.1 cm, Pb 17.0 cm, U 10.0 cm</a:t>
            </a:r>
          </a:p>
        </p:txBody>
      </p:sp>
      <p:sp>
        <p:nvSpPr>
          <p:cNvPr id="1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38284" y="9004300"/>
            <a:ext cx="375103" cy="3899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83C549-859D-6344-9EAC-181CD10E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5942" y="2340263"/>
            <a:ext cx="6583863" cy="5073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201E9D-BECF-484F-B228-3FA08B8397EC}"/>
              </a:ext>
            </a:extLst>
          </p:cNvPr>
          <p:cNvSpPr txBox="1"/>
          <p:nvPr/>
        </p:nvSpPr>
        <p:spPr>
          <a:xfrm>
            <a:off x="1463841" y="7413336"/>
            <a:ext cx="8305801" cy="1077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lvl="2" indent="0" algn="l">
              <a:buSzTx/>
              <a:buNone/>
            </a:pPr>
            <a:r>
              <a:rPr lang="en-GB" sz="3200" dirty="0"/>
              <a:t>For comparison X</a:t>
            </a:r>
            <a:r>
              <a:rPr lang="en-GB" sz="3200" baseline="-5999" dirty="0"/>
              <a:t>0</a:t>
            </a:r>
            <a:r>
              <a:rPr lang="en-GB" sz="3200" dirty="0"/>
              <a:t> : </a:t>
            </a:r>
          </a:p>
          <a:p>
            <a:pPr marL="0" lvl="2" indent="0" algn="l">
              <a:buSzTx/>
              <a:buNone/>
            </a:pPr>
            <a:r>
              <a:rPr lang="en-GB" sz="3200" dirty="0"/>
              <a:t>Fe 1.76 cm, Cu 1.43 cm, Pb  0.56 cm, U 0.32 cm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Hadronic lateral shower profi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1D86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rPr sz="5200" dirty="0">
                <a:solidFill>
                  <a:srgbClr val="941651"/>
                </a:solidFill>
              </a:rPr>
              <a:t>Hadronic lateral shower profiles</a:t>
            </a:r>
          </a:p>
        </p:txBody>
      </p:sp>
      <p:sp>
        <p:nvSpPr>
          <p:cNvPr id="1144" name="Lateral shower profile has two components:…"/>
          <p:cNvSpPr txBox="1">
            <a:spLocks noGrp="1"/>
          </p:cNvSpPr>
          <p:nvPr>
            <p:ph type="body" idx="1"/>
          </p:nvPr>
        </p:nvSpPr>
        <p:spPr>
          <a:xfrm>
            <a:off x="358494" y="2099026"/>
            <a:ext cx="8311637" cy="2970280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0432FF"/>
                </a:solidFill>
                <a:latin typeface="Gill Sans MT" panose="020B0502020104020203" pitchFamily="34" charset="77"/>
              </a:rPr>
              <a:t>Lateral </a:t>
            </a:r>
            <a:r>
              <a:rPr dirty="0">
                <a:latin typeface="Gill Sans MT" panose="020B0502020104020203" pitchFamily="34" charset="77"/>
              </a:rPr>
              <a:t>shower profile has two components:</a:t>
            </a:r>
          </a:p>
          <a:p>
            <a:pPr lvl="1"/>
            <a:r>
              <a:rPr dirty="0">
                <a:solidFill>
                  <a:srgbClr val="941651"/>
                </a:solidFill>
                <a:latin typeface="Gill Sans MT" panose="020B0502020104020203" pitchFamily="34" charset="77"/>
              </a:rPr>
              <a:t>Electromagnetic core </a:t>
            </a:r>
            <a:r>
              <a:rPr dirty="0">
                <a:latin typeface="Gill Sans MT" panose="020B0502020104020203" pitchFamily="34" charset="77"/>
              </a:rPr>
              <a:t>(</a:t>
            </a:r>
            <a:r>
              <a:rPr lang="it-IT" dirty="0">
                <a:latin typeface="Gill Sans MT" panose="020B0502020104020203" pitchFamily="34" charset="77"/>
                <a:ea typeface="Symbol"/>
                <a:cs typeface="Symbol"/>
                <a:sym typeface="Symbol"/>
              </a:rPr>
              <a:t>𝜋</a:t>
            </a:r>
            <a:r>
              <a:rPr baseline="31999" dirty="0">
                <a:latin typeface="Gill Sans MT" panose="020B0502020104020203" pitchFamily="34" charset="77"/>
                <a:ea typeface="Symbol"/>
                <a:cs typeface="Symbol"/>
                <a:sym typeface="Symbol"/>
              </a:rPr>
              <a:t>0</a:t>
            </a:r>
            <a:r>
              <a:rPr dirty="0">
                <a:latin typeface="Gill Sans MT" panose="020B0502020104020203" pitchFamily="34" charset="77"/>
              </a:rPr>
              <a:t>)</a:t>
            </a:r>
          </a:p>
          <a:p>
            <a:pPr lvl="1"/>
            <a:r>
              <a:rPr dirty="0">
                <a:solidFill>
                  <a:srgbClr val="941651"/>
                </a:solidFill>
                <a:latin typeface="Gill Sans MT" panose="020B0502020104020203" pitchFamily="34" charset="77"/>
              </a:rPr>
              <a:t>Non-</a:t>
            </a:r>
            <a:r>
              <a:rPr dirty="0" err="1">
                <a:solidFill>
                  <a:srgbClr val="941651"/>
                </a:solidFill>
                <a:latin typeface="Gill Sans MT" panose="020B0502020104020203" pitchFamily="34" charset="77"/>
              </a:rPr>
              <a:t>em</a:t>
            </a:r>
            <a:r>
              <a:rPr dirty="0">
                <a:solidFill>
                  <a:srgbClr val="941651"/>
                </a:solidFill>
                <a:latin typeface="Gill Sans MT" panose="020B0502020104020203" pitchFamily="34" charset="77"/>
              </a:rPr>
              <a:t> halo </a:t>
            </a:r>
            <a:r>
              <a:rPr dirty="0">
                <a:latin typeface="Gill Sans MT" panose="020B0502020104020203" pitchFamily="34" charset="77"/>
              </a:rPr>
              <a:t>(mainly non-relativistic shower particles)</a:t>
            </a:r>
          </a:p>
        </p:txBody>
      </p:sp>
      <p:sp>
        <p:nvSpPr>
          <p:cNvPr id="1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38284" y="9004300"/>
            <a:ext cx="375103" cy="3899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03368B-8758-5141-9785-D81819E48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5420" y="1775240"/>
            <a:ext cx="7537967" cy="62031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Hadronic shower profi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1D86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rPr sz="5200" dirty="0">
                <a:solidFill>
                  <a:srgbClr val="941651"/>
                </a:solidFill>
              </a:rPr>
              <a:t>Hadronic shower profiles</a:t>
            </a:r>
          </a:p>
        </p:txBody>
      </p:sp>
      <p:sp>
        <p:nvSpPr>
          <p:cNvPr id="1178" name="The λint/X0 ratio is important for particle ID…"/>
          <p:cNvSpPr txBox="1">
            <a:spLocks noGrp="1"/>
          </p:cNvSpPr>
          <p:nvPr>
            <p:ph type="body" idx="1"/>
          </p:nvPr>
        </p:nvSpPr>
        <p:spPr>
          <a:xfrm>
            <a:off x="519271" y="1755140"/>
            <a:ext cx="8487569" cy="4838700"/>
          </a:xfrm>
          <a:prstGeom prst="rect">
            <a:avLst/>
          </a:prstGeom>
        </p:spPr>
        <p:txBody>
          <a:bodyPr/>
          <a:lstStyle/>
          <a:p>
            <a:r>
              <a:rPr dirty="0">
                <a:latin typeface="Gill Sans MT" panose="020B0502020104020203" pitchFamily="34" charset="77"/>
              </a:rPr>
              <a:t>The </a:t>
            </a:r>
            <a:r>
              <a:rPr dirty="0" err="1">
                <a:latin typeface="Gill Sans MT" panose="020B0502020104020203" pitchFamily="34" charset="77"/>
              </a:rPr>
              <a:t>λ</a:t>
            </a:r>
            <a:r>
              <a:rPr baseline="-5999" dirty="0" err="1">
                <a:latin typeface="Gill Sans MT" panose="020B0502020104020203" pitchFamily="34" charset="77"/>
              </a:rPr>
              <a:t>int</a:t>
            </a:r>
            <a:r>
              <a:rPr dirty="0">
                <a:latin typeface="Gill Sans MT" panose="020B0502020104020203" pitchFamily="34" charset="77"/>
              </a:rPr>
              <a:t>/X</a:t>
            </a:r>
            <a:r>
              <a:rPr baseline="-5999" dirty="0">
                <a:latin typeface="Gill Sans MT" panose="020B0502020104020203" pitchFamily="34" charset="77"/>
              </a:rPr>
              <a:t>0</a:t>
            </a:r>
            <a:r>
              <a:rPr dirty="0">
                <a:latin typeface="Gill Sans MT" panose="020B0502020104020203" pitchFamily="34" charset="77"/>
              </a:rPr>
              <a:t> ratio is important for </a:t>
            </a:r>
            <a:r>
              <a:rPr dirty="0">
                <a:solidFill>
                  <a:srgbClr val="941651"/>
                </a:solidFill>
                <a:latin typeface="Gill Sans MT" panose="020B0502020104020203" pitchFamily="34" charset="77"/>
              </a:rPr>
              <a:t>particle ID</a:t>
            </a:r>
          </a:p>
          <a:p>
            <a:pPr lvl="1"/>
            <a:r>
              <a:rPr dirty="0">
                <a:latin typeface="Gill Sans MT" panose="020B0502020104020203" pitchFamily="34" charset="77"/>
              </a:rPr>
              <a:t>In high-Z materials: </a:t>
            </a:r>
            <a:r>
              <a:rPr sz="4000" dirty="0" err="1">
                <a:latin typeface="Gill Sans MT" panose="020B0502020104020203" pitchFamily="34" charset="77"/>
              </a:rPr>
              <a:t>λ</a:t>
            </a:r>
            <a:r>
              <a:rPr sz="4000" baseline="-5999" dirty="0" err="1">
                <a:latin typeface="Gill Sans MT" panose="020B0502020104020203" pitchFamily="34" charset="77"/>
              </a:rPr>
              <a:t>int</a:t>
            </a:r>
            <a:r>
              <a:rPr sz="4000" dirty="0">
                <a:latin typeface="Gill Sans MT" panose="020B0502020104020203" pitchFamily="34" charset="77"/>
              </a:rPr>
              <a:t>/X</a:t>
            </a:r>
            <a:r>
              <a:rPr sz="4000" baseline="-5999" dirty="0">
                <a:latin typeface="Gill Sans MT" panose="020B0502020104020203" pitchFamily="34" charset="77"/>
              </a:rPr>
              <a:t>0  ∼ </a:t>
            </a:r>
            <a:r>
              <a:rPr dirty="0">
                <a:latin typeface="Gill Sans MT" panose="020B0502020104020203" pitchFamily="34" charset="77"/>
              </a:rPr>
              <a:t>30 ⇒ excellent e/π separator</a:t>
            </a:r>
          </a:p>
          <a:p>
            <a:pPr lvl="1"/>
            <a:r>
              <a:rPr dirty="0">
                <a:latin typeface="Gill Sans MT" panose="020B0502020104020203" pitchFamily="34" charset="77"/>
              </a:rPr>
              <a:t>1 cm PB + scintillator plate makes spectacular </a:t>
            </a:r>
            <a:r>
              <a:rPr dirty="0" err="1">
                <a:solidFill>
                  <a:srgbClr val="941651"/>
                </a:solidFill>
                <a:latin typeface="Gill Sans MT" panose="020B0502020104020203" pitchFamily="34" charset="77"/>
              </a:rPr>
              <a:t>preshower</a:t>
            </a:r>
            <a:r>
              <a:rPr dirty="0">
                <a:solidFill>
                  <a:srgbClr val="941651"/>
                </a:solidFill>
                <a:latin typeface="Gill Sans MT" panose="020B0502020104020203" pitchFamily="34" charset="77"/>
              </a:rPr>
              <a:t> detector</a:t>
            </a:r>
          </a:p>
        </p:txBody>
      </p:sp>
      <p:sp>
        <p:nvSpPr>
          <p:cNvPr id="11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38284" y="9004300"/>
            <a:ext cx="375103" cy="3899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33530A-3C4F-824F-8455-331399718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1407689"/>
            <a:ext cx="5570284" cy="73959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8EE4D4-6871-0E4F-B985-EBAC9A6BE301}"/>
              </a:ext>
            </a:extLst>
          </p:cNvPr>
          <p:cNvSpPr txBox="1"/>
          <p:nvPr/>
        </p:nvSpPr>
        <p:spPr>
          <a:xfrm>
            <a:off x="4763055" y="8057134"/>
            <a:ext cx="6229263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defRPr>
                <a:solidFill>
                  <a:srgbClr val="76797B"/>
                </a:solidFill>
              </a:defRPr>
            </a:pPr>
            <a:r>
              <a:rPr lang="en-GB" sz="2800" dirty="0">
                <a:latin typeface="Gill Sans MT" panose="020B0502020104020203" pitchFamily="34" charset="77"/>
              </a:rPr>
              <a:t>Ratio of the nuclear interaction length and the radiation length as a function of Z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D58B9-15AD-6A42-9FCC-DAE26E2DC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Hanging file calorimeter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CFED3-CC45-4C40-9C2F-96E088B1C04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18</a:t>
            </a:fld>
            <a:endParaRPr lang="en-IT"/>
          </a:p>
        </p:txBody>
      </p:sp>
      <p:pic>
        <p:nvPicPr>
          <p:cNvPr id="5" name="File0002.jpg" descr="File0002.jpg">
            <a:extLst>
              <a:ext uri="{FF2B5EF4-FFF2-40B4-BE49-F238E27FC236}">
                <a16:creationId xmlns:a16="http://schemas.microsoft.com/office/drawing/2014/main" id="{DAD295C3-ABC1-FB47-8259-68B3B5126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86" y="1671145"/>
            <a:ext cx="5378076" cy="631293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6" name="File0004.jpg" descr="File0004.jpg">
            <a:extLst>
              <a:ext uri="{FF2B5EF4-FFF2-40B4-BE49-F238E27FC236}">
                <a16:creationId xmlns:a16="http://schemas.microsoft.com/office/drawing/2014/main" id="{08555CE0-A44A-874F-8CBC-8DA820259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1372" y="1671145"/>
            <a:ext cx="5450630" cy="631293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1019A3-54E2-464D-913C-1FE1140E01C5}"/>
              </a:ext>
            </a:extLst>
          </p:cNvPr>
          <p:cNvSpPr txBox="1"/>
          <p:nvPr/>
        </p:nvSpPr>
        <p:spPr>
          <a:xfrm>
            <a:off x="1693385" y="8180959"/>
            <a:ext cx="5378075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electromagnetic shower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05F0AD-56EA-C94F-B88A-8D29ACC88BDD}"/>
              </a:ext>
            </a:extLst>
          </p:cNvPr>
          <p:cNvSpPr txBox="1"/>
          <p:nvPr/>
        </p:nvSpPr>
        <p:spPr>
          <a:xfrm>
            <a:off x="10651122" y="8195441"/>
            <a:ext cx="3938579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hadronic </a:t>
            </a:r>
            <a:r>
              <a:rPr kumimoji="0" lang="en-GB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 shower</a:t>
            </a:r>
          </a:p>
        </p:txBody>
      </p:sp>
    </p:spTree>
    <p:extLst>
      <p:ext uri="{BB962C8B-B14F-4D97-AF65-F5344CB8AC3E}">
        <p14:creationId xmlns:p14="http://schemas.microsoft.com/office/powerpoint/2010/main" val="330726944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e/π separation  (No longitudinal segmentation !)"/>
          <p:cNvSpPr txBox="1">
            <a:spLocks noGrp="1"/>
          </p:cNvSpPr>
          <p:nvPr>
            <p:ph type="title"/>
          </p:nvPr>
        </p:nvSpPr>
        <p:spPr>
          <a:xfrm>
            <a:off x="3183731" y="232317"/>
            <a:ext cx="10972800" cy="1083527"/>
          </a:xfrm>
          <a:prstGeom prst="rect">
            <a:avLst/>
          </a:prstGeom>
        </p:spPr>
        <p:txBody>
          <a:bodyPr anchor="t"/>
          <a:lstStyle/>
          <a:p>
            <a:pPr>
              <a:defRPr sz="4200"/>
            </a:pPr>
            <a:r>
              <a:rPr sz="5200" dirty="0">
                <a:sym typeface="Book Antiqua"/>
              </a:rPr>
              <a:t>e</a:t>
            </a:r>
            <a:r>
              <a:rPr sz="5200" dirty="0"/>
              <a:t>/π separation</a:t>
            </a:r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62329" y="9004300"/>
            <a:ext cx="327013" cy="3899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247" name="Exploit differences in time structure of electromagnetic and hadronic calorimeter signals…"/>
          <p:cNvSpPr/>
          <p:nvPr/>
        </p:nvSpPr>
        <p:spPr>
          <a:xfrm>
            <a:off x="256073" y="2023372"/>
            <a:ext cx="8750664" cy="6405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buClr>
                <a:srgbClr val="A29A85"/>
              </a:buClr>
              <a:defRPr sz="2800">
                <a:solidFill>
                  <a:srgbClr val="76797B"/>
                </a:solidFill>
                <a:latin typeface="+mn-lt"/>
                <a:ea typeface="+mn-ea"/>
                <a:cs typeface="+mn-cs"/>
                <a:sym typeface="Cochin"/>
              </a:defRPr>
            </a:pPr>
            <a:r>
              <a:rPr sz="3200" dirty="0">
                <a:solidFill>
                  <a:srgbClr val="0433FF"/>
                </a:solidFill>
                <a:latin typeface="Gill Sans MT" panose="020B0502020104020203" pitchFamily="34" charset="77"/>
              </a:rPr>
              <a:t>Exploit </a:t>
            </a:r>
            <a:r>
              <a:rPr sz="3200" dirty="0">
                <a:solidFill>
                  <a:srgbClr val="941651"/>
                </a:solidFill>
                <a:latin typeface="Gill Sans MT" panose="020B0502020104020203" pitchFamily="34" charset="77"/>
              </a:rPr>
              <a:t>differences in time structure</a:t>
            </a:r>
            <a:r>
              <a:rPr sz="3200" dirty="0">
                <a:solidFill>
                  <a:srgbClr val="0433FF"/>
                </a:solidFill>
                <a:latin typeface="Gill Sans MT" panose="020B0502020104020203" pitchFamily="34" charset="77"/>
              </a:rPr>
              <a:t> of electromagnetic</a:t>
            </a:r>
            <a:r>
              <a:rPr lang="it-IT" sz="3200" dirty="0">
                <a:solidFill>
                  <a:srgbClr val="0433FF"/>
                </a:solidFill>
                <a:latin typeface="Gill Sans MT" panose="020B0502020104020203" pitchFamily="34" charset="77"/>
              </a:rPr>
              <a:t> </a:t>
            </a:r>
            <a:r>
              <a:rPr sz="3200" dirty="0">
                <a:solidFill>
                  <a:srgbClr val="0433FF"/>
                </a:solidFill>
                <a:latin typeface="Gill Sans MT" panose="020B0502020104020203" pitchFamily="34" charset="77"/>
              </a:rPr>
              <a:t>and hadronic calorimeter signals </a:t>
            </a:r>
          </a:p>
          <a:p>
            <a:pPr marL="457200" indent="-457200" algn="l">
              <a:lnSpc>
                <a:spcPct val="120000"/>
              </a:lnSpc>
              <a:buClr>
                <a:srgbClr val="A29A85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76797B"/>
                </a:solidFill>
                <a:latin typeface="+mn-lt"/>
                <a:ea typeface="+mn-ea"/>
                <a:cs typeface="+mn-cs"/>
                <a:sym typeface="Cochin"/>
              </a:defRPr>
            </a:pPr>
            <a:r>
              <a:rPr sz="3200" dirty="0">
                <a:solidFill>
                  <a:srgbClr val="0433FF"/>
                </a:solidFill>
                <a:latin typeface="Gill Sans MT" panose="020B0502020104020203" pitchFamily="34" charset="77"/>
              </a:rPr>
              <a:t>electron signals rather identical</a:t>
            </a:r>
            <a:endParaRPr lang="it-IT" sz="3200" dirty="0">
              <a:solidFill>
                <a:srgbClr val="0433FF"/>
              </a:solidFill>
              <a:latin typeface="Gill Sans MT" panose="020B0502020104020203" pitchFamily="34" charset="77"/>
            </a:endParaRPr>
          </a:p>
          <a:p>
            <a:pPr marL="457200" indent="-457200" algn="l">
              <a:lnSpc>
                <a:spcPct val="120000"/>
              </a:lnSpc>
              <a:buClr>
                <a:srgbClr val="A29A85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76797B"/>
                </a:solidFill>
                <a:latin typeface="+mn-lt"/>
                <a:ea typeface="+mn-ea"/>
                <a:cs typeface="+mn-cs"/>
                <a:sym typeface="Cochin"/>
              </a:defRPr>
            </a:pPr>
            <a:r>
              <a:rPr sz="3200" dirty="0">
                <a:solidFill>
                  <a:srgbClr val="0433FF"/>
                </a:solidFill>
                <a:latin typeface="Gill Sans MT" panose="020B0502020104020203" pitchFamily="34" charset="77"/>
              </a:rPr>
              <a:t>pion signals exhibits a variety of shapes</a:t>
            </a:r>
            <a:endParaRPr lang="it-IT" sz="3200" dirty="0">
              <a:solidFill>
                <a:srgbClr val="0433FF"/>
              </a:solidFill>
              <a:latin typeface="Gill Sans MT" panose="020B0502020104020203" pitchFamily="34" charset="77"/>
            </a:endParaRPr>
          </a:p>
          <a:p>
            <a:pPr marL="457200" lvl="2" indent="-457200" algn="l">
              <a:lnSpc>
                <a:spcPct val="120000"/>
              </a:lnSpc>
              <a:buClr>
                <a:srgbClr val="A29A85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rgbClr val="76797B"/>
                </a:solidFill>
                <a:latin typeface="+mn-lt"/>
                <a:ea typeface="+mn-ea"/>
                <a:cs typeface="+mn-cs"/>
                <a:sym typeface="Cochin"/>
              </a:defRPr>
            </a:pPr>
            <a:r>
              <a:rPr sz="3200" dirty="0">
                <a:solidFill>
                  <a:srgbClr val="0433FF"/>
                </a:solidFill>
                <a:latin typeface="Gill Sans MT" panose="020B0502020104020203" pitchFamily="34" charset="77"/>
              </a:rPr>
              <a:t>fluctuations in shower starting point and shower development</a:t>
            </a:r>
          </a:p>
          <a:p>
            <a:pPr algn="l">
              <a:buClr>
                <a:srgbClr val="A29A85"/>
              </a:buClr>
              <a:buSzPct val="80000"/>
              <a:defRPr sz="2800">
                <a:solidFill>
                  <a:srgbClr val="76797B"/>
                </a:solidFill>
                <a:latin typeface="+mn-lt"/>
                <a:ea typeface="+mn-ea"/>
                <a:cs typeface="+mn-cs"/>
                <a:sym typeface="Cochin"/>
              </a:defRPr>
            </a:pPr>
            <a:endParaRPr lang="it-IT" sz="3200" dirty="0">
              <a:solidFill>
                <a:srgbClr val="0433FF"/>
              </a:solidFill>
              <a:latin typeface="Gill Sans MT" panose="020B0502020104020203" pitchFamily="34" charset="77"/>
            </a:endParaRPr>
          </a:p>
          <a:p>
            <a:pPr algn="l">
              <a:buClr>
                <a:srgbClr val="A29A85"/>
              </a:buClr>
              <a:buSzPct val="80000"/>
              <a:defRPr sz="2800">
                <a:solidFill>
                  <a:srgbClr val="76797B"/>
                </a:solidFill>
                <a:latin typeface="+mn-lt"/>
                <a:ea typeface="+mn-ea"/>
                <a:cs typeface="+mn-cs"/>
                <a:sym typeface="Cochin"/>
              </a:defRPr>
            </a:pPr>
            <a:endParaRPr lang="en-IT" sz="3200" dirty="0">
              <a:solidFill>
                <a:srgbClr val="0433FF"/>
              </a:solidFill>
              <a:latin typeface="Gill Sans MT" panose="020B0502020104020203" pitchFamily="34" charset="77"/>
            </a:endParaRPr>
          </a:p>
          <a:p>
            <a:pPr algn="l">
              <a:buClr>
                <a:srgbClr val="A29A85"/>
              </a:buClr>
              <a:buSzPct val="80000"/>
              <a:defRPr sz="2800">
                <a:solidFill>
                  <a:srgbClr val="76797B"/>
                </a:solidFill>
                <a:latin typeface="+mn-lt"/>
                <a:ea typeface="+mn-ea"/>
                <a:cs typeface="+mn-cs"/>
                <a:sym typeface="Cochin"/>
              </a:defRPr>
            </a:pPr>
            <a:endParaRPr sz="3200" dirty="0">
              <a:solidFill>
                <a:srgbClr val="0433FF"/>
              </a:solidFill>
              <a:latin typeface="Gill Sans MT" panose="020B0502020104020203" pitchFamily="34" charset="77"/>
            </a:endParaRPr>
          </a:p>
          <a:p>
            <a:pPr algn="l">
              <a:buClr>
                <a:srgbClr val="A29A85"/>
              </a:buClr>
              <a:buSzPct val="80000"/>
              <a:defRPr sz="2800">
                <a:solidFill>
                  <a:srgbClr val="76797B"/>
                </a:solidFill>
                <a:latin typeface="+mn-lt"/>
                <a:ea typeface="+mn-ea"/>
                <a:cs typeface="+mn-cs"/>
                <a:sym typeface="Cochin"/>
              </a:defRPr>
            </a:pPr>
            <a:r>
              <a:rPr sz="3200" dirty="0">
                <a:solidFill>
                  <a:srgbClr val="0433FF"/>
                </a:solidFill>
                <a:latin typeface="Gill Sans MT" panose="020B0502020104020203" pitchFamily="34" charset="77"/>
              </a:rPr>
              <a:t> Example</a:t>
            </a:r>
          </a:p>
          <a:p>
            <a:pPr marL="342900" lvl="1" indent="0" algn="l">
              <a:buClr>
                <a:srgbClr val="A29A85"/>
              </a:buClr>
              <a:buSzPct val="80000"/>
              <a:defRPr sz="2800">
                <a:solidFill>
                  <a:srgbClr val="76797B"/>
                </a:solidFill>
                <a:latin typeface="+mn-lt"/>
                <a:ea typeface="+mn-ea"/>
                <a:cs typeface="+mn-cs"/>
                <a:sym typeface="Cochin"/>
              </a:defRPr>
            </a:pPr>
            <a:r>
              <a:rPr sz="3200" dirty="0">
                <a:solidFill>
                  <a:srgbClr val="0433FF"/>
                </a:solidFill>
                <a:latin typeface="Gill Sans MT" panose="020B0502020104020203" pitchFamily="34" charset="77"/>
              </a:rPr>
              <a:t> SPACAL: measurement of signal width at fixed fraction of the amplitude (e.g. 20%)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842B5D-872E-7246-9120-E676CD21E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459" y="1718872"/>
            <a:ext cx="8068731" cy="70148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3869A7-B3EA-0F49-A647-AA2C700AB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48D0C3-B721-9E42-B094-82691F829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53" y="2453549"/>
            <a:ext cx="15985555" cy="2638926"/>
          </a:xfrm>
        </p:spPr>
        <p:txBody>
          <a:bodyPr/>
          <a:lstStyle/>
          <a:p>
            <a:r>
              <a:rPr lang="en-GB" sz="3600" dirty="0"/>
              <a:t>General recap of Calorimetry</a:t>
            </a:r>
          </a:p>
          <a:p>
            <a:r>
              <a:rPr lang="en-GB" sz="3600" dirty="0"/>
              <a:t>Trends in Calorimetry </a:t>
            </a:r>
          </a:p>
          <a:p>
            <a:r>
              <a:rPr lang="en-GB" sz="3600" dirty="0"/>
              <a:t>Key techniques for Calorimeters in Future experiments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857CD4-838F-DE4D-841A-8FF5D25C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B2E4-BC9B-E444-8C61-C0D3B395A06A}" type="slidenum">
              <a:rPr lang="en-US" altLang="en-IT" smtClean="0"/>
              <a:pPr/>
              <a:t>2</a:t>
            </a:fld>
            <a:endParaRPr lang="en-US" altLang="en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FBF2C1-D6C1-9840-80BA-BF24CAEE494B}"/>
              </a:ext>
            </a:extLst>
          </p:cNvPr>
          <p:cNvSpPr txBox="1"/>
          <p:nvPr/>
        </p:nvSpPr>
        <p:spPr>
          <a:xfrm rot="20312273">
            <a:off x="9488437" y="5309755"/>
            <a:ext cx="6572703" cy="2072362"/>
          </a:xfrm>
          <a:prstGeom prst="rect">
            <a:avLst/>
          </a:prstGeom>
          <a:solidFill>
            <a:srgbClr val="D5FC7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Disclaimers:</a:t>
            </a: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not exhaustive review</a:t>
            </a: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examples mainly taken from collider experiments</a:t>
            </a:r>
          </a:p>
        </p:txBody>
      </p:sp>
    </p:spTree>
    <p:extLst>
      <p:ext uri="{BB962C8B-B14F-4D97-AF65-F5344CB8AC3E}">
        <p14:creationId xmlns:p14="http://schemas.microsoft.com/office/powerpoint/2010/main" val="109315930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Shower contain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1D86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rPr sz="5200" dirty="0">
                <a:solidFill>
                  <a:srgbClr val="941651"/>
                </a:solidFill>
              </a:rPr>
              <a:t>Shower containment</a:t>
            </a:r>
          </a:p>
        </p:txBody>
      </p:sp>
      <p:sp>
        <p:nvSpPr>
          <p:cNvPr id="1165" name="Shower containment:…"/>
          <p:cNvSpPr txBox="1">
            <a:spLocks noGrp="1"/>
          </p:cNvSpPr>
          <p:nvPr>
            <p:ph type="body" idx="1"/>
          </p:nvPr>
        </p:nvSpPr>
        <p:spPr>
          <a:xfrm>
            <a:off x="0" y="2444750"/>
            <a:ext cx="9173369" cy="4864100"/>
          </a:xfrm>
          <a:prstGeom prst="rect">
            <a:avLst/>
          </a:prstGeom>
        </p:spPr>
        <p:txBody>
          <a:bodyPr/>
          <a:lstStyle/>
          <a:p>
            <a:r>
              <a:rPr dirty="0"/>
              <a:t>Depth to contain showers increases with </a:t>
            </a:r>
            <a:r>
              <a:rPr dirty="0">
                <a:solidFill>
                  <a:srgbClr val="941651"/>
                </a:solidFill>
              </a:rPr>
              <a:t>log E</a:t>
            </a:r>
          </a:p>
          <a:p>
            <a:r>
              <a:rPr dirty="0"/>
              <a:t>Lateral leakage </a:t>
            </a:r>
            <a:r>
              <a:rPr dirty="0">
                <a:solidFill>
                  <a:srgbClr val="941651"/>
                </a:solidFill>
              </a:rPr>
              <a:t>decreases</a:t>
            </a:r>
            <a:r>
              <a:rPr dirty="0"/>
              <a:t> as the energy goes up !</a:t>
            </a:r>
          </a:p>
          <a:p>
            <a:pPr lvl="1"/>
            <a:r>
              <a:rPr dirty="0"/>
              <a:t>&lt;f</a:t>
            </a:r>
            <a:r>
              <a:rPr baseline="-5999" dirty="0"/>
              <a:t>em</a:t>
            </a:r>
            <a:r>
              <a:rPr dirty="0"/>
              <a:t>&gt; increases with energy </a:t>
            </a:r>
          </a:p>
          <a:p>
            <a:pPr lvl="1"/>
            <a:r>
              <a:rPr dirty="0"/>
              <a:t>Electromagnetic component concentrated in a </a:t>
            </a:r>
            <a:r>
              <a:rPr dirty="0">
                <a:solidFill>
                  <a:srgbClr val="941651"/>
                </a:solidFill>
              </a:rPr>
              <a:t>narrow cone </a:t>
            </a:r>
            <a:r>
              <a:rPr dirty="0"/>
              <a:t>around shower axis</a:t>
            </a:r>
          </a:p>
          <a:p>
            <a:pPr lvl="1"/>
            <a:r>
              <a:rPr dirty="0"/>
              <a:t>⇒ Energy fraction contained in a cylinder with a given radius </a:t>
            </a:r>
            <a:r>
              <a:rPr dirty="0">
                <a:solidFill>
                  <a:srgbClr val="941651"/>
                </a:solidFill>
              </a:rPr>
              <a:t>increases</a:t>
            </a:r>
            <a:r>
              <a:rPr dirty="0"/>
              <a:t> with energy</a:t>
            </a:r>
          </a:p>
        </p:txBody>
      </p:sp>
      <p:sp>
        <p:nvSpPr>
          <p:cNvPr id="1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38284" y="9004300"/>
            <a:ext cx="375103" cy="3899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F28E9D-DC01-DE46-B74F-A345FDA61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8095" y="2139950"/>
            <a:ext cx="7609340" cy="5473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A0CE29-36FA-2341-981D-0F3EBFBB5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Energy Measurement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F2F671-D548-6F45-AC6B-0855AEA08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528" y="1913914"/>
            <a:ext cx="15985555" cy="6704305"/>
          </a:xfrm>
        </p:spPr>
        <p:txBody>
          <a:bodyPr/>
          <a:lstStyle/>
          <a:p>
            <a:r>
              <a:rPr lang="en-GB" dirty="0"/>
              <a:t>Calorimeter’s energy resolution is determined by</a:t>
            </a:r>
            <a:r>
              <a:rPr lang="en-GB" i="1" dirty="0"/>
              <a:t> fluctuations</a:t>
            </a:r>
            <a:endParaRPr lang="en-GB" dirty="0"/>
          </a:p>
          <a:p>
            <a:r>
              <a:rPr lang="en-GB" dirty="0"/>
              <a:t>Many sources of fluctuations may play a role, for example:</a:t>
            </a:r>
          </a:p>
          <a:p>
            <a:pPr lvl="1"/>
            <a:r>
              <a:rPr lang="en-GB" dirty="0"/>
              <a:t>Signal quantum fluctuations (e.g. photoelectron statistics)</a:t>
            </a:r>
          </a:p>
          <a:p>
            <a:pPr lvl="1"/>
            <a:r>
              <a:rPr lang="en-GB" dirty="0"/>
              <a:t>Sampling fluctuations</a:t>
            </a:r>
          </a:p>
          <a:p>
            <a:pPr lvl="1"/>
            <a:r>
              <a:rPr lang="en-GB" dirty="0"/>
              <a:t>Shower leakage (non </a:t>
            </a:r>
            <a:r>
              <a:rPr lang="en-GB" dirty="0" err="1"/>
              <a:t>Poissonian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Instrumental effects (e.g. electronic noise, light attenuation, structural non-uniformity)</a:t>
            </a:r>
          </a:p>
          <a:p>
            <a:pPr marL="846709" lvl="1" indent="0">
              <a:buNone/>
            </a:pPr>
            <a:endParaRPr lang="en-GB" dirty="0">
              <a:solidFill>
                <a:srgbClr val="0432FF"/>
              </a:solidFill>
            </a:endParaRPr>
          </a:p>
          <a:p>
            <a:pPr marL="846709" lvl="1" indent="0">
              <a:buNone/>
            </a:pPr>
            <a:r>
              <a:rPr lang="en-GB" dirty="0">
                <a:solidFill>
                  <a:srgbClr val="0432FF"/>
                </a:solidFill>
              </a:rPr>
              <a:t>but usually </a:t>
            </a:r>
            <a:r>
              <a:rPr lang="en-GB" dirty="0">
                <a:solidFill>
                  <a:srgbClr val="941651"/>
                </a:solidFill>
              </a:rPr>
              <a:t>one source dominates</a:t>
            </a:r>
          </a:p>
          <a:p>
            <a:pPr marL="846709" lvl="1" indent="0">
              <a:buNone/>
            </a:pPr>
            <a:r>
              <a:rPr lang="en-GB" dirty="0"/>
              <a:t>⇒ to improve performance ⇒ work on that source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2D1811-BB23-DD4B-9F34-E4985FAC5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B2E4-BC9B-E444-8C61-C0D3B395A06A}" type="slidenum">
              <a:rPr lang="en-US" altLang="en-IT" smtClean="0"/>
              <a:pPr/>
              <a:t>21</a:t>
            </a:fld>
            <a:endParaRPr lang="en-US" altLang="en-IT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1A2CB5-EBFE-6F47-9B40-980BB48C3C27}"/>
              </a:ext>
            </a:extLst>
          </p:cNvPr>
          <p:cNvGrpSpPr/>
          <p:nvPr/>
        </p:nvGrpSpPr>
        <p:grpSpPr>
          <a:xfrm>
            <a:off x="12381394" y="3787488"/>
            <a:ext cx="2817813" cy="1089312"/>
            <a:chOff x="12381394" y="3787488"/>
            <a:chExt cx="2817813" cy="1089312"/>
          </a:xfrm>
        </p:grpSpPr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95ADB28D-9FA3-0540-A132-147CA4A4C9F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88954468"/>
                </p:ext>
              </p:extLst>
            </p:nvPr>
          </p:nvGraphicFramePr>
          <p:xfrm>
            <a:off x="12381394" y="3881438"/>
            <a:ext cx="2817813" cy="995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69" name="Equation" r:id="rId3" imgW="8801100" imgH="3111500" progId="Equation.3">
                    <p:embed/>
                  </p:oleObj>
                </mc:Choice>
                <mc:Fallback>
                  <p:oleObj name="Equation" r:id="rId3" imgW="8801100" imgH="3111500" progId="Equation.3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id="{81954ECD-F8A3-EF42-BF18-25903C4B112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81394" y="3881438"/>
                          <a:ext cx="2817813" cy="995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0BA0BF-6013-E240-8EE7-E3C460AF8500}"/>
                </a:ext>
              </a:extLst>
            </p:cNvPr>
            <p:cNvSpPr txBox="1"/>
            <p:nvPr/>
          </p:nvSpPr>
          <p:spPr>
            <a:xfrm>
              <a:off x="12445563" y="3787488"/>
              <a:ext cx="307910" cy="65659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Gill Sans"/>
                  <a:ea typeface="Gill Sans"/>
                  <a:cs typeface="Gill Sans"/>
                  <a:sym typeface="Gill Sans"/>
                </a:rPr>
                <a:t>𝜎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974439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A26C52-18FF-D54D-97C0-C15FC61B0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Energy Measurements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E64FE7-42A4-0D43-9148-2859843F8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834" y="1524000"/>
            <a:ext cx="10426990" cy="7404100"/>
          </a:xfrm>
        </p:spPr>
        <p:txBody>
          <a:bodyPr/>
          <a:lstStyle/>
          <a:p>
            <a:r>
              <a:rPr lang="en-GB" dirty="0"/>
              <a:t>Different effects have different energy dependence</a:t>
            </a:r>
          </a:p>
          <a:p>
            <a:pPr lvl="1"/>
            <a:r>
              <a:rPr lang="en-GB" dirty="0"/>
              <a:t>quantum, sampling fluctuations         </a:t>
            </a:r>
            <a:r>
              <a:rPr lang="el-GR" dirty="0"/>
              <a:t>σ/</a:t>
            </a:r>
            <a:r>
              <a:rPr lang="en-GB" dirty="0"/>
              <a:t>E ∼ E</a:t>
            </a:r>
            <a:r>
              <a:rPr lang="en-GB" baseline="30000" dirty="0"/>
              <a:t>-1/2</a:t>
            </a:r>
            <a:endParaRPr lang="en-GB" dirty="0"/>
          </a:p>
          <a:p>
            <a:pPr lvl="1"/>
            <a:r>
              <a:rPr lang="en-GB" dirty="0"/>
              <a:t>shower leakage                               </a:t>
            </a:r>
            <a:r>
              <a:rPr lang="el-GR" dirty="0"/>
              <a:t>σ/</a:t>
            </a:r>
            <a:r>
              <a:rPr lang="en-GB" dirty="0"/>
              <a:t>E ∼ E</a:t>
            </a:r>
            <a:r>
              <a:rPr lang="en-GB" baseline="30000" dirty="0"/>
              <a:t>-1/4</a:t>
            </a:r>
            <a:endParaRPr lang="en-GB" dirty="0"/>
          </a:p>
          <a:p>
            <a:pPr lvl="1"/>
            <a:r>
              <a:rPr lang="en-GB" dirty="0"/>
              <a:t>electronic noise                               </a:t>
            </a:r>
            <a:r>
              <a:rPr lang="el-GR" dirty="0"/>
              <a:t>σ/</a:t>
            </a:r>
            <a:r>
              <a:rPr lang="en-GB" dirty="0"/>
              <a:t>E ∼ E</a:t>
            </a:r>
            <a:r>
              <a:rPr lang="en-GB" baseline="30000" dirty="0"/>
              <a:t>-1</a:t>
            </a:r>
            <a:endParaRPr lang="en-GB" dirty="0"/>
          </a:p>
          <a:p>
            <a:pPr lvl="1"/>
            <a:r>
              <a:rPr lang="en-GB" dirty="0"/>
              <a:t>structural non-uniformities               </a:t>
            </a:r>
            <a:r>
              <a:rPr lang="el-GR" dirty="0"/>
              <a:t>σ/</a:t>
            </a:r>
            <a:r>
              <a:rPr lang="en-GB" dirty="0"/>
              <a:t>E = constant</a:t>
            </a:r>
          </a:p>
          <a:p>
            <a:r>
              <a:rPr lang="en-GB" dirty="0"/>
              <a:t>Add in quadrature   </a:t>
            </a:r>
            <a:r>
              <a:rPr lang="el-GR" dirty="0"/>
              <a:t>σ</a:t>
            </a:r>
            <a:r>
              <a:rPr lang="el-GR" baseline="30000" dirty="0"/>
              <a:t>2</a:t>
            </a:r>
            <a:r>
              <a:rPr lang="en-GB" baseline="-25000" dirty="0"/>
              <a:t>tot </a:t>
            </a:r>
            <a:r>
              <a:rPr lang="en-GB" dirty="0"/>
              <a:t>= </a:t>
            </a:r>
            <a:r>
              <a:rPr lang="el-GR" dirty="0"/>
              <a:t>σ</a:t>
            </a:r>
            <a:r>
              <a:rPr lang="el-GR" baseline="30000" dirty="0"/>
              <a:t>2</a:t>
            </a:r>
            <a:r>
              <a:rPr lang="el-GR" baseline="-25000" dirty="0"/>
              <a:t>1 </a:t>
            </a:r>
            <a:r>
              <a:rPr lang="el-GR" dirty="0"/>
              <a:t>+</a:t>
            </a:r>
            <a:r>
              <a:rPr lang="el-GR" baseline="-25000" dirty="0"/>
              <a:t> </a:t>
            </a:r>
            <a:r>
              <a:rPr lang="el-GR" dirty="0"/>
              <a:t>σ</a:t>
            </a:r>
            <a:r>
              <a:rPr lang="el-GR" baseline="30000" dirty="0"/>
              <a:t>2</a:t>
            </a:r>
            <a:r>
              <a:rPr lang="el-GR" baseline="-25000" dirty="0"/>
              <a:t>2 </a:t>
            </a:r>
            <a:r>
              <a:rPr lang="el-GR" dirty="0"/>
              <a:t>+ σ</a:t>
            </a:r>
            <a:r>
              <a:rPr lang="el-GR" baseline="30000" dirty="0"/>
              <a:t>2</a:t>
            </a:r>
            <a:r>
              <a:rPr lang="el-GR" baseline="-25000" dirty="0"/>
              <a:t>3 </a:t>
            </a:r>
            <a:r>
              <a:rPr lang="el-GR" dirty="0"/>
              <a:t>+ σ</a:t>
            </a:r>
            <a:r>
              <a:rPr lang="el-GR" baseline="30000" dirty="0"/>
              <a:t>2</a:t>
            </a:r>
            <a:r>
              <a:rPr lang="el-GR" baseline="-25000" dirty="0"/>
              <a:t>4</a:t>
            </a:r>
            <a:r>
              <a:rPr lang="el-GR" dirty="0"/>
              <a:t>+......</a:t>
            </a:r>
          </a:p>
          <a:p>
            <a:r>
              <a:rPr lang="en-GB" dirty="0"/>
              <a:t>In </a:t>
            </a:r>
            <a:r>
              <a:rPr lang="en-GB" dirty="0">
                <a:solidFill>
                  <a:srgbClr val="941651"/>
                </a:solidFill>
              </a:rPr>
              <a:t>hadronic shower</a:t>
            </a:r>
            <a:r>
              <a:rPr lang="en-GB" dirty="0"/>
              <a:t> two other fluctuations play a role:</a:t>
            </a:r>
          </a:p>
          <a:p>
            <a:pPr lvl="1"/>
            <a:r>
              <a:rPr lang="en-GB" dirty="0"/>
              <a:t>Fluctuations in visible energy</a:t>
            </a:r>
          </a:p>
          <a:p>
            <a:pPr lvl="1"/>
            <a:r>
              <a:rPr lang="en-GB" dirty="0"/>
              <a:t>Fluctuations in the </a:t>
            </a:r>
            <a:r>
              <a:rPr lang="en-GB" dirty="0" err="1"/>
              <a:t>em</a:t>
            </a:r>
            <a:r>
              <a:rPr lang="en-GB" dirty="0"/>
              <a:t> shower fraction, f</a:t>
            </a:r>
            <a:r>
              <a:rPr lang="en-GB" baseline="-25000" dirty="0"/>
              <a:t>em</a:t>
            </a:r>
            <a:endParaRPr lang="en-GB" dirty="0"/>
          </a:p>
          <a:p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480EDF-2548-5442-BFA1-B4D96EAA7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B2E4-BC9B-E444-8C61-C0D3B395A06A}" type="slidenum">
              <a:rPr lang="en-US" altLang="en-IT" smtClean="0"/>
              <a:pPr/>
              <a:t>22</a:t>
            </a:fld>
            <a:endParaRPr lang="en-US" alt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93EED2-5C3D-2945-B572-95FF06F47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3824" y="2113515"/>
            <a:ext cx="6686439" cy="59700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49DAD6-F0CC-B646-90ED-80638777611B}"/>
              </a:ext>
            </a:extLst>
          </p:cNvPr>
          <p:cNvSpPr/>
          <p:nvPr/>
        </p:nvSpPr>
        <p:spPr>
          <a:xfrm>
            <a:off x="12362609" y="8083550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Helvetica" pitchFamily="2" charset="0"/>
              </a:rPr>
              <a:t>ATLAS EM calorimeter</a:t>
            </a:r>
          </a:p>
        </p:txBody>
      </p:sp>
    </p:spTree>
    <p:extLst>
      <p:ext uri="{BB962C8B-B14F-4D97-AF65-F5344CB8AC3E}">
        <p14:creationId xmlns:p14="http://schemas.microsoft.com/office/powerpoint/2010/main" val="411245501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Response = Average signal per unit of deposited energy…"/>
          <p:cNvSpPr txBox="1">
            <a:spLocks noGrp="1"/>
          </p:cNvSpPr>
          <p:nvPr>
            <p:ph type="body" sz="half" idx="1"/>
          </p:nvPr>
        </p:nvSpPr>
        <p:spPr>
          <a:xfrm>
            <a:off x="984987" y="1569067"/>
            <a:ext cx="8910127" cy="2288552"/>
          </a:xfrm>
          <a:prstGeom prst="rect">
            <a:avLst/>
          </a:prstGeom>
        </p:spPr>
        <p:txBody>
          <a:bodyPr anchor="t"/>
          <a:lstStyle/>
          <a:p>
            <a:pPr marL="459619" indent="-459619"/>
            <a:r>
              <a:rPr sz="2800" dirty="0">
                <a:solidFill>
                  <a:srgbClr val="0432FF"/>
                </a:solidFill>
              </a:rPr>
              <a:t>Response = Average signal per unit of deposited energy</a:t>
            </a:r>
          </a:p>
          <a:p>
            <a:pPr marL="798264" indent="-459619"/>
            <a:r>
              <a:rPr sz="2800" dirty="0">
                <a:solidFill>
                  <a:srgbClr val="0432FF"/>
                </a:solidFill>
              </a:rPr>
              <a:t>e.g. # photoelectrons/GeV, </a:t>
            </a:r>
            <a:r>
              <a:rPr sz="2800" dirty="0" err="1">
                <a:solidFill>
                  <a:srgbClr val="0432FF"/>
                </a:solidFill>
              </a:rPr>
              <a:t>picoCoulombs</a:t>
            </a:r>
            <a:r>
              <a:rPr sz="2800" dirty="0">
                <a:solidFill>
                  <a:srgbClr val="0432FF"/>
                </a:solidFill>
              </a:rPr>
              <a:t>/MeV, </a:t>
            </a:r>
            <a:r>
              <a:rPr sz="2800" dirty="0" err="1">
                <a:solidFill>
                  <a:srgbClr val="0432FF"/>
                </a:solidFill>
              </a:rPr>
              <a:t>etc</a:t>
            </a:r>
            <a:endParaRPr lang="it-IT" sz="2800" dirty="0">
              <a:solidFill>
                <a:srgbClr val="0432FF"/>
              </a:solidFill>
            </a:endParaRPr>
          </a:p>
          <a:p>
            <a:pPr marL="798264" indent="-459619"/>
            <a:r>
              <a:rPr sz="2800" dirty="0">
                <a:solidFill>
                  <a:srgbClr val="0432FF"/>
                </a:solidFill>
              </a:rPr>
              <a:t>A </a:t>
            </a:r>
            <a:r>
              <a:rPr sz="2800" dirty="0">
                <a:solidFill>
                  <a:srgbClr val="941651"/>
                </a:solidFill>
              </a:rPr>
              <a:t>linear calorimeter has a constant response</a:t>
            </a:r>
          </a:p>
        </p:txBody>
      </p:sp>
      <p:sp>
        <p:nvSpPr>
          <p:cNvPr id="443" name="The Calorimeter Response Function"/>
          <p:cNvSpPr txBox="1">
            <a:spLocks noGrp="1"/>
          </p:cNvSpPr>
          <p:nvPr>
            <p:ph type="title"/>
          </p:nvPr>
        </p:nvSpPr>
        <p:spPr>
          <a:xfrm>
            <a:off x="984987" y="275772"/>
            <a:ext cx="13503388" cy="990600"/>
          </a:xfrm>
          <a:prstGeom prst="rect">
            <a:avLst/>
          </a:prstGeom>
        </p:spPr>
        <p:txBody>
          <a:bodyPr anchor="t"/>
          <a:lstStyle>
            <a:lvl1pPr>
              <a:defRPr sz="4400">
                <a:solidFill>
                  <a:srgbClr val="060064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rPr sz="5200" dirty="0">
                <a:solidFill>
                  <a:srgbClr val="941651"/>
                </a:solidFill>
              </a:rPr>
              <a:t>The Calorimeter Response Function</a:t>
            </a:r>
          </a:p>
        </p:txBody>
      </p:sp>
      <p:sp>
        <p:nvSpPr>
          <p:cNvPr id="4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306412" y="9004300"/>
            <a:ext cx="238847" cy="3899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805D06-66FB-4346-9A8E-2CA082248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054" y="4572000"/>
            <a:ext cx="10886936" cy="40494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The hadronic response is not constant…"/>
          <p:cNvSpPr txBox="1">
            <a:spLocks noGrp="1"/>
          </p:cNvSpPr>
          <p:nvPr>
            <p:ph type="body" idx="1"/>
          </p:nvPr>
        </p:nvSpPr>
        <p:spPr>
          <a:xfrm>
            <a:off x="1358560" y="1608286"/>
            <a:ext cx="14610784" cy="7590971"/>
          </a:xfrm>
          <a:prstGeom prst="rect">
            <a:avLst/>
          </a:prstGeom>
        </p:spPr>
        <p:txBody>
          <a:bodyPr/>
          <a:lstStyle/>
          <a:p>
            <a:pPr marL="457200" indent="-457200">
              <a:spcBef>
                <a:spcPts val="400"/>
              </a:spcBef>
              <a:defRPr>
                <a:solidFill>
                  <a:srgbClr val="DC0A00"/>
                </a:solidFill>
              </a:defRPr>
            </a:pPr>
            <a:r>
              <a:rPr dirty="0">
                <a:solidFill>
                  <a:srgbClr val="0432FF"/>
                </a:solidFill>
                <a:latin typeface="Gill Sans MT" panose="020B0502020104020203" pitchFamily="34" charset="77"/>
              </a:rPr>
              <a:t>The hadronic response is </a:t>
            </a:r>
            <a:r>
              <a:rPr b="1" dirty="0">
                <a:solidFill>
                  <a:srgbClr val="941651"/>
                </a:solidFill>
                <a:latin typeface="Gill Sans MT" panose="020B0502020104020203" pitchFamily="34" charset="77"/>
              </a:rPr>
              <a:t>not constant</a:t>
            </a:r>
          </a:p>
          <a:p>
            <a:pPr marL="1213555" lvl="1" indent="-451555">
              <a:spcBef>
                <a:spcPts val="400"/>
              </a:spcBef>
            </a:pPr>
            <a:r>
              <a:rPr dirty="0">
                <a:solidFill>
                  <a:srgbClr val="0432FF"/>
                </a:solidFill>
                <a:latin typeface="Gill Sans MT" panose="020B0502020104020203" pitchFamily="34" charset="77"/>
              </a:rPr>
              <a:t>f</a:t>
            </a:r>
            <a:r>
              <a:rPr baseline="-5999" dirty="0">
                <a:solidFill>
                  <a:srgbClr val="0432FF"/>
                </a:solidFill>
                <a:latin typeface="Gill Sans MT" panose="020B0502020104020203" pitchFamily="34" charset="77"/>
              </a:rPr>
              <a:t>em,</a:t>
            </a:r>
            <a:r>
              <a:rPr dirty="0">
                <a:solidFill>
                  <a:srgbClr val="0432FF"/>
                </a:solidFill>
                <a:latin typeface="Gill Sans MT" panose="020B0502020104020203" pitchFamily="34" charset="77"/>
              </a:rPr>
              <a:t> and therefore e/π signal ratio is a function of energy</a:t>
            </a:r>
          </a:p>
          <a:p>
            <a:pPr marL="1213555" lvl="1" indent="-451555">
              <a:spcBef>
                <a:spcPts val="400"/>
              </a:spcBef>
            </a:pPr>
            <a:r>
              <a:rPr dirty="0">
                <a:solidFill>
                  <a:srgbClr val="0432FF"/>
                </a:solidFill>
                <a:latin typeface="Gill Sans MT" panose="020B0502020104020203" pitchFamily="34" charset="77"/>
              </a:rPr>
              <a:t>➙ If calorimeter is linear for electrons, it is </a:t>
            </a:r>
            <a:r>
              <a:rPr dirty="0">
                <a:solidFill>
                  <a:srgbClr val="941651"/>
                </a:solidFill>
                <a:latin typeface="Gill Sans MT" panose="020B0502020104020203" pitchFamily="34" charset="77"/>
              </a:rPr>
              <a:t>non-linear</a:t>
            </a:r>
            <a:r>
              <a:rPr dirty="0">
                <a:solidFill>
                  <a:srgbClr val="0432FF"/>
                </a:solidFill>
                <a:latin typeface="Gill Sans MT" panose="020B0502020104020203" pitchFamily="34" charset="77"/>
              </a:rPr>
              <a:t> for hadrons</a:t>
            </a:r>
          </a:p>
          <a:p>
            <a:pPr marL="431800" indent="-431800">
              <a:spcBef>
                <a:spcPts val="400"/>
              </a:spcBef>
            </a:pPr>
            <a:endParaRPr lang="it-IT" dirty="0">
              <a:solidFill>
                <a:srgbClr val="0432FF"/>
              </a:solidFill>
              <a:latin typeface="Gill Sans MT" panose="020B0502020104020203" pitchFamily="34" charset="77"/>
            </a:endParaRPr>
          </a:p>
          <a:p>
            <a:pPr marL="431800" indent="-431800">
              <a:spcBef>
                <a:spcPts val="400"/>
              </a:spcBef>
            </a:pPr>
            <a:r>
              <a:rPr dirty="0">
                <a:solidFill>
                  <a:srgbClr val="0432FF"/>
                </a:solidFill>
                <a:latin typeface="Gill Sans MT" panose="020B0502020104020203" pitchFamily="34" charset="77"/>
              </a:rPr>
              <a:t>Energy-independent way to characterize hadron calorimeters: </a:t>
            </a:r>
            <a:r>
              <a:rPr dirty="0">
                <a:solidFill>
                  <a:srgbClr val="941651"/>
                </a:solidFill>
                <a:latin typeface="Gill Sans MT" panose="020B0502020104020203" pitchFamily="34" charset="77"/>
              </a:rPr>
              <a:t>e/h</a:t>
            </a:r>
          </a:p>
          <a:p>
            <a:pPr marL="1213555" lvl="1" indent="-451555">
              <a:spcBef>
                <a:spcPts val="400"/>
              </a:spcBef>
            </a:pPr>
            <a:r>
              <a:rPr dirty="0">
                <a:solidFill>
                  <a:srgbClr val="0432FF"/>
                </a:solidFill>
                <a:latin typeface="Gill Sans MT" panose="020B0502020104020203" pitchFamily="34" charset="77"/>
              </a:rPr>
              <a:t>e = response to the </a:t>
            </a:r>
            <a:r>
              <a:rPr dirty="0" err="1">
                <a:solidFill>
                  <a:srgbClr val="0432FF"/>
                </a:solidFill>
                <a:latin typeface="Gill Sans MT" panose="020B0502020104020203" pitchFamily="34" charset="77"/>
              </a:rPr>
              <a:t>em</a:t>
            </a:r>
            <a:r>
              <a:rPr dirty="0">
                <a:solidFill>
                  <a:srgbClr val="0432FF"/>
                </a:solidFill>
                <a:latin typeface="Gill Sans MT" panose="020B0502020104020203" pitchFamily="34" charset="77"/>
              </a:rPr>
              <a:t> shower component</a:t>
            </a:r>
          </a:p>
          <a:p>
            <a:pPr marL="1213555" lvl="1" indent="-451555">
              <a:spcBef>
                <a:spcPts val="400"/>
              </a:spcBef>
            </a:pPr>
            <a:r>
              <a:rPr dirty="0">
                <a:solidFill>
                  <a:srgbClr val="0432FF"/>
                </a:solidFill>
                <a:latin typeface="Gill Sans MT" panose="020B0502020104020203" pitchFamily="34" charset="77"/>
              </a:rPr>
              <a:t>h = response to the non-</a:t>
            </a:r>
            <a:r>
              <a:rPr dirty="0" err="1">
                <a:solidFill>
                  <a:srgbClr val="0432FF"/>
                </a:solidFill>
                <a:latin typeface="Gill Sans MT" panose="020B0502020104020203" pitchFamily="34" charset="77"/>
              </a:rPr>
              <a:t>em</a:t>
            </a:r>
            <a:r>
              <a:rPr dirty="0">
                <a:solidFill>
                  <a:srgbClr val="0432FF"/>
                </a:solidFill>
                <a:latin typeface="Gill Sans MT" panose="020B0502020104020203" pitchFamily="34" charset="77"/>
              </a:rPr>
              <a:t> shower component</a:t>
            </a:r>
          </a:p>
          <a:p>
            <a:pPr marL="1213555" lvl="1" indent="-451555">
              <a:spcBef>
                <a:spcPts val="400"/>
              </a:spcBef>
            </a:pPr>
            <a:r>
              <a:rPr dirty="0">
                <a:solidFill>
                  <a:srgbClr val="0432FF"/>
                </a:solidFill>
                <a:latin typeface="Gill Sans MT" panose="020B0502020104020203" pitchFamily="34" charset="77"/>
              </a:rPr>
              <a:t>→ Response to showers initiated by pion</a:t>
            </a:r>
          </a:p>
          <a:p>
            <a:pPr marL="1213555" lvl="1" indent="-451555">
              <a:spcBef>
                <a:spcPts val="400"/>
              </a:spcBef>
            </a:pPr>
            <a:endParaRPr lang="it-IT" dirty="0">
              <a:solidFill>
                <a:srgbClr val="0432FF"/>
              </a:solidFill>
              <a:latin typeface="Gill Sans MT" panose="020B0502020104020203" pitchFamily="34" charset="77"/>
            </a:endParaRPr>
          </a:p>
          <a:p>
            <a:pPr marL="1213555" lvl="1" indent="-451555">
              <a:spcBef>
                <a:spcPts val="400"/>
              </a:spcBef>
            </a:pPr>
            <a:endParaRPr lang="en-IT" dirty="0">
              <a:solidFill>
                <a:srgbClr val="0432FF"/>
              </a:solidFill>
              <a:latin typeface="Gill Sans MT" panose="020B0502020104020203" pitchFamily="34" charset="77"/>
            </a:endParaRPr>
          </a:p>
          <a:p>
            <a:pPr marL="1213555" lvl="1" indent="-451555">
              <a:spcBef>
                <a:spcPts val="400"/>
              </a:spcBef>
            </a:pPr>
            <a:endParaRPr lang="en-IT" dirty="0">
              <a:solidFill>
                <a:srgbClr val="0432FF"/>
              </a:solidFill>
              <a:latin typeface="Gill Sans MT" panose="020B0502020104020203" pitchFamily="34" charset="77"/>
            </a:endParaRPr>
          </a:p>
          <a:p>
            <a:pPr marL="1213555" lvl="1" indent="-451555">
              <a:spcBef>
                <a:spcPts val="400"/>
              </a:spcBef>
            </a:pPr>
            <a:endParaRPr lang="en-IT" dirty="0">
              <a:solidFill>
                <a:srgbClr val="0432FF"/>
              </a:solidFill>
              <a:latin typeface="Gill Sans MT" panose="020B0502020104020203" pitchFamily="34" charset="77"/>
            </a:endParaRPr>
          </a:p>
          <a:p>
            <a:pPr marL="1213555" lvl="1" indent="-451555">
              <a:spcBef>
                <a:spcPts val="400"/>
              </a:spcBef>
            </a:pPr>
            <a:r>
              <a:rPr dirty="0">
                <a:solidFill>
                  <a:srgbClr val="0432FF"/>
                </a:solidFill>
                <a:latin typeface="Gill Sans MT" panose="020B0502020104020203" pitchFamily="34" charset="77"/>
              </a:rPr>
              <a:t>e/h is inferred from e/π measured at several energies (f</a:t>
            </a:r>
            <a:r>
              <a:rPr baseline="-5999" dirty="0">
                <a:solidFill>
                  <a:srgbClr val="0432FF"/>
                </a:solidFill>
                <a:latin typeface="Gill Sans MT" panose="020B0502020104020203" pitchFamily="34" charset="77"/>
              </a:rPr>
              <a:t>em</a:t>
            </a:r>
            <a:r>
              <a:rPr dirty="0">
                <a:solidFill>
                  <a:srgbClr val="0432FF"/>
                </a:solidFill>
                <a:latin typeface="Gill Sans MT" panose="020B0502020104020203" pitchFamily="34" charset="77"/>
              </a:rPr>
              <a:t> values)</a:t>
            </a:r>
          </a:p>
        </p:txBody>
      </p:sp>
      <p:sp>
        <p:nvSpPr>
          <p:cNvPr id="526" name="Hadronic shower response and the e/h ratio"/>
          <p:cNvSpPr txBox="1">
            <a:spLocks noGrp="1"/>
          </p:cNvSpPr>
          <p:nvPr>
            <p:ph type="title"/>
          </p:nvPr>
        </p:nvSpPr>
        <p:spPr>
          <a:xfrm>
            <a:off x="832757" y="287486"/>
            <a:ext cx="13057074" cy="850900"/>
          </a:xfrm>
          <a:prstGeom prst="rect">
            <a:avLst/>
          </a:prstGeom>
        </p:spPr>
        <p:txBody>
          <a:bodyPr/>
          <a:lstStyle>
            <a:lvl1pPr>
              <a:defRPr sz="4600">
                <a:solidFill>
                  <a:srgbClr val="060064"/>
                </a:solidFill>
              </a:defRPr>
            </a:lvl1pPr>
          </a:lstStyle>
          <a:p>
            <a:r>
              <a:rPr sz="4800" dirty="0">
                <a:solidFill>
                  <a:srgbClr val="941651"/>
                </a:solidFill>
              </a:rPr>
              <a:t>Hadronic shower response and the e/h ratio</a:t>
            </a:r>
          </a:p>
        </p:txBody>
      </p:sp>
      <p:grpSp>
        <p:nvGrpSpPr>
          <p:cNvPr id="529" name="Group"/>
          <p:cNvGrpSpPr/>
          <p:nvPr/>
        </p:nvGrpSpPr>
        <p:grpSpPr>
          <a:xfrm>
            <a:off x="1944575" y="6321957"/>
            <a:ext cx="11430000" cy="1333500"/>
            <a:chOff x="0" y="0"/>
            <a:chExt cx="11430000" cy="1333500"/>
          </a:xfrm>
        </p:grpSpPr>
        <p:pic>
          <p:nvPicPr>
            <p:cNvPr id="527" name="droppedImage.pdf" descr="droppedImage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8900"/>
              <a:ext cx="11252200" cy="1104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8" name="Rectangle"/>
            <p:cNvSpPr/>
            <p:nvPr/>
          </p:nvSpPr>
          <p:spPr>
            <a:xfrm>
              <a:off x="6464300" y="0"/>
              <a:ext cx="4965700" cy="1333500"/>
            </a:xfrm>
            <a:prstGeom prst="rect">
              <a:avLst/>
            </a:prstGeom>
            <a:noFill/>
            <a:ln w="25400" cap="flat">
              <a:solidFill>
                <a:srgbClr val="DC0A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Cochin"/>
                </a:defRPr>
              </a:pPr>
              <a:endParaRPr/>
            </a:p>
          </p:txBody>
        </p:sp>
      </p:grpSp>
      <p:sp>
        <p:nvSpPr>
          <p:cNvPr id="5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62329" y="9004300"/>
            <a:ext cx="327013" cy="3899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Hadron showers: e/h and the e/π signal rati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600"/>
            </a:lvl1pPr>
          </a:lstStyle>
          <a:p>
            <a:r>
              <a:t>Hadron showers: e/h and the e/π signal ratio</a:t>
            </a:r>
          </a:p>
        </p:txBody>
      </p:sp>
      <p:sp>
        <p:nvSpPr>
          <p:cNvPr id="4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306412" y="9004300"/>
            <a:ext cx="238847" cy="3899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25</a:t>
            </a:fld>
            <a:endParaRPr/>
          </a:p>
        </p:txBody>
      </p:sp>
      <p:pic>
        <p:nvPicPr>
          <p:cNvPr id="484" name="droppedImage.pdf" descr="droppedImage.pdf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432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5988" y="2703286"/>
            <a:ext cx="4889500" cy="135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1409D5-6850-084E-8AF3-F7160B5FC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7309" y="1593850"/>
            <a:ext cx="9321800" cy="6565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4B348F-8D9F-B24C-9093-1817B3389D58}"/>
              </a:ext>
            </a:extLst>
          </p:cNvPr>
          <p:cNvSpPr txBox="1"/>
          <p:nvPr/>
        </p:nvSpPr>
        <p:spPr>
          <a:xfrm>
            <a:off x="769756" y="5383376"/>
            <a:ext cx="6164035" cy="2062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3200" dirty="0">
                <a:solidFill>
                  <a:srgbClr val="0432FF"/>
                </a:solidFill>
                <a:latin typeface="Gill Sans MT" panose="020B0502020104020203" pitchFamily="34" charset="77"/>
              </a:rPr>
              <a:t>Calorimeters can be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n-GB" sz="3200" dirty="0">
                <a:solidFill>
                  <a:srgbClr val="0432FF"/>
                </a:solidFill>
                <a:latin typeface="Gill Sans MT" panose="020B0502020104020203" pitchFamily="34" charset="77"/>
              </a:rPr>
              <a:t>Undercompensating (e/h &gt; 1)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n-GB" sz="3200" dirty="0">
                <a:solidFill>
                  <a:srgbClr val="0432FF"/>
                </a:solidFill>
                <a:latin typeface="Gill Sans MT" panose="020B0502020104020203" pitchFamily="34" charset="77"/>
              </a:rPr>
              <a:t>Overcompensating (e/h &lt; 1)</a:t>
            </a:r>
          </a:p>
          <a:p>
            <a:pPr marL="457200" indent="-457200" algn="l">
              <a:buFont typeface="Wingdings" pitchFamily="2" charset="2"/>
              <a:buChar char="Ø"/>
              <a:defRPr sz="4100" b="1">
                <a:solidFill>
                  <a:srgbClr val="00A500"/>
                </a:solidFill>
              </a:defRPr>
            </a:pPr>
            <a:r>
              <a:rPr lang="en-GB" sz="3200" dirty="0">
                <a:solidFill>
                  <a:srgbClr val="0432FF"/>
                </a:solidFill>
                <a:latin typeface="Gill Sans MT" panose="020B0502020104020203" pitchFamily="34" charset="77"/>
              </a:rPr>
              <a:t>Compensating (e/h =1)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Non-em calorimeter response 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1D86"/>
                </a:solidFill>
              </a:defRPr>
            </a:lvl1pPr>
          </a:lstStyle>
          <a:p>
            <a:r>
              <a:rPr sz="4800" dirty="0">
                <a:solidFill>
                  <a:srgbClr val="941651"/>
                </a:solidFill>
              </a:rPr>
              <a:t>Non-</a:t>
            </a:r>
            <a:r>
              <a:rPr sz="4800" dirty="0" err="1">
                <a:solidFill>
                  <a:srgbClr val="941651"/>
                </a:solidFill>
              </a:rPr>
              <a:t>em</a:t>
            </a:r>
            <a:r>
              <a:rPr sz="4800" dirty="0">
                <a:solidFill>
                  <a:srgbClr val="941651"/>
                </a:solidFill>
              </a:rPr>
              <a:t> calorimeter response</a:t>
            </a:r>
            <a:endParaRPr dirty="0"/>
          </a:p>
        </p:txBody>
      </p:sp>
      <p:sp>
        <p:nvSpPr>
          <p:cNvPr id="549" name="Energy deposition mechanisms that play a role in the absorption of the non-em shower energy:…"/>
          <p:cNvSpPr txBox="1">
            <a:spLocks noGrp="1"/>
          </p:cNvSpPr>
          <p:nvPr>
            <p:ph type="body" idx="1"/>
          </p:nvPr>
        </p:nvSpPr>
        <p:spPr>
          <a:xfrm>
            <a:off x="848522" y="1462314"/>
            <a:ext cx="15578021" cy="754198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dirty="0"/>
              <a:t>Energy deposition mechanisms that play a role in the absorption of the non-</a:t>
            </a:r>
            <a:r>
              <a:rPr dirty="0" err="1"/>
              <a:t>em</a:t>
            </a:r>
            <a:r>
              <a:rPr dirty="0"/>
              <a:t> shower energy:</a:t>
            </a:r>
          </a:p>
          <a:p>
            <a:pPr marL="818422" indent="-479777"/>
            <a:r>
              <a:rPr dirty="0">
                <a:solidFill>
                  <a:srgbClr val="941651"/>
                </a:solidFill>
              </a:rPr>
              <a:t>Ionization by charged </a:t>
            </a:r>
            <a:r>
              <a:rPr dirty="0" err="1">
                <a:solidFill>
                  <a:srgbClr val="941651"/>
                </a:solidFill>
              </a:rPr>
              <a:t>pions</a:t>
            </a:r>
            <a:r>
              <a:rPr dirty="0">
                <a:solidFill>
                  <a:srgbClr val="941651"/>
                </a:solidFill>
              </a:rPr>
              <a:t> </a:t>
            </a:r>
            <a:r>
              <a:rPr dirty="0"/>
              <a:t>(Relativistic shower component). The fraction of energy carried by these particles is called </a:t>
            </a:r>
            <a:r>
              <a:rPr dirty="0" err="1"/>
              <a:t>f</a:t>
            </a:r>
            <a:r>
              <a:rPr baseline="-5999" dirty="0" err="1"/>
              <a:t>rel</a:t>
            </a:r>
            <a:endParaRPr dirty="0"/>
          </a:p>
          <a:p>
            <a:pPr marL="818422" indent="-479777"/>
            <a:r>
              <a:rPr dirty="0">
                <a:solidFill>
                  <a:srgbClr val="941651"/>
                </a:solidFill>
              </a:rPr>
              <a:t>Ionization by spallation protons </a:t>
            </a:r>
            <a:r>
              <a:rPr dirty="0"/>
              <a:t>(non-relativistic shower component). The fraction of energy carried by these particles is called </a:t>
            </a:r>
            <a:r>
              <a:rPr dirty="0" err="1"/>
              <a:t>f</a:t>
            </a:r>
            <a:r>
              <a:rPr baseline="-5999" dirty="0" err="1"/>
              <a:t>p</a:t>
            </a:r>
            <a:endParaRPr dirty="0"/>
          </a:p>
          <a:p>
            <a:pPr marL="818422" indent="-479777"/>
            <a:r>
              <a:rPr dirty="0">
                <a:solidFill>
                  <a:srgbClr val="941651"/>
                </a:solidFill>
              </a:rPr>
              <a:t>Kinetic energy carried by evaporation neutrons </a:t>
            </a:r>
            <a:r>
              <a:rPr dirty="0"/>
              <a:t>may be deposited in a variety of ways. The fraction of energy carried by these particles is called </a:t>
            </a:r>
            <a:r>
              <a:rPr dirty="0" err="1"/>
              <a:t>f</a:t>
            </a:r>
            <a:r>
              <a:rPr baseline="-5999" dirty="0" err="1"/>
              <a:t>n</a:t>
            </a:r>
            <a:endParaRPr dirty="0"/>
          </a:p>
          <a:p>
            <a:pPr marL="818422" indent="-479777"/>
            <a:r>
              <a:rPr dirty="0">
                <a:solidFill>
                  <a:srgbClr val="941651"/>
                </a:solidFill>
              </a:rPr>
              <a:t>The energy used to release protons and neutrons from calorimeter nuclei, and the kinetic energy carried by recoil nuclei </a:t>
            </a:r>
            <a:r>
              <a:rPr dirty="0"/>
              <a:t>do not lead to a calorimeter signal. This energy represent the invisible fraction </a:t>
            </a:r>
            <a:r>
              <a:rPr dirty="0" err="1"/>
              <a:t>f</a:t>
            </a:r>
            <a:r>
              <a:rPr baseline="-5999" dirty="0" err="1"/>
              <a:t>inv</a:t>
            </a:r>
            <a:r>
              <a:rPr dirty="0"/>
              <a:t> of the non-</a:t>
            </a:r>
            <a:r>
              <a:rPr dirty="0" err="1"/>
              <a:t>em</a:t>
            </a:r>
            <a:r>
              <a:rPr dirty="0"/>
              <a:t> shower energy</a:t>
            </a:r>
          </a:p>
        </p:txBody>
      </p:sp>
      <p:sp>
        <p:nvSpPr>
          <p:cNvPr id="5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38284" y="9004300"/>
            <a:ext cx="375103" cy="3899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Non-em calorimeter response I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1D86"/>
                </a:solidFill>
              </a:defRPr>
            </a:lvl1pPr>
          </a:lstStyle>
          <a:p>
            <a:r>
              <a:rPr sz="4800" dirty="0">
                <a:solidFill>
                  <a:srgbClr val="941651"/>
                </a:solidFill>
              </a:rPr>
              <a:t>Non-</a:t>
            </a:r>
            <a:r>
              <a:rPr sz="4800" dirty="0" err="1">
                <a:solidFill>
                  <a:srgbClr val="941651"/>
                </a:solidFill>
              </a:rPr>
              <a:t>em</a:t>
            </a:r>
            <a:r>
              <a:rPr sz="4800" dirty="0">
                <a:solidFill>
                  <a:srgbClr val="941651"/>
                </a:solidFill>
              </a:rPr>
              <a:t> calorimeter response</a:t>
            </a:r>
          </a:p>
        </p:txBody>
      </p:sp>
      <p:sp>
        <p:nvSpPr>
          <p:cNvPr id="553" name="h can be written as follows:…"/>
          <p:cNvSpPr txBox="1">
            <a:spLocks noGrp="1"/>
          </p:cNvSpPr>
          <p:nvPr>
            <p:ph type="body" idx="1"/>
          </p:nvPr>
        </p:nvSpPr>
        <p:spPr>
          <a:xfrm>
            <a:off x="792191" y="1701800"/>
            <a:ext cx="15062853" cy="7066643"/>
          </a:xfrm>
          <a:prstGeom prst="rect">
            <a:avLst/>
          </a:prstGeom>
        </p:spPr>
        <p:txBody>
          <a:bodyPr/>
          <a:lstStyle/>
          <a:p>
            <a:pPr marL="495300" indent="-495300"/>
            <a:r>
              <a:rPr dirty="0"/>
              <a:t>h can be written as follows:</a:t>
            </a:r>
          </a:p>
          <a:p>
            <a:endParaRPr dirty="0"/>
          </a:p>
          <a:p>
            <a:endParaRPr dirty="0"/>
          </a:p>
          <a:p>
            <a:pPr marL="880555" lvl="1" indent="-457200"/>
            <a:r>
              <a:rPr dirty="0" err="1"/>
              <a:t>rel</a:t>
            </a:r>
            <a:r>
              <a:rPr dirty="0"/>
              <a:t>, p, n and inv denote the calorimeter responses</a:t>
            </a:r>
          </a:p>
          <a:p>
            <a:pPr marL="495300" indent="-495300"/>
            <a:r>
              <a:rPr dirty="0"/>
              <a:t>Normalizing to </a:t>
            </a:r>
            <a:r>
              <a:rPr dirty="0" err="1"/>
              <a:t>mips</a:t>
            </a:r>
            <a:r>
              <a:rPr dirty="0"/>
              <a:t> and eliminating the last term (inv =0)</a:t>
            </a:r>
          </a:p>
          <a:p>
            <a:pPr marL="423354" indent="0">
              <a:buNone/>
            </a:pPr>
            <a:endParaRPr dirty="0"/>
          </a:p>
          <a:p>
            <a:pPr marL="0" indent="0">
              <a:buNone/>
            </a:pPr>
            <a:endParaRPr lang="en-IT" dirty="0"/>
          </a:p>
          <a:p>
            <a:pPr marL="495300" indent="-495300"/>
            <a:endParaRPr lang="it-IT" dirty="0"/>
          </a:p>
          <a:p>
            <a:pPr marL="495300" indent="-495300"/>
            <a:r>
              <a:rPr dirty="0"/>
              <a:t>The e/h value can be determined once we know its response to the three components of the non-</a:t>
            </a:r>
            <a:r>
              <a:rPr dirty="0" err="1"/>
              <a:t>em</a:t>
            </a:r>
            <a:r>
              <a:rPr dirty="0"/>
              <a:t> shower components</a:t>
            </a:r>
          </a:p>
        </p:txBody>
      </p:sp>
      <p:grpSp>
        <p:nvGrpSpPr>
          <p:cNvPr id="556" name="Group"/>
          <p:cNvGrpSpPr/>
          <p:nvPr/>
        </p:nvGrpSpPr>
        <p:grpSpPr>
          <a:xfrm>
            <a:off x="5050631" y="2336801"/>
            <a:ext cx="8242300" cy="1612900"/>
            <a:chOff x="0" y="0"/>
            <a:chExt cx="8242300" cy="1612900"/>
          </a:xfrm>
        </p:grpSpPr>
        <p:pic>
          <p:nvPicPr>
            <p:cNvPr id="554" name="droppedImage.pdf" descr="droppedImage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" y="0"/>
              <a:ext cx="8229600" cy="723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5" name="droppedImage.pdf" descr="dropped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89000"/>
              <a:ext cx="5118100" cy="723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57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768" y="5803900"/>
            <a:ext cx="8594612" cy="129820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38284" y="9004300"/>
            <a:ext cx="375103" cy="3899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Compensation (I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1D86"/>
                </a:solidFill>
              </a:defRPr>
            </a:lvl1pPr>
          </a:lstStyle>
          <a:p>
            <a:r>
              <a:rPr lang="en-GB" sz="4800" dirty="0">
                <a:solidFill>
                  <a:srgbClr val="941651"/>
                </a:solidFill>
              </a:rPr>
              <a:t>Compensation</a:t>
            </a:r>
            <a:endParaRPr dirty="0"/>
          </a:p>
        </p:txBody>
      </p:sp>
      <p:sp>
        <p:nvSpPr>
          <p:cNvPr id="562" name="Need to understand response to typical shower particles (relative to mip)…"/>
          <p:cNvSpPr txBox="1">
            <a:spLocks noGrp="1"/>
          </p:cNvSpPr>
          <p:nvPr>
            <p:ph type="body" idx="1"/>
          </p:nvPr>
        </p:nvSpPr>
        <p:spPr>
          <a:xfrm>
            <a:off x="457200" y="4585668"/>
            <a:ext cx="12630150" cy="3761563"/>
          </a:xfrm>
          <a:prstGeom prst="rect">
            <a:avLst/>
          </a:prstGeom>
        </p:spPr>
        <p:txBody>
          <a:bodyPr/>
          <a:lstStyle/>
          <a:p>
            <a:pPr marL="423354" indent="0">
              <a:buNone/>
              <a:defRPr>
                <a:solidFill>
                  <a:srgbClr val="FF2600"/>
                </a:solidFill>
              </a:defRPr>
            </a:pPr>
            <a:r>
              <a:rPr lang="it-IT" dirty="0" err="1">
                <a:solidFill>
                  <a:srgbClr val="941651"/>
                </a:solidFill>
              </a:rPr>
              <a:t>Spallation</a:t>
            </a:r>
            <a:r>
              <a:rPr lang="it-IT" dirty="0">
                <a:solidFill>
                  <a:srgbClr val="941651"/>
                </a:solidFill>
              </a:rPr>
              <a:t> </a:t>
            </a:r>
            <a:r>
              <a:rPr lang="it-IT" dirty="0" err="1">
                <a:solidFill>
                  <a:srgbClr val="941651"/>
                </a:solidFill>
              </a:rPr>
              <a:t>neutrons</a:t>
            </a:r>
            <a:endParaRPr dirty="0">
              <a:solidFill>
                <a:srgbClr val="941651"/>
              </a:solidFill>
            </a:endParaRPr>
          </a:p>
          <a:p>
            <a:pPr marL="1227666" lvl="1" indent="-465666">
              <a:defRPr>
                <a:solidFill>
                  <a:srgbClr val="060064"/>
                </a:solidFill>
              </a:defRPr>
            </a:pPr>
            <a:r>
              <a:rPr lang="en-GB" dirty="0">
                <a:solidFill>
                  <a:srgbClr val="6F6A5A"/>
                </a:solidFill>
              </a:rPr>
              <a:t>(n, n’</a:t>
            </a:r>
            <a:r>
              <a:rPr lang="el-GR" dirty="0">
                <a:solidFill>
                  <a:srgbClr val="6F6A5A"/>
                </a:solidFill>
              </a:rPr>
              <a:t>γ) </a:t>
            </a:r>
            <a:r>
              <a:rPr lang="en-GB" dirty="0">
                <a:solidFill>
                  <a:srgbClr val="941651"/>
                </a:solidFill>
              </a:rPr>
              <a:t>inelastic</a:t>
            </a:r>
            <a:r>
              <a:rPr lang="en-GB" dirty="0">
                <a:solidFill>
                  <a:srgbClr val="6F6A5A"/>
                </a:solidFill>
              </a:rPr>
              <a:t> scattering: not very important</a:t>
            </a:r>
          </a:p>
          <a:p>
            <a:pPr marL="1227666" lvl="1" indent="-465666">
              <a:defRPr>
                <a:solidFill>
                  <a:srgbClr val="060064"/>
                </a:solidFill>
              </a:defRPr>
            </a:pPr>
            <a:r>
              <a:rPr lang="en-GB" dirty="0">
                <a:solidFill>
                  <a:srgbClr val="6F6A5A"/>
                </a:solidFill>
                <a:highlight>
                  <a:srgbClr val="FFFF00"/>
                </a:highlight>
              </a:rPr>
              <a:t>(n, n’) </a:t>
            </a:r>
            <a:r>
              <a:rPr lang="en-GB" dirty="0">
                <a:solidFill>
                  <a:srgbClr val="941651"/>
                </a:solidFill>
                <a:highlight>
                  <a:srgbClr val="FFFF00"/>
                </a:highlight>
              </a:rPr>
              <a:t>elastic</a:t>
            </a:r>
            <a:r>
              <a:rPr lang="en-GB" dirty="0">
                <a:solidFill>
                  <a:srgbClr val="6F6A5A"/>
                </a:solidFill>
                <a:highlight>
                  <a:srgbClr val="FFFF00"/>
                </a:highlight>
              </a:rPr>
              <a:t> scattering: most interesting</a:t>
            </a:r>
          </a:p>
          <a:p>
            <a:pPr marL="1227666" lvl="1" indent="-465666">
              <a:defRPr>
                <a:solidFill>
                  <a:srgbClr val="060064"/>
                </a:solidFill>
              </a:defRPr>
            </a:pPr>
            <a:r>
              <a:rPr lang="en-GB" dirty="0">
                <a:solidFill>
                  <a:srgbClr val="6F6A5A"/>
                </a:solidFill>
              </a:rPr>
              <a:t>(n, </a:t>
            </a:r>
            <a:r>
              <a:rPr lang="el-GR" dirty="0">
                <a:solidFill>
                  <a:srgbClr val="6F6A5A"/>
                </a:solidFill>
              </a:rPr>
              <a:t>γ) </a:t>
            </a:r>
            <a:r>
              <a:rPr lang="en-GB" dirty="0">
                <a:solidFill>
                  <a:srgbClr val="941651"/>
                </a:solidFill>
              </a:rPr>
              <a:t>capture</a:t>
            </a:r>
            <a:r>
              <a:rPr lang="en-GB" dirty="0">
                <a:solidFill>
                  <a:srgbClr val="6F6A5A"/>
                </a:solidFill>
              </a:rPr>
              <a:t> (thermal): lots of energy, but process is slow (</a:t>
            </a:r>
            <a:r>
              <a:rPr lang="el-GR" dirty="0">
                <a:solidFill>
                  <a:srgbClr val="6F6A5A"/>
                </a:solidFill>
              </a:rPr>
              <a:t>μ</a:t>
            </a:r>
            <a:r>
              <a:rPr lang="en-GB" dirty="0">
                <a:solidFill>
                  <a:srgbClr val="6F6A5A"/>
                </a:solidFill>
              </a:rPr>
              <a:t>s)</a:t>
            </a:r>
          </a:p>
          <a:p>
            <a:pPr marL="423354" indent="0">
              <a:buNone/>
              <a:defRPr>
                <a:solidFill>
                  <a:srgbClr val="FF2600"/>
                </a:solidFill>
              </a:defRPr>
            </a:pPr>
            <a:endParaRPr dirty="0"/>
          </a:p>
        </p:txBody>
      </p:sp>
      <p:sp>
        <p:nvSpPr>
          <p:cNvPr id="5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38284" y="9004300"/>
            <a:ext cx="375103" cy="3899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28</a:t>
            </a:fld>
            <a:endParaRPr/>
          </a:p>
        </p:txBody>
      </p:sp>
      <p:pic>
        <p:nvPicPr>
          <p:cNvPr id="8" name="droppedImage.pdf" descr="droppedImage.pdf">
            <a:extLst>
              <a:ext uri="{FF2B5EF4-FFF2-40B4-BE49-F238E27FC236}">
                <a16:creationId xmlns:a16="http://schemas.microsoft.com/office/drawing/2014/main" id="{D9F265D9-239A-8945-9499-85585A3D0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168" y="2343063"/>
            <a:ext cx="8594612" cy="129820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5903D5-C0DB-B644-ABC4-7ED41538A9EF}"/>
              </a:ext>
            </a:extLst>
          </p:cNvPr>
          <p:cNvSpPr txBox="1"/>
          <p:nvPr/>
        </p:nvSpPr>
        <p:spPr>
          <a:xfrm>
            <a:off x="457200" y="1406369"/>
            <a:ext cx="13438414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3200" dirty="0"/>
              <a:t>Need to understand response to typical shower particles (relative to </a:t>
            </a:r>
            <a:r>
              <a:rPr lang="en-GB" sz="3200" dirty="0" err="1"/>
              <a:t>mip</a:t>
            </a:r>
            <a:r>
              <a:rPr lang="en-GB" sz="3200" dirty="0"/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4A9C8A-9738-274A-83D5-16C3A9B8A0DC}"/>
              </a:ext>
            </a:extLst>
          </p:cNvPr>
          <p:cNvSpPr/>
          <p:nvPr/>
        </p:nvSpPr>
        <p:spPr>
          <a:xfrm>
            <a:off x="10177065" y="2910521"/>
            <a:ext cx="2122715" cy="832757"/>
          </a:xfrm>
          <a:prstGeom prst="rect">
            <a:avLst/>
          </a:prstGeom>
          <a:noFill/>
          <a:ln w="76200" cap="flat">
            <a:solidFill>
              <a:srgbClr val="94165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9806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Compensation (I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1D86"/>
                </a:solidFill>
              </a:defRPr>
            </a:lvl1pPr>
          </a:lstStyle>
          <a:p>
            <a:r>
              <a:rPr lang="en-GB" sz="4800" dirty="0">
                <a:solidFill>
                  <a:srgbClr val="941651"/>
                </a:solidFill>
              </a:rPr>
              <a:t>Compensation</a:t>
            </a:r>
            <a:endParaRPr dirty="0"/>
          </a:p>
        </p:txBody>
      </p:sp>
      <p:sp>
        <p:nvSpPr>
          <p:cNvPr id="5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38284" y="9004300"/>
            <a:ext cx="375103" cy="3899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29</a:t>
            </a:fld>
            <a:endParaRPr/>
          </a:p>
        </p:txBody>
      </p:sp>
      <p:pic>
        <p:nvPicPr>
          <p:cNvPr id="8" name="droppedImage.pdf" descr="droppedImage.pdf">
            <a:extLst>
              <a:ext uri="{FF2B5EF4-FFF2-40B4-BE49-F238E27FC236}">
                <a16:creationId xmlns:a16="http://schemas.microsoft.com/office/drawing/2014/main" id="{D9F265D9-239A-8945-9499-85585A3D0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992" y="2261417"/>
            <a:ext cx="8594612" cy="129820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5903D5-C0DB-B644-ABC4-7ED41538A9EF}"/>
              </a:ext>
            </a:extLst>
          </p:cNvPr>
          <p:cNvSpPr txBox="1"/>
          <p:nvPr/>
        </p:nvSpPr>
        <p:spPr>
          <a:xfrm>
            <a:off x="457200" y="1406369"/>
            <a:ext cx="13438414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3200" dirty="0"/>
              <a:t>Need to understand response to typical shower particles (relative to </a:t>
            </a:r>
            <a:r>
              <a:rPr lang="en-GB" sz="3200" dirty="0" err="1"/>
              <a:t>mip</a:t>
            </a:r>
            <a:r>
              <a:rPr lang="en-GB" sz="3200" dirty="0"/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4A9C8A-9738-274A-83D5-16C3A9B8A0DC}"/>
              </a:ext>
            </a:extLst>
          </p:cNvPr>
          <p:cNvSpPr/>
          <p:nvPr/>
        </p:nvSpPr>
        <p:spPr>
          <a:xfrm>
            <a:off x="7608773" y="2824336"/>
            <a:ext cx="2122715" cy="832757"/>
          </a:xfrm>
          <a:prstGeom prst="rect">
            <a:avLst/>
          </a:prstGeom>
          <a:noFill/>
          <a:ln w="76200" cap="flat">
            <a:solidFill>
              <a:srgbClr val="94165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1F9ED-5385-4C47-8677-C678EF419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220012"/>
            <a:ext cx="9512611" cy="4425051"/>
          </a:xfrm>
        </p:spPr>
        <p:txBody>
          <a:bodyPr/>
          <a:lstStyle/>
          <a:p>
            <a:pPr marL="482600" indent="-482600">
              <a:spcBef>
                <a:spcPts val="0"/>
              </a:spcBef>
              <a:defRPr sz="3800"/>
            </a:pPr>
            <a:r>
              <a:rPr lang="en-GB" sz="2800" dirty="0">
                <a:solidFill>
                  <a:srgbClr val="941651"/>
                </a:solidFill>
              </a:rPr>
              <a:t>Elastic scattering </a:t>
            </a:r>
            <a:r>
              <a:rPr lang="en-GB" sz="2800" dirty="0" err="1"/>
              <a:t>f</a:t>
            </a:r>
            <a:r>
              <a:rPr lang="en-GB" sz="2800" baseline="-5999" dirty="0" err="1"/>
              <a:t>elastic</a:t>
            </a:r>
            <a:r>
              <a:rPr lang="en-GB" sz="2800" dirty="0"/>
              <a:t> = 2A/(A+1)</a:t>
            </a:r>
            <a:r>
              <a:rPr lang="en-GB" sz="2800" baseline="31999" dirty="0"/>
              <a:t>2</a:t>
            </a:r>
          </a:p>
          <a:p>
            <a:pPr marL="1241777" lvl="1" indent="-479777">
              <a:spcBef>
                <a:spcPts val="0"/>
              </a:spcBef>
              <a:defRPr sz="3400"/>
            </a:pPr>
            <a:r>
              <a:rPr lang="en-GB" sz="2800" dirty="0"/>
              <a:t>Hydrogen </a:t>
            </a:r>
            <a:r>
              <a:rPr lang="en-GB" sz="2800" dirty="0" err="1"/>
              <a:t>f</a:t>
            </a:r>
            <a:r>
              <a:rPr lang="en-GB" sz="2800" baseline="-5999" dirty="0" err="1"/>
              <a:t>elastic</a:t>
            </a:r>
            <a:r>
              <a:rPr lang="en-GB" sz="2800" baseline="-5999" dirty="0"/>
              <a:t> </a:t>
            </a:r>
            <a:r>
              <a:rPr lang="en-GB" sz="2800" dirty="0"/>
              <a:t>= 0.5   Lead </a:t>
            </a:r>
            <a:r>
              <a:rPr lang="en-GB" sz="2800" dirty="0" err="1"/>
              <a:t>f</a:t>
            </a:r>
            <a:r>
              <a:rPr lang="en-GB" sz="2800" baseline="-5999" dirty="0" err="1"/>
              <a:t>elastic</a:t>
            </a:r>
            <a:r>
              <a:rPr lang="en-GB" sz="2800" baseline="-5999" dirty="0"/>
              <a:t> </a:t>
            </a:r>
            <a:r>
              <a:rPr lang="en-GB" sz="2800" dirty="0"/>
              <a:t>= 0.005</a:t>
            </a:r>
          </a:p>
          <a:p>
            <a:pPr marL="1809750" lvl="2" indent="-603250">
              <a:spcBef>
                <a:spcPts val="0"/>
              </a:spcBef>
              <a:defRPr sz="3000"/>
            </a:pPr>
            <a:r>
              <a:rPr lang="en-GB" sz="2800" dirty="0"/>
              <a:t>Pb/H</a:t>
            </a:r>
            <a:r>
              <a:rPr lang="en-GB" sz="2800" baseline="-5999" dirty="0"/>
              <a:t>2</a:t>
            </a:r>
            <a:r>
              <a:rPr lang="en-GB" sz="2800" dirty="0"/>
              <a:t> calorimeter structure (50/50)</a:t>
            </a:r>
          </a:p>
          <a:p>
            <a:pPr marL="2340428" lvl="3" indent="-689428">
              <a:spcBef>
                <a:spcPts val="0"/>
              </a:spcBef>
              <a:defRPr sz="2600"/>
            </a:pPr>
            <a:r>
              <a:rPr lang="en-GB" sz="2800" dirty="0"/>
              <a:t>1 MeV n deposits 98% in H</a:t>
            </a:r>
            <a:r>
              <a:rPr lang="en-GB" sz="2800" baseline="-5999" dirty="0"/>
              <a:t>2</a:t>
            </a:r>
            <a:endParaRPr lang="en-GB" sz="2800" dirty="0"/>
          </a:p>
          <a:p>
            <a:pPr marL="2340428" lvl="3" indent="-689428">
              <a:spcBef>
                <a:spcPts val="0"/>
              </a:spcBef>
              <a:defRPr sz="2600"/>
            </a:pPr>
            <a:r>
              <a:rPr lang="en-GB" sz="2800" dirty="0" err="1"/>
              <a:t>mip</a:t>
            </a:r>
            <a:r>
              <a:rPr lang="en-GB" sz="2800" dirty="0"/>
              <a:t> deposits 2.2% in H</a:t>
            </a:r>
            <a:r>
              <a:rPr lang="en-GB" sz="2800" baseline="-5999" dirty="0"/>
              <a:t>2</a:t>
            </a:r>
          </a:p>
          <a:p>
            <a:pPr marL="482600" indent="-482600">
              <a:spcBef>
                <a:spcPts val="0"/>
              </a:spcBef>
              <a:defRPr sz="3800">
                <a:solidFill>
                  <a:srgbClr val="DC0A00"/>
                </a:solidFill>
              </a:defRPr>
            </a:pPr>
            <a:endParaRPr lang="en-GB" sz="2800" dirty="0">
              <a:solidFill>
                <a:srgbClr val="941651"/>
              </a:solidFill>
            </a:endParaRPr>
          </a:p>
          <a:p>
            <a:pPr marL="482600" indent="-482600">
              <a:spcBef>
                <a:spcPts val="0"/>
              </a:spcBef>
              <a:defRPr sz="3800">
                <a:solidFill>
                  <a:srgbClr val="DC0A00"/>
                </a:solidFill>
              </a:defRPr>
            </a:pPr>
            <a:r>
              <a:rPr lang="en-GB" sz="2800" dirty="0">
                <a:solidFill>
                  <a:srgbClr val="941651"/>
                </a:solidFill>
              </a:rPr>
              <a:t>Recoil protons can be measured!</a:t>
            </a:r>
          </a:p>
          <a:p>
            <a:pPr marL="762000" lvl="1" indent="0">
              <a:spcBef>
                <a:spcPts val="0"/>
              </a:spcBef>
              <a:buNone/>
              <a:defRPr sz="3400">
                <a:solidFill>
                  <a:srgbClr val="DC0A00"/>
                </a:solidFill>
              </a:defRPr>
            </a:pPr>
            <a:r>
              <a:rPr lang="en-GB" sz="2800" dirty="0">
                <a:solidFill>
                  <a:srgbClr val="6F6A5A"/>
                </a:solidFill>
              </a:rPr>
              <a:t>Neutrons have an enormous potential to amplify hadronic shower signals, and thus </a:t>
            </a:r>
            <a:r>
              <a:rPr lang="en-GB" sz="2800" dirty="0">
                <a:solidFill>
                  <a:srgbClr val="941651"/>
                </a:solidFill>
              </a:rPr>
              <a:t>compensate</a:t>
            </a:r>
            <a:r>
              <a:rPr lang="en-GB" sz="2800" dirty="0">
                <a:solidFill>
                  <a:srgbClr val="6F6A5A"/>
                </a:solidFill>
              </a:rPr>
              <a:t> for losses in invisible energy</a:t>
            </a:r>
          </a:p>
          <a:p>
            <a:endParaRPr lang="en-GB" sz="2800" dirty="0"/>
          </a:p>
        </p:txBody>
      </p:sp>
      <p:sp>
        <p:nvSpPr>
          <p:cNvPr id="11" name="average fraction of neutron’s kinetic energy transferred in elastic collisions with a nucleus containing A nucleons">
            <a:extLst>
              <a:ext uri="{FF2B5EF4-FFF2-40B4-BE49-F238E27FC236}">
                <a16:creationId xmlns:a16="http://schemas.microsoft.com/office/drawing/2014/main" id="{1339F1DA-66D2-D647-AC35-88250603676E}"/>
              </a:ext>
            </a:extLst>
          </p:cNvPr>
          <p:cNvSpPr/>
          <p:nvPr/>
        </p:nvSpPr>
        <p:spPr>
          <a:xfrm>
            <a:off x="11795629" y="2453159"/>
            <a:ext cx="4199970" cy="15183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buClr>
                <a:srgbClr val="A29A85"/>
              </a:buClr>
              <a:defRPr sz="2300">
                <a:solidFill>
                  <a:srgbClr val="424242"/>
                </a:solidFill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r>
              <a:rPr dirty="0"/>
              <a:t>average fraction of neutron’s kinetic energy transferred in elastic collisions with a nucleus containing A nucleons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1EC2BF-D963-F949-ACFF-03D44C1A5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6014" y="4136907"/>
            <a:ext cx="6466455" cy="470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7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Why Calorimeters ?"/>
          <p:cNvSpPr txBox="1">
            <a:spLocks noGrp="1"/>
          </p:cNvSpPr>
          <p:nvPr>
            <p:ph type="title"/>
          </p:nvPr>
        </p:nvSpPr>
        <p:spPr>
          <a:xfrm>
            <a:off x="2980531" y="165100"/>
            <a:ext cx="10972800" cy="1168400"/>
          </a:xfrm>
          <a:prstGeom prst="rect">
            <a:avLst/>
          </a:prstGeom>
        </p:spPr>
        <p:txBody>
          <a:bodyPr anchor="t"/>
          <a:lstStyle>
            <a:lvl1pPr>
              <a:defRPr sz="7200">
                <a:solidFill>
                  <a:srgbClr val="091D86"/>
                </a:solidFill>
              </a:defRPr>
            </a:lvl1pPr>
          </a:lstStyle>
          <a:p>
            <a:r>
              <a:rPr sz="5200" dirty="0">
                <a:solidFill>
                  <a:srgbClr val="941751"/>
                </a:solidFill>
              </a:rPr>
              <a:t>Why Calorimeters ?</a:t>
            </a:r>
          </a:p>
        </p:txBody>
      </p:sp>
      <p:sp>
        <p:nvSpPr>
          <p:cNvPr id="236" name="Sensitive to both charged and neutral particles…"/>
          <p:cNvSpPr txBox="1">
            <a:spLocks noGrp="1"/>
          </p:cNvSpPr>
          <p:nvPr>
            <p:ph type="body" idx="1"/>
          </p:nvPr>
        </p:nvSpPr>
        <p:spPr>
          <a:xfrm>
            <a:off x="750921" y="1854534"/>
            <a:ext cx="5794258" cy="6580806"/>
          </a:xfrm>
          <a:prstGeom prst="rect">
            <a:avLst/>
          </a:prstGeom>
        </p:spPr>
        <p:txBody>
          <a:bodyPr anchor="t"/>
          <a:lstStyle/>
          <a:p>
            <a:pPr marL="355600" indent="-355600"/>
            <a:r>
              <a:rPr dirty="0"/>
              <a:t>Sensitive to both </a:t>
            </a:r>
            <a:r>
              <a:rPr dirty="0">
                <a:solidFill>
                  <a:srgbClr val="941651"/>
                </a:solidFill>
              </a:rPr>
              <a:t>charged and neutral </a:t>
            </a:r>
            <a:r>
              <a:rPr dirty="0"/>
              <a:t>particles</a:t>
            </a:r>
          </a:p>
          <a:p>
            <a:pPr marL="355600" indent="-355600"/>
            <a:r>
              <a:rPr dirty="0"/>
              <a:t>Differences in the shower patterns </a:t>
            </a:r>
            <a:endParaRPr lang="it-IT" dirty="0"/>
          </a:p>
          <a:p>
            <a:pPr marL="778955" lvl="1" indent="-355600"/>
            <a:r>
              <a:rPr dirty="0"/>
              <a:t>some particle identification is possible </a:t>
            </a:r>
            <a:endParaRPr lang="it-IT" dirty="0"/>
          </a:p>
          <a:p>
            <a:pPr marL="778955" lvl="1" indent="-355600"/>
            <a:r>
              <a:rPr dirty="0"/>
              <a:t>h/e/</a:t>
            </a:r>
            <a:r>
              <a:rPr dirty="0" err="1"/>
              <a:t>μ</a:t>
            </a:r>
            <a:r>
              <a:rPr dirty="0"/>
              <a:t>/</a:t>
            </a:r>
            <a:r>
              <a:rPr dirty="0" err="1"/>
              <a:t>ν</a:t>
            </a:r>
            <a:r>
              <a:rPr dirty="0"/>
              <a:t>(missing  E</a:t>
            </a:r>
            <a:r>
              <a:rPr baseline="-25000" dirty="0"/>
              <a:t>T</a:t>
            </a:r>
            <a:r>
              <a:rPr dirty="0"/>
              <a:t>) separation</a:t>
            </a:r>
            <a:endParaRPr lang="it-IT" dirty="0"/>
          </a:p>
          <a:p>
            <a:pPr marL="457200" indent="-457200"/>
            <a:r>
              <a:rPr lang="en-GB" dirty="0">
                <a:solidFill>
                  <a:srgbClr val="941651"/>
                </a:solidFill>
              </a:rPr>
              <a:t>No magnetic field </a:t>
            </a:r>
            <a:r>
              <a:rPr lang="en-GB" dirty="0">
                <a:solidFill>
                  <a:srgbClr val="0433FF"/>
                </a:solidFill>
              </a:rPr>
              <a:t>needed to measure E</a:t>
            </a:r>
          </a:p>
          <a:p>
            <a:pPr marL="457200" indent="-457200"/>
            <a:r>
              <a:rPr lang="en-GB" dirty="0"/>
              <a:t>Resolution improve with E</a:t>
            </a:r>
            <a:endParaRPr lang="en-GB" dirty="0">
              <a:solidFill>
                <a:srgbClr val="0433FF"/>
              </a:solidFill>
            </a:endParaRPr>
          </a:p>
        </p:txBody>
      </p:sp>
      <p:sp>
        <p:nvSpPr>
          <p:cNvPr id="2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62329" y="9004300"/>
            <a:ext cx="327013" cy="3899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66D3E4-F2EC-E347-AAAF-34739BB8E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233" y="1854534"/>
            <a:ext cx="9640109" cy="60445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Compensation (I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1D86"/>
                </a:solidFill>
              </a:defRPr>
            </a:lvl1pPr>
          </a:lstStyle>
          <a:p>
            <a:r>
              <a:rPr lang="en-GB" sz="4800" dirty="0">
                <a:solidFill>
                  <a:srgbClr val="941651"/>
                </a:solidFill>
              </a:rPr>
              <a:t>Compensation</a:t>
            </a:r>
            <a:endParaRPr dirty="0"/>
          </a:p>
        </p:txBody>
      </p:sp>
      <p:sp>
        <p:nvSpPr>
          <p:cNvPr id="5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38284" y="9004300"/>
            <a:ext cx="375103" cy="3899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30</a:t>
            </a:fld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EDE21F-833D-3E4E-848A-70BFE2F9C74E}"/>
              </a:ext>
            </a:extLst>
          </p:cNvPr>
          <p:cNvGrpSpPr/>
          <p:nvPr/>
        </p:nvGrpSpPr>
        <p:grpSpPr>
          <a:xfrm>
            <a:off x="978297" y="1510306"/>
            <a:ext cx="8594612" cy="1400215"/>
            <a:chOff x="978297" y="1510306"/>
            <a:chExt cx="8594612" cy="1400215"/>
          </a:xfrm>
        </p:grpSpPr>
        <p:pic>
          <p:nvPicPr>
            <p:cNvPr id="8" name="droppedImage.pdf" descr="droppedImage.pdf">
              <a:extLst>
                <a:ext uri="{FF2B5EF4-FFF2-40B4-BE49-F238E27FC236}">
                  <a16:creationId xmlns:a16="http://schemas.microsoft.com/office/drawing/2014/main" id="{D9F265D9-239A-8945-9499-85585A3D0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8297" y="1510306"/>
              <a:ext cx="8594612" cy="12982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74A9C8A-9738-274A-83D5-16C3A9B8A0DC}"/>
                </a:ext>
              </a:extLst>
            </p:cNvPr>
            <p:cNvSpPr/>
            <p:nvPr/>
          </p:nvSpPr>
          <p:spPr>
            <a:xfrm>
              <a:off x="7450194" y="2077764"/>
              <a:ext cx="2122715" cy="832757"/>
            </a:xfrm>
            <a:prstGeom prst="rect">
              <a:avLst/>
            </a:prstGeom>
            <a:noFill/>
            <a:ln w="76200" cap="flat">
              <a:solidFill>
                <a:srgbClr val="94165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D362C38-B0D7-5841-9BB8-DE5832112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3032" y="2152807"/>
            <a:ext cx="6600711" cy="5832432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3AF44D69-A388-1040-B99E-13F6785B6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53" y="3375971"/>
            <a:ext cx="8733856" cy="43965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BB15A6F0-BE49-4C44-BD75-CF81680C3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053" y="7869269"/>
            <a:ext cx="5986290" cy="94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l" eaLnBrk="1" hangingPunct="1">
              <a:lnSpc>
                <a:spcPct val="120000"/>
              </a:lnSpc>
            </a:pPr>
            <a:r>
              <a:rPr lang="en-US" altLang="en-US" sz="2400" dirty="0">
                <a:solidFill>
                  <a:srgbClr val="0432FF"/>
                </a:solidFill>
                <a:latin typeface="Gill Sans MT" panose="020B0502020104020203" pitchFamily="34" charset="77"/>
                <a:cs typeface="Gill Sans" panose="020B0502020104020203" pitchFamily="34" charset="-79"/>
              </a:rPr>
              <a:t>Correlation between </a:t>
            </a:r>
            <a:r>
              <a:rPr lang="en-US" altLang="en-US" sz="2400" dirty="0">
                <a:solidFill>
                  <a:srgbClr val="941651"/>
                </a:solidFill>
                <a:latin typeface="Gill Sans MT" panose="020B0502020104020203" pitchFamily="34" charset="77"/>
                <a:cs typeface="Gill Sans" panose="020B0502020104020203" pitchFamily="34" charset="-79"/>
              </a:rPr>
              <a:t>invisible energy </a:t>
            </a:r>
            <a:r>
              <a:rPr lang="en-US" altLang="en-US" sz="2400" dirty="0">
                <a:solidFill>
                  <a:srgbClr val="0432FF"/>
                </a:solidFill>
                <a:latin typeface="Gill Sans MT" panose="020B0502020104020203" pitchFamily="34" charset="77"/>
                <a:cs typeface="Gill Sans" panose="020B0502020104020203" pitchFamily="34" charset="-79"/>
              </a:rPr>
              <a:t>and </a:t>
            </a:r>
            <a:r>
              <a:rPr lang="en-US" altLang="en-US" sz="2400" dirty="0">
                <a:solidFill>
                  <a:srgbClr val="941651"/>
                </a:solidFill>
                <a:latin typeface="Gill Sans MT" panose="020B0502020104020203" pitchFamily="34" charset="77"/>
                <a:cs typeface="Gill Sans" panose="020B0502020104020203" pitchFamily="34" charset="-79"/>
              </a:rPr>
              <a:t>kinetic energy</a:t>
            </a:r>
            <a:r>
              <a:rPr lang="en-US" altLang="en-US" sz="2400" dirty="0">
                <a:solidFill>
                  <a:srgbClr val="FF0000"/>
                </a:solidFill>
                <a:latin typeface="Gill Sans MT" panose="020B0502020104020203" pitchFamily="34" charset="77"/>
                <a:cs typeface="Gill Sans" panose="020B0502020104020203" pitchFamily="34" charset="-79"/>
              </a:rPr>
              <a:t> </a:t>
            </a:r>
            <a:r>
              <a:rPr lang="en-US" altLang="en-US" sz="2400" dirty="0">
                <a:solidFill>
                  <a:srgbClr val="0432FF"/>
                </a:solidFill>
                <a:latin typeface="Gill Sans MT" panose="020B0502020104020203" pitchFamily="34" charset="77"/>
                <a:cs typeface="Gill Sans" panose="020B0502020104020203" pitchFamily="34" charset="-79"/>
              </a:rPr>
              <a:t>carried by released nucleons</a:t>
            </a:r>
          </a:p>
        </p:txBody>
      </p:sp>
    </p:spTree>
    <p:extLst>
      <p:ext uri="{BB962C8B-B14F-4D97-AF65-F5344CB8AC3E}">
        <p14:creationId xmlns:p14="http://schemas.microsoft.com/office/powerpoint/2010/main" val="159075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>
            <a:extLst>
              <a:ext uri="{FF2B5EF4-FFF2-40B4-BE49-F238E27FC236}">
                <a16:creationId xmlns:a16="http://schemas.microsoft.com/office/drawing/2014/main" id="{6F472DC3-BFA0-0B40-9AB8-D4C21E90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7731" y="444500"/>
            <a:ext cx="11226800" cy="838200"/>
          </a:xfrm>
        </p:spPr>
        <p:txBody>
          <a:bodyPr/>
          <a:lstStyle>
            <a:lvl1pPr>
              <a:defRPr sz="5000">
                <a:solidFill>
                  <a:srgbClr val="091D86"/>
                </a:solidFill>
              </a:defRPr>
            </a:lvl1pPr>
          </a:lstStyle>
          <a:p>
            <a:pPr eaLnBrk="1" hangingPunct="1">
              <a:defRPr/>
            </a:pPr>
            <a:r>
              <a:rPr sz="4000" dirty="0">
                <a:solidFill>
                  <a:srgbClr val="800040"/>
                </a:solidFill>
                <a:sym typeface="Chalkboard" charset="0"/>
              </a:rPr>
              <a:t>What compensation does and does not for you</a:t>
            </a:r>
          </a:p>
        </p:txBody>
      </p:sp>
      <p:sp>
        <p:nvSpPr>
          <p:cNvPr id="471" name="Shape 471">
            <a:extLst>
              <a:ext uri="{FF2B5EF4-FFF2-40B4-BE49-F238E27FC236}">
                <a16:creationId xmlns:a16="http://schemas.microsoft.com/office/drawing/2014/main" id="{BFA1A6A8-42F6-EB4A-828A-C02DFF2E8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340" y="1587795"/>
            <a:ext cx="15714919" cy="3289005"/>
          </a:xfrm>
        </p:spPr>
        <p:txBody>
          <a:bodyPr/>
          <a:lstStyle/>
          <a:p>
            <a:pPr marL="1295400" indent="-533400">
              <a:spcBef>
                <a:spcPts val="1000"/>
              </a:spcBef>
              <a:defRPr/>
            </a:pPr>
            <a:r>
              <a:rPr lang="x-none" altLang="x-none" sz="2800">
                <a:sym typeface="Gill Sans" charset="0"/>
              </a:rPr>
              <a:t>Compensation does </a:t>
            </a:r>
            <a:r>
              <a:rPr lang="x-none" altLang="x-none" sz="2800">
                <a:solidFill>
                  <a:srgbClr val="FF2600"/>
                </a:solidFill>
                <a:sym typeface="Gill Sans" charset="0"/>
              </a:rPr>
              <a:t>not guarantee</a:t>
            </a:r>
            <a:r>
              <a:rPr lang="x-none" altLang="x-none" sz="2800">
                <a:sym typeface="Gill Sans" charset="0"/>
              </a:rPr>
              <a:t> high resolution</a:t>
            </a:r>
          </a:p>
          <a:p>
            <a:pPr marL="1743075" lvl="1" indent="-536575">
              <a:spcBef>
                <a:spcPts val="1000"/>
              </a:spcBef>
              <a:defRPr/>
            </a:pPr>
            <a:r>
              <a:rPr lang="x-none" altLang="x-none" sz="2800">
                <a:sym typeface="Gill Sans" charset="0"/>
              </a:rPr>
              <a:t>Fluctuations in f</a:t>
            </a:r>
            <a:r>
              <a:rPr lang="x-none" altLang="x-none" sz="2800" baseline="-6000">
                <a:sym typeface="Gill Sans" charset="0"/>
              </a:rPr>
              <a:t>em</a:t>
            </a:r>
            <a:r>
              <a:rPr lang="x-none" altLang="x-none" sz="2800">
                <a:sym typeface="Gill Sans" charset="0"/>
              </a:rPr>
              <a:t> are eliminated, but others may be very large</a:t>
            </a:r>
          </a:p>
          <a:p>
            <a:pPr marL="1295400" indent="-533400">
              <a:spcBef>
                <a:spcPts val="1000"/>
              </a:spcBef>
              <a:defRPr/>
            </a:pPr>
            <a:r>
              <a:rPr lang="x-none" altLang="x-none" sz="2800">
                <a:sym typeface="Gill Sans" charset="0"/>
              </a:rPr>
              <a:t>Compensation has some </a:t>
            </a:r>
            <a:r>
              <a:rPr lang="x-none" altLang="x-none" sz="2800">
                <a:solidFill>
                  <a:srgbClr val="FF2600"/>
                </a:solidFill>
                <a:sym typeface="Gill Sans" charset="0"/>
              </a:rPr>
              <a:t>drawbacks</a:t>
            </a:r>
          </a:p>
          <a:p>
            <a:pPr marL="1743075" lvl="1" indent="-536575">
              <a:spcBef>
                <a:spcPts val="1000"/>
              </a:spcBef>
              <a:defRPr/>
            </a:pPr>
            <a:r>
              <a:rPr lang="x-none" altLang="x-none" sz="2800">
                <a:sym typeface="Gill Sans" charset="0"/>
              </a:rPr>
              <a:t>Small sampling fraction required → </a:t>
            </a:r>
            <a:r>
              <a:rPr lang="x-none" altLang="x-none" sz="2800">
                <a:solidFill>
                  <a:srgbClr val="FF2600"/>
                </a:solidFill>
                <a:sym typeface="Gill Sans" charset="0"/>
              </a:rPr>
              <a:t>em resolution limited</a:t>
            </a:r>
          </a:p>
          <a:p>
            <a:pPr marL="1743075" lvl="1" indent="-536575">
              <a:spcBef>
                <a:spcPts val="1000"/>
              </a:spcBef>
              <a:defRPr/>
            </a:pPr>
            <a:r>
              <a:rPr lang="x-none" altLang="x-none" sz="2800">
                <a:sym typeface="Gill Sans" charset="0"/>
              </a:rPr>
              <a:t>Relies on neutrons → calorimeter signals have to be integrated over </a:t>
            </a:r>
            <a:r>
              <a:rPr lang="x-none" altLang="x-none" sz="2800">
                <a:solidFill>
                  <a:srgbClr val="FF2600"/>
                </a:solidFill>
                <a:sym typeface="Gill Sans" charset="0"/>
              </a:rPr>
              <a:t>large volume and time</a:t>
            </a:r>
            <a:r>
              <a:rPr lang="x-none" altLang="x-none" sz="2800">
                <a:sym typeface="Gill Sans" charset="0"/>
              </a:rPr>
              <a:t>. </a:t>
            </a:r>
            <a:r>
              <a:rPr lang="it-IT" altLang="x-none" sz="2800" dirty="0">
                <a:sym typeface="Gill Sans" charset="0"/>
              </a:rPr>
              <a:t>    </a:t>
            </a:r>
            <a:r>
              <a:rPr lang="x-none" altLang="x-none" sz="2800">
                <a:sym typeface="Gill Sans" charset="0"/>
              </a:rPr>
              <a:t>Not always possible in practice </a:t>
            </a:r>
            <a:endParaRPr lang="it-IT" altLang="x-none" sz="2800" dirty="0">
              <a:sym typeface="Gill Sans" charset="0"/>
            </a:endParaRPr>
          </a:p>
        </p:txBody>
      </p:sp>
      <p:sp>
        <p:nvSpPr>
          <p:cNvPr id="4" name="Shape 471">
            <a:extLst>
              <a:ext uri="{FF2B5EF4-FFF2-40B4-BE49-F238E27FC236}">
                <a16:creationId xmlns:a16="http://schemas.microsoft.com/office/drawing/2014/main" id="{86CEFE44-93C5-E74E-928E-9C10DA3512CB}"/>
              </a:ext>
            </a:extLst>
          </p:cNvPr>
          <p:cNvSpPr txBox="1">
            <a:spLocks/>
          </p:cNvSpPr>
          <p:nvPr/>
        </p:nvSpPr>
        <p:spPr>
          <a:xfrm>
            <a:off x="829340" y="5002280"/>
            <a:ext cx="14296195" cy="3770719"/>
          </a:xfrm>
          <a:prstGeom prst="rect">
            <a:avLst/>
          </a:prstGeom>
          <a:gradFill flip="none" rotWithShape="1">
            <a:gsLst>
              <a:gs pos="59000">
                <a:srgbClr val="F9F9FF"/>
              </a:gs>
              <a:gs pos="95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982182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1405537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1913562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2455456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2997350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3539244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4081137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4623031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5164925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762000" indent="0" hangingPunct="1">
              <a:spcBef>
                <a:spcPts val="1000"/>
              </a:spcBef>
              <a:buNone/>
              <a:defRPr/>
            </a:pPr>
            <a:r>
              <a:rPr lang="it-IT" altLang="x-none" dirty="0">
                <a:solidFill>
                  <a:srgbClr val="0432FF"/>
                </a:solidFill>
                <a:sym typeface="Gill Sans" charset="0"/>
              </a:rPr>
              <a:t>High-</a:t>
            </a:r>
            <a:r>
              <a:rPr lang="it-IT" altLang="x-none" dirty="0" err="1">
                <a:solidFill>
                  <a:srgbClr val="0432FF"/>
                </a:solidFill>
                <a:sym typeface="Gill Sans" charset="0"/>
              </a:rPr>
              <a:t>resolution</a:t>
            </a:r>
            <a:r>
              <a:rPr lang="it-IT" altLang="x-none" dirty="0">
                <a:solidFill>
                  <a:srgbClr val="0432FF"/>
                </a:solidFill>
                <a:sym typeface="Gill Sans" charset="0"/>
              </a:rPr>
              <a:t> </a:t>
            </a:r>
            <a:r>
              <a:rPr lang="it-IT" altLang="x-none" dirty="0" err="1">
                <a:solidFill>
                  <a:srgbClr val="0432FF"/>
                </a:solidFill>
                <a:sym typeface="Gill Sans" charset="0"/>
              </a:rPr>
              <a:t>Electromagnetic</a:t>
            </a:r>
            <a:r>
              <a:rPr lang="it-IT" altLang="x-none" dirty="0">
                <a:solidFill>
                  <a:srgbClr val="0432FF"/>
                </a:solidFill>
                <a:sym typeface="Gill Sans" charset="0"/>
              </a:rPr>
              <a:t> and high-</a:t>
            </a:r>
            <a:r>
              <a:rPr lang="it-IT" altLang="x-none" dirty="0" err="1">
                <a:solidFill>
                  <a:srgbClr val="0432FF"/>
                </a:solidFill>
                <a:sym typeface="Gill Sans" charset="0"/>
              </a:rPr>
              <a:t>resolution</a:t>
            </a:r>
            <a:r>
              <a:rPr lang="it-IT" altLang="x-none" dirty="0">
                <a:solidFill>
                  <a:srgbClr val="0432FF"/>
                </a:solidFill>
                <a:sym typeface="Gill Sans" charset="0"/>
              </a:rPr>
              <a:t> </a:t>
            </a:r>
            <a:r>
              <a:rPr lang="it-IT" altLang="x-none" dirty="0" err="1">
                <a:solidFill>
                  <a:srgbClr val="0432FF"/>
                </a:solidFill>
                <a:sym typeface="Gill Sans" charset="0"/>
              </a:rPr>
              <a:t>Hadronic</a:t>
            </a:r>
            <a:r>
              <a:rPr lang="it-IT" altLang="x-none" dirty="0">
                <a:solidFill>
                  <a:srgbClr val="0432FF"/>
                </a:solidFill>
                <a:sym typeface="Gill Sans" charset="0"/>
              </a:rPr>
              <a:t> </a:t>
            </a:r>
            <a:r>
              <a:rPr lang="it-IT" altLang="x-none" dirty="0" err="1">
                <a:solidFill>
                  <a:srgbClr val="0432FF"/>
                </a:solidFill>
                <a:sym typeface="Gill Sans" charset="0"/>
              </a:rPr>
              <a:t>calorimetry</a:t>
            </a:r>
            <a:r>
              <a:rPr lang="it-IT" altLang="x-none" dirty="0">
                <a:solidFill>
                  <a:srgbClr val="0432FF"/>
                </a:solidFill>
                <a:sym typeface="Gill Sans" charset="0"/>
              </a:rPr>
              <a:t> are </a:t>
            </a:r>
            <a:r>
              <a:rPr lang="it-IT" altLang="x-none" dirty="0" err="1">
                <a:solidFill>
                  <a:srgbClr val="FF0000"/>
                </a:solidFill>
                <a:sym typeface="Gill Sans" charset="0"/>
              </a:rPr>
              <a:t>mutually</a:t>
            </a:r>
            <a:r>
              <a:rPr lang="it-IT" altLang="x-none" dirty="0">
                <a:solidFill>
                  <a:srgbClr val="0432FF"/>
                </a:solidFill>
                <a:sym typeface="Gill Sans" charset="0"/>
              </a:rPr>
              <a:t> </a:t>
            </a:r>
            <a:r>
              <a:rPr lang="it-IT" altLang="x-none" dirty="0" err="1">
                <a:solidFill>
                  <a:srgbClr val="0432FF"/>
                </a:solidFill>
                <a:sym typeface="Gill Sans" charset="0"/>
              </a:rPr>
              <a:t>exclusive</a:t>
            </a:r>
            <a:r>
              <a:rPr lang="it-IT" altLang="x-none" dirty="0">
                <a:solidFill>
                  <a:srgbClr val="0432FF"/>
                </a:solidFill>
                <a:sym typeface="Gill Sans" charset="0"/>
              </a:rPr>
              <a:t>:</a:t>
            </a:r>
          </a:p>
          <a:p>
            <a:pPr marL="1743075" lvl="1" indent="-536575" hangingPunct="1">
              <a:spcBef>
                <a:spcPts val="1000"/>
              </a:spcBef>
              <a:defRPr/>
            </a:pPr>
            <a:r>
              <a:rPr lang="it-IT" altLang="x-none" dirty="0" err="1">
                <a:sym typeface="Gill Sans" charset="0"/>
              </a:rPr>
              <a:t>Good</a:t>
            </a:r>
            <a:r>
              <a:rPr lang="it-IT" altLang="x-none" dirty="0">
                <a:sym typeface="Gill Sans" charset="0"/>
              </a:rPr>
              <a:t> jet </a:t>
            </a:r>
            <a:r>
              <a:rPr lang="it-IT" altLang="x-none" dirty="0" err="1">
                <a:sym typeface="Gill Sans" charset="0"/>
              </a:rPr>
              <a:t>energy</a:t>
            </a:r>
            <a:r>
              <a:rPr lang="it-IT" altLang="x-none" dirty="0">
                <a:sym typeface="Gill Sans" charset="0"/>
              </a:rPr>
              <a:t> </a:t>
            </a:r>
            <a:r>
              <a:rPr lang="it-IT" altLang="x-none" dirty="0" err="1">
                <a:sym typeface="Gill Sans" charset="0"/>
              </a:rPr>
              <a:t>resolution</a:t>
            </a:r>
            <a:r>
              <a:rPr lang="it-IT" altLang="x-none" dirty="0">
                <a:sym typeface="Gill Sans" charset="0"/>
              </a:rPr>
              <a:t> ⇒ </a:t>
            </a:r>
            <a:r>
              <a:rPr lang="it-IT" altLang="x-none" dirty="0" err="1">
                <a:sym typeface="Gill Sans" charset="0"/>
              </a:rPr>
              <a:t>Compensation</a:t>
            </a:r>
            <a:r>
              <a:rPr lang="it-IT" altLang="x-none" dirty="0">
                <a:sym typeface="Gill Sans" charset="0"/>
              </a:rPr>
              <a:t> ⇒ </a:t>
            </a:r>
            <a:r>
              <a:rPr lang="it-IT" altLang="x-none" dirty="0" err="1">
                <a:sym typeface="Gill Sans" charset="0"/>
              </a:rPr>
              <a:t>very</a:t>
            </a:r>
            <a:r>
              <a:rPr lang="it-IT" altLang="x-none" dirty="0">
                <a:sym typeface="Gill Sans" charset="0"/>
              </a:rPr>
              <a:t> small </a:t>
            </a:r>
            <a:r>
              <a:rPr lang="it-IT" altLang="x-none" dirty="0" err="1">
                <a:sym typeface="Gill Sans" charset="0"/>
              </a:rPr>
              <a:t>sampling</a:t>
            </a:r>
            <a:r>
              <a:rPr lang="it-IT" altLang="x-none" dirty="0">
                <a:sym typeface="Gill Sans" charset="0"/>
              </a:rPr>
              <a:t> </a:t>
            </a:r>
            <a:r>
              <a:rPr lang="it-IT" altLang="x-none" dirty="0" err="1">
                <a:sym typeface="Gill Sans" charset="0"/>
              </a:rPr>
              <a:t>fraction</a:t>
            </a:r>
            <a:r>
              <a:rPr lang="it-IT" altLang="x-none" dirty="0">
                <a:sym typeface="Gill Sans" charset="0"/>
              </a:rPr>
              <a:t> (∼ 3%) ⇒ </a:t>
            </a:r>
            <a:r>
              <a:rPr lang="it-IT" altLang="x-none" dirty="0" err="1">
                <a:sym typeface="Gill Sans" charset="0"/>
              </a:rPr>
              <a:t>poor</a:t>
            </a:r>
            <a:r>
              <a:rPr lang="it-IT" altLang="x-none" dirty="0">
                <a:sym typeface="Gill Sans" charset="0"/>
              </a:rPr>
              <a:t> electron, </a:t>
            </a:r>
            <a:r>
              <a:rPr lang="it-IT" altLang="x-none" dirty="0" err="1">
                <a:sym typeface="Gill Sans" charset="0"/>
              </a:rPr>
              <a:t>photon</a:t>
            </a:r>
            <a:r>
              <a:rPr lang="it-IT" altLang="x-none" dirty="0">
                <a:sym typeface="Gill Sans" charset="0"/>
              </a:rPr>
              <a:t> </a:t>
            </a:r>
            <a:r>
              <a:rPr lang="it-IT" altLang="x-none" dirty="0" err="1">
                <a:sym typeface="Gill Sans" charset="0"/>
              </a:rPr>
              <a:t>resolution</a:t>
            </a:r>
            <a:r>
              <a:rPr lang="it-IT" altLang="x-none" dirty="0">
                <a:sym typeface="Gill Sans" charset="0"/>
              </a:rPr>
              <a:t> </a:t>
            </a:r>
          </a:p>
          <a:p>
            <a:pPr marL="1743075" lvl="1" indent="-536575" hangingPunct="1">
              <a:spcBef>
                <a:spcPts val="1000"/>
              </a:spcBef>
              <a:defRPr/>
            </a:pPr>
            <a:r>
              <a:rPr lang="it-IT" altLang="x-none" dirty="0" err="1">
                <a:sym typeface="Gill Sans" charset="0"/>
              </a:rPr>
              <a:t>Good</a:t>
            </a:r>
            <a:r>
              <a:rPr lang="it-IT" altLang="x-none" dirty="0">
                <a:sym typeface="Gill Sans" charset="0"/>
              </a:rPr>
              <a:t> </a:t>
            </a:r>
            <a:r>
              <a:rPr lang="it-IT" altLang="x-none" dirty="0" err="1">
                <a:sym typeface="Gill Sans" charset="0"/>
              </a:rPr>
              <a:t>electromagnetic</a:t>
            </a:r>
            <a:r>
              <a:rPr lang="it-IT" altLang="x-none" dirty="0">
                <a:sym typeface="Gill Sans" charset="0"/>
              </a:rPr>
              <a:t> </a:t>
            </a:r>
            <a:r>
              <a:rPr lang="it-IT" altLang="x-none" dirty="0" err="1">
                <a:sym typeface="Gill Sans" charset="0"/>
              </a:rPr>
              <a:t>resolution</a:t>
            </a:r>
            <a:r>
              <a:rPr lang="it-IT" altLang="x-none" dirty="0">
                <a:sym typeface="Gill Sans" charset="0"/>
              </a:rPr>
              <a:t> ⇒ high </a:t>
            </a:r>
            <a:r>
              <a:rPr lang="it-IT" altLang="x-none" dirty="0" err="1">
                <a:sym typeface="Gill Sans" charset="0"/>
              </a:rPr>
              <a:t>sampling</a:t>
            </a:r>
            <a:r>
              <a:rPr lang="it-IT" altLang="x-none" dirty="0">
                <a:sym typeface="Gill Sans" charset="0"/>
              </a:rPr>
              <a:t> </a:t>
            </a:r>
            <a:r>
              <a:rPr lang="it-IT" altLang="x-none" dirty="0" err="1">
                <a:sym typeface="Gill Sans" charset="0"/>
              </a:rPr>
              <a:t>fraction</a:t>
            </a:r>
            <a:r>
              <a:rPr lang="it-IT" altLang="x-none" dirty="0">
                <a:sym typeface="Gill Sans" charset="0"/>
              </a:rPr>
              <a:t> (100% </a:t>
            </a:r>
            <a:r>
              <a:rPr lang="it-IT" altLang="x-none" dirty="0" err="1">
                <a:sym typeface="Gill Sans" charset="0"/>
              </a:rPr>
              <a:t>Crystals</a:t>
            </a:r>
            <a:r>
              <a:rPr lang="it-IT" altLang="x-none" dirty="0">
                <a:sym typeface="Gill Sans" charset="0"/>
              </a:rPr>
              <a:t>, 20% </a:t>
            </a:r>
            <a:r>
              <a:rPr lang="it-IT" altLang="x-none" dirty="0" err="1">
                <a:sym typeface="Gill Sans" charset="0"/>
              </a:rPr>
              <a:t>LAr</a:t>
            </a:r>
            <a:r>
              <a:rPr lang="it-IT" altLang="x-none" dirty="0">
                <a:sym typeface="Gill Sans" charset="0"/>
              </a:rPr>
              <a:t>) ⇒ large non </a:t>
            </a:r>
            <a:r>
              <a:rPr lang="it-IT" altLang="x-none" dirty="0" err="1">
                <a:sym typeface="Gill Sans" charset="0"/>
              </a:rPr>
              <a:t>compensation</a:t>
            </a:r>
            <a:r>
              <a:rPr lang="it-IT" altLang="x-none" dirty="0">
                <a:sym typeface="Gill Sans" charset="0"/>
              </a:rPr>
              <a:t> ⇒ </a:t>
            </a:r>
            <a:r>
              <a:rPr lang="it-IT" altLang="x-none" dirty="0" err="1">
                <a:sym typeface="Gill Sans" charset="0"/>
              </a:rPr>
              <a:t>poor</a:t>
            </a:r>
            <a:r>
              <a:rPr lang="it-IT" altLang="x-none" dirty="0">
                <a:sym typeface="Gill Sans" charset="0"/>
              </a:rPr>
              <a:t> jet </a:t>
            </a:r>
            <a:r>
              <a:rPr lang="it-IT" altLang="x-none" dirty="0" err="1">
                <a:sym typeface="Gill Sans" charset="0"/>
              </a:rPr>
              <a:t>resolution</a:t>
            </a:r>
            <a:r>
              <a:rPr lang="it-IT" altLang="x-none" dirty="0">
                <a:sym typeface="Gill Sans" charset="0"/>
              </a:rPr>
              <a:t>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9FF69-50B4-8C4A-AD84-778A399EE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Calorimeters @ LHC (examples)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890BD-37A3-034F-A696-4BAB5F522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55" y="1524000"/>
            <a:ext cx="7257278" cy="4060371"/>
          </a:xfrm>
        </p:spPr>
        <p:txBody>
          <a:bodyPr/>
          <a:lstStyle/>
          <a:p>
            <a:pPr marL="423354" indent="0">
              <a:buNone/>
            </a:pPr>
            <a:r>
              <a:rPr lang="en-GB" dirty="0"/>
              <a:t>ATLAS Calorimeters:</a:t>
            </a:r>
          </a:p>
          <a:p>
            <a:r>
              <a:rPr lang="en-GB" dirty="0"/>
              <a:t>EM: Lead-Liquid Argon</a:t>
            </a:r>
          </a:p>
          <a:p>
            <a:pPr lvl="1"/>
            <a:r>
              <a:rPr lang="en-GB" dirty="0"/>
              <a:t>𝜎/E ~ </a:t>
            </a:r>
            <a:r>
              <a:rPr lang="en-GB" dirty="0">
                <a:latin typeface="Gill Sans MT" panose="020B0502020104020203" pitchFamily="34" charset="77"/>
              </a:rPr>
              <a:t>10%/√E(GeV) ⊕ 0.7%</a:t>
            </a:r>
          </a:p>
          <a:p>
            <a:r>
              <a:rPr lang="en-GB" dirty="0"/>
              <a:t>HAD: Stainless steel /Scintillator Tile</a:t>
            </a:r>
          </a:p>
          <a:p>
            <a:pPr lvl="1"/>
            <a:r>
              <a:rPr lang="en-GB" dirty="0"/>
              <a:t>𝜎/E ~ </a:t>
            </a:r>
            <a:r>
              <a:rPr lang="en-GB" dirty="0">
                <a:latin typeface="Gill Sans MT" panose="020B0502020104020203" pitchFamily="34" charset="77"/>
              </a:rPr>
              <a:t>50%/√E(GeV) ⊕ 3%</a:t>
            </a:r>
          </a:p>
          <a:p>
            <a:pPr marL="423354" indent="0">
              <a:buNone/>
            </a:pPr>
            <a:endParaRPr lang="en-GB" dirty="0">
              <a:latin typeface="Gill Sans MT" panose="020B0502020104020203" pitchFamily="34" charset="77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52437-10DF-1E4A-8A65-8A0CEDA049C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32</a:t>
            </a:fld>
            <a:endParaRPr lang="en-IT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291F5B0-1950-9549-A4F0-B9B2961AA102}"/>
              </a:ext>
            </a:extLst>
          </p:cNvPr>
          <p:cNvSpPr txBox="1">
            <a:spLocks/>
          </p:cNvSpPr>
          <p:nvPr/>
        </p:nvSpPr>
        <p:spPr>
          <a:xfrm>
            <a:off x="9166783" y="1524000"/>
            <a:ext cx="7257278" cy="4060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982182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1405537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1913562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2455456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2997350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3539244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4081137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4623031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5164925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423354" indent="0" hangingPunct="1">
              <a:buFont typeface="Zapf Dingbats"/>
              <a:buNone/>
            </a:pPr>
            <a:r>
              <a:rPr lang="en-GB" dirty="0"/>
              <a:t>CMS Calorimeters:</a:t>
            </a:r>
          </a:p>
          <a:p>
            <a:pPr hangingPunct="1"/>
            <a:r>
              <a:rPr lang="en-GB" dirty="0"/>
              <a:t>EM: Lead-Tungstate (PbWO</a:t>
            </a:r>
            <a:r>
              <a:rPr lang="en-GB" baseline="-25000" dirty="0"/>
              <a:t>4</a:t>
            </a:r>
            <a:r>
              <a:rPr lang="en-GB" dirty="0"/>
              <a:t>) crystal</a:t>
            </a:r>
          </a:p>
          <a:p>
            <a:pPr lvl="1" hangingPunct="1"/>
            <a:r>
              <a:rPr lang="en-GB" dirty="0"/>
              <a:t>𝜎/E ~ </a:t>
            </a:r>
            <a:r>
              <a:rPr lang="en-GB" dirty="0">
                <a:latin typeface="Gill Sans MT" panose="020B0502020104020203" pitchFamily="34" charset="77"/>
              </a:rPr>
              <a:t>3%/√E(GeV) ⊕ 0.5%</a:t>
            </a:r>
          </a:p>
          <a:p>
            <a:pPr hangingPunct="1"/>
            <a:r>
              <a:rPr lang="en-GB" dirty="0"/>
              <a:t>HAD: Brass/Scintillator Tile</a:t>
            </a:r>
          </a:p>
          <a:p>
            <a:pPr lvl="1" hangingPunct="1"/>
            <a:r>
              <a:rPr lang="en-GB" dirty="0"/>
              <a:t>𝜎/E ~ </a:t>
            </a:r>
            <a:r>
              <a:rPr lang="en-GB" dirty="0">
                <a:latin typeface="Gill Sans MT" panose="020B0502020104020203" pitchFamily="34" charset="77"/>
              </a:rPr>
              <a:t>100%/√E(GeV) ⊕ 5%</a:t>
            </a:r>
          </a:p>
          <a:p>
            <a:pPr marL="423354" indent="0" hangingPunct="1">
              <a:buFont typeface="Zapf Dingbats"/>
              <a:buNone/>
            </a:pPr>
            <a:endParaRPr lang="en-GB" dirty="0">
              <a:latin typeface="Gill Sans MT" panose="020B0502020104020203" pitchFamily="34" charset="77"/>
            </a:endParaRPr>
          </a:p>
          <a:p>
            <a:pPr hangingPunct="1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2F3091-0722-954C-834B-DEDB517AB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134" y="5118649"/>
            <a:ext cx="5831291" cy="3691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963FBB-AF6C-1E44-BDFB-1103828BC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7243" y="5312874"/>
            <a:ext cx="5263015" cy="349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208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9FF69-50B4-8C4A-AD84-778A399EE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Calorimeters @ LHC (examples)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890BD-37A3-034F-A696-4BAB5F522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55" y="1524000"/>
            <a:ext cx="7257278" cy="4060371"/>
          </a:xfrm>
        </p:spPr>
        <p:txBody>
          <a:bodyPr/>
          <a:lstStyle/>
          <a:p>
            <a:pPr marL="423354" indent="0">
              <a:buNone/>
            </a:pPr>
            <a:r>
              <a:rPr lang="en-GB" dirty="0"/>
              <a:t>ATLAS Calorimeters:</a:t>
            </a:r>
          </a:p>
          <a:p>
            <a:r>
              <a:rPr lang="en-GB" dirty="0"/>
              <a:t>EM: Lead-Liquid Argon</a:t>
            </a:r>
          </a:p>
          <a:p>
            <a:pPr lvl="1"/>
            <a:r>
              <a:rPr lang="en-GB" dirty="0"/>
              <a:t>𝜎/E ~ </a:t>
            </a:r>
            <a:r>
              <a:rPr lang="en-GB" dirty="0">
                <a:latin typeface="Gill Sans MT" panose="020B0502020104020203" pitchFamily="34" charset="77"/>
              </a:rPr>
              <a:t>10%/√E(GeV) ⊕ 0.7%</a:t>
            </a:r>
          </a:p>
          <a:p>
            <a:r>
              <a:rPr lang="en-GB" dirty="0"/>
              <a:t>HAD: Stainless steel /Scintillator Tile</a:t>
            </a:r>
          </a:p>
          <a:p>
            <a:pPr lvl="1"/>
            <a:r>
              <a:rPr lang="en-GB" dirty="0"/>
              <a:t>𝜎/E ~ </a:t>
            </a:r>
            <a:r>
              <a:rPr lang="en-GB" dirty="0">
                <a:latin typeface="Gill Sans MT" panose="020B0502020104020203" pitchFamily="34" charset="77"/>
              </a:rPr>
              <a:t>50%/√E(GeV) ⊕ 3%</a:t>
            </a:r>
          </a:p>
          <a:p>
            <a:pPr marL="423354" indent="0">
              <a:buNone/>
            </a:pPr>
            <a:endParaRPr lang="en-GB" dirty="0">
              <a:latin typeface="Gill Sans MT" panose="020B0502020104020203" pitchFamily="34" charset="77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52437-10DF-1E4A-8A65-8A0CEDA049C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33</a:t>
            </a:fld>
            <a:endParaRPr lang="en-IT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291F5B0-1950-9549-A4F0-B9B2961AA102}"/>
              </a:ext>
            </a:extLst>
          </p:cNvPr>
          <p:cNvSpPr txBox="1">
            <a:spLocks/>
          </p:cNvSpPr>
          <p:nvPr/>
        </p:nvSpPr>
        <p:spPr>
          <a:xfrm>
            <a:off x="9166783" y="1524000"/>
            <a:ext cx="7257278" cy="4060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982182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1405537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1913562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2455456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2997350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3539244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4081137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4623031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5164925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423354" indent="0" hangingPunct="1">
              <a:buFont typeface="Zapf Dingbats"/>
              <a:buNone/>
            </a:pPr>
            <a:r>
              <a:rPr lang="en-GB" dirty="0"/>
              <a:t>CMS Calorimeters:</a:t>
            </a:r>
          </a:p>
          <a:p>
            <a:pPr hangingPunct="1"/>
            <a:r>
              <a:rPr lang="en-GB" dirty="0"/>
              <a:t>EM: Lead-Tungstate (PbWO4) crystal</a:t>
            </a:r>
          </a:p>
          <a:p>
            <a:pPr lvl="1" hangingPunct="1"/>
            <a:r>
              <a:rPr lang="en-GB" dirty="0"/>
              <a:t>𝜎/E ~ </a:t>
            </a:r>
            <a:r>
              <a:rPr lang="en-GB" dirty="0">
                <a:latin typeface="Gill Sans MT" panose="020B0502020104020203" pitchFamily="34" charset="77"/>
              </a:rPr>
              <a:t>3%/√E(GeV) ⊕ 0.5%</a:t>
            </a:r>
          </a:p>
          <a:p>
            <a:pPr hangingPunct="1"/>
            <a:r>
              <a:rPr lang="en-GB" dirty="0"/>
              <a:t>HAD: Brass/Scintillator Tile</a:t>
            </a:r>
          </a:p>
          <a:p>
            <a:pPr lvl="1" hangingPunct="1"/>
            <a:r>
              <a:rPr lang="en-GB" dirty="0"/>
              <a:t>𝜎/E ~ </a:t>
            </a:r>
            <a:r>
              <a:rPr lang="en-GB" dirty="0">
                <a:latin typeface="Gill Sans MT" panose="020B0502020104020203" pitchFamily="34" charset="77"/>
              </a:rPr>
              <a:t>100%/√E(GeV) ⊕ 5%</a:t>
            </a:r>
          </a:p>
          <a:p>
            <a:pPr marL="423354" indent="0" hangingPunct="1">
              <a:buFont typeface="Zapf Dingbats"/>
              <a:buNone/>
            </a:pPr>
            <a:endParaRPr lang="en-GB" dirty="0">
              <a:latin typeface="Gill Sans MT" panose="020B0502020104020203" pitchFamily="34" charset="77"/>
            </a:endParaRPr>
          </a:p>
          <a:p>
            <a:pPr hangingPunct="1"/>
            <a:endParaRPr lang="en-GB" dirty="0"/>
          </a:p>
        </p:txBody>
      </p:sp>
      <p:pic>
        <p:nvPicPr>
          <p:cNvPr id="20488" name="Picture 8" descr="Schematic of the CMS hadron endcap calorimeter scintillator megatiles... |  Download Scientific Diagram">
            <a:extLst>
              <a:ext uri="{FF2B5EF4-FFF2-40B4-BE49-F238E27FC236}">
                <a16:creationId xmlns:a16="http://schemas.microsoft.com/office/drawing/2014/main" id="{51D76E08-83F0-5145-9035-573A04E15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041" y="5538873"/>
            <a:ext cx="9496876" cy="361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0065352-7C00-F240-BA10-646F22534C84}"/>
              </a:ext>
            </a:extLst>
          </p:cNvPr>
          <p:cNvGrpSpPr/>
          <p:nvPr/>
        </p:nvGrpSpPr>
        <p:grpSpPr>
          <a:xfrm>
            <a:off x="2020561" y="5329717"/>
            <a:ext cx="3700576" cy="4218055"/>
            <a:chOff x="2020561" y="5329717"/>
            <a:chExt cx="3700576" cy="421805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44D9D72-0E23-5E4C-95C7-649BA640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8137" y="5363923"/>
              <a:ext cx="3593000" cy="4183849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4B53370-2563-604D-BD8A-107871ACE8EA}"/>
                </a:ext>
              </a:extLst>
            </p:cNvPr>
            <p:cNvSpPr/>
            <p:nvPr/>
          </p:nvSpPr>
          <p:spPr>
            <a:xfrm>
              <a:off x="2020561" y="5329717"/>
              <a:ext cx="346122" cy="418312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600459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F9388-F53D-7848-AFE8-8ADECE479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LHC calorimeters performances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53B1B-8587-7848-9507-6D14CE935C7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34</a:t>
            </a:fld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90A8A3-D999-934A-975B-91254A73E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3" y="2411534"/>
            <a:ext cx="16442049" cy="571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1608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79AB0-44E3-7149-A455-263CFD453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Combined (Run I) Higgs boson mass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EAAC9-8E55-0C4D-876D-96E3045442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35</a:t>
            </a:fld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9C0196-73A7-274D-B219-83B24F0CA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759" y="1503217"/>
            <a:ext cx="14528119" cy="733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82704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B48CC-815C-854E-85B1-2E66AD213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077851">
            <a:off x="1356501" y="4876800"/>
            <a:ext cx="13953493" cy="838200"/>
          </a:xfrm>
        </p:spPr>
        <p:txBody>
          <a:bodyPr/>
          <a:lstStyle/>
          <a:p>
            <a:r>
              <a:rPr lang="en-GB" dirty="0"/>
              <a:t>Calorimetry Today ... and Tomorrow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BE79E8-935F-0B46-AF48-61233B58F80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36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8896977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3D779-9FE1-6E47-8F92-DDFDA9006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Energy Frontier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810CF-3378-9740-8383-C3E69CDA59D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37</a:t>
            </a:fld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3B7281-2F69-1848-87F6-63BFF6181B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5"/>
          <a:stretch/>
        </p:blipFill>
        <p:spPr>
          <a:xfrm>
            <a:off x="1246995" y="1673860"/>
            <a:ext cx="14862672" cy="723165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2AC3828-CA0D-C249-AED0-FD8AC1E0C4E4}"/>
              </a:ext>
            </a:extLst>
          </p:cNvPr>
          <p:cNvCxnSpPr>
            <a:cxnSpLocks/>
          </p:cNvCxnSpPr>
          <p:nvPr/>
        </p:nvCxnSpPr>
        <p:spPr>
          <a:xfrm flipV="1">
            <a:off x="11292840" y="3177540"/>
            <a:ext cx="640080" cy="1348740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C0E9840-2F2B-2546-8EB9-641BC9380A4C}"/>
              </a:ext>
            </a:extLst>
          </p:cNvPr>
          <p:cNvCxnSpPr>
            <a:cxnSpLocks/>
          </p:cNvCxnSpPr>
          <p:nvPr/>
        </p:nvCxnSpPr>
        <p:spPr>
          <a:xfrm flipV="1">
            <a:off x="11932920" y="3177540"/>
            <a:ext cx="411480" cy="2491740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4021FFB-16D1-FD4C-AB47-D40EBCA59CFA}"/>
              </a:ext>
            </a:extLst>
          </p:cNvPr>
          <p:cNvSpPr txBox="1"/>
          <p:nvPr/>
        </p:nvSpPr>
        <p:spPr>
          <a:xfrm rot="20166906">
            <a:off x="12935351" y="3765927"/>
            <a:ext cx="3157917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to be updated</a:t>
            </a:r>
          </a:p>
        </p:txBody>
      </p:sp>
    </p:spTree>
    <p:extLst>
      <p:ext uri="{BB962C8B-B14F-4D97-AF65-F5344CB8AC3E}">
        <p14:creationId xmlns:p14="http://schemas.microsoft.com/office/powerpoint/2010/main" val="4192979313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2E05B-D263-534C-93D3-2277E4F99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Intensity Frontier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BEC62D-A695-BF48-B64A-874656A5B36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38</a:t>
            </a:fld>
            <a:endParaRPr lang="en-IT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ACAE0437-A048-FE4E-A26D-9DEDC243D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453" y="1840806"/>
            <a:ext cx="3215234" cy="178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E35A3F-B863-184B-8AFD-F1EAEBD155CC}"/>
              </a:ext>
            </a:extLst>
          </p:cNvPr>
          <p:cNvSpPr txBox="1"/>
          <p:nvPr/>
        </p:nvSpPr>
        <p:spPr>
          <a:xfrm>
            <a:off x="2622453" y="3627046"/>
            <a:ext cx="1577355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Belle II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7D1EF9DE-DF44-FB45-BD14-F34E64451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168" y="1840806"/>
            <a:ext cx="3215232" cy="178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39AAC6-6A49-394E-8245-04FFD6B59E33}"/>
              </a:ext>
            </a:extLst>
          </p:cNvPr>
          <p:cNvSpPr txBox="1"/>
          <p:nvPr/>
        </p:nvSpPr>
        <p:spPr>
          <a:xfrm>
            <a:off x="6934464" y="3627046"/>
            <a:ext cx="1474763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BES III</a:t>
            </a:r>
          </a:p>
        </p:txBody>
      </p:sp>
      <p:pic>
        <p:nvPicPr>
          <p:cNvPr id="13318" name="Picture 6">
            <a:extLst>
              <a:ext uri="{FF2B5EF4-FFF2-40B4-BE49-F238E27FC236}">
                <a16:creationId xmlns:a16="http://schemas.microsoft.com/office/drawing/2014/main" id="{C4FCE89B-4B85-7E42-BC43-8A225150C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453" y="4943524"/>
            <a:ext cx="3215234" cy="178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92C5D3-D395-7148-B220-C33122CA4DF0}"/>
              </a:ext>
            </a:extLst>
          </p:cNvPr>
          <p:cNvSpPr txBox="1"/>
          <p:nvPr/>
        </p:nvSpPr>
        <p:spPr>
          <a:xfrm>
            <a:off x="1873783" y="6736140"/>
            <a:ext cx="2910849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DUNE</a:t>
            </a:r>
          </a:p>
        </p:txBody>
      </p:sp>
      <p:pic>
        <p:nvPicPr>
          <p:cNvPr id="13320" name="Picture 8">
            <a:extLst>
              <a:ext uri="{FF2B5EF4-FFF2-40B4-BE49-F238E27FC236}">
                <a16:creationId xmlns:a16="http://schemas.microsoft.com/office/drawing/2014/main" id="{DE26CBBC-959E-644F-97FC-9D5B1486A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464" y="4937035"/>
            <a:ext cx="3226912" cy="179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0FA4F6-D4B3-224C-8923-B387A19C8AF4}"/>
              </a:ext>
            </a:extLst>
          </p:cNvPr>
          <p:cNvSpPr txBox="1"/>
          <p:nvPr/>
        </p:nvSpPr>
        <p:spPr>
          <a:xfrm>
            <a:off x="6642426" y="6709794"/>
            <a:ext cx="2910849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MINERvA</a:t>
            </a:r>
            <a:endParaRPr kumimoji="0" lang="en-GB" sz="4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3322" name="Picture 10">
            <a:extLst>
              <a:ext uri="{FF2B5EF4-FFF2-40B4-BE49-F238E27FC236}">
                <a16:creationId xmlns:a16="http://schemas.microsoft.com/office/drawing/2014/main" id="{FC00172F-DF32-D54C-849B-A5882FEC6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881" y="1840806"/>
            <a:ext cx="3215232" cy="178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FC0EF8-C5B0-E84E-8173-4AF1A806D055}"/>
              </a:ext>
            </a:extLst>
          </p:cNvPr>
          <p:cNvSpPr txBox="1"/>
          <p:nvPr/>
        </p:nvSpPr>
        <p:spPr>
          <a:xfrm>
            <a:off x="11143881" y="3627046"/>
            <a:ext cx="1474763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Mu2e</a:t>
            </a:r>
          </a:p>
        </p:txBody>
      </p:sp>
      <p:pic>
        <p:nvPicPr>
          <p:cNvPr id="13324" name="Picture 12">
            <a:extLst>
              <a:ext uri="{FF2B5EF4-FFF2-40B4-BE49-F238E27FC236}">
                <a16:creationId xmlns:a16="http://schemas.microsoft.com/office/drawing/2014/main" id="{38D33525-86DF-5345-B4A5-D6E11C6FC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881" y="4937034"/>
            <a:ext cx="3226912" cy="179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278387-3F2E-9E4E-BFEF-904BA17D6233}"/>
              </a:ext>
            </a:extLst>
          </p:cNvPr>
          <p:cNvSpPr txBox="1"/>
          <p:nvPr/>
        </p:nvSpPr>
        <p:spPr>
          <a:xfrm>
            <a:off x="11143881" y="6736140"/>
            <a:ext cx="2713242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Muon g-2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404DA4-6D8D-3A45-B9A2-77141C046500}"/>
              </a:ext>
            </a:extLst>
          </p:cNvPr>
          <p:cNvSpPr txBox="1"/>
          <p:nvPr/>
        </p:nvSpPr>
        <p:spPr>
          <a:xfrm>
            <a:off x="13138001" y="7485063"/>
            <a:ext cx="708528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7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4152165366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New Trends in Calorimet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New Trends in Calorimetry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386357" y="9029701"/>
            <a:ext cx="238848" cy="3899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sp>
        <p:nvSpPr>
          <p:cNvPr id="131" name="How to cope with physics and performance requirements?"/>
          <p:cNvSpPr txBox="1"/>
          <p:nvPr/>
        </p:nvSpPr>
        <p:spPr>
          <a:xfrm>
            <a:off x="2980354" y="1389491"/>
            <a:ext cx="11588109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1600"/>
              </a:spcBef>
              <a:defRPr sz="3000" b="1">
                <a:solidFill>
                  <a:srgbClr val="941751"/>
                </a:solidFill>
              </a:defRPr>
            </a:lvl1pPr>
          </a:lstStyle>
          <a:p>
            <a:r>
              <a:rPr dirty="0"/>
              <a:t>How to cope with physics and performance requirements? </a:t>
            </a:r>
          </a:p>
        </p:txBody>
      </p:sp>
      <p:pic>
        <p:nvPicPr>
          <p:cNvPr id="132" name="high resolution… high resolutionhelp in the jet measurement (Dual Readout Approach)reduce dominant source of fluctuation →  improve resolution" descr="high resolution… high resolutionhelp in the jet measurement (Dual Readout Approach)reduce dominant source of fluctuation →  improve resolution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684989" y="1957946"/>
            <a:ext cx="7566918" cy="1974454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33" name="high granularity… high granularityhelp in the jet measurement (Particle Flow Approach)reduce cell size →  increase number the channels" descr="high granularity… high granularityhelp in the jet measurement (Particle Flow Approach)reduce cell size →  increase number the channels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684988" y="3804797"/>
            <a:ext cx="7566919" cy="1606154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34" name="new materials &amp; technology… new materials &amp; technologyR&amp;D offers new materials and technologies that can be used to reach the goal" descr="new materials &amp; technology… new materials &amp; technologyR&amp;D offers new materials and technologies that can be used to reach the goal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684988" y="7365229"/>
            <a:ext cx="7631367" cy="1638301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35" name="fast timing… fast timinghelp in reducing pile-up effects (High Energy Frontier)help in distinguish events (High Intensity Frontier)faster detectorsfaster electronics" descr="fast timing… fast timinghelp in reducing pile-up effects (High Energy Frontier)help in distinguish events (High Intensity Frontier)faster detectorsfaster electronics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675908" y="5235337"/>
            <a:ext cx="7566918" cy="2336801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36" name="High Resolution"/>
          <p:cNvSpPr/>
          <p:nvPr/>
        </p:nvSpPr>
        <p:spPr>
          <a:xfrm>
            <a:off x="2796858" y="2556298"/>
            <a:ext cx="3104287" cy="1023212"/>
          </a:xfrm>
          <a:prstGeom prst="roundRect">
            <a:avLst>
              <a:gd name="adj" fmla="val 18618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  <a:effectLst>
            <a:outerShdw blurRad="50800" dist="12700" rotWithShape="0">
              <a:srgbClr val="000000">
                <a:alpha val="1572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solidFill>
                  <a:srgbClr val="011993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High Resolution</a:t>
            </a:r>
          </a:p>
        </p:txBody>
      </p:sp>
      <p:sp>
        <p:nvSpPr>
          <p:cNvPr id="137" name="High Rate"/>
          <p:cNvSpPr/>
          <p:nvPr/>
        </p:nvSpPr>
        <p:spPr>
          <a:xfrm>
            <a:off x="2796858" y="4628719"/>
            <a:ext cx="3104287" cy="1023212"/>
          </a:xfrm>
          <a:prstGeom prst="roundRect">
            <a:avLst>
              <a:gd name="adj" fmla="val 18618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  <a:effectLst>
            <a:outerShdw blurRad="50800" dist="12700" rotWithShape="0">
              <a:srgbClr val="000000">
                <a:alpha val="1572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solidFill>
                  <a:srgbClr val="011993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High Rate</a:t>
            </a:r>
          </a:p>
        </p:txBody>
      </p:sp>
      <p:sp>
        <p:nvSpPr>
          <p:cNvPr id="138" name="Rad-Hard"/>
          <p:cNvSpPr/>
          <p:nvPr/>
        </p:nvSpPr>
        <p:spPr>
          <a:xfrm>
            <a:off x="2796858" y="6838735"/>
            <a:ext cx="3104287" cy="1023211"/>
          </a:xfrm>
          <a:prstGeom prst="roundRect">
            <a:avLst>
              <a:gd name="adj" fmla="val 18618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  <a:effectLst>
            <a:outerShdw blurRad="50800" dist="12700" rotWithShape="0">
              <a:srgbClr val="000000">
                <a:alpha val="1572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solidFill>
                  <a:srgbClr val="011993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Rad-Hard</a:t>
            </a:r>
          </a:p>
        </p:txBody>
      </p:sp>
      <p:sp>
        <p:nvSpPr>
          <p:cNvPr id="139" name="Line"/>
          <p:cNvSpPr/>
          <p:nvPr/>
        </p:nvSpPr>
        <p:spPr>
          <a:xfrm>
            <a:off x="5955494" y="2963534"/>
            <a:ext cx="1605383" cy="1"/>
          </a:xfrm>
          <a:prstGeom prst="line">
            <a:avLst/>
          </a:prstGeom>
          <a:ln w="76200">
            <a:solidFill>
              <a:srgbClr val="011993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5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5000"/>
          </a:p>
        </p:txBody>
      </p:sp>
      <p:sp>
        <p:nvSpPr>
          <p:cNvPr id="140" name="Line"/>
          <p:cNvSpPr/>
          <p:nvPr/>
        </p:nvSpPr>
        <p:spPr>
          <a:xfrm>
            <a:off x="5990249" y="2972849"/>
            <a:ext cx="1734709" cy="1734709"/>
          </a:xfrm>
          <a:prstGeom prst="line">
            <a:avLst/>
          </a:prstGeom>
          <a:ln w="76200">
            <a:solidFill>
              <a:srgbClr val="011993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5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5000"/>
          </a:p>
        </p:txBody>
      </p:sp>
      <p:sp>
        <p:nvSpPr>
          <p:cNvPr id="141" name="Line"/>
          <p:cNvSpPr/>
          <p:nvPr/>
        </p:nvSpPr>
        <p:spPr>
          <a:xfrm flipV="1">
            <a:off x="5955493" y="4791560"/>
            <a:ext cx="1794730" cy="348766"/>
          </a:xfrm>
          <a:prstGeom prst="line">
            <a:avLst/>
          </a:prstGeom>
          <a:ln w="76200">
            <a:solidFill>
              <a:srgbClr val="011993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5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5000"/>
          </a:p>
        </p:txBody>
      </p:sp>
      <p:sp>
        <p:nvSpPr>
          <p:cNvPr id="142" name="Line"/>
          <p:cNvSpPr/>
          <p:nvPr/>
        </p:nvSpPr>
        <p:spPr>
          <a:xfrm>
            <a:off x="5974674" y="5167375"/>
            <a:ext cx="1786707" cy="1377161"/>
          </a:xfrm>
          <a:prstGeom prst="line">
            <a:avLst/>
          </a:prstGeom>
          <a:ln w="76200">
            <a:solidFill>
              <a:srgbClr val="011993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5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5000"/>
          </a:p>
        </p:txBody>
      </p:sp>
      <p:sp>
        <p:nvSpPr>
          <p:cNvPr id="143" name="Line"/>
          <p:cNvSpPr/>
          <p:nvPr/>
        </p:nvSpPr>
        <p:spPr>
          <a:xfrm flipV="1">
            <a:off x="6030648" y="3090534"/>
            <a:ext cx="1510471" cy="1918193"/>
          </a:xfrm>
          <a:prstGeom prst="line">
            <a:avLst/>
          </a:prstGeom>
          <a:ln w="63500">
            <a:solidFill>
              <a:srgbClr val="011993"/>
            </a:solidFill>
            <a:custDash>
              <a:ds d="200000" sp="200000"/>
            </a:custDash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5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5000"/>
          </a:p>
        </p:txBody>
      </p:sp>
      <p:sp>
        <p:nvSpPr>
          <p:cNvPr id="144" name="Line"/>
          <p:cNvSpPr/>
          <p:nvPr/>
        </p:nvSpPr>
        <p:spPr>
          <a:xfrm>
            <a:off x="5955494" y="7350340"/>
            <a:ext cx="1805887" cy="898424"/>
          </a:xfrm>
          <a:prstGeom prst="line">
            <a:avLst/>
          </a:prstGeom>
          <a:ln w="76200">
            <a:solidFill>
              <a:srgbClr val="011993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5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500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Why Calorimeters ?"/>
          <p:cNvSpPr txBox="1">
            <a:spLocks noGrp="1"/>
          </p:cNvSpPr>
          <p:nvPr>
            <p:ph type="title"/>
          </p:nvPr>
        </p:nvSpPr>
        <p:spPr>
          <a:xfrm>
            <a:off x="3183731" y="254832"/>
            <a:ext cx="10972800" cy="964367"/>
          </a:xfrm>
          <a:prstGeom prst="rect">
            <a:avLst/>
          </a:prstGeom>
        </p:spPr>
        <p:txBody>
          <a:bodyPr anchor="t"/>
          <a:lstStyle>
            <a:lvl1pPr>
              <a:defRPr sz="7200"/>
            </a:lvl1pPr>
          </a:lstStyle>
          <a:p>
            <a:r>
              <a:rPr sz="5200" dirty="0"/>
              <a:t>Why Calorimeters ?</a:t>
            </a:r>
          </a:p>
        </p:txBody>
      </p:sp>
      <p:sp>
        <p:nvSpPr>
          <p:cNvPr id="254" name="Moving from fixed target to (Hadron) Colliders emphasis :…"/>
          <p:cNvSpPr txBox="1">
            <a:spLocks noGrp="1"/>
          </p:cNvSpPr>
          <p:nvPr>
            <p:ph type="body" sz="half" idx="1"/>
          </p:nvPr>
        </p:nvSpPr>
        <p:spPr>
          <a:xfrm>
            <a:off x="345280" y="1566557"/>
            <a:ext cx="8324849" cy="5369502"/>
          </a:xfrm>
          <a:prstGeom prst="rect">
            <a:avLst/>
          </a:prstGeom>
        </p:spPr>
        <p:txBody>
          <a:bodyPr lIns="0" tIns="0" rIns="0" bIns="0" anchor="t"/>
          <a:lstStyle/>
          <a:p>
            <a:pPr marL="355600" indent="-355600"/>
            <a:r>
              <a:rPr lang="en-GB" dirty="0"/>
              <a:t>Fast: response times &lt; 100 ns feasible</a:t>
            </a:r>
          </a:p>
          <a:p>
            <a:pPr marL="355600" indent="-355600"/>
            <a:r>
              <a:rPr lang="en-GB" dirty="0"/>
              <a:t>High segmentation possible ⇒ </a:t>
            </a:r>
            <a:r>
              <a:rPr lang="en-GB" dirty="0">
                <a:solidFill>
                  <a:srgbClr val="941651"/>
                </a:solidFill>
              </a:rPr>
              <a:t>precise measurement of the direction </a:t>
            </a:r>
            <a:r>
              <a:rPr lang="en-GB" dirty="0"/>
              <a:t>of incoming particles</a:t>
            </a:r>
            <a:endParaRPr lang="it-IT" sz="3600" dirty="0">
              <a:solidFill>
                <a:srgbClr val="0432FF"/>
              </a:solidFill>
            </a:endParaRPr>
          </a:p>
          <a:p>
            <a:pPr marL="355600" indent="-355600"/>
            <a:r>
              <a:rPr dirty="0"/>
              <a:t>Moving from fixed target to Colliders emphasis</a:t>
            </a:r>
            <a:endParaRPr lang="it-IT" dirty="0"/>
          </a:p>
          <a:p>
            <a:pPr marL="778955" lvl="1" indent="-355600"/>
            <a:r>
              <a:rPr dirty="0"/>
              <a:t>from detailed reconstruction of particle four-vectors</a:t>
            </a:r>
            <a:endParaRPr lang="it-IT" dirty="0"/>
          </a:p>
          <a:p>
            <a:pPr marL="778955" lvl="1" indent="-355600"/>
            <a:r>
              <a:rPr dirty="0"/>
              <a:t>to energy flow (jets, missing ET) especially when observed in combination with electrons and muons </a:t>
            </a:r>
          </a:p>
        </p:txBody>
      </p:sp>
      <p:sp>
        <p:nvSpPr>
          <p:cNvPr id="255" name="CDF…"/>
          <p:cNvSpPr/>
          <p:nvPr/>
        </p:nvSpPr>
        <p:spPr>
          <a:xfrm>
            <a:off x="14494216" y="6288932"/>
            <a:ext cx="2500766" cy="1087477"/>
          </a:xfrm>
          <a:prstGeom prst="rect">
            <a:avLst/>
          </a:prstGeom>
          <a:solidFill>
            <a:srgbClr val="001AEF"/>
          </a:solidFill>
          <a:ln w="12700" cap="flat">
            <a:solidFill>
              <a:srgbClr val="000000"/>
            </a:solidFill>
            <a:prstDash val="solid"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>
              <a:buClr>
                <a:srgbClr val="A29A85"/>
              </a:buClr>
              <a:defRPr sz="3200">
                <a:solidFill>
                  <a:srgbClr val="060064"/>
                </a:solidFill>
                <a:latin typeface="+mn-lt"/>
                <a:ea typeface="+mn-ea"/>
                <a:cs typeface="+mn-cs"/>
                <a:sym typeface="Cochin"/>
              </a:defRPr>
            </a:pPr>
            <a:r>
              <a:rPr sz="3200" dirty="0">
                <a:solidFill>
                  <a:srgbClr val="FFFFFF"/>
                </a:solidFill>
              </a:rPr>
              <a:t>CDF </a:t>
            </a:r>
          </a:p>
          <a:p>
            <a:pPr>
              <a:buClr>
                <a:srgbClr val="A29A85"/>
              </a:buClr>
              <a:defRPr sz="3200">
                <a:solidFill>
                  <a:srgbClr val="060064"/>
                </a:solidFill>
                <a:latin typeface="+mn-lt"/>
                <a:ea typeface="+mn-ea"/>
                <a:cs typeface="+mn-cs"/>
                <a:sym typeface="Cochin"/>
              </a:defRPr>
            </a:pPr>
            <a:r>
              <a:rPr sz="3200" dirty="0">
                <a:solidFill>
                  <a:srgbClr val="FFFFFF"/>
                </a:solidFill>
              </a:rPr>
              <a:t>Top event</a:t>
            </a:r>
          </a:p>
        </p:txBody>
      </p:sp>
      <p:pic>
        <p:nvPicPr>
          <p:cNvPr id="256" name="eegam_lego_541x433.tiff" descr="eegam_lego_541x433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130" y="5233720"/>
            <a:ext cx="5205055" cy="416597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58" name="a0.tiff" descr="a0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0131" y="1406797"/>
            <a:ext cx="5205055" cy="367824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59" name="Bubble Chamber event"/>
          <p:cNvSpPr/>
          <p:nvPr/>
        </p:nvSpPr>
        <p:spPr>
          <a:xfrm>
            <a:off x="14156531" y="2912256"/>
            <a:ext cx="2745307" cy="964367"/>
          </a:xfrm>
          <a:prstGeom prst="rect">
            <a:avLst/>
          </a:prstGeom>
          <a:ln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50800" tIns="50800" rIns="50800" bIns="50800" numCol="1" anchor="ctr">
            <a:spAutoFit/>
          </a:bodyPr>
          <a:lstStyle>
            <a:lvl1pPr algn="ctr" defTabSz="584200">
              <a:buClr>
                <a:srgbClr val="A29A85"/>
              </a:buClr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pPr>
              <a:defRPr>
                <a:solidFill>
                  <a:srgbClr val="060064"/>
                </a:solidFill>
              </a:defRPr>
            </a:pPr>
            <a:r>
              <a:rPr sz="2800" dirty="0">
                <a:latin typeface="Gill Sans MT" panose="020B0502020104020203" pitchFamily="34" charset="77"/>
              </a:rPr>
              <a:t>Bubble Chamber event</a:t>
            </a:r>
          </a:p>
        </p:txBody>
      </p:sp>
      <p:sp>
        <p:nvSpPr>
          <p:cNvPr id="2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38284" y="9004300"/>
            <a:ext cx="375103" cy="3899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796240-4B73-DA4E-994C-6319F02ECAD0}"/>
              </a:ext>
            </a:extLst>
          </p:cNvPr>
          <p:cNvSpPr txBox="1"/>
          <p:nvPr/>
        </p:nvSpPr>
        <p:spPr>
          <a:xfrm>
            <a:off x="345280" y="8171953"/>
            <a:ext cx="7463116" cy="13336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000" b="0" i="0" u="none" strike="noStrike" cap="none" spc="0" normalizeH="0" baseline="0" dirty="0">
                <a:ln>
                  <a:noFill/>
                </a:ln>
                <a:solidFill>
                  <a:srgbClr val="941651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and back! (see modern paradigm for future experiments)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High resolution hadron spectroscopy"/>
          <p:cNvSpPr txBox="1">
            <a:spLocks noGrp="1"/>
          </p:cNvSpPr>
          <p:nvPr>
            <p:ph type="title"/>
          </p:nvPr>
        </p:nvSpPr>
        <p:spPr>
          <a:xfrm>
            <a:off x="2273342" y="297447"/>
            <a:ext cx="11734800" cy="939800"/>
          </a:xfrm>
          <a:prstGeom prst="rect">
            <a:avLst/>
          </a:prstGeom>
        </p:spPr>
        <p:txBody>
          <a:bodyPr/>
          <a:lstStyle>
            <a:lvl1pPr>
              <a:defRPr sz="5700">
                <a:solidFill>
                  <a:srgbClr val="FF2600"/>
                </a:solidFill>
              </a:defRPr>
            </a:lvl1pPr>
          </a:lstStyle>
          <a:p>
            <a:r>
              <a:rPr lang="it-IT" sz="4800" dirty="0">
                <a:solidFill>
                  <a:srgbClr val="941751"/>
                </a:solidFill>
              </a:rPr>
              <a:t>Future </a:t>
            </a:r>
            <a:r>
              <a:rPr lang="it-IT" sz="4800" dirty="0" err="1">
                <a:solidFill>
                  <a:srgbClr val="941751"/>
                </a:solidFill>
              </a:rPr>
              <a:t>accelerators</a:t>
            </a:r>
            <a:endParaRPr sz="4800" dirty="0">
              <a:solidFill>
                <a:srgbClr val="941751"/>
              </a:solidFill>
            </a:endParaRPr>
          </a:p>
        </p:txBody>
      </p:sp>
      <p:sp>
        <p:nvSpPr>
          <p:cNvPr id="4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306412" y="9004300"/>
            <a:ext cx="238847" cy="3899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40</a:t>
            </a:fld>
            <a:endParaRPr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D8FDD3D-F1D5-684D-95B7-2EC937136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742" y="4212771"/>
            <a:ext cx="8588474" cy="463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ina's bid for a circular electron–positron collider – CERN Courier">
            <a:extLst>
              <a:ext uri="{FF2B5EF4-FFF2-40B4-BE49-F238E27FC236}">
                <a16:creationId xmlns:a16="http://schemas.microsoft.com/office/drawing/2014/main" id="{7E650395-F54F-994B-BD1B-4168A8F05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1" y="1420448"/>
            <a:ext cx="8130282" cy="435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931DD-23BE-0544-8FDC-C37292F8F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 Resolution Calorimetry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E578B3-287F-EE4B-BFF5-CEA753E76CF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41</a:t>
            </a:fld>
            <a:endParaRPr lang="en-IT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D901D2-9603-5B40-92A1-55B9948F6E77}"/>
              </a:ext>
            </a:extLst>
          </p:cNvPr>
          <p:cNvGrpSpPr/>
          <p:nvPr/>
        </p:nvGrpSpPr>
        <p:grpSpPr>
          <a:xfrm>
            <a:off x="436666" y="1649896"/>
            <a:ext cx="8528430" cy="7331489"/>
            <a:chOff x="436666" y="1649896"/>
            <a:chExt cx="8528430" cy="73314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0B41932-D1BA-0749-ABB1-78E22B90E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6666" y="1806443"/>
              <a:ext cx="8528430" cy="717494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B63E7F-EBC8-5D48-ADA8-1633D790B4DA}"/>
                </a:ext>
              </a:extLst>
            </p:cNvPr>
            <p:cNvSpPr/>
            <p:nvPr/>
          </p:nvSpPr>
          <p:spPr>
            <a:xfrm>
              <a:off x="1948070" y="1649896"/>
              <a:ext cx="6539947" cy="377687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CA69827-F9B9-8E4B-A851-64C35B33B8A2}"/>
              </a:ext>
            </a:extLst>
          </p:cNvPr>
          <p:cNvSpPr txBox="1"/>
          <p:nvPr/>
        </p:nvSpPr>
        <p:spPr>
          <a:xfrm>
            <a:off x="9185316" y="2034209"/>
            <a:ext cx="44909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i="1" dirty="0" err="1">
                <a:solidFill>
                  <a:srgbClr val="005493"/>
                </a:solidFill>
              </a:rPr>
              <a:t>e</a:t>
            </a:r>
            <a:r>
              <a:rPr lang="en-GB" sz="3600" i="1" baseline="30000" dirty="0" err="1">
                <a:solidFill>
                  <a:srgbClr val="005493"/>
                </a:solidFill>
              </a:rPr>
              <a:t>+</a:t>
            </a:r>
            <a:r>
              <a:rPr lang="en-GB" sz="3600" i="1" dirty="0" err="1">
                <a:solidFill>
                  <a:srgbClr val="005493"/>
                </a:solidFill>
              </a:rPr>
              <a:t>e</a:t>
            </a:r>
            <a:r>
              <a:rPr lang="en-GB" sz="3600" i="1" baseline="30000" dirty="0">
                <a:solidFill>
                  <a:srgbClr val="005493"/>
                </a:solidFill>
              </a:rPr>
              <a:t>-</a:t>
            </a:r>
            <a:r>
              <a:rPr lang="en-GB" sz="3600" i="1" dirty="0">
                <a:solidFill>
                  <a:srgbClr val="005493"/>
                </a:solidFill>
              </a:rPr>
              <a:t> </a:t>
            </a:r>
          </a:p>
          <a:p>
            <a:pPr algn="l"/>
            <a:r>
              <a:rPr lang="en-GB" sz="3600" i="1" dirty="0">
                <a:solidFill>
                  <a:srgbClr val="005493"/>
                </a:solidFill>
              </a:rPr>
              <a:t>91.2 GeV		Z-pole </a:t>
            </a:r>
          </a:p>
          <a:p>
            <a:pPr algn="l"/>
            <a:r>
              <a:rPr lang="en-GB" sz="3600" i="1" dirty="0">
                <a:solidFill>
                  <a:srgbClr val="005493"/>
                </a:solidFill>
              </a:rPr>
              <a:t>161 GeV 		WW</a:t>
            </a:r>
          </a:p>
          <a:p>
            <a:pPr algn="l"/>
            <a:r>
              <a:rPr lang="en-GB" sz="3600" i="1" dirty="0">
                <a:solidFill>
                  <a:srgbClr val="005493"/>
                </a:solidFill>
              </a:rPr>
              <a:t>240 GeV		ZH</a:t>
            </a:r>
          </a:p>
          <a:p>
            <a:pPr algn="l"/>
            <a:r>
              <a:rPr lang="en-GB" sz="3600" i="1" dirty="0">
                <a:solidFill>
                  <a:srgbClr val="005493"/>
                </a:solidFill>
              </a:rPr>
              <a:t>365 GeV		</a:t>
            </a:r>
            <a:r>
              <a:rPr lang="en-GB" sz="3600" i="1" dirty="0" err="1">
                <a:solidFill>
                  <a:srgbClr val="005493"/>
                </a:solidFill>
              </a:rPr>
              <a:t>tt</a:t>
            </a:r>
            <a:endParaRPr lang="en-GB" sz="3600" i="1" dirty="0">
              <a:solidFill>
                <a:srgbClr val="005493"/>
              </a:solidFill>
            </a:endParaRPr>
          </a:p>
          <a:p>
            <a:pPr algn="l"/>
            <a:endParaRPr lang="en-GB" sz="3600" i="1" dirty="0">
              <a:solidFill>
                <a:srgbClr val="005493"/>
              </a:solidFill>
            </a:endParaRPr>
          </a:p>
          <a:p>
            <a:pPr algn="l"/>
            <a:r>
              <a:rPr lang="en-GB" sz="3600" i="1" dirty="0">
                <a:solidFill>
                  <a:srgbClr val="005493"/>
                </a:solidFill>
              </a:rPr>
              <a:t>pp  100 </a:t>
            </a:r>
            <a:r>
              <a:rPr lang="en-GB" sz="3600" i="1" dirty="0" err="1">
                <a:solidFill>
                  <a:srgbClr val="005493"/>
                </a:solidFill>
              </a:rPr>
              <a:t>TeV</a:t>
            </a:r>
            <a:endParaRPr lang="en-GB" sz="3600" i="1" dirty="0">
              <a:solidFill>
                <a:srgbClr val="00549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F32604-77B8-0C47-BD32-FC8F8AA4E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1478" y="4342034"/>
            <a:ext cx="3993800" cy="4493025"/>
          </a:xfrm>
          <a:prstGeom prst="rect">
            <a:avLst/>
          </a:prstGeom>
        </p:spPr>
      </p:pic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A196E92B-AAC0-4C42-9F6B-66BA1F4AA0C5}"/>
              </a:ext>
            </a:extLst>
          </p:cNvPr>
          <p:cNvCxnSpPr>
            <a:cxnSpLocks/>
          </p:cNvCxnSpPr>
          <p:nvPr/>
        </p:nvCxnSpPr>
        <p:spPr>
          <a:xfrm>
            <a:off x="12503426" y="4035287"/>
            <a:ext cx="2663687" cy="838200"/>
          </a:xfrm>
          <a:prstGeom prst="bentConnector3">
            <a:avLst>
              <a:gd name="adj1" fmla="val 100746"/>
            </a:avLst>
          </a:prstGeom>
          <a:noFill/>
          <a:ln w="76200" cap="flat">
            <a:solidFill>
              <a:srgbClr val="94165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DCB0BA9-E5E3-374A-BE0E-708661AA58FB}"/>
              </a:ext>
            </a:extLst>
          </p:cNvPr>
          <p:cNvSpPr txBox="1"/>
          <p:nvPr/>
        </p:nvSpPr>
        <p:spPr>
          <a:xfrm>
            <a:off x="9433879" y="7450064"/>
            <a:ext cx="3993800" cy="1384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2800" dirty="0">
                <a:solidFill>
                  <a:srgbClr val="0432FF"/>
                </a:solidFill>
                <a:effectLst/>
                <a:latin typeface="Gill Sans MT" panose="020B0502020104020203" pitchFamily="34" charset="77"/>
              </a:rPr>
              <a:t>97% of the</a:t>
            </a:r>
          </a:p>
          <a:p>
            <a:pPr algn="l"/>
            <a:r>
              <a:rPr lang="en-GB" sz="2800" dirty="0">
                <a:solidFill>
                  <a:srgbClr val="0432FF"/>
                </a:solidFill>
                <a:effectLst/>
                <a:latin typeface="Gill Sans MT" panose="020B0502020104020203" pitchFamily="34" charset="77"/>
              </a:rPr>
              <a:t>SM </a:t>
            </a:r>
            <a:r>
              <a:rPr lang="en-GB" sz="2800" dirty="0" err="1">
                <a:solidFill>
                  <a:srgbClr val="0432FF"/>
                </a:solidFill>
                <a:effectLst/>
                <a:latin typeface="Gill Sans MT" panose="020B0502020104020203" pitchFamily="34" charset="77"/>
              </a:rPr>
              <a:t>Higgsstrahlung</a:t>
            </a:r>
            <a:r>
              <a:rPr lang="en-GB" sz="2800" dirty="0">
                <a:solidFill>
                  <a:srgbClr val="0432FF"/>
                </a:solidFill>
                <a:effectLst/>
                <a:latin typeface="Gill Sans MT" panose="020B0502020104020203" pitchFamily="34" charset="77"/>
              </a:rPr>
              <a:t> signal has jets in the final states</a:t>
            </a:r>
          </a:p>
        </p:txBody>
      </p:sp>
    </p:spTree>
    <p:extLst>
      <p:ext uri="{BB962C8B-B14F-4D97-AF65-F5344CB8AC3E}">
        <p14:creationId xmlns:p14="http://schemas.microsoft.com/office/powerpoint/2010/main" val="2898979169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>
            <a:extLst>
              <a:ext uri="{FF2B5EF4-FFF2-40B4-BE49-F238E27FC236}">
                <a16:creationId xmlns:a16="http://schemas.microsoft.com/office/drawing/2014/main" id="{5E305E3F-ABB4-9943-AF9A-65520A9EF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dirty="0">
                <a:sym typeface="Chalkboard" charset="0"/>
              </a:rPr>
              <a:t>High resolution Calorimetry</a:t>
            </a:r>
          </a:p>
        </p:txBody>
      </p:sp>
      <p:sp>
        <p:nvSpPr>
          <p:cNvPr id="81" name="Shape 81">
            <a:extLst>
              <a:ext uri="{FF2B5EF4-FFF2-40B4-BE49-F238E27FC236}">
                <a16:creationId xmlns:a16="http://schemas.microsoft.com/office/drawing/2014/main" id="{3AF2CBA4-AA38-7244-8A72-1F93274747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196763" y="9029700"/>
            <a:ext cx="28098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halkboard" panose="03050602040202020205" pitchFamily="66" charset="77"/>
                <a:ea typeface="ヒラギノ角ゴ ProN W3" panose="020B0300000000000000" pitchFamily="34" charset="-128"/>
                <a:cs typeface="+mn-cs"/>
                <a:sym typeface="Chalkboard" panose="03050602040202020205" pitchFamily="66" charset="7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9pPr>
          </a:lstStyle>
          <a:p>
            <a:fld id="{C67A991B-FD2E-954B-A05F-EDC31780A425}" type="slidenum">
              <a:rPr lang="en-US" altLang="en-IT" smtClean="0"/>
              <a:pPr/>
              <a:t>42</a:t>
            </a:fld>
            <a:endParaRPr lang="en-IT" altLang="en-IT" sz="1400">
              <a:solidFill>
                <a:schemeClr val="tx1"/>
              </a:solidFill>
              <a:latin typeface="Chalkboard" panose="03050602040202020205" pitchFamily="66" charset="77"/>
              <a:sym typeface="Chalkboard" panose="03050602040202020205" pitchFamily="66" charset="77"/>
            </a:endParaRPr>
          </a:p>
        </p:txBody>
      </p:sp>
      <p:pic>
        <p:nvPicPr>
          <p:cNvPr id="33795" name="Picture 2">
            <a:extLst>
              <a:ext uri="{FF2B5EF4-FFF2-40B4-BE49-F238E27FC236}">
                <a16:creationId xmlns:a16="http://schemas.microsoft.com/office/drawing/2014/main" id="{39A9AD16-713D-3F42-B710-2979F9F70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129" y="1381888"/>
            <a:ext cx="12835690" cy="746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Design goal ILC: separate W, Z ➝ qq"/>
          <p:cNvSpPr txBox="1">
            <a:spLocks noGrp="1"/>
          </p:cNvSpPr>
          <p:nvPr>
            <p:ph type="title"/>
          </p:nvPr>
        </p:nvSpPr>
        <p:spPr>
          <a:xfrm>
            <a:off x="529389" y="304800"/>
            <a:ext cx="14211342" cy="1028700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</a:lstStyle>
          <a:p>
            <a:r>
              <a:rPr sz="4400" dirty="0"/>
              <a:t>Design goal </a:t>
            </a:r>
            <a:r>
              <a:rPr lang="it-IT" sz="4400" dirty="0"/>
              <a:t>future </a:t>
            </a:r>
            <a:r>
              <a:rPr lang="it-IT" sz="4400" dirty="0" err="1"/>
              <a:t>accelerators</a:t>
            </a:r>
            <a:r>
              <a:rPr sz="4400" dirty="0"/>
              <a:t>: separate W, Z ➝ </a:t>
            </a:r>
            <a:r>
              <a:rPr sz="4400" dirty="0" err="1"/>
              <a:t>qq</a:t>
            </a:r>
            <a:endParaRPr sz="4400" dirty="0"/>
          </a:p>
        </p:txBody>
      </p:sp>
      <p:sp>
        <p:nvSpPr>
          <p:cNvPr id="524" name="-"/>
          <p:cNvSpPr/>
          <p:nvPr/>
        </p:nvSpPr>
        <p:spPr>
          <a:xfrm>
            <a:off x="13875920" y="-130988"/>
            <a:ext cx="102656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buClr>
                <a:srgbClr val="A29A85"/>
              </a:buClr>
              <a:defRPr sz="6400">
                <a:solidFill>
                  <a:srgbClr val="76797B"/>
                </a:solidFill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endParaRPr dirty="0"/>
          </a:p>
        </p:txBody>
      </p:sp>
      <p:grpSp>
        <p:nvGrpSpPr>
          <p:cNvPr id="531" name="Group"/>
          <p:cNvGrpSpPr/>
          <p:nvPr/>
        </p:nvGrpSpPr>
        <p:grpSpPr>
          <a:xfrm>
            <a:off x="3734459" y="1766181"/>
            <a:ext cx="11006272" cy="548867"/>
            <a:chOff x="227131" y="93097"/>
            <a:chExt cx="8569538" cy="334506"/>
          </a:xfrm>
        </p:grpSpPr>
        <p:sp>
          <p:nvSpPr>
            <p:cNvPr id="529" name="LEP-like detector"/>
            <p:cNvSpPr/>
            <p:nvPr/>
          </p:nvSpPr>
          <p:spPr>
            <a:xfrm>
              <a:off x="227131" y="93097"/>
              <a:ext cx="2397611" cy="3345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584200">
                <a:buClr>
                  <a:srgbClr val="A29A85"/>
                </a:buClr>
                <a:defRPr sz="2900">
                  <a:solidFill>
                    <a:srgbClr val="FF2600"/>
                  </a:solidFill>
                  <a:latin typeface="+mn-lt"/>
                  <a:ea typeface="+mn-ea"/>
                  <a:cs typeface="+mn-cs"/>
                  <a:sym typeface="Cochin"/>
                </a:defRPr>
              </a:lvl1pPr>
            </a:lstStyle>
            <a:p>
              <a:r>
                <a:rPr dirty="0">
                  <a:solidFill>
                    <a:srgbClr val="0432FF"/>
                  </a:solidFill>
                </a:rPr>
                <a:t>LEP-like detector</a:t>
              </a:r>
            </a:p>
          </p:txBody>
        </p:sp>
        <p:sp>
          <p:nvSpPr>
            <p:cNvPr id="530" name="ILC design goal"/>
            <p:cNvSpPr/>
            <p:nvPr/>
          </p:nvSpPr>
          <p:spPr>
            <a:xfrm>
              <a:off x="4548116" y="93097"/>
              <a:ext cx="4248553" cy="3345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584200">
                <a:buClr>
                  <a:srgbClr val="A29A85"/>
                </a:buClr>
                <a:defRPr sz="2900">
                  <a:solidFill>
                    <a:srgbClr val="FF2600"/>
                  </a:solidFill>
                  <a:latin typeface="+mn-lt"/>
                  <a:ea typeface="+mn-ea"/>
                  <a:cs typeface="+mn-cs"/>
                  <a:sym typeface="Cochin"/>
                </a:defRPr>
              </a:lvl1pPr>
            </a:lstStyle>
            <a:p>
              <a:r>
                <a:rPr lang="it-IT" dirty="0">
                  <a:solidFill>
                    <a:srgbClr val="0432FF"/>
                  </a:solidFill>
                </a:rPr>
                <a:t>Future </a:t>
              </a:r>
              <a:r>
                <a:rPr lang="it-IT" dirty="0" err="1">
                  <a:solidFill>
                    <a:srgbClr val="0432FF"/>
                  </a:solidFill>
                </a:rPr>
                <a:t>accelerators</a:t>
              </a:r>
              <a:r>
                <a:rPr lang="it-IT" dirty="0">
                  <a:solidFill>
                    <a:srgbClr val="0432FF"/>
                  </a:solidFill>
                </a:rPr>
                <a:t> </a:t>
              </a:r>
              <a:r>
                <a:rPr dirty="0">
                  <a:solidFill>
                    <a:srgbClr val="0432FF"/>
                  </a:solidFill>
                </a:rPr>
                <a:t>design goal</a:t>
              </a:r>
            </a:p>
          </p:txBody>
        </p:sp>
      </p:grpSp>
      <p:sp>
        <p:nvSpPr>
          <p:cNvPr id="5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62329" y="9004300"/>
            <a:ext cx="327013" cy="3899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43</a:t>
            </a:fld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79BA74A-38C3-D548-8F26-34FE71655137}"/>
              </a:ext>
            </a:extLst>
          </p:cNvPr>
          <p:cNvGrpSpPr/>
          <p:nvPr/>
        </p:nvGrpSpPr>
        <p:grpSpPr>
          <a:xfrm>
            <a:off x="1335037" y="2490915"/>
            <a:ext cx="13611411" cy="6513385"/>
            <a:chOff x="1864426" y="2434584"/>
            <a:chExt cx="13611411" cy="6513385"/>
          </a:xfrm>
        </p:grpSpPr>
        <p:sp>
          <p:nvSpPr>
            <p:cNvPr id="526" name="Mjj"/>
            <p:cNvSpPr/>
            <p:nvPr/>
          </p:nvSpPr>
          <p:spPr>
            <a:xfrm>
              <a:off x="1864426" y="5024044"/>
              <a:ext cx="827150" cy="7489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buClr>
                  <a:srgbClr val="A29A85"/>
                </a:buClr>
                <a:defRPr sz="4200">
                  <a:solidFill>
                    <a:srgbClr val="091D86"/>
                  </a:solidFill>
                  <a:latin typeface="+mn-lt"/>
                  <a:ea typeface="+mn-ea"/>
                  <a:cs typeface="+mn-cs"/>
                  <a:sym typeface="Cochin"/>
                </a:defRPr>
              </a:pPr>
              <a:r>
                <a:t>M</a:t>
              </a:r>
              <a:r>
                <a:rPr baseline="-5999"/>
                <a:t>jj</a:t>
              </a:r>
            </a:p>
          </p:txBody>
        </p:sp>
        <p:sp>
          <p:nvSpPr>
            <p:cNvPr id="527" name="Mjj"/>
            <p:cNvSpPr/>
            <p:nvPr/>
          </p:nvSpPr>
          <p:spPr>
            <a:xfrm>
              <a:off x="4975928" y="8199046"/>
              <a:ext cx="827150" cy="7489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buClr>
                  <a:srgbClr val="A29A85"/>
                </a:buClr>
                <a:defRPr sz="4200">
                  <a:solidFill>
                    <a:srgbClr val="091D86"/>
                  </a:solidFill>
                  <a:latin typeface="+mn-lt"/>
                  <a:ea typeface="+mn-ea"/>
                  <a:cs typeface="+mn-cs"/>
                  <a:sym typeface="Cochin"/>
                </a:defRPr>
              </a:pPr>
              <a:r>
                <a:rPr dirty="0" err="1"/>
                <a:t>M</a:t>
              </a:r>
              <a:r>
                <a:rPr baseline="-5999" dirty="0" err="1"/>
                <a:t>jj</a:t>
              </a:r>
              <a:endParaRPr baseline="-5999" dirty="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9E42BAA-57A4-4740-9C10-8D1D03105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60072" y="2434584"/>
              <a:ext cx="12415765" cy="576446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"/>
          <p:cNvSpPr/>
          <p:nvPr/>
        </p:nvSpPr>
        <p:spPr>
          <a:xfrm>
            <a:off x="8830551" y="1719230"/>
            <a:ext cx="8089793" cy="1701374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5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5000"/>
          </a:p>
        </p:txBody>
      </p:sp>
      <p:sp>
        <p:nvSpPr>
          <p:cNvPr id="99" name="High Rate Calorimet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High Rate Calorimetry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386357" y="9029701"/>
            <a:ext cx="238848" cy="3899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44</a:t>
            </a:fld>
            <a:endParaRPr/>
          </a:p>
        </p:txBody>
      </p:sp>
      <p:sp>
        <p:nvSpPr>
          <p:cNvPr id="102" name="&lt;μ&gt; ≈   20-40 evts/crossing RunI…"/>
          <p:cNvSpPr txBox="1"/>
          <p:nvPr/>
        </p:nvSpPr>
        <p:spPr>
          <a:xfrm>
            <a:off x="774214" y="1634488"/>
            <a:ext cx="5241016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>
              <a:defRPr sz="2100">
                <a:solidFill>
                  <a:srgbClr val="0433FF"/>
                </a:solidFill>
              </a:defRPr>
            </a:pPr>
            <a:r>
              <a:rPr sz="2800" dirty="0">
                <a:latin typeface="Gill Sans MT" panose="020B0502020104020203" pitchFamily="34" charset="77"/>
              </a:rPr>
              <a:t>&lt;</a:t>
            </a:r>
            <a:r>
              <a:rPr sz="2800" dirty="0" err="1">
                <a:latin typeface="Gill Sans MT" panose="020B0502020104020203" pitchFamily="34" charset="77"/>
                <a:ea typeface="Lucida Grande"/>
                <a:cs typeface="Lucida Grande"/>
                <a:sym typeface="Lucida Grande"/>
              </a:rPr>
              <a:t>μ</a:t>
            </a:r>
            <a:r>
              <a:rPr sz="2800" dirty="0">
                <a:latin typeface="Gill Sans MT" panose="020B0502020104020203" pitchFamily="34" charset="77"/>
              </a:rPr>
              <a:t>&gt; ≈   20-40 </a:t>
            </a:r>
            <a:r>
              <a:rPr sz="2800" dirty="0" err="1">
                <a:latin typeface="Gill Sans MT" panose="020B0502020104020203" pitchFamily="34" charset="77"/>
              </a:rPr>
              <a:t>evts</a:t>
            </a:r>
            <a:r>
              <a:rPr sz="2800" dirty="0">
                <a:latin typeface="Gill Sans MT" panose="020B0502020104020203" pitchFamily="34" charset="77"/>
              </a:rPr>
              <a:t>/crossing </a:t>
            </a:r>
            <a:r>
              <a:rPr sz="2800" dirty="0" err="1">
                <a:latin typeface="Gill Sans MT" panose="020B0502020104020203" pitchFamily="34" charset="77"/>
              </a:rPr>
              <a:t>RunI</a:t>
            </a:r>
            <a:endParaRPr sz="2800" dirty="0">
              <a:latin typeface="Gill Sans MT" panose="020B0502020104020203" pitchFamily="34" charset="77"/>
            </a:endParaRPr>
          </a:p>
          <a:p>
            <a:pPr algn="l">
              <a:defRPr sz="2100">
                <a:solidFill>
                  <a:srgbClr val="0433FF"/>
                </a:solidFill>
              </a:defRPr>
            </a:pPr>
            <a:r>
              <a:rPr sz="2800" dirty="0">
                <a:latin typeface="Gill Sans MT" panose="020B0502020104020203" pitchFamily="34" charset="77"/>
              </a:rPr>
              <a:t>&lt;</a:t>
            </a:r>
            <a:r>
              <a:rPr sz="2800" dirty="0" err="1">
                <a:latin typeface="Gill Sans MT" panose="020B0502020104020203" pitchFamily="34" charset="77"/>
                <a:ea typeface="Lucida Grande"/>
                <a:cs typeface="Lucida Grande"/>
                <a:sym typeface="Lucida Grande"/>
              </a:rPr>
              <a:t>μ</a:t>
            </a:r>
            <a:r>
              <a:rPr sz="2800" dirty="0">
                <a:latin typeface="Gill Sans MT" panose="020B0502020104020203" pitchFamily="34" charset="77"/>
              </a:rPr>
              <a:t>&gt; ≈   50 </a:t>
            </a:r>
            <a:r>
              <a:rPr sz="2800" dirty="0" err="1">
                <a:latin typeface="Gill Sans MT" panose="020B0502020104020203" pitchFamily="34" charset="77"/>
              </a:rPr>
              <a:t>evts</a:t>
            </a:r>
            <a:r>
              <a:rPr sz="2800" dirty="0">
                <a:latin typeface="Gill Sans MT" panose="020B0502020104020203" pitchFamily="34" charset="77"/>
              </a:rPr>
              <a:t>/crossing </a:t>
            </a:r>
            <a:r>
              <a:rPr sz="2800" dirty="0" err="1">
                <a:latin typeface="Gill Sans MT" panose="020B0502020104020203" pitchFamily="34" charset="77"/>
              </a:rPr>
              <a:t>RunII</a:t>
            </a:r>
            <a:endParaRPr sz="2800" dirty="0">
              <a:latin typeface="Gill Sans MT" panose="020B0502020104020203" pitchFamily="34" charset="77"/>
            </a:endParaRPr>
          </a:p>
          <a:p>
            <a:pPr algn="l">
              <a:defRPr sz="2100">
                <a:solidFill>
                  <a:srgbClr val="0433FF"/>
                </a:solidFill>
              </a:defRPr>
            </a:pPr>
            <a:r>
              <a:rPr sz="2800" dirty="0">
                <a:latin typeface="Gill Sans MT" panose="020B0502020104020203" pitchFamily="34" charset="77"/>
              </a:rPr>
              <a:t>&lt;</a:t>
            </a:r>
            <a:r>
              <a:rPr sz="2800" dirty="0" err="1">
                <a:latin typeface="Gill Sans MT" panose="020B0502020104020203" pitchFamily="34" charset="77"/>
                <a:ea typeface="Lucida Grande"/>
                <a:cs typeface="Lucida Grande"/>
                <a:sym typeface="Lucida Grande"/>
              </a:rPr>
              <a:t>μ</a:t>
            </a:r>
            <a:r>
              <a:rPr sz="2800" dirty="0">
                <a:latin typeface="Gill Sans MT" panose="020B0502020104020203" pitchFamily="34" charset="77"/>
              </a:rPr>
              <a:t>&gt; ≈   60 </a:t>
            </a:r>
            <a:r>
              <a:rPr sz="2800" dirty="0" err="1">
                <a:latin typeface="Gill Sans MT" panose="020B0502020104020203" pitchFamily="34" charset="77"/>
              </a:rPr>
              <a:t>evts</a:t>
            </a:r>
            <a:r>
              <a:rPr sz="2800" dirty="0">
                <a:latin typeface="Gill Sans MT" panose="020B0502020104020203" pitchFamily="34" charset="77"/>
              </a:rPr>
              <a:t>/crossing </a:t>
            </a:r>
            <a:r>
              <a:rPr sz="2800" dirty="0" err="1">
                <a:latin typeface="Gill Sans MT" panose="020B0502020104020203" pitchFamily="34" charset="77"/>
              </a:rPr>
              <a:t>RunIII</a:t>
            </a:r>
            <a:endParaRPr sz="2800" dirty="0">
              <a:latin typeface="Gill Sans MT" panose="020B0502020104020203" pitchFamily="34" charset="77"/>
            </a:endParaRPr>
          </a:p>
          <a:p>
            <a:pPr algn="l">
              <a:defRPr sz="2100">
                <a:solidFill>
                  <a:srgbClr val="0433FF"/>
                </a:solidFill>
              </a:defRPr>
            </a:pPr>
            <a:r>
              <a:rPr sz="2800" dirty="0">
                <a:latin typeface="Gill Sans MT" panose="020B0502020104020203" pitchFamily="34" charset="77"/>
              </a:rPr>
              <a:t>&lt;</a:t>
            </a:r>
            <a:r>
              <a:rPr sz="2800" dirty="0" err="1">
                <a:latin typeface="Gill Sans MT" panose="020B0502020104020203" pitchFamily="34" charset="77"/>
                <a:ea typeface="Lucida Grande"/>
                <a:cs typeface="Lucida Grande"/>
                <a:sym typeface="Lucida Grande"/>
              </a:rPr>
              <a:t>μ</a:t>
            </a:r>
            <a:r>
              <a:rPr sz="2800" dirty="0">
                <a:latin typeface="Gill Sans MT" panose="020B0502020104020203" pitchFamily="34" charset="77"/>
              </a:rPr>
              <a:t>&gt; ≈ 140 </a:t>
            </a:r>
            <a:r>
              <a:rPr sz="2800" dirty="0" err="1">
                <a:latin typeface="Gill Sans MT" panose="020B0502020104020203" pitchFamily="34" charset="77"/>
              </a:rPr>
              <a:t>evts</a:t>
            </a:r>
            <a:r>
              <a:rPr sz="2800" dirty="0">
                <a:latin typeface="Gill Sans MT" panose="020B0502020104020203" pitchFamily="34" charset="77"/>
              </a:rPr>
              <a:t>/crossing HL-LHC</a:t>
            </a:r>
          </a:p>
        </p:txBody>
      </p:sp>
      <p:sp>
        <p:nvSpPr>
          <p:cNvPr id="113" name="40x106 bunch crossing/s…"/>
          <p:cNvSpPr txBox="1"/>
          <p:nvPr/>
        </p:nvSpPr>
        <p:spPr>
          <a:xfrm>
            <a:off x="9094647" y="1889780"/>
            <a:ext cx="4345741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100"/>
            </a:pPr>
            <a:r>
              <a:rPr sz="2800" dirty="0"/>
              <a:t>40x10</a:t>
            </a:r>
            <a:r>
              <a:rPr sz="2800" baseline="31999" dirty="0"/>
              <a:t>6</a:t>
            </a:r>
            <a:r>
              <a:rPr sz="2800" dirty="0"/>
              <a:t> bunch crossing/s</a:t>
            </a:r>
          </a:p>
          <a:p>
            <a:pPr algn="l">
              <a:defRPr sz="2100"/>
            </a:pPr>
            <a:r>
              <a:rPr sz="2800" dirty="0"/>
              <a:t>  20 collisions/bunch crossing</a:t>
            </a:r>
          </a:p>
          <a:p>
            <a:pPr algn="l">
              <a:defRPr sz="2100"/>
            </a:pPr>
            <a:r>
              <a:rPr sz="2800" dirty="0"/>
              <a:t>140 PU </a:t>
            </a:r>
            <a:r>
              <a:rPr sz="2800" dirty="0" err="1"/>
              <a:t>evt</a:t>
            </a:r>
            <a:r>
              <a:rPr sz="2800" dirty="0"/>
              <a:t>/bunch crossing</a:t>
            </a:r>
          </a:p>
        </p:txBody>
      </p:sp>
      <p:grpSp>
        <p:nvGrpSpPr>
          <p:cNvPr id="116" name="Group"/>
          <p:cNvGrpSpPr/>
          <p:nvPr/>
        </p:nvGrpSpPr>
        <p:grpSpPr>
          <a:xfrm>
            <a:off x="13841679" y="1825664"/>
            <a:ext cx="3078665" cy="1431164"/>
            <a:chOff x="319664" y="-5878731"/>
            <a:chExt cx="3078663" cy="1431163"/>
          </a:xfrm>
        </p:grpSpPr>
        <p:sp>
          <p:nvSpPr>
            <p:cNvPr id="114" name="~ 1010 evt/s…"/>
            <p:cNvSpPr txBox="1"/>
            <p:nvPr/>
          </p:nvSpPr>
          <p:spPr>
            <a:xfrm>
              <a:off x="319664" y="-5878731"/>
              <a:ext cx="2610925" cy="964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100">
                  <a:solidFill>
                    <a:srgbClr val="0433FF"/>
                  </a:solidFill>
                </a:defRPr>
              </a:pPr>
              <a:r>
                <a:rPr sz="2800" dirty="0"/>
                <a:t>~ 10</a:t>
              </a:r>
              <a:r>
                <a:rPr sz="2800" baseline="31999" dirty="0"/>
                <a:t>10 </a:t>
              </a:r>
              <a:r>
                <a:rPr sz="2800" dirty="0" err="1"/>
                <a:t>evt</a:t>
              </a:r>
              <a:r>
                <a:rPr sz="2800" dirty="0"/>
                <a:t>/s</a:t>
              </a:r>
            </a:p>
            <a:p>
              <a:pPr>
                <a:defRPr sz="2200">
                  <a:solidFill>
                    <a:srgbClr val="0433FF"/>
                  </a:solidFill>
                  <a:latin typeface="ヒラギノ明朝 ProN W3"/>
                  <a:ea typeface="ヒラギノ明朝 ProN W3"/>
                  <a:cs typeface="ヒラギノ明朝 ProN W3"/>
                  <a:sym typeface="ヒラギノ明朝 ProN W3"/>
                </a:defRPr>
              </a:pPr>
              <a:r>
                <a:rPr sz="2800" dirty="0"/>
                <a:t>⬇</a:t>
              </a:r>
            </a:p>
          </p:txBody>
        </p:sp>
        <p:sp>
          <p:nvSpPr>
            <p:cNvPr id="115" name="time scale ~ 100 ps"/>
            <p:cNvSpPr txBox="1"/>
            <p:nvPr/>
          </p:nvSpPr>
          <p:spPr>
            <a:xfrm>
              <a:off x="485672" y="-4981047"/>
              <a:ext cx="291265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100">
                  <a:solidFill>
                    <a:srgbClr val="0433FF"/>
                  </a:solidFill>
                </a:defRPr>
              </a:lvl1pPr>
            </a:lstStyle>
            <a:p>
              <a:r>
                <a:rPr sz="2800" dirty="0"/>
                <a:t>time scale ~ 100 </a:t>
              </a:r>
              <a:r>
                <a:rPr sz="2800" dirty="0" err="1"/>
                <a:t>ps</a:t>
              </a:r>
              <a:endParaRPr sz="2800" dirty="0"/>
            </a:p>
          </p:txBody>
        </p:sp>
      </p:grpSp>
      <p:sp>
        <p:nvSpPr>
          <p:cNvPr id="117" name="}"/>
          <p:cNvSpPr txBox="1"/>
          <p:nvPr/>
        </p:nvSpPr>
        <p:spPr>
          <a:xfrm>
            <a:off x="13116309" y="1559729"/>
            <a:ext cx="1019089" cy="1872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300"/>
            </a:lvl1pPr>
          </a:lstStyle>
          <a:p>
            <a:r>
              <a:rPr sz="11500" dirty="0"/>
              <a:t>}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8A8226-9B73-A742-9F39-0945BC77EF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38619"/>
          <a:stretch/>
        </p:blipFill>
        <p:spPr>
          <a:xfrm>
            <a:off x="774214" y="3924210"/>
            <a:ext cx="15898346" cy="2408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13B091-8DDB-E149-B02E-2A4B3D259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14" y="6893533"/>
            <a:ext cx="1752600" cy="1968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019E66-20FD-AD4F-B0B1-C8F6F4915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728" y="6911663"/>
            <a:ext cx="1752600" cy="1968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4A9008-AA42-D840-9BF9-0A4B6DBA8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5322" y="6878321"/>
            <a:ext cx="1917700" cy="1968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B5AA8A-6DE2-E643-AAA4-6B6A0A8BDF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96031" y="6926931"/>
            <a:ext cx="2616200" cy="1905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High Rate Calorimet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High Rate Calorimetry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45</a:t>
            </a:fld>
            <a:endParaRPr/>
          </a:p>
        </p:txBody>
      </p:sp>
      <p:sp>
        <p:nvSpPr>
          <p:cNvPr id="101" name="Jet and ETmiss resolution @high pileup"/>
          <p:cNvSpPr txBox="1"/>
          <p:nvPr/>
        </p:nvSpPr>
        <p:spPr>
          <a:xfrm>
            <a:off x="6013684" y="1881388"/>
            <a:ext cx="9942514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2400">
                <a:solidFill>
                  <a:srgbClr val="0433FF"/>
                </a:solidFill>
              </a:defRPr>
            </a:pPr>
            <a:r>
              <a:rPr lang="it-IT" sz="3600" dirty="0" err="1">
                <a:solidFill>
                  <a:srgbClr val="0432FF"/>
                </a:solidFill>
              </a:rPr>
              <a:t>Effect</a:t>
            </a:r>
            <a:r>
              <a:rPr lang="it-IT" sz="3600" dirty="0">
                <a:solidFill>
                  <a:srgbClr val="0432FF"/>
                </a:solidFill>
              </a:rPr>
              <a:t> on </a:t>
            </a:r>
            <a:r>
              <a:rPr sz="3600" dirty="0">
                <a:solidFill>
                  <a:srgbClr val="0432FF"/>
                </a:solidFill>
              </a:rPr>
              <a:t>Jet and </a:t>
            </a:r>
            <a:r>
              <a:rPr sz="3600" dirty="0" err="1">
                <a:solidFill>
                  <a:srgbClr val="0432FF"/>
                </a:solidFill>
              </a:rPr>
              <a:t>E</a:t>
            </a:r>
            <a:r>
              <a:rPr sz="3600" baseline="-5999" dirty="0" err="1">
                <a:solidFill>
                  <a:srgbClr val="0432FF"/>
                </a:solidFill>
              </a:rPr>
              <a:t>T</a:t>
            </a:r>
            <a:r>
              <a:rPr sz="3600" baseline="31999" dirty="0" err="1">
                <a:solidFill>
                  <a:srgbClr val="0432FF"/>
                </a:solidFill>
              </a:rPr>
              <a:t>miss</a:t>
            </a:r>
            <a:r>
              <a:rPr sz="3600" dirty="0">
                <a:solidFill>
                  <a:srgbClr val="0432FF"/>
                </a:solidFill>
              </a:rPr>
              <a:t> resolution @high pileup</a:t>
            </a:r>
          </a:p>
        </p:txBody>
      </p:sp>
      <p:pic>
        <p:nvPicPr>
          <p:cNvPr id="1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584" y="4989862"/>
            <a:ext cx="6474756" cy="4010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4716" y="4967162"/>
            <a:ext cx="6091343" cy="3876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leup-demo.pdf" descr="pileup-demo.pdf">
            <a:extLst>
              <a:ext uri="{FF2B5EF4-FFF2-40B4-BE49-F238E27FC236}">
                <a16:creationId xmlns:a16="http://schemas.microsoft.com/office/drawing/2014/main" id="{7D100D50-CA2F-8644-A3BB-D16089204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07" y="1647160"/>
            <a:ext cx="4530708" cy="311657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89797444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E4386-E290-8641-AFEB-79225140B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 Rate Calorimetry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790E6-00A5-3446-9284-629997EF0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54" y="1524000"/>
            <a:ext cx="15985555" cy="1616765"/>
          </a:xfrm>
        </p:spPr>
        <p:txBody>
          <a:bodyPr/>
          <a:lstStyle/>
          <a:p>
            <a:pPr marL="423354" indent="0">
              <a:buNone/>
            </a:pPr>
            <a:r>
              <a:rPr lang="en-GB" dirty="0"/>
              <a:t>Pile up suppression:</a:t>
            </a:r>
          </a:p>
          <a:p>
            <a:pPr marL="423354" indent="0">
              <a:buNone/>
            </a:pPr>
            <a:r>
              <a:rPr lang="en-GB" dirty="0">
                <a:latin typeface="Gill Sans MT" panose="020B0502020104020203" pitchFamily="34" charset="77"/>
              </a:rPr>
              <a:t>identify high-energy clusters, then make timing cut to retain hits of interest </a:t>
            </a:r>
          </a:p>
          <a:p>
            <a:pPr marL="423354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FF454-16F7-5C4F-B10E-796C5F33A63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46</a:t>
            </a:fld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D8CFDB-72AD-2540-BBE9-40A026BB1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067" y="3464677"/>
            <a:ext cx="14018811" cy="535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4286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ad-Hard Calorimet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Rad-Hard Calorimetry</a:t>
            </a:r>
          </a:p>
        </p:txBody>
      </p:sp>
      <p:sp>
        <p:nvSpPr>
          <p:cNvPr id="124" name="Irradiation changes the performance of detectors and electronics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</a:pPr>
            <a:r>
              <a:rPr dirty="0"/>
              <a:t>Irradiation changes the performance of detectors and electronics</a:t>
            </a:r>
          </a:p>
          <a:p>
            <a:pPr marL="457200" indent="-457200">
              <a:spcBef>
                <a:spcPts val="0"/>
              </a:spcBef>
              <a:buClr>
                <a:srgbClr val="0433FF"/>
              </a:buClr>
              <a:buSzPct val="80000"/>
            </a:pPr>
            <a:r>
              <a:rPr dirty="0"/>
              <a:t>Total Ionizing Dose (TID)</a:t>
            </a:r>
          </a:p>
          <a:p>
            <a:pPr marL="685800" lvl="1" indent="-457200">
              <a:spcBef>
                <a:spcPts val="0"/>
              </a:spcBef>
              <a:buClr>
                <a:srgbClr val="53585F"/>
              </a:buClr>
              <a:buSzPct val="80000"/>
            </a:pPr>
            <a:r>
              <a:rPr dirty="0"/>
              <a:t>Mainly due to photons, electrons and positrons</a:t>
            </a:r>
          </a:p>
          <a:p>
            <a:pPr marL="685800" lvl="1" indent="-457200">
              <a:spcBef>
                <a:spcPts val="0"/>
              </a:spcBef>
              <a:buClr>
                <a:srgbClr val="53585F"/>
              </a:buClr>
              <a:buSzPct val="80000"/>
            </a:pPr>
            <a:r>
              <a:rPr dirty="0"/>
              <a:t>Measured in Gray (</a:t>
            </a:r>
            <a:r>
              <a:rPr dirty="0" err="1"/>
              <a:t>Gy</a:t>
            </a:r>
            <a:r>
              <a:rPr dirty="0"/>
              <a:t>), 1 </a:t>
            </a:r>
            <a:r>
              <a:rPr dirty="0" err="1"/>
              <a:t>Gy</a:t>
            </a:r>
            <a:r>
              <a:rPr dirty="0"/>
              <a:t> = 1 J/kg = 100 rad</a:t>
            </a:r>
          </a:p>
          <a:p>
            <a:pPr marL="469900" indent="-457200">
              <a:spcBef>
                <a:spcPts val="0"/>
              </a:spcBef>
              <a:buClr>
                <a:srgbClr val="0433FF"/>
              </a:buClr>
              <a:buSzPct val="80000"/>
            </a:pPr>
            <a:r>
              <a:rPr dirty="0"/>
              <a:t>Non Ionizing Energy Loss (NIEL) / equivalent fluence (</a:t>
            </a:r>
            <a:r>
              <a:rPr dirty="0" err="1"/>
              <a:t>Φeq</a:t>
            </a:r>
            <a:r>
              <a:rPr dirty="0"/>
              <a:t>)</a:t>
            </a:r>
          </a:p>
          <a:p>
            <a:pPr marL="685800" lvl="1" indent="-457200">
              <a:spcBef>
                <a:spcPts val="0"/>
              </a:spcBef>
              <a:buClr>
                <a:srgbClr val="53585F"/>
              </a:buClr>
              <a:buSzPct val="80000"/>
            </a:pPr>
            <a:r>
              <a:rPr dirty="0"/>
              <a:t>Expressed in 1 MeV neutron equivalent fluence (n/cm</a:t>
            </a:r>
            <a:r>
              <a:rPr baseline="31999" dirty="0"/>
              <a:t>2</a:t>
            </a:r>
            <a:r>
              <a:rPr dirty="0"/>
              <a:t>)</a:t>
            </a:r>
          </a:p>
          <a:p>
            <a:pPr marL="457200" indent="-457200">
              <a:spcBef>
                <a:spcPts val="0"/>
              </a:spcBef>
              <a:buClr>
                <a:srgbClr val="0433FF"/>
              </a:buClr>
              <a:buSzPct val="80000"/>
            </a:pPr>
            <a:r>
              <a:rPr dirty="0"/>
              <a:t>Thermal neutron fluence</a:t>
            </a:r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47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9AFC55-7CBE-8347-85C1-D363080C7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529" y="5100669"/>
            <a:ext cx="13014959" cy="465293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0FA7D-C180-F34E-B7A1-7763BF66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 Main Approaches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51D93-019C-1843-988E-3F68142759F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48</a:t>
            </a:fld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737D10-6157-524E-9346-336091439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079" y="1830512"/>
            <a:ext cx="4721746" cy="6092575"/>
          </a:xfrm>
          <a:prstGeom prst="rect">
            <a:avLst/>
          </a:prstGeom>
        </p:spPr>
      </p:pic>
      <p:grpSp>
        <p:nvGrpSpPr>
          <p:cNvPr id="6" name="Group">
            <a:extLst>
              <a:ext uri="{FF2B5EF4-FFF2-40B4-BE49-F238E27FC236}">
                <a16:creationId xmlns:a16="http://schemas.microsoft.com/office/drawing/2014/main" id="{C7BEBA00-45A6-234D-989D-A6BDB6117050}"/>
              </a:ext>
            </a:extLst>
          </p:cNvPr>
          <p:cNvGrpSpPr/>
          <p:nvPr/>
        </p:nvGrpSpPr>
        <p:grpSpPr>
          <a:xfrm>
            <a:off x="8670131" y="3005077"/>
            <a:ext cx="8465208" cy="4409513"/>
            <a:chOff x="0" y="0"/>
            <a:chExt cx="9061770" cy="4315071"/>
          </a:xfrm>
        </p:grpSpPr>
        <p:pic>
          <p:nvPicPr>
            <p:cNvPr id="7" name="droppedImage.png" descr="droppedImage.png">
              <a:extLst>
                <a:ext uri="{FF2B5EF4-FFF2-40B4-BE49-F238E27FC236}">
                  <a16:creationId xmlns:a16="http://schemas.microsoft.com/office/drawing/2014/main" id="{9478226F-E0CD-3D42-BAFA-29E4FB9F4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04187"/>
              <a:ext cx="8671468" cy="32019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" name="electrons positrons, photons, π0">
              <a:extLst>
                <a:ext uri="{FF2B5EF4-FFF2-40B4-BE49-F238E27FC236}">
                  <a16:creationId xmlns:a16="http://schemas.microsoft.com/office/drawing/2014/main" id="{5305C6CB-9474-804F-A1C8-6F9A3F2B9CD5}"/>
                </a:ext>
              </a:extLst>
            </p:cNvPr>
            <p:cNvSpPr txBox="1"/>
            <p:nvPr/>
          </p:nvSpPr>
          <p:spPr>
            <a:xfrm>
              <a:off x="3001684" y="-1"/>
              <a:ext cx="5379900" cy="5332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chemeClr val="accent2"/>
                  </a:solidFill>
                </a:defRPr>
              </a:pPr>
              <a:r>
                <a:rPr sz="2400"/>
                <a:t>electrons positrons, photons, </a:t>
              </a:r>
              <a:r>
                <a:rPr sz="2400">
                  <a:latin typeface="Lucida Grande"/>
                  <a:ea typeface="Lucida Grande"/>
                  <a:cs typeface="Lucida Grande"/>
                  <a:sym typeface="Lucida Grande"/>
                </a:rPr>
                <a:t>π</a:t>
              </a:r>
              <a:r>
                <a:rPr sz="2400" baseline="31999">
                  <a:latin typeface="Lucida Grande"/>
                  <a:ea typeface="Lucida Grande"/>
                  <a:cs typeface="Lucida Grande"/>
                  <a:sym typeface="Lucida Grande"/>
                </a:rPr>
                <a:t>0</a:t>
              </a:r>
            </a:p>
          </p:txBody>
        </p:sp>
        <p:sp>
          <p:nvSpPr>
            <p:cNvPr id="9" name="Charged hadrons (π,k…), nuclear fragments, neutrons, neutrinos, breakup of nuclei (invisible energy)">
              <a:extLst>
                <a:ext uri="{FF2B5EF4-FFF2-40B4-BE49-F238E27FC236}">
                  <a16:creationId xmlns:a16="http://schemas.microsoft.com/office/drawing/2014/main" id="{BF5B610A-BD45-F748-BF20-3E804643027A}"/>
                </a:ext>
              </a:extLst>
            </p:cNvPr>
            <p:cNvSpPr txBox="1"/>
            <p:nvPr/>
          </p:nvSpPr>
          <p:spPr>
            <a:xfrm>
              <a:off x="428537" y="3088636"/>
              <a:ext cx="8633234" cy="12264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solidFill>
                    <a:srgbClr val="FF85FF"/>
                  </a:solidFill>
                </a:defRPr>
              </a:lvl1pPr>
            </a:lstStyle>
            <a:p>
              <a:r>
                <a:rPr dirty="0"/>
                <a:t>Charged hadrons (π</a:t>
              </a:r>
              <a:r>
                <a:rPr b="1" dirty="0"/>
                <a:t>,k…), </a:t>
              </a:r>
              <a:r>
                <a:rPr dirty="0"/>
                <a:t>nuclear fragments, neutrons, neutrinos, breakup of nuclei (invisible energy)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D9D2EB7-37D3-6E4E-91AF-30E41935BD21}"/>
              </a:ext>
            </a:extLst>
          </p:cNvPr>
          <p:cNvSpPr txBox="1"/>
          <p:nvPr/>
        </p:nvSpPr>
        <p:spPr>
          <a:xfrm>
            <a:off x="2547863" y="8179049"/>
            <a:ext cx="2935099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Particle Flow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CAA941-23B5-BF45-A0B2-3DAF18B7297F}"/>
              </a:ext>
            </a:extLst>
          </p:cNvPr>
          <p:cNvSpPr txBox="1"/>
          <p:nvPr/>
        </p:nvSpPr>
        <p:spPr>
          <a:xfrm>
            <a:off x="10646124" y="8179048"/>
            <a:ext cx="3105017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Dual Readout</a:t>
            </a:r>
          </a:p>
        </p:txBody>
      </p:sp>
    </p:spTree>
    <p:extLst>
      <p:ext uri="{BB962C8B-B14F-4D97-AF65-F5344CB8AC3E}">
        <p14:creationId xmlns:p14="http://schemas.microsoft.com/office/powerpoint/2010/main" val="4036610245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B8C-C546-DF4D-B151-E555EBFAD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68" y="406400"/>
            <a:ext cx="13953493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dirty="0">
                <a:sym typeface="Chalkboard" charset="0"/>
              </a:rPr>
              <a:t>Particle Flow &amp; “High granularity paradigm”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CE9E6-85AB-C64F-A9D1-F32800F31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17500" indent="0">
              <a:buNone/>
              <a:defRPr/>
            </a:pPr>
            <a:r>
              <a:rPr lang="en-US" dirty="0">
                <a:sym typeface="Gill Sans" charset="0"/>
              </a:rPr>
              <a:t>Particle Flow combines tracking and calorimeter for optimal jet reconstruction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CB6D4-ABB6-3F4F-A427-D27D7CC6F9B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17059275" y="9029700"/>
            <a:ext cx="280988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halkboard" panose="03050602040202020205" pitchFamily="66" charset="77"/>
                <a:ea typeface="ヒラギノ角ゴ ProN W3" panose="020B0300000000000000" pitchFamily="34" charset="-128"/>
                <a:cs typeface="+mn-cs"/>
                <a:sym typeface="Chalkboard" panose="03050602040202020205" pitchFamily="66" charset="7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9pPr>
          </a:lstStyle>
          <a:p>
            <a:fld id="{C67A991B-FD2E-954B-A05F-EDC31780A425}" type="slidenum">
              <a:rPr lang="en-US" altLang="en-IT" smtClean="0"/>
              <a:pPr/>
              <a:t>49</a:t>
            </a:fld>
            <a:endParaRPr lang="en-US" altLang="en-IT" sz="1400" dirty="0">
              <a:solidFill>
                <a:schemeClr val="tx1"/>
              </a:solidFill>
              <a:latin typeface="Chalkboard" panose="03050602040202020205" pitchFamily="66" charset="77"/>
              <a:sym typeface="Chalkboard" panose="03050602040202020205" pitchFamily="66" charset="77"/>
            </a:endParaRPr>
          </a:p>
        </p:txBody>
      </p:sp>
      <p:pic>
        <p:nvPicPr>
          <p:cNvPr id="34821" name="Picture 6">
            <a:extLst>
              <a:ext uri="{FF2B5EF4-FFF2-40B4-BE49-F238E27FC236}">
                <a16:creationId xmlns:a16="http://schemas.microsoft.com/office/drawing/2014/main" id="{F3E9257D-418B-104B-B51F-EE3716990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6"/>
          <a:stretch/>
        </p:blipFill>
        <p:spPr bwMode="auto">
          <a:xfrm>
            <a:off x="7899042" y="2419455"/>
            <a:ext cx="8763867" cy="2268474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1ABF44-C23D-5044-95F0-52A58424B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445" y="2576515"/>
            <a:ext cx="4721746" cy="60925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120F40-C05F-DC49-94F6-DEAA51480FFE}"/>
              </a:ext>
            </a:extLst>
          </p:cNvPr>
          <p:cNvSpPr txBox="1"/>
          <p:nvPr/>
        </p:nvSpPr>
        <p:spPr>
          <a:xfrm>
            <a:off x="7601282" y="5200110"/>
            <a:ext cx="9160233" cy="35394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3200" dirty="0">
                <a:effectLst/>
                <a:latin typeface="Gill Sans MT" panose="020B0502020104020203" pitchFamily="34" charset="77"/>
              </a:rPr>
              <a:t>Jet energy measurement by measurement of </a:t>
            </a:r>
            <a:r>
              <a:rPr lang="en-GB" sz="3200" dirty="0">
                <a:solidFill>
                  <a:srgbClr val="0000FF"/>
                </a:solidFill>
                <a:effectLst/>
                <a:latin typeface="Gill Sans MT" panose="020B0502020104020203" pitchFamily="34" charset="77"/>
              </a:rPr>
              <a:t>individual particles</a:t>
            </a:r>
            <a:endParaRPr lang="en-GB" sz="3200" dirty="0">
              <a:effectLst/>
              <a:latin typeface="Gill Sans MT" panose="020B0502020104020203" pitchFamily="34" charset="77"/>
            </a:endParaRPr>
          </a:p>
          <a:p>
            <a:pPr algn="l"/>
            <a:r>
              <a:rPr lang="en-GB" sz="3200" dirty="0">
                <a:effectLst/>
                <a:latin typeface="Gill Sans MT" panose="020B0502020104020203" pitchFamily="34" charset="77"/>
              </a:rPr>
              <a:t>Maximal exploitation of precise tracking measurement</a:t>
            </a:r>
          </a:p>
          <a:p>
            <a:pPr algn="l"/>
            <a:endParaRPr lang="en-GB" sz="3200" dirty="0">
              <a:latin typeface="Gill Sans MT" panose="020B0502020104020203" pitchFamily="34" charset="77"/>
            </a:endParaRPr>
          </a:p>
          <a:p>
            <a:r>
              <a:rPr lang="en-GB" sz="3200" dirty="0">
                <a:solidFill>
                  <a:srgbClr val="941651"/>
                </a:solidFill>
              </a:rPr>
              <a:t>Need to minimize the confusion</a:t>
            </a:r>
          </a:p>
          <a:p>
            <a:r>
              <a:rPr lang="en-GB" sz="3200" dirty="0">
                <a:solidFill>
                  <a:srgbClr val="941651"/>
                </a:solidFill>
              </a:rPr>
              <a:t>term as much as possible !!!</a:t>
            </a:r>
          </a:p>
          <a:p>
            <a:pPr algn="l"/>
            <a:endParaRPr lang="en-GB" sz="3200" dirty="0">
              <a:effectLst/>
              <a:latin typeface="Gill Sans MT" panose="020B0502020104020203" pitchFamily="34" charset="77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0ED2F8-5553-984C-998E-E74034A92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Calorimeter Classification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67F94D-6389-834E-9437-F8B540377B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0432FF"/>
                </a:solidFill>
              </a:rPr>
              <a:t>According to particle to detect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Electromagnetic Calorimeter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Hadronic Calorimeter</a:t>
            </a:r>
          </a:p>
          <a:p>
            <a:pPr marL="846709" lvl="1" indent="0">
              <a:buNone/>
            </a:pPr>
            <a:endParaRPr lang="en-GB" dirty="0">
              <a:solidFill>
                <a:srgbClr val="0432FF"/>
              </a:solidFill>
            </a:endParaRPr>
          </a:p>
          <a:p>
            <a:r>
              <a:rPr lang="en-GB" dirty="0">
                <a:solidFill>
                  <a:srgbClr val="0432FF"/>
                </a:solidFill>
              </a:rPr>
              <a:t>According to Construction Technique</a:t>
            </a:r>
            <a:endParaRPr lang="en-GB" dirty="0">
              <a:solidFill>
                <a:srgbClr val="941651"/>
              </a:solidFill>
            </a:endParaRPr>
          </a:p>
          <a:p>
            <a:pPr lvl="1"/>
            <a:r>
              <a:rPr lang="en-GB" dirty="0">
                <a:solidFill>
                  <a:srgbClr val="941651"/>
                </a:solidFill>
              </a:rPr>
              <a:t>Homogeneous calorimeter</a:t>
            </a:r>
            <a:r>
              <a:rPr lang="en-GB" dirty="0"/>
              <a:t>: absorber and active media are the same</a:t>
            </a:r>
          </a:p>
          <a:p>
            <a:pPr lvl="1"/>
            <a:r>
              <a:rPr lang="en-GB" dirty="0">
                <a:solidFill>
                  <a:srgbClr val="941651"/>
                </a:solidFill>
              </a:rPr>
              <a:t>Sampling calorimeter</a:t>
            </a:r>
            <a:r>
              <a:rPr lang="en-GB" dirty="0"/>
              <a:t>: only part of shower energy deposited in active medium</a:t>
            </a:r>
          </a:p>
          <a:p>
            <a:pPr lvl="2"/>
            <a:r>
              <a:rPr lang="en-GB" dirty="0"/>
              <a:t>Sampling fraction </a:t>
            </a:r>
            <a:r>
              <a:rPr lang="en-GB" dirty="0" err="1"/>
              <a:t>f</a:t>
            </a:r>
            <a:r>
              <a:rPr lang="en-GB" baseline="-25000" dirty="0" err="1"/>
              <a:t>samp</a:t>
            </a:r>
            <a:r>
              <a:rPr lang="en-GB" dirty="0"/>
              <a:t> is usually determined with a </a:t>
            </a:r>
            <a:r>
              <a:rPr lang="en-GB" dirty="0" err="1"/>
              <a:t>mip</a:t>
            </a:r>
            <a:r>
              <a:rPr lang="en-GB" dirty="0"/>
              <a:t> (</a:t>
            </a:r>
            <a:r>
              <a:rPr lang="en-GB" dirty="0" err="1"/>
              <a:t>dE</a:t>
            </a:r>
            <a:r>
              <a:rPr lang="en-GB" dirty="0"/>
              <a:t>/dx at minimum)</a:t>
            </a:r>
          </a:p>
          <a:p>
            <a:endParaRPr lang="en-GB" dirty="0"/>
          </a:p>
          <a:p>
            <a:pPr lvl="1"/>
            <a:endParaRPr lang="en-GB" dirty="0"/>
          </a:p>
          <a:p>
            <a:pPr marL="846709" lvl="1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871371-EE6D-3640-AC94-FA2CF96BA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B2E4-BC9B-E444-8C61-C0D3B395A06A}" type="slidenum">
              <a:rPr lang="en-US" altLang="en-IT" smtClean="0"/>
              <a:pPr/>
              <a:t>5</a:t>
            </a:fld>
            <a:endParaRPr lang="en-US" alt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69BD24-F055-2E42-B4C5-B6DD5CEC4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112" y="7727950"/>
            <a:ext cx="75057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32415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B8C-C546-DF4D-B151-E555EBFAD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45" y="393700"/>
            <a:ext cx="13953493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dirty="0">
                <a:sym typeface="Chalkboard" charset="0"/>
              </a:rPr>
              <a:t>Particle Flow &amp; “High granularity paradigm”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CE9E6-85AB-C64F-A9D1-F32800F31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0847" y="1524001"/>
            <a:ext cx="13473684" cy="760413"/>
          </a:xfrm>
        </p:spPr>
        <p:txBody>
          <a:bodyPr/>
          <a:lstStyle/>
          <a:p>
            <a:pPr marL="317500" indent="0">
              <a:buNone/>
              <a:defRPr/>
            </a:pPr>
            <a:r>
              <a:rPr lang="en-US" dirty="0">
                <a:sym typeface="Gill Sans" charset="0"/>
              </a:rPr>
              <a:t>Particle Flow combines tracking and calorimeter for optimal jet reconstruction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CB6D4-ABB6-3F4F-A427-D27D7CC6F9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196763" y="9029700"/>
            <a:ext cx="28098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halkboard" panose="03050602040202020205" pitchFamily="66" charset="77"/>
                <a:ea typeface="ヒラギノ角ゴ ProN W3" panose="020B0300000000000000" pitchFamily="34" charset="-128"/>
                <a:cs typeface="+mn-cs"/>
                <a:sym typeface="Chalkboard" panose="03050602040202020205" pitchFamily="66" charset="7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9pPr>
          </a:lstStyle>
          <a:p>
            <a:fld id="{C67A991B-FD2E-954B-A05F-EDC31780A425}" type="slidenum">
              <a:rPr lang="en-US" altLang="en-IT" smtClean="0"/>
              <a:pPr/>
              <a:t>50</a:t>
            </a:fld>
            <a:endParaRPr lang="en-US" altLang="en-IT" sz="1400">
              <a:solidFill>
                <a:schemeClr val="tx1"/>
              </a:solidFill>
              <a:latin typeface="Chalkboard" panose="03050602040202020205" pitchFamily="66" charset="77"/>
              <a:sym typeface="Chalkboard" panose="03050602040202020205" pitchFamily="66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ABF44-C23D-5044-95F0-52A58424B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445" y="2576515"/>
            <a:ext cx="4721746" cy="60925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01EC69-5FFE-1848-8434-F559CD0A16DC}"/>
              </a:ext>
            </a:extLst>
          </p:cNvPr>
          <p:cNvSpPr txBox="1"/>
          <p:nvPr/>
        </p:nvSpPr>
        <p:spPr>
          <a:xfrm>
            <a:off x="7826756" y="2568856"/>
            <a:ext cx="8740014" cy="60016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200" dirty="0">
                <a:effectLst/>
                <a:latin typeface="Gill Sans MT" panose="020B0502020104020203" pitchFamily="34" charset="77"/>
              </a:rPr>
              <a:t>large radius and length</a:t>
            </a:r>
          </a:p>
          <a:p>
            <a:pPr algn="l"/>
            <a:r>
              <a:rPr lang="en-GB" sz="3200" dirty="0">
                <a:effectLst/>
                <a:latin typeface="Gill Sans MT" panose="020B0502020104020203" pitchFamily="34" charset="77"/>
              </a:rPr>
              <a:t>	➔ to separate the particles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200" dirty="0">
                <a:effectLst/>
                <a:latin typeface="Gill Sans MT" panose="020B0502020104020203" pitchFamily="34" charset="77"/>
              </a:rPr>
              <a:t>large magnetic field</a:t>
            </a:r>
          </a:p>
          <a:p>
            <a:pPr algn="l"/>
            <a:r>
              <a:rPr lang="en-GB" sz="3200" dirty="0">
                <a:effectLst/>
                <a:latin typeface="Gill Sans MT" panose="020B0502020104020203" pitchFamily="34" charset="77"/>
              </a:rPr>
              <a:t>	➔ to sweep out charged tracks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FF"/>
                </a:solidFill>
                <a:effectLst/>
                <a:latin typeface="Gill Sans MT" panose="020B0502020104020203" pitchFamily="34" charset="77"/>
              </a:rPr>
              <a:t>“no” material in front of calorimeters</a:t>
            </a:r>
          </a:p>
          <a:p>
            <a:pPr algn="l"/>
            <a:r>
              <a:rPr lang="en-GB" sz="3200" dirty="0">
                <a:effectLst/>
                <a:latin typeface="Gill Sans MT" panose="020B0502020104020203" pitchFamily="34" charset="77"/>
              </a:rPr>
              <a:t>	➔ stay inside coil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200" dirty="0">
                <a:effectLst/>
                <a:latin typeface="Gill Sans MT" panose="020B0502020104020203" pitchFamily="34" charset="77"/>
              </a:rPr>
              <a:t>small Moliere radius of calorimeters</a:t>
            </a:r>
          </a:p>
          <a:p>
            <a:pPr algn="l"/>
            <a:r>
              <a:rPr lang="en-GB" sz="3200" dirty="0">
                <a:effectLst/>
                <a:latin typeface="Gill Sans MT" panose="020B0502020104020203" pitchFamily="34" charset="77"/>
              </a:rPr>
              <a:t>	➔ to minimize shower overlap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941651"/>
                </a:solidFill>
                <a:effectLst/>
                <a:latin typeface="Gill Sans MT" panose="020B0502020104020203" pitchFamily="34" charset="77"/>
              </a:rPr>
              <a:t>high granularity of calorimeters</a:t>
            </a:r>
          </a:p>
          <a:p>
            <a:pPr algn="l"/>
            <a:r>
              <a:rPr lang="en-GB" sz="3200" dirty="0">
                <a:effectLst/>
                <a:latin typeface="Gill Sans MT" panose="020B0502020104020203" pitchFamily="34" charset="77"/>
              </a:rPr>
              <a:t>	➔ to separate overlapping showers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>
                <a:latin typeface="Gill Sans MT" panose="020B0502020104020203" pitchFamily="34" charset="77"/>
              </a:rPr>
              <a:t>High 𝜆/X</a:t>
            </a:r>
            <a:r>
              <a:rPr lang="en-GB" sz="3200" baseline="-25000" dirty="0">
                <a:latin typeface="Gill Sans MT" panose="020B0502020104020203" pitchFamily="34" charset="77"/>
              </a:rPr>
              <a:t>0</a:t>
            </a:r>
            <a:r>
              <a:rPr lang="en-GB" sz="3200" dirty="0">
                <a:latin typeface="Gill Sans MT" panose="020B0502020104020203" pitchFamily="34" charset="77"/>
              </a:rPr>
              <a:t> ratio</a:t>
            </a:r>
          </a:p>
          <a:p>
            <a:pPr lvl="1" indent="0" algn="l"/>
            <a:r>
              <a:rPr lang="en-GB" sz="3200" dirty="0">
                <a:latin typeface="Gill Sans MT" panose="020B0502020104020203" pitchFamily="34" charset="77"/>
              </a:rPr>
              <a:t>	➔ to distinguish Hadronic/EM showers</a:t>
            </a:r>
            <a:endParaRPr lang="en-GB" sz="3200" dirty="0">
              <a:effectLst/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387130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>
            <a:extLst>
              <a:ext uri="{FF2B5EF4-FFF2-40B4-BE49-F238E27FC236}">
                <a16:creationId xmlns:a16="http://schemas.microsoft.com/office/drawing/2014/main" id="{7FBAE575-9072-E649-AFE9-226967454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000">
                <a:solidFill>
                  <a:srgbClr val="FF2600"/>
                </a:solidFill>
              </a:defRPr>
            </a:lvl1pPr>
          </a:lstStyle>
          <a:p>
            <a:pPr eaLnBrk="1" hangingPunct="1">
              <a:defRPr/>
            </a:pPr>
            <a:r>
              <a:rPr sz="4000" dirty="0">
                <a:solidFill>
                  <a:srgbClr val="800040"/>
                </a:solidFill>
                <a:sym typeface="Chalkboard" charset="0"/>
              </a:rPr>
              <a:t>PFA</a:t>
            </a:r>
            <a:r>
              <a:rPr lang="it-IT" sz="4000" dirty="0">
                <a:solidFill>
                  <a:srgbClr val="800040"/>
                </a:solidFill>
                <a:sym typeface="Chalkboard" charset="0"/>
              </a:rPr>
              <a:t>: </a:t>
            </a:r>
            <a:r>
              <a:rPr sz="4000" dirty="0">
                <a:solidFill>
                  <a:srgbClr val="800040"/>
                </a:solidFill>
                <a:sym typeface="Chalkboard" charset="0"/>
              </a:rPr>
              <a:t>High Density + Fine Granularity</a:t>
            </a:r>
          </a:p>
        </p:txBody>
      </p:sp>
      <p:sp>
        <p:nvSpPr>
          <p:cNvPr id="516" name="Shape 516">
            <a:extLst>
              <a:ext uri="{FF2B5EF4-FFF2-40B4-BE49-F238E27FC236}">
                <a16:creationId xmlns:a16="http://schemas.microsoft.com/office/drawing/2014/main" id="{C304CE1F-6AC9-4540-9102-37DE176F0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149684" indent="-387684">
              <a:defRPr sz="2900">
                <a:solidFill>
                  <a:srgbClr val="091D86"/>
                </a:solidFill>
              </a:defRPr>
            </a:lvl1pPr>
          </a:lstStyle>
          <a:p>
            <a:pPr marL="762000" indent="0">
              <a:buNone/>
              <a:defRPr/>
            </a:pPr>
            <a:r>
              <a:rPr dirty="0">
                <a:sym typeface="Gill Sans" charset="0"/>
              </a:rPr>
              <a:t>In order to reduce problems of shower overlap, R&amp;D focuses on reducing the shower dimensions and decreasing the calorimeter cell size</a:t>
            </a:r>
          </a:p>
        </p:txBody>
      </p:sp>
      <p:grpSp>
        <p:nvGrpSpPr>
          <p:cNvPr id="35843" name="Group 524">
            <a:extLst>
              <a:ext uri="{FF2B5EF4-FFF2-40B4-BE49-F238E27FC236}">
                <a16:creationId xmlns:a16="http://schemas.microsoft.com/office/drawing/2014/main" id="{54E68F01-3EA4-5D4D-BEBD-A9B33E32A76D}"/>
              </a:ext>
            </a:extLst>
          </p:cNvPr>
          <p:cNvGrpSpPr>
            <a:grpSpLocks/>
          </p:cNvGrpSpPr>
          <p:nvPr/>
        </p:nvGrpSpPr>
        <p:grpSpPr bwMode="auto">
          <a:xfrm>
            <a:off x="2966223" y="2502720"/>
            <a:ext cx="11469708" cy="5942781"/>
            <a:chOff x="62626" y="324316"/>
            <a:chExt cx="11468974" cy="5943134"/>
          </a:xfrm>
        </p:grpSpPr>
        <p:grpSp>
          <p:nvGrpSpPr>
            <p:cNvPr id="35844" name="Group 521">
              <a:extLst>
                <a:ext uri="{FF2B5EF4-FFF2-40B4-BE49-F238E27FC236}">
                  <a16:creationId xmlns:a16="http://schemas.microsoft.com/office/drawing/2014/main" id="{302060F1-2E7D-0249-810E-CA5E0F7CD4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3400" y="324316"/>
              <a:ext cx="10998200" cy="5943134"/>
              <a:chOff x="533400" y="324316"/>
              <a:chExt cx="10998200" cy="5943133"/>
            </a:xfrm>
          </p:grpSpPr>
          <p:pic>
            <p:nvPicPr>
              <p:cNvPr id="35847" name="droppedImage.pdf">
                <a:extLst>
                  <a:ext uri="{FF2B5EF4-FFF2-40B4-BE49-F238E27FC236}">
                    <a16:creationId xmlns:a16="http://schemas.microsoft.com/office/drawing/2014/main" id="{B6DA61C6-AF48-1044-8504-BDBF5C463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841024"/>
                <a:ext cx="10998200" cy="5426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  <p:grpSp>
            <p:nvGrpSpPr>
              <p:cNvPr id="35848" name="Group 520">
                <a:extLst>
                  <a:ext uri="{FF2B5EF4-FFF2-40B4-BE49-F238E27FC236}">
                    <a16:creationId xmlns:a16="http://schemas.microsoft.com/office/drawing/2014/main" id="{1EE0A21F-DB1D-694F-A490-9262379021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40197" y="324316"/>
                <a:ext cx="8872147" cy="487342"/>
                <a:chOff x="439332" y="324315"/>
                <a:chExt cx="8872145" cy="487341"/>
              </a:xfrm>
            </p:grpSpPr>
            <p:sp>
              <p:nvSpPr>
                <p:cNvPr id="35849" name="Shape 518">
                  <a:extLst>
                    <a:ext uri="{FF2B5EF4-FFF2-40B4-BE49-F238E27FC236}">
                      <a16:creationId xmlns:a16="http://schemas.microsoft.com/office/drawing/2014/main" id="{25F7CF9E-F790-0749-B7F5-9CABBBC3F9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9332" y="324315"/>
                  <a:ext cx="3021467" cy="4873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wrap="none" lIns="50800" tIns="50800" rIns="50800" bIns="50800" anchor="ctr">
                  <a:spAutoFit/>
                </a:bodyPr>
                <a:lstStyle>
                  <a:lvl1pPr>
                    <a:defRPr sz="4200">
                      <a:solidFill>
                        <a:srgbClr val="000000"/>
                      </a:solidFill>
                      <a:latin typeface="Gill Sans" panose="020B0502020104020203" pitchFamily="34" charset="-79"/>
                      <a:ea typeface="ヒラギノ角ゴ ProN W3" panose="020B0300000000000000" pitchFamily="34" charset="-128"/>
                      <a:sym typeface="Gill Sans" panose="020B0502020104020203" pitchFamily="34" charset="-79"/>
                    </a:defRPr>
                  </a:lvl1pPr>
                  <a:lvl2pPr marL="742950" indent="-285750">
                    <a:defRPr sz="4200">
                      <a:solidFill>
                        <a:srgbClr val="000000"/>
                      </a:solidFill>
                      <a:latin typeface="Gill Sans" panose="020B0502020104020203" pitchFamily="34" charset="-79"/>
                      <a:ea typeface="ヒラギノ角ゴ ProN W3" panose="020B0300000000000000" pitchFamily="34" charset="-128"/>
                      <a:sym typeface="Gill Sans" panose="020B0502020104020203" pitchFamily="34" charset="-79"/>
                    </a:defRPr>
                  </a:lvl2pPr>
                  <a:lvl3pPr marL="1143000" indent="-228600">
                    <a:defRPr sz="4200">
                      <a:solidFill>
                        <a:srgbClr val="000000"/>
                      </a:solidFill>
                      <a:latin typeface="Gill Sans" panose="020B0502020104020203" pitchFamily="34" charset="-79"/>
                      <a:ea typeface="ヒラギノ角ゴ ProN W3" panose="020B0300000000000000" pitchFamily="34" charset="-128"/>
                      <a:sym typeface="Gill Sans" panose="020B0502020104020203" pitchFamily="34" charset="-79"/>
                    </a:defRPr>
                  </a:lvl3pPr>
                  <a:lvl4pPr marL="1600200" indent="-228600">
                    <a:defRPr sz="4200">
                      <a:solidFill>
                        <a:srgbClr val="000000"/>
                      </a:solidFill>
                      <a:latin typeface="Gill Sans" panose="020B0502020104020203" pitchFamily="34" charset="-79"/>
                      <a:ea typeface="ヒラギノ角ゴ ProN W3" panose="020B0300000000000000" pitchFamily="34" charset="-128"/>
                      <a:sym typeface="Gill Sans" panose="020B0502020104020203" pitchFamily="34" charset="-79"/>
                    </a:defRPr>
                  </a:lvl4pPr>
                  <a:lvl5pPr marL="2057400" indent="-228600">
                    <a:defRPr sz="4200">
                      <a:solidFill>
                        <a:srgbClr val="000000"/>
                      </a:solidFill>
                      <a:latin typeface="Gill Sans" panose="020B0502020104020203" pitchFamily="34" charset="-79"/>
                      <a:ea typeface="ヒラギノ角ゴ ProN W3" panose="020B0300000000000000" pitchFamily="34" charset="-128"/>
                      <a:sym typeface="Gill Sans" panose="020B0502020104020203" pitchFamily="34" charset="-79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200">
                      <a:solidFill>
                        <a:srgbClr val="000000"/>
                      </a:solidFill>
                      <a:latin typeface="Gill Sans" panose="020B0502020104020203" pitchFamily="34" charset="-79"/>
                      <a:ea typeface="ヒラギノ角ゴ ProN W3" panose="020B0300000000000000" pitchFamily="34" charset="-128"/>
                      <a:sym typeface="Gill Sans" panose="020B0502020104020203" pitchFamily="34" charset="-79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200">
                      <a:solidFill>
                        <a:srgbClr val="000000"/>
                      </a:solidFill>
                      <a:latin typeface="Gill Sans" panose="020B0502020104020203" pitchFamily="34" charset="-79"/>
                      <a:ea typeface="ヒラギノ角ゴ ProN W3" panose="020B0300000000000000" pitchFamily="34" charset="-128"/>
                      <a:sym typeface="Gill Sans" panose="020B0502020104020203" pitchFamily="34" charset="-79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200">
                      <a:solidFill>
                        <a:srgbClr val="000000"/>
                      </a:solidFill>
                      <a:latin typeface="Gill Sans" panose="020B0502020104020203" pitchFamily="34" charset="-79"/>
                      <a:ea typeface="ヒラギノ角ゴ ProN W3" panose="020B0300000000000000" pitchFamily="34" charset="-128"/>
                      <a:sym typeface="Gill Sans" panose="020B0502020104020203" pitchFamily="34" charset="-79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200">
                      <a:solidFill>
                        <a:srgbClr val="000000"/>
                      </a:solidFill>
                      <a:latin typeface="Gill Sans" panose="020B0502020104020203" pitchFamily="34" charset="-79"/>
                      <a:ea typeface="ヒラギノ角ゴ ProN W3" panose="020B0300000000000000" pitchFamily="34" charset="-128"/>
                      <a:sym typeface="Gill Sans" panose="020B0502020104020203" pitchFamily="34" charset="-79"/>
                    </a:defRPr>
                  </a:lvl9pPr>
                </a:lstStyle>
                <a:p>
                  <a:pPr algn="ctr" eaLnBrk="1" hangingPunct="1">
                    <a:buClr>
                      <a:srgbClr val="A29A85"/>
                    </a:buClr>
                  </a:pPr>
                  <a:r>
                    <a:rPr lang="en-IT" altLang="en-IT" sz="2500">
                      <a:solidFill>
                        <a:srgbClr val="091D86"/>
                      </a:solidFill>
                      <a:sym typeface="Cochin" panose="02000603020000020003" pitchFamily="2" charset="0"/>
                    </a:rPr>
                    <a:t>X</a:t>
                  </a:r>
                  <a:r>
                    <a:rPr lang="en-IT" altLang="en-IT" sz="2500" baseline="-6000">
                      <a:solidFill>
                        <a:srgbClr val="091D86"/>
                      </a:solidFill>
                      <a:sym typeface="Cochin" panose="02000603020000020003" pitchFamily="2" charset="0"/>
                    </a:rPr>
                    <a:t>0</a:t>
                  </a:r>
                  <a:r>
                    <a:rPr lang="en-IT" altLang="en-IT" sz="2500">
                      <a:solidFill>
                        <a:srgbClr val="091D86"/>
                      </a:solidFill>
                      <a:sym typeface="Cochin" panose="02000603020000020003" pitchFamily="2" charset="0"/>
                    </a:rPr>
                    <a:t> = 1.8 cm, λ</a:t>
                  </a:r>
                  <a:r>
                    <a:rPr lang="en-IT" altLang="en-IT" sz="2500" baseline="-6000">
                      <a:solidFill>
                        <a:srgbClr val="091D86"/>
                      </a:solidFill>
                      <a:sym typeface="Cochin" panose="02000603020000020003" pitchFamily="2" charset="0"/>
                    </a:rPr>
                    <a:t>I</a:t>
                  </a:r>
                  <a:r>
                    <a:rPr lang="en-IT" altLang="en-IT" sz="2500">
                      <a:solidFill>
                        <a:srgbClr val="091D86"/>
                      </a:solidFill>
                      <a:sym typeface="Cochin" panose="02000603020000020003" pitchFamily="2" charset="0"/>
                    </a:rPr>
                    <a:t>=17 cm</a:t>
                  </a:r>
                </a:p>
              </p:txBody>
            </p:sp>
            <p:sp>
              <p:nvSpPr>
                <p:cNvPr id="35850" name="Shape 519">
                  <a:extLst>
                    <a:ext uri="{FF2B5EF4-FFF2-40B4-BE49-F238E27FC236}">
                      <a16:creationId xmlns:a16="http://schemas.microsoft.com/office/drawing/2014/main" id="{2719270A-90E2-EC4B-A8DE-DD6C954969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9193" y="324315"/>
                  <a:ext cx="3252284" cy="4873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wrap="none" lIns="50800" tIns="50800" rIns="50800" bIns="50800" anchor="ctr">
                  <a:spAutoFit/>
                </a:bodyPr>
                <a:lstStyle>
                  <a:lvl1pPr>
                    <a:defRPr sz="4200">
                      <a:solidFill>
                        <a:srgbClr val="000000"/>
                      </a:solidFill>
                      <a:latin typeface="Gill Sans" panose="020B0502020104020203" pitchFamily="34" charset="-79"/>
                      <a:ea typeface="ヒラギノ角ゴ ProN W3" panose="020B0300000000000000" pitchFamily="34" charset="-128"/>
                      <a:sym typeface="Gill Sans" panose="020B0502020104020203" pitchFamily="34" charset="-79"/>
                    </a:defRPr>
                  </a:lvl1pPr>
                  <a:lvl2pPr marL="742950" indent="-285750">
                    <a:defRPr sz="4200">
                      <a:solidFill>
                        <a:srgbClr val="000000"/>
                      </a:solidFill>
                      <a:latin typeface="Gill Sans" panose="020B0502020104020203" pitchFamily="34" charset="-79"/>
                      <a:ea typeface="ヒラギノ角ゴ ProN W3" panose="020B0300000000000000" pitchFamily="34" charset="-128"/>
                      <a:sym typeface="Gill Sans" panose="020B0502020104020203" pitchFamily="34" charset="-79"/>
                    </a:defRPr>
                  </a:lvl2pPr>
                  <a:lvl3pPr marL="1143000" indent="-228600">
                    <a:defRPr sz="4200">
                      <a:solidFill>
                        <a:srgbClr val="000000"/>
                      </a:solidFill>
                      <a:latin typeface="Gill Sans" panose="020B0502020104020203" pitchFamily="34" charset="-79"/>
                      <a:ea typeface="ヒラギノ角ゴ ProN W3" panose="020B0300000000000000" pitchFamily="34" charset="-128"/>
                      <a:sym typeface="Gill Sans" panose="020B0502020104020203" pitchFamily="34" charset="-79"/>
                    </a:defRPr>
                  </a:lvl3pPr>
                  <a:lvl4pPr marL="1600200" indent="-228600">
                    <a:defRPr sz="4200">
                      <a:solidFill>
                        <a:srgbClr val="000000"/>
                      </a:solidFill>
                      <a:latin typeface="Gill Sans" panose="020B0502020104020203" pitchFamily="34" charset="-79"/>
                      <a:ea typeface="ヒラギノ角ゴ ProN W3" panose="020B0300000000000000" pitchFamily="34" charset="-128"/>
                      <a:sym typeface="Gill Sans" panose="020B0502020104020203" pitchFamily="34" charset="-79"/>
                    </a:defRPr>
                  </a:lvl4pPr>
                  <a:lvl5pPr marL="2057400" indent="-228600">
                    <a:defRPr sz="4200">
                      <a:solidFill>
                        <a:srgbClr val="000000"/>
                      </a:solidFill>
                      <a:latin typeface="Gill Sans" panose="020B0502020104020203" pitchFamily="34" charset="-79"/>
                      <a:ea typeface="ヒラギノ角ゴ ProN W3" panose="020B0300000000000000" pitchFamily="34" charset="-128"/>
                      <a:sym typeface="Gill Sans" panose="020B0502020104020203" pitchFamily="34" charset="-79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200">
                      <a:solidFill>
                        <a:srgbClr val="000000"/>
                      </a:solidFill>
                      <a:latin typeface="Gill Sans" panose="020B0502020104020203" pitchFamily="34" charset="-79"/>
                      <a:ea typeface="ヒラギノ角ゴ ProN W3" panose="020B0300000000000000" pitchFamily="34" charset="-128"/>
                      <a:sym typeface="Gill Sans" panose="020B0502020104020203" pitchFamily="34" charset="-79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200">
                      <a:solidFill>
                        <a:srgbClr val="000000"/>
                      </a:solidFill>
                      <a:latin typeface="Gill Sans" panose="020B0502020104020203" pitchFamily="34" charset="-79"/>
                      <a:ea typeface="ヒラギノ角ゴ ProN W3" panose="020B0300000000000000" pitchFamily="34" charset="-128"/>
                      <a:sym typeface="Gill Sans" panose="020B0502020104020203" pitchFamily="34" charset="-79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200">
                      <a:solidFill>
                        <a:srgbClr val="000000"/>
                      </a:solidFill>
                      <a:latin typeface="Gill Sans" panose="020B0502020104020203" pitchFamily="34" charset="-79"/>
                      <a:ea typeface="ヒラギノ角ゴ ProN W3" panose="020B0300000000000000" pitchFamily="34" charset="-128"/>
                      <a:sym typeface="Gill Sans" panose="020B0502020104020203" pitchFamily="34" charset="-79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200">
                      <a:solidFill>
                        <a:srgbClr val="000000"/>
                      </a:solidFill>
                      <a:latin typeface="Gill Sans" panose="020B0502020104020203" pitchFamily="34" charset="-79"/>
                      <a:ea typeface="ヒラギノ角ゴ ProN W3" panose="020B0300000000000000" pitchFamily="34" charset="-128"/>
                      <a:sym typeface="Gill Sans" panose="020B0502020104020203" pitchFamily="34" charset="-79"/>
                    </a:defRPr>
                  </a:lvl9pPr>
                </a:lstStyle>
                <a:p>
                  <a:pPr algn="ctr" eaLnBrk="1" hangingPunct="1">
                    <a:buClr>
                      <a:srgbClr val="A29A85"/>
                    </a:buClr>
                  </a:pPr>
                  <a:r>
                    <a:rPr lang="en-IT" altLang="en-IT" sz="2500">
                      <a:solidFill>
                        <a:srgbClr val="091D86"/>
                      </a:solidFill>
                      <a:sym typeface="Cochin" panose="02000603020000020003" pitchFamily="2" charset="0"/>
                    </a:rPr>
                    <a:t>X</a:t>
                  </a:r>
                  <a:r>
                    <a:rPr lang="en-IT" altLang="en-IT" sz="2500" baseline="-6000">
                      <a:solidFill>
                        <a:srgbClr val="091D86"/>
                      </a:solidFill>
                      <a:sym typeface="Cochin" panose="02000603020000020003" pitchFamily="2" charset="0"/>
                    </a:rPr>
                    <a:t>0</a:t>
                  </a:r>
                  <a:r>
                    <a:rPr lang="en-IT" altLang="en-IT" sz="2500">
                      <a:solidFill>
                        <a:srgbClr val="091D86"/>
                      </a:solidFill>
                      <a:sym typeface="Cochin" panose="02000603020000020003" pitchFamily="2" charset="0"/>
                    </a:rPr>
                    <a:t> = 0.35 cm, λ</a:t>
                  </a:r>
                  <a:r>
                    <a:rPr lang="en-IT" altLang="en-IT" sz="2500" baseline="-6000">
                      <a:solidFill>
                        <a:srgbClr val="091D86"/>
                      </a:solidFill>
                      <a:sym typeface="Cochin" panose="02000603020000020003" pitchFamily="2" charset="0"/>
                    </a:rPr>
                    <a:t>I</a:t>
                  </a:r>
                  <a:r>
                    <a:rPr lang="en-IT" altLang="en-IT" sz="2500">
                      <a:solidFill>
                        <a:srgbClr val="091D86"/>
                      </a:solidFill>
                      <a:sym typeface="Cochin" panose="02000603020000020003" pitchFamily="2" charset="0"/>
                    </a:rPr>
                    <a:t>=9.6 cm</a:t>
                  </a:r>
                </a:p>
              </p:txBody>
            </p:sp>
          </p:grpSp>
        </p:grpSp>
        <p:sp>
          <p:nvSpPr>
            <p:cNvPr id="35845" name="Shape 522">
              <a:extLst>
                <a:ext uri="{FF2B5EF4-FFF2-40B4-BE49-F238E27FC236}">
                  <a16:creationId xmlns:a16="http://schemas.microsoft.com/office/drawing/2014/main" id="{077CB71C-FEB3-2446-B571-C3532ACFF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26" y="5368981"/>
              <a:ext cx="863964" cy="641239"/>
            </a:xfrm>
            <a:prstGeom prst="rect">
              <a:avLst/>
            </a:prstGeom>
            <a:solidFill>
              <a:srgbClr val="091D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4200">
                  <a:solidFill>
                    <a:srgbClr val="000000"/>
                  </a:solidFill>
                  <a:latin typeface="Gill Sans" panose="020B0502020104020203" pitchFamily="34" charset="-79"/>
                  <a:ea typeface="ヒラギノ角ゴ ProN W3" panose="020B0300000000000000" pitchFamily="34" charset="-128"/>
                  <a:sym typeface="Gill Sans" panose="020B0502020104020203" pitchFamily="34" charset="-79"/>
                </a:defRPr>
              </a:lvl1pPr>
              <a:lvl2pPr marL="742950" indent="-285750">
                <a:defRPr sz="4200">
                  <a:solidFill>
                    <a:srgbClr val="000000"/>
                  </a:solidFill>
                  <a:latin typeface="Gill Sans" panose="020B0502020104020203" pitchFamily="34" charset="-79"/>
                  <a:ea typeface="ヒラギノ角ゴ ProN W3" panose="020B0300000000000000" pitchFamily="34" charset="-128"/>
                  <a:sym typeface="Gill Sans" panose="020B0502020104020203" pitchFamily="34" charset="-79"/>
                </a:defRPr>
              </a:lvl2pPr>
              <a:lvl3pPr marL="1143000" indent="-228600">
                <a:defRPr sz="4200">
                  <a:solidFill>
                    <a:srgbClr val="000000"/>
                  </a:solidFill>
                  <a:latin typeface="Gill Sans" panose="020B0502020104020203" pitchFamily="34" charset="-79"/>
                  <a:ea typeface="ヒラギノ角ゴ ProN W3" panose="020B0300000000000000" pitchFamily="34" charset="-128"/>
                  <a:sym typeface="Gill Sans" panose="020B0502020104020203" pitchFamily="34" charset="-79"/>
                </a:defRPr>
              </a:lvl3pPr>
              <a:lvl4pPr marL="1600200" indent="-228600">
                <a:defRPr sz="4200">
                  <a:solidFill>
                    <a:srgbClr val="000000"/>
                  </a:solidFill>
                  <a:latin typeface="Gill Sans" panose="020B0502020104020203" pitchFamily="34" charset="-79"/>
                  <a:ea typeface="ヒラギノ角ゴ ProN W3" panose="020B0300000000000000" pitchFamily="34" charset="-128"/>
                  <a:sym typeface="Gill Sans" panose="020B0502020104020203" pitchFamily="34" charset="-79"/>
                </a:defRPr>
              </a:lvl4pPr>
              <a:lvl5pPr marL="2057400" indent="-228600">
                <a:defRPr sz="4200">
                  <a:solidFill>
                    <a:srgbClr val="000000"/>
                  </a:solidFill>
                  <a:latin typeface="Gill Sans" panose="020B0502020104020203" pitchFamily="34" charset="-79"/>
                  <a:ea typeface="ヒラギノ角ゴ ProN W3" panose="020B0300000000000000" pitchFamily="34" charset="-128"/>
                  <a:sym typeface="Gill Sans" panose="020B0502020104020203" pitchFamily="34" charset="-79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panose="020B0502020104020203" pitchFamily="34" charset="-79"/>
                  <a:ea typeface="ヒラギノ角ゴ ProN W3" panose="020B0300000000000000" pitchFamily="34" charset="-128"/>
                  <a:sym typeface="Gill Sans" panose="020B0502020104020203" pitchFamily="34" charset="-79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panose="020B0502020104020203" pitchFamily="34" charset="-79"/>
                  <a:ea typeface="ヒラギノ角ゴ ProN W3" panose="020B0300000000000000" pitchFamily="34" charset="-128"/>
                  <a:sym typeface="Gill Sans" panose="020B0502020104020203" pitchFamily="34" charset="-79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panose="020B0502020104020203" pitchFamily="34" charset="-79"/>
                  <a:ea typeface="ヒラギノ角ゴ ProN W3" panose="020B0300000000000000" pitchFamily="34" charset="-128"/>
                  <a:sym typeface="Gill Sans" panose="020B0502020104020203" pitchFamily="34" charset="-79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panose="020B0502020104020203" pitchFamily="34" charset="-79"/>
                  <a:ea typeface="ヒラギノ角ゴ ProN W3" panose="020B0300000000000000" pitchFamily="34" charset="-128"/>
                  <a:sym typeface="Gill Sans" panose="020B0502020104020203" pitchFamily="34" charset="-79"/>
                </a:defRPr>
              </a:lvl9pPr>
            </a:lstStyle>
            <a:p>
              <a:pPr algn="ctr" eaLnBrk="1" hangingPunct="1">
                <a:buClr>
                  <a:srgbClr val="A29A85"/>
                </a:buClr>
              </a:pPr>
              <a:r>
                <a:rPr lang="en-IT" altLang="en-IT" sz="3500">
                  <a:solidFill>
                    <a:srgbClr val="FFFFFF"/>
                  </a:solidFill>
                  <a:sym typeface="Cochin" panose="02000603020000020003" pitchFamily="2" charset="0"/>
                </a:rPr>
                <a:t>Iron</a:t>
              </a:r>
            </a:p>
          </p:txBody>
        </p:sp>
        <p:sp>
          <p:nvSpPr>
            <p:cNvPr id="35846" name="Shape 523">
              <a:extLst>
                <a:ext uri="{FF2B5EF4-FFF2-40B4-BE49-F238E27FC236}">
                  <a16:creationId xmlns:a16="http://schemas.microsoft.com/office/drawing/2014/main" id="{B5B410E7-9961-CF47-BBEF-C42814999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4706" y="5368981"/>
              <a:ext cx="1774410" cy="641239"/>
            </a:xfrm>
            <a:prstGeom prst="rect">
              <a:avLst/>
            </a:prstGeom>
            <a:solidFill>
              <a:srgbClr val="091D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4200">
                  <a:solidFill>
                    <a:srgbClr val="000000"/>
                  </a:solidFill>
                  <a:latin typeface="Gill Sans" panose="020B0502020104020203" pitchFamily="34" charset="-79"/>
                  <a:ea typeface="ヒラギノ角ゴ ProN W3" panose="020B0300000000000000" pitchFamily="34" charset="-128"/>
                  <a:sym typeface="Gill Sans" panose="020B0502020104020203" pitchFamily="34" charset="-79"/>
                </a:defRPr>
              </a:lvl1pPr>
              <a:lvl2pPr marL="742950" indent="-285750">
                <a:defRPr sz="4200">
                  <a:solidFill>
                    <a:srgbClr val="000000"/>
                  </a:solidFill>
                  <a:latin typeface="Gill Sans" panose="020B0502020104020203" pitchFamily="34" charset="-79"/>
                  <a:ea typeface="ヒラギノ角ゴ ProN W3" panose="020B0300000000000000" pitchFamily="34" charset="-128"/>
                  <a:sym typeface="Gill Sans" panose="020B0502020104020203" pitchFamily="34" charset="-79"/>
                </a:defRPr>
              </a:lvl2pPr>
              <a:lvl3pPr marL="1143000" indent="-228600">
                <a:defRPr sz="4200">
                  <a:solidFill>
                    <a:srgbClr val="000000"/>
                  </a:solidFill>
                  <a:latin typeface="Gill Sans" panose="020B0502020104020203" pitchFamily="34" charset="-79"/>
                  <a:ea typeface="ヒラギノ角ゴ ProN W3" panose="020B0300000000000000" pitchFamily="34" charset="-128"/>
                  <a:sym typeface="Gill Sans" panose="020B0502020104020203" pitchFamily="34" charset="-79"/>
                </a:defRPr>
              </a:lvl3pPr>
              <a:lvl4pPr marL="1600200" indent="-228600">
                <a:defRPr sz="4200">
                  <a:solidFill>
                    <a:srgbClr val="000000"/>
                  </a:solidFill>
                  <a:latin typeface="Gill Sans" panose="020B0502020104020203" pitchFamily="34" charset="-79"/>
                  <a:ea typeface="ヒラギノ角ゴ ProN W3" panose="020B0300000000000000" pitchFamily="34" charset="-128"/>
                  <a:sym typeface="Gill Sans" panose="020B0502020104020203" pitchFamily="34" charset="-79"/>
                </a:defRPr>
              </a:lvl4pPr>
              <a:lvl5pPr marL="2057400" indent="-228600">
                <a:defRPr sz="4200">
                  <a:solidFill>
                    <a:srgbClr val="000000"/>
                  </a:solidFill>
                  <a:latin typeface="Gill Sans" panose="020B0502020104020203" pitchFamily="34" charset="-79"/>
                  <a:ea typeface="ヒラギノ角ゴ ProN W3" panose="020B0300000000000000" pitchFamily="34" charset="-128"/>
                  <a:sym typeface="Gill Sans" panose="020B0502020104020203" pitchFamily="34" charset="-79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panose="020B0502020104020203" pitchFamily="34" charset="-79"/>
                  <a:ea typeface="ヒラギノ角ゴ ProN W3" panose="020B0300000000000000" pitchFamily="34" charset="-128"/>
                  <a:sym typeface="Gill Sans" panose="020B0502020104020203" pitchFamily="34" charset="-79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panose="020B0502020104020203" pitchFamily="34" charset="-79"/>
                  <a:ea typeface="ヒラギノ角ゴ ProN W3" panose="020B0300000000000000" pitchFamily="34" charset="-128"/>
                  <a:sym typeface="Gill Sans" panose="020B0502020104020203" pitchFamily="34" charset="-79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panose="020B0502020104020203" pitchFamily="34" charset="-79"/>
                  <a:ea typeface="ヒラギノ角ゴ ProN W3" panose="020B0300000000000000" pitchFamily="34" charset="-128"/>
                  <a:sym typeface="Gill Sans" panose="020B0502020104020203" pitchFamily="34" charset="-79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panose="020B0502020104020203" pitchFamily="34" charset="-79"/>
                  <a:ea typeface="ヒラギノ角ゴ ProN W3" panose="020B0300000000000000" pitchFamily="34" charset="-128"/>
                  <a:sym typeface="Gill Sans" panose="020B0502020104020203" pitchFamily="34" charset="-79"/>
                </a:defRPr>
              </a:lvl9pPr>
            </a:lstStyle>
            <a:p>
              <a:pPr algn="ctr" eaLnBrk="1" hangingPunct="1">
                <a:buClr>
                  <a:srgbClr val="A29A85"/>
                </a:buClr>
              </a:pPr>
              <a:r>
                <a:rPr lang="en-IT" altLang="en-IT" sz="3500">
                  <a:solidFill>
                    <a:srgbClr val="FFFFFF"/>
                  </a:solidFill>
                  <a:sym typeface="Cochin" panose="02000603020000020003" pitchFamily="2" charset="0"/>
                </a:rPr>
                <a:t>Tungsten</a:t>
              </a:r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article Flow &amp; “High granularity paradigm”"/>
          <p:cNvSpPr txBox="1">
            <a:spLocks noGrp="1"/>
          </p:cNvSpPr>
          <p:nvPr>
            <p:ph type="title"/>
          </p:nvPr>
        </p:nvSpPr>
        <p:spPr>
          <a:xfrm>
            <a:off x="995202" y="333984"/>
            <a:ext cx="13898486" cy="838200"/>
          </a:xfrm>
          <a:prstGeom prst="rect">
            <a:avLst/>
          </a:prstGeom>
        </p:spPr>
        <p:txBody>
          <a:bodyPr/>
          <a:lstStyle/>
          <a:p>
            <a:r>
              <a:rPr dirty="0"/>
              <a:t>Particle Flow &amp; “High granularity paradigm”</a:t>
            </a:r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366319" y="9029701"/>
            <a:ext cx="278924" cy="3899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52</a:t>
            </a:fld>
            <a:endParaRPr/>
          </a:p>
        </p:txBody>
      </p:sp>
      <p:sp>
        <p:nvSpPr>
          <p:cNvPr id="200" name="PF in action already at LHC,…"/>
          <p:cNvSpPr txBox="1"/>
          <p:nvPr/>
        </p:nvSpPr>
        <p:spPr>
          <a:xfrm>
            <a:off x="588255" y="1503369"/>
            <a:ext cx="8598275" cy="3372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algn="l">
              <a:buFont typeface="Zapf Dingbats"/>
              <a:defRPr sz="2400">
                <a:solidFill>
                  <a:srgbClr val="0433FF"/>
                </a:solidFill>
              </a:defRPr>
            </a:pPr>
            <a:r>
              <a:rPr sz="2800" dirty="0"/>
              <a:t>PF in action already at LHC,</a:t>
            </a:r>
            <a:r>
              <a:rPr lang="it-IT" sz="2800" dirty="0"/>
              <a:t>  </a:t>
            </a:r>
            <a:r>
              <a:rPr sz="2800" dirty="0"/>
              <a:t>CMS (non </a:t>
            </a:r>
            <a:r>
              <a:rPr sz="2800" dirty="0" err="1"/>
              <a:t>optimi</a:t>
            </a:r>
            <a:r>
              <a:rPr lang="it-IT" sz="2800" dirty="0" err="1"/>
              <a:t>z</a:t>
            </a:r>
            <a:r>
              <a:rPr sz="2800" dirty="0"/>
              <a:t>ed for PF)</a:t>
            </a:r>
          </a:p>
          <a:p>
            <a:pPr marL="228600" indent="-228600" algn="l">
              <a:spcBef>
                <a:spcPts val="1700"/>
              </a:spcBef>
              <a:buClr>
                <a:srgbClr val="000000"/>
              </a:buClr>
              <a:buSzPct val="100000"/>
              <a:buFont typeface="Zapf Dingbats"/>
              <a:buChar char="•"/>
              <a:defRPr sz="2400">
                <a:solidFill>
                  <a:srgbClr val="53585F"/>
                </a:solidFill>
              </a:defRPr>
            </a:pPr>
            <a:r>
              <a:rPr sz="2800" dirty="0"/>
              <a:t>B=3.8 T</a:t>
            </a:r>
          </a:p>
          <a:p>
            <a:pPr marL="228600" indent="-228600" algn="l">
              <a:buClr>
                <a:srgbClr val="000000"/>
              </a:buClr>
              <a:buSzPct val="100000"/>
              <a:buFont typeface="Zapf Dingbats"/>
              <a:buChar char="•"/>
              <a:defRPr sz="2400">
                <a:solidFill>
                  <a:srgbClr val="53585F"/>
                </a:solidFill>
              </a:defRPr>
            </a:pPr>
            <a:r>
              <a:rPr sz="2800" dirty="0"/>
              <a:t>track </a:t>
            </a:r>
            <a:r>
              <a:rPr lang="it-IT" sz="2800" dirty="0"/>
              <a:t>        </a:t>
            </a:r>
            <a:r>
              <a:rPr sz="2800" dirty="0" err="1"/>
              <a:t>σ</a:t>
            </a:r>
            <a:r>
              <a:rPr sz="2800" dirty="0"/>
              <a:t>(</a:t>
            </a:r>
            <a:r>
              <a:rPr sz="2800" dirty="0" err="1"/>
              <a:t>p</a:t>
            </a:r>
            <a:r>
              <a:rPr sz="2800" baseline="-5999" dirty="0" err="1"/>
              <a:t>T</a:t>
            </a:r>
            <a:r>
              <a:rPr sz="2800" dirty="0"/>
              <a:t>)/</a:t>
            </a:r>
            <a:r>
              <a:rPr sz="2800" dirty="0" err="1"/>
              <a:t>p</a:t>
            </a:r>
            <a:r>
              <a:rPr sz="2800" baseline="-5999" dirty="0" err="1"/>
              <a:t>T</a:t>
            </a:r>
            <a:r>
              <a:rPr sz="2800" baseline="-5999" dirty="0"/>
              <a:t> </a:t>
            </a:r>
            <a:r>
              <a:rPr sz="2800" dirty="0"/>
              <a:t>~ 1%</a:t>
            </a:r>
          </a:p>
          <a:p>
            <a:pPr marL="228600" indent="-228600" algn="l">
              <a:buClr>
                <a:srgbClr val="000000"/>
              </a:buClr>
              <a:buSzPct val="100000"/>
              <a:buFont typeface="Zapf Dingbats"/>
              <a:buChar char="•"/>
              <a:defRPr sz="2400">
                <a:solidFill>
                  <a:srgbClr val="53585F"/>
                </a:solidFill>
              </a:defRPr>
            </a:pPr>
            <a:r>
              <a:rPr sz="2800" dirty="0"/>
              <a:t>photons</a:t>
            </a:r>
            <a:r>
              <a:rPr lang="it-IT" sz="2800" dirty="0"/>
              <a:t>    </a:t>
            </a:r>
            <a:r>
              <a:rPr sz="2800" dirty="0"/>
              <a:t> </a:t>
            </a:r>
            <a:r>
              <a:rPr sz="2800" dirty="0" err="1"/>
              <a:t>σ</a:t>
            </a:r>
            <a:r>
              <a:rPr sz="2800" dirty="0"/>
              <a:t>(E)/E</a:t>
            </a:r>
            <a:r>
              <a:rPr sz="2800" baseline="-5999" dirty="0"/>
              <a:t> </a:t>
            </a:r>
            <a:r>
              <a:rPr sz="2800" dirty="0"/>
              <a:t>~3%/sqrt(E)</a:t>
            </a:r>
          </a:p>
          <a:p>
            <a:pPr marL="228600" indent="-228600" algn="l">
              <a:buClr>
                <a:srgbClr val="000000"/>
              </a:buClr>
              <a:buSzPct val="100000"/>
              <a:buFont typeface="Zapf Dingbats"/>
              <a:buChar char="•"/>
              <a:defRPr sz="2400">
                <a:solidFill>
                  <a:srgbClr val="0433FF"/>
                </a:solidFill>
              </a:defRPr>
            </a:pPr>
            <a:r>
              <a:rPr sz="2800" dirty="0">
                <a:solidFill>
                  <a:srgbClr val="53585F"/>
                </a:solidFill>
              </a:rPr>
              <a:t>neutral hadrons </a:t>
            </a:r>
            <a:r>
              <a:rPr sz="2800" dirty="0" err="1">
                <a:solidFill>
                  <a:srgbClr val="53585F"/>
                </a:solidFill>
              </a:rPr>
              <a:t>σ</a:t>
            </a:r>
            <a:r>
              <a:rPr sz="2800" dirty="0">
                <a:solidFill>
                  <a:srgbClr val="53585F"/>
                </a:solidFill>
              </a:rPr>
              <a:t>(E)/E</a:t>
            </a:r>
            <a:r>
              <a:rPr sz="2800" baseline="-5999" dirty="0">
                <a:solidFill>
                  <a:srgbClr val="53585F"/>
                </a:solidFill>
              </a:rPr>
              <a:t> </a:t>
            </a:r>
            <a:r>
              <a:rPr sz="2800" dirty="0">
                <a:solidFill>
                  <a:srgbClr val="53585F"/>
                </a:solidFill>
              </a:rPr>
              <a:t>~ 120%/sqrt(E)</a:t>
            </a:r>
            <a:r>
              <a:rPr sz="2800" dirty="0"/>
              <a:t> </a:t>
            </a:r>
          </a:p>
        </p:txBody>
      </p:sp>
      <p:pic>
        <p:nvPicPr>
          <p:cNvPr id="201" name="Screen Shot 2015-12-12 at 10.34.47.png" descr="Screen Shot 2015-12-12 at 10.34.47.png"/>
          <p:cNvPicPr>
            <a:picLocks noChangeAspect="1"/>
          </p:cNvPicPr>
          <p:nvPr/>
        </p:nvPicPr>
        <p:blipFill>
          <a:blip r:embed="rId2"/>
          <a:srcRect t="5521" r="4941" b="5521"/>
          <a:stretch>
            <a:fillRect/>
          </a:stretch>
        </p:blipFill>
        <p:spPr>
          <a:xfrm>
            <a:off x="1424252" y="4246547"/>
            <a:ext cx="6520193" cy="4573200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PF approach also beneficial for PU mitigation (tracks can be easily associated with production vertices)"/>
          <p:cNvSpPr txBox="1"/>
          <p:nvPr/>
        </p:nvSpPr>
        <p:spPr>
          <a:xfrm>
            <a:off x="10282753" y="1430386"/>
            <a:ext cx="6469254" cy="138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algn="l">
              <a:buFont typeface="Zapf Dingbats"/>
              <a:defRPr sz="2400">
                <a:solidFill>
                  <a:srgbClr val="0433FF"/>
                </a:solidFill>
              </a:defRPr>
            </a:lvl1pPr>
          </a:lstStyle>
          <a:p>
            <a:r>
              <a:rPr sz="2800" dirty="0"/>
              <a:t>PF approach also beneficial for PU mitigation (tracks can be easily associated with production vertices)</a:t>
            </a:r>
          </a:p>
        </p:txBody>
      </p:sp>
      <p:pic>
        <p:nvPicPr>
          <p:cNvPr id="205" name="Screen Shot 2015-12-14 at 12.47.36.png" descr="Screen Shot 2015-12-14 at 12.47.3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7837" y="2994899"/>
            <a:ext cx="5594467" cy="6021354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MET Resolution (GeV)"/>
          <p:cNvSpPr txBox="1"/>
          <p:nvPr/>
        </p:nvSpPr>
        <p:spPr>
          <a:xfrm rot="16200000">
            <a:off x="9417935" y="4041363"/>
            <a:ext cx="2819946" cy="4103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rPr sz="2000" dirty="0"/>
              <a:t>MET Resolution (GeV)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404B2-68CC-EA41-AE2F-7A0422DE7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670" y="313761"/>
            <a:ext cx="13953493" cy="838200"/>
          </a:xfrm>
        </p:spPr>
        <p:txBody>
          <a:bodyPr/>
          <a:lstStyle/>
          <a:p>
            <a:r>
              <a:rPr lang="en-GB" dirty="0"/>
              <a:t>Particle Flow and the CALICE collaboration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9C10E-8598-554B-A46C-BC193BD5DBA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53</a:t>
            </a:fld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F58BA3-7A40-EF43-B11A-6E3D8BCC8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636" y="1406688"/>
            <a:ext cx="12798913" cy="4553845"/>
          </a:xfrm>
          <a:prstGeom prst="rect">
            <a:avLst/>
          </a:prstGeom>
        </p:spPr>
      </p:pic>
      <p:sp>
        <p:nvSpPr>
          <p:cNvPr id="6" name="R&amp;D pursued within CALICE collaboration, a 15 year long R&amp;D…">
            <a:extLst>
              <a:ext uri="{FF2B5EF4-FFF2-40B4-BE49-F238E27FC236}">
                <a16:creationId xmlns:a16="http://schemas.microsoft.com/office/drawing/2014/main" id="{E0205F36-AA25-0842-8B57-434200B942D2}"/>
              </a:ext>
            </a:extLst>
          </p:cNvPr>
          <p:cNvSpPr txBox="1"/>
          <p:nvPr/>
        </p:nvSpPr>
        <p:spPr>
          <a:xfrm>
            <a:off x="1970636" y="6215260"/>
            <a:ext cx="13735877" cy="2616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algn="l">
              <a:buFont typeface="Zapf Dingbats"/>
              <a:defRPr sz="2300">
                <a:solidFill>
                  <a:srgbClr val="0433FF"/>
                </a:solidFill>
              </a:defRPr>
            </a:pPr>
            <a:r>
              <a:rPr sz="3200" dirty="0"/>
              <a:t>R&amp;D pursued within CALICE collaboration, a 15 year long R&amp;D</a:t>
            </a:r>
          </a:p>
          <a:p>
            <a:pPr algn="l">
              <a:defRPr sz="2300">
                <a:solidFill>
                  <a:srgbClr val="0433FF"/>
                </a:solidFill>
              </a:defRPr>
            </a:pPr>
            <a:endParaRPr sz="3200" dirty="0"/>
          </a:p>
          <a:p>
            <a:pPr algn="l">
              <a:defRPr sz="2300">
                <a:solidFill>
                  <a:srgbClr val="0433FF"/>
                </a:solidFill>
              </a:defRPr>
            </a:pPr>
            <a:r>
              <a:rPr sz="3200" dirty="0"/>
              <a:t>R&amp;D moving from </a:t>
            </a:r>
            <a:r>
              <a:rPr sz="3200" dirty="0">
                <a:solidFill>
                  <a:srgbClr val="941651"/>
                </a:solidFill>
              </a:rPr>
              <a:t>1st generation </a:t>
            </a:r>
            <a:r>
              <a:rPr sz="3200" dirty="0"/>
              <a:t>prototypes demonstrating the PF concept, to </a:t>
            </a:r>
            <a:r>
              <a:rPr sz="3200" dirty="0">
                <a:solidFill>
                  <a:srgbClr val="941651"/>
                </a:solidFill>
              </a:rPr>
              <a:t>2nd generation</a:t>
            </a:r>
            <a:r>
              <a:rPr sz="3200" dirty="0"/>
              <a:t> prototypes addressing technical issues to demonstrate </a:t>
            </a:r>
            <a:r>
              <a:rPr lang="it-IT" sz="3200" dirty="0" err="1"/>
              <a:t>experimental</a:t>
            </a:r>
            <a:r>
              <a:rPr lang="it-IT" sz="3200" dirty="0"/>
              <a:t> </a:t>
            </a:r>
            <a:r>
              <a:rPr sz="3200" dirty="0"/>
              <a:t>application (mechanics, power, integration…)</a:t>
            </a:r>
            <a:endParaRPr lang="it-IT" sz="3200" dirty="0"/>
          </a:p>
          <a:p>
            <a:pPr algn="l">
              <a:defRPr sz="2300">
                <a:solidFill>
                  <a:srgbClr val="0433FF"/>
                </a:solidFill>
              </a:defRPr>
            </a:pP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1701419801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High granularity calorimeter desig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High granularity calorimeter design</a:t>
            </a:r>
          </a:p>
        </p:txBody>
      </p:sp>
      <p:sp>
        <p:nvSpPr>
          <p:cNvPr id="2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342275" y="9029701"/>
            <a:ext cx="327013" cy="3899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54</a:t>
            </a:fld>
            <a:endParaRPr/>
          </a:p>
        </p:txBody>
      </p:sp>
      <p:grpSp>
        <p:nvGrpSpPr>
          <p:cNvPr id="221" name="Group"/>
          <p:cNvGrpSpPr/>
          <p:nvPr/>
        </p:nvGrpSpPr>
        <p:grpSpPr>
          <a:xfrm>
            <a:off x="866274" y="1588168"/>
            <a:ext cx="10780293" cy="7125772"/>
            <a:chOff x="0" y="0"/>
            <a:chExt cx="9281203" cy="4719963"/>
          </a:xfrm>
        </p:grpSpPr>
        <p:pic>
          <p:nvPicPr>
            <p:cNvPr id="219" name="Screen Shot 2015-12-12 at 11.34.30.png" descr="Screen Shot 2015-12-12 at 11.34.30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088854" cy="4719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0" name="Rectangle"/>
            <p:cNvSpPr/>
            <p:nvPr/>
          </p:nvSpPr>
          <p:spPr>
            <a:xfrm>
              <a:off x="6999696" y="344567"/>
              <a:ext cx="2281508" cy="128691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5000"/>
            </a:p>
          </p:txBody>
        </p:sp>
      </p:grpSp>
      <p:sp>
        <p:nvSpPr>
          <p:cNvPr id="223" name="Text"/>
          <p:cNvSpPr txBox="1"/>
          <p:nvPr/>
        </p:nvSpPr>
        <p:spPr>
          <a:xfrm>
            <a:off x="4730945" y="3602121"/>
            <a:ext cx="251672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077377-1116-3E47-AC3B-9288E4708F57}"/>
              </a:ext>
            </a:extLst>
          </p:cNvPr>
          <p:cNvSpPr txBox="1"/>
          <p:nvPr/>
        </p:nvSpPr>
        <p:spPr>
          <a:xfrm>
            <a:off x="10610318" y="1987758"/>
            <a:ext cx="6450461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A “</a:t>
            </a:r>
            <a:r>
              <a:rPr kumimoji="0" lang="en-GB" sz="3200" b="0" i="0" u="none" strike="noStrike" cap="none" spc="0" normalizeH="0" baseline="0" dirty="0" err="1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Calice</a:t>
            </a:r>
            <a:r>
              <a:rPr lang="en-GB" sz="3200" dirty="0">
                <a:solidFill>
                  <a:srgbClr val="0432FF"/>
                </a:solidFill>
              </a:rPr>
              <a:t>”</a:t>
            </a: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 calorimeter is:</a:t>
            </a: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 a calorimetric syste</a:t>
            </a:r>
            <a:r>
              <a:rPr lang="en-GB" sz="3200" dirty="0">
                <a:solidFill>
                  <a:srgbClr val="0432FF"/>
                </a:solidFill>
              </a:rPr>
              <a:t>m including </a:t>
            </a: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 ECAL+HCAL+X</a:t>
            </a:r>
            <a:r>
              <a:rPr kumimoji="0" lang="en-GB" sz="3200" b="0" i="0" u="none" strike="noStrike" cap="none" spc="0" normalizeH="0" baseline="-2500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0</a:t>
            </a: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-thin High Performance Tracker </a:t>
            </a: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3200" dirty="0">
                <a:solidFill>
                  <a:srgbClr val="0432FF"/>
                </a:solidFill>
              </a:rPr>
              <a:t>It’s optimised for Particle Flow</a:t>
            </a: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342275" y="9029701"/>
            <a:ext cx="327013" cy="3899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55</a:t>
            </a:fld>
            <a:endParaRPr/>
          </a:p>
        </p:txBody>
      </p:sp>
      <p:grpSp>
        <p:nvGrpSpPr>
          <p:cNvPr id="221" name="Group"/>
          <p:cNvGrpSpPr/>
          <p:nvPr/>
        </p:nvGrpSpPr>
        <p:grpSpPr>
          <a:xfrm>
            <a:off x="747832" y="1818181"/>
            <a:ext cx="6016528" cy="6117237"/>
            <a:chOff x="0" y="0"/>
            <a:chExt cx="9281203" cy="4719963"/>
          </a:xfrm>
        </p:grpSpPr>
        <p:pic>
          <p:nvPicPr>
            <p:cNvPr id="219" name="Screen Shot 2015-12-12 at 11.34.30.png" descr="Screen Shot 2015-12-12 at 11.34.30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088854" cy="4719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0" name="Rectangle"/>
            <p:cNvSpPr/>
            <p:nvPr/>
          </p:nvSpPr>
          <p:spPr>
            <a:xfrm>
              <a:off x="6999696" y="344567"/>
              <a:ext cx="2281508" cy="128691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5000"/>
            </a:p>
          </p:txBody>
        </p:sp>
      </p:grpSp>
      <p:sp>
        <p:nvSpPr>
          <p:cNvPr id="223" name="Text"/>
          <p:cNvSpPr txBox="1"/>
          <p:nvPr/>
        </p:nvSpPr>
        <p:spPr>
          <a:xfrm>
            <a:off x="4730945" y="3602121"/>
            <a:ext cx="251672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35B562-E61F-4246-B01D-7CF37F750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79"/>
          <a:stretch/>
        </p:blipFill>
        <p:spPr>
          <a:xfrm>
            <a:off x="9664273" y="5652269"/>
            <a:ext cx="6016528" cy="4101331"/>
          </a:xfrm>
          <a:prstGeom prst="rect">
            <a:avLst/>
          </a:prstGeom>
        </p:spPr>
      </p:pic>
      <p:sp>
        <p:nvSpPr>
          <p:cNvPr id="217" name="High granularity calorimeter design"/>
          <p:cNvSpPr txBox="1">
            <a:spLocks noGrp="1"/>
          </p:cNvSpPr>
          <p:nvPr>
            <p:ph type="title"/>
          </p:nvPr>
        </p:nvSpPr>
        <p:spPr>
          <a:xfrm>
            <a:off x="4018550" y="361888"/>
            <a:ext cx="11291446" cy="838200"/>
          </a:xfrm>
          <a:prstGeom prst="rect">
            <a:avLst/>
          </a:prstGeom>
        </p:spPr>
        <p:txBody>
          <a:bodyPr/>
          <a:lstStyle/>
          <a:p>
            <a:r>
              <a:rPr sz="4800" dirty="0"/>
              <a:t>High granularity calorimeter design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BF9B61-3990-384F-AF03-C9B92CA08C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075"/>
          <a:stretch/>
        </p:blipFill>
        <p:spPr>
          <a:xfrm>
            <a:off x="7864446" y="1471943"/>
            <a:ext cx="8986402" cy="410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1766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E9001-599E-7A4E-B2EF-B7103AA59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Semi-Digital HCAL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9FC73A-B46F-534A-8EE1-047EF35DFD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56</a:t>
            </a:fld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7A7567-142C-7A4D-A79F-5A9D39ED9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86" y="1646031"/>
            <a:ext cx="4057601" cy="32307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1B9F4-D575-D64C-9367-6FC257812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86" y="5322743"/>
            <a:ext cx="16584156" cy="3421207"/>
          </a:xfrm>
          <a:prstGeom prst="rect">
            <a:avLst/>
          </a:prstGeom>
        </p:spPr>
      </p:pic>
      <p:sp>
        <p:nvSpPr>
          <p:cNvPr id="9" name="SDHCAL with gas:       RPC, Micromegas or GEM…">
            <a:extLst>
              <a:ext uri="{FF2B5EF4-FFF2-40B4-BE49-F238E27FC236}">
                <a16:creationId xmlns:a16="http://schemas.microsoft.com/office/drawing/2014/main" id="{2A462A17-2F20-8447-92F6-B278CFB9A1ED}"/>
              </a:ext>
            </a:extLst>
          </p:cNvPr>
          <p:cNvSpPr txBox="1"/>
          <p:nvPr/>
        </p:nvSpPr>
        <p:spPr>
          <a:xfrm>
            <a:off x="5006401" y="1628525"/>
            <a:ext cx="11178811" cy="3464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l">
              <a:defRPr sz="3200" b="1">
                <a:solidFill>
                  <a:srgbClr val="0433FF"/>
                </a:solidFill>
              </a:defRPr>
            </a:pPr>
            <a:r>
              <a:rPr sz="3200" dirty="0"/>
              <a:t>SDHCAL with gas: RPC, Micromegas or GEM</a:t>
            </a:r>
          </a:p>
          <a:p>
            <a:pPr algn="l">
              <a:spcBef>
                <a:spcPts val="900"/>
              </a:spcBef>
              <a:buFont typeface="Zapf Dingbats"/>
              <a:defRPr sz="2400">
                <a:solidFill>
                  <a:srgbClr val="53585F"/>
                </a:solidFill>
              </a:defRPr>
            </a:pPr>
            <a:r>
              <a:rPr sz="2400" dirty="0"/>
              <a:t>cheaper alternative to scintillator</a:t>
            </a:r>
          </a:p>
          <a:p>
            <a:pPr algn="l">
              <a:buFont typeface="Zapf Dingbats"/>
              <a:defRPr sz="2400">
                <a:solidFill>
                  <a:srgbClr val="53585F"/>
                </a:solidFill>
              </a:defRPr>
            </a:pPr>
            <a:r>
              <a:rPr sz="2400" dirty="0"/>
              <a:t>advantages for 2 bits readout (1, several, many MIPS) over 1 bit </a:t>
            </a:r>
          </a:p>
          <a:p>
            <a:pPr algn="l">
              <a:buFont typeface="Zapf Dingbats"/>
              <a:defRPr sz="2400">
                <a:solidFill>
                  <a:srgbClr val="53585F"/>
                </a:solidFill>
              </a:defRPr>
            </a:pPr>
            <a:r>
              <a:rPr sz="2400" dirty="0"/>
              <a:t>Micromegas and GEM have potential to improve RPC dynamic range &amp; proportionality</a:t>
            </a:r>
          </a:p>
        </p:txBody>
      </p:sp>
    </p:spTree>
    <p:extLst>
      <p:ext uri="{BB962C8B-B14F-4D97-AF65-F5344CB8AC3E}">
        <p14:creationId xmlns:p14="http://schemas.microsoft.com/office/powerpoint/2010/main" val="1430762638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E9001-599E-7A4E-B2EF-B7103AA59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Semi-Digital HCAL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9FC73A-B46F-534A-8EE1-047EF35DFD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57</a:t>
            </a:fld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7A7567-142C-7A4D-A79F-5A9D39ED9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51" y="1708150"/>
            <a:ext cx="5500254" cy="4379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814208-802A-6B4F-99D5-9DCB110EB7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11966170" y="1327558"/>
            <a:ext cx="5140631" cy="5140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806DD9-4763-9543-B20A-ECE203CDD6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10"/>
          <a:stretch/>
        </p:blipFill>
        <p:spPr>
          <a:xfrm>
            <a:off x="6806126" y="1361254"/>
            <a:ext cx="5140631" cy="50732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976CE6-71DB-9249-9E9C-E9BBB728E6FB}"/>
              </a:ext>
            </a:extLst>
          </p:cNvPr>
          <p:cNvSpPr txBox="1"/>
          <p:nvPr/>
        </p:nvSpPr>
        <p:spPr>
          <a:xfrm>
            <a:off x="389061" y="6303272"/>
            <a:ext cx="5486443" cy="3046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3200" dirty="0">
                <a:latin typeface="Gill Sans MT" panose="020B0502020104020203" pitchFamily="34" charset="77"/>
              </a:rPr>
              <a:t>SDHCAL-GRPC</a:t>
            </a:r>
          </a:p>
          <a:p>
            <a:pPr algn="l"/>
            <a:r>
              <a:rPr lang="en-GB" sz="3200" dirty="0">
                <a:latin typeface="Gill Sans MT" panose="020B0502020104020203" pitchFamily="34" charset="77"/>
              </a:rPr>
              <a:t>48 layers Glass RPC as sensitive medium</a:t>
            </a:r>
          </a:p>
          <a:p>
            <a:pPr algn="l"/>
            <a:r>
              <a:rPr lang="en-GB" sz="3200" dirty="0">
                <a:latin typeface="Gill Sans MT" panose="020B0502020104020203" pitchFamily="34" charset="77"/>
              </a:rPr>
              <a:t>Dimensions: 1m×1m×1.3m</a:t>
            </a:r>
          </a:p>
          <a:p>
            <a:pPr algn="l"/>
            <a:endParaRPr lang="en-GB" sz="3200" dirty="0">
              <a:latin typeface="Gill Sans MT" panose="020B0502020104020203" pitchFamily="34" charset="77"/>
            </a:endParaRPr>
          </a:p>
          <a:p>
            <a:pPr algn="l"/>
            <a:endParaRPr lang="en-GB" sz="3200" dirty="0">
              <a:effectLst/>
              <a:latin typeface="Gill Sans MT" panose="020B0502020104020203" pitchFamily="34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4DD43B-00C8-CA47-AE75-133E87DF6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0570" y="6706612"/>
            <a:ext cx="3739102" cy="30469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9CC53E-CA71-E346-B381-E5B7422F9F4B}"/>
              </a:ext>
            </a:extLst>
          </p:cNvPr>
          <p:cNvSpPr txBox="1"/>
          <p:nvPr/>
        </p:nvSpPr>
        <p:spPr>
          <a:xfrm>
            <a:off x="10120253" y="7954118"/>
            <a:ext cx="105477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MUON</a:t>
            </a:r>
          </a:p>
        </p:txBody>
      </p:sp>
    </p:spTree>
    <p:extLst>
      <p:ext uri="{BB962C8B-B14F-4D97-AF65-F5344CB8AC3E}">
        <p14:creationId xmlns:p14="http://schemas.microsoft.com/office/powerpoint/2010/main" val="471673783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57C0E-45F6-C142-838C-B6ABDDD2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54" y="406400"/>
            <a:ext cx="13953493" cy="838200"/>
          </a:xfrm>
        </p:spPr>
        <p:txBody>
          <a:bodyPr/>
          <a:lstStyle/>
          <a:p>
            <a:r>
              <a:rPr lang="en-GB" dirty="0"/>
              <a:t>High Granularity for Particle Identification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1C41E-7A62-0149-9FAD-D41B0A6D30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23354" indent="0">
              <a:buNone/>
            </a:pPr>
            <a:r>
              <a:rPr lang="en-GB" dirty="0"/>
              <a:t>To reject electrons  and muons without losing hadrons make use the excellent granularity of SDHCAL to discriminate the three species. Several discriminatory variables were selected:</a:t>
            </a:r>
          </a:p>
          <a:p>
            <a:pPr marL="936000" indent="-514350">
              <a:spcBef>
                <a:spcPts val="500"/>
              </a:spcBef>
              <a:buFont typeface="+mj-lt"/>
              <a:buAutoNum type="arabicPeriod"/>
            </a:pPr>
            <a:r>
              <a:rPr lang="en-GB" dirty="0">
                <a:highlight>
                  <a:srgbClr val="FFFF00"/>
                </a:highlight>
              </a:rPr>
              <a:t>First layer of the shower (begin)</a:t>
            </a:r>
          </a:p>
          <a:p>
            <a:pPr marL="936000" indent="-514350">
              <a:spcBef>
                <a:spcPts val="500"/>
              </a:spcBef>
              <a:buFont typeface="+mj-lt"/>
              <a:buAutoNum type="arabicPeriod"/>
            </a:pPr>
            <a:r>
              <a:rPr lang="en-GB" dirty="0"/>
              <a:t>Number of tracks in the shower (</a:t>
            </a:r>
            <a:r>
              <a:rPr lang="en-GB" dirty="0" err="1"/>
              <a:t>trackMultiplicity</a:t>
            </a:r>
            <a:r>
              <a:rPr lang="en-GB" dirty="0"/>
              <a:t>)</a:t>
            </a:r>
          </a:p>
          <a:p>
            <a:pPr marL="936000" indent="-514350">
              <a:spcBef>
                <a:spcPts val="500"/>
              </a:spcBef>
              <a:buFont typeface="+mj-lt"/>
              <a:buAutoNum type="arabicPeriod"/>
            </a:pPr>
            <a:r>
              <a:rPr lang="en-GB" dirty="0"/>
              <a:t>Ratio of shower layers over total fired layers (</a:t>
            </a:r>
            <a:r>
              <a:rPr lang="en-GB" dirty="0" err="1"/>
              <a:t>nShowerLayer</a:t>
            </a:r>
            <a:r>
              <a:rPr lang="en-GB" dirty="0"/>
              <a:t>/</a:t>
            </a:r>
            <a:r>
              <a:rPr lang="en-GB" dirty="0" err="1"/>
              <a:t>Nlayers</a:t>
            </a:r>
            <a:r>
              <a:rPr lang="en-GB" dirty="0"/>
              <a:t>)</a:t>
            </a:r>
          </a:p>
          <a:p>
            <a:pPr marL="936000" indent="-514350">
              <a:spcBef>
                <a:spcPts val="500"/>
              </a:spcBef>
              <a:buFont typeface="+mj-lt"/>
              <a:buAutoNum type="arabicPeriod"/>
            </a:pPr>
            <a:r>
              <a:rPr lang="en-GB" dirty="0"/>
              <a:t>Shower density (density)</a:t>
            </a:r>
          </a:p>
          <a:p>
            <a:pPr marL="936000" indent="-514350">
              <a:spcBef>
                <a:spcPts val="500"/>
              </a:spcBef>
              <a:buFont typeface="+mj-lt"/>
              <a:buAutoNum type="arabicPeriod"/>
            </a:pPr>
            <a:r>
              <a:rPr lang="en-GB" dirty="0"/>
              <a:t>Shower radius (radius)</a:t>
            </a:r>
          </a:p>
          <a:p>
            <a:pPr marL="936000" indent="-514350">
              <a:spcBef>
                <a:spcPts val="500"/>
              </a:spcBef>
              <a:buFont typeface="+mj-lt"/>
              <a:buAutoNum type="arabicPeriod"/>
            </a:pPr>
            <a:r>
              <a:rPr lang="en-GB" dirty="0"/>
              <a:t>Maximum shower position (length)</a:t>
            </a:r>
          </a:p>
          <a:p>
            <a:pPr marL="936000" indent="-514350">
              <a:spcBef>
                <a:spcPts val="500"/>
              </a:spcBef>
              <a:buFont typeface="+mj-lt"/>
              <a:buAutoNum type="arabicPeriod"/>
            </a:pPr>
            <a:r>
              <a:rPr lang="en-GB" dirty="0"/>
              <a:t>Ratio of N3/</a:t>
            </a:r>
            <a:r>
              <a:rPr lang="en-GB" dirty="0" err="1"/>
              <a:t>Ntot</a:t>
            </a:r>
            <a:endParaRPr lang="en-GB" dirty="0"/>
          </a:p>
          <a:p>
            <a:pPr marL="936000" indent="-514350">
              <a:spcBef>
                <a:spcPts val="500"/>
              </a:spcBef>
              <a:buFont typeface="+mj-lt"/>
              <a:buAutoNum type="arabicPeriod"/>
            </a:pPr>
            <a:r>
              <a:rPr lang="en-GB" dirty="0"/>
              <a:t>Average number of clusters</a:t>
            </a:r>
          </a:p>
          <a:p>
            <a:pPr marL="936000" indent="-514350">
              <a:spcBef>
                <a:spcPts val="500"/>
              </a:spcBef>
              <a:buFont typeface="+mj-lt"/>
              <a:buAutoNum type="arabicPeriod"/>
            </a:pPr>
            <a:r>
              <a:rPr lang="en-GB" dirty="0"/>
              <a:t>….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79A83F-4480-5A4B-A1EA-41DC809B4F9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58</a:t>
            </a:fld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2EA877-9B9A-6241-945F-2D1AB9B7D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7765" y="4553604"/>
            <a:ext cx="8434802" cy="43744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32B540-7F46-0540-9807-157131AAE7AC}"/>
              </a:ext>
            </a:extLst>
          </p:cNvPr>
          <p:cNvSpPr txBox="1"/>
          <p:nvPr/>
        </p:nvSpPr>
        <p:spPr>
          <a:xfrm>
            <a:off x="12861990" y="4343725"/>
            <a:ext cx="3537713" cy="477078"/>
          </a:xfrm>
          <a:prstGeom prst="rect">
            <a:avLst/>
          </a:prstGeom>
          <a:solidFill>
            <a:srgbClr val="DCDEE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400" dirty="0">
                <a:effectLst/>
                <a:latin typeface="Gill Sans MT" panose="020B0502020104020203" pitchFamily="34" charset="77"/>
              </a:rPr>
              <a:t>JINST 15 (2020) P10009</a:t>
            </a:r>
          </a:p>
        </p:txBody>
      </p:sp>
    </p:spTree>
    <p:extLst>
      <p:ext uri="{BB962C8B-B14F-4D97-AF65-F5344CB8AC3E}">
        <p14:creationId xmlns:p14="http://schemas.microsoft.com/office/powerpoint/2010/main" val="3316080790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57C0E-45F6-C142-838C-B6ABDDD2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54" y="406400"/>
            <a:ext cx="13953493" cy="838200"/>
          </a:xfrm>
        </p:spPr>
        <p:txBody>
          <a:bodyPr/>
          <a:lstStyle/>
          <a:p>
            <a:r>
              <a:rPr lang="en-GB" dirty="0"/>
              <a:t>High Granularity for Particle Identification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1C41E-7A62-0149-9FAD-D41B0A6D30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23354" indent="0">
              <a:buNone/>
            </a:pPr>
            <a:r>
              <a:rPr lang="en-GB" dirty="0"/>
              <a:t>To reject electrons  and muons without losing hadrons make use the excellent granularity of SDHCAL to discriminate the three species. Several discriminatory variables were selected:</a:t>
            </a:r>
          </a:p>
          <a:p>
            <a:pPr marL="936000" indent="-514350">
              <a:spcBef>
                <a:spcPts val="500"/>
              </a:spcBef>
              <a:buFont typeface="+mj-lt"/>
              <a:buAutoNum type="arabicPeriod"/>
            </a:pPr>
            <a:r>
              <a:rPr lang="en-GB" dirty="0"/>
              <a:t>First layer of the shower (begin)</a:t>
            </a:r>
          </a:p>
          <a:p>
            <a:pPr marL="936000" indent="-514350">
              <a:spcBef>
                <a:spcPts val="500"/>
              </a:spcBef>
              <a:buFont typeface="+mj-lt"/>
              <a:buAutoNum type="arabicPeriod"/>
            </a:pPr>
            <a:r>
              <a:rPr lang="en-GB" dirty="0"/>
              <a:t>Number of tracks in the shower (</a:t>
            </a:r>
            <a:r>
              <a:rPr lang="en-GB" dirty="0" err="1"/>
              <a:t>trackMultiplicity</a:t>
            </a:r>
            <a:r>
              <a:rPr lang="en-GB" dirty="0"/>
              <a:t>)</a:t>
            </a:r>
          </a:p>
          <a:p>
            <a:pPr marL="936000" indent="-514350">
              <a:spcBef>
                <a:spcPts val="500"/>
              </a:spcBef>
              <a:buFont typeface="+mj-lt"/>
              <a:buAutoNum type="arabicPeriod"/>
            </a:pPr>
            <a:r>
              <a:rPr lang="en-GB" dirty="0"/>
              <a:t>Ratio of shower layers over total fired layers (</a:t>
            </a:r>
            <a:r>
              <a:rPr lang="en-GB" dirty="0" err="1"/>
              <a:t>nShowerLayer</a:t>
            </a:r>
            <a:r>
              <a:rPr lang="en-GB" dirty="0"/>
              <a:t>/</a:t>
            </a:r>
            <a:r>
              <a:rPr lang="en-GB" dirty="0" err="1"/>
              <a:t>Nlayers</a:t>
            </a:r>
            <a:r>
              <a:rPr lang="en-GB" dirty="0"/>
              <a:t>)</a:t>
            </a:r>
          </a:p>
          <a:p>
            <a:pPr marL="936000" indent="-514350">
              <a:spcBef>
                <a:spcPts val="500"/>
              </a:spcBef>
              <a:buFont typeface="+mj-lt"/>
              <a:buAutoNum type="arabicPeriod"/>
            </a:pPr>
            <a:r>
              <a:rPr lang="en-GB" dirty="0">
                <a:highlight>
                  <a:srgbClr val="FFFF00"/>
                </a:highlight>
              </a:rPr>
              <a:t>Shower density (density)</a:t>
            </a:r>
          </a:p>
          <a:p>
            <a:pPr marL="936000" indent="-514350">
              <a:spcBef>
                <a:spcPts val="500"/>
              </a:spcBef>
              <a:buFont typeface="+mj-lt"/>
              <a:buAutoNum type="arabicPeriod"/>
            </a:pPr>
            <a:r>
              <a:rPr lang="en-GB" dirty="0"/>
              <a:t>Shower radius (radius)</a:t>
            </a:r>
          </a:p>
          <a:p>
            <a:pPr marL="936000" indent="-514350">
              <a:spcBef>
                <a:spcPts val="500"/>
              </a:spcBef>
              <a:buFont typeface="+mj-lt"/>
              <a:buAutoNum type="arabicPeriod"/>
            </a:pPr>
            <a:r>
              <a:rPr lang="en-GB" dirty="0"/>
              <a:t>Maximum shower position (length)</a:t>
            </a:r>
          </a:p>
          <a:p>
            <a:pPr marL="936000" indent="-514350">
              <a:spcBef>
                <a:spcPts val="500"/>
              </a:spcBef>
              <a:buFont typeface="+mj-lt"/>
              <a:buAutoNum type="arabicPeriod"/>
            </a:pPr>
            <a:r>
              <a:rPr lang="en-GB" dirty="0"/>
              <a:t>Ratio of N3/</a:t>
            </a:r>
            <a:r>
              <a:rPr lang="en-GB" dirty="0" err="1"/>
              <a:t>Ntot</a:t>
            </a:r>
            <a:endParaRPr lang="en-GB" dirty="0"/>
          </a:p>
          <a:p>
            <a:pPr marL="936000" indent="-514350">
              <a:spcBef>
                <a:spcPts val="500"/>
              </a:spcBef>
              <a:buFont typeface="+mj-lt"/>
              <a:buAutoNum type="arabicPeriod"/>
            </a:pPr>
            <a:r>
              <a:rPr lang="en-GB" dirty="0"/>
              <a:t>Average number of clusters</a:t>
            </a:r>
          </a:p>
          <a:p>
            <a:pPr marL="936000" indent="-514350">
              <a:spcBef>
                <a:spcPts val="500"/>
              </a:spcBef>
              <a:buFont typeface="+mj-lt"/>
              <a:buAutoNum type="arabicPeriod"/>
            </a:pPr>
            <a:r>
              <a:rPr lang="en-GB" dirty="0"/>
              <a:t>….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79A83F-4480-5A4B-A1EA-41DC809B4F9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59</a:t>
            </a:fld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5CD3BF-607F-324D-9BAE-F9FA5C8A4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5411" y="4562336"/>
            <a:ext cx="8562684" cy="43657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A9A6D-FEC0-C348-BFE5-888D730E8749}"/>
              </a:ext>
            </a:extLst>
          </p:cNvPr>
          <p:cNvSpPr txBox="1"/>
          <p:nvPr/>
        </p:nvSpPr>
        <p:spPr>
          <a:xfrm>
            <a:off x="12861990" y="4343725"/>
            <a:ext cx="3537713" cy="477078"/>
          </a:xfrm>
          <a:prstGeom prst="rect">
            <a:avLst/>
          </a:prstGeom>
          <a:solidFill>
            <a:srgbClr val="DCDEE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400" dirty="0">
                <a:effectLst/>
                <a:latin typeface="Gill Sans MT" panose="020B0502020104020203" pitchFamily="34" charset="77"/>
              </a:rPr>
              <a:t>JINST 15 (2020) P10009</a:t>
            </a:r>
          </a:p>
        </p:txBody>
      </p:sp>
    </p:spTree>
    <p:extLst>
      <p:ext uri="{BB962C8B-B14F-4D97-AF65-F5344CB8AC3E}">
        <p14:creationId xmlns:p14="http://schemas.microsoft.com/office/powerpoint/2010/main" val="217145839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CEAA89-27F9-2347-ABD9-59560EB7A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Which one do you need?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12C336-A0CF-3B4D-B3FC-2148B5971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Physics is the main driver</a:t>
            </a:r>
          </a:p>
          <a:p>
            <a:pPr lvl="1"/>
            <a:r>
              <a:rPr lang="en-GB" dirty="0"/>
              <a:t>determine needed performance on benchmark channels</a:t>
            </a:r>
          </a:p>
          <a:p>
            <a:r>
              <a:rPr lang="en-GB" dirty="0"/>
              <a:t>Other important parameters to take in account</a:t>
            </a:r>
          </a:p>
          <a:p>
            <a:pPr lvl="1"/>
            <a:r>
              <a:rPr lang="en-GB" dirty="0"/>
              <a:t>radiation levels</a:t>
            </a:r>
          </a:p>
          <a:p>
            <a:pPr lvl="1"/>
            <a:r>
              <a:rPr lang="en-GB" dirty="0"/>
              <a:t>environmental conditions</a:t>
            </a:r>
          </a:p>
          <a:p>
            <a:pPr lvl="1"/>
            <a:r>
              <a:rPr lang="en-GB" dirty="0"/>
              <a:t>budget</a:t>
            </a:r>
          </a:p>
          <a:p>
            <a:pPr lvl="1"/>
            <a:r>
              <a:rPr lang="en-GB" dirty="0"/>
              <a:t>...</a:t>
            </a:r>
          </a:p>
          <a:p>
            <a:r>
              <a:rPr lang="en-GB" dirty="0"/>
              <a:t>Choices: </a:t>
            </a:r>
          </a:p>
          <a:p>
            <a:pPr lvl="1"/>
            <a:r>
              <a:rPr lang="en-GB" dirty="0"/>
              <a:t>active/passive materials</a:t>
            </a:r>
          </a:p>
          <a:p>
            <a:pPr lvl="1"/>
            <a:r>
              <a:rPr lang="en-GB" dirty="0"/>
              <a:t>longitudinal and lateral segmentation etc.</a:t>
            </a:r>
          </a:p>
          <a:p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219D87-0903-A04A-BDD0-CE2FC7EE0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B2E4-BC9B-E444-8C61-C0D3B395A06A}" type="slidenum">
              <a:rPr lang="en-US" altLang="en-IT" smtClean="0"/>
              <a:pPr/>
              <a:t>6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1146279926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57C0E-45F6-C142-838C-B6ABDDD2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54" y="406400"/>
            <a:ext cx="13953493" cy="838200"/>
          </a:xfrm>
        </p:spPr>
        <p:txBody>
          <a:bodyPr/>
          <a:lstStyle/>
          <a:p>
            <a:r>
              <a:rPr lang="en-GB" dirty="0"/>
              <a:t>High Granularity for Particle Identification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1C41E-7A62-0149-9FAD-D41B0A6D3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55" y="1524000"/>
            <a:ext cx="6180645" cy="2869096"/>
          </a:xfrm>
        </p:spPr>
        <p:txBody>
          <a:bodyPr/>
          <a:lstStyle/>
          <a:p>
            <a:pPr marL="423354" indent="0">
              <a:buNone/>
            </a:pPr>
            <a:r>
              <a:rPr lang="en-GB" dirty="0"/>
              <a:t>BDT technique was used. </a:t>
            </a:r>
          </a:p>
          <a:p>
            <a:pPr marL="423354" indent="0">
              <a:buNone/>
            </a:pPr>
            <a:r>
              <a:rPr lang="en-GB" dirty="0"/>
              <a:t>Simulated events of electrons, muons and </a:t>
            </a:r>
            <a:r>
              <a:rPr lang="en-GB" dirty="0" err="1"/>
              <a:t>pions</a:t>
            </a:r>
            <a:r>
              <a:rPr lang="en-GB" dirty="0"/>
              <a:t> were used for training/validation before to apply to data.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79A83F-4480-5A4B-A1EA-41DC809B4F9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60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55291A-D6DF-BA43-B4EB-FF330706B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843" y="1524001"/>
            <a:ext cx="9723849" cy="74212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AFE725-31FD-8943-BD21-CF2828699B9A}"/>
              </a:ext>
            </a:extLst>
          </p:cNvPr>
          <p:cNvSpPr txBox="1"/>
          <p:nvPr/>
        </p:nvSpPr>
        <p:spPr>
          <a:xfrm>
            <a:off x="3804130" y="8229599"/>
            <a:ext cx="3537713" cy="477078"/>
          </a:xfrm>
          <a:prstGeom prst="rect">
            <a:avLst/>
          </a:prstGeom>
          <a:solidFill>
            <a:srgbClr val="DCDEE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400" dirty="0">
                <a:effectLst/>
                <a:latin typeface="Gill Sans MT" panose="020B0502020104020203" pitchFamily="34" charset="77"/>
              </a:rPr>
              <a:t>JINST 15 (2020) P10009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219F35-0994-4748-ABAF-7656950A6E16}"/>
              </a:ext>
            </a:extLst>
          </p:cNvPr>
          <p:cNvSpPr txBox="1"/>
          <p:nvPr/>
        </p:nvSpPr>
        <p:spPr>
          <a:xfrm>
            <a:off x="677354" y="4393096"/>
            <a:ext cx="6638369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941651"/>
                </a:solidFill>
                <a:effectLst/>
                <a:latin typeface="Gill Sans MT" panose="020B0502020104020203" pitchFamily="34" charset="77"/>
              </a:rPr>
              <a:t>Electron and muon rejection &gt; 99%</a:t>
            </a:r>
          </a:p>
        </p:txBody>
      </p:sp>
    </p:spTree>
    <p:extLst>
      <p:ext uri="{BB962C8B-B14F-4D97-AF65-F5344CB8AC3E}">
        <p14:creationId xmlns:p14="http://schemas.microsoft.com/office/powerpoint/2010/main" val="1835725376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MS: HGCAL for HL-LHC"/>
          <p:cNvSpPr txBox="1">
            <a:spLocks noGrp="1"/>
          </p:cNvSpPr>
          <p:nvPr>
            <p:ph type="title"/>
          </p:nvPr>
        </p:nvSpPr>
        <p:spPr>
          <a:xfrm>
            <a:off x="2465876" y="458677"/>
            <a:ext cx="11677655" cy="838201"/>
          </a:xfrm>
          <a:prstGeom prst="rect">
            <a:avLst/>
          </a:prstGeom>
        </p:spPr>
        <p:txBody>
          <a:bodyPr/>
          <a:lstStyle/>
          <a:p>
            <a:r>
              <a:t>CMS: HGCAL for HL-LHC</a:t>
            </a:r>
          </a:p>
        </p:txBody>
      </p:sp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60554" y="9157857"/>
            <a:ext cx="327013" cy="3899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61</a:t>
            </a:fld>
            <a:endParaRPr/>
          </a:p>
        </p:txBody>
      </p:sp>
      <p:sp>
        <p:nvSpPr>
          <p:cNvPr id="261" name="CMS Phase II upgrade: High Granular CALorimeter for the forward region (1.5 &lt; |η| &lt; 3)"/>
          <p:cNvSpPr txBox="1"/>
          <p:nvPr/>
        </p:nvSpPr>
        <p:spPr>
          <a:xfrm>
            <a:off x="417443" y="1621583"/>
            <a:ext cx="14440863" cy="62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>
              <a:defRPr sz="2900">
                <a:solidFill>
                  <a:srgbClr val="0433FF"/>
                </a:solidFill>
              </a:defRPr>
            </a:pPr>
            <a:r>
              <a:rPr sz="2900" dirty="0"/>
              <a:t>CMS Phase II upgrade: </a:t>
            </a:r>
            <a:r>
              <a:rPr sz="2900" dirty="0">
                <a:solidFill>
                  <a:srgbClr val="FF2600"/>
                </a:solidFill>
              </a:rPr>
              <a:t>H</a:t>
            </a:r>
            <a:r>
              <a:rPr sz="2900" dirty="0"/>
              <a:t>igh </a:t>
            </a:r>
            <a:r>
              <a:rPr sz="2900" dirty="0">
                <a:solidFill>
                  <a:srgbClr val="FF2600"/>
                </a:solidFill>
              </a:rPr>
              <a:t>G</a:t>
            </a:r>
            <a:r>
              <a:rPr sz="2900" dirty="0"/>
              <a:t>ranular </a:t>
            </a:r>
            <a:r>
              <a:rPr sz="2900" dirty="0" err="1">
                <a:solidFill>
                  <a:srgbClr val="FF2600"/>
                </a:solidFill>
              </a:rPr>
              <a:t>CAL</a:t>
            </a:r>
            <a:r>
              <a:rPr sz="2900" dirty="0" err="1"/>
              <a:t>orimeter</a:t>
            </a:r>
            <a:r>
              <a:rPr sz="2900" dirty="0"/>
              <a:t> for the forward region (1.5 &lt; |</a:t>
            </a:r>
            <a:r>
              <a:rPr sz="2900" dirty="0" err="1"/>
              <a:t>η</a:t>
            </a:r>
            <a:r>
              <a:rPr sz="2900" dirty="0"/>
              <a:t>| &lt; 3)</a:t>
            </a:r>
          </a:p>
        </p:txBody>
      </p:sp>
      <p:sp>
        <p:nvSpPr>
          <p:cNvPr id="262" name="High granularity (transverse &amp; longitudinal) for PF in very dense environment: &lt;PU&gt; at HL-LHC 140-200"/>
          <p:cNvSpPr txBox="1"/>
          <p:nvPr/>
        </p:nvSpPr>
        <p:spPr>
          <a:xfrm>
            <a:off x="979786" y="2273098"/>
            <a:ext cx="15607781" cy="62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algn="l">
              <a:defRPr sz="2400">
                <a:solidFill>
                  <a:srgbClr val="0433FF"/>
                </a:solidFill>
              </a:defRPr>
            </a:pPr>
            <a:r>
              <a:rPr sz="2800" dirty="0">
                <a:solidFill>
                  <a:srgbClr val="53585F"/>
                </a:solidFill>
              </a:rPr>
              <a:t>High granularity (transverse &amp; longitudinal) for PF in very dense environment: &lt;PU&gt; at HL-LHC 140-200</a:t>
            </a:r>
            <a:r>
              <a:rPr sz="2800" dirty="0"/>
              <a:t> </a:t>
            </a:r>
          </a:p>
        </p:txBody>
      </p:sp>
      <p:pic>
        <p:nvPicPr>
          <p:cNvPr id="263" name="New challenges wrt CALICE:… New challenges wrt CALICE:Radiation hardness: fluence up to 1016 n cm-2 for EE (Si has to be cooled @ -30°C)L1 Trigger + Data transfer: ~200 Tb/s to be shipped off-detector Engineering &amp; integration: cooling (~125kW via evapor" descr="New challenges wrt CALICE:… New challenges wrt CALICE:Radiation hardness: fluence up to 1016 n cm-2 for EE (Si has to be cooled @ -30°C)L1 Trigger + Data transfer: ~200 Tb/s to be shipped off-detector Engineering &amp; integration: cooling (~125kW via evaporative CO2), power distribution, mechanics… 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034841" y="3717939"/>
            <a:ext cx="8172211" cy="45944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8F60D0-14CD-A04D-8E0A-EC6CD38C5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31" y="3498574"/>
            <a:ext cx="8621610" cy="503315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657EC-976F-F948-A507-93B9E1871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770" y="2481434"/>
            <a:ext cx="6934200" cy="6451600"/>
          </a:xfrm>
          <a:prstGeom prst="rect">
            <a:avLst/>
          </a:prstGeom>
        </p:spPr>
      </p:pic>
      <p:sp>
        <p:nvSpPr>
          <p:cNvPr id="258" name="CMS: HGCAL for HL-LHC"/>
          <p:cNvSpPr txBox="1">
            <a:spLocks noGrp="1"/>
          </p:cNvSpPr>
          <p:nvPr>
            <p:ph type="title"/>
          </p:nvPr>
        </p:nvSpPr>
        <p:spPr>
          <a:xfrm>
            <a:off x="2465876" y="458677"/>
            <a:ext cx="11677655" cy="838201"/>
          </a:xfrm>
          <a:prstGeom prst="rect">
            <a:avLst/>
          </a:prstGeom>
        </p:spPr>
        <p:txBody>
          <a:bodyPr/>
          <a:lstStyle/>
          <a:p>
            <a:r>
              <a:t>CMS: HGCAL for HL-LHC</a:t>
            </a:r>
          </a:p>
        </p:txBody>
      </p:sp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60554" y="9157857"/>
            <a:ext cx="327013" cy="3899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62</a:t>
            </a:fld>
            <a:endParaRPr/>
          </a:p>
        </p:txBody>
      </p:sp>
      <p:sp>
        <p:nvSpPr>
          <p:cNvPr id="261" name="CMS Phase II upgrade: High Granular CALorimeter for the forward region (1.5 &lt; |η| &lt; 3)"/>
          <p:cNvSpPr txBox="1"/>
          <p:nvPr/>
        </p:nvSpPr>
        <p:spPr>
          <a:xfrm>
            <a:off x="536714" y="1576434"/>
            <a:ext cx="13864393" cy="680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>
              <a:defRPr sz="2900">
                <a:solidFill>
                  <a:srgbClr val="0433FF"/>
                </a:solidFill>
              </a:defRPr>
            </a:pPr>
            <a:r>
              <a:rPr sz="2900" dirty="0"/>
              <a:t>CMS Phase II upgrade: </a:t>
            </a:r>
            <a:r>
              <a:rPr sz="2900" dirty="0">
                <a:solidFill>
                  <a:srgbClr val="FF2600"/>
                </a:solidFill>
              </a:rPr>
              <a:t>H</a:t>
            </a:r>
            <a:r>
              <a:rPr sz="2900" dirty="0"/>
              <a:t>igh </a:t>
            </a:r>
            <a:r>
              <a:rPr sz="2900" dirty="0">
                <a:solidFill>
                  <a:srgbClr val="FF2600"/>
                </a:solidFill>
              </a:rPr>
              <a:t>G</a:t>
            </a:r>
            <a:r>
              <a:rPr sz="2900" dirty="0"/>
              <a:t>ranular </a:t>
            </a:r>
            <a:r>
              <a:rPr sz="2900" dirty="0" err="1">
                <a:solidFill>
                  <a:srgbClr val="FF2600"/>
                </a:solidFill>
              </a:rPr>
              <a:t>CAL</a:t>
            </a:r>
            <a:r>
              <a:rPr sz="2900" dirty="0" err="1"/>
              <a:t>orimeter</a:t>
            </a:r>
            <a:r>
              <a:rPr sz="2900" dirty="0"/>
              <a:t> for the forward region (1.5 &lt; |</a:t>
            </a:r>
            <a:r>
              <a:rPr sz="2900" dirty="0" err="1"/>
              <a:t>η</a:t>
            </a:r>
            <a:r>
              <a:rPr sz="2900" dirty="0"/>
              <a:t>| &lt; 3)</a:t>
            </a:r>
          </a:p>
        </p:txBody>
      </p:sp>
      <p:sp>
        <p:nvSpPr>
          <p:cNvPr id="262" name="High granularity (transverse &amp; longitudinal) for PF in very dense environment: &lt;PU&gt; at HL-LHC 140-200"/>
          <p:cNvSpPr txBox="1"/>
          <p:nvPr/>
        </p:nvSpPr>
        <p:spPr>
          <a:xfrm>
            <a:off x="815009" y="2558290"/>
            <a:ext cx="11549269" cy="1189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algn="l">
              <a:defRPr sz="2400">
                <a:solidFill>
                  <a:srgbClr val="0433FF"/>
                </a:solidFill>
              </a:defRPr>
            </a:pPr>
            <a:r>
              <a:rPr sz="2800" dirty="0">
                <a:solidFill>
                  <a:srgbClr val="53585F"/>
                </a:solidFill>
              </a:rPr>
              <a:t>High granularity (transverse &amp; longitudinal) for PF in very dense environment: &lt;PU&gt; at HL-LHC 140-200</a:t>
            </a:r>
            <a:r>
              <a:rPr sz="28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124376-0AC0-2841-833E-8EB809B96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09" y="3776834"/>
            <a:ext cx="6428484" cy="2261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AD0AF9-44D1-9D4A-BA96-05F08E934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09" y="6218531"/>
            <a:ext cx="6477860" cy="209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68335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657EC-976F-F948-A507-93B9E1871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770" y="2481434"/>
            <a:ext cx="6934200" cy="6451600"/>
          </a:xfrm>
          <a:prstGeom prst="rect">
            <a:avLst/>
          </a:prstGeom>
        </p:spPr>
      </p:pic>
      <p:sp>
        <p:nvSpPr>
          <p:cNvPr id="258" name="CMS: HGCAL for HL-LHC"/>
          <p:cNvSpPr txBox="1">
            <a:spLocks noGrp="1"/>
          </p:cNvSpPr>
          <p:nvPr>
            <p:ph type="title"/>
          </p:nvPr>
        </p:nvSpPr>
        <p:spPr>
          <a:xfrm>
            <a:off x="2465876" y="458677"/>
            <a:ext cx="11677655" cy="838201"/>
          </a:xfrm>
          <a:prstGeom prst="rect">
            <a:avLst/>
          </a:prstGeom>
        </p:spPr>
        <p:txBody>
          <a:bodyPr/>
          <a:lstStyle/>
          <a:p>
            <a:r>
              <a:t>CMS: HGCAL for HL-LHC</a:t>
            </a:r>
          </a:p>
        </p:txBody>
      </p:sp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60554" y="9157857"/>
            <a:ext cx="327013" cy="3899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63</a:t>
            </a:fld>
            <a:endParaRPr/>
          </a:p>
        </p:txBody>
      </p:sp>
      <p:sp>
        <p:nvSpPr>
          <p:cNvPr id="261" name="CMS Phase II upgrade: High Granular CALorimeter for the forward region (1.5 &lt; |η| &lt; 3)"/>
          <p:cNvSpPr txBox="1"/>
          <p:nvPr/>
        </p:nvSpPr>
        <p:spPr>
          <a:xfrm>
            <a:off x="536714" y="1576434"/>
            <a:ext cx="13864393" cy="680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>
              <a:defRPr sz="2900">
                <a:solidFill>
                  <a:srgbClr val="0433FF"/>
                </a:solidFill>
              </a:defRPr>
            </a:pPr>
            <a:r>
              <a:rPr sz="2900" dirty="0"/>
              <a:t>CMS Phase II upgrade: </a:t>
            </a:r>
            <a:r>
              <a:rPr sz="2900" dirty="0">
                <a:solidFill>
                  <a:srgbClr val="FF2600"/>
                </a:solidFill>
              </a:rPr>
              <a:t>H</a:t>
            </a:r>
            <a:r>
              <a:rPr sz="2900" dirty="0"/>
              <a:t>igh </a:t>
            </a:r>
            <a:r>
              <a:rPr sz="2900" dirty="0">
                <a:solidFill>
                  <a:srgbClr val="FF2600"/>
                </a:solidFill>
              </a:rPr>
              <a:t>G</a:t>
            </a:r>
            <a:r>
              <a:rPr sz="2900" dirty="0"/>
              <a:t>ranular </a:t>
            </a:r>
            <a:r>
              <a:rPr sz="2900" dirty="0" err="1">
                <a:solidFill>
                  <a:srgbClr val="FF2600"/>
                </a:solidFill>
              </a:rPr>
              <a:t>CAL</a:t>
            </a:r>
            <a:r>
              <a:rPr sz="2900" dirty="0" err="1"/>
              <a:t>orimeter</a:t>
            </a:r>
            <a:r>
              <a:rPr sz="2900" dirty="0"/>
              <a:t> for the forward region (1.5 &lt; |</a:t>
            </a:r>
            <a:r>
              <a:rPr sz="2900" dirty="0" err="1"/>
              <a:t>η</a:t>
            </a:r>
            <a:r>
              <a:rPr sz="2900" dirty="0"/>
              <a:t>| &lt; 3)</a:t>
            </a:r>
          </a:p>
        </p:txBody>
      </p:sp>
      <p:sp>
        <p:nvSpPr>
          <p:cNvPr id="262" name="High granularity (transverse &amp; longitudinal) for PF in very dense environment: &lt;PU&gt; at HL-LHC 140-200"/>
          <p:cNvSpPr txBox="1"/>
          <p:nvPr/>
        </p:nvSpPr>
        <p:spPr>
          <a:xfrm>
            <a:off x="815009" y="2558290"/>
            <a:ext cx="11529391" cy="1189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algn="l">
              <a:defRPr sz="2400">
                <a:solidFill>
                  <a:srgbClr val="0433FF"/>
                </a:solidFill>
              </a:defRPr>
            </a:pPr>
            <a:r>
              <a:rPr sz="2800" dirty="0">
                <a:solidFill>
                  <a:srgbClr val="53585F"/>
                </a:solidFill>
              </a:rPr>
              <a:t>High granularity (transverse &amp; longitudinal) for PF in very dense environment: &lt;PU&gt; at HL-LHC 140-200</a:t>
            </a:r>
            <a:r>
              <a:rPr sz="28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B924D-2019-6D47-846E-6F4E3A9A8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38" y="6733650"/>
            <a:ext cx="6341165" cy="2046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4BD624-C896-EF40-8A76-5D54EA380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38" y="3747652"/>
            <a:ext cx="3829709" cy="289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57790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MS: HGCAL for HL-LHC"/>
          <p:cNvSpPr txBox="1">
            <a:spLocks noGrp="1"/>
          </p:cNvSpPr>
          <p:nvPr>
            <p:ph type="title"/>
          </p:nvPr>
        </p:nvSpPr>
        <p:spPr>
          <a:xfrm>
            <a:off x="2465876" y="458677"/>
            <a:ext cx="11677655" cy="838201"/>
          </a:xfrm>
          <a:prstGeom prst="rect">
            <a:avLst/>
          </a:prstGeom>
        </p:spPr>
        <p:txBody>
          <a:bodyPr/>
          <a:lstStyle/>
          <a:p>
            <a:r>
              <a:t>CMS: HGCAL for HL-LHC</a:t>
            </a:r>
          </a:p>
        </p:txBody>
      </p:sp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60554" y="9157857"/>
            <a:ext cx="327013" cy="3899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64</a:t>
            </a:fld>
            <a:endParaRPr/>
          </a:p>
        </p:txBody>
      </p:sp>
      <p:sp>
        <p:nvSpPr>
          <p:cNvPr id="261" name="CMS Phase II upgrade: High Granular CALorimeter for the forward region (1.5 &lt; |η| &lt; 3)"/>
          <p:cNvSpPr txBox="1"/>
          <p:nvPr/>
        </p:nvSpPr>
        <p:spPr>
          <a:xfrm>
            <a:off x="536714" y="1576434"/>
            <a:ext cx="13864393" cy="680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>
              <a:defRPr sz="2900">
                <a:solidFill>
                  <a:srgbClr val="0433FF"/>
                </a:solidFill>
              </a:defRPr>
            </a:pPr>
            <a:r>
              <a:rPr sz="2900" dirty="0"/>
              <a:t>CMS Phase II upgrade: </a:t>
            </a:r>
            <a:r>
              <a:rPr sz="2900" dirty="0">
                <a:solidFill>
                  <a:srgbClr val="FF2600"/>
                </a:solidFill>
              </a:rPr>
              <a:t>H</a:t>
            </a:r>
            <a:r>
              <a:rPr sz="2900" dirty="0"/>
              <a:t>igh </a:t>
            </a:r>
            <a:r>
              <a:rPr sz="2900" dirty="0">
                <a:solidFill>
                  <a:srgbClr val="FF2600"/>
                </a:solidFill>
              </a:rPr>
              <a:t>G</a:t>
            </a:r>
            <a:r>
              <a:rPr sz="2900" dirty="0"/>
              <a:t>ranular </a:t>
            </a:r>
            <a:r>
              <a:rPr sz="2900" dirty="0" err="1">
                <a:solidFill>
                  <a:srgbClr val="FF2600"/>
                </a:solidFill>
              </a:rPr>
              <a:t>CAL</a:t>
            </a:r>
            <a:r>
              <a:rPr sz="2900" dirty="0" err="1"/>
              <a:t>orimeter</a:t>
            </a:r>
            <a:r>
              <a:rPr sz="2900" dirty="0"/>
              <a:t> for the forward region (1.5 &lt; |</a:t>
            </a:r>
            <a:r>
              <a:rPr sz="2900" dirty="0" err="1"/>
              <a:t>η</a:t>
            </a:r>
            <a:r>
              <a:rPr sz="2900" dirty="0"/>
              <a:t>| &lt; 3)</a:t>
            </a:r>
          </a:p>
        </p:txBody>
      </p:sp>
      <p:sp>
        <p:nvSpPr>
          <p:cNvPr id="262" name="High granularity (transverse &amp; longitudinal) for PF in very dense environment: &lt;PU&gt; at HL-LHC 140-200"/>
          <p:cNvSpPr txBox="1"/>
          <p:nvPr/>
        </p:nvSpPr>
        <p:spPr>
          <a:xfrm>
            <a:off x="815009" y="2558290"/>
            <a:ext cx="15942365" cy="676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algn="l">
              <a:defRPr sz="2400">
                <a:solidFill>
                  <a:srgbClr val="0433FF"/>
                </a:solidFill>
              </a:defRPr>
            </a:pPr>
            <a:r>
              <a:rPr sz="2800" dirty="0">
                <a:solidFill>
                  <a:srgbClr val="53585F"/>
                </a:solidFill>
              </a:rPr>
              <a:t>High granularity (transverse &amp; longitudinal) for PF in very dense environment: &lt;PU&gt; at HL-LHC 140-200</a:t>
            </a:r>
            <a:r>
              <a:rPr sz="28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3B2225-AEEA-A849-B0AC-853389763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4072" y="3283020"/>
            <a:ext cx="7425227" cy="53180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8768BF-B178-9842-947F-127A5D81DA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84"/>
          <a:stretch/>
        </p:blipFill>
        <p:spPr>
          <a:xfrm>
            <a:off x="1809349" y="3448132"/>
            <a:ext cx="6838121" cy="51529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0C571C-3500-1B4A-A52B-363FC42C0682}"/>
              </a:ext>
            </a:extLst>
          </p:cNvPr>
          <p:cNvSpPr txBox="1"/>
          <p:nvPr/>
        </p:nvSpPr>
        <p:spPr>
          <a:xfrm rot="16200000">
            <a:off x="-1898911" y="5666605"/>
            <a:ext cx="536220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TB results  </a:t>
            </a:r>
            <a:r>
              <a:rPr lang="en-GB" sz="3200" dirty="0"/>
              <a:t>Z. </a:t>
            </a:r>
            <a:r>
              <a:rPr lang="en-GB" sz="3200" dirty="0" err="1"/>
              <a:t>Gecse</a:t>
            </a:r>
            <a:r>
              <a:rPr lang="en-GB" sz="3200" dirty="0"/>
              <a:t> </a:t>
            </a: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Calor2022</a:t>
            </a:r>
          </a:p>
        </p:txBody>
      </p:sp>
    </p:spTree>
    <p:extLst>
      <p:ext uri="{BB962C8B-B14F-4D97-AF65-F5344CB8AC3E}">
        <p14:creationId xmlns:p14="http://schemas.microsoft.com/office/powerpoint/2010/main" val="3965522599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0FA7D-C180-F34E-B7A1-7763BF66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 Main Approaches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51D93-019C-1843-988E-3F68142759F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65</a:t>
            </a:fld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737D10-6157-524E-9346-336091439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079" y="1830512"/>
            <a:ext cx="4721746" cy="6092575"/>
          </a:xfrm>
          <a:prstGeom prst="rect">
            <a:avLst/>
          </a:prstGeom>
        </p:spPr>
      </p:pic>
      <p:grpSp>
        <p:nvGrpSpPr>
          <p:cNvPr id="6" name="Group">
            <a:extLst>
              <a:ext uri="{FF2B5EF4-FFF2-40B4-BE49-F238E27FC236}">
                <a16:creationId xmlns:a16="http://schemas.microsoft.com/office/drawing/2014/main" id="{C7BEBA00-45A6-234D-989D-A6BDB6117050}"/>
              </a:ext>
            </a:extLst>
          </p:cNvPr>
          <p:cNvGrpSpPr/>
          <p:nvPr/>
        </p:nvGrpSpPr>
        <p:grpSpPr>
          <a:xfrm>
            <a:off x="8670131" y="3005077"/>
            <a:ext cx="8465208" cy="4409513"/>
            <a:chOff x="0" y="0"/>
            <a:chExt cx="9061770" cy="4315071"/>
          </a:xfrm>
        </p:grpSpPr>
        <p:pic>
          <p:nvPicPr>
            <p:cNvPr id="7" name="droppedImage.png" descr="droppedImage.png">
              <a:extLst>
                <a:ext uri="{FF2B5EF4-FFF2-40B4-BE49-F238E27FC236}">
                  <a16:creationId xmlns:a16="http://schemas.microsoft.com/office/drawing/2014/main" id="{9478226F-E0CD-3D42-BAFA-29E4FB9F4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04187"/>
              <a:ext cx="8671468" cy="32019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" name="electrons positrons, photons, π0">
              <a:extLst>
                <a:ext uri="{FF2B5EF4-FFF2-40B4-BE49-F238E27FC236}">
                  <a16:creationId xmlns:a16="http://schemas.microsoft.com/office/drawing/2014/main" id="{5305C6CB-9474-804F-A1C8-6F9A3F2B9CD5}"/>
                </a:ext>
              </a:extLst>
            </p:cNvPr>
            <p:cNvSpPr txBox="1"/>
            <p:nvPr/>
          </p:nvSpPr>
          <p:spPr>
            <a:xfrm>
              <a:off x="3001684" y="-1"/>
              <a:ext cx="5379900" cy="5332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chemeClr val="accent2"/>
                  </a:solidFill>
                </a:defRPr>
              </a:pPr>
              <a:r>
                <a:rPr sz="2400"/>
                <a:t>electrons positrons, photons, </a:t>
              </a:r>
              <a:r>
                <a:rPr sz="2400">
                  <a:latin typeface="Lucida Grande"/>
                  <a:ea typeface="Lucida Grande"/>
                  <a:cs typeface="Lucida Grande"/>
                  <a:sym typeface="Lucida Grande"/>
                </a:rPr>
                <a:t>π</a:t>
              </a:r>
              <a:r>
                <a:rPr sz="2400" baseline="31999">
                  <a:latin typeface="Lucida Grande"/>
                  <a:ea typeface="Lucida Grande"/>
                  <a:cs typeface="Lucida Grande"/>
                  <a:sym typeface="Lucida Grande"/>
                </a:rPr>
                <a:t>0</a:t>
              </a:r>
            </a:p>
          </p:txBody>
        </p:sp>
        <p:sp>
          <p:nvSpPr>
            <p:cNvPr id="9" name="Charged hadrons (π,k…), nuclear fragments, neutrons, neutrinos, breakup of nuclei (invisible energy)">
              <a:extLst>
                <a:ext uri="{FF2B5EF4-FFF2-40B4-BE49-F238E27FC236}">
                  <a16:creationId xmlns:a16="http://schemas.microsoft.com/office/drawing/2014/main" id="{BF5B610A-BD45-F748-BF20-3E804643027A}"/>
                </a:ext>
              </a:extLst>
            </p:cNvPr>
            <p:cNvSpPr txBox="1"/>
            <p:nvPr/>
          </p:nvSpPr>
          <p:spPr>
            <a:xfrm>
              <a:off x="428537" y="3088636"/>
              <a:ext cx="8633234" cy="12264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solidFill>
                    <a:srgbClr val="FF85FF"/>
                  </a:solidFill>
                </a:defRPr>
              </a:lvl1pPr>
            </a:lstStyle>
            <a:p>
              <a:r>
                <a:rPr dirty="0"/>
                <a:t>Charged hadrons (π</a:t>
              </a:r>
              <a:r>
                <a:rPr b="1" dirty="0"/>
                <a:t>,k…), </a:t>
              </a:r>
              <a:r>
                <a:rPr dirty="0"/>
                <a:t>nuclear fragments, neutrons, neutrinos, breakup of nuclei (invisible energy)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D9D2EB7-37D3-6E4E-91AF-30E41935BD21}"/>
              </a:ext>
            </a:extLst>
          </p:cNvPr>
          <p:cNvSpPr txBox="1"/>
          <p:nvPr/>
        </p:nvSpPr>
        <p:spPr>
          <a:xfrm>
            <a:off x="2547863" y="8179049"/>
            <a:ext cx="2935099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Particle Flow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CAA941-23B5-BF45-A0B2-3DAF18B7297F}"/>
              </a:ext>
            </a:extLst>
          </p:cNvPr>
          <p:cNvSpPr txBox="1"/>
          <p:nvPr/>
        </p:nvSpPr>
        <p:spPr>
          <a:xfrm>
            <a:off x="10646124" y="8179048"/>
            <a:ext cx="3105017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Dual Readout</a:t>
            </a:r>
          </a:p>
        </p:txBody>
      </p:sp>
    </p:spTree>
    <p:extLst>
      <p:ext uri="{BB962C8B-B14F-4D97-AF65-F5344CB8AC3E}">
        <p14:creationId xmlns:p14="http://schemas.microsoft.com/office/powerpoint/2010/main" val="4053826538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E47640CC-AE35-C443-956E-BC714124D2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>
                <a:sym typeface="Chalkboard" charset="0"/>
              </a:rPr>
              <a:t>Aims of Dual Readout Project</a:t>
            </a: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4A1EEC87-88F0-6640-86B7-C61DDFD9AE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44280" y="1524000"/>
            <a:ext cx="15332148" cy="7404100"/>
          </a:xfrm>
        </p:spPr>
        <p:txBody>
          <a:bodyPr>
            <a:no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en-US" altLang="en-US" dirty="0">
                <a:sym typeface="Gill Sans" charset="0"/>
              </a:rPr>
              <a:t>Address the factors which limit the resolution of hadron calorimeter to reach the theoretical resolution limit </a:t>
            </a:r>
          </a:p>
          <a:p>
            <a:pPr lvl="1" eaLnBrk="1" hangingPunct="1">
              <a:lnSpc>
                <a:spcPct val="140000"/>
              </a:lnSpc>
              <a:defRPr/>
            </a:pPr>
            <a:r>
              <a:rPr lang="en-US" altLang="en-US" dirty="0">
                <a:sym typeface="Gill Sans" charset="0"/>
              </a:rPr>
              <a:t>High resolution EM and HAD calorimetry</a:t>
            </a:r>
          </a:p>
          <a:p>
            <a:pPr lvl="1">
              <a:lnSpc>
                <a:spcPct val="140000"/>
              </a:lnSpc>
              <a:defRPr/>
            </a:pPr>
            <a:r>
              <a:rPr lang="en-US" altLang="en-US" dirty="0">
                <a:sym typeface="Gill Sans" charset="0"/>
              </a:rPr>
              <a:t>Calibration of the calorimeter can be done with electrons </a:t>
            </a:r>
          </a:p>
          <a:p>
            <a:pPr lvl="1" eaLnBrk="1" hangingPunct="1">
              <a:lnSpc>
                <a:spcPct val="140000"/>
              </a:lnSpc>
              <a:defRPr/>
            </a:pPr>
            <a:r>
              <a:rPr lang="en-US" altLang="en-US" dirty="0">
                <a:sym typeface="Gill Sans" charset="0"/>
              </a:rPr>
              <a:t>Can comply with the requirements for Future collider  physics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en-US" dirty="0">
                <a:sym typeface="Gill Sans" charset="0"/>
              </a:rPr>
              <a:t>Study and eliminate/reduce dominant source of fluctuation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FC64E7-8F13-4D47-AE1C-031DA53E8E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196763" y="9029700"/>
            <a:ext cx="28098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halkboard" panose="03050602040202020205" pitchFamily="66" charset="77"/>
                <a:ea typeface="ヒラギノ角ゴ ProN W3" panose="020B0300000000000000" pitchFamily="34" charset="-128"/>
                <a:cs typeface="+mn-cs"/>
                <a:sym typeface="Chalkboard" panose="03050602040202020205" pitchFamily="66" charset="7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9pPr>
          </a:lstStyle>
          <a:p>
            <a:fld id="{C67A991B-FD2E-954B-A05F-EDC31780A425}" type="slidenum">
              <a:rPr lang="en-US" altLang="en-IT" smtClean="0"/>
              <a:pPr/>
              <a:t>66</a:t>
            </a:fld>
            <a:endParaRPr lang="uk-UA" altLang="en-IT" sz="1400">
              <a:solidFill>
                <a:schemeClr val="tx1"/>
              </a:solidFill>
              <a:latin typeface="Chalkboard" panose="03050602040202020205" pitchFamily="66" charset="77"/>
              <a:sym typeface="Chalkboard" panose="03050602040202020205" pitchFamily="66" charset="77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Fluctuations in the em shower component (fem)"/>
          <p:cNvSpPr txBox="1">
            <a:spLocks noGrp="1"/>
          </p:cNvSpPr>
          <p:nvPr>
            <p:ph type="title"/>
          </p:nvPr>
        </p:nvSpPr>
        <p:spPr>
          <a:xfrm>
            <a:off x="505326" y="152400"/>
            <a:ext cx="14578305" cy="1028700"/>
          </a:xfrm>
          <a:prstGeom prst="rect">
            <a:avLst/>
          </a:prstGeom>
        </p:spPr>
        <p:txBody>
          <a:bodyPr/>
          <a:lstStyle/>
          <a:p>
            <a:pPr>
              <a:defRPr sz="5000">
                <a:solidFill>
                  <a:srgbClr val="091D86"/>
                </a:solidFill>
              </a:defRPr>
            </a:pPr>
            <a:r>
              <a:rPr sz="4800" dirty="0">
                <a:solidFill>
                  <a:srgbClr val="941651"/>
                </a:solidFill>
              </a:rPr>
              <a:t>Fluctuations in the </a:t>
            </a:r>
            <a:r>
              <a:rPr sz="4800" dirty="0" err="1">
                <a:solidFill>
                  <a:srgbClr val="941651"/>
                </a:solidFill>
              </a:rPr>
              <a:t>em</a:t>
            </a:r>
            <a:r>
              <a:rPr sz="4800" dirty="0">
                <a:solidFill>
                  <a:srgbClr val="941651"/>
                </a:solidFill>
              </a:rPr>
              <a:t> shower component (fem)</a:t>
            </a:r>
          </a:p>
        </p:txBody>
      </p:sp>
      <p:sp>
        <p:nvSpPr>
          <p:cNvPr id="485" name="Why are these important ?…"/>
          <p:cNvSpPr txBox="1">
            <a:spLocks noGrp="1"/>
          </p:cNvSpPr>
          <p:nvPr>
            <p:ph type="body" idx="1"/>
          </p:nvPr>
        </p:nvSpPr>
        <p:spPr>
          <a:xfrm>
            <a:off x="1093382" y="1685089"/>
            <a:ext cx="13973580" cy="6381951"/>
          </a:xfrm>
          <a:prstGeom prst="rect">
            <a:avLst/>
          </a:prstGeom>
        </p:spPr>
        <p:txBody>
          <a:bodyPr/>
          <a:lstStyle/>
          <a:p>
            <a:pPr marL="423333" indent="-423333">
              <a:lnSpc>
                <a:spcPct val="50000"/>
              </a:lnSpc>
              <a:defRPr>
                <a:solidFill>
                  <a:srgbClr val="091D86"/>
                </a:solidFill>
              </a:defRPr>
            </a:pPr>
            <a:r>
              <a:rPr sz="3500" dirty="0">
                <a:solidFill>
                  <a:srgbClr val="0432FF"/>
                </a:solidFill>
                <a:latin typeface="Gill Sans MT" panose="020B0502020104020203" pitchFamily="34" charset="77"/>
              </a:rPr>
              <a:t>Why are these important ?</a:t>
            </a:r>
          </a:p>
          <a:p>
            <a:pPr marL="1176421" lvl="1" indent="-414421">
              <a:lnSpc>
                <a:spcPct val="50000"/>
              </a:lnSpc>
            </a:pPr>
            <a:r>
              <a:rPr sz="3100" dirty="0">
                <a:latin typeface="Gill Sans MT" panose="020B0502020104020203" pitchFamily="34" charset="77"/>
              </a:rPr>
              <a:t>calorimeter response</a:t>
            </a:r>
            <a:r>
              <a:rPr lang="it-IT" sz="3100" dirty="0">
                <a:latin typeface="Gill Sans MT" panose="020B0502020104020203" pitchFamily="34" charset="77"/>
              </a:rPr>
              <a:t> to </a:t>
            </a:r>
            <a:r>
              <a:rPr lang="it-IT" sz="3100" dirty="0" err="1">
                <a:latin typeface="Gill Sans MT" panose="020B0502020104020203" pitchFamily="34" charset="77"/>
              </a:rPr>
              <a:t>em</a:t>
            </a:r>
            <a:r>
              <a:rPr lang="it-IT" sz="3100" dirty="0">
                <a:latin typeface="Gill Sans MT" panose="020B0502020104020203" pitchFamily="34" charset="77"/>
              </a:rPr>
              <a:t>-component</a:t>
            </a:r>
            <a:r>
              <a:rPr sz="3100" dirty="0">
                <a:latin typeface="Gill Sans MT" panose="020B0502020104020203" pitchFamily="34" charset="77"/>
              </a:rPr>
              <a:t> ≠ non-</a:t>
            </a:r>
            <a:r>
              <a:rPr sz="3100" dirty="0" err="1">
                <a:latin typeface="Gill Sans MT" panose="020B0502020104020203" pitchFamily="34" charset="77"/>
              </a:rPr>
              <a:t>em</a:t>
            </a:r>
            <a:r>
              <a:rPr sz="3100" dirty="0">
                <a:latin typeface="Gill Sans MT" panose="020B0502020104020203" pitchFamily="34" charset="77"/>
              </a:rPr>
              <a:t> response </a:t>
            </a:r>
            <a:r>
              <a:rPr sz="3100" dirty="0">
                <a:solidFill>
                  <a:srgbClr val="941651"/>
                </a:solidFill>
                <a:latin typeface="Gill Sans MT" panose="020B0502020104020203" pitchFamily="34" charset="77"/>
              </a:rPr>
              <a:t>(e/h ≠ 1)</a:t>
            </a:r>
          </a:p>
          <a:p>
            <a:pPr marL="1176421" lvl="1" indent="-414421">
              <a:lnSpc>
                <a:spcPct val="50000"/>
              </a:lnSpc>
            </a:pPr>
            <a:r>
              <a:rPr sz="3100" dirty="0">
                <a:latin typeface="Gill Sans MT" panose="020B0502020104020203" pitchFamily="34" charset="77"/>
              </a:rPr>
              <a:t>Event-to-event fluctuations are large and </a:t>
            </a:r>
            <a:r>
              <a:rPr sz="3100" dirty="0">
                <a:solidFill>
                  <a:srgbClr val="941651"/>
                </a:solidFill>
                <a:latin typeface="Gill Sans MT" panose="020B0502020104020203" pitchFamily="34" charset="77"/>
              </a:rPr>
              <a:t>non-Gaussian</a:t>
            </a:r>
          </a:p>
          <a:p>
            <a:pPr marL="1176421" lvl="1" indent="-414421">
              <a:lnSpc>
                <a:spcPct val="50000"/>
              </a:lnSpc>
            </a:pPr>
            <a:r>
              <a:rPr sz="3100" dirty="0">
                <a:solidFill>
                  <a:srgbClr val="941651"/>
                </a:solidFill>
                <a:latin typeface="Gill Sans MT" panose="020B0502020104020203" pitchFamily="34" charset="77"/>
              </a:rPr>
              <a:t>&lt;f</a:t>
            </a:r>
            <a:r>
              <a:rPr sz="3100" baseline="-5999" dirty="0">
                <a:solidFill>
                  <a:srgbClr val="941651"/>
                </a:solidFill>
                <a:latin typeface="Gill Sans MT" panose="020B0502020104020203" pitchFamily="34" charset="77"/>
              </a:rPr>
              <a:t>em</a:t>
            </a:r>
            <a:r>
              <a:rPr sz="3100" dirty="0">
                <a:solidFill>
                  <a:srgbClr val="941651"/>
                </a:solidFill>
                <a:latin typeface="Gill Sans MT" panose="020B0502020104020203" pitchFamily="34" charset="77"/>
              </a:rPr>
              <a:t>&gt; depends on</a:t>
            </a:r>
            <a:r>
              <a:rPr sz="3100" dirty="0">
                <a:latin typeface="Gill Sans MT" panose="020B0502020104020203" pitchFamily="34" charset="77"/>
              </a:rPr>
              <a:t> shower </a:t>
            </a:r>
            <a:r>
              <a:rPr sz="3100" dirty="0">
                <a:solidFill>
                  <a:srgbClr val="941651"/>
                </a:solidFill>
                <a:latin typeface="Gill Sans MT" panose="020B0502020104020203" pitchFamily="34" charset="77"/>
              </a:rPr>
              <a:t>energy </a:t>
            </a:r>
            <a:r>
              <a:rPr sz="3100" dirty="0">
                <a:latin typeface="Gill Sans MT" panose="020B0502020104020203" pitchFamily="34" charset="77"/>
              </a:rPr>
              <a:t>and </a:t>
            </a:r>
            <a:r>
              <a:rPr sz="3100" dirty="0">
                <a:solidFill>
                  <a:srgbClr val="941651"/>
                </a:solidFill>
                <a:latin typeface="Gill Sans MT" panose="020B0502020104020203" pitchFamily="34" charset="77"/>
              </a:rPr>
              <a:t>age</a:t>
            </a:r>
          </a:p>
          <a:p>
            <a:pPr marL="423333" indent="-423333">
              <a:lnSpc>
                <a:spcPct val="50000"/>
              </a:lnSpc>
              <a:defRPr>
                <a:solidFill>
                  <a:srgbClr val="091D86"/>
                </a:solidFill>
              </a:defRPr>
            </a:pPr>
            <a:r>
              <a:rPr sz="3500" dirty="0">
                <a:solidFill>
                  <a:srgbClr val="0432FF"/>
                </a:solidFill>
                <a:latin typeface="Gill Sans MT" panose="020B0502020104020203" pitchFamily="34" charset="77"/>
              </a:rPr>
              <a:t>Cause of all common problems in hadron calorimeters</a:t>
            </a:r>
          </a:p>
          <a:p>
            <a:pPr marL="1176421" lvl="1" indent="-414421">
              <a:lnSpc>
                <a:spcPct val="50000"/>
              </a:lnSpc>
            </a:pPr>
            <a:r>
              <a:rPr sz="3100" dirty="0">
                <a:solidFill>
                  <a:srgbClr val="941651"/>
                </a:solidFill>
                <a:latin typeface="Gill Sans MT" panose="020B0502020104020203" pitchFamily="34" charset="77"/>
              </a:rPr>
              <a:t>Energy scale </a:t>
            </a:r>
            <a:r>
              <a:rPr sz="3100" dirty="0">
                <a:latin typeface="Gill Sans MT" panose="020B0502020104020203" pitchFamily="34" charset="77"/>
              </a:rPr>
              <a:t>different from electrons, in energy-dependent way</a:t>
            </a:r>
          </a:p>
          <a:p>
            <a:pPr marL="1176421" lvl="1" indent="-414421">
              <a:lnSpc>
                <a:spcPct val="50000"/>
              </a:lnSpc>
            </a:pPr>
            <a:r>
              <a:rPr sz="3100" dirty="0">
                <a:latin typeface="Gill Sans MT" panose="020B0502020104020203" pitchFamily="34" charset="77"/>
              </a:rPr>
              <a:t>Hadronic </a:t>
            </a:r>
            <a:r>
              <a:rPr sz="3100" dirty="0">
                <a:solidFill>
                  <a:srgbClr val="941651"/>
                </a:solidFill>
                <a:latin typeface="Gill Sans MT" panose="020B0502020104020203" pitchFamily="34" charset="77"/>
              </a:rPr>
              <a:t>non-linearity</a:t>
            </a:r>
          </a:p>
          <a:p>
            <a:pPr marL="1176421" lvl="1" indent="-414421">
              <a:lnSpc>
                <a:spcPct val="50000"/>
              </a:lnSpc>
            </a:pPr>
            <a:r>
              <a:rPr sz="3100" dirty="0">
                <a:solidFill>
                  <a:srgbClr val="941651"/>
                </a:solidFill>
                <a:latin typeface="Gill Sans MT" panose="020B0502020104020203" pitchFamily="34" charset="77"/>
              </a:rPr>
              <a:t>Non-Gaussian </a:t>
            </a:r>
            <a:r>
              <a:rPr sz="3100" dirty="0">
                <a:latin typeface="Gill Sans MT" panose="020B0502020104020203" pitchFamily="34" charset="77"/>
              </a:rPr>
              <a:t>response function</a:t>
            </a:r>
          </a:p>
          <a:p>
            <a:pPr marL="1176421" lvl="1" indent="-414421">
              <a:lnSpc>
                <a:spcPct val="50000"/>
              </a:lnSpc>
            </a:pPr>
            <a:r>
              <a:rPr sz="3100" dirty="0">
                <a:latin typeface="Gill Sans MT" panose="020B0502020104020203" pitchFamily="34" charset="77"/>
              </a:rPr>
              <a:t>Poor energy </a:t>
            </a:r>
            <a:r>
              <a:rPr sz="3100" dirty="0">
                <a:solidFill>
                  <a:srgbClr val="941651"/>
                </a:solidFill>
                <a:latin typeface="Gill Sans MT" panose="020B0502020104020203" pitchFamily="34" charset="77"/>
              </a:rPr>
              <a:t>resolution</a:t>
            </a:r>
          </a:p>
          <a:p>
            <a:pPr marL="374952" indent="-374952">
              <a:lnSpc>
                <a:spcPct val="50000"/>
              </a:lnSpc>
              <a:defRPr>
                <a:solidFill>
                  <a:srgbClr val="091D86"/>
                </a:solidFill>
              </a:defRPr>
            </a:pPr>
            <a:r>
              <a:rPr sz="3100" dirty="0">
                <a:solidFill>
                  <a:srgbClr val="0432FF"/>
                </a:solidFill>
                <a:latin typeface="Gill Sans MT" panose="020B0502020104020203" pitchFamily="34" charset="77"/>
              </a:rPr>
              <a:t>Solutions</a:t>
            </a:r>
          </a:p>
          <a:p>
            <a:pPr marL="1176421" lvl="1" indent="-414421">
              <a:lnSpc>
                <a:spcPct val="50000"/>
              </a:lnSpc>
            </a:pPr>
            <a:r>
              <a:rPr sz="3100" dirty="0">
                <a:solidFill>
                  <a:srgbClr val="941651"/>
                </a:solidFill>
                <a:latin typeface="Gill Sans MT" panose="020B0502020104020203" pitchFamily="34" charset="77"/>
              </a:rPr>
              <a:t>Compensating</a:t>
            </a:r>
            <a:r>
              <a:rPr sz="3100" dirty="0">
                <a:latin typeface="Gill Sans MT" panose="020B0502020104020203" pitchFamily="34" charset="77"/>
              </a:rPr>
              <a:t> calorimeters (e/h = 1), e.g. Pb/plastic scintillator</a:t>
            </a:r>
          </a:p>
          <a:p>
            <a:pPr marL="1176421" lvl="1" indent="-414421">
              <a:lnSpc>
                <a:spcPct val="50000"/>
              </a:lnSpc>
            </a:pPr>
            <a:r>
              <a:rPr sz="3100" dirty="0">
                <a:latin typeface="Gill Sans MT" panose="020B0502020104020203" pitchFamily="34" charset="77"/>
              </a:rPr>
              <a:t>Measure </a:t>
            </a:r>
            <a:r>
              <a:rPr sz="3100" dirty="0">
                <a:solidFill>
                  <a:srgbClr val="941651"/>
                </a:solidFill>
                <a:latin typeface="Gill Sans MT" panose="020B0502020104020203" pitchFamily="34" charset="77"/>
              </a:rPr>
              <a:t>f</a:t>
            </a:r>
            <a:r>
              <a:rPr sz="3100" baseline="-5999" dirty="0">
                <a:solidFill>
                  <a:srgbClr val="941651"/>
                </a:solidFill>
                <a:latin typeface="Gill Sans MT" panose="020B0502020104020203" pitchFamily="34" charset="77"/>
              </a:rPr>
              <a:t>em</a:t>
            </a:r>
            <a:r>
              <a:rPr sz="3100" dirty="0">
                <a:solidFill>
                  <a:srgbClr val="941651"/>
                </a:solidFill>
                <a:latin typeface="Gill Sans MT" panose="020B0502020104020203" pitchFamily="34" charset="77"/>
              </a:rPr>
              <a:t> event-by-event</a:t>
            </a:r>
          </a:p>
        </p:txBody>
      </p:sp>
      <p:sp>
        <p:nvSpPr>
          <p:cNvPr id="4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306412" y="9004300"/>
            <a:ext cx="238847" cy="3899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749" y="2156103"/>
            <a:ext cx="7194758" cy="1210588"/>
          </a:xfrm>
        </p:spPr>
        <p:txBody>
          <a:bodyPr/>
          <a:lstStyle/>
          <a:p>
            <a:pPr marL="317500" indent="0" algn="ctr">
              <a:spcBef>
                <a:spcPts val="1000"/>
              </a:spcBef>
              <a:buNone/>
            </a:pPr>
            <a:r>
              <a:rPr lang="en-GB" sz="2800" dirty="0">
                <a:sym typeface="Wingdings" panose="05000000000000000000" pitchFamily="2" charset="2"/>
              </a:rPr>
              <a:t>Simultaneous measurement on event-by-event basis of elm fraction of hadron showers</a:t>
            </a:r>
            <a:endParaRPr lang="en-GB" sz="2800" dirty="0">
              <a:solidFill>
                <a:schemeClr val="tx1"/>
              </a:solidFill>
            </a:endParaRPr>
          </a:p>
          <a:p>
            <a:pPr marL="317500" indent="0">
              <a:spcBef>
                <a:spcPts val="1000"/>
              </a:spcBef>
              <a:buNone/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Shape 132"/>
          <p:cNvSpPr>
            <a:spLocks noGrp="1"/>
          </p:cNvSpPr>
          <p:nvPr>
            <p:ph type="title"/>
          </p:nvPr>
        </p:nvSpPr>
        <p:spPr>
          <a:xfrm>
            <a:off x="701749" y="336250"/>
            <a:ext cx="13749014" cy="838200"/>
          </a:xfrm>
          <a:prstGeom prst="rect">
            <a:avLst/>
          </a:prstGeom>
        </p:spPr>
        <p:txBody>
          <a:bodyPr/>
          <a:lstStyle/>
          <a:p>
            <a:r>
              <a:rPr lang="en-US" altLang="x-none" dirty="0">
                <a:latin typeface="Chalkboard" charset="0"/>
                <a:ea typeface="Chalkboard" charset="0"/>
                <a:cs typeface="Chalkboard" charset="0"/>
              </a:rPr>
              <a:t>Principles of Dual Readout Calorimetry</a:t>
            </a:r>
            <a:endParaRPr lang="en-US" altLang="x-none" sz="1600" dirty="0">
              <a:latin typeface="Chalkboard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7468" y="4645860"/>
            <a:ext cx="1768235" cy="1080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322881" y="7200188"/>
            <a:ext cx="12307518" cy="1581876"/>
            <a:chOff x="145242" y="4888539"/>
            <a:chExt cx="12307518" cy="1581876"/>
          </a:xfrm>
        </p:grpSpPr>
        <p:sp>
          <p:nvSpPr>
            <p:cNvPr id="29" name="Rounded Rectangle 28"/>
            <p:cNvSpPr/>
            <p:nvPr/>
          </p:nvSpPr>
          <p:spPr>
            <a:xfrm>
              <a:off x="145242" y="4888539"/>
              <a:ext cx="12307518" cy="1581876"/>
            </a:xfrm>
            <a:prstGeom prst="roundRect">
              <a:avLst/>
            </a:prstGeom>
            <a:noFill/>
            <a:ln w="57150" cap="flat">
              <a:solidFill>
                <a:srgbClr val="94165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endParaRPr lang="en-US"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243317" y="5223394"/>
              <a:ext cx="9999141" cy="841256"/>
              <a:chOff x="1243317" y="5223394"/>
              <a:chExt cx="9999141" cy="841256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64753" y="5223394"/>
                <a:ext cx="3913952" cy="7920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62138" y="5248022"/>
                <a:ext cx="2080320" cy="792000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1243317" y="5223394"/>
                <a:ext cx="1720022" cy="8412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r>
                  <a:rPr lang="en-US" sz="2400" dirty="0">
                    <a:latin typeface="Gill Sans" charset="0"/>
                    <a:ea typeface="Gill Sans" charset="0"/>
                    <a:cs typeface="Gill Sans" charset="0"/>
                    <a:sym typeface="Helvetica Light"/>
                  </a:rPr>
                  <a:t>It </a:t>
                </a:r>
                <a:r>
                  <a:rPr lang="en-US" sz="2400">
                    <a:latin typeface="Gill Sans" charset="0"/>
                    <a:ea typeface="Gill Sans" charset="0"/>
                    <a:cs typeface="Gill Sans" charset="0"/>
                    <a:sym typeface="Helvetica Light"/>
                  </a:rPr>
                  <a:t>is possible </a:t>
                </a:r>
              </a:p>
              <a:p>
                <a:r>
                  <a:rPr lang="en-US" sz="2400" dirty="0">
                    <a:latin typeface="Gill Sans" charset="0"/>
                    <a:ea typeface="Gill Sans" charset="0"/>
                    <a:cs typeface="Gill Sans" charset="0"/>
                    <a:sym typeface="Helvetica Light"/>
                  </a:rPr>
                  <a:t>to evaluate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011042" y="5325719"/>
                <a:ext cx="618759" cy="5334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r>
                  <a:rPr lang="en-US" sz="2800" dirty="0">
                    <a:latin typeface="Gill Sans" charset="0"/>
                    <a:ea typeface="Gill Sans" charset="0"/>
                    <a:cs typeface="Gill Sans" charset="0"/>
                    <a:sym typeface="Helvetica Light"/>
                  </a:rPr>
                  <a:t>and</a:t>
                </a:r>
              </a:p>
            </p:txBody>
          </p:sp>
        </p:grpSp>
      </p:grpSp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9443756" y="1528435"/>
          <a:ext cx="6860881" cy="2076329"/>
        </p:xfrm>
        <a:graphic>
          <a:graphicData uri="http://schemas.openxmlformats.org/drawingml/2006/table">
            <a:tbl>
              <a:tblPr firstCol="1" bandCol="1">
                <a:tableStyleId>{4C3C2611-4C71-4FC5-86AE-919BDF0F9419}</a:tableStyleId>
              </a:tblPr>
              <a:tblGrid>
                <a:gridCol w="2477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3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9614"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Cherenkov light C  </a:t>
                      </a:r>
                      <a:endParaRPr lang="en-US" sz="2000" dirty="0">
                        <a:latin typeface="Gill Sans" charset="0"/>
                        <a:ea typeface="Gill Sans" charset="0"/>
                        <a:cs typeface="Gill San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latin typeface="Gill Sans" charset="0"/>
                          <a:ea typeface="Gill Sans" charset="0"/>
                          <a:cs typeface="Gill Sans" charset="0"/>
                        </a:rPr>
                        <a:t>only produced by relativistic particles, dominated by electromagnetic shower component</a:t>
                      </a:r>
                      <a:endParaRPr lang="en-US" sz="2200" dirty="0">
                        <a:latin typeface="Gill Sans" charset="0"/>
                        <a:ea typeface="Gill Sans" charset="0"/>
                        <a:cs typeface="Gill San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9049">
                <a:tc>
                  <a:txBody>
                    <a:bodyPr/>
                    <a:lstStyle/>
                    <a:p>
                      <a:r>
                        <a:rPr lang="en-GB" sz="2000" dirty="0"/>
                        <a:t>Scintillation light S</a:t>
                      </a:r>
                      <a:endParaRPr lang="en-US" sz="2000" dirty="0">
                        <a:latin typeface="Gill Sans" charset="0"/>
                        <a:ea typeface="Gill Sans" charset="0"/>
                        <a:cs typeface="Gill San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latin typeface="Gill Sans" charset="0"/>
                          <a:ea typeface="Gill Sans" charset="0"/>
                          <a:cs typeface="Gill Sans" charset="0"/>
                        </a:rPr>
                        <a:t>measure </a:t>
                      </a:r>
                      <a:r>
                        <a:rPr lang="en-GB" sz="2200" dirty="0" err="1">
                          <a:latin typeface="Gill Sans" charset="0"/>
                          <a:ea typeface="Gill Sans" charset="0"/>
                          <a:cs typeface="Gill Sans" charset="0"/>
                        </a:rPr>
                        <a:t>dE</a:t>
                      </a:r>
                      <a:r>
                        <a:rPr lang="en-GB" sz="2200" dirty="0">
                          <a:latin typeface="Gill Sans" charset="0"/>
                          <a:ea typeface="Gill Sans" charset="0"/>
                          <a:cs typeface="Gill Sans" charset="0"/>
                        </a:rPr>
                        <a:t>/dx</a:t>
                      </a:r>
                      <a:endParaRPr lang="en-US" sz="2200" dirty="0">
                        <a:latin typeface="Gill Sans" charset="0"/>
                        <a:ea typeface="Gill Sans" charset="0"/>
                        <a:cs typeface="Gill San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1" name="Slide Number Placeholder 30"/>
          <p:cNvSpPr>
            <a:spLocks noGrp="1"/>
          </p:cNvSpPr>
          <p:nvPr>
            <p:ph type="sldNum" sz="quarter" idx="2"/>
          </p:nvPr>
        </p:nvSpPr>
        <p:spPr>
          <a:xfrm>
            <a:off x="16304637" y="9157857"/>
            <a:ext cx="238847" cy="389915"/>
          </a:xfrm>
        </p:spPr>
        <p:txBody>
          <a:bodyPr/>
          <a:lstStyle/>
          <a:p>
            <a:fld id="{86CB4B4D-7CA3-9044-876B-883B54F8677D}" type="slidenum">
              <a:rPr lang="uk-UA" smtClean="0"/>
              <a:t>68</a:t>
            </a:fld>
            <a:endParaRPr lang="uk-UA"/>
          </a:p>
        </p:txBody>
      </p:sp>
      <p:sp>
        <p:nvSpPr>
          <p:cNvPr id="22" name="CustomShape 3"/>
          <p:cNvSpPr/>
          <p:nvPr/>
        </p:nvSpPr>
        <p:spPr>
          <a:xfrm>
            <a:off x="1026470" y="4633336"/>
            <a:ext cx="6789696" cy="1244149"/>
          </a:xfrm>
          <a:prstGeom prst="rect">
            <a:avLst/>
          </a:prstGeom>
          <a:noFill/>
          <a:ln w="18360">
            <a:solidFill>
              <a:srgbClr val="66006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" tIns="9000" rIns="9000" bIns="9000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x-none" sz="2800" i="1" dirty="0">
                <a:solidFill>
                  <a:srgbClr val="0432FF"/>
                </a:solidFill>
                <a:latin typeface="Calibri" charset="0"/>
                <a:ea typeface="Gill Sans" charset="0"/>
                <a:cs typeface="Gill Sans" charset="0"/>
              </a:rPr>
              <a:t>S</a:t>
            </a:r>
            <a:r>
              <a:rPr lang="en-US" altLang="x-none" sz="2800" dirty="0">
                <a:solidFill>
                  <a:srgbClr val="0432FF"/>
                </a:solidFill>
                <a:latin typeface="Calibri" charset="0"/>
                <a:ea typeface="Gill Sans" charset="0"/>
                <a:cs typeface="Gill Sans" charset="0"/>
              </a:rPr>
              <a:t> = </a:t>
            </a:r>
            <a:r>
              <a:rPr lang="en-US" altLang="x-none" sz="2800" dirty="0">
                <a:solidFill>
                  <a:srgbClr val="0432FF"/>
                </a:solidFill>
                <a:latin typeface="Cambria Math" charset="0"/>
                <a:ea typeface="Cambria Math" charset="0"/>
                <a:cs typeface="Cambria Math" charset="0"/>
              </a:rPr>
              <a:t>[</a:t>
            </a:r>
            <a:r>
              <a:rPr lang="en-US" altLang="x-none" sz="2800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 </a:t>
            </a:r>
            <a:r>
              <a:rPr lang="en-US" altLang="x-none" sz="2800" i="1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 f</a:t>
            </a:r>
            <a:r>
              <a:rPr lang="en-US" altLang="x-none" sz="2800" i="1" baseline="-25000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em</a:t>
            </a:r>
            <a:r>
              <a:rPr lang="en-US" altLang="x-none" sz="2800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 + (h/e)</a:t>
            </a:r>
            <a:r>
              <a:rPr lang="en-US" altLang="x-none" sz="2800" b="1" baseline="-25000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s</a:t>
            </a:r>
            <a:r>
              <a:rPr lang="en-US" altLang="x-none" sz="2800" dirty="0">
                <a:solidFill>
                  <a:srgbClr val="0432FF"/>
                </a:solidFill>
                <a:latin typeface="Calibri" charset="0"/>
                <a:ea typeface="Calibri" charset="0"/>
                <a:cs typeface="Calibri" charset="0"/>
              </a:rPr>
              <a:t> × </a:t>
            </a:r>
            <a:r>
              <a:rPr lang="en-US" altLang="x-none" sz="2800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(1 – </a:t>
            </a:r>
            <a:r>
              <a:rPr lang="en-US" altLang="x-none" sz="2800" i="1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f</a:t>
            </a:r>
            <a:r>
              <a:rPr lang="en-US" altLang="x-none" sz="2800" i="1" baseline="-25000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em</a:t>
            </a:r>
            <a:r>
              <a:rPr lang="en-US" altLang="x-none" sz="2800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)</a:t>
            </a:r>
            <a:r>
              <a:rPr lang="en-US" altLang="x-none" sz="2800" dirty="0">
                <a:solidFill>
                  <a:srgbClr val="0432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x-none" sz="2800" dirty="0">
                <a:solidFill>
                  <a:srgbClr val="0432FF"/>
                </a:solidFill>
                <a:latin typeface="Cambria Math" charset="0"/>
                <a:ea typeface="Cambria Math" charset="0"/>
                <a:cs typeface="Cambria Math" charset="0"/>
              </a:rPr>
              <a:t>]</a:t>
            </a:r>
            <a:r>
              <a:rPr lang="en-US" altLang="x-none" sz="2800" i="1" dirty="0">
                <a:solidFill>
                  <a:srgbClr val="0432FF"/>
                </a:solidFill>
                <a:latin typeface="Cambria Math" charset="0"/>
                <a:ea typeface="Gill Sans" charset="0"/>
                <a:cs typeface="Gill Sans" charset="0"/>
              </a:rPr>
              <a:t> </a:t>
            </a:r>
            <a:r>
              <a:rPr lang="en-US" altLang="x-none" sz="2800" dirty="0">
                <a:solidFill>
                  <a:srgbClr val="0432FF"/>
                </a:solidFill>
                <a:latin typeface="Calibri" charset="0"/>
                <a:ea typeface="Calibri" charset="0"/>
                <a:cs typeface="Calibri" charset="0"/>
              </a:rPr>
              <a:t>× </a:t>
            </a:r>
            <a:r>
              <a:rPr lang="en-US" altLang="x-none" sz="2800" i="1" dirty="0">
                <a:solidFill>
                  <a:srgbClr val="0432FF"/>
                </a:solidFill>
                <a:latin typeface="Calibri" charset="0"/>
                <a:ea typeface="Gill Sans" charset="0"/>
                <a:cs typeface="Gill Sans" charset="0"/>
              </a:rPr>
              <a:t>E</a:t>
            </a:r>
            <a:endParaRPr lang="en-US" altLang="x-none" sz="1400" dirty="0">
              <a:solidFill>
                <a:srgbClr val="0432FF"/>
              </a:solidFill>
              <a:latin typeface="Arial" charset="0"/>
            </a:endParaRPr>
          </a:p>
          <a:p>
            <a:pPr algn="ctr" eaLnBrk="1" hangingPunct="1">
              <a:lnSpc>
                <a:spcPct val="130000"/>
              </a:lnSpc>
            </a:pPr>
            <a:r>
              <a:rPr lang="en-US" altLang="x-none" sz="2800" i="1" dirty="0">
                <a:solidFill>
                  <a:srgbClr val="0432FF"/>
                </a:solidFill>
                <a:latin typeface="Calibri" charset="0"/>
                <a:ea typeface="Gill Sans" charset="0"/>
                <a:cs typeface="Gill Sans" charset="0"/>
              </a:rPr>
              <a:t>C</a:t>
            </a:r>
            <a:r>
              <a:rPr lang="en-US" altLang="x-none" sz="2800" dirty="0">
                <a:solidFill>
                  <a:srgbClr val="0432FF"/>
                </a:solidFill>
                <a:latin typeface="Calibri" charset="0"/>
                <a:ea typeface="Gill Sans" charset="0"/>
                <a:cs typeface="Gill Sans" charset="0"/>
              </a:rPr>
              <a:t> = </a:t>
            </a:r>
            <a:r>
              <a:rPr lang="en-US" altLang="x-none" sz="2800" dirty="0">
                <a:solidFill>
                  <a:srgbClr val="0432FF"/>
                </a:solidFill>
                <a:latin typeface="Cambria Math" charset="0"/>
                <a:ea typeface="Cambria Math" charset="0"/>
                <a:cs typeface="Cambria Math" charset="0"/>
              </a:rPr>
              <a:t>[</a:t>
            </a:r>
            <a:r>
              <a:rPr lang="en-US" altLang="x-none" sz="2800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 </a:t>
            </a:r>
            <a:r>
              <a:rPr lang="en-US" altLang="x-none" sz="2800" i="1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 f</a:t>
            </a:r>
            <a:r>
              <a:rPr lang="en-US" altLang="x-none" sz="2800" i="1" baseline="-25000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em</a:t>
            </a:r>
            <a:r>
              <a:rPr lang="en-US" altLang="x-none" sz="2800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 + (h/e)</a:t>
            </a:r>
            <a:r>
              <a:rPr lang="en-US" altLang="x-none" sz="2800" b="1" baseline="-25000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c</a:t>
            </a:r>
            <a:r>
              <a:rPr lang="en-US" altLang="x-none" sz="2800" dirty="0">
                <a:solidFill>
                  <a:srgbClr val="0432FF"/>
                </a:solidFill>
                <a:latin typeface="Calibri" charset="0"/>
                <a:ea typeface="Calibri" charset="0"/>
                <a:cs typeface="Calibri" charset="0"/>
              </a:rPr>
              <a:t> × </a:t>
            </a:r>
            <a:r>
              <a:rPr lang="en-US" altLang="x-none" sz="2800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(1 – </a:t>
            </a:r>
            <a:r>
              <a:rPr lang="en-US" altLang="x-none" sz="2800" i="1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f</a:t>
            </a:r>
            <a:r>
              <a:rPr lang="en-US" altLang="x-none" sz="2800" i="1" baseline="-25000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em</a:t>
            </a:r>
            <a:r>
              <a:rPr lang="en-US" altLang="x-none" sz="2800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)</a:t>
            </a:r>
            <a:r>
              <a:rPr lang="en-US" altLang="x-none" sz="2800" dirty="0">
                <a:solidFill>
                  <a:srgbClr val="0432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x-none" sz="2800" dirty="0">
                <a:solidFill>
                  <a:srgbClr val="0432FF"/>
                </a:solidFill>
                <a:latin typeface="Cambria Math" charset="0"/>
                <a:ea typeface="Cambria Math" charset="0"/>
                <a:cs typeface="Cambria Math" charset="0"/>
              </a:rPr>
              <a:t>] </a:t>
            </a:r>
            <a:r>
              <a:rPr lang="en-US" altLang="x-none" sz="2800" dirty="0">
                <a:solidFill>
                  <a:srgbClr val="0432FF"/>
                </a:solidFill>
                <a:latin typeface="Calibri" charset="0"/>
                <a:ea typeface="Calibri" charset="0"/>
                <a:cs typeface="Calibri" charset="0"/>
              </a:rPr>
              <a:t>× </a:t>
            </a:r>
            <a:r>
              <a:rPr lang="en-US" altLang="x-none" sz="2800" i="1" dirty="0">
                <a:solidFill>
                  <a:srgbClr val="0432FF"/>
                </a:solidFill>
                <a:latin typeface="Calibri" charset="0"/>
                <a:ea typeface="Gill Sans" charset="0"/>
                <a:cs typeface="Gill Sans" charset="0"/>
              </a:rPr>
              <a:t>E</a:t>
            </a:r>
            <a:endParaRPr lang="en-US" altLang="x-none" sz="1400" dirty="0">
              <a:solidFill>
                <a:srgbClr val="0432FF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70477" y="4534026"/>
            <a:ext cx="2927771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400" dirty="0">
                <a:latin typeface="Gill Sans" charset="0"/>
                <a:ea typeface="Gill Sans" charset="0"/>
                <a:cs typeface="Gill Sans" charset="0"/>
                <a:sym typeface="Helvetica Light"/>
              </a:rPr>
              <a:t>e/h ratio of the C (S) calorimeter structure</a:t>
            </a:r>
          </a:p>
          <a:p>
            <a:r>
              <a:rPr lang="en-US" sz="2400" dirty="0">
                <a:latin typeface="Gill Sans" charset="0"/>
                <a:ea typeface="Gill Sans" charset="0"/>
                <a:cs typeface="Gill Sans" charset="0"/>
              </a:rPr>
              <a:t>(measured) </a:t>
            </a:r>
            <a:endParaRPr lang="en-US" sz="2400" dirty="0">
              <a:latin typeface="Gill Sans" charset="0"/>
              <a:ea typeface="Gill Sans" charset="0"/>
              <a:cs typeface="Gill Sans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89000682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2"/>
          <p:cNvSpPr/>
          <p:nvPr/>
        </p:nvSpPr>
        <p:spPr>
          <a:xfrm>
            <a:off x="14364495" y="9029701"/>
            <a:ext cx="274637" cy="3206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4" name="Group 3"/>
          <p:cNvGrpSpPr/>
          <p:nvPr/>
        </p:nvGrpSpPr>
        <p:grpSpPr>
          <a:xfrm>
            <a:off x="1188492" y="3172460"/>
            <a:ext cx="6083300" cy="5730130"/>
            <a:chOff x="112713" y="3149081"/>
            <a:chExt cx="6083300" cy="4675836"/>
          </a:xfrm>
        </p:grpSpPr>
        <p:pic>
          <p:nvPicPr>
            <p:cNvPr id="44036" name="Picture 17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303" y="3578562"/>
              <a:ext cx="3296490" cy="904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8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7" name="Picture 18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390" y="6622123"/>
              <a:ext cx="2975946" cy="1092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8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2" name="CustomShape 3"/>
            <p:cNvSpPr/>
            <p:nvPr/>
          </p:nvSpPr>
          <p:spPr>
            <a:xfrm>
              <a:off x="112713" y="3149081"/>
              <a:ext cx="6083300" cy="4675836"/>
            </a:xfrm>
            <a:prstGeom prst="rect">
              <a:avLst/>
            </a:prstGeom>
            <a:noFill/>
            <a:ln w="18360">
              <a:solidFill>
                <a:srgbClr val="66006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" tIns="9000" rIns="9000" bIns="9000" anchor="ctr"/>
            <a:lstStyle>
              <a:lvl1pPr marL="431800" indent="-212725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defRPr>
              </a:lvl1pPr>
              <a:lvl2pPr marL="742950" indent="-28575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defRPr>
              </a:lvl2pPr>
              <a:lvl3pPr marL="1143000" indent="-22860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defRPr>
              </a:lvl3pPr>
              <a:lvl4pPr marL="1600200" indent="-22860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defRPr>
              </a:lvl4pPr>
              <a:lvl5pPr marL="2057400" indent="-22860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defRPr>
              </a:lvl9pPr>
            </a:lstStyle>
            <a:p>
              <a:pPr algn="l" eaLnBrk="1" hangingPunct="1">
                <a:lnSpc>
                  <a:spcPct val="130000"/>
                </a:lnSpc>
              </a:pPr>
              <a:r>
                <a:rPr lang="en-US" altLang="x-none" sz="2800" dirty="0" err="1">
                  <a:solidFill>
                    <a:srgbClr val="006600"/>
                  </a:solidFill>
                  <a:latin typeface="MathJax_Math" charset="0"/>
                  <a:ea typeface="MathJax_Math" charset="0"/>
                  <a:cs typeface="MathJax_Math" charset="0"/>
                </a:rPr>
                <a:t>χ</a:t>
              </a:r>
              <a:r>
                <a:rPr lang="en-US" altLang="x-none" sz="2800" dirty="0">
                  <a:solidFill>
                    <a:srgbClr val="006600"/>
                  </a:solidFill>
                  <a:latin typeface="MathJax_Math" charset="0"/>
                  <a:ea typeface="MathJax_Math" charset="0"/>
                  <a:cs typeface="MathJax_Math" charset="0"/>
                </a:rPr>
                <a:t> </a:t>
              </a:r>
              <a:r>
                <a:rPr lang="en-US" altLang="x-none" sz="2800" dirty="0">
                  <a:solidFill>
                    <a:srgbClr val="006600"/>
                  </a:solidFill>
                  <a:ea typeface="Gill Sans" charset="0"/>
                  <a:cs typeface="Gill Sans" charset="0"/>
                </a:rPr>
                <a:t>independent of both</a:t>
              </a:r>
            </a:p>
            <a:p>
              <a:pPr marL="676275" indent="-457200" algn="l" hangingPunct="1">
                <a:lnSpc>
                  <a:spcPct val="130000"/>
                </a:lnSpc>
                <a:buFont typeface="Arial" charset="0"/>
                <a:buChar char="•"/>
              </a:pPr>
              <a:r>
                <a:rPr lang="en-US" altLang="x-none" sz="2800" dirty="0">
                  <a:solidFill>
                    <a:srgbClr val="000099"/>
                  </a:solidFill>
                  <a:ea typeface="Gill Sans" charset="0"/>
                  <a:cs typeface="Gill Sans" charset="0"/>
                </a:rPr>
                <a:t>energy  </a:t>
              </a:r>
            </a:p>
            <a:p>
              <a:pPr marL="676275" indent="-457200" algn="l" hangingPunct="1">
                <a:lnSpc>
                  <a:spcPct val="130000"/>
                </a:lnSpc>
                <a:buFont typeface="Arial" charset="0"/>
                <a:buChar char="•"/>
              </a:pPr>
              <a:r>
                <a:rPr lang="en-US" altLang="x-none" sz="2800" dirty="0">
                  <a:solidFill>
                    <a:srgbClr val="000099"/>
                  </a:solidFill>
                  <a:ea typeface="Gill Sans" charset="0"/>
                  <a:cs typeface="Gill Sans" charset="0"/>
                </a:rPr>
                <a:t>type of hadron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602711" y="1789889"/>
            <a:ext cx="7549060" cy="6492177"/>
            <a:chOff x="514499" y="3230826"/>
            <a:chExt cx="5811387" cy="5339750"/>
          </a:xfrm>
        </p:grpSpPr>
        <p:pic>
          <p:nvPicPr>
            <p:cNvPr id="44033" name="Picture 17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499" y="3230826"/>
              <a:ext cx="5669903" cy="5339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8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3" name="CustomShape 4"/>
            <p:cNvSpPr/>
            <p:nvPr/>
          </p:nvSpPr>
          <p:spPr>
            <a:xfrm>
              <a:off x="5873448" y="3574863"/>
              <a:ext cx="452438" cy="544512"/>
            </a:xfrm>
            <a:prstGeom prst="rect">
              <a:avLst/>
            </a:prstGeom>
            <a:solidFill>
              <a:srgbClr val="FFFFFF"/>
            </a:solidFill>
            <a:ln w="18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1" name="CustomShape 3"/>
          <p:cNvSpPr/>
          <p:nvPr/>
        </p:nvSpPr>
        <p:spPr>
          <a:xfrm>
            <a:off x="1873498" y="1650004"/>
            <a:ext cx="4713287" cy="1292312"/>
          </a:xfrm>
          <a:prstGeom prst="rect">
            <a:avLst/>
          </a:prstGeom>
          <a:noFill/>
          <a:ln w="18360">
            <a:solidFill>
              <a:srgbClr val="66006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" tIns="9000" rIns="9000" bIns="9000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x-none" sz="2800" i="1" dirty="0">
                <a:solidFill>
                  <a:srgbClr val="000099"/>
                </a:solidFill>
                <a:latin typeface="Calibri" charset="0"/>
                <a:ea typeface="Gill Sans" charset="0"/>
                <a:cs typeface="Gill Sans" charset="0"/>
              </a:rPr>
              <a:t>S/E</a:t>
            </a:r>
            <a:r>
              <a:rPr lang="en-US" altLang="x-none" sz="2800" dirty="0">
                <a:solidFill>
                  <a:srgbClr val="006600"/>
                </a:solidFill>
                <a:latin typeface="Calibri" charset="0"/>
                <a:ea typeface="Gill Sans" charset="0"/>
                <a:cs typeface="Gill Sans" charset="0"/>
              </a:rPr>
              <a:t>  </a:t>
            </a:r>
            <a:r>
              <a:rPr lang="en-US" altLang="x-none" sz="2800" dirty="0">
                <a:solidFill>
                  <a:srgbClr val="0432FF"/>
                </a:solidFill>
                <a:latin typeface="Calibri" charset="0"/>
                <a:ea typeface="Gill Sans" charset="0"/>
                <a:cs typeface="Gill Sans" charset="0"/>
              </a:rPr>
              <a:t>=  </a:t>
            </a:r>
            <a:r>
              <a:rPr lang="en-US" altLang="x-none" sz="2800" i="1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f</a:t>
            </a:r>
            <a:r>
              <a:rPr lang="en-US" altLang="x-none" sz="2800" i="1" baseline="-25000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em</a:t>
            </a:r>
            <a:r>
              <a:rPr lang="en-US" altLang="x-none" sz="2800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 + (h/e)</a:t>
            </a:r>
            <a:r>
              <a:rPr lang="en-US" altLang="x-none" sz="2800" b="1" baseline="-25000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s</a:t>
            </a:r>
            <a:r>
              <a:rPr lang="en-US" altLang="x-none" sz="2800" dirty="0">
                <a:solidFill>
                  <a:srgbClr val="0432FF"/>
                </a:solidFill>
                <a:latin typeface="Calibri" charset="0"/>
                <a:ea typeface="Calibri" charset="0"/>
                <a:cs typeface="Calibri" charset="0"/>
              </a:rPr>
              <a:t> × </a:t>
            </a:r>
            <a:r>
              <a:rPr lang="en-US" altLang="x-none" sz="2800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(1 – </a:t>
            </a:r>
            <a:r>
              <a:rPr lang="en-US" altLang="x-none" sz="2800" i="1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f</a:t>
            </a:r>
            <a:r>
              <a:rPr lang="en-US" altLang="x-none" sz="2800" i="1" baseline="-25000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em</a:t>
            </a:r>
            <a:r>
              <a:rPr lang="en-US" altLang="x-none" sz="2800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)</a:t>
            </a:r>
            <a:r>
              <a:rPr lang="en-US" altLang="x-none" sz="2800" dirty="0">
                <a:solidFill>
                  <a:srgbClr val="0432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altLang="x-none" sz="1400" dirty="0">
              <a:solidFill>
                <a:srgbClr val="0432FF"/>
              </a:solidFill>
              <a:latin typeface="Arial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x-none" sz="2800" i="1" dirty="0">
                <a:solidFill>
                  <a:srgbClr val="990000"/>
                </a:solidFill>
                <a:latin typeface="Calibri" charset="0"/>
                <a:ea typeface="Gill Sans" charset="0"/>
                <a:cs typeface="Gill Sans" charset="0"/>
              </a:rPr>
              <a:t>C/E</a:t>
            </a:r>
            <a:r>
              <a:rPr lang="en-US" altLang="x-none" sz="2800" dirty="0">
                <a:solidFill>
                  <a:srgbClr val="006600"/>
                </a:solidFill>
                <a:latin typeface="Calibri" charset="0"/>
                <a:ea typeface="Gill Sans" charset="0"/>
                <a:cs typeface="Gill Sans" charset="0"/>
              </a:rPr>
              <a:t>  </a:t>
            </a:r>
            <a:r>
              <a:rPr lang="en-US" altLang="x-none" sz="2800" dirty="0">
                <a:solidFill>
                  <a:srgbClr val="0432FF"/>
                </a:solidFill>
                <a:latin typeface="Calibri" charset="0"/>
                <a:ea typeface="Gill Sans" charset="0"/>
                <a:cs typeface="Gill Sans" charset="0"/>
              </a:rPr>
              <a:t>= </a:t>
            </a:r>
            <a:r>
              <a:rPr lang="en-US" altLang="x-none" sz="2800" i="1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f</a:t>
            </a:r>
            <a:r>
              <a:rPr lang="en-US" altLang="x-none" sz="2800" i="1" baseline="-25000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em</a:t>
            </a:r>
            <a:r>
              <a:rPr lang="en-US" altLang="x-none" sz="2800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 + (h/e)</a:t>
            </a:r>
            <a:r>
              <a:rPr lang="en-US" altLang="x-none" sz="2800" b="1" baseline="-25000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c</a:t>
            </a:r>
            <a:r>
              <a:rPr lang="en-US" altLang="x-none" sz="2800" dirty="0">
                <a:solidFill>
                  <a:srgbClr val="0432FF"/>
                </a:solidFill>
                <a:latin typeface="Calibri" charset="0"/>
                <a:ea typeface="Calibri" charset="0"/>
                <a:cs typeface="Calibri" charset="0"/>
              </a:rPr>
              <a:t> × </a:t>
            </a:r>
            <a:r>
              <a:rPr lang="en-US" altLang="x-none" sz="2800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(1 – </a:t>
            </a:r>
            <a:r>
              <a:rPr lang="en-US" altLang="x-none" sz="2800" i="1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f</a:t>
            </a:r>
            <a:r>
              <a:rPr lang="en-US" altLang="x-none" sz="2800" i="1" baseline="-25000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em</a:t>
            </a:r>
            <a:r>
              <a:rPr lang="en-US" altLang="x-none" sz="2800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)</a:t>
            </a:r>
            <a:endParaRPr lang="en-US" altLang="x-none" sz="1400" dirty="0">
              <a:solidFill>
                <a:srgbClr val="0432FF"/>
              </a:solidFill>
              <a:latin typeface="Arial" charset="0"/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3956844" y="301626"/>
            <a:ext cx="10456863" cy="830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n-US" altLang="x-none" sz="4400" dirty="0">
                <a:solidFill>
                  <a:srgbClr val="941751"/>
                </a:solidFill>
                <a:latin typeface="Chalkboard" charset="0"/>
                <a:ea typeface="Chalkboard" charset="0"/>
                <a:cs typeface="Chalkboard" charset="0"/>
              </a:rPr>
              <a:t>Principles of Dual Readout Calorimetry</a:t>
            </a:r>
            <a:endParaRPr lang="en-US" altLang="x-none" sz="1800" dirty="0">
              <a:latin typeface="Chalkboar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78488" y="8384529"/>
            <a:ext cx="5613716" cy="471924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2400" dirty="0">
                <a:latin typeface="Gill Sans" charset="0"/>
                <a:ea typeface="Gill Sans" charset="0"/>
                <a:cs typeface="Gill Sans" charset="0"/>
                <a:sym typeface="Helvetica Light"/>
              </a:rPr>
              <a:t>Calorimeter calibration done with electrons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6306412" y="9004300"/>
            <a:ext cx="238847" cy="389915"/>
          </a:xfrm>
        </p:spPr>
        <p:txBody>
          <a:bodyPr/>
          <a:lstStyle/>
          <a:p>
            <a:fld id="{86CB4B4D-7CA3-9044-876B-883B54F8677D}" type="slidenum">
              <a:rPr lang="uk-UA" smtClean="0"/>
              <a:t>69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39283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F6DFE-8F53-B747-8173-013673CE8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Showers in calorimeters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55550-2C41-7044-B3CE-034836EB7B6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7</a:t>
            </a:fld>
            <a:endParaRPr lang="en-IT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9B1D8B-AC1D-844C-B633-3F35771054D9}"/>
              </a:ext>
            </a:extLst>
          </p:cNvPr>
          <p:cNvGrpSpPr/>
          <p:nvPr/>
        </p:nvGrpSpPr>
        <p:grpSpPr>
          <a:xfrm>
            <a:off x="1851375" y="1843633"/>
            <a:ext cx="12808304" cy="6585313"/>
            <a:chOff x="1851375" y="1820773"/>
            <a:chExt cx="12808304" cy="65853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924CC1E-B0E1-6A49-85B5-561167158225}"/>
                </a:ext>
              </a:extLst>
            </p:cNvPr>
            <p:cNvGrpSpPr/>
            <p:nvPr/>
          </p:nvGrpSpPr>
          <p:grpSpPr>
            <a:xfrm>
              <a:off x="1851375" y="1820773"/>
              <a:ext cx="12808304" cy="6585313"/>
              <a:chOff x="1851375" y="1820773"/>
              <a:chExt cx="12808304" cy="6585313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A132950-4D66-AD4C-A04A-4A45A253F376}"/>
                  </a:ext>
                </a:extLst>
              </p:cNvPr>
              <p:cNvGrpSpPr/>
              <p:nvPr/>
            </p:nvGrpSpPr>
            <p:grpSpPr>
              <a:xfrm>
                <a:off x="1851375" y="1820773"/>
                <a:ext cx="12808304" cy="6585313"/>
                <a:chOff x="1851375" y="1820773"/>
                <a:chExt cx="12808304" cy="6585313"/>
              </a:xfrm>
            </p:grpSpPr>
            <p:pic>
              <p:nvPicPr>
                <p:cNvPr id="5" name="Picture 2" descr="-Schematic representation of two atmospheric showers initiated by a photon (left) or by a cosmic ray (right) [59].">
                  <a:extLst>
                    <a:ext uri="{FF2B5EF4-FFF2-40B4-BE49-F238E27FC236}">
                      <a16:creationId xmlns:a16="http://schemas.microsoft.com/office/drawing/2014/main" id="{23C1BFB2-FB43-BF47-B0CB-48814B23B97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51375" y="1941660"/>
                  <a:ext cx="12808304" cy="646442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B04A099D-5025-3F43-86BC-06E0447719B0}"/>
                    </a:ext>
                  </a:extLst>
                </p:cNvPr>
                <p:cNvSpPr/>
                <p:nvPr/>
              </p:nvSpPr>
              <p:spPr>
                <a:xfrm>
                  <a:off x="10223292" y="1941660"/>
                  <a:ext cx="2848131" cy="381815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40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  <a:latin typeface="Gill Sans"/>
                    <a:ea typeface="Gill Sans"/>
                    <a:cs typeface="Gill Sans"/>
                    <a:sym typeface="Gill Sans"/>
                  </a:endParaRPr>
                </a:p>
              </p:txBody>
            </p: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F76A1B3-5542-294C-8A62-EEDA04F5F5DD}"/>
                    </a:ext>
                  </a:extLst>
                </p:cNvPr>
                <p:cNvSpPr txBox="1"/>
                <p:nvPr/>
              </p:nvSpPr>
              <p:spPr>
                <a:xfrm>
                  <a:off x="10467546" y="1820773"/>
                  <a:ext cx="2359620" cy="47192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sz="2400" b="1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Gill Sans"/>
                    </a:rPr>
                    <a:t>primary hadron</a:t>
                  </a:r>
                </a:p>
              </p:txBody>
            </p: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3AC36AA-30D2-D443-9CCF-DD71FE5C648C}"/>
                  </a:ext>
                </a:extLst>
              </p:cNvPr>
              <p:cNvSpPr/>
              <p:nvPr/>
            </p:nvSpPr>
            <p:spPr>
              <a:xfrm>
                <a:off x="11332029" y="5600700"/>
                <a:ext cx="2188028" cy="2286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17A0C18-0A0A-664B-AF3D-775F93A4D6F7}"/>
                  </a:ext>
                </a:extLst>
              </p:cNvPr>
              <p:cNvSpPr/>
              <p:nvPr/>
            </p:nvSpPr>
            <p:spPr>
              <a:xfrm>
                <a:off x="11738763" y="3219981"/>
                <a:ext cx="2188028" cy="22860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0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1D173C0-BEB9-6049-9F2A-D10E6AC3AB8E}"/>
                </a:ext>
              </a:extLst>
            </p:cNvPr>
            <p:cNvCxnSpPr/>
            <p:nvPr/>
          </p:nvCxnSpPr>
          <p:spPr>
            <a:xfrm>
              <a:off x="13202653" y="5173873"/>
              <a:ext cx="1138989" cy="3071769"/>
            </a:xfrm>
            <a:prstGeom prst="line">
              <a:avLst/>
            </a:prstGeom>
            <a:noFill/>
            <a:ln w="25400" cap="flat">
              <a:solidFill>
                <a:srgbClr val="0096FF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2740225580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E.M. </a:t>
            </a:r>
            <a:r>
              <a:rPr lang="it-IT" dirty="0" err="1"/>
              <a:t>Fraction</a:t>
            </a:r>
            <a:r>
              <a:rPr lang="it-IT" dirty="0"/>
              <a:t> </a:t>
            </a:r>
            <a:r>
              <a:rPr lang="it-IT" dirty="0" err="1"/>
              <a:t>Fluctuation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6" b="929"/>
          <a:stretch/>
        </p:blipFill>
        <p:spPr bwMode="auto">
          <a:xfrm>
            <a:off x="7160191" y="1920662"/>
            <a:ext cx="8821489" cy="6583258"/>
          </a:xfrm>
          <a:prstGeom prst="rect">
            <a:avLst/>
          </a:prstGeom>
          <a:noFill/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2"/>
          </p:nvPr>
        </p:nvSpPr>
        <p:spPr>
          <a:xfrm>
            <a:off x="16262329" y="9004300"/>
            <a:ext cx="327013" cy="389915"/>
          </a:xfrm>
        </p:spPr>
        <p:txBody>
          <a:bodyPr/>
          <a:lstStyle/>
          <a:p>
            <a:fld id="{86CB4B4D-7CA3-9044-876B-883B54F8677D}" type="slidenum">
              <a:rPr lang="uk-UA" smtClean="0"/>
              <a:t>70</a:t>
            </a:fld>
            <a:endParaRPr lang="uk-U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72" y="1920661"/>
            <a:ext cx="5181965" cy="52168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0537" y="7547047"/>
            <a:ext cx="3913952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44824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Correction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16306412" y="9004300"/>
            <a:ext cx="238847" cy="389915"/>
          </a:xfrm>
        </p:spPr>
        <p:txBody>
          <a:bodyPr/>
          <a:lstStyle/>
          <a:p>
            <a:fld id="{86CB4B4D-7CA3-9044-876B-883B54F8677D}" type="slidenum">
              <a:rPr lang="uk-UA" smtClean="0"/>
              <a:t>71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421" y="1526534"/>
            <a:ext cx="11358881" cy="72813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84264" y="6335396"/>
            <a:ext cx="6172015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l">
              <a:buFont typeface="Arial" charset="0"/>
              <a:buChar char="•"/>
            </a:pPr>
            <a:r>
              <a:rPr lang="en-US" sz="2800" dirty="0">
                <a:solidFill>
                  <a:srgbClr val="0432FF"/>
                </a:solidFill>
                <a:latin typeface="Gill Sans" charset="0"/>
                <a:ea typeface="Gill Sans" charset="0"/>
                <a:cs typeface="Gill Sans" charset="0"/>
                <a:sym typeface="Helvetica Light"/>
              </a:rPr>
              <a:t>Calculate C/S ratio event-by-event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800" dirty="0">
                <a:solidFill>
                  <a:srgbClr val="0432FF"/>
                </a:solidFill>
                <a:latin typeface="Gill Sans" charset="0"/>
                <a:ea typeface="Gill Sans" charset="0"/>
                <a:cs typeface="Gill Sans" charset="0"/>
              </a:rPr>
              <a:t>Calculate fem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800" dirty="0">
                <a:solidFill>
                  <a:srgbClr val="0432FF"/>
                </a:solidFill>
                <a:latin typeface="Gill Sans" charset="0"/>
                <a:ea typeface="Gill Sans" charset="0"/>
                <a:cs typeface="Gill Sans" charset="0"/>
              </a:rPr>
              <a:t>Obtain corrected C and S and Energy which one would obtain if fem=1 ( </a:t>
            </a:r>
            <a:r>
              <a:rPr lang="en-US" sz="2800" dirty="0" err="1">
                <a:solidFill>
                  <a:srgbClr val="0432FF"/>
                </a:solidFill>
                <a:latin typeface="Gill Sans" charset="0"/>
                <a:ea typeface="Gill Sans" charset="0"/>
                <a:cs typeface="Gill Sans" charset="0"/>
              </a:rPr>
              <a:t>em</a:t>
            </a:r>
            <a:r>
              <a:rPr lang="en-US" sz="2800" dirty="0">
                <a:solidFill>
                  <a:srgbClr val="0432FF"/>
                </a:solidFill>
                <a:latin typeface="Gill Sans" charset="0"/>
                <a:ea typeface="Gill Sans" charset="0"/>
                <a:cs typeface="Gill Sans" charset="0"/>
              </a:rPr>
              <a:t> scale calibration)</a:t>
            </a:r>
          </a:p>
        </p:txBody>
      </p:sp>
    </p:spTree>
    <p:extLst>
      <p:ext uri="{BB962C8B-B14F-4D97-AF65-F5344CB8AC3E}">
        <p14:creationId xmlns:p14="http://schemas.microsoft.com/office/powerpoint/2010/main" val="2696282251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Dual Readout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16306412" y="9004300"/>
            <a:ext cx="238847" cy="389915"/>
          </a:xfrm>
        </p:spPr>
        <p:txBody>
          <a:bodyPr/>
          <a:lstStyle/>
          <a:p>
            <a:fld id="{86CB4B4D-7CA3-9044-876B-883B54F8677D}" type="slidenum">
              <a:rPr lang="uk-UA" smtClean="0"/>
              <a:t>72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519" y="1508677"/>
            <a:ext cx="9463224" cy="749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09211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h/e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85" y="1402337"/>
            <a:ext cx="4428363" cy="75057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3433" y="6806239"/>
            <a:ext cx="8633096" cy="1391139"/>
          </a:xfrm>
        </p:spPr>
        <p:txBody>
          <a:bodyPr/>
          <a:lstStyle/>
          <a:p>
            <a:pPr marL="317500" indent="0">
              <a:buNone/>
            </a:pPr>
            <a:r>
              <a:rPr lang="en-US" dirty="0"/>
              <a:t>From the linear fit it is possible to determine the (e/h) values for  both calorimeter structure (scintillation and Cherenkov)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16286374" y="9004300"/>
            <a:ext cx="278923" cy="389915"/>
          </a:xfrm>
        </p:spPr>
        <p:txBody>
          <a:bodyPr/>
          <a:lstStyle/>
          <a:p>
            <a:fld id="{86CB4B4D-7CA3-9044-876B-883B54F8677D}" type="slidenum">
              <a:rPr lang="uk-UA" smtClean="0"/>
              <a:t>73</a:t>
            </a:fld>
            <a:endParaRPr lang="uk-UA"/>
          </a:p>
        </p:txBody>
      </p:sp>
      <p:sp>
        <p:nvSpPr>
          <p:cNvPr id="6" name="CustomShape 3"/>
          <p:cNvSpPr/>
          <p:nvPr/>
        </p:nvSpPr>
        <p:spPr>
          <a:xfrm>
            <a:off x="6312419" y="1855851"/>
            <a:ext cx="4713287" cy="1292312"/>
          </a:xfrm>
          <a:prstGeom prst="rect">
            <a:avLst/>
          </a:prstGeom>
          <a:noFill/>
          <a:ln w="18360">
            <a:solidFill>
              <a:srgbClr val="66006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" tIns="9000" rIns="9000" bIns="9000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hangingPunct="1">
              <a:lnSpc>
                <a:spcPct val="130000"/>
              </a:lnSpc>
            </a:pPr>
            <a:r>
              <a:rPr lang="en-US" altLang="x-none" sz="2800" i="1" dirty="0">
                <a:solidFill>
                  <a:srgbClr val="FF0000"/>
                </a:solidFill>
                <a:latin typeface="Calibri" charset="0"/>
                <a:ea typeface="Gill Sans" charset="0"/>
                <a:cs typeface="Gill Sans" charset="0"/>
              </a:rPr>
              <a:t>C/E</a:t>
            </a:r>
            <a:r>
              <a:rPr lang="en-US" altLang="x-none" sz="2800" dirty="0">
                <a:solidFill>
                  <a:srgbClr val="FF0000"/>
                </a:solidFill>
                <a:latin typeface="Calibri" charset="0"/>
                <a:ea typeface="Gill Sans" charset="0"/>
                <a:cs typeface="Gill Sans" charset="0"/>
              </a:rPr>
              <a:t>  = </a:t>
            </a:r>
            <a:r>
              <a:rPr lang="en-US" altLang="x-none" sz="2800" i="1" dirty="0">
                <a:solidFill>
                  <a:srgbClr val="FF0000"/>
                </a:solidFill>
                <a:latin typeface="Calibri" charset="0"/>
                <a:ea typeface="Cambria Math" charset="0"/>
                <a:cs typeface="Cambria Math" charset="0"/>
              </a:rPr>
              <a:t>f</a:t>
            </a:r>
            <a:r>
              <a:rPr lang="en-US" altLang="x-none" sz="2800" i="1" baseline="-25000" dirty="0">
                <a:solidFill>
                  <a:srgbClr val="FF0000"/>
                </a:solidFill>
                <a:latin typeface="Calibri" charset="0"/>
                <a:ea typeface="Cambria Math" charset="0"/>
                <a:cs typeface="Cambria Math" charset="0"/>
              </a:rPr>
              <a:t>em</a:t>
            </a:r>
            <a:r>
              <a:rPr lang="en-US" altLang="x-none" sz="2800" dirty="0">
                <a:solidFill>
                  <a:srgbClr val="FF0000"/>
                </a:solidFill>
                <a:latin typeface="Calibri" charset="0"/>
                <a:ea typeface="Cambria Math" charset="0"/>
                <a:cs typeface="Cambria Math" charset="0"/>
              </a:rPr>
              <a:t> + (h/e)</a:t>
            </a:r>
            <a:r>
              <a:rPr lang="en-US" altLang="x-none" sz="2800" b="1" baseline="-25000" dirty="0">
                <a:solidFill>
                  <a:srgbClr val="FF0000"/>
                </a:solidFill>
                <a:latin typeface="Calibri" charset="0"/>
                <a:ea typeface="Cambria Math" charset="0"/>
                <a:cs typeface="Cambria Math" charset="0"/>
              </a:rPr>
              <a:t>c</a:t>
            </a:r>
            <a:r>
              <a:rPr lang="en-US" altLang="x-none" sz="2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× </a:t>
            </a:r>
            <a:r>
              <a:rPr lang="en-US" altLang="x-none" sz="2800" dirty="0">
                <a:solidFill>
                  <a:srgbClr val="FF0000"/>
                </a:solidFill>
                <a:latin typeface="Calibri" charset="0"/>
                <a:ea typeface="Cambria Math" charset="0"/>
                <a:cs typeface="Cambria Math" charset="0"/>
              </a:rPr>
              <a:t>(1 – </a:t>
            </a:r>
            <a:r>
              <a:rPr lang="en-US" altLang="x-none" sz="2800" i="1" dirty="0">
                <a:solidFill>
                  <a:srgbClr val="FF0000"/>
                </a:solidFill>
                <a:latin typeface="Calibri" charset="0"/>
                <a:ea typeface="Cambria Math" charset="0"/>
                <a:cs typeface="Cambria Math" charset="0"/>
              </a:rPr>
              <a:t>f</a:t>
            </a:r>
            <a:r>
              <a:rPr lang="en-US" altLang="x-none" sz="2800" i="1" baseline="-25000" dirty="0">
                <a:solidFill>
                  <a:srgbClr val="FF0000"/>
                </a:solidFill>
                <a:latin typeface="Calibri" charset="0"/>
                <a:ea typeface="Cambria Math" charset="0"/>
                <a:cs typeface="Cambria Math" charset="0"/>
              </a:rPr>
              <a:t>em</a:t>
            </a:r>
            <a:r>
              <a:rPr lang="en-US" altLang="x-none" sz="2800" dirty="0">
                <a:solidFill>
                  <a:srgbClr val="FF0000"/>
                </a:solidFill>
                <a:latin typeface="Calibri" charset="0"/>
                <a:ea typeface="Cambria Math" charset="0"/>
                <a:cs typeface="Cambria Math" charset="0"/>
              </a:rPr>
              <a:t>)</a:t>
            </a:r>
            <a:endParaRPr lang="en-US" altLang="x-none" sz="2800" i="1" dirty="0">
              <a:solidFill>
                <a:srgbClr val="FF0000"/>
              </a:solidFill>
              <a:latin typeface="Calibri" charset="0"/>
              <a:ea typeface="Gill Sans" charset="0"/>
              <a:cs typeface="Gill Sans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x-none" sz="2800" i="1" dirty="0">
                <a:solidFill>
                  <a:srgbClr val="0432FF"/>
                </a:solidFill>
                <a:latin typeface="Calibri" charset="0"/>
                <a:ea typeface="Gill Sans" charset="0"/>
                <a:cs typeface="Gill Sans" charset="0"/>
              </a:rPr>
              <a:t>S/E</a:t>
            </a:r>
            <a:r>
              <a:rPr lang="en-US" altLang="x-none" sz="2800" dirty="0">
                <a:solidFill>
                  <a:srgbClr val="0432FF"/>
                </a:solidFill>
                <a:latin typeface="Calibri" charset="0"/>
                <a:ea typeface="Gill Sans" charset="0"/>
                <a:cs typeface="Gill Sans" charset="0"/>
              </a:rPr>
              <a:t>  =  </a:t>
            </a:r>
            <a:r>
              <a:rPr lang="en-US" altLang="x-none" sz="2800" i="1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f</a:t>
            </a:r>
            <a:r>
              <a:rPr lang="en-US" altLang="x-none" sz="2800" i="1" baseline="-25000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em</a:t>
            </a:r>
            <a:r>
              <a:rPr lang="en-US" altLang="x-none" sz="2800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 + (h/e)</a:t>
            </a:r>
            <a:r>
              <a:rPr lang="en-US" altLang="x-none" sz="2800" b="1" baseline="-25000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s</a:t>
            </a:r>
            <a:r>
              <a:rPr lang="en-US" altLang="x-none" sz="2800" dirty="0">
                <a:solidFill>
                  <a:srgbClr val="0432FF"/>
                </a:solidFill>
                <a:latin typeface="Calibri" charset="0"/>
                <a:ea typeface="Calibri" charset="0"/>
                <a:cs typeface="Calibri" charset="0"/>
              </a:rPr>
              <a:t> × </a:t>
            </a:r>
            <a:r>
              <a:rPr lang="en-US" altLang="x-none" sz="2800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(1 – </a:t>
            </a:r>
            <a:r>
              <a:rPr lang="en-US" altLang="x-none" sz="2800" i="1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f</a:t>
            </a:r>
            <a:r>
              <a:rPr lang="en-US" altLang="x-none" sz="2800" i="1" baseline="-25000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em</a:t>
            </a:r>
            <a:r>
              <a:rPr lang="en-US" altLang="x-none" sz="2800" dirty="0">
                <a:solidFill>
                  <a:srgbClr val="0432FF"/>
                </a:solidFill>
                <a:latin typeface="Calibri" charset="0"/>
                <a:ea typeface="Cambria Math" charset="0"/>
                <a:cs typeface="Cambria Math" charset="0"/>
              </a:rPr>
              <a:t>)</a:t>
            </a:r>
            <a:r>
              <a:rPr lang="en-US" altLang="x-none" sz="2800" dirty="0">
                <a:solidFill>
                  <a:srgbClr val="0432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altLang="x-none" sz="1400" dirty="0">
              <a:solidFill>
                <a:srgbClr val="0432FF"/>
              </a:solidFill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432" y="4204751"/>
            <a:ext cx="5311258" cy="950436"/>
          </a:xfrm>
          <a:prstGeom prst="rect">
            <a:avLst/>
          </a:prstGeom>
          <a:solidFill>
            <a:srgbClr val="FFFF00"/>
          </a:solidFill>
        </p:spPr>
      </p:pic>
      <p:cxnSp>
        <p:nvCxnSpPr>
          <p:cNvPr id="10" name="Straight Arrow Connector 9"/>
          <p:cNvCxnSpPr/>
          <p:nvPr/>
        </p:nvCxnSpPr>
        <p:spPr>
          <a:xfrm flipH="1">
            <a:off x="8669062" y="3202259"/>
            <a:ext cx="1" cy="735863"/>
          </a:xfrm>
          <a:prstGeom prst="straightConnector1">
            <a:avLst/>
          </a:prstGeom>
          <a:noFill/>
          <a:ln w="57150" cap="flat">
            <a:solidFill>
              <a:srgbClr val="0432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1E72446A-83D6-2D49-9C68-B283C970D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" t="50084" r="31584"/>
          <a:stretch/>
        </p:blipFill>
        <p:spPr bwMode="auto">
          <a:xfrm>
            <a:off x="12152174" y="1723099"/>
            <a:ext cx="4788568" cy="2787860"/>
          </a:xfrm>
          <a:prstGeom prst="rect">
            <a:avLst/>
          </a:prstGeom>
          <a:noFill/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350490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4062" y="1864824"/>
            <a:ext cx="14802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Wingdings" panose="05000000000000000000" pitchFamily="2" charset="2"/>
              </a:rPr>
              <a:t>Measurement of the </a:t>
            </a:r>
            <a:r>
              <a:rPr lang="en-GB" sz="3200" dirty="0">
                <a:latin typeface="Gill Sans" charset="0"/>
                <a:ea typeface="Gill Sans" charset="0"/>
                <a:cs typeface="Gill Sans" charset="0"/>
                <a:sym typeface="Wingdings" panose="05000000000000000000" pitchFamily="2" charset="2"/>
              </a:rPr>
              <a:t> kinetic energy of neutrons </a:t>
            </a:r>
            <a:r>
              <a:rPr lang="en-GB" sz="3200" dirty="0">
                <a:solidFill>
                  <a:srgbClr val="0432FF"/>
                </a:solidFill>
                <a:latin typeface="Gill Sans" charset="0"/>
                <a:ea typeface="Gill Sans" charset="0"/>
                <a:cs typeface="Gill Sans" charset="0"/>
                <a:sym typeface="Wingdings" panose="05000000000000000000" pitchFamily="2" charset="2"/>
              </a:rPr>
              <a:t>which is correlated to </a:t>
            </a:r>
            <a:r>
              <a:rPr lang="en-GB" sz="3200" dirty="0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  <a:sym typeface="Wingdings" panose="05000000000000000000" pitchFamily="2" charset="2"/>
              </a:rPr>
              <a:t>nuclear binding energy loss (invisible energy) </a:t>
            </a:r>
            <a:r>
              <a:rPr lang="en-GB" sz="3200" dirty="0">
                <a:solidFill>
                  <a:srgbClr val="0432FF"/>
                </a:solidFill>
                <a:latin typeface="Gill Sans" charset="0"/>
                <a:ea typeface="Gill Sans" charset="0"/>
                <a:cs typeface="Gill Sans" charset="0"/>
                <a:sym typeface="Wingdings" panose="05000000000000000000" pitchFamily="2" charset="2"/>
              </a:rPr>
              <a:t>from time structure of the signal </a:t>
            </a:r>
            <a:r>
              <a:rPr lang="en-GB" sz="3200" dirty="0">
                <a:latin typeface="Gill Sans" charset="0"/>
                <a:ea typeface="Gill Sans" charset="0"/>
                <a:cs typeface="Gill Sans" charset="0"/>
                <a:sym typeface="Wingdings" panose="05000000000000000000" pitchFamily="2" charset="2"/>
              </a:rPr>
              <a:t>(</a:t>
            </a:r>
            <a:r>
              <a:rPr lang="en-GB" sz="3200" i="1" dirty="0">
                <a:latin typeface="Gill Sans" charset="0"/>
                <a:ea typeface="Gill Sans" charset="0"/>
                <a:cs typeface="Gill Sans" charset="0"/>
              </a:rPr>
              <a:t>NIM A 598 (2009) 422)</a:t>
            </a:r>
          </a:p>
        </p:txBody>
      </p:sp>
      <p:pic>
        <p:nvPicPr>
          <p:cNvPr id="24578" name="Picture 2" descr="http://highenergy.phys.ttu.edu/dream/figures/NIM_A598_(2009)_422/Figure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50" y="4669005"/>
            <a:ext cx="4329362" cy="404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highenergy.phys.ttu.edu/dream/figures/NIM_A598_(2009)_422/Figure_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99" y="4666002"/>
            <a:ext cx="5419661" cy="40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2012630" y="3606778"/>
            <a:ext cx="3818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latin typeface="Gill Sans" charset="0"/>
                <a:ea typeface="Gill Sans" charset="0"/>
                <a:cs typeface="Gill Sans" charset="0"/>
              </a:rPr>
              <a:t>Probing the tot. signal distribution with  N fraction</a:t>
            </a:r>
          </a:p>
        </p:txBody>
      </p:sp>
      <p:pic>
        <p:nvPicPr>
          <p:cNvPr id="24582" name="Picture 6" descr="http://highenergy.phys.ttu.edu/dream/figures/NIM_A598_(2009)_422/Figure_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517" y="4666002"/>
            <a:ext cx="4593053" cy="40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428345" y="3606777"/>
            <a:ext cx="3634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latin typeface="Gill Sans" charset="0"/>
                <a:ea typeface="Gill Sans" charset="0"/>
                <a:cs typeface="Gill Sans" charset="0"/>
              </a:rPr>
              <a:t>N fraction anti-correlated</a:t>
            </a:r>
          </a:p>
          <a:p>
            <a:pPr algn="ctr"/>
            <a:r>
              <a:rPr lang="en-GB" sz="2400" i="1" dirty="0">
                <a:latin typeface="Gill Sans" charset="0"/>
                <a:ea typeface="Gill Sans" charset="0"/>
                <a:cs typeface="Gill Sans" charset="0"/>
              </a:rPr>
              <a:t> to f</a:t>
            </a:r>
            <a:r>
              <a:rPr lang="en-GB" sz="2400" i="1" baseline="-25000" dirty="0">
                <a:latin typeface="Gill Sans" charset="0"/>
                <a:ea typeface="Gill Sans" charset="0"/>
                <a:cs typeface="Gill Sans" charset="0"/>
              </a:rPr>
              <a:t>em</a:t>
            </a:r>
            <a:r>
              <a:rPr lang="en-GB" sz="2400" i="1" dirty="0">
                <a:latin typeface="Gill Sans" charset="0"/>
                <a:ea typeface="Gill Sans" charset="0"/>
                <a:cs typeface="Gill Sans" charset="0"/>
              </a:rPr>
              <a:t> (C/S)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09373" y="3606776"/>
            <a:ext cx="3973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latin typeface="Gill Sans" charset="0"/>
                <a:ea typeface="Gill Sans" charset="0"/>
                <a:cs typeface="Gill Sans" charset="0"/>
              </a:rPr>
              <a:t>Time structure of DREAM signal.</a:t>
            </a:r>
          </a:p>
          <a:p>
            <a:pPr algn="ctr"/>
            <a:r>
              <a:rPr lang="en-GB" sz="2400" i="1" dirty="0">
                <a:latin typeface="Gill Sans" charset="0"/>
                <a:ea typeface="Gill Sans" charset="0"/>
                <a:cs typeface="Gill Sans" charset="0"/>
              </a:rPr>
              <a:t>Tail absent in </a:t>
            </a:r>
            <a:r>
              <a:rPr lang="en-GB" sz="2400" i="1" dirty="0" err="1">
                <a:latin typeface="Gill Sans" charset="0"/>
                <a:ea typeface="Gill Sans" charset="0"/>
                <a:cs typeface="Gill Sans" charset="0"/>
              </a:rPr>
              <a:t>em</a:t>
            </a:r>
            <a:r>
              <a:rPr lang="en-GB" sz="2400" i="1" dirty="0">
                <a:latin typeface="Gill Sans" charset="0"/>
                <a:ea typeface="Gill Sans" charset="0"/>
                <a:cs typeface="Gill Sans" charset="0"/>
              </a:rPr>
              <a:t> showers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Invisible Energy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>
          <a:xfrm>
            <a:off x="16260554" y="9157857"/>
            <a:ext cx="327013" cy="389915"/>
          </a:xfrm>
        </p:spPr>
        <p:txBody>
          <a:bodyPr/>
          <a:lstStyle/>
          <a:p>
            <a:fld id="{86CB4B4D-7CA3-9044-876B-883B54F8677D}" type="slidenum">
              <a:rPr lang="uk-UA" smtClean="0"/>
              <a:t>74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88645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78528"/>
              </p:ext>
            </p:extLst>
          </p:nvPr>
        </p:nvGraphicFramePr>
        <p:xfrm>
          <a:off x="573327" y="1476131"/>
          <a:ext cx="9975688" cy="201168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5021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3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Gill Sans" charset="0"/>
                          <a:ea typeface="Gill Sans" charset="0"/>
                          <a:cs typeface="Gill Sans" charset="0"/>
                        </a:rPr>
                        <a:t>Homogeneous Calorimeter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Gill Sans" charset="0"/>
                          <a:ea typeface="Gill Sans" charset="0"/>
                          <a:cs typeface="Gill Sans" charset="0"/>
                        </a:rPr>
                        <a:t>Sampling Calorimeter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Gill Sans" charset="0"/>
                          <a:ea typeface="Gill Sans" charset="0"/>
                          <a:cs typeface="Gill Sans" charset="0"/>
                        </a:rPr>
                        <a:t>Possibility to solve light yield and sampling fluctuation problem.</a:t>
                      </a:r>
                    </a:p>
                    <a:p>
                      <a:endParaRPr lang="en-GB" sz="2400" dirty="0">
                        <a:latin typeface="Gill Sans" charset="0"/>
                        <a:ea typeface="Gill Sans" charset="0"/>
                        <a:cs typeface="Gill Sans" charset="0"/>
                      </a:endParaRPr>
                    </a:p>
                    <a:p>
                      <a:r>
                        <a:rPr lang="en-GB" sz="2400" dirty="0">
                          <a:latin typeface="Gill Sans" charset="0"/>
                          <a:ea typeface="Gill Sans" charset="0"/>
                          <a:cs typeface="Gill Sans" charset="0"/>
                        </a:rPr>
                        <a:t>Need to separate C and S  light.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Gill Sans" charset="0"/>
                          <a:ea typeface="Gill Sans" charset="0"/>
                          <a:cs typeface="Gill Sans" charset="0"/>
                        </a:rPr>
                        <a:t>Two types of </a:t>
                      </a:r>
                      <a:r>
                        <a:rPr lang="en-GB" sz="2400" dirty="0" err="1">
                          <a:latin typeface="Gill Sans" charset="0"/>
                          <a:ea typeface="Gill Sans" charset="0"/>
                          <a:cs typeface="Gill Sans" charset="0"/>
                        </a:rPr>
                        <a:t>fibers</a:t>
                      </a:r>
                      <a:r>
                        <a:rPr lang="en-GB" sz="2400" dirty="0">
                          <a:latin typeface="Gill Sans" charset="0"/>
                          <a:ea typeface="Gill Sans" charset="0"/>
                          <a:cs typeface="Gill Sans" charset="0"/>
                        </a:rPr>
                        <a:t>, either sensitive to Cherenkov and Scintillation </a:t>
                      </a:r>
                    </a:p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Gill Sans" charset="0"/>
                        <a:ea typeface="Gill Sans" charset="0"/>
                        <a:cs typeface="Gill Sans" charset="0"/>
                      </a:endParaRPr>
                    </a:p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Gill Sans" charset="0"/>
                          <a:ea typeface="Gill Sans" charset="0"/>
                          <a:cs typeface="Gill Sans" charset="0"/>
                        </a:rPr>
                        <a:t>Separated by construction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Shape 1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dirty="0"/>
              <a:t>Dual-</a:t>
            </a:r>
            <a:r>
              <a:rPr lang="it-IT" dirty="0" err="1"/>
              <a:t>readout</a:t>
            </a:r>
            <a:r>
              <a:rPr lang="it-IT" dirty="0"/>
              <a:t>  R&amp;D</a:t>
            </a: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778" y="3556000"/>
            <a:ext cx="4292600" cy="5372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471" y="3657600"/>
            <a:ext cx="4711700" cy="51689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2"/>
          </p:nvPr>
        </p:nvSpPr>
        <p:spPr>
          <a:xfrm>
            <a:off x="16306412" y="9004300"/>
            <a:ext cx="238847" cy="389915"/>
          </a:xfrm>
        </p:spPr>
        <p:txBody>
          <a:bodyPr/>
          <a:lstStyle/>
          <a:p>
            <a:fld id="{86CB4B4D-7CA3-9044-876B-883B54F8677D}" type="slidenum">
              <a:rPr lang="uk-UA" smtClean="0"/>
              <a:t>75</a:t>
            </a:fld>
            <a:endParaRPr lang="uk-U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381742-589F-DD46-8F02-AF306D7C12E0}"/>
              </a:ext>
            </a:extLst>
          </p:cNvPr>
          <p:cNvSpPr txBox="1"/>
          <p:nvPr/>
        </p:nvSpPr>
        <p:spPr>
          <a:xfrm>
            <a:off x="11133521" y="1893500"/>
            <a:ext cx="5172891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Proof of concept phase</a:t>
            </a:r>
          </a:p>
        </p:txBody>
      </p:sp>
    </p:spTree>
    <p:extLst>
      <p:ext uri="{BB962C8B-B14F-4D97-AF65-F5344CB8AC3E}">
        <p14:creationId xmlns:p14="http://schemas.microsoft.com/office/powerpoint/2010/main" val="647413569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Dual Readout method in sampling calorimeter"/>
          <p:cNvSpPr txBox="1">
            <a:spLocks noGrp="1"/>
          </p:cNvSpPr>
          <p:nvPr>
            <p:ph type="title"/>
          </p:nvPr>
        </p:nvSpPr>
        <p:spPr>
          <a:xfrm>
            <a:off x="212651" y="255114"/>
            <a:ext cx="14524325" cy="838201"/>
          </a:xfrm>
          <a:prstGeom prst="rect">
            <a:avLst/>
          </a:prstGeom>
        </p:spPr>
        <p:txBody>
          <a:bodyPr/>
          <a:lstStyle/>
          <a:p>
            <a:r>
              <a:rPr dirty="0"/>
              <a:t>Dual Readout method in sampling calorimeter</a:t>
            </a:r>
          </a:p>
        </p:txBody>
      </p:sp>
      <p:sp>
        <p:nvSpPr>
          <p:cNvPr id="165" name="In sampling calorimeter with two different types of fibers,      Cherenkov and Scintillation are separated by construction"/>
          <p:cNvSpPr txBox="1">
            <a:spLocks noGrp="1"/>
          </p:cNvSpPr>
          <p:nvPr>
            <p:ph type="body" sz="quarter" idx="1"/>
          </p:nvPr>
        </p:nvSpPr>
        <p:spPr>
          <a:xfrm>
            <a:off x="677060" y="1549234"/>
            <a:ext cx="9979217" cy="1166095"/>
          </a:xfrm>
          <a:prstGeom prst="rect">
            <a:avLst/>
          </a:prstGeom>
          <a:noFill/>
          <a:ln w="9525">
            <a:round/>
          </a:ln>
        </p:spPr>
        <p:txBody>
          <a:bodyPr/>
          <a:lstStyle>
            <a:lvl1pPr marL="0" indent="0">
              <a:buSzTx/>
              <a:buNone/>
            </a:lvl1pPr>
          </a:lstStyle>
          <a:p>
            <a:pPr>
              <a:spcBef>
                <a:spcPts val="1000"/>
              </a:spcBef>
            </a:pPr>
            <a:r>
              <a:rPr dirty="0"/>
              <a:t>In sampling calorimeter with two different types of fibers, </a:t>
            </a:r>
            <a:endParaRPr lang="it-IT" dirty="0"/>
          </a:p>
          <a:p>
            <a:pPr>
              <a:spcBef>
                <a:spcPts val="1000"/>
              </a:spcBef>
            </a:pPr>
            <a:r>
              <a:rPr dirty="0"/>
              <a:t>Cherenkov and Scintillation are separated by construction </a:t>
            </a:r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386357" y="9029701"/>
            <a:ext cx="238848" cy="3899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76</a:t>
            </a:fld>
            <a:endParaRPr/>
          </a:p>
        </p:txBody>
      </p:sp>
      <p:grpSp>
        <p:nvGrpSpPr>
          <p:cNvPr id="169" name="Group"/>
          <p:cNvGrpSpPr/>
          <p:nvPr/>
        </p:nvGrpSpPr>
        <p:grpSpPr>
          <a:xfrm>
            <a:off x="11351163" y="5476514"/>
            <a:ext cx="5000171" cy="3612711"/>
            <a:chOff x="257708" y="358094"/>
            <a:chExt cx="5000170" cy="3612710"/>
          </a:xfrm>
        </p:grpSpPr>
        <p:pic>
          <p:nvPicPr>
            <p:cNvPr id="167" name="image12.jpg" descr="image12.jpg"/>
            <p:cNvPicPr>
              <a:picLocks noChangeAspect="1"/>
            </p:cNvPicPr>
            <p:nvPr/>
          </p:nvPicPr>
          <p:blipFill>
            <a:blip r:embed="rId2"/>
            <a:srcRect l="8329"/>
            <a:stretch>
              <a:fillRect/>
            </a:stretch>
          </p:blipFill>
          <p:spPr>
            <a:xfrm>
              <a:off x="257708" y="358094"/>
              <a:ext cx="5000170" cy="361271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168" name="Copper-fibers"/>
            <p:cNvSpPr txBox="1"/>
            <p:nvPr/>
          </p:nvSpPr>
          <p:spPr>
            <a:xfrm>
              <a:off x="1564552" y="1654970"/>
              <a:ext cx="1988730" cy="4486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solidFill>
                    <a:srgbClr val="FFFC79"/>
                  </a:solidFill>
                </a:defRPr>
              </a:lvl1pPr>
            </a:lstStyle>
            <a:p>
              <a:r>
                <a:rPr dirty="0"/>
                <a:t>Copper-fibers</a:t>
              </a:r>
            </a:p>
          </p:txBody>
        </p:sp>
      </p:grpSp>
      <p:grpSp>
        <p:nvGrpSpPr>
          <p:cNvPr id="172" name="Group"/>
          <p:cNvGrpSpPr/>
          <p:nvPr/>
        </p:nvGrpSpPr>
        <p:grpSpPr>
          <a:xfrm>
            <a:off x="677060" y="3407435"/>
            <a:ext cx="4095321" cy="2673848"/>
            <a:chOff x="466465" y="0"/>
            <a:chExt cx="3037133" cy="1866656"/>
          </a:xfrm>
        </p:grpSpPr>
        <p:pic>
          <p:nvPicPr>
            <p:cNvPr id="170" name="image47.png" descr="image47.png"/>
            <p:cNvPicPr>
              <a:picLocks noChangeAspect="1"/>
            </p:cNvPicPr>
            <p:nvPr/>
          </p:nvPicPr>
          <p:blipFill>
            <a:blip r:embed="rId3"/>
            <a:srcRect r="13313"/>
            <a:stretch>
              <a:fillRect/>
            </a:stretch>
          </p:blipFill>
          <p:spPr>
            <a:xfrm>
              <a:off x="466465" y="309501"/>
              <a:ext cx="3037134" cy="15571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1" name="NEW DREAM"/>
            <p:cNvSpPr txBox="1"/>
            <p:nvPr/>
          </p:nvSpPr>
          <p:spPr>
            <a:xfrm>
              <a:off x="705272" y="0"/>
              <a:ext cx="1743752" cy="330285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>
              <a:lvl1pPr algn="l" defTabSz="914400">
                <a:buClr>
                  <a:srgbClr val="FF2600"/>
                </a:buClr>
                <a:defRPr sz="1800" b="1">
                  <a:solidFill>
                    <a:srgbClr val="941751"/>
                  </a:solidFill>
                  <a:uFill>
                    <a:solidFill>
                      <a:srgbClr val="FF26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>
                <a:defRPr b="0">
                  <a:uFill>
                    <a:solidFill>
                      <a:srgbClr val="000000"/>
                    </a:solidFill>
                  </a:uFill>
                </a:defRPr>
              </a:pPr>
              <a:r>
                <a:t>NEW DREAM</a:t>
              </a:r>
            </a:p>
          </p:txBody>
        </p:sp>
      </p:grpSp>
      <p:grpSp>
        <p:nvGrpSpPr>
          <p:cNvPr id="175" name="Group"/>
          <p:cNvGrpSpPr/>
          <p:nvPr/>
        </p:nvGrpSpPr>
        <p:grpSpPr>
          <a:xfrm>
            <a:off x="11384666" y="1626624"/>
            <a:ext cx="4966668" cy="3612711"/>
            <a:chOff x="3652403" y="232650"/>
            <a:chExt cx="4966665" cy="3612711"/>
          </a:xfrm>
        </p:grpSpPr>
        <p:pic>
          <p:nvPicPr>
            <p:cNvPr id="173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2403" y="232650"/>
              <a:ext cx="4966665" cy="3612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" name="Lead-fibers"/>
            <p:cNvSpPr txBox="1"/>
            <p:nvPr/>
          </p:nvSpPr>
          <p:spPr>
            <a:xfrm>
              <a:off x="4954313" y="1184798"/>
              <a:ext cx="1791373" cy="4701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solidFill>
                    <a:srgbClr val="FFFC79"/>
                  </a:solidFill>
                </a:defRPr>
              </a:lvl1pPr>
            </a:lstStyle>
            <a:p>
              <a:r>
                <a:rPr dirty="0"/>
                <a:t>Lead-fibers</a:t>
              </a:r>
            </a:p>
          </p:txBody>
        </p:sp>
      </p:grpSp>
      <p:sp>
        <p:nvSpPr>
          <p:cNvPr id="176" name="Each module divided in 4 towers…"/>
          <p:cNvSpPr txBox="1"/>
          <p:nvPr/>
        </p:nvSpPr>
        <p:spPr>
          <a:xfrm>
            <a:off x="414353" y="6773390"/>
            <a:ext cx="10283388" cy="1696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marL="342900" indent="-342900" algn="l">
              <a:spcBef>
                <a:spcPts val="1600"/>
              </a:spcBef>
              <a:buSzPct val="80000"/>
              <a:buFont typeface="Arial" panose="020B0604020202020204" pitchFamily="34" charset="0"/>
              <a:buChar char="•"/>
              <a:defRPr sz="2300">
                <a:solidFill>
                  <a:srgbClr val="0433FF"/>
                </a:solidFill>
              </a:defRPr>
            </a:pPr>
            <a:r>
              <a:rPr sz="3200" dirty="0"/>
              <a:t>Each module divided in 4 towers</a:t>
            </a:r>
          </a:p>
          <a:p>
            <a:pPr marL="342900" indent="-342900" algn="l">
              <a:spcBef>
                <a:spcPts val="1600"/>
              </a:spcBef>
              <a:buSzPct val="80000"/>
              <a:buFont typeface="Arial" panose="020B0604020202020204" pitchFamily="34" charset="0"/>
              <a:buChar char="•"/>
              <a:defRPr sz="2400">
                <a:solidFill>
                  <a:srgbClr val="0433FF"/>
                </a:solidFill>
              </a:defRPr>
            </a:pPr>
            <a:r>
              <a:rPr sz="3200" dirty="0"/>
              <a:t>Each tower read out by 2 PMTs, one for Cherenkov and one for scintillation  </a:t>
            </a:r>
          </a:p>
        </p:txBody>
      </p:sp>
      <p:pic>
        <p:nvPicPr>
          <p:cNvPr id="15" name="Picture 14" descr="http://highenergy.phys.ttu.edu/dream/resources/photos/Pavia_Lead/046_New_Dream.JPG">
            <a:extLst>
              <a:ext uri="{FF2B5EF4-FFF2-40B4-BE49-F238E27FC236}">
                <a16:creationId xmlns:a16="http://schemas.microsoft.com/office/drawing/2014/main" id="{64AA6B3B-6FB6-FB42-B4F2-0D17B8851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764" y="3048945"/>
            <a:ext cx="4105526" cy="410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Dual Readout method in sampling calorimeter"/>
          <p:cNvSpPr txBox="1">
            <a:spLocks noGrp="1"/>
          </p:cNvSpPr>
          <p:nvPr>
            <p:ph type="title"/>
          </p:nvPr>
        </p:nvSpPr>
        <p:spPr>
          <a:xfrm>
            <a:off x="0" y="361062"/>
            <a:ext cx="15121098" cy="838200"/>
          </a:xfrm>
          <a:prstGeom prst="rect">
            <a:avLst/>
          </a:prstGeom>
        </p:spPr>
        <p:txBody>
          <a:bodyPr/>
          <a:lstStyle/>
          <a:p>
            <a:r>
              <a:rPr dirty="0"/>
              <a:t>Dual Readout method in sampling calorimeter</a:t>
            </a:r>
          </a:p>
        </p:txBody>
      </p:sp>
      <p:sp>
        <p:nvSpPr>
          <p:cNvPr id="372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77</a:t>
            </a:fld>
            <a:endParaRPr/>
          </a:p>
        </p:txBody>
      </p:sp>
      <p:sp>
        <p:nvSpPr>
          <p:cNvPr id="373" name="To include corrections on:…"/>
          <p:cNvSpPr txBox="1"/>
          <p:nvPr/>
        </p:nvSpPr>
        <p:spPr>
          <a:xfrm>
            <a:off x="1900196" y="7556296"/>
            <a:ext cx="342882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400">
                <a:solidFill>
                  <a:srgbClr val="0433FF"/>
                </a:solidFill>
              </a:defRPr>
            </a:pPr>
            <a:r>
              <a:rPr sz="2400" dirty="0"/>
              <a:t>To include corrections on:</a:t>
            </a:r>
          </a:p>
          <a:p>
            <a:pPr algn="l">
              <a:defRPr sz="2400">
                <a:solidFill>
                  <a:srgbClr val="0433FF"/>
                </a:solidFill>
              </a:defRPr>
            </a:pPr>
            <a:r>
              <a:rPr sz="2400" dirty="0"/>
              <a:t>- light attenuation</a:t>
            </a:r>
          </a:p>
          <a:p>
            <a:pPr algn="l">
              <a:defRPr sz="2400">
                <a:solidFill>
                  <a:srgbClr val="0433FF"/>
                </a:solidFill>
              </a:defRPr>
            </a:pPr>
            <a:r>
              <a:rPr sz="2400" dirty="0"/>
              <a:t>- lateral leakage</a:t>
            </a:r>
          </a:p>
        </p:txBody>
      </p:sp>
      <p:pic>
        <p:nvPicPr>
          <p:cNvPr id="374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786" y="6421681"/>
            <a:ext cx="2620484" cy="825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8" name="Group"/>
          <p:cNvGrpSpPr/>
          <p:nvPr/>
        </p:nvGrpSpPr>
        <p:grpSpPr>
          <a:xfrm>
            <a:off x="4889764" y="1439151"/>
            <a:ext cx="4649704" cy="3487278"/>
            <a:chOff x="0" y="0"/>
            <a:chExt cx="4649703" cy="3487277"/>
          </a:xfrm>
        </p:grpSpPr>
        <p:pic>
          <p:nvPicPr>
            <p:cNvPr id="375" name="droppedImage.png" descr="droppedImag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649704" cy="34872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6" name="Copper"/>
            <p:cNvSpPr txBox="1"/>
            <p:nvPr/>
          </p:nvSpPr>
          <p:spPr>
            <a:xfrm>
              <a:off x="3282353" y="1313131"/>
              <a:ext cx="1116965" cy="5467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2400"/>
              </a:lvl1pPr>
            </a:lstStyle>
            <a:p>
              <a:r>
                <a:t>Copper</a:t>
              </a:r>
            </a:p>
          </p:txBody>
        </p:sp>
        <p:pic>
          <p:nvPicPr>
            <p:cNvPr id="377" name="droppedImage.pdf" descr="dropped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3443" y="2234290"/>
              <a:ext cx="1697143" cy="593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82" name="Group"/>
          <p:cNvGrpSpPr/>
          <p:nvPr/>
        </p:nvGrpSpPr>
        <p:grpSpPr>
          <a:xfrm>
            <a:off x="9783498" y="1436541"/>
            <a:ext cx="4515557" cy="3492501"/>
            <a:chOff x="0" y="0"/>
            <a:chExt cx="4515555" cy="3492500"/>
          </a:xfrm>
        </p:grpSpPr>
        <p:pic>
          <p:nvPicPr>
            <p:cNvPr id="379" name="droppedImage.png" descr="droppedImag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515556" cy="3492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0" name="Lead"/>
            <p:cNvSpPr txBox="1"/>
            <p:nvPr/>
          </p:nvSpPr>
          <p:spPr>
            <a:xfrm>
              <a:off x="3160888" y="950471"/>
              <a:ext cx="982135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2400"/>
              </a:lvl1pPr>
            </a:lstStyle>
            <a:p>
              <a:r>
                <a:t>Lead</a:t>
              </a:r>
            </a:p>
          </p:txBody>
        </p:sp>
        <p:pic>
          <p:nvPicPr>
            <p:cNvPr id="381" name="droppedImage.pdf" descr="droppedImage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0222" y="2226116"/>
              <a:ext cx="1780757" cy="5757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3" name="Electromagnetic…"/>
          <p:cNvSpPr txBox="1"/>
          <p:nvPr/>
        </p:nvSpPr>
        <p:spPr>
          <a:xfrm>
            <a:off x="1988034" y="2091544"/>
            <a:ext cx="2106346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solidFill>
                  <a:srgbClr val="0433FF"/>
                </a:solidFill>
              </a:defRPr>
            </a:pPr>
            <a:r>
              <a:rPr sz="2400" dirty="0"/>
              <a:t>Electromagnetic</a:t>
            </a:r>
          </a:p>
          <a:p>
            <a:pPr>
              <a:defRPr sz="2400">
                <a:solidFill>
                  <a:srgbClr val="0433FF"/>
                </a:solidFill>
              </a:defRPr>
            </a:pPr>
            <a:r>
              <a:rPr sz="2400" dirty="0"/>
              <a:t>Resolution</a:t>
            </a:r>
          </a:p>
        </p:txBody>
      </p:sp>
      <p:sp>
        <p:nvSpPr>
          <p:cNvPr id="384" name="Hadronic Resolution…"/>
          <p:cNvSpPr txBox="1"/>
          <p:nvPr/>
        </p:nvSpPr>
        <p:spPr>
          <a:xfrm>
            <a:off x="1988034" y="5254508"/>
            <a:ext cx="2769989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400">
                <a:solidFill>
                  <a:srgbClr val="0433FF"/>
                </a:solidFill>
              </a:defRPr>
            </a:pPr>
            <a:r>
              <a:rPr sz="2400" dirty="0"/>
              <a:t>Hadronic Resolution </a:t>
            </a:r>
          </a:p>
          <a:p>
            <a:pPr algn="l">
              <a:defRPr sz="2400">
                <a:solidFill>
                  <a:srgbClr val="0433FF"/>
                </a:solidFill>
              </a:defRPr>
            </a:pPr>
            <a:r>
              <a:rPr sz="2400" dirty="0"/>
              <a:t>(Pb Module)</a:t>
            </a:r>
          </a:p>
        </p:txBody>
      </p:sp>
      <p:pic>
        <p:nvPicPr>
          <p:cNvPr id="385" name="droppedImage.png" descr="dropped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8276" y="4638996"/>
            <a:ext cx="3503600" cy="4316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9387" y="5038431"/>
            <a:ext cx="5223652" cy="37284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400" y="149608"/>
            <a:ext cx="13411609" cy="1117634"/>
          </a:xfrm>
        </p:spPr>
        <p:txBody>
          <a:bodyPr/>
          <a:lstStyle/>
          <a:p>
            <a:r>
              <a:rPr lang="en-US" dirty="0"/>
              <a:t>Light attenuation and longitudinal profile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574" y="1434963"/>
            <a:ext cx="9212014" cy="1308237"/>
          </a:xfrm>
        </p:spPr>
        <p:txBody>
          <a:bodyPr/>
          <a:lstStyle/>
          <a:p>
            <a:pPr marL="423355" indent="0">
              <a:buNone/>
            </a:pPr>
            <a:r>
              <a:rPr lang="en-US" dirty="0"/>
              <a:t>Depth at which light is produced in had shower fluctuate at the level of a </a:t>
            </a:r>
            <a:r>
              <a:rPr lang="el-GR" b="1" dirty="0"/>
              <a:t>λ</a:t>
            </a:r>
            <a:r>
              <a:rPr lang="en-US" baseline="-25000" dirty="0"/>
              <a:t>int</a:t>
            </a:r>
            <a:r>
              <a:rPr lang="en-US" dirty="0"/>
              <a:t> ( ~25 cm in RD52 calo)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16287729" y="9029701"/>
            <a:ext cx="327013" cy="389915"/>
          </a:xfrm>
        </p:spPr>
        <p:txBody>
          <a:bodyPr/>
          <a:lstStyle/>
          <a:p>
            <a:fld id="{86CB4B4D-7CA3-9044-876B-883B54F8677D}" type="slidenum">
              <a:rPr lang="uk-UA" smtClean="0"/>
              <a:t>78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0365" y="1331024"/>
            <a:ext cx="5425904" cy="46474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42745"/>
          <a:stretch/>
        </p:blipFill>
        <p:spPr>
          <a:xfrm>
            <a:off x="475574" y="2678867"/>
            <a:ext cx="8952363" cy="4167266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740938" y="7131653"/>
            <a:ext cx="15546791" cy="1783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736600" marR="0" indent="-419100" algn="l" defTabSz="584200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24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1054100" marR="0" indent="-419100" algn="l" defTabSz="584200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240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1435100" marR="0" indent="-419100" algn="l" defTabSz="584200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24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1841500" marR="0" indent="-419100" algn="l" defTabSz="584200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240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2247900" marR="0" indent="-419100" algn="l" defTabSz="584200" rtl="0" latinLnBrk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24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423355" indent="0" hangingPunct="1">
              <a:buNone/>
            </a:pPr>
            <a:r>
              <a:rPr lang="en-US" sz="3200" dirty="0"/>
              <a:t>Using signal starting time it is possible:</a:t>
            </a:r>
          </a:p>
          <a:p>
            <a:pPr marL="880555" indent="-457200" hangingPunct="1"/>
            <a:r>
              <a:rPr lang="en-US" sz="3200" dirty="0"/>
              <a:t>to correct for light attenuation effect</a:t>
            </a:r>
          </a:p>
          <a:p>
            <a:pPr marL="880555" indent="-457200" hangingPunct="1"/>
            <a:r>
              <a:rPr lang="en-US" sz="3200" dirty="0"/>
              <a:t>Particle information </a:t>
            </a:r>
          </a:p>
          <a:p>
            <a:pPr marL="880555" indent="-457200" hangingPunct="1"/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A49704-729C-DB4A-835F-076E995437FF}"/>
              </a:ext>
            </a:extLst>
          </p:cNvPr>
          <p:cNvSpPr txBox="1"/>
          <p:nvPr/>
        </p:nvSpPr>
        <p:spPr>
          <a:xfrm>
            <a:off x="10953265" y="6310078"/>
            <a:ext cx="4454375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23355" indent="0" algn="l" hangingPunct="1">
              <a:buNone/>
            </a:pPr>
            <a:r>
              <a:rPr lang="en-US" sz="2800" dirty="0">
                <a:latin typeface="Gill Sans MT" panose="020B0502020104020203" pitchFamily="34" charset="77"/>
              </a:rPr>
              <a:t>Particles travel ~ c</a:t>
            </a:r>
          </a:p>
          <a:p>
            <a:pPr marL="423355" indent="0" algn="l" hangingPunct="1">
              <a:buNone/>
            </a:pPr>
            <a:r>
              <a:rPr lang="en-US" sz="2800" dirty="0">
                <a:latin typeface="Gill Sans MT" panose="020B0502020104020203" pitchFamily="34" charset="77"/>
              </a:rPr>
              <a:t>Light in media travel at </a:t>
            </a:r>
            <a:r>
              <a:rPr lang="en-US" sz="2800" dirty="0" err="1">
                <a:latin typeface="Gill Sans MT" panose="020B0502020104020203" pitchFamily="34" charset="77"/>
              </a:rPr>
              <a:t>c/n</a:t>
            </a:r>
            <a:endParaRPr lang="en-US" sz="28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34865132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9659" y="309563"/>
            <a:ext cx="10464800" cy="838200"/>
          </a:xfrm>
        </p:spPr>
        <p:txBody>
          <a:bodyPr/>
          <a:lstStyle/>
          <a:p>
            <a:r>
              <a:rPr lang="en-US" dirty="0"/>
              <a:t>PMT vs </a:t>
            </a:r>
            <a:r>
              <a:rPr lang="en-US" dirty="0" err="1"/>
              <a:t>SiPM</a:t>
            </a:r>
            <a:r>
              <a:rPr lang="en-US" dirty="0"/>
              <a:t> readout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2821" y="1753213"/>
            <a:ext cx="11405937" cy="6620766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altLang="x-none" dirty="0" err="1">
                <a:solidFill>
                  <a:srgbClr val="0432FF"/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SiPM</a:t>
            </a:r>
            <a:r>
              <a:rPr lang="en-US" altLang="x-none" dirty="0">
                <a:solidFill>
                  <a:srgbClr val="0432FF"/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 advantages:</a:t>
            </a:r>
            <a:endParaRPr lang="en-US" altLang="x-none" dirty="0">
              <a:solidFill>
                <a:srgbClr val="0432FF"/>
              </a:solidFill>
              <a:latin typeface="Gill Sans MT" panose="020B0502020104020203" pitchFamily="34" charset="77"/>
            </a:endParaRPr>
          </a:p>
          <a:p>
            <a:pPr lvl="1">
              <a:spcBef>
                <a:spcPts val="0"/>
              </a:spcBef>
            </a:pPr>
            <a:r>
              <a:rPr lang="en-US" altLang="x-none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compact readout (no </a:t>
            </a:r>
            <a:r>
              <a:rPr lang="en-US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fibres</a:t>
            </a:r>
            <a:r>
              <a:rPr lang="en-US" altLang="x-none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 sticking out)</a:t>
            </a:r>
            <a:endParaRPr lang="en-US" altLang="x-none" dirty="0">
              <a:solidFill>
                <a:schemeClr val="tx1">
                  <a:lumMod val="75000"/>
                  <a:lumOff val="25000"/>
                </a:schemeClr>
              </a:solidFill>
              <a:latin typeface="Gill Sans MT" panose="020B0502020104020203" pitchFamily="34" charset="77"/>
            </a:endParaRPr>
          </a:p>
          <a:p>
            <a:pPr lvl="1">
              <a:spcBef>
                <a:spcPts val="0"/>
              </a:spcBef>
            </a:pPr>
            <a:r>
              <a:rPr lang="en-US" altLang="x-none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operation in magnetic field</a:t>
            </a:r>
            <a:endParaRPr lang="en-US" altLang="x-none" dirty="0">
              <a:solidFill>
                <a:schemeClr val="tx1">
                  <a:lumMod val="75000"/>
                  <a:lumOff val="25000"/>
                </a:schemeClr>
              </a:solidFill>
              <a:latin typeface="Gill Sans MT" panose="020B0502020104020203" pitchFamily="34" charset="77"/>
            </a:endParaRPr>
          </a:p>
          <a:p>
            <a:pPr lvl="1">
              <a:spcBef>
                <a:spcPts val="0"/>
              </a:spcBef>
            </a:pPr>
            <a:r>
              <a:rPr lang="en-US" altLang="x-none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larger light yield (# of </a:t>
            </a:r>
            <a:r>
              <a:rPr lang="en-US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Times New Roman" charset="0"/>
                <a:cs typeface="Times New Roman" charset="0"/>
              </a:rPr>
              <a:t>Č</a:t>
            </a:r>
            <a:r>
              <a:rPr lang="en-US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erenkov</a:t>
            </a:r>
            <a:r>
              <a:rPr lang="en-US" altLang="x-none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 </a:t>
            </a:r>
            <a:r>
              <a:rPr lang="en-US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p.e.</a:t>
            </a:r>
            <a:r>
              <a:rPr lang="en-US" altLang="x-none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 limits resolution)</a:t>
            </a:r>
            <a:endParaRPr lang="en-US" altLang="x-none" dirty="0">
              <a:solidFill>
                <a:schemeClr val="tx1">
                  <a:lumMod val="75000"/>
                  <a:lumOff val="25000"/>
                </a:schemeClr>
              </a:solidFill>
              <a:latin typeface="Gill Sans MT" panose="020B0502020104020203" pitchFamily="34" charset="77"/>
            </a:endParaRPr>
          </a:p>
          <a:p>
            <a:pPr lvl="1">
              <a:spcBef>
                <a:spcPts val="0"/>
              </a:spcBef>
            </a:pPr>
            <a:r>
              <a:rPr lang="en-US" altLang="x-none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very high readout granularity → particle flow “friendly”</a:t>
            </a:r>
            <a:endParaRPr lang="en-US" altLang="x-none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Gill Sans MT" panose="020B0502020104020203" pitchFamily="34" charset="77"/>
            </a:endParaRPr>
          </a:p>
          <a:p>
            <a:pPr eaLnBrk="1" hangingPunct="1">
              <a:spcBef>
                <a:spcPts val="0"/>
              </a:spcBef>
            </a:pPr>
            <a:endParaRPr lang="en-US" altLang="x-none" dirty="0">
              <a:solidFill>
                <a:srgbClr val="990000"/>
              </a:solidFill>
              <a:latin typeface="Gill Sans MT" panose="020B0502020104020203" pitchFamily="34" charset="77"/>
              <a:ea typeface="Helvetica Light" charset="0"/>
              <a:cs typeface="Helvetica Light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altLang="x-none" dirty="0" err="1">
                <a:solidFill>
                  <a:srgbClr val="941651"/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SiPM</a:t>
            </a:r>
            <a:r>
              <a:rPr lang="en-US" altLang="x-none" dirty="0">
                <a:solidFill>
                  <a:srgbClr val="941651"/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 (potential) disadvantages:</a:t>
            </a:r>
            <a:endParaRPr lang="en-US" altLang="x-none" dirty="0">
              <a:solidFill>
                <a:srgbClr val="941651"/>
              </a:solidFill>
              <a:latin typeface="Gill Sans MT" panose="020B0502020104020203" pitchFamily="34" charset="77"/>
            </a:endParaRPr>
          </a:p>
          <a:p>
            <a:pPr lvl="1">
              <a:spcBef>
                <a:spcPts val="0"/>
              </a:spcBef>
            </a:pPr>
            <a:r>
              <a:rPr lang="en-US" altLang="x-none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signal saturation (digital light detector)</a:t>
            </a:r>
            <a:endParaRPr lang="en-US" altLang="x-none" dirty="0">
              <a:solidFill>
                <a:schemeClr val="tx1">
                  <a:lumMod val="75000"/>
                  <a:lumOff val="25000"/>
                </a:schemeClr>
              </a:solidFill>
              <a:latin typeface="Gill Sans MT" panose="020B0502020104020203" pitchFamily="34" charset="77"/>
            </a:endParaRPr>
          </a:p>
          <a:p>
            <a:pPr lvl="1">
              <a:spcBef>
                <a:spcPts val="0"/>
              </a:spcBef>
            </a:pPr>
            <a:r>
              <a:rPr lang="en-US" altLang="x-none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cross talk between </a:t>
            </a:r>
            <a:r>
              <a:rPr lang="en-US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Times New Roman" charset="0"/>
                <a:cs typeface="Times New Roman" charset="0"/>
              </a:rPr>
              <a:t>Č</a:t>
            </a:r>
            <a:r>
              <a:rPr lang="en-US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erenkov</a:t>
            </a:r>
            <a:r>
              <a:rPr lang="en-US" altLang="x-none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 and scintillation signals</a:t>
            </a:r>
            <a:endParaRPr lang="en-US" altLang="x-none" dirty="0">
              <a:solidFill>
                <a:schemeClr val="tx1">
                  <a:lumMod val="75000"/>
                  <a:lumOff val="25000"/>
                </a:schemeClr>
              </a:solidFill>
              <a:latin typeface="Gill Sans MT" panose="020B0502020104020203" pitchFamily="34" charset="77"/>
            </a:endParaRPr>
          </a:p>
          <a:p>
            <a:pPr lvl="1">
              <a:spcBef>
                <a:spcPts val="0"/>
              </a:spcBef>
            </a:pPr>
            <a:r>
              <a:rPr lang="en-US" altLang="x-none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dynamic range</a:t>
            </a:r>
            <a:endParaRPr lang="en-US" altLang="x-none" dirty="0">
              <a:solidFill>
                <a:schemeClr val="tx1">
                  <a:lumMod val="75000"/>
                  <a:lumOff val="25000"/>
                </a:schemeClr>
              </a:solidFill>
              <a:latin typeface="Gill Sans MT" panose="020B0502020104020203" pitchFamily="34" charset="77"/>
            </a:endParaRPr>
          </a:p>
          <a:p>
            <a:pPr lvl="1">
              <a:spcBef>
                <a:spcPts val="0"/>
              </a:spcBef>
            </a:pPr>
            <a:r>
              <a:rPr lang="en-US" altLang="x-none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instrumental effects (stability, </a:t>
            </a:r>
            <a:r>
              <a:rPr lang="en-US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afterpulsing</a:t>
            </a:r>
            <a:r>
              <a:rPr lang="en-US" altLang="x-none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, ...)</a:t>
            </a:r>
            <a:endParaRPr lang="en-US" altLang="x-none" dirty="0">
              <a:solidFill>
                <a:schemeClr val="tx1">
                  <a:lumMod val="75000"/>
                  <a:lumOff val="25000"/>
                </a:schemeClr>
              </a:solidFill>
              <a:latin typeface="Gill Sans MT" panose="020B0502020104020203" pitchFamily="34" charset="77"/>
            </a:endParaRPr>
          </a:p>
          <a:p>
            <a:pPr>
              <a:spcBef>
                <a:spcPts val="0"/>
              </a:spcBef>
            </a:pP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16238284" y="9004300"/>
            <a:ext cx="375103" cy="389915"/>
          </a:xfrm>
        </p:spPr>
        <p:txBody>
          <a:bodyPr/>
          <a:lstStyle/>
          <a:p>
            <a:fld id="{86CB4B4D-7CA3-9044-876B-883B54F8677D}" type="slidenum">
              <a:rPr lang="uk-UA" smtClean="0"/>
              <a:t>79</a:t>
            </a:fld>
            <a:endParaRPr lang="uk-UA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38464F-BB03-3844-A741-6918EF1C5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2802" y="1379621"/>
            <a:ext cx="5747461" cy="50666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186CE1-7E22-6D4D-9C79-39A05ABDC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8758" y="6468767"/>
            <a:ext cx="25273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81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1EFDC663-0A3C-2D40-8FAE-BDC2EAC265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>
                <a:sym typeface="Chalkboard" charset="0"/>
              </a:rPr>
              <a:t>Electromagnetic Showers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66AAF1E9-3971-D140-ADED-CDA00C474F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68751" y="1524000"/>
            <a:ext cx="10094158" cy="74041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x-none" dirty="0">
                <a:sym typeface="Gill Sans" charset="0"/>
              </a:rPr>
              <a:t>Shower development is based on interaction of e</a:t>
            </a:r>
            <a:r>
              <a:rPr lang="en-US" altLang="x-none" baseline="30000" dirty="0">
                <a:sym typeface="Gill Sans" charset="0"/>
              </a:rPr>
              <a:t>+</a:t>
            </a:r>
            <a:r>
              <a:rPr lang="en-US" altLang="x-none" dirty="0">
                <a:sym typeface="Gill Sans" charset="0"/>
              </a:rPr>
              <a:t> e</a:t>
            </a:r>
            <a:r>
              <a:rPr lang="en-US" altLang="x-none" baseline="30000" dirty="0">
                <a:sym typeface="Gill Sans" charset="0"/>
              </a:rPr>
              <a:t>-</a:t>
            </a:r>
            <a:r>
              <a:rPr lang="en-US" altLang="x-none" dirty="0">
                <a:sym typeface="Gill Sans" charset="0"/>
              </a:rPr>
              <a:t> and photons with matter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x-none" dirty="0">
                <a:sym typeface="Gill Sans" charset="0"/>
              </a:rPr>
              <a:t>The dominant process depends on the energy of the particles and therefore on the “age” of the shower</a:t>
            </a:r>
          </a:p>
          <a:p>
            <a:pPr lvl="1">
              <a:lnSpc>
                <a:spcPct val="120000"/>
              </a:lnSpc>
              <a:defRPr/>
            </a:pPr>
            <a:r>
              <a:rPr lang="en-US" altLang="x-none" dirty="0">
                <a:solidFill>
                  <a:srgbClr val="941651"/>
                </a:solidFill>
                <a:sym typeface="Gill Sans" charset="0"/>
              </a:rPr>
              <a:t>Pair production</a:t>
            </a:r>
            <a:r>
              <a:rPr lang="en-US" altLang="x-none" dirty="0">
                <a:solidFill>
                  <a:schemeClr val="tx1"/>
                </a:solidFill>
                <a:sym typeface="Gill Sans" charset="0"/>
              </a:rPr>
              <a:t> and </a:t>
            </a:r>
            <a:r>
              <a:rPr lang="en-US" altLang="x-none" dirty="0">
                <a:solidFill>
                  <a:srgbClr val="941651"/>
                </a:solidFill>
                <a:sym typeface="Gill Sans" charset="0"/>
              </a:rPr>
              <a:t>bremsstrahlung</a:t>
            </a:r>
            <a:r>
              <a:rPr lang="en-US" altLang="x-none" dirty="0">
                <a:solidFill>
                  <a:schemeClr val="tx1"/>
                </a:solidFill>
                <a:sym typeface="Gill Sans" charset="0"/>
              </a:rPr>
              <a:t> dominate the </a:t>
            </a:r>
            <a:r>
              <a:rPr lang="en-US" altLang="x-none" dirty="0">
                <a:solidFill>
                  <a:srgbClr val="941651"/>
                </a:solidFill>
                <a:sym typeface="Gill Sans" charset="0"/>
              </a:rPr>
              <a:t>early stages </a:t>
            </a:r>
            <a:r>
              <a:rPr lang="en-US" altLang="x-none" dirty="0">
                <a:solidFill>
                  <a:schemeClr val="tx1"/>
                </a:solidFill>
                <a:sym typeface="Gill Sans" charset="0"/>
              </a:rPr>
              <a:t>of the shower development (multiplication phase)      </a:t>
            </a:r>
          </a:p>
          <a:p>
            <a:pPr lvl="1">
              <a:lnSpc>
                <a:spcPct val="120000"/>
              </a:lnSpc>
              <a:defRPr/>
            </a:pPr>
            <a:r>
              <a:rPr lang="en-US" altLang="x-none" dirty="0">
                <a:solidFill>
                  <a:srgbClr val="941651"/>
                </a:solidFill>
                <a:sym typeface="Gill Sans" charset="0"/>
              </a:rPr>
              <a:t>Photoelectric effect</a:t>
            </a:r>
            <a:r>
              <a:rPr lang="en-US" altLang="x-none" dirty="0">
                <a:solidFill>
                  <a:schemeClr val="tx1"/>
                </a:solidFill>
                <a:sym typeface="Gill Sans" charset="0"/>
              </a:rPr>
              <a:t> and </a:t>
            </a:r>
            <a:r>
              <a:rPr lang="en-US" altLang="x-none" dirty="0">
                <a:solidFill>
                  <a:srgbClr val="941651"/>
                </a:solidFill>
                <a:sym typeface="Gill Sans" charset="0"/>
              </a:rPr>
              <a:t>Compton scattering </a:t>
            </a:r>
            <a:r>
              <a:rPr lang="en-US" altLang="x-none" dirty="0">
                <a:solidFill>
                  <a:schemeClr val="tx1"/>
                </a:solidFill>
                <a:sym typeface="Gill Sans" charset="0"/>
              </a:rPr>
              <a:t>dominate the </a:t>
            </a:r>
            <a:r>
              <a:rPr lang="en-US" altLang="x-none" i="1" dirty="0">
                <a:solidFill>
                  <a:schemeClr val="tx1"/>
                </a:solidFill>
                <a:sym typeface="Gill Sans" charset="0"/>
              </a:rPr>
              <a:t>late stage of the shower development</a:t>
            </a:r>
            <a:r>
              <a:rPr lang="en-US" altLang="x-none" dirty="0">
                <a:solidFill>
                  <a:schemeClr val="tx1"/>
                </a:solidFill>
                <a:sym typeface="Gill Sans" charset="0"/>
              </a:rPr>
              <a:t> (dissipation).</a:t>
            </a:r>
            <a:endParaRPr lang="en-US" altLang="x-none" sz="2800" dirty="0">
              <a:solidFill>
                <a:schemeClr val="tx1"/>
              </a:solidFill>
              <a:sym typeface="Gill Sans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B333E9-CF91-BD45-AC93-FD5B2EC517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196763" y="9029700"/>
            <a:ext cx="28098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halkboard" panose="03050602040202020205" pitchFamily="66" charset="77"/>
                <a:ea typeface="ヒラギノ角ゴ ProN W3" panose="020B0300000000000000" pitchFamily="34" charset="-128"/>
                <a:cs typeface="+mn-cs"/>
                <a:sym typeface="Chalkboard" panose="03050602040202020205" pitchFamily="66" charset="7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9pPr>
          </a:lstStyle>
          <a:p>
            <a:fld id="{C67A991B-FD2E-954B-A05F-EDC31780A425}" type="slidenum">
              <a:rPr lang="en-US" altLang="en-IT" smtClean="0"/>
              <a:pPr/>
              <a:t>8</a:t>
            </a:fld>
            <a:endParaRPr lang="en-US" altLang="en-IT" sz="1900">
              <a:solidFill>
                <a:schemeClr val="tx1"/>
              </a:solidFill>
              <a:latin typeface="Arial" panose="020B0604020202020204" pitchFamily="34" charset="0"/>
              <a:sym typeface="Chalkboard" panose="03050602040202020205" pitchFamily="66" charset="77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0A80EA37-5B6F-BC4C-9885-B4313BC38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45" y="1524000"/>
            <a:ext cx="5770417" cy="7253679"/>
          </a:xfrm>
          <a:prstGeom prst="rect">
            <a:avLst/>
          </a:prstGeom>
          <a:noFill/>
          <a:ln w="38100">
            <a:solidFill>
              <a:srgbClr val="008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1ADE0EE4-7FFE-A14B-A099-AAFCE4357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3356" y="3076575"/>
            <a:ext cx="6286500" cy="531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rnd">
                <a:solidFill>
                  <a:srgbClr val="0000FF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>
                <a:solidFill>
                  <a:srgbClr val="66FFCC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66FFCC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66FFCC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66FFCC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66FFCC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66FFCC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66FFCC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66FFCC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66FFCC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endParaRPr lang="en-US" altLang="x-none" sz="2276" dirty="0">
              <a:solidFill>
                <a:schemeClr val="tx1"/>
              </a:solidFill>
              <a:sym typeface="Gill Sans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9659" y="309563"/>
            <a:ext cx="10464800" cy="838200"/>
          </a:xfrm>
        </p:spPr>
        <p:txBody>
          <a:bodyPr/>
          <a:lstStyle/>
          <a:p>
            <a:r>
              <a:rPr lang="en-US" dirty="0"/>
              <a:t>PMT vs </a:t>
            </a:r>
            <a:r>
              <a:rPr lang="en-US" dirty="0" err="1"/>
              <a:t>SiPM</a:t>
            </a:r>
            <a:r>
              <a:rPr lang="en-US" dirty="0"/>
              <a:t> readout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2821" y="1753213"/>
            <a:ext cx="11405937" cy="6620766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altLang="x-none" dirty="0" err="1">
                <a:solidFill>
                  <a:srgbClr val="0432FF"/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SiPM</a:t>
            </a:r>
            <a:r>
              <a:rPr lang="en-US" altLang="x-none" dirty="0">
                <a:solidFill>
                  <a:srgbClr val="0432FF"/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 advantages:</a:t>
            </a:r>
            <a:endParaRPr lang="en-US" altLang="x-none" dirty="0">
              <a:solidFill>
                <a:srgbClr val="0432FF"/>
              </a:solidFill>
              <a:latin typeface="Gill Sans MT" panose="020B0502020104020203" pitchFamily="34" charset="77"/>
            </a:endParaRPr>
          </a:p>
          <a:p>
            <a:pPr lvl="1">
              <a:spcBef>
                <a:spcPts val="0"/>
              </a:spcBef>
            </a:pPr>
            <a:r>
              <a:rPr lang="en-US" altLang="x-none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compact readout (no </a:t>
            </a:r>
            <a:r>
              <a:rPr lang="en-US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fibres</a:t>
            </a:r>
            <a:r>
              <a:rPr lang="en-US" altLang="x-none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 sticking out)</a:t>
            </a:r>
            <a:endParaRPr lang="en-US" altLang="x-none" dirty="0">
              <a:solidFill>
                <a:schemeClr val="tx1">
                  <a:lumMod val="75000"/>
                  <a:lumOff val="25000"/>
                </a:schemeClr>
              </a:solidFill>
              <a:latin typeface="Gill Sans MT" panose="020B0502020104020203" pitchFamily="34" charset="77"/>
            </a:endParaRPr>
          </a:p>
          <a:p>
            <a:pPr lvl="1">
              <a:spcBef>
                <a:spcPts val="0"/>
              </a:spcBef>
            </a:pPr>
            <a:r>
              <a:rPr lang="en-US" altLang="x-none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operation in magnetic field</a:t>
            </a:r>
            <a:endParaRPr lang="en-US" altLang="x-none" dirty="0">
              <a:solidFill>
                <a:schemeClr val="tx1">
                  <a:lumMod val="75000"/>
                  <a:lumOff val="25000"/>
                </a:schemeClr>
              </a:solidFill>
              <a:latin typeface="Gill Sans MT" panose="020B0502020104020203" pitchFamily="34" charset="77"/>
            </a:endParaRPr>
          </a:p>
          <a:p>
            <a:pPr lvl="1">
              <a:spcBef>
                <a:spcPts val="0"/>
              </a:spcBef>
            </a:pPr>
            <a:r>
              <a:rPr lang="en-US" altLang="x-none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larger light yield (# of </a:t>
            </a:r>
            <a:r>
              <a:rPr lang="en-US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Times New Roman" charset="0"/>
                <a:cs typeface="Times New Roman" charset="0"/>
              </a:rPr>
              <a:t>Č</a:t>
            </a:r>
            <a:r>
              <a:rPr lang="en-US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erenkov</a:t>
            </a:r>
            <a:r>
              <a:rPr lang="en-US" altLang="x-none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 </a:t>
            </a:r>
            <a:r>
              <a:rPr lang="en-US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p.e.</a:t>
            </a:r>
            <a:r>
              <a:rPr lang="en-US" altLang="x-none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 limits resolution)</a:t>
            </a:r>
            <a:endParaRPr lang="en-US" altLang="x-none" dirty="0">
              <a:solidFill>
                <a:schemeClr val="tx1">
                  <a:lumMod val="75000"/>
                  <a:lumOff val="25000"/>
                </a:schemeClr>
              </a:solidFill>
              <a:latin typeface="Gill Sans MT" panose="020B0502020104020203" pitchFamily="34" charset="77"/>
            </a:endParaRPr>
          </a:p>
          <a:p>
            <a:pPr lvl="1">
              <a:spcBef>
                <a:spcPts val="0"/>
              </a:spcBef>
            </a:pPr>
            <a:r>
              <a:rPr lang="en-US" altLang="x-none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very high readout granularity → particle flow “friendly”</a:t>
            </a:r>
            <a:endParaRPr lang="en-US" altLang="x-none" dirty="0">
              <a:solidFill>
                <a:schemeClr val="tx1">
                  <a:lumMod val="75000"/>
                  <a:lumOff val="25000"/>
                </a:schemeClr>
              </a:solidFill>
              <a:latin typeface="Gill Sans MT" panose="020B0502020104020203" pitchFamily="34" charset="77"/>
            </a:endParaRPr>
          </a:p>
          <a:p>
            <a:pPr eaLnBrk="1" hangingPunct="1">
              <a:spcBef>
                <a:spcPts val="0"/>
              </a:spcBef>
            </a:pPr>
            <a:endParaRPr lang="en-US" altLang="x-none" dirty="0">
              <a:solidFill>
                <a:srgbClr val="990000"/>
              </a:solidFill>
              <a:latin typeface="Gill Sans MT" panose="020B0502020104020203" pitchFamily="34" charset="77"/>
              <a:ea typeface="Helvetica Light" charset="0"/>
              <a:cs typeface="Helvetica Light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altLang="x-none" dirty="0" err="1">
                <a:solidFill>
                  <a:srgbClr val="941651"/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SiPM</a:t>
            </a:r>
            <a:r>
              <a:rPr lang="en-US" altLang="x-none" dirty="0">
                <a:solidFill>
                  <a:srgbClr val="941651"/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 (potential) disadvantages:</a:t>
            </a:r>
            <a:endParaRPr lang="en-US" altLang="x-none" dirty="0">
              <a:solidFill>
                <a:srgbClr val="941651"/>
              </a:solidFill>
              <a:latin typeface="Gill Sans MT" panose="020B0502020104020203" pitchFamily="34" charset="77"/>
            </a:endParaRPr>
          </a:p>
          <a:p>
            <a:pPr lvl="1">
              <a:spcBef>
                <a:spcPts val="0"/>
              </a:spcBef>
            </a:pPr>
            <a:r>
              <a:rPr lang="en-US" altLang="x-none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signal saturation (digital light detector)</a:t>
            </a:r>
            <a:endParaRPr lang="en-US" altLang="x-none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Gill Sans MT" panose="020B0502020104020203" pitchFamily="34" charset="77"/>
            </a:endParaRPr>
          </a:p>
          <a:p>
            <a:pPr lvl="1">
              <a:spcBef>
                <a:spcPts val="0"/>
              </a:spcBef>
            </a:pPr>
            <a:r>
              <a:rPr lang="en-US" altLang="x-none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cross talk between </a:t>
            </a:r>
            <a:r>
              <a:rPr lang="en-US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Times New Roman" charset="0"/>
                <a:cs typeface="Times New Roman" charset="0"/>
              </a:rPr>
              <a:t>Č</a:t>
            </a:r>
            <a:r>
              <a:rPr lang="en-US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erenkov</a:t>
            </a:r>
            <a:r>
              <a:rPr lang="en-US" altLang="x-none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 and scintillation signals</a:t>
            </a:r>
            <a:endParaRPr lang="en-US" altLang="x-none" dirty="0">
              <a:solidFill>
                <a:schemeClr val="tx1">
                  <a:lumMod val="75000"/>
                  <a:lumOff val="25000"/>
                </a:schemeClr>
              </a:solidFill>
              <a:latin typeface="Gill Sans MT" panose="020B0502020104020203" pitchFamily="34" charset="77"/>
            </a:endParaRPr>
          </a:p>
          <a:p>
            <a:pPr lvl="1">
              <a:spcBef>
                <a:spcPts val="0"/>
              </a:spcBef>
            </a:pPr>
            <a:r>
              <a:rPr lang="en-US" altLang="x-none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dynamic range</a:t>
            </a:r>
            <a:endParaRPr lang="en-US" altLang="x-none" dirty="0">
              <a:solidFill>
                <a:schemeClr val="tx1">
                  <a:lumMod val="75000"/>
                  <a:lumOff val="25000"/>
                </a:schemeClr>
              </a:solidFill>
              <a:latin typeface="Gill Sans MT" panose="020B0502020104020203" pitchFamily="34" charset="77"/>
            </a:endParaRPr>
          </a:p>
          <a:p>
            <a:pPr lvl="1">
              <a:spcBef>
                <a:spcPts val="0"/>
              </a:spcBef>
            </a:pPr>
            <a:r>
              <a:rPr lang="en-US" altLang="x-none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instrumental effects (stability, </a:t>
            </a:r>
            <a:r>
              <a:rPr lang="en-US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afterpulsing</a:t>
            </a:r>
            <a:r>
              <a:rPr lang="en-US" altLang="x-none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77"/>
                <a:ea typeface="Helvetica Light" charset="0"/>
                <a:cs typeface="Helvetica Light" charset="0"/>
              </a:rPr>
              <a:t>, ...)</a:t>
            </a:r>
            <a:endParaRPr lang="en-US" altLang="x-none" dirty="0">
              <a:solidFill>
                <a:schemeClr val="tx1">
                  <a:lumMod val="75000"/>
                  <a:lumOff val="25000"/>
                </a:schemeClr>
              </a:solidFill>
              <a:latin typeface="Gill Sans MT" panose="020B0502020104020203" pitchFamily="34" charset="77"/>
            </a:endParaRPr>
          </a:p>
          <a:p>
            <a:pPr>
              <a:spcBef>
                <a:spcPts val="0"/>
              </a:spcBef>
            </a:pP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16238284" y="9004300"/>
            <a:ext cx="375103" cy="389915"/>
          </a:xfrm>
        </p:spPr>
        <p:txBody>
          <a:bodyPr/>
          <a:lstStyle/>
          <a:p>
            <a:fld id="{86CB4B4D-7CA3-9044-876B-883B54F8677D}" type="slidenum">
              <a:rPr lang="uk-UA" smtClean="0"/>
              <a:t>80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14103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BBE6C-045E-CC40-9053-C6FD1C4D6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SiPM</a:t>
            </a:r>
            <a:r>
              <a:rPr lang="en-GB" dirty="0"/>
              <a:t> linearity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377D289-FAE1-3040-B7DE-31ED0AC1A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55" y="5549899"/>
            <a:ext cx="6542714" cy="2776977"/>
          </a:xfrm>
        </p:spPr>
        <p:txBody>
          <a:bodyPr/>
          <a:lstStyle/>
          <a:p>
            <a:r>
              <a:rPr lang="en-GB" dirty="0"/>
              <a:t>One </a:t>
            </a:r>
            <a:r>
              <a:rPr lang="en-GB" dirty="0" err="1"/>
              <a:t>SiPM</a:t>
            </a:r>
            <a:r>
              <a:rPr lang="en-GB" dirty="0"/>
              <a:t> per </a:t>
            </a:r>
            <a:r>
              <a:rPr lang="en-GB" dirty="0" err="1"/>
              <a:t>fiber</a:t>
            </a:r>
            <a:endParaRPr lang="en-GB" dirty="0"/>
          </a:p>
          <a:p>
            <a:r>
              <a:rPr lang="en-GB" dirty="0"/>
              <a:t>Using multiphoton spectrum for the calibration</a:t>
            </a:r>
          </a:p>
          <a:p>
            <a:r>
              <a:rPr lang="en-GB" dirty="0"/>
              <a:t>Cross-calibrate high and low gain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F7EBE-AF7D-CD49-81AD-363392EC7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81</a:t>
            </a:fld>
            <a:endParaRPr lang="en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F2BF44-E0C0-FC4A-B111-6482DE396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701" y="1548130"/>
            <a:ext cx="7865886" cy="3823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BC1DC6-C724-8142-B0EA-D4E5F7322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94" y="1746219"/>
            <a:ext cx="3673405" cy="35164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175156-C1E4-5E41-BEC4-B04656855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5578" y="5720142"/>
            <a:ext cx="78613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23937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B98CCD-8B3A-8F4A-B5D7-D5DDAF12E8C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82</a:t>
            </a:fld>
            <a:endParaRPr lang="en-IT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9C9949-5A50-9749-AE8A-BABE76823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SiPM</a:t>
            </a:r>
            <a:r>
              <a:rPr lang="en-GB" dirty="0"/>
              <a:t> linearity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3845DB-D101-F044-B372-981CC29E5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10" y="1559560"/>
            <a:ext cx="4631850" cy="47545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843D44-8A93-BF49-B6A2-D23E6F9D5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561" y="1362709"/>
            <a:ext cx="5454809" cy="5598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1B966B-50E5-F047-86C1-57E365A24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0370" y="3888616"/>
            <a:ext cx="6759893" cy="498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9595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2BF3E-0F68-5249-8767-6753C511F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Moving towards experiments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A311-EAD0-B440-8C29-AAFA2177538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83</a:t>
            </a:fld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CABE1D-5560-954D-B3F7-CDB7149D88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2" y="1651318"/>
            <a:ext cx="8395810" cy="60072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BC3AAD-D33C-FC44-B370-6A1CDEFC664B}"/>
              </a:ext>
            </a:extLst>
          </p:cNvPr>
          <p:cNvSpPr txBox="1"/>
          <p:nvPr/>
        </p:nvSpPr>
        <p:spPr>
          <a:xfrm>
            <a:off x="0" y="7877157"/>
            <a:ext cx="7211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b="1" dirty="0">
                <a:solidFill>
                  <a:srgbClr val="005493"/>
                </a:solidFill>
              </a:rPr>
              <a:t>IDEA</a:t>
            </a:r>
          </a:p>
          <a:p>
            <a:pPr algn="r"/>
            <a:r>
              <a:rPr lang="it-IT" sz="2400" b="1" dirty="0">
                <a:solidFill>
                  <a:srgbClr val="005493"/>
                </a:solidFill>
              </a:rPr>
              <a:t>Innovative Detector for E+e- Accelerator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A228BC-8BBF-D741-99DE-EE694C79D22E}"/>
              </a:ext>
            </a:extLst>
          </p:cNvPr>
          <p:cNvSpPr txBox="1"/>
          <p:nvPr/>
        </p:nvSpPr>
        <p:spPr>
          <a:xfrm>
            <a:off x="9831084" y="2015043"/>
            <a:ext cx="6354129" cy="4031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3200" dirty="0">
                <a:solidFill>
                  <a:srgbClr val="0432FF"/>
                </a:solidFill>
                <a:effectLst/>
                <a:latin typeface="Gill Sans MT" panose="020B0502020104020203" pitchFamily="34" charset="77"/>
              </a:rPr>
              <a:t>Successfully pioneered </a:t>
            </a:r>
            <a:r>
              <a:rPr lang="en-GB" sz="3200" dirty="0" err="1">
                <a:solidFill>
                  <a:srgbClr val="0432FF"/>
                </a:solidFill>
                <a:effectLst/>
                <a:latin typeface="Gill Sans MT" panose="020B0502020104020203" pitchFamily="34" charset="77"/>
              </a:rPr>
              <a:t>SiPM</a:t>
            </a:r>
            <a:r>
              <a:rPr lang="en-GB" sz="3200" dirty="0">
                <a:solidFill>
                  <a:srgbClr val="0432FF"/>
                </a:solidFill>
                <a:effectLst/>
                <a:latin typeface="Gill Sans MT" panose="020B0502020104020203" pitchFamily="34" charset="77"/>
              </a:rPr>
              <a:t> readout to replace PMT</a:t>
            </a:r>
          </a:p>
          <a:p>
            <a:pPr algn="l"/>
            <a:r>
              <a:rPr lang="en-GB" sz="3200" dirty="0">
                <a:solidFill>
                  <a:srgbClr val="0432FF"/>
                </a:solidFill>
                <a:effectLst/>
                <a:latin typeface="Gill Sans MT" panose="020B0502020104020203" pitchFamily="34" charset="77"/>
              </a:rPr>
              <a:t>→ </a:t>
            </a:r>
            <a:r>
              <a:rPr lang="en-GB" sz="3200" dirty="0">
                <a:solidFill>
                  <a:srgbClr val="951651"/>
                </a:solidFill>
                <a:effectLst/>
                <a:latin typeface="Gill Sans MT" panose="020B0502020104020203" pitchFamily="34" charset="77"/>
              </a:rPr>
              <a:t>High granularity</a:t>
            </a:r>
          </a:p>
          <a:p>
            <a:pPr algn="l"/>
            <a:r>
              <a:rPr lang="en-GB" sz="3200" dirty="0">
                <a:solidFill>
                  <a:srgbClr val="0432FF"/>
                </a:solidFill>
                <a:effectLst/>
                <a:latin typeface="Gill Sans MT" panose="020B0502020104020203" pitchFamily="34" charset="77"/>
              </a:rPr>
              <a:t>• Studying scalable solution for</a:t>
            </a:r>
          </a:p>
          <a:p>
            <a:pPr lvl="1" algn="l"/>
            <a:r>
              <a:rPr lang="en-GB" sz="3200" dirty="0">
                <a:effectLst/>
                <a:latin typeface="Gill Sans MT" panose="020B0502020104020203" pitchFamily="34" charset="77"/>
              </a:rPr>
              <a:t>• Mechanical construction</a:t>
            </a:r>
          </a:p>
          <a:p>
            <a:pPr lvl="1" algn="l"/>
            <a:r>
              <a:rPr lang="en-GB" sz="3200" dirty="0">
                <a:effectLst/>
                <a:latin typeface="Gill Sans MT" panose="020B0502020104020203" pitchFamily="34" charset="77"/>
              </a:rPr>
              <a:t>• Sensors and RO system</a:t>
            </a:r>
          </a:p>
          <a:p>
            <a:pPr algn="l"/>
            <a:r>
              <a:rPr lang="en-GB" sz="3200" dirty="0">
                <a:solidFill>
                  <a:srgbClr val="0432FF"/>
                </a:solidFill>
                <a:effectLst/>
                <a:latin typeface="Gill Sans MT" panose="020B0502020104020203" pitchFamily="34" charset="77"/>
              </a:rPr>
              <a:t>• Full scale prototypes </a:t>
            </a:r>
          </a:p>
          <a:p>
            <a:pPr algn="l"/>
            <a:r>
              <a:rPr lang="en-GB" sz="3200" dirty="0">
                <a:solidFill>
                  <a:srgbClr val="0432FF"/>
                </a:solidFill>
                <a:latin typeface="Gill Sans MT" panose="020B0502020104020203" pitchFamily="34" charset="77"/>
              </a:rPr>
              <a:t>	</a:t>
            </a:r>
            <a:r>
              <a:rPr lang="en-GB" sz="3200" dirty="0">
                <a:solidFill>
                  <a:srgbClr val="0432FF"/>
                </a:solidFill>
                <a:effectLst/>
                <a:latin typeface="Gill Sans MT" panose="020B0502020104020203" pitchFamily="34" charset="77"/>
              </a:rPr>
              <a:t>→ </a:t>
            </a:r>
            <a:r>
              <a:rPr lang="en-GB" sz="3200" dirty="0">
                <a:solidFill>
                  <a:srgbClr val="951651"/>
                </a:solidFill>
                <a:effectLst/>
                <a:latin typeface="Gill Sans MT" panose="020B0502020104020203" pitchFamily="34" charset="77"/>
              </a:rPr>
              <a:t>Assess performance</a:t>
            </a:r>
            <a:endParaRPr lang="en-GB" sz="3200" dirty="0">
              <a:solidFill>
                <a:srgbClr val="0432FF"/>
              </a:solidFill>
              <a:effectLst/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73529338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/>
          </p:cNvSpPr>
          <p:nvPr>
            <p:ph type="title"/>
          </p:nvPr>
        </p:nvSpPr>
        <p:spPr>
          <a:xfrm>
            <a:off x="404037" y="319736"/>
            <a:ext cx="14242490" cy="838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dirty="0"/>
              <a:t>Dual Readout method in homogeneous calorimeter</a:t>
            </a:r>
          </a:p>
        </p:txBody>
      </p:sp>
      <p:sp>
        <p:nvSpPr>
          <p:cNvPr id="389" name="Shape 389"/>
          <p:cNvSpPr>
            <a:spLocks noGrp="1"/>
          </p:cNvSpPr>
          <p:nvPr>
            <p:ph type="sldNum" sz="quarter" idx="2"/>
          </p:nvPr>
        </p:nvSpPr>
        <p:spPr>
          <a:xfrm>
            <a:off x="20605635" y="9157857"/>
            <a:ext cx="307777" cy="318036"/>
          </a:xfrm>
        </p:spPr>
        <p:txBody>
          <a:bodyPr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fld id="{FF05808F-79A9-3A4F-9306-3A3FA78E6BD5}" type="slidenum">
              <a:rPr lang="x-none" altLang="x-none" sz="140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  <a:sym typeface="Chalkboard" charset="0"/>
              </a:rPr>
              <a:pPr/>
              <a:t>84</a:t>
            </a:fld>
            <a:endParaRPr lang="x-none" altLang="x-none" sz="1400">
              <a:solidFill>
                <a:schemeClr val="tx1"/>
              </a:solidFill>
              <a:latin typeface="Chalkboard" charset="0"/>
              <a:ea typeface="Chalkboard" charset="0"/>
              <a:cs typeface="Chalkboard" charset="0"/>
              <a:sym typeface="Chalkboard" charset="0"/>
            </a:endParaRPr>
          </a:p>
        </p:txBody>
      </p:sp>
      <p:sp>
        <p:nvSpPr>
          <p:cNvPr id="390" name="Shape 390"/>
          <p:cNvSpPr/>
          <p:nvPr/>
        </p:nvSpPr>
        <p:spPr>
          <a:xfrm>
            <a:off x="659219" y="1719942"/>
            <a:ext cx="15821246" cy="1533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hangingPunct="1">
              <a:spcBef>
                <a:spcPts val="600"/>
              </a:spcBef>
              <a:defRPr sz="2300">
                <a:solidFill>
                  <a:srgbClr val="941751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sz="3200" dirty="0">
                <a:solidFill>
                  <a:srgbClr val="941751"/>
                </a:solidFill>
                <a:latin typeface="Gill Sans" charset="0"/>
                <a:ea typeface="Gill Sans" charset="0"/>
                <a:cs typeface="Gill Sans" charset="0"/>
                <a:sym typeface="Hoefler Text"/>
              </a:rPr>
              <a:t>Motivations:</a:t>
            </a:r>
          </a:p>
          <a:p>
            <a:pPr marL="342900" indent="-241300" algn="l" hangingPunct="1">
              <a:spcBef>
                <a:spcPts val="600"/>
              </a:spcBef>
              <a:buSzPct val="125000"/>
              <a:buFontTx/>
              <a:buChar char="•"/>
              <a:defRPr sz="2300">
                <a:solidFill>
                  <a:srgbClr val="212121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sz="2800" dirty="0">
                <a:solidFill>
                  <a:srgbClr val="212121"/>
                </a:solidFill>
                <a:latin typeface="Gill Sans" charset="0"/>
                <a:ea typeface="Gill Sans" charset="0"/>
                <a:cs typeface="Gill Sans" charset="0"/>
                <a:sym typeface="Hoefler Text"/>
              </a:rPr>
              <a:t>high density scintillating crystal widely used in particle physics experiment: ensure excellent energy resolution for electromagnetic showers</a:t>
            </a:r>
          </a:p>
        </p:txBody>
      </p:sp>
      <p:sp>
        <p:nvSpPr>
          <p:cNvPr id="394" name="Shape 394"/>
          <p:cNvSpPr/>
          <p:nvPr/>
        </p:nvSpPr>
        <p:spPr>
          <a:xfrm>
            <a:off x="659219" y="6345852"/>
            <a:ext cx="15204558" cy="1472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 hangingPunct="1">
              <a:spcBef>
                <a:spcPts val="600"/>
              </a:spcBef>
              <a:defRPr sz="2300">
                <a:solidFill>
                  <a:srgbClr val="941751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sz="2800" dirty="0">
                <a:solidFill>
                  <a:srgbClr val="941751"/>
                </a:solidFill>
                <a:latin typeface="Gill Sans" charset="0"/>
                <a:ea typeface="Gill Sans" charset="0"/>
                <a:cs typeface="Gill Sans" charset="0"/>
                <a:sym typeface="Hoefler Text"/>
              </a:rPr>
              <a:t>Dual readout applied to an hybrid system: </a:t>
            </a:r>
          </a:p>
          <a:p>
            <a:pPr algn="just" hangingPunct="1">
              <a:spcBef>
                <a:spcPts val="600"/>
              </a:spcBef>
              <a:defRPr sz="2300">
                <a:solidFill>
                  <a:srgbClr val="212121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sz="2800" dirty="0">
                <a:solidFill>
                  <a:srgbClr val="212121"/>
                </a:solidFill>
                <a:latin typeface="Gill Sans" charset="0"/>
                <a:ea typeface="Gill Sans" charset="0"/>
                <a:cs typeface="Gill Sans" charset="0"/>
                <a:sym typeface="Hoefler Text"/>
              </a:rPr>
              <a:t>Measuring f</a:t>
            </a:r>
            <a:r>
              <a:rPr sz="2800" baseline="-25000" dirty="0">
                <a:solidFill>
                  <a:srgbClr val="212121"/>
                </a:solidFill>
                <a:latin typeface="Gill Sans" charset="0"/>
                <a:ea typeface="Gill Sans" charset="0"/>
                <a:cs typeface="Gill Sans" charset="0"/>
                <a:sym typeface="Hoefler Text"/>
              </a:rPr>
              <a:t>em</a:t>
            </a:r>
            <a:r>
              <a:rPr sz="2800" dirty="0">
                <a:solidFill>
                  <a:srgbClr val="212121"/>
                </a:solidFill>
                <a:latin typeface="Gill Sans" charset="0"/>
                <a:ea typeface="Gill Sans" charset="0"/>
                <a:cs typeface="Gill Sans" charset="0"/>
                <a:sym typeface="Hoefler Text"/>
              </a:rPr>
              <a:t> on an event-by-event basis allows to correct for such fluctuations and allows to eliminate the main reasons for poor hadronic resolution</a:t>
            </a:r>
          </a:p>
        </p:txBody>
      </p:sp>
      <p:sp>
        <p:nvSpPr>
          <p:cNvPr id="395" name="Shape 395"/>
          <p:cNvSpPr/>
          <p:nvPr/>
        </p:nvSpPr>
        <p:spPr>
          <a:xfrm>
            <a:off x="659219" y="4183630"/>
            <a:ext cx="14864316" cy="1549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indent="-241300" algn="just" hangingPunct="1">
              <a:spcBef>
                <a:spcPts val="600"/>
              </a:spcBef>
              <a:buSzPct val="125000"/>
              <a:buFontTx/>
              <a:buChar char="•"/>
              <a:defRPr sz="2300">
                <a:solidFill>
                  <a:srgbClr val="212121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sz="2800" dirty="0">
                <a:solidFill>
                  <a:srgbClr val="212121"/>
                </a:solidFill>
                <a:latin typeface="Gill Sans" charset="0"/>
                <a:ea typeface="Gill Sans" charset="0"/>
                <a:cs typeface="Gill Sans" charset="0"/>
                <a:sym typeface="Hoefler Text"/>
              </a:rPr>
              <a:t>calorimeters with a crystal EM compartment usually have a poor had. resolution due to</a:t>
            </a:r>
          </a:p>
          <a:p>
            <a:pPr marL="584200" lvl="1" indent="-241300" algn="just" hangingPunct="1">
              <a:spcBef>
                <a:spcPts val="600"/>
              </a:spcBef>
              <a:buSzPct val="125000"/>
              <a:buFontTx/>
              <a:buChar char="•"/>
              <a:defRPr sz="2300">
                <a:solidFill>
                  <a:srgbClr val="0433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sz="2800" dirty="0">
                <a:solidFill>
                  <a:srgbClr val="0433FF"/>
                </a:solidFill>
                <a:latin typeface="Gill Sans" charset="0"/>
                <a:ea typeface="Gill Sans" charset="0"/>
                <a:cs typeface="Gill Sans" charset="0"/>
                <a:sym typeface="Hoefler Text"/>
              </a:rPr>
              <a:t>fluctuation of the starting point of the hadronic shower in the EM section </a:t>
            </a:r>
          </a:p>
          <a:p>
            <a:pPr marL="584200" lvl="1" indent="-241300" algn="just" hangingPunct="1">
              <a:spcBef>
                <a:spcPts val="600"/>
              </a:spcBef>
              <a:buSzPct val="125000"/>
              <a:buFontTx/>
              <a:buChar char="•"/>
              <a:defRPr sz="2300">
                <a:solidFill>
                  <a:srgbClr val="0433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sz="2800" dirty="0">
                <a:solidFill>
                  <a:srgbClr val="0433FF"/>
                </a:solidFill>
                <a:latin typeface="Gill Sans" charset="0"/>
                <a:ea typeface="Gill Sans" charset="0"/>
                <a:cs typeface="Gill Sans" charset="0"/>
                <a:sym typeface="Hoefler Text"/>
              </a:rPr>
              <a:t>different response to the em and non-em component of the shower in the two calorimeters</a:t>
            </a:r>
          </a:p>
        </p:txBody>
      </p:sp>
    </p:spTree>
    <p:extLst>
      <p:ext uri="{BB962C8B-B14F-4D97-AF65-F5344CB8AC3E}">
        <p14:creationId xmlns:p14="http://schemas.microsoft.com/office/powerpoint/2010/main" val="1063935286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Crystal matrix + fiber sampling </a:t>
            </a:r>
            <a:r>
              <a:rPr lang="en-US" dirty="0" err="1"/>
              <a:t>calo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21" y="1809750"/>
            <a:ext cx="10833333" cy="719455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>
          <a:xfrm>
            <a:off x="16262329" y="9004300"/>
            <a:ext cx="327013" cy="389915"/>
          </a:xfrm>
        </p:spPr>
        <p:txBody>
          <a:bodyPr/>
          <a:lstStyle/>
          <a:p>
            <a:fld id="{86CB4B4D-7CA3-9044-876B-883B54F8677D}" type="slidenum">
              <a:rPr lang="uk-UA" smtClean="0"/>
              <a:t>85</a:t>
            </a:fld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D1B57E-6B25-7549-A34E-DD76B8102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3102" y="3078769"/>
            <a:ext cx="4406240" cy="400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64629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Dual Readout method in homogeneous calorimeter"/>
          <p:cNvSpPr txBox="1">
            <a:spLocks noGrp="1"/>
          </p:cNvSpPr>
          <p:nvPr>
            <p:ph type="title"/>
          </p:nvPr>
        </p:nvSpPr>
        <p:spPr>
          <a:xfrm>
            <a:off x="129907" y="108197"/>
            <a:ext cx="14866027" cy="113203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r>
              <a:rPr sz="4800" dirty="0"/>
              <a:t>Dual Readout method in homogeneous calorimeter</a:t>
            </a:r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60554" y="9157857"/>
            <a:ext cx="327013" cy="3899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86</a:t>
            </a:fld>
            <a:endParaRPr/>
          </a:p>
        </p:txBody>
      </p:sp>
      <p:pic>
        <p:nvPicPr>
          <p:cNvPr id="188" name="Requirements for using crystals in dual readout based calorimeter:… Requirements for using crystals in dual readout based calorimeter:Good Čerenkov vs Scintillation separation Response uniformityHigh light yield (to reduce contribution of p.e. fluctuatio" descr="Requirements for using crystals in dual readout based calorimeter:… Requirements for using crystals in dual readout based calorimeter:Good Čerenkov vs Scintillation separation Response uniformityHigh light yield (to reduce contribution of p.e. fluctuation to the resolution)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81195" y="1296907"/>
            <a:ext cx="7506586" cy="2850754"/>
          </a:xfrm>
          <a:prstGeom prst="rect">
            <a:avLst/>
          </a:prstGeom>
        </p:spPr>
      </p:pic>
      <p:pic>
        <p:nvPicPr>
          <p:cNvPr id="189" name="droppedImage.png" descr="dropped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7557" y="1759048"/>
            <a:ext cx="3364506" cy="2523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droppedImage.png" descr="droppedImage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18352" y="5525507"/>
            <a:ext cx="4023508" cy="3314992"/>
          </a:xfrm>
          <a:prstGeom prst="rect">
            <a:avLst/>
          </a:prstGeom>
        </p:spPr>
      </p:pic>
      <p:pic>
        <p:nvPicPr>
          <p:cNvPr id="191" name="droppedImage.pdf" descr="droppedImage.pd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880159" y="5579106"/>
            <a:ext cx="3913130" cy="3261393"/>
          </a:xfrm>
          <a:prstGeom prst="rect">
            <a:avLst/>
          </a:prstGeom>
        </p:spPr>
      </p:pic>
      <p:sp>
        <p:nvSpPr>
          <p:cNvPr id="192" name="Separation can be achieved by:…"/>
          <p:cNvSpPr txBox="1"/>
          <p:nvPr/>
        </p:nvSpPr>
        <p:spPr>
          <a:xfrm>
            <a:off x="340241" y="4104356"/>
            <a:ext cx="9106981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spcBef>
                <a:spcPts val="600"/>
              </a:spcBef>
              <a:defRPr sz="2400">
                <a:solidFill>
                  <a:srgbClr val="941751"/>
                </a:solidFill>
              </a:defRPr>
            </a:pPr>
            <a:r>
              <a:rPr sz="2400" dirty="0"/>
              <a:t>Separation can be achieved by:</a:t>
            </a:r>
          </a:p>
          <a:p>
            <a:pPr marL="342900" indent="-342900" algn="l"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2400">
                <a:solidFill>
                  <a:srgbClr val="0433FF"/>
                </a:solidFill>
              </a:defRPr>
            </a:pPr>
            <a:r>
              <a:rPr sz="2400" dirty="0"/>
              <a:t>optical filters: exploit different </a:t>
            </a:r>
            <a:r>
              <a:rPr sz="2400" dirty="0">
                <a:latin typeface="Gill Sans MT" panose="020B0502020104020203" pitchFamily="34" charset="77"/>
              </a:rPr>
              <a:t>spectral region of </a:t>
            </a:r>
            <a:r>
              <a:rPr sz="2400" dirty="0" err="1">
                <a:latin typeface="Gill Sans MT" panose="020B0502020104020203" pitchFamily="34" charset="77"/>
              </a:rPr>
              <a:t>Č</a:t>
            </a:r>
            <a:r>
              <a:rPr sz="2400" dirty="0">
                <a:latin typeface="Gill Sans MT" panose="020B0502020104020203" pitchFamily="34" charset="77"/>
              </a:rPr>
              <a:t> and S</a:t>
            </a:r>
          </a:p>
          <a:p>
            <a:pPr marL="342900" indent="-342900" algn="l"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2400">
                <a:solidFill>
                  <a:srgbClr val="0433FF"/>
                </a:solidFill>
              </a:defRPr>
            </a:pPr>
            <a:r>
              <a:rPr sz="2400" dirty="0">
                <a:latin typeface="Gill Sans MT" panose="020B0502020104020203" pitchFamily="34" charset="77"/>
              </a:rPr>
              <a:t>time integration: exploit different time structure of </a:t>
            </a:r>
            <a:r>
              <a:rPr sz="2400" dirty="0" err="1">
                <a:latin typeface="Gill Sans MT" panose="020B0502020104020203" pitchFamily="34" charset="77"/>
              </a:rPr>
              <a:t>Č</a:t>
            </a:r>
            <a:r>
              <a:rPr sz="2400" dirty="0">
                <a:latin typeface="Gill Sans MT" panose="020B0502020104020203" pitchFamily="34" charset="77"/>
              </a:rPr>
              <a:t> and S</a:t>
            </a:r>
          </a:p>
        </p:txBody>
      </p:sp>
      <p:pic>
        <p:nvPicPr>
          <p:cNvPr id="193" name="In order to have the best possible separation a crystal must have a scintillation emission:… In order to have the best possible separation a crystal must have a scintillation emission:in a wavelength region far from the Cherenkov onewith a decay time of " descr="In order to have the best possible separation a crystal must have a scintillation emission:… In order to have the best possible separation a crystal must have a scintillation emission:in a wavelength region far from the Cherenkov onewith a decay time of order of hundreds of nanosecondsnot too bright to get a good C/S ratio (&lt;50% BGO emission)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0443686" y="4801244"/>
            <a:ext cx="4552248" cy="37973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174" y="2278126"/>
            <a:ext cx="153179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>
                <a:latin typeface="Gill Sans" charset="0"/>
                <a:ea typeface="Gill Sans" charset="0"/>
                <a:cs typeface="Gill Sans" charset="0"/>
              </a:rPr>
              <a:t>To separate the C and S component, crystals have to be </a:t>
            </a:r>
            <a:r>
              <a:rPr lang="en-GB" sz="2800" i="1" dirty="0">
                <a:solidFill>
                  <a:srgbClr val="941651"/>
                </a:solidFill>
                <a:latin typeface="Gill Sans" charset="0"/>
                <a:ea typeface="Gill Sans" charset="0"/>
                <a:cs typeface="Gill Sans" charset="0"/>
              </a:rPr>
              <a:t>readout in non conventional way </a:t>
            </a:r>
          </a:p>
          <a:p>
            <a:pPr algn="l"/>
            <a:r>
              <a:rPr lang="en-GB" sz="2800" i="1" dirty="0">
                <a:solidFill>
                  <a:srgbClr val="941651"/>
                </a:solidFill>
                <a:latin typeface="Gill Sans" charset="0"/>
                <a:ea typeface="Gill Sans" charset="0"/>
                <a:cs typeface="Gill Sans" charset="0"/>
                <a:sym typeface="Wingdings" panose="05000000000000000000" pitchFamily="2" charset="2"/>
              </a:rPr>
              <a:t>	</a:t>
            </a:r>
            <a:r>
              <a:rPr lang="en-GB" sz="2800" dirty="0">
                <a:latin typeface="Gill Sans" charset="0"/>
                <a:ea typeface="Gill Sans" charset="0"/>
                <a:cs typeface="Gill Sans" charset="0"/>
                <a:sym typeface="Wingdings" panose="05000000000000000000" pitchFamily="2" charset="2"/>
              </a:rPr>
              <a:t> results not good as the ones obtained by standard EM calorimetry</a:t>
            </a:r>
          </a:p>
          <a:p>
            <a:pPr algn="l"/>
            <a:endParaRPr lang="en-GB" sz="2800" dirty="0">
              <a:latin typeface="Gill Sans" charset="0"/>
              <a:ea typeface="Gill Sans" charset="0"/>
              <a:cs typeface="Gill Sans" charset="0"/>
              <a:sym typeface="Wingdings" panose="05000000000000000000" pitchFamily="2" charset="2"/>
            </a:endParaRPr>
          </a:p>
          <a:p>
            <a:pPr algn="l"/>
            <a:r>
              <a:rPr lang="en-GB" sz="2800" dirty="0">
                <a:latin typeface="Gill Sans" charset="0"/>
                <a:ea typeface="Gill Sans" charset="0"/>
                <a:cs typeface="Gill Sans" charset="0"/>
                <a:sym typeface="Wingdings" panose="05000000000000000000" pitchFamily="2" charset="2"/>
              </a:rPr>
              <a:t>Extraction of pure C and S signals implies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GB" sz="2800" i="1" dirty="0">
                <a:solidFill>
                  <a:srgbClr val="941651"/>
                </a:solidFill>
                <a:latin typeface="Gill Sans" charset="0"/>
                <a:ea typeface="Gill Sans" charset="0"/>
                <a:cs typeface="Gill Sans" charset="0"/>
                <a:sym typeface="Wingdings" panose="05000000000000000000" pitchFamily="2" charset="2"/>
              </a:rPr>
              <a:t>To sacrifice a large fraction of available C photons </a:t>
            </a:r>
            <a:r>
              <a:rPr lang="en-GB" sz="2800" dirty="0">
                <a:solidFill>
                  <a:srgbClr val="941651"/>
                </a:solidFill>
                <a:latin typeface="Gill Sans" charset="0"/>
                <a:ea typeface="Gill Sans" charset="0"/>
                <a:cs typeface="Gill Sans" charset="0"/>
                <a:sym typeface="Wingdings" panose="05000000000000000000" pitchFamily="2" charset="2"/>
              </a:rPr>
              <a:t>(optical filters)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GB" sz="2800" i="1" dirty="0">
                <a:solidFill>
                  <a:srgbClr val="941651"/>
                </a:solidFill>
                <a:latin typeface="Gill Sans" charset="0"/>
                <a:ea typeface="Gill Sans" charset="0"/>
                <a:cs typeface="Gill Sans" charset="0"/>
              </a:rPr>
              <a:t>C photons are attenuated by crystal UV self absorption </a:t>
            </a:r>
          </a:p>
          <a:p>
            <a:pPr marL="406394" indent="-406394" algn="l">
              <a:buFont typeface="Arial" panose="020B0604020202020204" pitchFamily="34" charset="0"/>
              <a:buChar char="•"/>
            </a:pPr>
            <a:endParaRPr lang="en-GB" sz="2800" i="1" dirty="0">
              <a:solidFill>
                <a:srgbClr val="941651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algn="l"/>
            <a:r>
              <a:rPr lang="en-GB" sz="2800" dirty="0">
                <a:solidFill>
                  <a:srgbClr val="941651"/>
                </a:solidFill>
                <a:latin typeface="Gill Sans" charset="0"/>
                <a:ea typeface="Gill Sans" charset="0"/>
                <a:cs typeface="Gill Sans" charset="0"/>
              </a:rPr>
              <a:t>Crystal + optical filters don’t offer a benefit in term of C light yield in dual readout calorimetry  </a:t>
            </a:r>
            <a:r>
              <a:rPr lang="en-GB" sz="2800" dirty="0">
                <a:latin typeface="Gill Sans" charset="0"/>
                <a:ea typeface="Gill Sans" charset="0"/>
                <a:cs typeface="Gill Sans" charset="0"/>
              </a:rPr>
              <a:t>(comparable with the one measured with the RD52 </a:t>
            </a:r>
            <a:r>
              <a:rPr lang="en-GB" sz="2800" dirty="0" err="1">
                <a:latin typeface="Gill Sans" charset="0"/>
                <a:ea typeface="Gill Sans" charset="0"/>
                <a:cs typeface="Gill Sans" charset="0"/>
              </a:rPr>
              <a:t>fiber</a:t>
            </a:r>
            <a:r>
              <a:rPr lang="en-GB" sz="2800" dirty="0">
                <a:latin typeface="Gill Sans" charset="0"/>
                <a:ea typeface="Gill Sans" charset="0"/>
                <a:cs typeface="Gill Sans" charset="0"/>
              </a:rPr>
              <a:t> calorimeter)</a:t>
            </a:r>
          </a:p>
          <a:p>
            <a:pPr marL="406394" indent="-406394" algn="l">
              <a:buFont typeface="Arial" panose="020B0604020202020204" pitchFamily="34" charset="0"/>
              <a:buChar char="•"/>
            </a:pPr>
            <a:endParaRPr lang="en-GB" sz="280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87763" y="312299"/>
            <a:ext cx="13953493" cy="838200"/>
          </a:xfrm>
        </p:spPr>
        <p:txBody>
          <a:bodyPr/>
          <a:lstStyle/>
          <a:p>
            <a:r>
              <a:rPr lang="en-US" sz="4800" dirty="0"/>
              <a:t>2011 Conclusion from testing homogeneous DRC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8174" y="1507545"/>
            <a:ext cx="5964773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  <a:latin typeface="Gill Sans" charset="0"/>
                <a:ea typeface="Gill Sans" charset="0"/>
                <a:cs typeface="Gill Sans" charset="0"/>
                <a:sym typeface="Helvetica Light"/>
              </a:rPr>
              <a:t>2011: Outcomes from performed tests :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"/>
          </p:nvPr>
        </p:nvSpPr>
        <p:spPr>
          <a:xfrm>
            <a:off x="16262329" y="9004300"/>
            <a:ext cx="327013" cy="389915"/>
          </a:xfrm>
        </p:spPr>
        <p:txBody>
          <a:bodyPr/>
          <a:lstStyle/>
          <a:p>
            <a:fld id="{86CB4B4D-7CA3-9044-876B-883B54F8677D}" type="slidenum">
              <a:rPr lang="uk-UA" smtClean="0"/>
              <a:t>87</a:t>
            </a:fld>
            <a:endParaRPr lang="uk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A0C6D3-1A99-2542-A9EF-87336CA0B403}"/>
              </a:ext>
            </a:extLst>
          </p:cNvPr>
          <p:cNvSpPr txBox="1"/>
          <p:nvPr/>
        </p:nvSpPr>
        <p:spPr>
          <a:xfrm>
            <a:off x="1977792" y="7336365"/>
            <a:ext cx="3769158" cy="1210588"/>
          </a:xfrm>
          <a:prstGeom prst="rect">
            <a:avLst/>
          </a:prstGeom>
          <a:solidFill>
            <a:srgbClr val="DCDEE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but this is not the end of the story 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5316A8-E301-A240-AC4E-A09791F11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131" y="7126399"/>
            <a:ext cx="49911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3887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D149F-8D9E-4446-8597-00CF36BAA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 crystals: “A new hope”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F11B7-916B-6D42-81E6-7304A486A40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88</a:t>
            </a:fld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43137D-2BFB-3644-B71E-BA008427B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271" y="1501301"/>
            <a:ext cx="14001232" cy="708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14861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5FA91-24D6-0547-A0CD-961610E67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 crystals: “A new hope”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6F7C49-A92D-DC41-A9A1-4F05CF08A3D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89</a:t>
            </a:fld>
            <a:endParaRPr lang="en-IT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466360C-7103-A046-BF67-66F1383A2CBA}"/>
              </a:ext>
            </a:extLst>
          </p:cNvPr>
          <p:cNvGrpSpPr/>
          <p:nvPr/>
        </p:nvGrpSpPr>
        <p:grpSpPr>
          <a:xfrm>
            <a:off x="1775356" y="1403428"/>
            <a:ext cx="13789549" cy="7561421"/>
            <a:chOff x="1775356" y="1403428"/>
            <a:chExt cx="13789549" cy="75614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BC72F57-E738-254A-9F2D-AF2F08887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5357" y="1403428"/>
              <a:ext cx="13789548" cy="756142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F365C9F-76AC-564E-824E-315C121C59A8}"/>
                </a:ext>
              </a:extLst>
            </p:cNvPr>
            <p:cNvSpPr/>
            <p:nvPr/>
          </p:nvSpPr>
          <p:spPr>
            <a:xfrm>
              <a:off x="14747132" y="8420100"/>
              <a:ext cx="477696" cy="54474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EB2F4E-B7C6-6642-B862-A8AAEA92EEF4}"/>
                </a:ext>
              </a:extLst>
            </p:cNvPr>
            <p:cNvSpPr/>
            <p:nvPr/>
          </p:nvSpPr>
          <p:spPr>
            <a:xfrm>
              <a:off x="1775356" y="1574471"/>
              <a:ext cx="3594311" cy="54474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747945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0D536F3-BCDF-0945-8633-08A1EC43BF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7354" y="254000"/>
            <a:ext cx="13953493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sz="4400" dirty="0">
                <a:sym typeface="Chalkboard" charset="0"/>
              </a:rPr>
              <a:t>Electromagnetic Showers: longitudinal development</a:t>
            </a:r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id="{D7D9A1D3-0D4D-1940-A6C3-8B2CCE9AFE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  <a:buFontTx/>
              <a:buNone/>
              <a:defRPr/>
            </a:pPr>
            <a:r>
              <a:rPr lang="en-US" altLang="x-none" dirty="0">
                <a:sym typeface="Gill Sans" charset="0"/>
              </a:rPr>
              <a:t>      </a:t>
            </a:r>
            <a:endParaRPr lang="en-US" altLang="x-none" sz="2800" dirty="0">
              <a:sym typeface="Gill Sans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9998564-5363-9A4B-A741-09FEE19F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halkboard" panose="03050602040202020205" pitchFamily="66" charset="77"/>
                <a:ea typeface="ヒラギノ角ゴ ProN W3" panose="020B0300000000000000" pitchFamily="34" charset="-128"/>
                <a:cs typeface="+mn-cs"/>
                <a:sym typeface="Chalkboard" panose="03050602040202020205" pitchFamily="66" charset="77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+mn-cs"/>
                <a:sym typeface="Gill Sans" panose="020B0502020104020203" pitchFamily="34" charset="-79"/>
              </a:defRPr>
            </a:lvl9pPr>
          </a:lstStyle>
          <a:p>
            <a:fld id="{C67A991B-FD2E-954B-A05F-EDC31780A425}" type="slidenum">
              <a:rPr lang="en-US" altLang="en-IT" smtClean="0"/>
              <a:pPr/>
              <a:t>9</a:t>
            </a:fld>
            <a:endParaRPr lang="en-US" altLang="en-IT" sz="1900">
              <a:solidFill>
                <a:schemeClr val="tx1"/>
              </a:solidFill>
              <a:latin typeface="Arial" panose="020B0604020202020204" pitchFamily="34" charset="0"/>
              <a:sym typeface="Chalkboard" panose="03050602040202020205" pitchFamily="66" charset="77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AF4C67DB-2DF7-5945-B7D3-B687EDAD5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184" y="1671637"/>
            <a:ext cx="5419725" cy="3554413"/>
          </a:xfrm>
          <a:prstGeom prst="rect">
            <a:avLst/>
          </a:prstGeom>
          <a:noFill/>
          <a:ln w="28575">
            <a:solidFill>
              <a:srgbClr val="008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E09BE3D-B172-5A40-9735-33A173C72963}"/>
              </a:ext>
            </a:extLst>
          </p:cNvPr>
          <p:cNvSpPr txBox="1">
            <a:spLocks/>
          </p:cNvSpPr>
          <p:nvPr/>
        </p:nvSpPr>
        <p:spPr>
          <a:xfrm>
            <a:off x="650180" y="1676400"/>
            <a:ext cx="10117347" cy="6793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982182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1405537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1913562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2455456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5E5E5E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2997350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  <a:lvl6pPr marL="3539244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4081137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4623031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5164925" marR="0" indent="-558828" algn="l" defTabSz="778972" latinLnBrk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Tx/>
              <a:buSzPct val="90000"/>
              <a:buFont typeface="Zapf Dingbats"/>
              <a:buChar char="✦"/>
              <a:tabLst/>
              <a:defRPr sz="3200" b="0" i="0" u="none" strike="noStrike" cap="none" spc="0" baseline="0">
                <a:ln>
                  <a:noFill/>
                </a:ln>
                <a:solidFill>
                  <a:srgbClr val="0433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hangingPunct="1"/>
            <a:r>
              <a:rPr lang="en-GB" sz="2800" dirty="0"/>
              <a:t>Longitudinal development governed by radiation length (X</a:t>
            </a:r>
            <a:r>
              <a:rPr lang="en-GB" sz="2800" baseline="-25000" dirty="0"/>
              <a:t>0</a:t>
            </a:r>
            <a:r>
              <a:rPr lang="en-GB" sz="2800" dirty="0"/>
              <a:t>)</a:t>
            </a:r>
          </a:p>
          <a:p>
            <a:pPr hangingPunct="1"/>
            <a:endParaRPr lang="en-GB" sz="2800" dirty="0"/>
          </a:p>
          <a:p>
            <a:pPr marL="423354" indent="0" hangingPunct="1">
              <a:buNone/>
            </a:pPr>
            <a:endParaRPr lang="en-GB" sz="2800" dirty="0"/>
          </a:p>
          <a:p>
            <a:pPr marL="423354" indent="0" hangingPunct="1">
              <a:buNone/>
            </a:pPr>
            <a:endParaRPr lang="en-GB" sz="2800" dirty="0"/>
          </a:p>
          <a:p>
            <a:pPr marL="423354" indent="0" hangingPunct="1">
              <a:buNone/>
            </a:pPr>
            <a:endParaRPr lang="en-GB" sz="2800" dirty="0"/>
          </a:p>
          <a:p>
            <a:pPr marL="423354" indent="0" hangingPunct="1">
              <a:buNone/>
            </a:pPr>
            <a:endParaRPr lang="en-GB" sz="2800" dirty="0"/>
          </a:p>
          <a:p>
            <a:pPr hangingPunct="1"/>
            <a:r>
              <a:rPr lang="en-GB" sz="2800" dirty="0"/>
              <a:t>There are important differences between showers induced by electrons and photons</a:t>
            </a:r>
            <a:endParaRPr lang="el-GR" sz="2800" dirty="0"/>
          </a:p>
          <a:p>
            <a:pPr lvl="1" hangingPunct="1"/>
            <a:r>
              <a:rPr lang="en-GB" sz="2800" dirty="0"/>
              <a:t>e.g. Leakage fluctuations, effects of material upstream, ....</a:t>
            </a:r>
          </a:p>
          <a:p>
            <a:pPr lvl="1" hangingPunct="1"/>
            <a:r>
              <a:rPr lang="en-GB" sz="2800" dirty="0"/>
              <a:t>Mean free path of </a:t>
            </a:r>
            <a:r>
              <a:rPr lang="it-IT" sz="2800" dirty="0"/>
              <a:t>𝛾</a:t>
            </a:r>
            <a:r>
              <a:rPr lang="en-GB" sz="2800" dirty="0"/>
              <a:t>s = 9/7 X</a:t>
            </a:r>
            <a:r>
              <a:rPr lang="en-GB" sz="2800" baseline="-25000" dirty="0"/>
              <a:t>0</a:t>
            </a:r>
            <a:endParaRPr lang="en-GB" sz="2800" dirty="0"/>
          </a:p>
        </p:txBody>
      </p:sp>
      <p:pic>
        <p:nvPicPr>
          <p:cNvPr id="10" name="droppedImage.pdf" descr="droppedImage.pdf">
            <a:extLst>
              <a:ext uri="{FF2B5EF4-FFF2-40B4-BE49-F238E27FC236}">
                <a16:creationId xmlns:a16="http://schemas.microsoft.com/office/drawing/2014/main" id="{2A736143-1A00-1A4E-B8F7-F42ED8AD0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903" y="3873291"/>
            <a:ext cx="5228069" cy="989848"/>
          </a:xfrm>
          <a:prstGeom prst="rect">
            <a:avLst/>
          </a:prstGeom>
          <a:ln w="12700" cap="flat">
            <a:solidFill>
              <a:srgbClr val="000000"/>
            </a:solidFill>
            <a:prstDash val="solid"/>
            <a:miter lim="400000"/>
          </a:ln>
          <a:effectLst/>
        </p:spPr>
      </p:pic>
      <p:pic>
        <p:nvPicPr>
          <p:cNvPr id="11" name="droppedImage.pdf" descr="droppedImage.pdf">
            <a:extLst>
              <a:ext uri="{FF2B5EF4-FFF2-40B4-BE49-F238E27FC236}">
                <a16:creationId xmlns:a16="http://schemas.microsoft.com/office/drawing/2014/main" id="{4F183CCE-E82C-C344-AF10-C565E73C4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7929" y="2526791"/>
            <a:ext cx="4919043" cy="103165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59DECB-0D7E-184C-A852-DE1BB93637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8521" y="2520950"/>
            <a:ext cx="3149600" cy="2857500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CBE5E18-7AED-6E40-9334-B302038BE3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93675"/>
              </p:ext>
            </p:extLst>
          </p:nvPr>
        </p:nvGraphicFramePr>
        <p:xfrm>
          <a:off x="11047471" y="6014840"/>
          <a:ext cx="5811150" cy="2579754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905575">
                  <a:extLst>
                    <a:ext uri="{9D8B030D-6E8A-4147-A177-3AD203B41FA5}">
                      <a16:colId xmlns:a16="http://schemas.microsoft.com/office/drawing/2014/main" val="5729765"/>
                    </a:ext>
                  </a:extLst>
                </a:gridCol>
                <a:gridCol w="2905575">
                  <a:extLst>
                    <a:ext uri="{9D8B030D-6E8A-4147-A177-3AD203B41FA5}">
                      <a16:colId xmlns:a16="http://schemas.microsoft.com/office/drawing/2014/main" val="2315451172"/>
                    </a:ext>
                  </a:extLst>
                </a:gridCol>
              </a:tblGrid>
              <a:tr h="429959">
                <a:tc>
                  <a:txBody>
                    <a:bodyPr/>
                    <a:lstStyle/>
                    <a:p>
                      <a:r>
                        <a:rPr lang="en-GB" dirty="0"/>
                        <a:t>material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X0 (cm)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839171"/>
                  </a:ext>
                </a:extLst>
              </a:tr>
              <a:tr h="429959">
                <a:tc>
                  <a:txBody>
                    <a:bodyPr/>
                    <a:lstStyle/>
                    <a:p>
                      <a:r>
                        <a:rPr lang="en-GB" dirty="0"/>
                        <a:t>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5572598"/>
                  </a:ext>
                </a:extLst>
              </a:tr>
              <a:tr h="429959">
                <a:tc>
                  <a:txBody>
                    <a:bodyPr/>
                    <a:lstStyle/>
                    <a:p>
                      <a:r>
                        <a:rPr lang="en-GB" dirty="0"/>
                        <a:t>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841726"/>
                  </a:ext>
                </a:extLst>
              </a:tr>
              <a:tr h="429959">
                <a:tc>
                  <a:txBody>
                    <a:bodyPr/>
                    <a:lstStyle/>
                    <a:p>
                      <a:r>
                        <a:rPr lang="en-GB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63259"/>
                  </a:ext>
                </a:extLst>
              </a:tr>
              <a:tr h="429959">
                <a:tc>
                  <a:txBody>
                    <a:bodyPr/>
                    <a:lstStyle/>
                    <a:p>
                      <a:r>
                        <a:rPr lang="en-GB" dirty="0"/>
                        <a:t>PbW04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805127"/>
                  </a:ext>
                </a:extLst>
              </a:tr>
              <a:tr h="429959">
                <a:tc>
                  <a:txBody>
                    <a:bodyPr/>
                    <a:lstStyle/>
                    <a:p>
                      <a:r>
                        <a:rPr lang="en-GB" dirty="0"/>
                        <a:t>BGO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3146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5FA91-24D6-0547-A0CD-961610E67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 crystals: “A new hope”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6F7C49-A92D-DC41-A9A1-4F05CF08A3D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90</a:t>
            </a:fld>
            <a:endParaRPr lang="en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D46D83-B853-7E48-BF8C-35105E3C6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412" y="2073935"/>
            <a:ext cx="14560466" cy="634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45669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776CD-D605-734F-A5AC-0C5FC36A8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 crystals: “A new hope”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1BCEE-DD02-2B48-96F8-6117533965A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91</a:t>
            </a:fld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07333C-0953-C442-AFBC-FC504B408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541" y="1829611"/>
            <a:ext cx="14675179" cy="42793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31C702-96BB-1D4A-9300-BAFFAFA055CE}"/>
              </a:ext>
            </a:extLst>
          </p:cNvPr>
          <p:cNvSpPr txBox="1"/>
          <p:nvPr/>
        </p:nvSpPr>
        <p:spPr>
          <a:xfrm>
            <a:off x="5549773" y="7368018"/>
            <a:ext cx="2465818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meant for pp collider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A2961A-4F35-DC43-AACF-0C6C03A9099B}"/>
              </a:ext>
            </a:extLst>
          </p:cNvPr>
          <p:cNvSpPr txBox="1"/>
          <p:nvPr/>
        </p:nvSpPr>
        <p:spPr>
          <a:xfrm>
            <a:off x="11181160" y="7368018"/>
            <a:ext cx="2465818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meant for </a:t>
            </a:r>
            <a:r>
              <a:rPr kumimoji="0" lang="en-GB" sz="4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ee</a:t>
            </a:r>
            <a:r>
              <a:rPr kumimoji="0" lang="en-GB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 collider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B25C0C7A-8522-1E43-9C37-692DA12846DD}"/>
              </a:ext>
            </a:extLst>
          </p:cNvPr>
          <p:cNvSpPr/>
          <p:nvPr/>
        </p:nvSpPr>
        <p:spPr>
          <a:xfrm rot="5400000">
            <a:off x="6556442" y="5505585"/>
            <a:ext cx="739302" cy="2465819"/>
          </a:xfrm>
          <a:prstGeom prst="rightBrac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878284E9-D12D-F548-9D02-AC55760026EB}"/>
              </a:ext>
            </a:extLst>
          </p:cNvPr>
          <p:cNvSpPr/>
          <p:nvPr/>
        </p:nvSpPr>
        <p:spPr>
          <a:xfrm rot="5400000">
            <a:off x="12044418" y="3505686"/>
            <a:ext cx="739302" cy="6465617"/>
          </a:xfrm>
          <a:prstGeom prst="rightBrac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21924328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FC8A6-50A0-DC44-92A1-E08252E32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211" y="4038600"/>
            <a:ext cx="13953493" cy="838200"/>
          </a:xfrm>
        </p:spPr>
        <p:txBody>
          <a:bodyPr/>
          <a:lstStyle/>
          <a:p>
            <a:r>
              <a:rPr lang="en-GB" dirty="0"/>
              <a:t>New Materials for Calorimetry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825845-0222-5E4D-8D61-A72A3FE9DE2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92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86470905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C188F-0A0D-5E41-8B22-E307504ED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Garnet </a:t>
            </a:r>
            <a:r>
              <a:rPr lang="en-GB" dirty="0" err="1"/>
              <a:t>Fiber</a:t>
            </a:r>
            <a:r>
              <a:rPr lang="en-GB" dirty="0"/>
              <a:t> Crystals readout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B4749-DDF6-0144-9A18-79457810E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55" y="1524000"/>
            <a:ext cx="7369924" cy="7404100"/>
          </a:xfrm>
        </p:spPr>
        <p:txBody>
          <a:bodyPr/>
          <a:lstStyle/>
          <a:p>
            <a:r>
              <a:rPr lang="en-GB" dirty="0"/>
              <a:t>Garnet </a:t>
            </a:r>
            <a:r>
              <a:rPr lang="en-GB" dirty="0" err="1"/>
              <a:t>Fiber</a:t>
            </a:r>
            <a:r>
              <a:rPr lang="en-GB" dirty="0"/>
              <a:t> Crystals</a:t>
            </a:r>
          </a:p>
          <a:p>
            <a:pPr lvl="1"/>
            <a:r>
              <a:rPr lang="en-GB" dirty="0"/>
              <a:t>YAG: Yttrium </a:t>
            </a:r>
            <a:r>
              <a:rPr lang="en-GB" dirty="0" err="1"/>
              <a:t>Aluminum</a:t>
            </a:r>
            <a:r>
              <a:rPr lang="en-GB" dirty="0"/>
              <a:t> Garnet</a:t>
            </a:r>
          </a:p>
          <a:p>
            <a:pPr lvl="1"/>
            <a:r>
              <a:rPr lang="en-GB" dirty="0"/>
              <a:t>GAGG: Gadolinium </a:t>
            </a:r>
            <a:r>
              <a:rPr lang="en-GB" dirty="0" err="1"/>
              <a:t>Aluminum</a:t>
            </a:r>
            <a:r>
              <a:rPr lang="en-GB" dirty="0"/>
              <a:t> Gallium Garnet</a:t>
            </a:r>
          </a:p>
          <a:p>
            <a:pPr lvl="1"/>
            <a:r>
              <a:rPr lang="en-GB" dirty="0"/>
              <a:t>GFAG: Gadolinium Fine </a:t>
            </a:r>
            <a:r>
              <a:rPr lang="en-GB" dirty="0" err="1"/>
              <a:t>Aluminum</a:t>
            </a:r>
            <a:r>
              <a:rPr lang="en-GB" dirty="0"/>
              <a:t> Gallate</a:t>
            </a:r>
          </a:p>
          <a:p>
            <a:r>
              <a:rPr lang="en-GB" dirty="0">
                <a:highlight>
                  <a:srgbClr val="FFFF00"/>
                </a:highlight>
              </a:rPr>
              <a:t>Garnet crystals are radiation hard</a:t>
            </a:r>
          </a:p>
          <a:p>
            <a:r>
              <a:rPr lang="en-GB" dirty="0"/>
              <a:t>Scintillation properties can be tuned with different levels of dopants (</a:t>
            </a:r>
            <a:r>
              <a:rPr lang="en-GB" dirty="0" err="1"/>
              <a:t>Ce,Mg</a:t>
            </a:r>
            <a:r>
              <a:rPr lang="en-GB" dirty="0"/>
              <a:t>) and growth conditions</a:t>
            </a:r>
          </a:p>
          <a:p>
            <a:pPr marL="423354" indent="0">
              <a:buNone/>
            </a:pPr>
            <a:endParaRPr lang="en-GB" dirty="0">
              <a:latin typeface="Gill Sans MT" panose="020B0502020104020203" pitchFamily="34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162DE-72F9-8449-A459-6F853E338A3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93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3F175D-296E-3746-A886-D740F9259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131" y="1816100"/>
            <a:ext cx="82677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16800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C188F-0A0D-5E41-8B22-E307504ED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Garnet </a:t>
            </a:r>
            <a:r>
              <a:rPr lang="en-GB" dirty="0" err="1"/>
              <a:t>Fiber</a:t>
            </a:r>
            <a:r>
              <a:rPr lang="en-GB" dirty="0"/>
              <a:t> Crystals readout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B4749-DDF6-0144-9A18-79457810E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55" y="1524000"/>
            <a:ext cx="7369924" cy="7404100"/>
          </a:xfrm>
        </p:spPr>
        <p:txBody>
          <a:bodyPr/>
          <a:lstStyle/>
          <a:p>
            <a:r>
              <a:rPr lang="en-GB" dirty="0"/>
              <a:t>Garnet </a:t>
            </a:r>
            <a:r>
              <a:rPr lang="en-GB" dirty="0" err="1"/>
              <a:t>Fiber</a:t>
            </a:r>
            <a:r>
              <a:rPr lang="en-GB" dirty="0"/>
              <a:t> Crystals</a:t>
            </a:r>
          </a:p>
          <a:p>
            <a:pPr lvl="1"/>
            <a:r>
              <a:rPr lang="en-GB" dirty="0"/>
              <a:t>YAG: Yttrium </a:t>
            </a:r>
            <a:r>
              <a:rPr lang="en-GB" dirty="0" err="1"/>
              <a:t>Aluminum</a:t>
            </a:r>
            <a:r>
              <a:rPr lang="en-GB" dirty="0"/>
              <a:t> Garnet</a:t>
            </a:r>
          </a:p>
          <a:p>
            <a:pPr lvl="1"/>
            <a:r>
              <a:rPr lang="en-GB" dirty="0"/>
              <a:t>GAGG: Gadolinium </a:t>
            </a:r>
            <a:r>
              <a:rPr lang="en-GB" dirty="0" err="1"/>
              <a:t>Aluminum</a:t>
            </a:r>
            <a:r>
              <a:rPr lang="en-GB" dirty="0"/>
              <a:t> Gallium Garnet</a:t>
            </a:r>
          </a:p>
          <a:p>
            <a:pPr lvl="1"/>
            <a:r>
              <a:rPr lang="en-GB" dirty="0"/>
              <a:t>GFAG: Gadolinium Fine </a:t>
            </a:r>
            <a:r>
              <a:rPr lang="en-GB" dirty="0" err="1"/>
              <a:t>Aluminum</a:t>
            </a:r>
            <a:r>
              <a:rPr lang="en-GB" dirty="0"/>
              <a:t> Gallate</a:t>
            </a:r>
          </a:p>
          <a:p>
            <a:r>
              <a:rPr lang="en-GB" dirty="0"/>
              <a:t>Garnet crystals are radiation hard</a:t>
            </a:r>
          </a:p>
          <a:p>
            <a:r>
              <a:rPr lang="en-GB" dirty="0">
                <a:highlight>
                  <a:srgbClr val="FFFF00"/>
                </a:highlight>
              </a:rPr>
              <a:t>Scintillation properties can be tuned with different levels of dopants (</a:t>
            </a:r>
            <a:r>
              <a:rPr lang="en-GB" dirty="0" err="1">
                <a:highlight>
                  <a:srgbClr val="FFFF00"/>
                </a:highlight>
              </a:rPr>
              <a:t>Ce,Mg</a:t>
            </a:r>
            <a:r>
              <a:rPr lang="en-GB" dirty="0">
                <a:highlight>
                  <a:srgbClr val="FFFF00"/>
                </a:highlight>
              </a:rPr>
              <a:t>) and growth conditions</a:t>
            </a:r>
          </a:p>
          <a:p>
            <a:pPr marL="423354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162DE-72F9-8449-A459-6F853E338A3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94</a:t>
            </a:fld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3026E9-4239-E643-B2FA-B550639D4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7279" y="2381250"/>
            <a:ext cx="88392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10956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B523-B087-9947-9A59-C3BEAC7BF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Garnet </a:t>
            </a:r>
            <a:r>
              <a:rPr lang="en-GB" dirty="0" err="1"/>
              <a:t>Fiber</a:t>
            </a:r>
            <a:r>
              <a:rPr lang="en-GB" dirty="0"/>
              <a:t> Crystals readout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AC375D-B6AE-8948-83B6-DF8AE123786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95</a:t>
            </a:fld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691A8A-1986-544E-B660-CA1AAD199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94" y="1564664"/>
            <a:ext cx="16082674" cy="703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97859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1085C-97EE-A14E-BEBF-933A75401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27" y="361888"/>
            <a:ext cx="15201652" cy="838200"/>
          </a:xfrm>
        </p:spPr>
        <p:txBody>
          <a:bodyPr/>
          <a:lstStyle/>
          <a:p>
            <a:r>
              <a:rPr lang="en-GB" sz="4800" dirty="0"/>
              <a:t>SPACAL prototype with garnet crystal fibres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9D5337-E46F-B64C-9048-2BC8D0B55BD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96</a:t>
            </a:fld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ADB097-422B-AC4B-B778-FB7B5C6ED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1379" y="3695424"/>
            <a:ext cx="6253658" cy="4978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681C97-2B42-1548-8942-1C7089D0F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963" y="1448183"/>
            <a:ext cx="4571489" cy="34286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CF098F-3E10-964D-9FBB-F136C7674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853" y="5353878"/>
            <a:ext cx="3708400" cy="365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1BFD7C-A6F4-B840-A102-C226045CA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12" y="2244779"/>
            <a:ext cx="5519341" cy="59701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86F6EB-873E-F341-915C-639E10A06EFC}"/>
              </a:ext>
            </a:extLst>
          </p:cNvPr>
          <p:cNvSpPr txBox="1"/>
          <p:nvPr/>
        </p:nvSpPr>
        <p:spPr>
          <a:xfrm>
            <a:off x="9900253" y="1875447"/>
            <a:ext cx="8676860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4F82BE"/>
                </a:solidFill>
                <a:effectLst/>
                <a:latin typeface="Helvetica" pitchFamily="2" charset="0"/>
              </a:rPr>
              <a:t>LHCb</a:t>
            </a:r>
            <a:r>
              <a:rPr lang="en-GB" dirty="0">
                <a:solidFill>
                  <a:srgbClr val="4F82BE"/>
                </a:solidFill>
                <a:effectLst/>
                <a:latin typeface="Helvetica" pitchFamily="2" charset="0"/>
              </a:rPr>
              <a:t> ECAL upgrade</a:t>
            </a:r>
          </a:p>
        </p:txBody>
      </p:sp>
    </p:spTree>
    <p:extLst>
      <p:ext uri="{BB962C8B-B14F-4D97-AF65-F5344CB8AC3E}">
        <p14:creationId xmlns:p14="http://schemas.microsoft.com/office/powerpoint/2010/main" val="2341859036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Ceramics: a rad-hard material for calorimeters"/>
          <p:cNvSpPr txBox="1">
            <a:spLocks noGrp="1"/>
          </p:cNvSpPr>
          <p:nvPr>
            <p:ph type="title"/>
          </p:nvPr>
        </p:nvSpPr>
        <p:spPr>
          <a:xfrm>
            <a:off x="276447" y="304190"/>
            <a:ext cx="14693642" cy="838201"/>
          </a:xfrm>
          <a:prstGeom prst="rect">
            <a:avLst/>
          </a:prstGeom>
        </p:spPr>
        <p:txBody>
          <a:bodyPr/>
          <a:lstStyle/>
          <a:p>
            <a:r>
              <a:rPr dirty="0"/>
              <a:t>Ceramics: a rad-hard material for calorimeters</a:t>
            </a:r>
          </a:p>
        </p:txBody>
      </p:sp>
      <p:sp>
        <p:nvSpPr>
          <p:cNvPr id="3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60554" y="9157857"/>
            <a:ext cx="327013" cy="3899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97</a:t>
            </a:fld>
            <a:endParaRPr/>
          </a:p>
        </p:txBody>
      </p:sp>
      <p:sp>
        <p:nvSpPr>
          <p:cNvPr id="340" name="Development of scintillating ceramics (LuAG:Ce, YAG:Ce) could provide a cost-effective solution for calorimeters:…"/>
          <p:cNvSpPr txBox="1"/>
          <p:nvPr/>
        </p:nvSpPr>
        <p:spPr>
          <a:xfrm>
            <a:off x="446568" y="1368800"/>
            <a:ext cx="5264765" cy="3012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l">
              <a:defRPr sz="2500" b="1">
                <a:solidFill>
                  <a:srgbClr val="0433FF"/>
                </a:solidFill>
              </a:defRPr>
            </a:pPr>
            <a:r>
              <a:rPr sz="2500" dirty="0">
                <a:latin typeface="Gill Sans MT" panose="020B0502020104020203" pitchFamily="34" charset="77"/>
              </a:rPr>
              <a:t>Development of scintillating ceramics (</a:t>
            </a:r>
            <a:r>
              <a:rPr sz="2500" dirty="0" err="1">
                <a:latin typeface="Gill Sans MT" panose="020B0502020104020203" pitchFamily="34" charset="77"/>
              </a:rPr>
              <a:t>LuAG:Ce</a:t>
            </a:r>
            <a:r>
              <a:rPr sz="2500" dirty="0">
                <a:latin typeface="Gill Sans MT" panose="020B0502020104020203" pitchFamily="34" charset="77"/>
              </a:rPr>
              <a:t>, </a:t>
            </a:r>
            <a:r>
              <a:rPr sz="2500" dirty="0" err="1">
                <a:latin typeface="Gill Sans MT" panose="020B0502020104020203" pitchFamily="34" charset="77"/>
              </a:rPr>
              <a:t>YAG:Ce</a:t>
            </a:r>
            <a:r>
              <a:rPr sz="2500" dirty="0">
                <a:latin typeface="Gill Sans MT" panose="020B0502020104020203" pitchFamily="34" charset="77"/>
              </a:rPr>
              <a:t>) could provide a cost-effective solution for calorimeters: </a:t>
            </a:r>
          </a:p>
          <a:p>
            <a:pPr algn="l">
              <a:defRPr sz="2300" b="1">
                <a:solidFill>
                  <a:srgbClr val="53585F"/>
                </a:solidFill>
              </a:defRPr>
            </a:pPr>
            <a:endParaRPr lang="it-IT" sz="2300" dirty="0">
              <a:latin typeface="Gill Sans MT" panose="020B0502020104020203" pitchFamily="34" charset="77"/>
            </a:endParaRPr>
          </a:p>
          <a:p>
            <a:pPr algn="l">
              <a:defRPr sz="2300" b="1">
                <a:solidFill>
                  <a:srgbClr val="53585F"/>
                </a:solidFill>
              </a:defRPr>
            </a:pPr>
            <a:r>
              <a:rPr sz="2300" dirty="0" err="1">
                <a:latin typeface="Gill Sans MT" panose="020B0502020104020203" pitchFamily="34" charset="77"/>
              </a:rPr>
              <a:t>e.g</a:t>
            </a:r>
            <a:r>
              <a:rPr sz="2300" dirty="0">
                <a:latin typeface="Gill Sans MT" panose="020B0502020104020203" pitchFamily="34" charset="77"/>
              </a:rPr>
              <a:t> </a:t>
            </a:r>
            <a:r>
              <a:rPr sz="2300" dirty="0" err="1">
                <a:latin typeface="Gill Sans MT" panose="020B0502020104020203" pitchFamily="34" charset="77"/>
              </a:rPr>
              <a:t>LuAG:Ce</a:t>
            </a:r>
            <a:endParaRPr sz="2300" dirty="0">
              <a:latin typeface="Gill Sans MT" panose="020B0502020104020203" pitchFamily="34" charset="77"/>
            </a:endParaRPr>
          </a:p>
          <a:p>
            <a:pPr algn="l">
              <a:buFont typeface="Zapf Dingbats"/>
              <a:defRPr sz="2300">
                <a:solidFill>
                  <a:srgbClr val="53585F"/>
                </a:solidFill>
              </a:defRPr>
            </a:pPr>
            <a:r>
              <a:rPr sz="2300" dirty="0"/>
              <a:t>LY ~ 20 </a:t>
            </a:r>
            <a:r>
              <a:rPr sz="2300" dirty="0" err="1"/>
              <a:t>kɣ</a:t>
            </a:r>
            <a:r>
              <a:rPr sz="2300" dirty="0"/>
              <a:t>/MeV</a:t>
            </a:r>
          </a:p>
          <a:p>
            <a:pPr algn="l">
              <a:buFont typeface="Zapf Dingbats"/>
              <a:defRPr sz="2300">
                <a:solidFill>
                  <a:srgbClr val="53585F"/>
                </a:solidFill>
              </a:defRPr>
            </a:pPr>
            <a:r>
              <a:rPr sz="2300" dirty="0" err="1"/>
              <a:t>ρ</a:t>
            </a:r>
            <a:r>
              <a:rPr sz="2300" dirty="0"/>
              <a:t> = 6.76 g/cm</a:t>
            </a:r>
            <a:r>
              <a:rPr sz="2300" baseline="31999" dirty="0"/>
              <a:t>3</a:t>
            </a:r>
          </a:p>
          <a:p>
            <a:pPr algn="l">
              <a:buFont typeface="Zapf Dingbats"/>
              <a:defRPr sz="2300">
                <a:solidFill>
                  <a:srgbClr val="53585F"/>
                </a:solidFill>
              </a:defRPr>
            </a:pPr>
            <a:r>
              <a:rPr sz="2300" dirty="0"/>
              <a:t>X</a:t>
            </a:r>
            <a:r>
              <a:rPr sz="2300" baseline="-5999" dirty="0"/>
              <a:t>0 </a:t>
            </a:r>
            <a:r>
              <a:rPr sz="2300" dirty="0"/>
              <a:t>= 1.45 cm</a:t>
            </a:r>
          </a:p>
        </p:txBody>
      </p:sp>
      <p:pic>
        <p:nvPicPr>
          <p:cNvPr id="341" name="Screen Shot 2015-12-14 at 11.11.57.png" descr="Screen Shot 2015-12-14 at 11.11.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0684" y="1784396"/>
            <a:ext cx="1975643" cy="2403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Screen Shot 2015-12-14 at 11.12.49.png" descr="Screen Shot 2015-12-14 at 11.12.4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7081" y="1792833"/>
            <a:ext cx="3080602" cy="2403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Screen Shot 2015-12-14 at 11.14.16.png" descr="Screen Shot 2015-12-14 at 11.14.1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115" y="1826244"/>
            <a:ext cx="2535521" cy="232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Screen Shot 2015-12-14 at 11.16.15.png" descr="Screen Shot 2015-12-14 at 11.16.1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1379" y="4975054"/>
            <a:ext cx="4114819" cy="4048840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YAG:Ce"/>
          <p:cNvSpPr txBox="1"/>
          <p:nvPr/>
        </p:nvSpPr>
        <p:spPr>
          <a:xfrm>
            <a:off x="12704885" y="1976810"/>
            <a:ext cx="1153276" cy="457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buFont typeface="Zapf Dingbats"/>
              <a:defRPr sz="2100" b="1">
                <a:solidFill>
                  <a:srgbClr val="FFFFFF"/>
                </a:solidFill>
              </a:defRPr>
            </a:lvl1pPr>
          </a:lstStyle>
          <a:p>
            <a:r>
              <a:t>YAG:Ce</a:t>
            </a:r>
          </a:p>
        </p:txBody>
      </p:sp>
      <p:pic>
        <p:nvPicPr>
          <p:cNvPr id="346" name="Screen Shot 2015-12-14 at 11.24.22.png" descr="Screen Shot 2015-12-14 at 11.24.2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22802" y="4706955"/>
            <a:ext cx="5264765" cy="4048840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Excellent radiation hardness"/>
          <p:cNvSpPr txBox="1"/>
          <p:nvPr/>
        </p:nvSpPr>
        <p:spPr>
          <a:xfrm>
            <a:off x="276447" y="5160978"/>
            <a:ext cx="1975643" cy="1185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2400" b="1">
                <a:solidFill>
                  <a:srgbClr val="0433FF"/>
                </a:solidFill>
              </a:defRPr>
            </a:lvl1pPr>
          </a:lstStyle>
          <a:p>
            <a:r>
              <a:rPr dirty="0"/>
              <a:t>Excellent radiation hardness</a:t>
            </a:r>
          </a:p>
        </p:txBody>
      </p:sp>
      <p:sp>
        <p:nvSpPr>
          <p:cNvPr id="348" name="Also available as crystal fibres"/>
          <p:cNvSpPr txBox="1"/>
          <p:nvPr/>
        </p:nvSpPr>
        <p:spPr>
          <a:xfrm>
            <a:off x="9652763" y="1282409"/>
            <a:ext cx="5264765" cy="546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2700" b="1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t>Also available as crystal fibres</a:t>
            </a:r>
          </a:p>
        </p:txBody>
      </p:sp>
      <p:sp>
        <p:nvSpPr>
          <p:cNvPr id="350" name="Relatively fast, possible ways to improve response time…"/>
          <p:cNvSpPr txBox="1"/>
          <p:nvPr/>
        </p:nvSpPr>
        <p:spPr>
          <a:xfrm>
            <a:off x="7718664" y="6929447"/>
            <a:ext cx="3604138" cy="1541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l">
              <a:defRPr sz="2400" b="1">
                <a:solidFill>
                  <a:srgbClr val="0433FF"/>
                </a:solidFill>
              </a:defRPr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Relatively fast, possible ways to improve response time</a:t>
            </a:r>
          </a:p>
          <a:p>
            <a:pPr algn="l">
              <a:defRPr sz="2400" b="1">
                <a:solidFill>
                  <a:srgbClr val="0433FF"/>
                </a:solidFill>
              </a:defRPr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(Ce co-dopants,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05C1F-77CA-C94A-932D-784B30982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54" y="1524000"/>
            <a:ext cx="15985555" cy="1557130"/>
          </a:xfrm>
        </p:spPr>
        <p:txBody>
          <a:bodyPr/>
          <a:lstStyle/>
          <a:p>
            <a:r>
              <a:rPr lang="en-GB" dirty="0"/>
              <a:t>Ceramics provide a cost-effective solution for future HEP experiments. </a:t>
            </a:r>
          </a:p>
          <a:p>
            <a:r>
              <a:rPr lang="en-GB" dirty="0"/>
              <a:t>Unlike single crystal, ceramic fabrication does not require melting raw material 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1D488-2E55-A04C-99F1-20254779918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98</a:t>
            </a:fld>
            <a:endParaRPr lang="en-IT"/>
          </a:p>
        </p:txBody>
      </p:sp>
      <p:sp>
        <p:nvSpPr>
          <p:cNvPr id="5" name="Ceramics: a rad-hard material for calorimeters">
            <a:extLst>
              <a:ext uri="{FF2B5EF4-FFF2-40B4-BE49-F238E27FC236}">
                <a16:creationId xmlns:a16="http://schemas.microsoft.com/office/drawing/2014/main" id="{7F41EA7E-DA59-7546-BA04-8B0A6230C8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642" y="406400"/>
            <a:ext cx="14969524" cy="838200"/>
          </a:xfrm>
          <a:prstGeom prst="rect">
            <a:avLst/>
          </a:prstGeom>
        </p:spPr>
        <p:txBody>
          <a:bodyPr/>
          <a:lstStyle/>
          <a:p>
            <a:r>
              <a:rPr sz="4800" dirty="0"/>
              <a:t>Ceramics: a rad-hard material for calorimeters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F40025-698A-5248-84B1-077CDF448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306" y="4720777"/>
            <a:ext cx="6221639" cy="4051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BA0E55-DF9A-C640-A308-E3E9FD30B403}"/>
              </a:ext>
            </a:extLst>
          </p:cNvPr>
          <p:cNvSpPr txBox="1"/>
          <p:nvPr/>
        </p:nvSpPr>
        <p:spPr>
          <a:xfrm>
            <a:off x="521804" y="3360530"/>
            <a:ext cx="11464787" cy="3046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3200" dirty="0"/>
              <a:t>Lu</a:t>
            </a:r>
            <a:r>
              <a:rPr lang="en-GB" sz="3200" baseline="-25000" dirty="0"/>
              <a:t>2</a:t>
            </a:r>
            <a:r>
              <a:rPr lang="en-GB" sz="3200" dirty="0"/>
              <a:t>O</a:t>
            </a:r>
            <a:r>
              <a:rPr lang="en-GB" sz="3200" baseline="-25000" dirty="0"/>
              <a:t>3</a:t>
            </a:r>
            <a:r>
              <a:rPr lang="en-GB" sz="3200" dirty="0"/>
              <a:t>:Yb ceramics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/>
              <a:t>show light yield up to 280 </a:t>
            </a:r>
            <a:r>
              <a:rPr lang="en-GB" sz="3200" dirty="0" err="1"/>
              <a:t>ph</a:t>
            </a:r>
            <a:r>
              <a:rPr lang="en-GB" sz="3200" dirty="0"/>
              <a:t>/MeV with negligible slow component. 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/>
              <a:t>high density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669E78-8459-DF49-BC7D-56552E199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1361" y="3876595"/>
            <a:ext cx="50927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67710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R&amp;D: Rad-hard optical calorimeters"/>
          <p:cNvSpPr txBox="1">
            <a:spLocks noGrp="1"/>
          </p:cNvSpPr>
          <p:nvPr>
            <p:ph type="title"/>
          </p:nvPr>
        </p:nvSpPr>
        <p:spPr>
          <a:xfrm>
            <a:off x="2370930" y="444500"/>
            <a:ext cx="12534902" cy="838200"/>
          </a:xfrm>
          <a:prstGeom prst="rect">
            <a:avLst/>
          </a:prstGeom>
        </p:spPr>
        <p:txBody>
          <a:bodyPr/>
          <a:lstStyle/>
          <a:p>
            <a:r>
              <a:t>R&amp;D: Rad-hard optical calorimeters</a:t>
            </a:r>
          </a:p>
        </p:txBody>
      </p:sp>
      <p:sp>
        <p:nvSpPr>
          <p:cNvPr id="3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318231" y="9029701"/>
            <a:ext cx="375104" cy="3899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99</a:t>
            </a:fld>
            <a:endParaRPr/>
          </a:p>
        </p:txBody>
      </p:sp>
      <p:pic>
        <p:nvPicPr>
          <p:cNvPr id="329" name="Screen Shot 2014-11-03 at 10.04.32.png" descr="Screen Shot 2014-11-03 at 10.04.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710" y="5855955"/>
            <a:ext cx="5541015" cy="2598883"/>
          </a:xfrm>
          <a:prstGeom prst="rect">
            <a:avLst/>
          </a:prstGeom>
        </p:spPr>
      </p:pic>
      <p:sp>
        <p:nvSpPr>
          <p:cNvPr id="330" name="R&amp;D for optical calorimeters who can cope with O(300 kGy) &amp; O(1014-15) hadrons cm-2"/>
          <p:cNvSpPr txBox="1"/>
          <p:nvPr/>
        </p:nvSpPr>
        <p:spPr>
          <a:xfrm>
            <a:off x="637953" y="1288024"/>
            <a:ext cx="6175426" cy="1383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l">
              <a:defRPr sz="2400" b="1">
                <a:solidFill>
                  <a:srgbClr val="0433FF"/>
                </a:solidFill>
              </a:defRPr>
            </a:pPr>
            <a:r>
              <a:rPr sz="2400" dirty="0">
                <a:latin typeface="Gill Sans MT" panose="020B0502020104020203" pitchFamily="34" charset="77"/>
              </a:rPr>
              <a:t>R&amp;D for optical calorimeters who can cope with O(300 </a:t>
            </a:r>
            <a:r>
              <a:rPr sz="2400" dirty="0" err="1">
                <a:latin typeface="Gill Sans MT" panose="020B0502020104020203" pitchFamily="34" charset="77"/>
              </a:rPr>
              <a:t>kGy</a:t>
            </a:r>
            <a:r>
              <a:rPr sz="2400" dirty="0">
                <a:latin typeface="Gill Sans MT" panose="020B0502020104020203" pitchFamily="34" charset="77"/>
              </a:rPr>
              <a:t>) &amp; O(10</a:t>
            </a:r>
            <a:r>
              <a:rPr sz="2400" baseline="31999" dirty="0">
                <a:latin typeface="Gill Sans MT" panose="020B0502020104020203" pitchFamily="34" charset="77"/>
              </a:rPr>
              <a:t>14-15</a:t>
            </a:r>
            <a:r>
              <a:rPr sz="2400" dirty="0">
                <a:latin typeface="Gill Sans MT" panose="020B0502020104020203" pitchFamily="34" charset="77"/>
              </a:rPr>
              <a:t>)</a:t>
            </a:r>
            <a:r>
              <a:rPr sz="2400" baseline="31999" dirty="0">
                <a:latin typeface="Gill Sans MT" panose="020B0502020104020203" pitchFamily="34" charset="77"/>
              </a:rPr>
              <a:t> </a:t>
            </a:r>
            <a:r>
              <a:rPr sz="2400" dirty="0">
                <a:latin typeface="Gill Sans MT" panose="020B0502020104020203" pitchFamily="34" charset="77"/>
              </a:rPr>
              <a:t>hadrons cm</a:t>
            </a:r>
            <a:r>
              <a:rPr sz="2400" baseline="31999" dirty="0">
                <a:latin typeface="Gill Sans MT" panose="020B0502020104020203" pitchFamily="34" charset="77"/>
              </a:rPr>
              <a:t>-2</a:t>
            </a:r>
          </a:p>
        </p:txBody>
      </p:sp>
      <p:sp>
        <p:nvSpPr>
          <p:cNvPr id="331" name="Shashlik design to minimise the optical path in the scintillator. Also rad-hard WLS fibres &amp; photodetectors"/>
          <p:cNvSpPr txBox="1"/>
          <p:nvPr/>
        </p:nvSpPr>
        <p:spPr>
          <a:xfrm>
            <a:off x="8968902" y="1421902"/>
            <a:ext cx="7988884" cy="935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2400" b="1">
                <a:solidFill>
                  <a:srgbClr val="0433FF"/>
                </a:solidFill>
              </a:defRPr>
            </a:lvl1pPr>
          </a:lstStyle>
          <a:p>
            <a:r>
              <a:rPr b="0" dirty="0">
                <a:latin typeface="Gill Sans MT" panose="020B0502020104020203" pitchFamily="34" charset="77"/>
              </a:rPr>
              <a:t>Shashlik design to </a:t>
            </a:r>
            <a:r>
              <a:rPr b="0" dirty="0" err="1">
                <a:latin typeface="Gill Sans MT" panose="020B0502020104020203" pitchFamily="34" charset="77"/>
              </a:rPr>
              <a:t>minimise</a:t>
            </a:r>
            <a:r>
              <a:rPr b="0" dirty="0">
                <a:latin typeface="Gill Sans MT" panose="020B0502020104020203" pitchFamily="34" charset="77"/>
              </a:rPr>
              <a:t> the optical path in the scintillator. Also rad-hard WLS </a:t>
            </a:r>
            <a:r>
              <a:rPr b="0" dirty="0" err="1">
                <a:latin typeface="Gill Sans MT" panose="020B0502020104020203" pitchFamily="34" charset="77"/>
              </a:rPr>
              <a:t>fibres</a:t>
            </a:r>
            <a:r>
              <a:rPr b="0" dirty="0">
                <a:latin typeface="Gill Sans MT" panose="020B0502020104020203" pitchFamily="34" charset="77"/>
              </a:rPr>
              <a:t> &amp; photodetectors</a:t>
            </a:r>
          </a:p>
        </p:txBody>
      </p:sp>
      <p:pic>
        <p:nvPicPr>
          <p:cNvPr id="332" name="Screen Shot 2014-11-03 at 10.13.33.png" descr="Screen Shot 2014-11-03 at 10.13.33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7953" y="3977110"/>
            <a:ext cx="4939600" cy="5042378"/>
          </a:xfrm>
          <a:prstGeom prst="rect">
            <a:avLst/>
          </a:prstGeom>
        </p:spPr>
      </p:pic>
      <p:pic>
        <p:nvPicPr>
          <p:cNvPr id="333" name="Screen Shot 2015-12-14 at 12.07.29.png" descr="Screen Shot 2015-12-14 at 12.07.2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223" y="2635609"/>
            <a:ext cx="4978388" cy="2837682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W/LYSO shashlik cell designed for CMS EE:…"/>
          <p:cNvSpPr txBox="1"/>
          <p:nvPr/>
        </p:nvSpPr>
        <p:spPr>
          <a:xfrm>
            <a:off x="11522460" y="2549109"/>
            <a:ext cx="5179850" cy="298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l">
              <a:defRPr sz="2800" b="1">
                <a:solidFill>
                  <a:srgbClr val="0433FF"/>
                </a:solidFill>
              </a:defRPr>
            </a:pPr>
            <a:r>
              <a:rPr sz="2800" dirty="0">
                <a:latin typeface="Gill Sans MT" panose="020B0502020104020203" pitchFamily="34" charset="77"/>
              </a:rPr>
              <a:t>W/LYSO shashlik cell designed </a:t>
            </a:r>
            <a:r>
              <a:rPr sz="2500" dirty="0"/>
              <a:t>14x14x114 mm</a:t>
            </a:r>
            <a:r>
              <a:rPr sz="2500" baseline="31999" dirty="0"/>
              <a:t>3</a:t>
            </a:r>
          </a:p>
          <a:p>
            <a:pPr algn="l">
              <a:buFont typeface="Zapf Dingbats"/>
              <a:defRPr sz="2500">
                <a:solidFill>
                  <a:srgbClr val="53585F"/>
                </a:solidFill>
              </a:defRPr>
            </a:pPr>
            <a:endParaRPr lang="it-IT" sz="2500" dirty="0"/>
          </a:p>
          <a:p>
            <a:pPr algn="l">
              <a:buFont typeface="Zapf Dingbats"/>
              <a:defRPr sz="2500">
                <a:solidFill>
                  <a:srgbClr val="53585F"/>
                </a:solidFill>
              </a:defRPr>
            </a:pPr>
            <a:r>
              <a:rPr sz="2500" dirty="0"/>
              <a:t>Quartz capillaries with WLS liquid</a:t>
            </a:r>
          </a:p>
          <a:p>
            <a:pPr algn="l">
              <a:buFont typeface="Zapf Dingbats"/>
              <a:defRPr sz="2500">
                <a:solidFill>
                  <a:srgbClr val="53585F"/>
                </a:solidFill>
              </a:defRPr>
            </a:pPr>
            <a:r>
              <a:rPr sz="2500" dirty="0"/>
              <a:t>R&amp;D for </a:t>
            </a:r>
            <a:r>
              <a:rPr sz="2500" dirty="0" err="1"/>
              <a:t>InGaAs</a:t>
            </a:r>
            <a:r>
              <a:rPr sz="2500" dirty="0"/>
              <a:t> </a:t>
            </a:r>
            <a:r>
              <a:rPr sz="2500" dirty="0" err="1"/>
              <a:t>SiPM</a:t>
            </a:r>
            <a:r>
              <a:rPr sz="2500" dirty="0"/>
              <a:t>   </a:t>
            </a:r>
            <a:endParaRPr lang="it-IT" sz="2500" dirty="0"/>
          </a:p>
          <a:p>
            <a:pPr algn="l">
              <a:buFont typeface="Zapf Dingbats"/>
              <a:defRPr sz="2500">
                <a:solidFill>
                  <a:srgbClr val="53585F"/>
                </a:solidFill>
              </a:defRPr>
            </a:pPr>
            <a:endParaRPr lang="en-IT" sz="2500" dirty="0"/>
          </a:p>
          <a:p>
            <a:pPr algn="l">
              <a:buFont typeface="Zapf Dingbats"/>
              <a:defRPr sz="2500">
                <a:solidFill>
                  <a:srgbClr val="53585F"/>
                </a:solidFill>
              </a:defRPr>
            </a:pPr>
            <a:r>
              <a:rPr sz="2500" dirty="0" err="1"/>
              <a:t>σ</a:t>
            </a:r>
            <a:r>
              <a:rPr sz="2500" dirty="0"/>
              <a:t>(E)/E ~ </a:t>
            </a:r>
            <a:r>
              <a:rPr sz="2500" dirty="0">
                <a:latin typeface="Gill Sans MT" panose="020B0502020104020203" pitchFamily="34" charset="77"/>
              </a:rPr>
              <a:t>10%/√E/GeV</a:t>
            </a:r>
          </a:p>
        </p:txBody>
      </p:sp>
      <p:sp>
        <p:nvSpPr>
          <p:cNvPr id="335" name="W/CeF3 as an alternative:…"/>
          <p:cNvSpPr txBox="1"/>
          <p:nvPr/>
        </p:nvSpPr>
        <p:spPr>
          <a:xfrm>
            <a:off x="11617752" y="6120180"/>
            <a:ext cx="5400957" cy="2717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l">
              <a:defRPr sz="2800" b="1">
                <a:solidFill>
                  <a:srgbClr val="0433FF"/>
                </a:solidFill>
              </a:defRPr>
            </a:pPr>
            <a:r>
              <a:rPr sz="2800" dirty="0">
                <a:latin typeface="Gill Sans MT" panose="020B0502020104020203" pitchFamily="34" charset="77"/>
              </a:rPr>
              <a:t>W/CeF</a:t>
            </a:r>
            <a:r>
              <a:rPr sz="2800" baseline="-5999" dirty="0">
                <a:latin typeface="Gill Sans MT" panose="020B0502020104020203" pitchFamily="34" charset="77"/>
              </a:rPr>
              <a:t>3 </a:t>
            </a:r>
            <a:r>
              <a:rPr sz="2800" dirty="0">
                <a:latin typeface="Gill Sans MT" panose="020B0502020104020203" pitchFamily="34" charset="77"/>
              </a:rPr>
              <a:t>as an alternative:</a:t>
            </a:r>
          </a:p>
          <a:p>
            <a:pPr algn="l">
              <a:defRPr sz="2600">
                <a:solidFill>
                  <a:srgbClr val="53585F"/>
                </a:solidFill>
              </a:defRPr>
            </a:pPr>
            <a:r>
              <a:rPr sz="2600" dirty="0"/>
              <a:t>CeF</a:t>
            </a:r>
            <a:r>
              <a:rPr sz="2600" baseline="-5999" dirty="0"/>
              <a:t>3</a:t>
            </a:r>
            <a:r>
              <a:rPr sz="2600" dirty="0"/>
              <a:t> excellent hadron damage radiation hardness</a:t>
            </a:r>
          </a:p>
          <a:p>
            <a:pPr algn="l">
              <a:defRPr sz="2600">
                <a:solidFill>
                  <a:srgbClr val="53585F"/>
                </a:solidFill>
              </a:defRPr>
            </a:pPr>
            <a:r>
              <a:rPr sz="2600" dirty="0"/>
              <a:t>Can use SiO</a:t>
            </a:r>
            <a:r>
              <a:rPr sz="2600" baseline="-5999" dirty="0"/>
              <a:t>2</a:t>
            </a:r>
            <a:r>
              <a:rPr sz="2600" dirty="0"/>
              <a:t>:Ce as radiation hard WLS</a:t>
            </a:r>
            <a:r>
              <a:rPr sz="2600" baseline="-5999" dirty="0"/>
              <a:t> </a:t>
            </a:r>
          </a:p>
        </p:txBody>
      </p:sp>
      <p:sp>
        <p:nvSpPr>
          <p:cNvPr id="336" name="hadron damage for PbWO4, LYSO, CeF3"/>
          <p:cNvSpPr txBox="1"/>
          <p:nvPr/>
        </p:nvSpPr>
        <p:spPr>
          <a:xfrm>
            <a:off x="1050968" y="2905218"/>
            <a:ext cx="3747057" cy="838201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l">
              <a:defRPr sz="3000"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pPr>
            <a:r>
              <a:rPr sz="2400" dirty="0"/>
              <a:t>hadron damage for PbWO</a:t>
            </a:r>
            <a:r>
              <a:rPr sz="2400" baseline="-5999" dirty="0"/>
              <a:t>4</a:t>
            </a:r>
            <a:r>
              <a:rPr sz="2400" dirty="0"/>
              <a:t>, LYSO, CeF</a:t>
            </a:r>
            <a:r>
              <a:rPr sz="2400" baseline="-5999" dirty="0"/>
              <a:t>3</a:t>
            </a:r>
            <a:r>
              <a:rPr sz="3000" dirty="0"/>
              <a:t> 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halkboard"/>
        <a:ea typeface="Chalkboard"/>
        <a:cs typeface="Chalkboard"/>
      </a:majorFont>
      <a:minorFont>
        <a:latin typeface="Chalkboard"/>
        <a:ea typeface="Chalkboard"/>
        <a:cs typeface="Chalkboar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halkboard"/>
        <a:ea typeface="Chalkboard"/>
        <a:cs typeface="Chalkboard"/>
      </a:majorFont>
      <a:minorFont>
        <a:latin typeface="Chalkboard"/>
        <a:ea typeface="Chalkboard"/>
        <a:cs typeface="Chalkboar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33346</TotalTime>
  <Words>5090</Words>
  <Application>Microsoft Macintosh PowerPoint</Application>
  <PresentationFormat>Custom</PresentationFormat>
  <Paragraphs>816</Paragraphs>
  <Slides>109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25" baseType="lpstr">
      <vt:lpstr>ヒラギノ明朝 ProN W3</vt:lpstr>
      <vt:lpstr>Arial</vt:lpstr>
      <vt:lpstr>Calibri</vt:lpstr>
      <vt:lpstr>Cambria Math</vt:lpstr>
      <vt:lpstr>Chalkboard</vt:lpstr>
      <vt:lpstr>Gill Sans</vt:lpstr>
      <vt:lpstr>Gill Sans MT</vt:lpstr>
      <vt:lpstr>Helvetica</vt:lpstr>
      <vt:lpstr>Lucida Grande</vt:lpstr>
      <vt:lpstr>MathJax_Math</vt:lpstr>
      <vt:lpstr>Symbol</vt:lpstr>
      <vt:lpstr>Times New Roman</vt:lpstr>
      <vt:lpstr>Wingdings</vt:lpstr>
      <vt:lpstr>Zapf Dingbats</vt:lpstr>
      <vt:lpstr>White</vt:lpstr>
      <vt:lpstr>Equation</vt:lpstr>
      <vt:lpstr>Calorimetry for future experiments   G. Gaudio INFN-Pavia</vt:lpstr>
      <vt:lpstr>Outline</vt:lpstr>
      <vt:lpstr>Why Calorimeters ?</vt:lpstr>
      <vt:lpstr>Why Calorimeters ?</vt:lpstr>
      <vt:lpstr>Calorimeter Classification</vt:lpstr>
      <vt:lpstr>Which one do you need? </vt:lpstr>
      <vt:lpstr>Showers in calorimeters</vt:lpstr>
      <vt:lpstr>Electromagnetic Showers</vt:lpstr>
      <vt:lpstr>Electromagnetic Showers: longitudinal development</vt:lpstr>
      <vt:lpstr>Electromagnetic Showers: lateral development</vt:lpstr>
      <vt:lpstr>Muon detection in calorimeters</vt:lpstr>
      <vt:lpstr>Muon Energy loss in a nutshell</vt:lpstr>
      <vt:lpstr>Hadron showers</vt:lpstr>
      <vt:lpstr>The electromagnetic fraction in hadronic showers</vt:lpstr>
      <vt:lpstr>Hadronic shower profiles</vt:lpstr>
      <vt:lpstr>Hadronic lateral shower profiles</vt:lpstr>
      <vt:lpstr>Hadronic shower profiles</vt:lpstr>
      <vt:lpstr>Hanging file calorimeter</vt:lpstr>
      <vt:lpstr>e/π separation</vt:lpstr>
      <vt:lpstr>Shower containment</vt:lpstr>
      <vt:lpstr>Energy Measurement</vt:lpstr>
      <vt:lpstr>Energy Measurements</vt:lpstr>
      <vt:lpstr>The Calorimeter Response Function</vt:lpstr>
      <vt:lpstr>Hadronic shower response and the e/h ratio</vt:lpstr>
      <vt:lpstr>Hadron showers: e/h and the e/π signal ratio</vt:lpstr>
      <vt:lpstr>Non-em calorimeter response</vt:lpstr>
      <vt:lpstr>Non-em calorimeter response</vt:lpstr>
      <vt:lpstr>Compensation</vt:lpstr>
      <vt:lpstr>Compensation</vt:lpstr>
      <vt:lpstr>Compensation</vt:lpstr>
      <vt:lpstr>What compensation does and does not for you</vt:lpstr>
      <vt:lpstr>Calorimeters @ LHC (examples)</vt:lpstr>
      <vt:lpstr>Calorimeters @ LHC (examples)</vt:lpstr>
      <vt:lpstr>LHC calorimeters performances</vt:lpstr>
      <vt:lpstr>Combined (Run I) Higgs boson mass</vt:lpstr>
      <vt:lpstr>Calorimetry Today ... and Tomorrow</vt:lpstr>
      <vt:lpstr>Energy Frontier</vt:lpstr>
      <vt:lpstr>Intensity Frontier</vt:lpstr>
      <vt:lpstr>New Trends in Calorimetry</vt:lpstr>
      <vt:lpstr>Future accelerators</vt:lpstr>
      <vt:lpstr>High Resolution Calorimetry</vt:lpstr>
      <vt:lpstr>High resolution Calorimetry</vt:lpstr>
      <vt:lpstr>Design goal future accelerators: separate W, Z ➝ qq</vt:lpstr>
      <vt:lpstr>High Rate Calorimetry</vt:lpstr>
      <vt:lpstr>High Rate Calorimetry</vt:lpstr>
      <vt:lpstr>High Rate Calorimetry</vt:lpstr>
      <vt:lpstr>Rad-Hard Calorimetry</vt:lpstr>
      <vt:lpstr>Two Main Approaches</vt:lpstr>
      <vt:lpstr>Particle Flow &amp; “High granularity paradigm”</vt:lpstr>
      <vt:lpstr>Particle Flow &amp; “High granularity paradigm”</vt:lpstr>
      <vt:lpstr>PFA: High Density + Fine Granularity</vt:lpstr>
      <vt:lpstr>Particle Flow &amp; “High granularity paradigm”</vt:lpstr>
      <vt:lpstr>Particle Flow and the CALICE collaboration</vt:lpstr>
      <vt:lpstr>High granularity calorimeter design</vt:lpstr>
      <vt:lpstr>High granularity calorimeter design</vt:lpstr>
      <vt:lpstr>Semi-Digital HCAL</vt:lpstr>
      <vt:lpstr>Semi-Digital HCAL</vt:lpstr>
      <vt:lpstr>High Granularity for Particle Identification</vt:lpstr>
      <vt:lpstr>High Granularity for Particle Identification</vt:lpstr>
      <vt:lpstr>High Granularity for Particle Identification</vt:lpstr>
      <vt:lpstr>CMS: HGCAL for HL-LHC</vt:lpstr>
      <vt:lpstr>CMS: HGCAL for HL-LHC</vt:lpstr>
      <vt:lpstr>CMS: HGCAL for HL-LHC</vt:lpstr>
      <vt:lpstr>CMS: HGCAL for HL-LHC</vt:lpstr>
      <vt:lpstr>Two Main Approaches</vt:lpstr>
      <vt:lpstr>Aims of Dual Readout Project</vt:lpstr>
      <vt:lpstr>Fluctuations in the em shower component (fem)</vt:lpstr>
      <vt:lpstr>Principles of Dual Readout Calorimetry</vt:lpstr>
      <vt:lpstr>PowerPoint Presentation</vt:lpstr>
      <vt:lpstr>E.M. Fraction Fluctuation</vt:lpstr>
      <vt:lpstr>Before Correction </vt:lpstr>
      <vt:lpstr>After Dual Readout approach</vt:lpstr>
      <vt:lpstr>Measuring h/e</vt:lpstr>
      <vt:lpstr>Invisible Energy</vt:lpstr>
      <vt:lpstr>Dual-readout  R&amp;D</vt:lpstr>
      <vt:lpstr>Dual Readout method in sampling calorimeter</vt:lpstr>
      <vt:lpstr>Dual Readout method in sampling calorimeter</vt:lpstr>
      <vt:lpstr>Light attenuation and longitudinal profile</vt:lpstr>
      <vt:lpstr>PMT vs SiPM readout</vt:lpstr>
      <vt:lpstr>PMT vs SiPM readout</vt:lpstr>
      <vt:lpstr>SiPM linearity</vt:lpstr>
      <vt:lpstr>SiPM linearity</vt:lpstr>
      <vt:lpstr>Moving towards experiments</vt:lpstr>
      <vt:lpstr>Dual Readout method in homogeneous calorimeter</vt:lpstr>
      <vt:lpstr>Crystal matrix + fiber sampling calo</vt:lpstr>
      <vt:lpstr>Dual Readout method in homogeneous calorimeter</vt:lpstr>
      <vt:lpstr>2011 Conclusion from testing homogeneous DRC</vt:lpstr>
      <vt:lpstr>DR crystals: “A new hope”</vt:lpstr>
      <vt:lpstr>DR crystals: “A new hope”</vt:lpstr>
      <vt:lpstr>DR crystals: “A new hope”</vt:lpstr>
      <vt:lpstr>DR crystals: “A new hope”</vt:lpstr>
      <vt:lpstr>New Materials for Calorimetry</vt:lpstr>
      <vt:lpstr>Garnet Fiber Crystals readout</vt:lpstr>
      <vt:lpstr>Garnet Fiber Crystals readout</vt:lpstr>
      <vt:lpstr>Garnet Fiber Crystals readout</vt:lpstr>
      <vt:lpstr>SPACAL prototype with garnet crystal fibres</vt:lpstr>
      <vt:lpstr>Ceramics: a rad-hard material for calorimeters</vt:lpstr>
      <vt:lpstr>Ceramics: a rad-hard material for calorimeters</vt:lpstr>
      <vt:lpstr>R&amp;D: Rad-hard optical calorimeters</vt:lpstr>
      <vt:lpstr>New Trends in Calorimetry</vt:lpstr>
      <vt:lpstr>Additional material</vt:lpstr>
      <vt:lpstr>Sampling calorimeters</vt:lpstr>
      <vt:lpstr>Importance of SOFT particles</vt:lpstr>
      <vt:lpstr>Compensation</vt:lpstr>
      <vt:lpstr>Compensation</vt:lpstr>
      <vt:lpstr>Compensation</vt:lpstr>
      <vt:lpstr>Compensation</vt:lpstr>
      <vt:lpstr>Compensation</vt:lpstr>
      <vt:lpstr>Compensation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Expected performance of the IDEA dual-readout calorimeter</dc:title>
  <cp:lastModifiedBy>Gabriella Gaudio</cp:lastModifiedBy>
  <cp:revision>459</cp:revision>
  <dcterms:modified xsi:type="dcterms:W3CDTF">2022-06-06T06:56:39Z</dcterms:modified>
</cp:coreProperties>
</file>