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4"/>
  </p:notesMasterIdLst>
  <p:sldIdLst>
    <p:sldId id="256" r:id="rId2"/>
    <p:sldId id="303" r:id="rId3"/>
    <p:sldId id="667" r:id="rId4"/>
    <p:sldId id="668" r:id="rId5"/>
    <p:sldId id="339" r:id="rId6"/>
    <p:sldId id="665" r:id="rId7"/>
    <p:sldId id="302" r:id="rId8"/>
    <p:sldId id="304" r:id="rId9"/>
    <p:sldId id="305" r:id="rId10"/>
    <p:sldId id="340" r:id="rId11"/>
    <p:sldId id="306" r:id="rId12"/>
    <p:sldId id="666" r:id="rId13"/>
    <p:sldId id="669" r:id="rId14"/>
    <p:sldId id="307" r:id="rId15"/>
    <p:sldId id="308" r:id="rId16"/>
    <p:sldId id="342" r:id="rId17"/>
    <p:sldId id="341" r:id="rId18"/>
    <p:sldId id="309" r:id="rId19"/>
    <p:sldId id="260" r:id="rId20"/>
    <p:sldId id="311" r:id="rId21"/>
    <p:sldId id="343" r:id="rId22"/>
    <p:sldId id="661" r:id="rId23"/>
    <p:sldId id="312" r:id="rId24"/>
    <p:sldId id="313" r:id="rId25"/>
    <p:sldId id="670" r:id="rId26"/>
    <p:sldId id="335" r:id="rId27"/>
    <p:sldId id="315" r:id="rId28"/>
    <p:sldId id="314" r:id="rId29"/>
    <p:sldId id="317" r:id="rId30"/>
    <p:sldId id="318" r:id="rId31"/>
    <p:sldId id="310" r:id="rId32"/>
    <p:sldId id="336" r:id="rId33"/>
    <p:sldId id="635" r:id="rId34"/>
    <p:sldId id="636" r:id="rId35"/>
    <p:sldId id="637" r:id="rId36"/>
    <p:sldId id="319" r:id="rId37"/>
    <p:sldId id="638" r:id="rId38"/>
    <p:sldId id="639" r:id="rId39"/>
    <p:sldId id="640" r:id="rId40"/>
    <p:sldId id="641" r:id="rId41"/>
    <p:sldId id="642" r:id="rId42"/>
    <p:sldId id="643" r:id="rId43"/>
    <p:sldId id="644" r:id="rId44"/>
    <p:sldId id="645" r:id="rId45"/>
    <p:sldId id="651" r:id="rId46"/>
    <p:sldId id="320" r:id="rId47"/>
    <p:sldId id="646" r:id="rId48"/>
    <p:sldId id="647" r:id="rId49"/>
    <p:sldId id="648" r:id="rId50"/>
    <p:sldId id="649" r:id="rId51"/>
    <p:sldId id="321" r:id="rId52"/>
    <p:sldId id="650" r:id="rId53"/>
    <p:sldId id="329" r:id="rId54"/>
    <p:sldId id="324" r:id="rId55"/>
    <p:sldId id="652" r:id="rId56"/>
    <p:sldId id="654" r:id="rId57"/>
    <p:sldId id="655" r:id="rId58"/>
    <p:sldId id="656" r:id="rId59"/>
    <p:sldId id="657" r:id="rId60"/>
    <p:sldId id="659" r:id="rId61"/>
    <p:sldId id="331" r:id="rId62"/>
    <p:sldId id="328" r:id="rId63"/>
    <p:sldId id="325" r:id="rId64"/>
    <p:sldId id="662" r:id="rId65"/>
    <p:sldId id="332" r:id="rId66"/>
    <p:sldId id="334" r:id="rId67"/>
    <p:sldId id="633" r:id="rId68"/>
    <p:sldId id="634" r:id="rId69"/>
    <p:sldId id="660" r:id="rId70"/>
    <p:sldId id="338" r:id="rId71"/>
    <p:sldId id="663" r:id="rId72"/>
    <p:sldId id="664" r:id="rId73"/>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DC2"/>
    <a:srgbClr val="3346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34"/>
    <p:restoredTop sz="94286"/>
  </p:normalViewPr>
  <p:slideViewPr>
    <p:cSldViewPr snapToGrid="0" snapToObjects="1">
      <p:cViewPr>
        <p:scale>
          <a:sx n="114" d="100"/>
          <a:sy n="114" d="100"/>
        </p:scale>
        <p:origin x="488" y="21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D06B9-34A7-3B4F-B43B-24DE4EA7B487}" type="datetimeFigureOut">
              <a:rPr lang="it-IT" smtClean="0"/>
              <a:t>04/06/22</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1DDD2-70B2-4141-9E66-7DAF23B88AC0}" type="slidenum">
              <a:rPr lang="it-IT" smtClean="0"/>
              <a:t>‹#›</a:t>
            </a:fld>
            <a:endParaRPr lang="it-IT"/>
          </a:p>
        </p:txBody>
      </p:sp>
    </p:spTree>
    <p:extLst>
      <p:ext uri="{BB962C8B-B14F-4D97-AF65-F5344CB8AC3E}">
        <p14:creationId xmlns:p14="http://schemas.microsoft.com/office/powerpoint/2010/main" val="592089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4F51DDD2-70B2-4141-9E66-7DAF23B88AC0}" type="slidenum">
              <a:rPr lang="it-IT" smtClean="0"/>
              <a:t>14</a:t>
            </a:fld>
            <a:endParaRPr lang="it-IT"/>
          </a:p>
        </p:txBody>
      </p:sp>
    </p:spTree>
    <p:extLst>
      <p:ext uri="{BB962C8B-B14F-4D97-AF65-F5344CB8AC3E}">
        <p14:creationId xmlns:p14="http://schemas.microsoft.com/office/powerpoint/2010/main" val="153532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4F51DDD2-70B2-4141-9E66-7DAF23B88AC0}" type="slidenum">
              <a:rPr lang="it-IT" smtClean="0"/>
              <a:t>26</a:t>
            </a:fld>
            <a:endParaRPr lang="it-IT"/>
          </a:p>
        </p:txBody>
      </p:sp>
    </p:spTree>
    <p:extLst>
      <p:ext uri="{BB962C8B-B14F-4D97-AF65-F5344CB8AC3E}">
        <p14:creationId xmlns:p14="http://schemas.microsoft.com/office/powerpoint/2010/main" val="69706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C9F1-CA28-CD4C-9027-A096935C1B7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it-IT"/>
          </a:p>
        </p:txBody>
      </p:sp>
      <p:sp>
        <p:nvSpPr>
          <p:cNvPr id="3" name="Subtitle 2">
            <a:extLst>
              <a:ext uri="{FF2B5EF4-FFF2-40B4-BE49-F238E27FC236}">
                <a16:creationId xmlns:a16="http://schemas.microsoft.com/office/drawing/2014/main" id="{A1512FBF-9E73-E64C-93DE-364D0B15E4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t-IT"/>
          </a:p>
        </p:txBody>
      </p:sp>
      <p:sp>
        <p:nvSpPr>
          <p:cNvPr id="4" name="Date Placeholder 3">
            <a:extLst>
              <a:ext uri="{FF2B5EF4-FFF2-40B4-BE49-F238E27FC236}">
                <a16:creationId xmlns:a16="http://schemas.microsoft.com/office/drawing/2014/main" id="{061D29BA-00F9-A24E-B59F-D0D2ED669ACC}"/>
              </a:ext>
            </a:extLst>
          </p:cNvPr>
          <p:cNvSpPr>
            <a:spLocks noGrp="1"/>
          </p:cNvSpPr>
          <p:nvPr>
            <p:ph type="dt" sz="half" idx="10"/>
          </p:nvPr>
        </p:nvSpPr>
        <p:spPr/>
        <p:txBody>
          <a:bodyPr/>
          <a:lstStyle/>
          <a:p>
            <a:fld id="{2747B684-FBD7-3248-9A2D-686130B6553A}" type="datetime1">
              <a:rPr lang="it-IT" smtClean="0"/>
              <a:t>07/06/22</a:t>
            </a:fld>
            <a:endParaRPr lang="it-IT"/>
          </a:p>
        </p:txBody>
      </p:sp>
      <p:sp>
        <p:nvSpPr>
          <p:cNvPr id="5" name="Footer Placeholder 4">
            <a:extLst>
              <a:ext uri="{FF2B5EF4-FFF2-40B4-BE49-F238E27FC236}">
                <a16:creationId xmlns:a16="http://schemas.microsoft.com/office/drawing/2014/main" id="{20BF7C0F-35EA-5644-A208-132A2B42355C}"/>
              </a:ext>
            </a:extLst>
          </p:cNvPr>
          <p:cNvSpPr>
            <a:spLocks noGrp="1"/>
          </p:cNvSpPr>
          <p:nvPr>
            <p:ph type="ftr" sz="quarter" idx="11"/>
          </p:nvPr>
        </p:nvSpPr>
        <p:spPr/>
        <p:txBody>
          <a:bodyPr/>
          <a:lstStyle/>
          <a:p>
            <a:r>
              <a:rPr lang="it-IT"/>
              <a:t>S. Fazio (University of Calabria &amp; INFN Cosenza)</a:t>
            </a:r>
          </a:p>
        </p:txBody>
      </p:sp>
      <p:sp>
        <p:nvSpPr>
          <p:cNvPr id="6" name="Slide Number Placeholder 5">
            <a:extLst>
              <a:ext uri="{FF2B5EF4-FFF2-40B4-BE49-F238E27FC236}">
                <a16:creationId xmlns:a16="http://schemas.microsoft.com/office/drawing/2014/main" id="{A11E9D3B-8621-F048-A806-0C58CD1BB6FE}"/>
              </a:ext>
            </a:extLst>
          </p:cNvPr>
          <p:cNvSpPr>
            <a:spLocks noGrp="1"/>
          </p:cNvSpPr>
          <p:nvPr>
            <p:ph type="sldNum" sz="quarter" idx="12"/>
          </p:nvPr>
        </p:nvSpPr>
        <p:spPr/>
        <p:txBody>
          <a:bodyPr/>
          <a:lstStyle/>
          <a:p>
            <a:fld id="{1495DAC2-AB1D-3846-9742-98AFDA9D25F8}" type="slidenum">
              <a:rPr lang="it-IT" smtClean="0"/>
              <a:t>‹#›</a:t>
            </a:fld>
            <a:endParaRPr lang="it-IT"/>
          </a:p>
        </p:txBody>
      </p:sp>
    </p:spTree>
    <p:extLst>
      <p:ext uri="{BB962C8B-B14F-4D97-AF65-F5344CB8AC3E}">
        <p14:creationId xmlns:p14="http://schemas.microsoft.com/office/powerpoint/2010/main" val="3865190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4EB4-7511-F14E-9277-042F2C8EBA07}"/>
              </a:ext>
            </a:extLst>
          </p:cNvPr>
          <p:cNvSpPr>
            <a:spLocks noGrp="1"/>
          </p:cNvSpPr>
          <p:nvPr>
            <p:ph type="title"/>
          </p:nvPr>
        </p:nvSpPr>
        <p:spPr/>
        <p:txBody>
          <a:bodyPr/>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38269253-7329-8F4A-A519-3DBCBFC3512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9104E0C8-CDD1-C64B-B266-D3DD54DA4064}"/>
              </a:ext>
            </a:extLst>
          </p:cNvPr>
          <p:cNvSpPr>
            <a:spLocks noGrp="1"/>
          </p:cNvSpPr>
          <p:nvPr>
            <p:ph type="dt" sz="half" idx="10"/>
          </p:nvPr>
        </p:nvSpPr>
        <p:spPr/>
        <p:txBody>
          <a:bodyPr/>
          <a:lstStyle/>
          <a:p>
            <a:fld id="{682B6957-3BFA-754E-909D-E0AEE9437F16}" type="datetime1">
              <a:rPr lang="it-IT" smtClean="0"/>
              <a:t>07/06/22</a:t>
            </a:fld>
            <a:endParaRPr lang="it-IT"/>
          </a:p>
        </p:txBody>
      </p:sp>
      <p:sp>
        <p:nvSpPr>
          <p:cNvPr id="5" name="Footer Placeholder 4">
            <a:extLst>
              <a:ext uri="{FF2B5EF4-FFF2-40B4-BE49-F238E27FC236}">
                <a16:creationId xmlns:a16="http://schemas.microsoft.com/office/drawing/2014/main" id="{34173DCE-3D97-AC45-B813-1DF4A5DB607F}"/>
              </a:ext>
            </a:extLst>
          </p:cNvPr>
          <p:cNvSpPr>
            <a:spLocks noGrp="1"/>
          </p:cNvSpPr>
          <p:nvPr>
            <p:ph type="ftr" sz="quarter" idx="11"/>
          </p:nvPr>
        </p:nvSpPr>
        <p:spPr/>
        <p:txBody>
          <a:bodyPr/>
          <a:lstStyle/>
          <a:p>
            <a:r>
              <a:rPr lang="it-IT"/>
              <a:t>S. Fazio (University of Calabria &amp; INFN Cosenza)</a:t>
            </a:r>
          </a:p>
        </p:txBody>
      </p:sp>
      <p:sp>
        <p:nvSpPr>
          <p:cNvPr id="6" name="Slide Number Placeholder 5">
            <a:extLst>
              <a:ext uri="{FF2B5EF4-FFF2-40B4-BE49-F238E27FC236}">
                <a16:creationId xmlns:a16="http://schemas.microsoft.com/office/drawing/2014/main" id="{FF2D7847-D221-D54A-8F92-B3214036730F}"/>
              </a:ext>
            </a:extLst>
          </p:cNvPr>
          <p:cNvSpPr>
            <a:spLocks noGrp="1"/>
          </p:cNvSpPr>
          <p:nvPr>
            <p:ph type="sldNum" sz="quarter" idx="12"/>
          </p:nvPr>
        </p:nvSpPr>
        <p:spPr/>
        <p:txBody>
          <a:bodyPr/>
          <a:lstStyle/>
          <a:p>
            <a:fld id="{1495DAC2-AB1D-3846-9742-98AFDA9D25F8}" type="slidenum">
              <a:rPr lang="it-IT" smtClean="0"/>
              <a:t>‹#›</a:t>
            </a:fld>
            <a:endParaRPr lang="it-IT"/>
          </a:p>
        </p:txBody>
      </p:sp>
    </p:spTree>
    <p:extLst>
      <p:ext uri="{BB962C8B-B14F-4D97-AF65-F5344CB8AC3E}">
        <p14:creationId xmlns:p14="http://schemas.microsoft.com/office/powerpoint/2010/main" val="2516605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552B3F-CD4B-5548-9DE3-8A7CA65CAD8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1ECC6774-8B67-F84E-8C0E-3BED9B2D34D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3BD180E1-AD94-3440-95FD-F5FC6A94EAD9}"/>
              </a:ext>
            </a:extLst>
          </p:cNvPr>
          <p:cNvSpPr>
            <a:spLocks noGrp="1"/>
          </p:cNvSpPr>
          <p:nvPr>
            <p:ph type="dt" sz="half" idx="10"/>
          </p:nvPr>
        </p:nvSpPr>
        <p:spPr/>
        <p:txBody>
          <a:bodyPr/>
          <a:lstStyle/>
          <a:p>
            <a:fld id="{3FD3B1D7-107F-6E4C-8CF0-A720AEE37217}" type="datetime1">
              <a:rPr lang="it-IT" smtClean="0"/>
              <a:t>07/06/22</a:t>
            </a:fld>
            <a:endParaRPr lang="it-IT"/>
          </a:p>
        </p:txBody>
      </p:sp>
      <p:sp>
        <p:nvSpPr>
          <p:cNvPr id="5" name="Footer Placeholder 4">
            <a:extLst>
              <a:ext uri="{FF2B5EF4-FFF2-40B4-BE49-F238E27FC236}">
                <a16:creationId xmlns:a16="http://schemas.microsoft.com/office/drawing/2014/main" id="{C6B5C014-D1C0-DA46-8D06-8664202AB859}"/>
              </a:ext>
            </a:extLst>
          </p:cNvPr>
          <p:cNvSpPr>
            <a:spLocks noGrp="1"/>
          </p:cNvSpPr>
          <p:nvPr>
            <p:ph type="ftr" sz="quarter" idx="11"/>
          </p:nvPr>
        </p:nvSpPr>
        <p:spPr/>
        <p:txBody>
          <a:bodyPr/>
          <a:lstStyle/>
          <a:p>
            <a:r>
              <a:rPr lang="it-IT"/>
              <a:t>S. Fazio (University of Calabria &amp; INFN Cosenza)</a:t>
            </a:r>
          </a:p>
        </p:txBody>
      </p:sp>
      <p:sp>
        <p:nvSpPr>
          <p:cNvPr id="6" name="Slide Number Placeholder 5">
            <a:extLst>
              <a:ext uri="{FF2B5EF4-FFF2-40B4-BE49-F238E27FC236}">
                <a16:creationId xmlns:a16="http://schemas.microsoft.com/office/drawing/2014/main" id="{F52659D7-BB93-1041-9A4A-EC2364C6AE20}"/>
              </a:ext>
            </a:extLst>
          </p:cNvPr>
          <p:cNvSpPr>
            <a:spLocks noGrp="1"/>
          </p:cNvSpPr>
          <p:nvPr>
            <p:ph type="sldNum" sz="quarter" idx="12"/>
          </p:nvPr>
        </p:nvSpPr>
        <p:spPr/>
        <p:txBody>
          <a:bodyPr/>
          <a:lstStyle/>
          <a:p>
            <a:fld id="{1495DAC2-AB1D-3846-9742-98AFDA9D25F8}" type="slidenum">
              <a:rPr lang="it-IT" smtClean="0"/>
              <a:t>‹#›</a:t>
            </a:fld>
            <a:endParaRPr lang="it-IT"/>
          </a:p>
        </p:txBody>
      </p:sp>
    </p:spTree>
    <p:extLst>
      <p:ext uri="{BB962C8B-B14F-4D97-AF65-F5344CB8AC3E}">
        <p14:creationId xmlns:p14="http://schemas.microsoft.com/office/powerpoint/2010/main" val="874184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1CC6-9F4C-D64D-A304-2CD3E6CBAE8B}"/>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BBCB5E24-B6CB-814A-B1DE-1E3576D0790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27CB5D20-8050-3944-AA57-462B7A9FC7EF}"/>
              </a:ext>
            </a:extLst>
          </p:cNvPr>
          <p:cNvSpPr>
            <a:spLocks noGrp="1"/>
          </p:cNvSpPr>
          <p:nvPr>
            <p:ph type="dt" sz="half" idx="10"/>
          </p:nvPr>
        </p:nvSpPr>
        <p:spPr/>
        <p:txBody>
          <a:bodyPr/>
          <a:lstStyle/>
          <a:p>
            <a:fld id="{D05140A3-E617-E049-841B-B77B640B9B97}" type="datetime1">
              <a:rPr lang="it-IT" smtClean="0"/>
              <a:t>07/06/22</a:t>
            </a:fld>
            <a:endParaRPr lang="it-IT"/>
          </a:p>
        </p:txBody>
      </p:sp>
      <p:sp>
        <p:nvSpPr>
          <p:cNvPr id="5" name="Footer Placeholder 4">
            <a:extLst>
              <a:ext uri="{FF2B5EF4-FFF2-40B4-BE49-F238E27FC236}">
                <a16:creationId xmlns:a16="http://schemas.microsoft.com/office/drawing/2014/main" id="{495F747F-5DAD-6C46-959D-74B8AE7603E5}"/>
              </a:ext>
            </a:extLst>
          </p:cNvPr>
          <p:cNvSpPr>
            <a:spLocks noGrp="1"/>
          </p:cNvSpPr>
          <p:nvPr>
            <p:ph type="ftr" sz="quarter" idx="11"/>
          </p:nvPr>
        </p:nvSpPr>
        <p:spPr/>
        <p:txBody>
          <a:bodyPr/>
          <a:lstStyle/>
          <a:p>
            <a:r>
              <a:rPr lang="it-IT"/>
              <a:t>S. Fazio (University of Calabria &amp; INFN Cosenza)</a:t>
            </a:r>
          </a:p>
        </p:txBody>
      </p:sp>
      <p:sp>
        <p:nvSpPr>
          <p:cNvPr id="6" name="Slide Number Placeholder 5">
            <a:extLst>
              <a:ext uri="{FF2B5EF4-FFF2-40B4-BE49-F238E27FC236}">
                <a16:creationId xmlns:a16="http://schemas.microsoft.com/office/drawing/2014/main" id="{45E508A6-C15D-DE4B-B49F-85963CF3568D}"/>
              </a:ext>
            </a:extLst>
          </p:cNvPr>
          <p:cNvSpPr>
            <a:spLocks noGrp="1"/>
          </p:cNvSpPr>
          <p:nvPr>
            <p:ph type="sldNum" sz="quarter" idx="12"/>
          </p:nvPr>
        </p:nvSpPr>
        <p:spPr/>
        <p:txBody>
          <a:bodyPr/>
          <a:lstStyle/>
          <a:p>
            <a:fld id="{1495DAC2-AB1D-3846-9742-98AFDA9D25F8}" type="slidenum">
              <a:rPr lang="it-IT" smtClean="0"/>
              <a:t>‹#›</a:t>
            </a:fld>
            <a:endParaRPr lang="it-IT"/>
          </a:p>
        </p:txBody>
      </p:sp>
    </p:spTree>
    <p:extLst>
      <p:ext uri="{BB962C8B-B14F-4D97-AF65-F5344CB8AC3E}">
        <p14:creationId xmlns:p14="http://schemas.microsoft.com/office/powerpoint/2010/main" val="77528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18DF-CE7E-0D46-A927-BDED753E5F6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it-IT"/>
          </a:p>
        </p:txBody>
      </p:sp>
      <p:sp>
        <p:nvSpPr>
          <p:cNvPr id="3" name="Text Placeholder 2">
            <a:extLst>
              <a:ext uri="{FF2B5EF4-FFF2-40B4-BE49-F238E27FC236}">
                <a16:creationId xmlns:a16="http://schemas.microsoft.com/office/drawing/2014/main" id="{FEADED45-4420-B540-BF33-B7D08DFE50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CC1E473-8B2E-5346-B25B-974E8C0665FC}"/>
              </a:ext>
            </a:extLst>
          </p:cNvPr>
          <p:cNvSpPr>
            <a:spLocks noGrp="1"/>
          </p:cNvSpPr>
          <p:nvPr>
            <p:ph type="dt" sz="half" idx="10"/>
          </p:nvPr>
        </p:nvSpPr>
        <p:spPr/>
        <p:txBody>
          <a:bodyPr/>
          <a:lstStyle/>
          <a:p>
            <a:fld id="{59D21CA3-078B-A249-BCD0-9B284FFE4091}" type="datetime1">
              <a:rPr lang="it-IT" smtClean="0"/>
              <a:t>07/06/22</a:t>
            </a:fld>
            <a:endParaRPr lang="it-IT"/>
          </a:p>
        </p:txBody>
      </p:sp>
      <p:sp>
        <p:nvSpPr>
          <p:cNvPr id="5" name="Footer Placeholder 4">
            <a:extLst>
              <a:ext uri="{FF2B5EF4-FFF2-40B4-BE49-F238E27FC236}">
                <a16:creationId xmlns:a16="http://schemas.microsoft.com/office/drawing/2014/main" id="{E6E5FA36-638A-3343-AB1B-A9D0CCDB0C81}"/>
              </a:ext>
            </a:extLst>
          </p:cNvPr>
          <p:cNvSpPr>
            <a:spLocks noGrp="1"/>
          </p:cNvSpPr>
          <p:nvPr>
            <p:ph type="ftr" sz="quarter" idx="11"/>
          </p:nvPr>
        </p:nvSpPr>
        <p:spPr/>
        <p:txBody>
          <a:bodyPr/>
          <a:lstStyle/>
          <a:p>
            <a:r>
              <a:rPr lang="it-IT"/>
              <a:t>S. Fazio (University of Calabria &amp; INFN Cosenza)</a:t>
            </a:r>
          </a:p>
        </p:txBody>
      </p:sp>
      <p:sp>
        <p:nvSpPr>
          <p:cNvPr id="6" name="Slide Number Placeholder 5">
            <a:extLst>
              <a:ext uri="{FF2B5EF4-FFF2-40B4-BE49-F238E27FC236}">
                <a16:creationId xmlns:a16="http://schemas.microsoft.com/office/drawing/2014/main" id="{99BA8EAF-2DC7-0247-8944-20256A863E81}"/>
              </a:ext>
            </a:extLst>
          </p:cNvPr>
          <p:cNvSpPr>
            <a:spLocks noGrp="1"/>
          </p:cNvSpPr>
          <p:nvPr>
            <p:ph type="sldNum" sz="quarter" idx="12"/>
          </p:nvPr>
        </p:nvSpPr>
        <p:spPr/>
        <p:txBody>
          <a:bodyPr/>
          <a:lstStyle/>
          <a:p>
            <a:fld id="{1495DAC2-AB1D-3846-9742-98AFDA9D25F8}" type="slidenum">
              <a:rPr lang="it-IT" smtClean="0"/>
              <a:t>‹#›</a:t>
            </a:fld>
            <a:endParaRPr lang="it-IT"/>
          </a:p>
        </p:txBody>
      </p:sp>
    </p:spTree>
    <p:extLst>
      <p:ext uri="{BB962C8B-B14F-4D97-AF65-F5344CB8AC3E}">
        <p14:creationId xmlns:p14="http://schemas.microsoft.com/office/powerpoint/2010/main" val="1199683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9D6F-9213-D84D-8FBD-D36B06545102}"/>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C6B71A95-09AC-3D43-B7AA-D62D9F5BCE7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Content Placeholder 3">
            <a:extLst>
              <a:ext uri="{FF2B5EF4-FFF2-40B4-BE49-F238E27FC236}">
                <a16:creationId xmlns:a16="http://schemas.microsoft.com/office/drawing/2014/main" id="{4909626B-D590-2347-8E3C-45CFB4699F8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Date Placeholder 4">
            <a:extLst>
              <a:ext uri="{FF2B5EF4-FFF2-40B4-BE49-F238E27FC236}">
                <a16:creationId xmlns:a16="http://schemas.microsoft.com/office/drawing/2014/main" id="{B6BCAB24-0F1D-7A4F-A9BB-BF1F97DA2F31}"/>
              </a:ext>
            </a:extLst>
          </p:cNvPr>
          <p:cNvSpPr>
            <a:spLocks noGrp="1"/>
          </p:cNvSpPr>
          <p:nvPr>
            <p:ph type="dt" sz="half" idx="10"/>
          </p:nvPr>
        </p:nvSpPr>
        <p:spPr/>
        <p:txBody>
          <a:bodyPr/>
          <a:lstStyle/>
          <a:p>
            <a:fld id="{2F823036-53DC-AF46-A532-4D4DF66415BF}" type="datetime1">
              <a:rPr lang="it-IT" smtClean="0"/>
              <a:t>07/06/22</a:t>
            </a:fld>
            <a:endParaRPr lang="it-IT"/>
          </a:p>
        </p:txBody>
      </p:sp>
      <p:sp>
        <p:nvSpPr>
          <p:cNvPr id="6" name="Footer Placeholder 5">
            <a:extLst>
              <a:ext uri="{FF2B5EF4-FFF2-40B4-BE49-F238E27FC236}">
                <a16:creationId xmlns:a16="http://schemas.microsoft.com/office/drawing/2014/main" id="{DE6AB2F1-20F3-BA4E-851D-796A07574097}"/>
              </a:ext>
            </a:extLst>
          </p:cNvPr>
          <p:cNvSpPr>
            <a:spLocks noGrp="1"/>
          </p:cNvSpPr>
          <p:nvPr>
            <p:ph type="ftr" sz="quarter" idx="11"/>
          </p:nvPr>
        </p:nvSpPr>
        <p:spPr/>
        <p:txBody>
          <a:bodyPr/>
          <a:lstStyle/>
          <a:p>
            <a:r>
              <a:rPr lang="it-IT"/>
              <a:t>S. Fazio (University of Calabria &amp; INFN Cosenza)</a:t>
            </a:r>
          </a:p>
        </p:txBody>
      </p:sp>
      <p:sp>
        <p:nvSpPr>
          <p:cNvPr id="7" name="Slide Number Placeholder 6">
            <a:extLst>
              <a:ext uri="{FF2B5EF4-FFF2-40B4-BE49-F238E27FC236}">
                <a16:creationId xmlns:a16="http://schemas.microsoft.com/office/drawing/2014/main" id="{C18A24C3-20E8-044A-A3DA-472B88CCA68A}"/>
              </a:ext>
            </a:extLst>
          </p:cNvPr>
          <p:cNvSpPr>
            <a:spLocks noGrp="1"/>
          </p:cNvSpPr>
          <p:nvPr>
            <p:ph type="sldNum" sz="quarter" idx="12"/>
          </p:nvPr>
        </p:nvSpPr>
        <p:spPr/>
        <p:txBody>
          <a:bodyPr/>
          <a:lstStyle/>
          <a:p>
            <a:fld id="{1495DAC2-AB1D-3846-9742-98AFDA9D25F8}" type="slidenum">
              <a:rPr lang="it-IT" smtClean="0"/>
              <a:t>‹#›</a:t>
            </a:fld>
            <a:endParaRPr lang="it-IT"/>
          </a:p>
        </p:txBody>
      </p:sp>
    </p:spTree>
    <p:extLst>
      <p:ext uri="{BB962C8B-B14F-4D97-AF65-F5344CB8AC3E}">
        <p14:creationId xmlns:p14="http://schemas.microsoft.com/office/powerpoint/2010/main" val="1056183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CE6F7-2CA8-BD46-81B1-E5611E5348C5}"/>
              </a:ext>
            </a:extLst>
          </p:cNvPr>
          <p:cNvSpPr>
            <a:spLocks noGrp="1"/>
          </p:cNvSpPr>
          <p:nvPr>
            <p:ph type="title"/>
          </p:nvPr>
        </p:nvSpPr>
        <p:spPr>
          <a:xfrm>
            <a:off x="839788" y="365125"/>
            <a:ext cx="10515600" cy="1325563"/>
          </a:xfrm>
        </p:spPr>
        <p:txBody>
          <a:bodyPr/>
          <a:lstStyle/>
          <a:p>
            <a:r>
              <a:rPr lang="en-GB"/>
              <a:t>Click to edit Master title style</a:t>
            </a:r>
            <a:endParaRPr lang="it-IT"/>
          </a:p>
        </p:txBody>
      </p:sp>
      <p:sp>
        <p:nvSpPr>
          <p:cNvPr id="3" name="Text Placeholder 2">
            <a:extLst>
              <a:ext uri="{FF2B5EF4-FFF2-40B4-BE49-F238E27FC236}">
                <a16:creationId xmlns:a16="http://schemas.microsoft.com/office/drawing/2014/main" id="{E476D41D-88C8-F347-BA98-B441DF4CF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3D8083-0FDB-2B49-BEED-BD3B19A429F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Text Placeholder 4">
            <a:extLst>
              <a:ext uri="{FF2B5EF4-FFF2-40B4-BE49-F238E27FC236}">
                <a16:creationId xmlns:a16="http://schemas.microsoft.com/office/drawing/2014/main" id="{CD7A46BA-B803-6647-9EFB-51392E4A50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5FDA326-84A7-A446-B208-BB334DB8B85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7" name="Date Placeholder 6">
            <a:extLst>
              <a:ext uri="{FF2B5EF4-FFF2-40B4-BE49-F238E27FC236}">
                <a16:creationId xmlns:a16="http://schemas.microsoft.com/office/drawing/2014/main" id="{3CD62B6E-B36D-4844-BDB3-1A8CDF4B7DE6}"/>
              </a:ext>
            </a:extLst>
          </p:cNvPr>
          <p:cNvSpPr>
            <a:spLocks noGrp="1"/>
          </p:cNvSpPr>
          <p:nvPr>
            <p:ph type="dt" sz="half" idx="10"/>
          </p:nvPr>
        </p:nvSpPr>
        <p:spPr/>
        <p:txBody>
          <a:bodyPr/>
          <a:lstStyle/>
          <a:p>
            <a:fld id="{97B250E1-4011-124E-982C-ED773FC38421}" type="datetime1">
              <a:rPr lang="it-IT" smtClean="0"/>
              <a:t>07/06/22</a:t>
            </a:fld>
            <a:endParaRPr lang="it-IT"/>
          </a:p>
        </p:txBody>
      </p:sp>
      <p:sp>
        <p:nvSpPr>
          <p:cNvPr id="8" name="Footer Placeholder 7">
            <a:extLst>
              <a:ext uri="{FF2B5EF4-FFF2-40B4-BE49-F238E27FC236}">
                <a16:creationId xmlns:a16="http://schemas.microsoft.com/office/drawing/2014/main" id="{765FB16A-0998-B547-AC26-DE01E2B20311}"/>
              </a:ext>
            </a:extLst>
          </p:cNvPr>
          <p:cNvSpPr>
            <a:spLocks noGrp="1"/>
          </p:cNvSpPr>
          <p:nvPr>
            <p:ph type="ftr" sz="quarter" idx="11"/>
          </p:nvPr>
        </p:nvSpPr>
        <p:spPr/>
        <p:txBody>
          <a:bodyPr/>
          <a:lstStyle/>
          <a:p>
            <a:r>
              <a:rPr lang="it-IT"/>
              <a:t>S. Fazio (University of Calabria &amp; INFN Cosenza)</a:t>
            </a:r>
          </a:p>
        </p:txBody>
      </p:sp>
      <p:sp>
        <p:nvSpPr>
          <p:cNvPr id="9" name="Slide Number Placeholder 8">
            <a:extLst>
              <a:ext uri="{FF2B5EF4-FFF2-40B4-BE49-F238E27FC236}">
                <a16:creationId xmlns:a16="http://schemas.microsoft.com/office/drawing/2014/main" id="{99CF2285-EA25-6B4A-8BAA-B2D81B38FD41}"/>
              </a:ext>
            </a:extLst>
          </p:cNvPr>
          <p:cNvSpPr>
            <a:spLocks noGrp="1"/>
          </p:cNvSpPr>
          <p:nvPr>
            <p:ph type="sldNum" sz="quarter" idx="12"/>
          </p:nvPr>
        </p:nvSpPr>
        <p:spPr/>
        <p:txBody>
          <a:bodyPr/>
          <a:lstStyle/>
          <a:p>
            <a:fld id="{1495DAC2-AB1D-3846-9742-98AFDA9D25F8}" type="slidenum">
              <a:rPr lang="it-IT" smtClean="0"/>
              <a:t>‹#›</a:t>
            </a:fld>
            <a:endParaRPr lang="it-IT"/>
          </a:p>
        </p:txBody>
      </p:sp>
    </p:spTree>
    <p:extLst>
      <p:ext uri="{BB962C8B-B14F-4D97-AF65-F5344CB8AC3E}">
        <p14:creationId xmlns:p14="http://schemas.microsoft.com/office/powerpoint/2010/main" val="142269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2DA6-1B6C-314C-8ECA-A75CE29A0CAD}"/>
              </a:ext>
            </a:extLst>
          </p:cNvPr>
          <p:cNvSpPr>
            <a:spLocks noGrp="1"/>
          </p:cNvSpPr>
          <p:nvPr>
            <p:ph type="title"/>
          </p:nvPr>
        </p:nvSpPr>
        <p:spPr/>
        <p:txBody>
          <a:bodyPr/>
          <a:lstStyle/>
          <a:p>
            <a:r>
              <a:rPr lang="en-GB"/>
              <a:t>Click to edit Master title style</a:t>
            </a:r>
            <a:endParaRPr lang="it-IT"/>
          </a:p>
        </p:txBody>
      </p:sp>
      <p:sp>
        <p:nvSpPr>
          <p:cNvPr id="3" name="Date Placeholder 2">
            <a:extLst>
              <a:ext uri="{FF2B5EF4-FFF2-40B4-BE49-F238E27FC236}">
                <a16:creationId xmlns:a16="http://schemas.microsoft.com/office/drawing/2014/main" id="{BF97BA10-CA6E-FA4C-BF86-36B87A17F719}"/>
              </a:ext>
            </a:extLst>
          </p:cNvPr>
          <p:cNvSpPr>
            <a:spLocks noGrp="1"/>
          </p:cNvSpPr>
          <p:nvPr>
            <p:ph type="dt" sz="half" idx="10"/>
          </p:nvPr>
        </p:nvSpPr>
        <p:spPr/>
        <p:txBody>
          <a:bodyPr/>
          <a:lstStyle/>
          <a:p>
            <a:fld id="{293149DA-AE56-6047-9331-F3F62614A9BB}" type="datetime1">
              <a:rPr lang="it-IT" smtClean="0"/>
              <a:t>07/06/22</a:t>
            </a:fld>
            <a:endParaRPr lang="it-IT"/>
          </a:p>
        </p:txBody>
      </p:sp>
      <p:sp>
        <p:nvSpPr>
          <p:cNvPr id="4" name="Footer Placeholder 3">
            <a:extLst>
              <a:ext uri="{FF2B5EF4-FFF2-40B4-BE49-F238E27FC236}">
                <a16:creationId xmlns:a16="http://schemas.microsoft.com/office/drawing/2014/main" id="{3459504C-6528-2744-B45D-9933647B537B}"/>
              </a:ext>
            </a:extLst>
          </p:cNvPr>
          <p:cNvSpPr>
            <a:spLocks noGrp="1"/>
          </p:cNvSpPr>
          <p:nvPr>
            <p:ph type="ftr" sz="quarter" idx="11"/>
          </p:nvPr>
        </p:nvSpPr>
        <p:spPr/>
        <p:txBody>
          <a:bodyPr/>
          <a:lstStyle/>
          <a:p>
            <a:r>
              <a:rPr lang="it-IT"/>
              <a:t>S. Fazio (University of Calabria &amp; INFN Cosenza)</a:t>
            </a:r>
          </a:p>
        </p:txBody>
      </p:sp>
      <p:sp>
        <p:nvSpPr>
          <p:cNvPr id="5" name="Slide Number Placeholder 4">
            <a:extLst>
              <a:ext uri="{FF2B5EF4-FFF2-40B4-BE49-F238E27FC236}">
                <a16:creationId xmlns:a16="http://schemas.microsoft.com/office/drawing/2014/main" id="{A44730D3-4AF0-2242-BE99-8BDE0227A11D}"/>
              </a:ext>
            </a:extLst>
          </p:cNvPr>
          <p:cNvSpPr>
            <a:spLocks noGrp="1"/>
          </p:cNvSpPr>
          <p:nvPr>
            <p:ph type="sldNum" sz="quarter" idx="12"/>
          </p:nvPr>
        </p:nvSpPr>
        <p:spPr/>
        <p:txBody>
          <a:bodyPr/>
          <a:lstStyle/>
          <a:p>
            <a:fld id="{1495DAC2-AB1D-3846-9742-98AFDA9D25F8}" type="slidenum">
              <a:rPr lang="it-IT" smtClean="0"/>
              <a:t>‹#›</a:t>
            </a:fld>
            <a:endParaRPr lang="it-IT"/>
          </a:p>
        </p:txBody>
      </p:sp>
    </p:spTree>
    <p:extLst>
      <p:ext uri="{BB962C8B-B14F-4D97-AF65-F5344CB8AC3E}">
        <p14:creationId xmlns:p14="http://schemas.microsoft.com/office/powerpoint/2010/main" val="187693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EDBE0-A024-BA43-99DA-3029A8D0ACFD}"/>
              </a:ext>
            </a:extLst>
          </p:cNvPr>
          <p:cNvSpPr>
            <a:spLocks noGrp="1"/>
          </p:cNvSpPr>
          <p:nvPr>
            <p:ph type="dt" sz="half" idx="10"/>
          </p:nvPr>
        </p:nvSpPr>
        <p:spPr/>
        <p:txBody>
          <a:bodyPr/>
          <a:lstStyle/>
          <a:p>
            <a:fld id="{F4C5B6E7-7CF6-D94D-8FB6-7DDBC876F4D1}" type="datetime1">
              <a:rPr lang="it-IT" smtClean="0"/>
              <a:t>07/06/22</a:t>
            </a:fld>
            <a:endParaRPr lang="it-IT"/>
          </a:p>
        </p:txBody>
      </p:sp>
      <p:sp>
        <p:nvSpPr>
          <p:cNvPr id="3" name="Footer Placeholder 2">
            <a:extLst>
              <a:ext uri="{FF2B5EF4-FFF2-40B4-BE49-F238E27FC236}">
                <a16:creationId xmlns:a16="http://schemas.microsoft.com/office/drawing/2014/main" id="{EF067982-534A-FC4B-84C3-BBDACAB274EA}"/>
              </a:ext>
            </a:extLst>
          </p:cNvPr>
          <p:cNvSpPr>
            <a:spLocks noGrp="1"/>
          </p:cNvSpPr>
          <p:nvPr>
            <p:ph type="ftr" sz="quarter" idx="11"/>
          </p:nvPr>
        </p:nvSpPr>
        <p:spPr/>
        <p:txBody>
          <a:bodyPr/>
          <a:lstStyle/>
          <a:p>
            <a:r>
              <a:rPr lang="it-IT"/>
              <a:t>S. Fazio (University of Calabria &amp; INFN Cosenza)</a:t>
            </a:r>
          </a:p>
        </p:txBody>
      </p:sp>
      <p:sp>
        <p:nvSpPr>
          <p:cNvPr id="4" name="Slide Number Placeholder 3">
            <a:extLst>
              <a:ext uri="{FF2B5EF4-FFF2-40B4-BE49-F238E27FC236}">
                <a16:creationId xmlns:a16="http://schemas.microsoft.com/office/drawing/2014/main" id="{8CECB37E-F3A9-6946-A061-288F945A4482}"/>
              </a:ext>
            </a:extLst>
          </p:cNvPr>
          <p:cNvSpPr>
            <a:spLocks noGrp="1"/>
          </p:cNvSpPr>
          <p:nvPr>
            <p:ph type="sldNum" sz="quarter" idx="12"/>
          </p:nvPr>
        </p:nvSpPr>
        <p:spPr/>
        <p:txBody>
          <a:bodyPr/>
          <a:lstStyle/>
          <a:p>
            <a:fld id="{1495DAC2-AB1D-3846-9742-98AFDA9D25F8}" type="slidenum">
              <a:rPr lang="it-IT" smtClean="0"/>
              <a:t>‹#›</a:t>
            </a:fld>
            <a:endParaRPr lang="it-IT"/>
          </a:p>
        </p:txBody>
      </p:sp>
    </p:spTree>
    <p:extLst>
      <p:ext uri="{BB962C8B-B14F-4D97-AF65-F5344CB8AC3E}">
        <p14:creationId xmlns:p14="http://schemas.microsoft.com/office/powerpoint/2010/main" val="392518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A2155-A594-A54D-BD68-8DE39B9BAD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Content Placeholder 2">
            <a:extLst>
              <a:ext uri="{FF2B5EF4-FFF2-40B4-BE49-F238E27FC236}">
                <a16:creationId xmlns:a16="http://schemas.microsoft.com/office/drawing/2014/main" id="{B5E9A593-23D4-1749-8E85-2F21040534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Text Placeholder 3">
            <a:extLst>
              <a:ext uri="{FF2B5EF4-FFF2-40B4-BE49-F238E27FC236}">
                <a16:creationId xmlns:a16="http://schemas.microsoft.com/office/drawing/2014/main" id="{3C5638E7-9F83-B44C-836B-484B25ADC9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77138B-D96A-AB43-87D4-007F0E54DF6E}"/>
              </a:ext>
            </a:extLst>
          </p:cNvPr>
          <p:cNvSpPr>
            <a:spLocks noGrp="1"/>
          </p:cNvSpPr>
          <p:nvPr>
            <p:ph type="dt" sz="half" idx="10"/>
          </p:nvPr>
        </p:nvSpPr>
        <p:spPr/>
        <p:txBody>
          <a:bodyPr/>
          <a:lstStyle/>
          <a:p>
            <a:fld id="{DBA308DF-6ED9-C84D-B78D-6E124C35FB5F}" type="datetime1">
              <a:rPr lang="it-IT" smtClean="0"/>
              <a:t>07/06/22</a:t>
            </a:fld>
            <a:endParaRPr lang="it-IT"/>
          </a:p>
        </p:txBody>
      </p:sp>
      <p:sp>
        <p:nvSpPr>
          <p:cNvPr id="6" name="Footer Placeholder 5">
            <a:extLst>
              <a:ext uri="{FF2B5EF4-FFF2-40B4-BE49-F238E27FC236}">
                <a16:creationId xmlns:a16="http://schemas.microsoft.com/office/drawing/2014/main" id="{3F5F410D-EF39-4D4B-A586-46B0E374D6E1}"/>
              </a:ext>
            </a:extLst>
          </p:cNvPr>
          <p:cNvSpPr>
            <a:spLocks noGrp="1"/>
          </p:cNvSpPr>
          <p:nvPr>
            <p:ph type="ftr" sz="quarter" idx="11"/>
          </p:nvPr>
        </p:nvSpPr>
        <p:spPr/>
        <p:txBody>
          <a:bodyPr/>
          <a:lstStyle/>
          <a:p>
            <a:r>
              <a:rPr lang="it-IT"/>
              <a:t>S. Fazio (University of Calabria &amp; INFN Cosenza)</a:t>
            </a:r>
          </a:p>
        </p:txBody>
      </p:sp>
      <p:sp>
        <p:nvSpPr>
          <p:cNvPr id="7" name="Slide Number Placeholder 6">
            <a:extLst>
              <a:ext uri="{FF2B5EF4-FFF2-40B4-BE49-F238E27FC236}">
                <a16:creationId xmlns:a16="http://schemas.microsoft.com/office/drawing/2014/main" id="{4DEA06C1-52EA-EE44-8A33-33DEAC7E1FB7}"/>
              </a:ext>
            </a:extLst>
          </p:cNvPr>
          <p:cNvSpPr>
            <a:spLocks noGrp="1"/>
          </p:cNvSpPr>
          <p:nvPr>
            <p:ph type="sldNum" sz="quarter" idx="12"/>
          </p:nvPr>
        </p:nvSpPr>
        <p:spPr/>
        <p:txBody>
          <a:bodyPr/>
          <a:lstStyle/>
          <a:p>
            <a:fld id="{1495DAC2-AB1D-3846-9742-98AFDA9D25F8}" type="slidenum">
              <a:rPr lang="it-IT" smtClean="0"/>
              <a:t>‹#›</a:t>
            </a:fld>
            <a:endParaRPr lang="it-IT"/>
          </a:p>
        </p:txBody>
      </p:sp>
    </p:spTree>
    <p:extLst>
      <p:ext uri="{BB962C8B-B14F-4D97-AF65-F5344CB8AC3E}">
        <p14:creationId xmlns:p14="http://schemas.microsoft.com/office/powerpoint/2010/main" val="254094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3D49-CBD4-5047-A6BF-80AD742D02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Picture Placeholder 2">
            <a:extLst>
              <a:ext uri="{FF2B5EF4-FFF2-40B4-BE49-F238E27FC236}">
                <a16:creationId xmlns:a16="http://schemas.microsoft.com/office/drawing/2014/main" id="{44A325B9-B3A9-E04C-A971-A9DFDED30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7D60AA00-00B8-824A-B0D8-2BAC2A46E4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752262-5A81-244D-87E8-008CA8966206}"/>
              </a:ext>
            </a:extLst>
          </p:cNvPr>
          <p:cNvSpPr>
            <a:spLocks noGrp="1"/>
          </p:cNvSpPr>
          <p:nvPr>
            <p:ph type="dt" sz="half" idx="10"/>
          </p:nvPr>
        </p:nvSpPr>
        <p:spPr/>
        <p:txBody>
          <a:bodyPr/>
          <a:lstStyle/>
          <a:p>
            <a:fld id="{F9F55AA2-65BA-354F-A440-BFCB505A3585}" type="datetime1">
              <a:rPr lang="it-IT" smtClean="0"/>
              <a:t>07/06/22</a:t>
            </a:fld>
            <a:endParaRPr lang="it-IT"/>
          </a:p>
        </p:txBody>
      </p:sp>
      <p:sp>
        <p:nvSpPr>
          <p:cNvPr id="6" name="Footer Placeholder 5">
            <a:extLst>
              <a:ext uri="{FF2B5EF4-FFF2-40B4-BE49-F238E27FC236}">
                <a16:creationId xmlns:a16="http://schemas.microsoft.com/office/drawing/2014/main" id="{16872934-A200-A149-8B87-4CCC60197441}"/>
              </a:ext>
            </a:extLst>
          </p:cNvPr>
          <p:cNvSpPr>
            <a:spLocks noGrp="1"/>
          </p:cNvSpPr>
          <p:nvPr>
            <p:ph type="ftr" sz="quarter" idx="11"/>
          </p:nvPr>
        </p:nvSpPr>
        <p:spPr/>
        <p:txBody>
          <a:bodyPr/>
          <a:lstStyle/>
          <a:p>
            <a:r>
              <a:rPr lang="it-IT"/>
              <a:t>S. Fazio (University of Calabria &amp; INFN Cosenza)</a:t>
            </a:r>
          </a:p>
        </p:txBody>
      </p:sp>
      <p:sp>
        <p:nvSpPr>
          <p:cNvPr id="7" name="Slide Number Placeholder 6">
            <a:extLst>
              <a:ext uri="{FF2B5EF4-FFF2-40B4-BE49-F238E27FC236}">
                <a16:creationId xmlns:a16="http://schemas.microsoft.com/office/drawing/2014/main" id="{DE5F0A05-A725-3E4A-8785-5E4076F95A3A}"/>
              </a:ext>
            </a:extLst>
          </p:cNvPr>
          <p:cNvSpPr>
            <a:spLocks noGrp="1"/>
          </p:cNvSpPr>
          <p:nvPr>
            <p:ph type="sldNum" sz="quarter" idx="12"/>
          </p:nvPr>
        </p:nvSpPr>
        <p:spPr/>
        <p:txBody>
          <a:bodyPr/>
          <a:lstStyle/>
          <a:p>
            <a:fld id="{1495DAC2-AB1D-3846-9742-98AFDA9D25F8}" type="slidenum">
              <a:rPr lang="it-IT" smtClean="0"/>
              <a:t>‹#›</a:t>
            </a:fld>
            <a:endParaRPr lang="it-IT"/>
          </a:p>
        </p:txBody>
      </p:sp>
    </p:spTree>
    <p:extLst>
      <p:ext uri="{BB962C8B-B14F-4D97-AF65-F5344CB8AC3E}">
        <p14:creationId xmlns:p14="http://schemas.microsoft.com/office/powerpoint/2010/main" val="3330090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DB0D71-8A40-7B4B-8A33-E63794EA77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it-IT"/>
          </a:p>
        </p:txBody>
      </p:sp>
      <p:sp>
        <p:nvSpPr>
          <p:cNvPr id="3" name="Text Placeholder 2">
            <a:extLst>
              <a:ext uri="{FF2B5EF4-FFF2-40B4-BE49-F238E27FC236}">
                <a16:creationId xmlns:a16="http://schemas.microsoft.com/office/drawing/2014/main" id="{8ACEB701-93FA-9142-9C46-491EBE779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71CF0BD9-7E5F-8746-B137-B0BC627F3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BE138-86AC-EF45-BAFB-B7E02DA8EA58}" type="datetime1">
              <a:rPr lang="it-IT" smtClean="0"/>
              <a:t>07/06/22</a:t>
            </a:fld>
            <a:endParaRPr lang="it-IT"/>
          </a:p>
        </p:txBody>
      </p:sp>
      <p:sp>
        <p:nvSpPr>
          <p:cNvPr id="5" name="Footer Placeholder 4">
            <a:extLst>
              <a:ext uri="{FF2B5EF4-FFF2-40B4-BE49-F238E27FC236}">
                <a16:creationId xmlns:a16="http://schemas.microsoft.com/office/drawing/2014/main" id="{A3194BC3-0D60-0348-860C-65545BD1C0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S. Fazio (University of Calabria &amp; INFN Cosenza)</a:t>
            </a:r>
          </a:p>
        </p:txBody>
      </p:sp>
      <p:sp>
        <p:nvSpPr>
          <p:cNvPr id="6" name="Slide Number Placeholder 5">
            <a:extLst>
              <a:ext uri="{FF2B5EF4-FFF2-40B4-BE49-F238E27FC236}">
                <a16:creationId xmlns:a16="http://schemas.microsoft.com/office/drawing/2014/main" id="{C292B5A7-A7DC-D94D-B9E1-8C9FF65A78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5DAC2-AB1D-3846-9742-98AFDA9D25F8}" type="slidenum">
              <a:rPr lang="it-IT" smtClean="0"/>
              <a:t>‹#›</a:t>
            </a:fld>
            <a:endParaRPr lang="it-IT"/>
          </a:p>
        </p:txBody>
      </p:sp>
    </p:spTree>
    <p:extLst>
      <p:ext uri="{BB962C8B-B14F-4D97-AF65-F5344CB8AC3E}">
        <p14:creationId xmlns:p14="http://schemas.microsoft.com/office/powerpoint/2010/main" val="3232512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png"/><Relationship Id="rId7"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1.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arxiv.org/abs/1108.1713" TargetMode="Externa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hyperlink" Target="https://inspirehep.net/literature/1851258"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arxiv.org/abs/2103.05419" TargetMode="External"/><Relationship Id="rId7" Type="http://schemas.openxmlformats.org/officeDocument/2006/relationships/image" Target="../media/image51.png"/><Relationship Id="rId2" Type="http://schemas.openxmlformats.org/officeDocument/2006/relationships/hyperlink" Target="https://doi.org/10.2172/1765663" TargetMode="External"/><Relationship Id="rId1" Type="http://schemas.openxmlformats.org/officeDocument/2006/relationships/slideLayout" Target="../slideLayouts/slideLayout6.xml"/><Relationship Id="rId6" Type="http://schemas.openxmlformats.org/officeDocument/2006/relationships/hyperlink" Target="https://indico.bnl.gov/event/10974/contributions/53172/attachments/36485/59965/Detector_RD_Plan_Aug10.2021.pdf" TargetMode="External"/><Relationship Id="rId5" Type="http://schemas.openxmlformats.org/officeDocument/2006/relationships/hyperlink" Target="https://indico.bnl.gov/event/11463/" TargetMode="External"/><Relationship Id="rId4" Type="http://schemas.openxmlformats.org/officeDocument/2006/relationships/hyperlink" Target="https://www.bnl.gov/eic/CFC.php"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66.emf"/><Relationship Id="rId1" Type="http://schemas.openxmlformats.org/officeDocument/2006/relationships/slideLayout" Target="../slideLayouts/slideLayout7.xml"/><Relationship Id="rId6" Type="http://schemas.openxmlformats.org/officeDocument/2006/relationships/image" Target="../media/image68.emf"/><Relationship Id="rId5" Type="http://schemas.openxmlformats.org/officeDocument/2006/relationships/oleObject" Target="../embeddings/oleObject2.bin"/><Relationship Id="rId4" Type="http://schemas.openxmlformats.org/officeDocument/2006/relationships/image" Target="../media/image67.wmf"/><Relationship Id="rId9" Type="http://schemas.openxmlformats.org/officeDocument/2006/relationships/image" Target="../media/image70.emf"/></Relationships>
</file>

<file path=ppt/slides/_rels/slide25.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2.emf"/><Relationship Id="rId7" Type="http://schemas.openxmlformats.org/officeDocument/2006/relationships/image" Target="../media/image74.emf"/><Relationship Id="rId2" Type="http://schemas.openxmlformats.org/officeDocument/2006/relationships/image" Target="../media/image71.emf"/><Relationship Id="rId1" Type="http://schemas.openxmlformats.org/officeDocument/2006/relationships/slideLayout" Target="../slideLayouts/slideLayout7.xml"/><Relationship Id="rId6" Type="http://schemas.openxmlformats.org/officeDocument/2006/relationships/oleObject" Target="../embeddings/oleObject5.bin"/><Relationship Id="rId5" Type="http://schemas.openxmlformats.org/officeDocument/2006/relationships/image" Target="../media/image73.e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54.png"/><Relationship Id="rId3" Type="http://schemas.openxmlformats.org/officeDocument/2006/relationships/image" Target="../media/image75.jpg"/><Relationship Id="rId7" Type="http://schemas.openxmlformats.org/officeDocument/2006/relationships/image" Target="../media/image57.png"/><Relationship Id="rId12"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74.emf"/><Relationship Id="rId5" Type="http://schemas.openxmlformats.org/officeDocument/2006/relationships/image" Target="../media/image450.png"/><Relationship Id="rId10" Type="http://schemas.openxmlformats.org/officeDocument/2006/relationships/oleObject" Target="../embeddings/oleObject7.bin"/><Relationship Id="rId9" Type="http://schemas.openxmlformats.org/officeDocument/2006/relationships/image" Target="../media/image73.emf"/></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oleObject" Target="../embeddings/oleObject8.bin"/><Relationship Id="rId1" Type="http://schemas.openxmlformats.org/officeDocument/2006/relationships/slideLayout" Target="../slideLayouts/slideLayout7.xml"/><Relationship Id="rId6" Type="http://schemas.openxmlformats.org/officeDocument/2006/relationships/image" Target="../media/image84.jpg"/><Relationship Id="rId5" Type="http://schemas.openxmlformats.org/officeDocument/2006/relationships/image" Target="../media/image5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emf"/></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1.png"/><Relationship Id="rId7" Type="http://schemas.openxmlformats.org/officeDocument/2006/relationships/image" Target="../media/image91.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82.pn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01.pn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103.emf"/><Relationship Id="rId7" Type="http://schemas.openxmlformats.org/officeDocument/2006/relationships/image" Target="../media/image105.png"/><Relationship Id="rId2" Type="http://schemas.openxmlformats.org/officeDocument/2006/relationships/oleObject" Target="../embeddings/oleObject9.bin"/><Relationship Id="rId1" Type="http://schemas.openxmlformats.org/officeDocument/2006/relationships/slideLayout" Target="../slideLayouts/slideLayout7.xml"/><Relationship Id="rId6" Type="http://schemas.openxmlformats.org/officeDocument/2006/relationships/image" Target="../media/image104.emf"/><Relationship Id="rId11" Type="http://schemas.openxmlformats.org/officeDocument/2006/relationships/image" Target="../media/image107.emf"/><Relationship Id="rId5" Type="http://schemas.openxmlformats.org/officeDocument/2006/relationships/oleObject" Target="../embeddings/oleObject10.bin"/><Relationship Id="rId10" Type="http://schemas.openxmlformats.org/officeDocument/2006/relationships/oleObject" Target="../embeddings/oleObject12.bin"/><Relationship Id="rId4" Type="http://schemas.openxmlformats.org/officeDocument/2006/relationships/image" Target="../media/image99.png"/><Relationship Id="rId9" Type="http://schemas.openxmlformats.org/officeDocument/2006/relationships/image" Target="../media/image106.emf"/></Relationships>
</file>

<file path=ppt/slides/_rels/slide3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emf"/><Relationship Id="rId7" Type="http://schemas.openxmlformats.org/officeDocument/2006/relationships/image" Target="../media/image112.png"/><Relationship Id="rId2" Type="http://schemas.openxmlformats.org/officeDocument/2006/relationships/oleObject" Target="../embeddings/oleObject13.bin"/><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5.emf"/><Relationship Id="rId5" Type="http://schemas.openxmlformats.org/officeDocument/2006/relationships/image" Target="../media/image110.png"/><Relationship Id="rId10" Type="http://schemas.openxmlformats.org/officeDocument/2006/relationships/oleObject" Target="../embeddings/oleObject14.bin"/><Relationship Id="rId4" Type="http://schemas.openxmlformats.org/officeDocument/2006/relationships/image" Target="../media/image109.png"/><Relationship Id="rId9"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oleObject" Target="../embeddings/oleObject15.bin"/><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slideLayout" Target="../slideLayouts/slideLayout7.xml"/><Relationship Id="rId4" Type="http://schemas.openxmlformats.org/officeDocument/2006/relationships/image" Target="../media/image120.emf"/></Relationships>
</file>

<file path=ppt/slides/_rels/slide39.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22.emf"/><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emf"/><Relationship Id="rId4" Type="http://schemas.openxmlformats.org/officeDocument/2006/relationships/image" Target="../media/image126.emf"/></Relationships>
</file>

<file path=ppt/slides/_rels/slide42.xml.rels><?xml version="1.0" encoding="UTF-8" standalone="yes"?>
<Relationships xmlns="http://schemas.openxmlformats.org/package/2006/relationships"><Relationship Id="rId3" Type="http://schemas.openxmlformats.org/officeDocument/2006/relationships/image" Target="../media/image130.emf"/><Relationship Id="rId7" Type="http://schemas.openxmlformats.org/officeDocument/2006/relationships/image" Target="../media/image107.emf"/><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oleObject" Target="../embeddings/oleObject17.bin"/><Relationship Id="rId5" Type="http://schemas.openxmlformats.org/officeDocument/2006/relationships/image" Target="../media/image131.emf"/><Relationship Id="rId4" Type="http://schemas.openxmlformats.org/officeDocument/2006/relationships/oleObject" Target="../embeddings/oleObject16.bin"/></Relationships>
</file>

<file path=ppt/slides/_rels/slide43.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image" Target="../media/image133.emf"/><Relationship Id="rId7" Type="http://schemas.openxmlformats.org/officeDocument/2006/relationships/oleObject" Target="../embeddings/oleObject18.bin"/><Relationship Id="rId2" Type="http://schemas.openxmlformats.org/officeDocument/2006/relationships/image" Target="../media/image132.emf"/><Relationship Id="rId1" Type="http://schemas.openxmlformats.org/officeDocument/2006/relationships/slideLayout" Target="../slideLayouts/slideLayout7.xml"/><Relationship Id="rId6" Type="http://schemas.openxmlformats.org/officeDocument/2006/relationships/image" Target="../media/image136.emf"/><Relationship Id="rId5" Type="http://schemas.openxmlformats.org/officeDocument/2006/relationships/image" Target="../media/image135.emf"/><Relationship Id="rId4" Type="http://schemas.openxmlformats.org/officeDocument/2006/relationships/image" Target="../media/image134.emf"/></Relationships>
</file>

<file path=ppt/slides/_rels/slide4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emf"/><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4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42.png"/><Relationship Id="rId7" Type="http://schemas.openxmlformats.org/officeDocument/2006/relationships/image" Target="../media/image144.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800.png"/><Relationship Id="rId5" Type="http://schemas.openxmlformats.org/officeDocument/2006/relationships/image" Target="../media/image143.png"/><Relationship Id="rId10" Type="http://schemas.openxmlformats.org/officeDocument/2006/relationships/image" Target="../media/image54.png"/><Relationship Id="rId4" Type="http://schemas.openxmlformats.org/officeDocument/2006/relationships/image" Target="../media/image760.png"/><Relationship Id="rId9" Type="http://schemas.openxmlformats.org/officeDocument/2006/relationships/image" Target="../media/image790.png"/></Relationships>
</file>

<file path=ppt/slides/_rels/slide4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2.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830.png"/><Relationship Id="rId11" Type="http://schemas.openxmlformats.org/officeDocument/2006/relationships/image" Target="../media/image164.png"/><Relationship Id="rId5" Type="http://schemas.openxmlformats.org/officeDocument/2006/relationships/image" Target="../media/image57.png"/><Relationship Id="rId10" Type="http://schemas.openxmlformats.org/officeDocument/2006/relationships/image" Target="../media/image860.png"/><Relationship Id="rId4" Type="http://schemas.openxmlformats.org/officeDocument/2006/relationships/image" Target="../media/image54.png"/><Relationship Id="rId9" Type="http://schemas.openxmlformats.org/officeDocument/2006/relationships/image" Target="../media/image850.png"/></Relationships>
</file>

<file path=ppt/slides/_rels/slide5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67.png"/><Relationship Id="rId7" Type="http://schemas.openxmlformats.org/officeDocument/2006/relationships/image" Target="../media/image170.emf"/><Relationship Id="rId2" Type="http://schemas.openxmlformats.org/officeDocument/2006/relationships/image" Target="../media/image1090.png"/><Relationship Id="rId1" Type="http://schemas.openxmlformats.org/officeDocument/2006/relationships/slideLayout" Target="../slideLayouts/slideLayout7.xml"/><Relationship Id="rId6" Type="http://schemas.openxmlformats.org/officeDocument/2006/relationships/image" Target="../media/image169.emf"/><Relationship Id="rId5" Type="http://schemas.openxmlformats.org/officeDocument/2006/relationships/image" Target="../media/image1120.png"/><Relationship Id="rId4" Type="http://schemas.openxmlformats.org/officeDocument/2006/relationships/image" Target="../media/image168.png"/><Relationship Id="rId9"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4" Type="http://schemas.openxmlformats.org/officeDocument/2006/relationships/image" Target="../media/image174.jpe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175.emf"/><Relationship Id="rId1" Type="http://schemas.openxmlformats.org/officeDocument/2006/relationships/slideLayout" Target="../slideLayouts/slideLayout7.xml"/><Relationship Id="rId5" Type="http://schemas.openxmlformats.org/officeDocument/2006/relationships/image" Target="../media/image177.emf"/><Relationship Id="rId4" Type="http://schemas.openxmlformats.org/officeDocument/2006/relationships/image" Target="../media/image176.emf"/></Relationships>
</file>

<file path=ppt/slides/_rels/slide57.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0.emf"/><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oleObject" Target="../embeddings/oleObject21.bin"/><Relationship Id="rId5" Type="http://schemas.openxmlformats.org/officeDocument/2006/relationships/image" Target="../media/image176.emf"/><Relationship Id="rId4" Type="http://schemas.openxmlformats.org/officeDocument/2006/relationships/oleObject" Target="../embeddings/oleObject20.bin"/></Relationships>
</file>

<file path=ppt/slides/_rels/slide58.xml.rels><?xml version="1.0" encoding="UTF-8" standalone="yes"?>
<Relationships xmlns="http://schemas.openxmlformats.org/package/2006/relationships"><Relationship Id="rId3" Type="http://schemas.openxmlformats.org/officeDocument/2006/relationships/image" Target="../media/image182.gif"/><Relationship Id="rId2" Type="http://schemas.openxmlformats.org/officeDocument/2006/relationships/image" Target="../media/image181.emf"/><Relationship Id="rId1" Type="http://schemas.openxmlformats.org/officeDocument/2006/relationships/slideLayout" Target="../slideLayouts/slideLayout7.xml"/><Relationship Id="rId4" Type="http://schemas.openxmlformats.org/officeDocument/2006/relationships/image" Target="../media/image183.emf"/></Relationships>
</file>

<file path=ppt/slides/_rels/slide59.xml.rels><?xml version="1.0" encoding="UTF-8" standalone="yes"?>
<Relationships xmlns="http://schemas.openxmlformats.org/package/2006/relationships"><Relationship Id="rId3" Type="http://schemas.openxmlformats.org/officeDocument/2006/relationships/image" Target="../media/image182.gif"/><Relationship Id="rId2" Type="http://schemas.openxmlformats.org/officeDocument/2006/relationships/image" Target="../media/image184.emf"/><Relationship Id="rId1" Type="http://schemas.openxmlformats.org/officeDocument/2006/relationships/slideLayout" Target="../slideLayouts/slideLayout7.xml"/><Relationship Id="rId5" Type="http://schemas.openxmlformats.org/officeDocument/2006/relationships/image" Target="../media/image186.png"/><Relationship Id="rId4" Type="http://schemas.openxmlformats.org/officeDocument/2006/relationships/image" Target="../media/image185.emf"/></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image" Target="../media/image187.emf"/><Relationship Id="rId1" Type="http://schemas.openxmlformats.org/officeDocument/2006/relationships/slideLayout" Target="../slideLayouts/slideLayout7.xml"/><Relationship Id="rId6" Type="http://schemas.openxmlformats.org/officeDocument/2006/relationships/hyperlink" Target="http://arxiv.org/abs/arXiv:1708.05654" TargetMode="External"/><Relationship Id="rId5" Type="http://schemas.openxmlformats.org/officeDocument/2006/relationships/image" Target="../media/image190.emf"/><Relationship Id="rId4" Type="http://schemas.openxmlformats.org/officeDocument/2006/relationships/image" Target="../media/image189.emf"/></Relationships>
</file>

<file path=ppt/slides/_rels/slide61.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92.png"/><Relationship Id="rId7" Type="http://schemas.openxmlformats.org/officeDocument/2006/relationships/image" Target="../media/image54.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950.png"/><Relationship Id="rId11" Type="http://schemas.openxmlformats.org/officeDocument/2006/relationships/image" Target="../media/image990.png"/><Relationship Id="rId5" Type="http://schemas.openxmlformats.org/officeDocument/2006/relationships/image" Target="../media/image940.png"/><Relationship Id="rId10" Type="http://schemas.openxmlformats.org/officeDocument/2006/relationships/image" Target="../media/image980.png"/><Relationship Id="rId4" Type="http://schemas.openxmlformats.org/officeDocument/2006/relationships/image" Target="../media/image930.png"/><Relationship Id="rId9" Type="http://schemas.openxmlformats.org/officeDocument/2006/relationships/image" Target="../media/image970.png"/></Relationships>
</file>

<file path=ppt/slides/_rels/slide6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 Id="rId5" Type="http://schemas.openxmlformats.org/officeDocument/2006/relationships/image" Target="../media/image196.png"/><Relationship Id="rId4" Type="http://schemas.openxmlformats.org/officeDocument/2006/relationships/image" Target="../media/image195.emf"/></Relationships>
</file>

<file path=ppt/slides/_rels/slide6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97.emf"/><Relationship Id="rId7" Type="http://schemas.openxmlformats.org/officeDocument/2006/relationships/image" Target="../media/image200.emf"/><Relationship Id="rId2" Type="http://schemas.openxmlformats.org/officeDocument/2006/relationships/oleObject" Target="../embeddings/oleObject22.bin"/><Relationship Id="rId1" Type="http://schemas.openxmlformats.org/officeDocument/2006/relationships/slideLayout" Target="../slideLayouts/slideLayout7.xml"/><Relationship Id="rId6" Type="http://schemas.openxmlformats.org/officeDocument/2006/relationships/oleObject" Target="../embeddings/oleObject23.bin"/><Relationship Id="rId11" Type="http://schemas.openxmlformats.org/officeDocument/2006/relationships/image" Target="../media/image202.png"/><Relationship Id="rId5" Type="http://schemas.openxmlformats.org/officeDocument/2006/relationships/image" Target="../media/image199.emf"/><Relationship Id="rId10" Type="http://schemas.openxmlformats.org/officeDocument/2006/relationships/image" Target="../media/image201.png"/><Relationship Id="rId4" Type="http://schemas.openxmlformats.org/officeDocument/2006/relationships/image" Target="../media/image198.png"/><Relationship Id="rId9" Type="http://schemas.openxmlformats.org/officeDocument/2006/relationships/image" Target="../media/image24.emf"/></Relationships>
</file>

<file path=ppt/slides/_rels/slide64.xml.rels><?xml version="1.0" encoding="UTF-8" standalone="yes"?>
<Relationships xmlns="http://schemas.openxmlformats.org/package/2006/relationships"><Relationship Id="rId8" Type="http://schemas.openxmlformats.org/officeDocument/2006/relationships/image" Target="../media/image207.emf"/><Relationship Id="rId3" Type="http://schemas.openxmlformats.org/officeDocument/2006/relationships/oleObject" Target="../embeddings/oleObject24.bin"/><Relationship Id="rId7" Type="http://schemas.openxmlformats.org/officeDocument/2006/relationships/image" Target="../media/image206.png"/><Relationship Id="rId2" Type="http://schemas.openxmlformats.org/officeDocument/2006/relationships/image" Target="../media/image203.emf"/><Relationship Id="rId1" Type="http://schemas.openxmlformats.org/officeDocument/2006/relationships/slideLayout" Target="../slideLayouts/slideLayout7.xml"/><Relationship Id="rId6" Type="http://schemas.openxmlformats.org/officeDocument/2006/relationships/image" Target="../media/image205.emf"/><Relationship Id="rId5" Type="http://schemas.openxmlformats.org/officeDocument/2006/relationships/oleObject" Target="../embeddings/oleObject25.bin"/><Relationship Id="rId4" Type="http://schemas.openxmlformats.org/officeDocument/2006/relationships/image" Target="../media/image204.emf"/></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08.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209.png"/></Relationships>
</file>

<file path=ppt/slides/_rels/slide66.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213.jpeg"/><Relationship Id="rId4" Type="http://schemas.openxmlformats.org/officeDocument/2006/relationships/image" Target="../media/image212.emf"/></Relationships>
</file>

<file path=ppt/slides/_rels/slide6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hyperlink" Target="http://www.eicug.org/" TargetMode="External"/><Relationship Id="rId1" Type="http://schemas.openxmlformats.org/officeDocument/2006/relationships/slideLayout" Target="../slideLayouts/slideLayout6.xml"/><Relationship Id="rId4" Type="http://schemas.openxmlformats.org/officeDocument/2006/relationships/image" Target="../media/image215.png"/></Relationships>
</file>

<file path=ppt/slides/_rels/slide68.xml.rels><?xml version="1.0" encoding="UTF-8" standalone="yes"?>
<Relationships xmlns="http://schemas.openxmlformats.org/package/2006/relationships"><Relationship Id="rId3" Type="http://schemas.openxmlformats.org/officeDocument/2006/relationships/image" Target="../media/image217.tiff"/><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7C4DC8A-B595-9745-A193-376D34AF4E2C}"/>
              </a:ext>
            </a:extLst>
          </p:cNvPr>
          <p:cNvSpPr txBox="1">
            <a:spLocks/>
          </p:cNvSpPr>
          <p:nvPr/>
        </p:nvSpPr>
        <p:spPr>
          <a:xfrm>
            <a:off x="4736889" y="3004234"/>
            <a:ext cx="7441559" cy="10668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rPr>
              <a:t>Physics at the future </a:t>
            </a:r>
          </a:p>
          <a:p>
            <a:r>
              <a:rPr lang="en-US" sz="4000" b="1" dirty="0" err="1">
                <a:solidFill>
                  <a:srgbClr val="FF0000"/>
                </a:solidFill>
              </a:rPr>
              <a:t>Eletron</a:t>
            </a:r>
            <a:r>
              <a:rPr lang="en-US" sz="4000" b="1" dirty="0">
                <a:solidFill>
                  <a:srgbClr val="FF0000"/>
                </a:solidFill>
              </a:rPr>
              <a:t>-Ion Collider</a:t>
            </a:r>
            <a:endParaRPr lang="en-US" sz="4000" b="1" dirty="0">
              <a:solidFill>
                <a:srgbClr val="FF0000"/>
              </a:solidFill>
              <a:latin typeface="Times New Roman"/>
              <a:cs typeface="Times New Roman"/>
            </a:endParaRPr>
          </a:p>
        </p:txBody>
      </p:sp>
      <p:sp>
        <p:nvSpPr>
          <p:cNvPr id="9" name="TextBox 8">
            <a:extLst>
              <a:ext uri="{FF2B5EF4-FFF2-40B4-BE49-F238E27FC236}">
                <a16:creationId xmlns:a16="http://schemas.microsoft.com/office/drawing/2014/main" id="{492289B4-ADF6-5D42-8037-B4230E8CD525}"/>
              </a:ext>
            </a:extLst>
          </p:cNvPr>
          <p:cNvSpPr txBox="1"/>
          <p:nvPr/>
        </p:nvSpPr>
        <p:spPr>
          <a:xfrm>
            <a:off x="7039183" y="4131648"/>
            <a:ext cx="4597221" cy="830997"/>
          </a:xfrm>
          <a:prstGeom prst="rect">
            <a:avLst/>
          </a:prstGeom>
          <a:noFill/>
        </p:spPr>
        <p:txBody>
          <a:bodyPr wrap="none" rtlCol="0">
            <a:spAutoFit/>
          </a:bodyPr>
          <a:lstStyle/>
          <a:p>
            <a:pPr algn="ctr"/>
            <a:r>
              <a:rPr lang="en-US" sz="2800" b="1" dirty="0">
                <a:solidFill>
                  <a:srgbClr val="FEFBF4"/>
                </a:solidFill>
              </a:rPr>
              <a:t>Salvatore Fazio </a:t>
            </a:r>
          </a:p>
          <a:p>
            <a:pPr algn="ctr"/>
            <a:r>
              <a:rPr lang="it-IT" sz="2000" b="1" i="1" dirty="0">
                <a:solidFill>
                  <a:srgbClr val="EEECE1"/>
                </a:solidFill>
              </a:rPr>
              <a:t>Università della Calabria &amp; INFN Cosenza</a:t>
            </a:r>
          </a:p>
        </p:txBody>
      </p:sp>
      <p:sp>
        <p:nvSpPr>
          <p:cNvPr id="10" name="Rounded Rectangle 9">
            <a:extLst>
              <a:ext uri="{FF2B5EF4-FFF2-40B4-BE49-F238E27FC236}">
                <a16:creationId xmlns:a16="http://schemas.microsoft.com/office/drawing/2014/main" id="{7D87435F-6F7D-F14C-B7B1-4EE63F46C054}"/>
              </a:ext>
            </a:extLst>
          </p:cNvPr>
          <p:cNvSpPr/>
          <p:nvPr/>
        </p:nvSpPr>
        <p:spPr>
          <a:xfrm>
            <a:off x="4467069" y="4890024"/>
            <a:ext cx="7441559" cy="974344"/>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420"/>
              </a:spcBef>
              <a:tabLst>
                <a:tab pos="360216"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b="1" dirty="0"/>
              <a:t>XXXIII INTERNATIONAL SEMINAR of NUCLEAR and SUBNUCLEAR PHYSICS</a:t>
            </a:r>
            <a:r>
              <a:rPr lang="en-GB" dirty="0"/>
              <a:t> </a:t>
            </a:r>
            <a:r>
              <a:rPr lang="en-GB" b="1" dirty="0"/>
              <a:t>"Francesco Romano"   </a:t>
            </a:r>
            <a:endParaRPr lang="en-GB" dirty="0"/>
          </a:p>
          <a:p>
            <a:pPr algn="ctr">
              <a:spcBef>
                <a:spcPts val="420"/>
              </a:spcBef>
              <a:tabLst>
                <a:tab pos="360216"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b="1" dirty="0">
                <a:solidFill>
                  <a:schemeClr val="bg2"/>
                </a:solidFill>
              </a:rPr>
              <a:t>Otranto - </a:t>
            </a:r>
            <a:r>
              <a:rPr lang="en-US" b="1" dirty="0"/>
              <a:t>June 3-10, 2022 </a:t>
            </a:r>
            <a:endParaRPr lang="en-GB" b="1" i="1" dirty="0">
              <a:solidFill>
                <a:schemeClr val="bg2"/>
              </a:solidFill>
            </a:endParaRPr>
          </a:p>
        </p:txBody>
      </p:sp>
      <p:grpSp>
        <p:nvGrpSpPr>
          <p:cNvPr id="13" name="Group 12">
            <a:extLst>
              <a:ext uri="{FF2B5EF4-FFF2-40B4-BE49-F238E27FC236}">
                <a16:creationId xmlns:a16="http://schemas.microsoft.com/office/drawing/2014/main" id="{23ABCF35-89DB-B94A-8E62-AC51A7888D44}"/>
              </a:ext>
            </a:extLst>
          </p:cNvPr>
          <p:cNvGrpSpPr/>
          <p:nvPr/>
        </p:nvGrpSpPr>
        <p:grpSpPr>
          <a:xfrm>
            <a:off x="8540319" y="6061567"/>
            <a:ext cx="3651681" cy="796433"/>
            <a:chOff x="44265" y="44067"/>
            <a:chExt cx="3651681" cy="796433"/>
          </a:xfrm>
        </p:grpSpPr>
        <p:pic>
          <p:nvPicPr>
            <p:cNvPr id="11" name="Picture 6" descr="INFN Gruppo Collegato di Cosenza - Home | Facebook">
              <a:extLst>
                <a:ext uri="{FF2B5EF4-FFF2-40B4-BE49-F238E27FC236}">
                  <a16:creationId xmlns:a16="http://schemas.microsoft.com/office/drawing/2014/main" id="{0C9C979B-F245-2A46-94E2-32091BB82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183" y="44067"/>
              <a:ext cx="1280763" cy="7964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Poster finale">
              <a:extLst>
                <a:ext uri="{FF2B5EF4-FFF2-40B4-BE49-F238E27FC236}">
                  <a16:creationId xmlns:a16="http://schemas.microsoft.com/office/drawing/2014/main" id="{641243F8-CC70-C845-A7C3-56392F196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5" y="44067"/>
              <a:ext cx="2370918" cy="7964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8507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CEBD4F-541F-5B31-9616-C27CEB86AE5B}"/>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3F8F81FD-CE36-53F4-31C7-B7173BE0C8F2}"/>
              </a:ext>
            </a:extLst>
          </p:cNvPr>
          <p:cNvSpPr>
            <a:spLocks noGrp="1"/>
          </p:cNvSpPr>
          <p:nvPr>
            <p:ph type="sldNum" sz="quarter" idx="12"/>
          </p:nvPr>
        </p:nvSpPr>
        <p:spPr/>
        <p:txBody>
          <a:bodyPr/>
          <a:lstStyle/>
          <a:p>
            <a:fld id="{1495DAC2-AB1D-3846-9742-98AFDA9D25F8}" type="slidenum">
              <a:rPr lang="it-IT" smtClean="0"/>
              <a:t>10</a:t>
            </a:fld>
            <a:endParaRPr lang="it-IT"/>
          </a:p>
        </p:txBody>
      </p:sp>
      <p:pic>
        <p:nvPicPr>
          <p:cNvPr id="4" name="DIS-Kinematics_revised copy.pdf">
            <a:extLst>
              <a:ext uri="{FF2B5EF4-FFF2-40B4-BE49-F238E27FC236}">
                <a16:creationId xmlns:a16="http://schemas.microsoft.com/office/drawing/2014/main" id="{683CFA27-D0B4-FC8C-510A-84B1EA43C823}"/>
              </a:ext>
            </a:extLst>
          </p:cNvPr>
          <p:cNvPicPr/>
          <p:nvPr/>
        </p:nvPicPr>
        <p:blipFill>
          <a:blip r:embed="rId2"/>
          <a:stretch>
            <a:fillRect/>
          </a:stretch>
        </p:blipFill>
        <p:spPr>
          <a:xfrm>
            <a:off x="87883" y="940219"/>
            <a:ext cx="3598738" cy="3020569"/>
          </a:xfrm>
          <a:prstGeom prst="rect">
            <a:avLst/>
          </a:prstGeom>
          <a:ln w="25400" cmpd="dbl">
            <a:solidFill>
              <a:srgbClr val="00B050"/>
            </a:solidFill>
            <a:round/>
          </a:ln>
        </p:spPr>
      </p:pic>
      <p:sp>
        <p:nvSpPr>
          <p:cNvPr id="5" name="Rectangle 5">
            <a:extLst>
              <a:ext uri="{FF2B5EF4-FFF2-40B4-BE49-F238E27FC236}">
                <a16:creationId xmlns:a16="http://schemas.microsoft.com/office/drawing/2014/main" id="{031D8D9C-C42D-27D8-191B-AB1E7FCB1004}"/>
              </a:ext>
            </a:extLst>
          </p:cNvPr>
          <p:cNvSpPr>
            <a:spLocks/>
          </p:cNvSpPr>
          <p:nvPr/>
        </p:nvSpPr>
        <p:spPr bwMode="auto">
          <a:xfrm>
            <a:off x="3781952" y="1681816"/>
            <a:ext cx="2934937" cy="314766"/>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algn="ctr" eaLnBrk="1" hangingPunct="1">
              <a:spcBef>
                <a:spcPts val="1150"/>
              </a:spcBef>
            </a:pPr>
            <a:r>
              <a:rPr lang="en-US" dirty="0">
                <a:solidFill>
                  <a:srgbClr val="000000"/>
                </a:solidFill>
                <a:sym typeface="Comic Sans MS" charset="0"/>
              </a:rPr>
              <a:t>Measure of resolution power</a:t>
            </a:r>
          </a:p>
        </p:txBody>
      </p:sp>
      <p:sp>
        <p:nvSpPr>
          <p:cNvPr id="6" name="Rectangle 6">
            <a:extLst>
              <a:ext uri="{FF2B5EF4-FFF2-40B4-BE49-F238E27FC236}">
                <a16:creationId xmlns:a16="http://schemas.microsoft.com/office/drawing/2014/main" id="{A2E90954-7023-CDF7-8BC5-A6E8B7918100}"/>
              </a:ext>
            </a:extLst>
          </p:cNvPr>
          <p:cNvSpPr>
            <a:spLocks/>
          </p:cNvSpPr>
          <p:nvPr/>
        </p:nvSpPr>
        <p:spPr bwMode="auto">
          <a:xfrm>
            <a:off x="3803904" y="3237853"/>
            <a:ext cx="2150786" cy="312056"/>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algn="ctr" eaLnBrk="1" hangingPunct="1">
              <a:spcBef>
                <a:spcPts val="1150"/>
              </a:spcBef>
            </a:pPr>
            <a:r>
              <a:rPr lang="en-US" sz="1600" dirty="0">
                <a:solidFill>
                  <a:srgbClr val="000000"/>
                </a:solidFill>
                <a:sym typeface="Comic Sans MS" charset="0"/>
              </a:rPr>
              <a:t>Measure of inelasticity</a:t>
            </a:r>
          </a:p>
        </p:txBody>
      </p:sp>
      <p:sp>
        <p:nvSpPr>
          <p:cNvPr id="7" name="Rectangle 7">
            <a:extLst>
              <a:ext uri="{FF2B5EF4-FFF2-40B4-BE49-F238E27FC236}">
                <a16:creationId xmlns:a16="http://schemas.microsoft.com/office/drawing/2014/main" id="{E0762677-932D-18FB-0B91-C0C9AD81D220}"/>
              </a:ext>
            </a:extLst>
          </p:cNvPr>
          <p:cNvSpPr>
            <a:spLocks/>
          </p:cNvSpPr>
          <p:nvPr/>
        </p:nvSpPr>
        <p:spPr bwMode="auto">
          <a:xfrm>
            <a:off x="6535209" y="3200167"/>
            <a:ext cx="1795993" cy="855144"/>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algn="ctr" eaLnBrk="1" hangingPunct="1">
              <a:spcBef>
                <a:spcPts val="1150"/>
              </a:spcBef>
            </a:pPr>
            <a:r>
              <a:rPr lang="en-US" sz="1600" dirty="0">
                <a:solidFill>
                  <a:srgbClr val="000000"/>
                </a:solidFill>
                <a:sym typeface="Comic Sans MS" charset="0"/>
              </a:rPr>
              <a:t>Measure of momentum fraction of struck quark</a:t>
            </a:r>
          </a:p>
        </p:txBody>
      </p:sp>
      <p:sp>
        <p:nvSpPr>
          <p:cNvPr id="8" name="TextBox 7">
            <a:extLst>
              <a:ext uri="{FF2B5EF4-FFF2-40B4-BE49-F238E27FC236}">
                <a16:creationId xmlns:a16="http://schemas.microsoft.com/office/drawing/2014/main" id="{C03D0A5C-D086-256B-2C06-675A46DB29AE}"/>
              </a:ext>
            </a:extLst>
          </p:cNvPr>
          <p:cNvSpPr txBox="1"/>
          <p:nvPr/>
        </p:nvSpPr>
        <p:spPr>
          <a:xfrm>
            <a:off x="3808540" y="782605"/>
            <a:ext cx="1593180" cy="400110"/>
          </a:xfrm>
          <a:prstGeom prst="rect">
            <a:avLst/>
          </a:prstGeom>
          <a:noFill/>
        </p:spPr>
        <p:txBody>
          <a:bodyPr wrap="none" rtlCol="0">
            <a:spAutoFit/>
          </a:bodyPr>
          <a:lstStyle/>
          <a:p>
            <a:r>
              <a:rPr lang="en-US" sz="2000" u="sng" dirty="0"/>
              <a:t>Kinematics:</a:t>
            </a:r>
          </a:p>
        </p:txBody>
      </p:sp>
      <p:sp>
        <p:nvSpPr>
          <p:cNvPr id="9" name="Rectangle 7">
            <a:extLst>
              <a:ext uri="{FF2B5EF4-FFF2-40B4-BE49-F238E27FC236}">
                <a16:creationId xmlns:a16="http://schemas.microsoft.com/office/drawing/2014/main" id="{1B8FB73E-0CC5-28C1-082D-98916C9AFBCC}"/>
              </a:ext>
            </a:extLst>
          </p:cNvPr>
          <p:cNvSpPr>
            <a:spLocks/>
          </p:cNvSpPr>
          <p:nvPr/>
        </p:nvSpPr>
        <p:spPr bwMode="auto">
          <a:xfrm>
            <a:off x="8860922" y="3209225"/>
            <a:ext cx="1795992" cy="738507"/>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lvl="0" algn="ctr">
              <a:defRPr sz="1800">
                <a:solidFill>
                  <a:srgbClr val="000000"/>
                </a:solidFill>
                <a:uFillTx/>
              </a:defRPr>
            </a:pPr>
            <a:r>
              <a:rPr lang="en-US" sz="1600" dirty="0">
                <a:solidFill>
                  <a:srgbClr val="322F31"/>
                </a:solidFill>
                <a:uFill>
                  <a:solidFill>
                    <a:srgbClr val="021EAA"/>
                  </a:solidFill>
                </a:uFill>
              </a:rPr>
              <a:t>Center-of-mass energy of electron-hadron system</a:t>
            </a:r>
          </a:p>
        </p:txBody>
      </p:sp>
      <p:sp>
        <p:nvSpPr>
          <p:cNvPr id="10" name="TextBox 9">
            <a:extLst>
              <a:ext uri="{FF2B5EF4-FFF2-40B4-BE49-F238E27FC236}">
                <a16:creationId xmlns:a16="http://schemas.microsoft.com/office/drawing/2014/main" id="{488A683D-B2A0-F732-512E-28A0F83308E1}"/>
              </a:ext>
            </a:extLst>
          </p:cNvPr>
          <p:cNvSpPr txBox="1"/>
          <p:nvPr/>
        </p:nvSpPr>
        <p:spPr>
          <a:xfrm>
            <a:off x="88899" y="4382328"/>
            <a:ext cx="11898662" cy="1985159"/>
          </a:xfrm>
          <a:prstGeom prst="rect">
            <a:avLst/>
          </a:prstGeom>
          <a:noFill/>
        </p:spPr>
        <p:txBody>
          <a:bodyPr wrap="square" rtlCol="0">
            <a:spAutoFit/>
          </a:bodyPr>
          <a:lstStyle/>
          <a:p>
            <a:pPr>
              <a:buClr>
                <a:srgbClr val="0000FF"/>
              </a:buClr>
              <a:defRPr sz="1800">
                <a:uFillTx/>
              </a:defRPr>
            </a:pPr>
            <a:r>
              <a:rPr lang="en-US" sz="3600" b="1" dirty="0">
                <a:solidFill>
                  <a:srgbClr val="0000FF"/>
                </a:solidFill>
                <a:uFill>
                  <a:solidFill/>
                </a:uFill>
              </a:rPr>
              <a:t>DIS:</a:t>
            </a:r>
          </a:p>
          <a:p>
            <a:pPr marL="342900" indent="-342900">
              <a:spcBef>
                <a:spcPts val="600"/>
              </a:spcBef>
              <a:buClr>
                <a:srgbClr val="0000FF"/>
              </a:buClr>
              <a:buFont typeface="Wingdings" charset="2"/>
              <a:buChar char="²"/>
              <a:defRPr sz="1800">
                <a:uFillTx/>
              </a:defRPr>
            </a:pPr>
            <a:r>
              <a:rPr lang="en-US" sz="2400" dirty="0">
                <a:uFill>
                  <a:solidFill/>
                </a:uFill>
              </a:rPr>
              <a:t>As a probe, electron beams provide unmatched precision of the electromagnetic interaction</a:t>
            </a:r>
          </a:p>
          <a:p>
            <a:pPr marL="342900" indent="-342900">
              <a:spcBef>
                <a:spcPts val="600"/>
              </a:spcBef>
              <a:buClr>
                <a:srgbClr val="0000FF"/>
              </a:buClr>
              <a:buFont typeface="Wingdings" charset="2"/>
              <a:buChar char="²"/>
              <a:defRPr sz="1800">
                <a:uFillTx/>
              </a:defRPr>
            </a:pPr>
            <a:r>
              <a:rPr lang="en-US" sz="2400" dirty="0">
                <a:uFill>
                  <a:solidFill/>
                </a:uFill>
              </a:rPr>
              <a:t>Direct, model independent, determination of kinematics of physics processes</a:t>
            </a:r>
          </a:p>
          <a:p>
            <a:pPr marL="342900" indent="-342900">
              <a:spcBef>
                <a:spcPts val="600"/>
              </a:spcBef>
              <a:buClr>
                <a:srgbClr val="0000FF"/>
              </a:buClr>
              <a:buFont typeface="Wingdings" charset="2"/>
              <a:buChar char="²"/>
              <a:defRPr sz="1800">
                <a:uFillTx/>
              </a:defRPr>
            </a:pPr>
            <a:r>
              <a:rPr lang="en-US" sz="2400" dirty="0">
                <a:uFill>
                  <a:solidFill/>
                </a:uFill>
              </a:rPr>
              <a:t>Indirectly probes gluons with high precision</a:t>
            </a:r>
          </a:p>
        </p:txBody>
      </p:sp>
      <p:sp>
        <p:nvSpPr>
          <p:cNvPr id="11" name="TextBox 10">
            <a:extLst>
              <a:ext uri="{FF2B5EF4-FFF2-40B4-BE49-F238E27FC236}">
                <a16:creationId xmlns:a16="http://schemas.microsoft.com/office/drawing/2014/main" id="{DDF62742-0197-2E65-90A5-618C0E339882}"/>
              </a:ext>
            </a:extLst>
          </p:cNvPr>
          <p:cNvSpPr txBox="1"/>
          <p:nvPr/>
        </p:nvSpPr>
        <p:spPr>
          <a:xfrm>
            <a:off x="2786218" y="4175252"/>
            <a:ext cx="3707566" cy="461665"/>
          </a:xfrm>
          <a:prstGeom prst="rect">
            <a:avLst/>
          </a:prstGeom>
          <a:noFill/>
        </p:spPr>
        <p:txBody>
          <a:bodyPr wrap="none" rtlCol="0">
            <a:spAutoFit/>
          </a:bodyPr>
          <a:lstStyle/>
          <a:p>
            <a:r>
              <a:rPr lang="en-US" sz="2400" b="1" dirty="0">
                <a:solidFill>
                  <a:srgbClr val="0000FF"/>
                </a:solidFill>
              </a:rPr>
              <a:t>All variables are correlated:</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88D5B18-F5A6-3E0C-C4D9-B6E32BAD6E3E}"/>
                  </a:ext>
                </a:extLst>
              </p:cNvPr>
              <p:cNvSpPr txBox="1"/>
              <p:nvPr/>
            </p:nvSpPr>
            <p:spPr>
              <a:xfrm>
                <a:off x="3711194" y="1212364"/>
                <a:ext cx="6547927" cy="37766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1" i="1" smtClean="0">
                              <a:solidFill>
                                <a:srgbClr val="FF0000"/>
                              </a:solidFill>
                              <a:latin typeface="Cambria Math" panose="02040503050406030204" pitchFamily="18" charset="0"/>
                            </a:rPr>
                          </m:ctrlPr>
                        </m:sSupPr>
                        <m:e>
                          <m:r>
                            <a:rPr lang="en-US" sz="2400" b="1" i="1" smtClean="0">
                              <a:solidFill>
                                <a:srgbClr val="FF0000"/>
                              </a:solidFill>
                              <a:latin typeface="Cambria Math" panose="02040503050406030204" pitchFamily="18" charset="0"/>
                            </a:rPr>
                            <m:t>𝑸</m:t>
                          </m:r>
                        </m:e>
                        <m:sup>
                          <m:r>
                            <a:rPr lang="en-US" sz="2400" b="1" i="1" smtClean="0">
                              <a:solidFill>
                                <a:srgbClr val="FF0000"/>
                              </a:solidFill>
                              <a:latin typeface="Cambria Math" panose="02040503050406030204" pitchFamily="18" charset="0"/>
                            </a:rPr>
                            <m:t>𝟐</m:t>
                          </m:r>
                        </m:sup>
                      </m:sSup>
                      <m:r>
                        <a:rPr lang="en-US" sz="2400" b="1" i="1" smtClean="0">
                          <a:latin typeface="Cambria Math" panose="02040503050406030204" pitchFamily="18" charset="0"/>
                        </a:rPr>
                        <m:t>=</m:t>
                      </m:r>
                      <m:r>
                        <a:rPr lang="en-US" sz="2400" b="1" i="1" smtClean="0">
                          <a:latin typeface="Cambria Math" panose="02040503050406030204" pitchFamily="18" charset="0"/>
                        </a:rPr>
                        <m:t>𝟐</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𝑬</m:t>
                          </m:r>
                        </m:e>
                        <m:sub>
                          <m:r>
                            <a:rPr lang="en-US" sz="2400" b="1" i="1" smtClean="0">
                              <a:latin typeface="Cambria Math" panose="02040503050406030204" pitchFamily="18" charset="0"/>
                            </a:rPr>
                            <m:t>𝒆</m:t>
                          </m:r>
                        </m:sub>
                      </m:sSub>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𝑬</m:t>
                          </m:r>
                          <m:r>
                            <a:rPr lang="en-US" sz="2400" b="1" i="1" smtClean="0">
                              <a:latin typeface="Cambria Math" panose="02040503050406030204" pitchFamily="18" charset="0"/>
                            </a:rPr>
                            <m:t>′</m:t>
                          </m:r>
                        </m:e>
                        <m:sub>
                          <m:r>
                            <a:rPr lang="en-US" sz="2400" b="1" i="1" smtClean="0">
                              <a:latin typeface="Cambria Math" panose="02040503050406030204" pitchFamily="18" charset="0"/>
                            </a:rPr>
                            <m:t>𝒆</m:t>
                          </m:r>
                        </m:sub>
                      </m:sSub>
                      <m:d>
                        <m:dPr>
                          <m:ctrlPr>
                            <a:rPr lang="en-US" sz="2400" b="1" i="1" smtClean="0">
                              <a:latin typeface="Cambria Math" panose="02040503050406030204" pitchFamily="18" charset="0"/>
                            </a:rPr>
                          </m:ctrlPr>
                        </m:dPr>
                        <m:e>
                          <m:r>
                            <a:rPr lang="en-US" sz="2400" b="1" i="1" smtClean="0">
                              <a:latin typeface="Cambria Math" panose="02040503050406030204" pitchFamily="18" charset="0"/>
                            </a:rPr>
                            <m:t>𝟏</m:t>
                          </m:r>
                          <m:r>
                            <a:rPr lang="en-US" sz="2400" b="1" i="1" smtClean="0">
                              <a:latin typeface="Cambria Math" panose="02040503050406030204" pitchFamily="18" charset="0"/>
                            </a:rPr>
                            <m:t>−</m:t>
                          </m:r>
                          <m:func>
                            <m:funcPr>
                              <m:ctrlPr>
                                <a:rPr lang="en-US" sz="2400" b="1" i="1" smtClean="0">
                                  <a:latin typeface="Cambria Math" panose="02040503050406030204" pitchFamily="18" charset="0"/>
                                </a:rPr>
                              </m:ctrlPr>
                            </m:funcPr>
                            <m:fName>
                              <m:r>
                                <a:rPr lang="en-US" sz="2400" b="1" i="0" smtClean="0">
                                  <a:latin typeface="Cambria Math" panose="02040503050406030204" pitchFamily="18" charset="0"/>
                                </a:rPr>
                                <m:t>𝐜𝐨𝐬</m:t>
                              </m:r>
                            </m:fName>
                            <m:e>
                              <m:sSub>
                                <m:sSubPr>
                                  <m:ctrlPr>
                                    <a:rPr lang="en-US" sz="2400" b="1" i="1" smtClean="0">
                                      <a:latin typeface="Cambria Math" panose="02040503050406030204" pitchFamily="18" charset="0"/>
                                      <a:ea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𝜽</m:t>
                                  </m:r>
                                </m:e>
                                <m:sub>
                                  <m:r>
                                    <a:rPr lang="en-US" sz="2400" b="1" i="1" smtClean="0">
                                      <a:latin typeface="Cambria Math" panose="02040503050406030204" pitchFamily="18" charset="0"/>
                                      <a:ea typeface="Cambria Math" panose="02040503050406030204" pitchFamily="18" charset="0"/>
                                    </a:rPr>
                                    <m:t>𝒆</m:t>
                                  </m:r>
                                  <m:r>
                                    <a:rPr lang="en-US" sz="2400" b="1" i="1" smtClean="0">
                                      <a:latin typeface="Cambria Math" panose="02040503050406030204" pitchFamily="18" charset="0"/>
                                      <a:ea typeface="Cambria Math" panose="02040503050406030204" pitchFamily="18" charset="0"/>
                                    </a:rPr>
                                    <m:t>′</m:t>
                                  </m:r>
                                </m:sub>
                              </m:sSub>
                            </m:e>
                          </m:func>
                        </m:e>
                      </m:d>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d>
                            <m:dPr>
                              <m:ctrlPr>
                                <a:rPr lang="en-US" sz="2400" b="1" i="1">
                                  <a:latin typeface="Cambria Math" panose="02040503050406030204" pitchFamily="18" charset="0"/>
                                </a:rPr>
                              </m:ctrlPr>
                            </m:dPr>
                            <m:e>
                              <m:r>
                                <a:rPr lang="en-US" sz="2400" b="1" i="1">
                                  <a:latin typeface="Cambria Math" panose="02040503050406030204" pitchFamily="18" charset="0"/>
                                </a:rPr>
                                <m:t>𝒌</m:t>
                              </m:r>
                              <m:r>
                                <a:rPr lang="en-US" sz="2400" b="1" i="1">
                                  <a:latin typeface="Cambria Math" panose="02040503050406030204" pitchFamily="18" charset="0"/>
                                </a:rPr>
                                <m:t>−</m:t>
                              </m:r>
                              <m:sSup>
                                <m:sSupPr>
                                  <m:ctrlPr>
                                    <a:rPr lang="en-US" sz="2400" b="1" i="1">
                                      <a:latin typeface="Cambria Math" panose="02040503050406030204" pitchFamily="18" charset="0"/>
                                    </a:rPr>
                                  </m:ctrlPr>
                                </m:sSupPr>
                                <m:e>
                                  <m:r>
                                    <a:rPr lang="en-US" sz="2400" b="1" i="1">
                                      <a:latin typeface="Cambria Math" panose="02040503050406030204" pitchFamily="18" charset="0"/>
                                    </a:rPr>
                                    <m:t>𝒌</m:t>
                                  </m:r>
                                </m:e>
                                <m:sup>
                                  <m:r>
                                    <a:rPr lang="en-US" sz="2400" b="1" i="1">
                                      <a:latin typeface="Cambria Math" panose="02040503050406030204" pitchFamily="18" charset="0"/>
                                    </a:rPr>
                                    <m:t>′</m:t>
                                  </m:r>
                                </m:sup>
                              </m:sSup>
                            </m:e>
                          </m:d>
                        </m:e>
                        <m:sup>
                          <m:r>
                            <a:rPr lang="en-US" sz="2400" b="1" i="1" smtClean="0">
                              <a:latin typeface="Cambria Math" panose="02040503050406030204" pitchFamily="18" charset="0"/>
                            </a:rPr>
                            <m:t>𝟐</m:t>
                          </m:r>
                        </m:sup>
                      </m:sSup>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𝒒</m:t>
                          </m:r>
                        </m:e>
                        <m:sup>
                          <m:r>
                            <a:rPr lang="en-US" sz="2400" b="1" i="1" smtClean="0">
                              <a:latin typeface="Cambria Math" panose="02040503050406030204" pitchFamily="18" charset="0"/>
                            </a:rPr>
                            <m:t>𝟐</m:t>
                          </m:r>
                        </m:sup>
                      </m:sSup>
                    </m:oMath>
                  </m:oMathPara>
                </a14:m>
                <a:endParaRPr lang="en-US" sz="2400" b="1" dirty="0"/>
              </a:p>
            </p:txBody>
          </p:sp>
        </mc:Choice>
        <mc:Fallback>
          <p:sp>
            <p:nvSpPr>
              <p:cNvPr id="12" name="TextBox 11">
                <a:extLst>
                  <a:ext uri="{FF2B5EF4-FFF2-40B4-BE49-F238E27FC236}">
                    <a16:creationId xmlns:a16="http://schemas.microsoft.com/office/drawing/2014/main" id="{F88D5B18-F5A6-3E0C-C4D9-B6E32BAD6E3E}"/>
                  </a:ext>
                </a:extLst>
              </p:cNvPr>
              <p:cNvSpPr txBox="1">
                <a:spLocks noRot="1" noChangeAspect="1" noMove="1" noResize="1" noEditPoints="1" noAdjustHandles="1" noChangeArrowheads="1" noChangeShapeType="1" noTextEdit="1"/>
              </p:cNvSpPr>
              <p:nvPr/>
            </p:nvSpPr>
            <p:spPr>
              <a:xfrm>
                <a:off x="3711194" y="1212364"/>
                <a:ext cx="6547927" cy="377667"/>
              </a:xfrm>
              <a:prstGeom prst="rect">
                <a:avLst/>
              </a:prstGeom>
              <a:blipFill>
                <a:blip r:embed="rId3"/>
                <a:stretch>
                  <a:fillRect t="-3226" b="-22581"/>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67A13169-C9A1-FF92-C7BD-9C5A96D69745}"/>
                  </a:ext>
                </a:extLst>
              </p:cNvPr>
              <p:cNvSpPr txBox="1"/>
              <p:nvPr/>
            </p:nvSpPr>
            <p:spPr>
              <a:xfrm>
                <a:off x="3625660" y="2315213"/>
                <a:ext cx="3091229" cy="8298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FF0000"/>
                          </a:solidFill>
                          <a:latin typeface="Cambria Math" panose="02040503050406030204" pitchFamily="18" charset="0"/>
                        </a:rPr>
                        <m:t>𝒚</m:t>
                      </m:r>
                      <m:r>
                        <a:rPr lang="en-US" sz="2400" b="1" i="1" smtClean="0">
                          <a:latin typeface="Cambria Math" panose="02040503050406030204" pitchFamily="18" charset="0"/>
                        </a:rPr>
                        <m:t>=</m:t>
                      </m:r>
                      <m:r>
                        <a:rPr lang="en-US" sz="2400" b="1" i="1" smtClean="0">
                          <a:latin typeface="Cambria Math" panose="02040503050406030204" pitchFamily="18" charset="0"/>
                        </a:rPr>
                        <m:t>𝟏</m:t>
                      </m:r>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𝑬</m:t>
                              </m:r>
                              <m:r>
                                <a:rPr lang="en-US" sz="2400" b="1" i="1" smtClean="0">
                                  <a:latin typeface="Cambria Math" panose="02040503050406030204" pitchFamily="18" charset="0"/>
                                </a:rPr>
                                <m:t>′</m:t>
                              </m:r>
                            </m:e>
                            <m:sub>
                              <m:r>
                                <a:rPr lang="en-US" sz="2400" b="1" i="1" smtClean="0">
                                  <a:latin typeface="Cambria Math" panose="02040503050406030204" pitchFamily="18" charset="0"/>
                                </a:rPr>
                                <m:t>𝒆</m:t>
                              </m:r>
                            </m:sub>
                          </m:sSub>
                        </m:num>
                        <m:den>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𝑬</m:t>
                              </m:r>
                            </m:e>
                            <m:sub>
                              <m:r>
                                <a:rPr lang="en-US" sz="2400" b="1" i="1" smtClean="0">
                                  <a:latin typeface="Cambria Math" panose="02040503050406030204" pitchFamily="18" charset="0"/>
                                </a:rPr>
                                <m:t>𝒆</m:t>
                              </m:r>
                            </m:sub>
                          </m:sSub>
                        </m:den>
                      </m:f>
                      <m:func>
                        <m:funcPr>
                          <m:ctrlPr>
                            <a:rPr lang="en-US" sz="2400" b="1" i="1" smtClean="0">
                              <a:latin typeface="Cambria Math" panose="02040503050406030204" pitchFamily="18" charset="0"/>
                            </a:rPr>
                          </m:ctrlPr>
                        </m:funcPr>
                        <m:fName>
                          <m:sSup>
                            <m:sSupPr>
                              <m:ctrlPr>
                                <a:rPr lang="en-US" sz="2400" b="1" i="1" smtClean="0">
                                  <a:latin typeface="Cambria Math" panose="02040503050406030204" pitchFamily="18" charset="0"/>
                                </a:rPr>
                              </m:ctrlPr>
                            </m:sSupPr>
                            <m:e>
                              <m:r>
                                <m:rPr>
                                  <m:sty m:val="p"/>
                                </m:rPr>
                                <a:rPr lang="en-US" sz="2400" b="0" i="0" smtClean="0">
                                  <a:latin typeface="Cambria Math" panose="02040503050406030204" pitchFamily="18" charset="0"/>
                                </a:rPr>
                                <m:t>cos</m:t>
                              </m:r>
                            </m:e>
                            <m:sup>
                              <m:r>
                                <a:rPr lang="en-US" sz="2400" b="1" i="1" smtClean="0">
                                  <a:latin typeface="Cambria Math" panose="02040503050406030204" pitchFamily="18" charset="0"/>
                                </a:rPr>
                                <m:t>𝟐</m:t>
                              </m:r>
                            </m:sup>
                          </m:sSup>
                        </m:fName>
                        <m:e>
                          <m:d>
                            <m:dPr>
                              <m:ctrlPr>
                                <a:rPr lang="en-US" sz="2400" b="1" i="1">
                                  <a:latin typeface="Cambria Math" panose="02040503050406030204" pitchFamily="18" charset="0"/>
                                </a:rPr>
                              </m:ctrlPr>
                            </m:dPr>
                            <m:e>
                              <m:f>
                                <m:fPr>
                                  <m:ctrlPr>
                                    <a:rPr lang="en-US" sz="2400" b="1" i="1">
                                      <a:latin typeface="Cambria Math" panose="02040503050406030204" pitchFamily="18" charset="0"/>
                                    </a:rPr>
                                  </m:ctrlPr>
                                </m:fPr>
                                <m:num>
                                  <m:sSub>
                                    <m:sSubPr>
                                      <m:ctrlPr>
                                        <a:rPr lang="en-US" sz="2400" b="1" i="1">
                                          <a:latin typeface="Cambria Math" panose="02040503050406030204" pitchFamily="18" charset="0"/>
                                        </a:rPr>
                                      </m:ctrlPr>
                                    </m:sSubPr>
                                    <m:e>
                                      <m:r>
                                        <a:rPr lang="en-US" sz="2400" b="1" i="1">
                                          <a:latin typeface="Cambria Math" panose="02040503050406030204" pitchFamily="18" charset="0"/>
                                          <a:ea typeface="Cambria Math" panose="02040503050406030204" pitchFamily="18" charset="0"/>
                                        </a:rPr>
                                        <m:t>𝜽</m:t>
                                      </m:r>
                                      <m:r>
                                        <a:rPr lang="en-US" sz="2400" b="1" i="1">
                                          <a:latin typeface="Cambria Math" panose="02040503050406030204" pitchFamily="18" charset="0"/>
                                          <a:ea typeface="Cambria Math" panose="02040503050406030204" pitchFamily="18" charset="0"/>
                                        </a:rPr>
                                        <m:t>′</m:t>
                                      </m:r>
                                    </m:e>
                                    <m:sub>
                                      <m:r>
                                        <a:rPr lang="en-US" sz="2400" b="1" i="1">
                                          <a:latin typeface="Cambria Math" panose="02040503050406030204" pitchFamily="18" charset="0"/>
                                        </a:rPr>
                                        <m:t>𝒆</m:t>
                                      </m:r>
                                    </m:sub>
                                  </m:sSub>
                                </m:num>
                                <m:den>
                                  <m:r>
                                    <a:rPr lang="en-US" sz="2400" b="1" i="1">
                                      <a:latin typeface="Cambria Math" panose="02040503050406030204" pitchFamily="18" charset="0"/>
                                    </a:rPr>
                                    <m:t>𝟐</m:t>
                                  </m:r>
                                </m:den>
                              </m:f>
                            </m:e>
                          </m:d>
                        </m:e>
                      </m:func>
                    </m:oMath>
                  </m:oMathPara>
                </a14:m>
                <a:endParaRPr lang="en-US" sz="2400" b="1" dirty="0"/>
              </a:p>
            </p:txBody>
          </p:sp>
        </mc:Choice>
        <mc:Fallback>
          <p:sp>
            <p:nvSpPr>
              <p:cNvPr id="13" name="TextBox 12">
                <a:extLst>
                  <a:ext uri="{FF2B5EF4-FFF2-40B4-BE49-F238E27FC236}">
                    <a16:creationId xmlns:a16="http://schemas.microsoft.com/office/drawing/2014/main" id="{67A13169-C9A1-FF92-C7BD-9C5A96D69745}"/>
                  </a:ext>
                </a:extLst>
              </p:cNvPr>
              <p:cNvSpPr txBox="1">
                <a:spLocks noRot="1" noChangeAspect="1" noMove="1" noResize="1" noEditPoints="1" noAdjustHandles="1" noChangeArrowheads="1" noChangeShapeType="1" noTextEdit="1"/>
              </p:cNvSpPr>
              <p:nvPr/>
            </p:nvSpPr>
            <p:spPr>
              <a:xfrm>
                <a:off x="3625660" y="2315213"/>
                <a:ext cx="3091229" cy="829843"/>
              </a:xfrm>
              <a:prstGeom prst="rect">
                <a:avLst/>
              </a:prstGeom>
              <a:blipFill>
                <a:blip r:embed="rId4"/>
                <a:stretch>
                  <a:fillRect l="-1639" b="-3030"/>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49F5F81-D16F-0343-79F7-00389706FAA4}"/>
                  </a:ext>
                </a:extLst>
              </p:cNvPr>
              <p:cNvSpPr txBox="1"/>
              <p:nvPr/>
            </p:nvSpPr>
            <p:spPr>
              <a:xfrm>
                <a:off x="6994893" y="2322330"/>
                <a:ext cx="1336309" cy="8129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FF0000"/>
                          </a:solidFill>
                          <a:latin typeface="Cambria Math" panose="02040503050406030204" pitchFamily="18" charset="0"/>
                        </a:rPr>
                        <m:t>𝒙</m:t>
                      </m:r>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𝑸</m:t>
                              </m:r>
                            </m:e>
                            <m:sup>
                              <m:r>
                                <a:rPr lang="en-US" sz="2400" b="1" i="1" smtClean="0">
                                  <a:latin typeface="Cambria Math" panose="02040503050406030204" pitchFamily="18" charset="0"/>
                                </a:rPr>
                                <m:t>𝟐</m:t>
                              </m:r>
                            </m:sup>
                          </m:sSup>
                        </m:num>
                        <m:den>
                          <m:r>
                            <a:rPr lang="en-US" sz="2400" b="1" i="1" smtClean="0">
                              <a:latin typeface="Cambria Math" panose="02040503050406030204" pitchFamily="18" charset="0"/>
                            </a:rPr>
                            <m:t>𝟐</m:t>
                          </m:r>
                          <m:r>
                            <a:rPr lang="en-US" sz="2400" b="1" i="1" smtClean="0">
                              <a:latin typeface="Cambria Math" panose="02040503050406030204" pitchFamily="18" charset="0"/>
                            </a:rPr>
                            <m:t>𝒑𝒒</m:t>
                          </m:r>
                        </m:den>
                      </m:f>
                    </m:oMath>
                  </m:oMathPara>
                </a14:m>
                <a:endParaRPr lang="en-US" sz="2400" b="1" dirty="0"/>
              </a:p>
            </p:txBody>
          </p:sp>
        </mc:Choice>
        <mc:Fallback>
          <p:sp>
            <p:nvSpPr>
              <p:cNvPr id="14" name="TextBox 13">
                <a:extLst>
                  <a:ext uri="{FF2B5EF4-FFF2-40B4-BE49-F238E27FC236}">
                    <a16:creationId xmlns:a16="http://schemas.microsoft.com/office/drawing/2014/main" id="{F49F5F81-D16F-0343-79F7-00389706FAA4}"/>
                  </a:ext>
                </a:extLst>
              </p:cNvPr>
              <p:cNvSpPr txBox="1">
                <a:spLocks noRot="1" noChangeAspect="1" noMove="1" noResize="1" noEditPoints="1" noAdjustHandles="1" noChangeArrowheads="1" noChangeShapeType="1" noTextEdit="1"/>
              </p:cNvSpPr>
              <p:nvPr/>
            </p:nvSpPr>
            <p:spPr>
              <a:xfrm>
                <a:off x="6994893" y="2322330"/>
                <a:ext cx="1336309" cy="812915"/>
              </a:xfrm>
              <a:prstGeom prst="rect">
                <a:avLst/>
              </a:prstGeom>
              <a:blipFill>
                <a:blip r:embed="rId5"/>
                <a:stretch>
                  <a:fillRect r="-1869" b="-15385"/>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9B1C067-CD13-7754-8242-1B85B10E06C5}"/>
                  </a:ext>
                </a:extLst>
              </p:cNvPr>
              <p:cNvSpPr txBox="1"/>
              <p:nvPr/>
            </p:nvSpPr>
            <p:spPr>
              <a:xfrm>
                <a:off x="8790681" y="2376172"/>
                <a:ext cx="1970246" cy="7515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400" b="1" i="1" smtClean="0">
                              <a:solidFill>
                                <a:srgbClr val="FF0000"/>
                              </a:solidFill>
                              <a:latin typeface="Cambria Math" panose="02040503050406030204" pitchFamily="18" charset="0"/>
                            </a:rPr>
                          </m:ctrlPr>
                        </m:radPr>
                        <m:deg/>
                        <m:e>
                          <m:r>
                            <a:rPr lang="en-US" sz="2400" b="1" i="1" smtClean="0">
                              <a:solidFill>
                                <a:srgbClr val="FF0000"/>
                              </a:solidFill>
                              <a:latin typeface="Cambria Math" panose="02040503050406030204" pitchFamily="18" charset="0"/>
                            </a:rPr>
                            <m:t>𝒔</m:t>
                          </m:r>
                        </m:e>
                      </m:rad>
                      <m:r>
                        <a:rPr lang="en-US" sz="2400" b="1" i="1" smtClean="0">
                          <a:latin typeface="Cambria Math" panose="02040503050406030204" pitchFamily="18" charset="0"/>
                        </a:rPr>
                        <m:t>=</m:t>
                      </m:r>
                      <m:r>
                        <a:rPr lang="en-US" sz="2400" b="1" i="1" smtClean="0">
                          <a:latin typeface="Cambria Math" panose="02040503050406030204" pitchFamily="18" charset="0"/>
                        </a:rPr>
                        <m:t>𝟐</m:t>
                      </m:r>
                      <m:rad>
                        <m:radPr>
                          <m:degHide m:val="on"/>
                          <m:ctrlPr>
                            <a:rPr lang="en-US" sz="2400" b="1" i="1" smtClean="0">
                              <a:latin typeface="Cambria Math" panose="02040503050406030204" pitchFamily="18" charset="0"/>
                            </a:rPr>
                          </m:ctrlPr>
                        </m:radPr>
                        <m:deg/>
                        <m:e>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𝑬</m:t>
                              </m:r>
                            </m:e>
                            <m:sub>
                              <m:r>
                                <a:rPr lang="en-US" sz="2400" b="1" i="1" smtClean="0">
                                  <a:latin typeface="Cambria Math" panose="02040503050406030204" pitchFamily="18" charset="0"/>
                                </a:rPr>
                                <m:t>𝒆</m:t>
                              </m:r>
                            </m:sub>
                          </m:sSub>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𝑬</m:t>
                              </m:r>
                            </m:e>
                            <m:sub>
                              <m:r>
                                <a:rPr lang="en-US" sz="2400" b="1" i="1" smtClean="0">
                                  <a:latin typeface="Cambria Math" panose="02040503050406030204" pitchFamily="18" charset="0"/>
                                </a:rPr>
                                <m:t>𝒑</m:t>
                              </m:r>
                            </m:sub>
                          </m:sSub>
                        </m:e>
                      </m:rad>
                    </m:oMath>
                  </m:oMathPara>
                </a14:m>
                <a:endParaRPr lang="en-US" sz="2400" b="1" dirty="0"/>
              </a:p>
            </p:txBody>
          </p:sp>
        </mc:Choice>
        <mc:Fallback>
          <p:sp>
            <p:nvSpPr>
              <p:cNvPr id="15" name="TextBox 14">
                <a:extLst>
                  <a:ext uri="{FF2B5EF4-FFF2-40B4-BE49-F238E27FC236}">
                    <a16:creationId xmlns:a16="http://schemas.microsoft.com/office/drawing/2014/main" id="{D9B1C067-CD13-7754-8242-1B85B10E06C5}"/>
                  </a:ext>
                </a:extLst>
              </p:cNvPr>
              <p:cNvSpPr txBox="1">
                <a:spLocks noRot="1" noChangeAspect="1" noMove="1" noResize="1" noEditPoints="1" noAdjustHandles="1" noChangeArrowheads="1" noChangeShapeType="1" noTextEdit="1"/>
              </p:cNvSpPr>
              <p:nvPr/>
            </p:nvSpPr>
            <p:spPr>
              <a:xfrm>
                <a:off x="8790681" y="2376172"/>
                <a:ext cx="1970246" cy="751552"/>
              </a:xfrm>
              <a:prstGeom prst="rect">
                <a:avLst/>
              </a:prstGeom>
              <a:blipFill>
                <a:blip r:embed="rId6"/>
                <a:stretch>
                  <a:fillRect r="-641"/>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05073D68-E9E0-E511-AC84-D71204E8EF1F}"/>
                  </a:ext>
                </a:extLst>
              </p:cNvPr>
              <p:cNvSpPr txBox="1"/>
              <p:nvPr/>
            </p:nvSpPr>
            <p:spPr>
              <a:xfrm>
                <a:off x="6505698" y="4133318"/>
                <a:ext cx="2409955" cy="503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b="1" i="1" smtClean="0">
                              <a:solidFill>
                                <a:srgbClr val="FF0000"/>
                              </a:solidFill>
                              <a:latin typeface="Cambria Math" panose="02040503050406030204" pitchFamily="18" charset="0"/>
                            </a:rPr>
                          </m:ctrlPr>
                        </m:sSupPr>
                        <m:e>
                          <m:r>
                            <a:rPr lang="en-US" sz="3200" b="1" i="1" smtClean="0">
                              <a:solidFill>
                                <a:srgbClr val="FF0000"/>
                              </a:solidFill>
                              <a:latin typeface="Cambria Math" panose="02040503050406030204" pitchFamily="18" charset="0"/>
                            </a:rPr>
                            <m:t>𝑸</m:t>
                          </m:r>
                        </m:e>
                        <m:sup>
                          <m:r>
                            <a:rPr lang="en-US" sz="3200" b="1" i="1" smtClean="0">
                              <a:solidFill>
                                <a:srgbClr val="FF0000"/>
                              </a:solidFill>
                              <a:latin typeface="Cambria Math" panose="02040503050406030204" pitchFamily="18" charset="0"/>
                            </a:rPr>
                            <m:t>𝟐</m:t>
                          </m:r>
                        </m:sup>
                      </m:sSup>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𝒔</m:t>
                      </m:r>
                      <m:r>
                        <a:rPr lang="en-US" sz="3200" b="1" i="1" smtClean="0">
                          <a:solidFill>
                            <a:srgbClr val="FF0000"/>
                          </a:solidFill>
                          <a:latin typeface="Cambria Math" panose="02040503050406030204" pitchFamily="18" charset="0"/>
                          <a:ea typeface="Cambria Math" panose="02040503050406030204" pitchFamily="18" charset="0"/>
                        </a:rPr>
                        <m:t>∙</m:t>
                      </m:r>
                      <m:r>
                        <a:rPr lang="en-US" sz="3200" b="1" i="1" smtClean="0">
                          <a:solidFill>
                            <a:srgbClr val="FF0000"/>
                          </a:solidFill>
                          <a:latin typeface="Cambria Math" panose="02040503050406030204" pitchFamily="18" charset="0"/>
                          <a:ea typeface="Cambria Math" panose="02040503050406030204" pitchFamily="18" charset="0"/>
                        </a:rPr>
                        <m:t>𝒙</m:t>
                      </m:r>
                      <m:r>
                        <a:rPr lang="en-US" sz="3200" b="1" i="1" smtClean="0">
                          <a:solidFill>
                            <a:srgbClr val="FF0000"/>
                          </a:solidFill>
                          <a:latin typeface="Cambria Math" panose="02040503050406030204" pitchFamily="18" charset="0"/>
                          <a:ea typeface="Cambria Math" panose="02040503050406030204" pitchFamily="18" charset="0"/>
                        </a:rPr>
                        <m:t>∙</m:t>
                      </m:r>
                      <m:r>
                        <a:rPr lang="en-US" sz="3200" b="1" i="1" smtClean="0">
                          <a:solidFill>
                            <a:srgbClr val="FF0000"/>
                          </a:solidFill>
                          <a:latin typeface="Cambria Math" panose="02040503050406030204" pitchFamily="18" charset="0"/>
                          <a:ea typeface="Cambria Math" panose="02040503050406030204" pitchFamily="18" charset="0"/>
                        </a:rPr>
                        <m:t>𝒚</m:t>
                      </m:r>
                    </m:oMath>
                  </m:oMathPara>
                </a14:m>
                <a:endParaRPr lang="en-US" sz="3200" b="1" dirty="0">
                  <a:solidFill>
                    <a:srgbClr val="FF0000"/>
                  </a:solidFill>
                </a:endParaRPr>
              </a:p>
            </p:txBody>
          </p:sp>
        </mc:Choice>
        <mc:Fallback>
          <p:sp>
            <p:nvSpPr>
              <p:cNvPr id="16" name="TextBox 15">
                <a:extLst>
                  <a:ext uri="{FF2B5EF4-FFF2-40B4-BE49-F238E27FC236}">
                    <a16:creationId xmlns:a16="http://schemas.microsoft.com/office/drawing/2014/main" id="{05073D68-E9E0-E511-AC84-D71204E8EF1F}"/>
                  </a:ext>
                </a:extLst>
              </p:cNvPr>
              <p:cNvSpPr txBox="1">
                <a:spLocks noRot="1" noChangeAspect="1" noMove="1" noResize="1" noEditPoints="1" noAdjustHandles="1" noChangeArrowheads="1" noChangeShapeType="1" noTextEdit="1"/>
              </p:cNvSpPr>
              <p:nvPr/>
            </p:nvSpPr>
            <p:spPr>
              <a:xfrm>
                <a:off x="6505698" y="4133318"/>
                <a:ext cx="2409955" cy="503599"/>
              </a:xfrm>
              <a:prstGeom prst="rect">
                <a:avLst/>
              </a:prstGeom>
              <a:blipFill>
                <a:blip r:embed="rId7"/>
                <a:stretch>
                  <a:fillRect l="-5236" t="-2439" r="-3665" b="-26829"/>
                </a:stretch>
              </a:blipFill>
            </p:spPr>
            <p:txBody>
              <a:bodyPr/>
              <a:lstStyle/>
              <a:p>
                <a:r>
                  <a:rPr lang="it-IT">
                    <a:noFill/>
                  </a:rPr>
                  <a:t> </a:t>
                </a:r>
              </a:p>
            </p:txBody>
          </p:sp>
        </mc:Fallback>
      </mc:AlternateContent>
      <p:sp>
        <p:nvSpPr>
          <p:cNvPr id="17" name="Title 1">
            <a:extLst>
              <a:ext uri="{FF2B5EF4-FFF2-40B4-BE49-F238E27FC236}">
                <a16:creationId xmlns:a16="http://schemas.microsoft.com/office/drawing/2014/main" id="{37A2457B-F834-97F0-63E5-EFDF7536AC3E}"/>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Our Tool – Deep Inelastic Scattering</a:t>
            </a:r>
          </a:p>
        </p:txBody>
      </p:sp>
    </p:spTree>
    <p:extLst>
      <p:ext uri="{BB962C8B-B14F-4D97-AF65-F5344CB8AC3E}">
        <p14:creationId xmlns:p14="http://schemas.microsoft.com/office/powerpoint/2010/main" val="885430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11</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Ingredients for a high resolution “</a:t>
            </a:r>
            <a:r>
              <a:rPr kumimoji="0" lang="en-US" sz="3200" b="1" i="0" u="none" strike="noStrike" kern="1200" cap="none" spc="0" normalizeH="0" baseline="0" noProof="0" dirty="0" err="1">
                <a:ln>
                  <a:noFill/>
                </a:ln>
                <a:solidFill>
                  <a:srgbClr val="C00000"/>
                </a:solidFill>
                <a:effectLst/>
                <a:uLnTx/>
                <a:uFillTx/>
                <a:ea typeface="+mj-ea"/>
                <a:cs typeface="+mj-cs"/>
              </a:rPr>
              <a:t>femtoscope</a:t>
            </a:r>
            <a:r>
              <a:rPr kumimoji="0" lang="en-US" sz="3200" b="1" i="0" u="none" strike="noStrike" kern="1200" cap="none" spc="0" normalizeH="0" baseline="0" noProof="0" dirty="0">
                <a:ln>
                  <a:noFill/>
                </a:ln>
                <a:solidFill>
                  <a:srgbClr val="C00000"/>
                </a:solidFill>
                <a:effectLst/>
                <a:uLnTx/>
                <a:uFillTx/>
                <a:ea typeface="+mj-ea"/>
                <a:cs typeface="+mj-cs"/>
              </a:rPr>
              <a:t>”</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sp>
        <p:nvSpPr>
          <p:cNvPr id="6" name="TextBox 5">
            <a:extLst>
              <a:ext uri="{FF2B5EF4-FFF2-40B4-BE49-F238E27FC236}">
                <a16:creationId xmlns:a16="http://schemas.microsoft.com/office/drawing/2014/main" id="{7C1FE915-976C-034F-8BF6-D2EFE805AB1D}"/>
              </a:ext>
            </a:extLst>
          </p:cNvPr>
          <p:cNvSpPr txBox="1"/>
          <p:nvPr/>
        </p:nvSpPr>
        <p:spPr>
          <a:xfrm>
            <a:off x="203732" y="905118"/>
            <a:ext cx="11892786" cy="830997"/>
          </a:xfrm>
          <a:prstGeom prst="rect">
            <a:avLst/>
          </a:prstGeom>
          <a:noFill/>
        </p:spPr>
        <p:txBody>
          <a:bodyPr wrap="square" rtlCol="0">
            <a:spAutoFit/>
          </a:bodyPr>
          <a:lstStyle/>
          <a:p>
            <a:r>
              <a:rPr lang="en-US" sz="2400" dirty="0">
                <a:solidFill>
                  <a:srgbClr val="0000FF"/>
                </a:solidFill>
                <a:latin typeface="Times New Roman"/>
                <a:cs typeface="Times New Roman"/>
              </a:rPr>
              <a:t>Large center-of-mass coverage:</a:t>
            </a:r>
          </a:p>
          <a:p>
            <a:r>
              <a:rPr lang="en-US" sz="2400" dirty="0">
                <a:latin typeface="Times New Roman"/>
                <a:cs typeface="Times New Roman"/>
              </a:rPr>
              <a:t>Access to </a:t>
            </a:r>
            <a:r>
              <a:rPr lang="en-US" sz="2400" dirty="0">
                <a:solidFill>
                  <a:srgbClr val="FF0000"/>
                </a:solidFill>
                <a:latin typeface="Times New Roman"/>
                <a:cs typeface="Times New Roman"/>
              </a:rPr>
              <a:t>wide kinematic range </a:t>
            </a:r>
            <a:r>
              <a:rPr lang="en-US" sz="2400" dirty="0">
                <a:latin typeface="Times New Roman"/>
                <a:cs typeface="Times New Roman"/>
              </a:rPr>
              <a:t>in </a:t>
            </a:r>
            <a:r>
              <a:rPr lang="en-US" sz="2400" i="1" dirty="0">
                <a:latin typeface="Times New Roman"/>
                <a:cs typeface="Times New Roman"/>
              </a:rPr>
              <a:t>x</a:t>
            </a:r>
            <a:r>
              <a:rPr lang="en-US" sz="2400" dirty="0">
                <a:latin typeface="Times New Roman"/>
                <a:cs typeface="Times New Roman"/>
              </a:rPr>
              <a:t> and </a:t>
            </a:r>
            <a:r>
              <a:rPr lang="en-US" sz="2400" i="1" dirty="0">
                <a:latin typeface="Times New Roman"/>
                <a:cs typeface="Times New Roman"/>
              </a:rPr>
              <a:t>Q</a:t>
            </a:r>
            <a:r>
              <a:rPr lang="en-US" sz="2400" i="1" baseline="30000" dirty="0">
                <a:latin typeface="Times New Roman"/>
                <a:cs typeface="Times New Roman"/>
              </a:rPr>
              <a:t>2</a:t>
            </a:r>
            <a:endParaRPr lang="en-US" sz="2400" dirty="0">
              <a:latin typeface="Times New Roman"/>
              <a:cs typeface="Times New Roman"/>
            </a:endParaRPr>
          </a:p>
        </p:txBody>
      </p:sp>
      <p:sp>
        <p:nvSpPr>
          <p:cNvPr id="7" name="TextBox 6">
            <a:extLst>
              <a:ext uri="{FF2B5EF4-FFF2-40B4-BE49-F238E27FC236}">
                <a16:creationId xmlns:a16="http://schemas.microsoft.com/office/drawing/2014/main" id="{DDD10A8A-9569-D441-A55F-F1D0606D003E}"/>
              </a:ext>
            </a:extLst>
          </p:cNvPr>
          <p:cNvSpPr txBox="1"/>
          <p:nvPr/>
        </p:nvSpPr>
        <p:spPr>
          <a:xfrm>
            <a:off x="198965" y="1804536"/>
            <a:ext cx="11897553" cy="1938992"/>
          </a:xfrm>
          <a:prstGeom prst="rect">
            <a:avLst/>
          </a:prstGeom>
          <a:noFill/>
        </p:spPr>
        <p:txBody>
          <a:bodyPr wrap="square" rtlCol="0">
            <a:spAutoFit/>
          </a:bodyPr>
          <a:lstStyle/>
          <a:p>
            <a:r>
              <a:rPr lang="en-US" sz="2400" dirty="0">
                <a:solidFill>
                  <a:srgbClr val="0000FF"/>
                </a:solidFill>
                <a:latin typeface="Times New Roman"/>
                <a:cs typeface="Times New Roman"/>
              </a:rPr>
              <a:t>Polarized electron and hadron beams:</a:t>
            </a:r>
          </a:p>
          <a:p>
            <a:pPr marL="285750" indent="-285750">
              <a:buClr>
                <a:srgbClr val="0000FF"/>
              </a:buClr>
              <a:buFont typeface="Wingdings" charset="2"/>
              <a:buChar char="Ø"/>
            </a:pPr>
            <a:r>
              <a:rPr lang="en-US" sz="2400" dirty="0">
                <a:latin typeface="Times New Roman"/>
                <a:cs typeface="Times New Roman"/>
              </a:rPr>
              <a:t>access to </a:t>
            </a:r>
            <a:r>
              <a:rPr lang="en-US" sz="2400" dirty="0">
                <a:solidFill>
                  <a:srgbClr val="FF0000"/>
                </a:solidFill>
                <a:latin typeface="Times New Roman"/>
                <a:cs typeface="Times New Roman"/>
              </a:rPr>
              <a:t>spin structure </a:t>
            </a:r>
            <a:r>
              <a:rPr lang="en-US" sz="2400" dirty="0">
                <a:latin typeface="Times New Roman"/>
                <a:cs typeface="Times New Roman"/>
              </a:rPr>
              <a:t>of nucleons and nuclei</a:t>
            </a:r>
          </a:p>
          <a:p>
            <a:pPr marL="285750" indent="-285750">
              <a:buClr>
                <a:srgbClr val="0000FF"/>
              </a:buClr>
              <a:buFont typeface="Wingdings" charset="2"/>
              <a:buChar char="Ø"/>
            </a:pPr>
            <a:r>
              <a:rPr lang="en-US" sz="2400" dirty="0">
                <a:solidFill>
                  <a:srgbClr val="322F31"/>
                </a:solidFill>
                <a:latin typeface="Times New Roman"/>
                <a:cs typeface="Times New Roman"/>
              </a:rPr>
              <a:t>Spin vehicle to access the </a:t>
            </a:r>
            <a:r>
              <a:rPr lang="en-US" sz="2400" dirty="0">
                <a:solidFill>
                  <a:srgbClr val="FF0000"/>
                </a:solidFill>
                <a:latin typeface="Times New Roman"/>
                <a:cs typeface="Times New Roman"/>
              </a:rPr>
              <a:t>3D spatial and momentum structure </a:t>
            </a:r>
            <a:r>
              <a:rPr lang="en-US" sz="2400" dirty="0">
                <a:solidFill>
                  <a:srgbClr val="322F31"/>
                </a:solidFill>
                <a:latin typeface="Times New Roman"/>
                <a:cs typeface="Times New Roman"/>
              </a:rPr>
              <a:t>of the nucleon</a:t>
            </a:r>
          </a:p>
          <a:p>
            <a:pPr marL="285750" indent="-285750">
              <a:buClr>
                <a:srgbClr val="0000FF"/>
              </a:buClr>
              <a:buFont typeface="Wingdings" charset="2"/>
              <a:buChar char="Ø"/>
            </a:pPr>
            <a:r>
              <a:rPr lang="en-US" sz="2400" dirty="0">
                <a:latin typeface="Times New Roman"/>
                <a:cs typeface="Times New Roman"/>
              </a:rPr>
              <a:t>Full specification of initial and final states to probe q-g structure of NN and NNN interaction in light nuclei</a:t>
            </a:r>
            <a:endParaRPr lang="en-US" sz="2400" dirty="0">
              <a:solidFill>
                <a:srgbClr val="322F31"/>
              </a:solidFill>
              <a:latin typeface="Times New Roman"/>
              <a:cs typeface="Times New Roman"/>
            </a:endParaRPr>
          </a:p>
        </p:txBody>
      </p:sp>
      <p:sp>
        <p:nvSpPr>
          <p:cNvPr id="8" name="TextBox 7">
            <a:extLst>
              <a:ext uri="{FF2B5EF4-FFF2-40B4-BE49-F238E27FC236}">
                <a16:creationId xmlns:a16="http://schemas.microsoft.com/office/drawing/2014/main" id="{77158F7B-3A50-0B40-8BB7-1E3303B457EB}"/>
              </a:ext>
            </a:extLst>
          </p:cNvPr>
          <p:cNvSpPr txBox="1"/>
          <p:nvPr/>
        </p:nvSpPr>
        <p:spPr>
          <a:xfrm>
            <a:off x="203732" y="3734637"/>
            <a:ext cx="11892786" cy="830997"/>
          </a:xfrm>
          <a:prstGeom prst="rect">
            <a:avLst/>
          </a:prstGeom>
          <a:noFill/>
        </p:spPr>
        <p:txBody>
          <a:bodyPr wrap="square" rtlCol="0">
            <a:spAutoFit/>
          </a:bodyPr>
          <a:lstStyle/>
          <a:p>
            <a:r>
              <a:rPr lang="en-US" sz="2400" dirty="0">
                <a:solidFill>
                  <a:srgbClr val="0000FF"/>
                </a:solidFill>
                <a:latin typeface="Times New Roman"/>
                <a:cs typeface="Times New Roman"/>
              </a:rPr>
              <a:t>Nuclear beams:</a:t>
            </a:r>
          </a:p>
          <a:p>
            <a:pPr marL="285750" indent="-285750">
              <a:buClr>
                <a:srgbClr val="0000FF"/>
              </a:buClr>
              <a:buFont typeface="Wingdings" charset="2"/>
              <a:buChar char="Ø"/>
            </a:pPr>
            <a:r>
              <a:rPr lang="en-US" sz="2400" dirty="0">
                <a:solidFill>
                  <a:srgbClr val="322F31"/>
                </a:solidFill>
                <a:latin typeface="Times New Roman"/>
                <a:cs typeface="Times New Roman"/>
              </a:rPr>
              <a:t>Accessing the </a:t>
            </a:r>
            <a:r>
              <a:rPr lang="en-US" sz="2400" dirty="0">
                <a:solidFill>
                  <a:srgbClr val="FF0000"/>
                </a:solidFill>
                <a:latin typeface="Times New Roman"/>
                <a:cs typeface="Times New Roman"/>
              </a:rPr>
              <a:t>highest gluon densities </a:t>
            </a:r>
            <a:r>
              <a:rPr lang="en-US" sz="2400" dirty="0">
                <a:solidFill>
                  <a:srgbClr val="FF0000"/>
                </a:solidFill>
                <a:latin typeface="Times New Roman"/>
                <a:cs typeface="Times New Roman"/>
                <a:sym typeface="Wingdings"/>
              </a:rPr>
              <a:t> </a:t>
            </a:r>
            <a:r>
              <a:rPr lang="en-US" sz="2400" dirty="0">
                <a:latin typeface="Times New Roman"/>
                <a:cs typeface="Times New Roman"/>
                <a:sym typeface="Wingdings"/>
              </a:rPr>
              <a:t>amplification of saturation phenomena</a:t>
            </a:r>
            <a:endParaRPr lang="en-US" sz="2400" dirty="0">
              <a:solidFill>
                <a:srgbClr val="FF0000"/>
              </a:solidFill>
              <a:latin typeface="Times New Roman"/>
              <a:cs typeface="Times New Roman"/>
            </a:endParaRPr>
          </a:p>
        </p:txBody>
      </p:sp>
      <p:sp>
        <p:nvSpPr>
          <p:cNvPr id="9" name="TextBox 8">
            <a:extLst>
              <a:ext uri="{FF2B5EF4-FFF2-40B4-BE49-F238E27FC236}">
                <a16:creationId xmlns:a16="http://schemas.microsoft.com/office/drawing/2014/main" id="{4F5A944D-8C5A-6A48-99FC-BE8245DF53F0}"/>
              </a:ext>
            </a:extLst>
          </p:cNvPr>
          <p:cNvSpPr txBox="1"/>
          <p:nvPr/>
        </p:nvSpPr>
        <p:spPr>
          <a:xfrm>
            <a:off x="198966" y="4578469"/>
            <a:ext cx="11897553" cy="1800493"/>
          </a:xfrm>
          <a:prstGeom prst="rect">
            <a:avLst/>
          </a:prstGeom>
          <a:noFill/>
        </p:spPr>
        <p:txBody>
          <a:bodyPr wrap="square" rtlCol="0">
            <a:spAutoFit/>
          </a:bodyPr>
          <a:lstStyle/>
          <a:p>
            <a:pPr>
              <a:buClr>
                <a:srgbClr val="0000FF"/>
              </a:buClr>
            </a:pPr>
            <a:r>
              <a:rPr lang="en-US" sz="2400" dirty="0">
                <a:solidFill>
                  <a:srgbClr val="0000FF"/>
                </a:solidFill>
                <a:latin typeface="Times New Roman"/>
                <a:cs typeface="Times New Roman"/>
              </a:rPr>
              <a:t>High luminosity:</a:t>
            </a:r>
          </a:p>
          <a:p>
            <a:pPr marL="285750" indent="-285750">
              <a:buClr>
                <a:srgbClr val="0000FF"/>
              </a:buClr>
              <a:buFont typeface="Wingdings" charset="2"/>
              <a:buChar char="Ø"/>
            </a:pPr>
            <a:r>
              <a:rPr lang="en-US" sz="2400" dirty="0">
                <a:latin typeface="Times New Roman"/>
                <a:cs typeface="Times New Roman"/>
              </a:rPr>
              <a:t>Detailed mapping the 3D spatial and momentum structure of nucleons and nuclei</a:t>
            </a:r>
          </a:p>
          <a:p>
            <a:pPr marL="285750" indent="-285750">
              <a:buClr>
                <a:srgbClr val="0000FF"/>
              </a:buClr>
              <a:buFont typeface="Wingdings" charset="2"/>
              <a:buChar char="Ø"/>
            </a:pPr>
            <a:r>
              <a:rPr lang="en-US" sz="2400" dirty="0">
                <a:latin typeface="Times New Roman"/>
                <a:cs typeface="Times New Roman"/>
              </a:rPr>
              <a:t>Access to </a:t>
            </a:r>
            <a:r>
              <a:rPr lang="en-US" sz="2400" dirty="0">
                <a:solidFill>
                  <a:srgbClr val="FF0000"/>
                </a:solidFill>
                <a:latin typeface="Times New Roman"/>
                <a:cs typeface="Times New Roman"/>
              </a:rPr>
              <a:t>rare probes</a:t>
            </a:r>
          </a:p>
          <a:p>
            <a:pPr>
              <a:spcBef>
                <a:spcPts val="1800"/>
              </a:spcBef>
              <a:buClr>
                <a:srgbClr val="0000FF"/>
              </a:buClr>
            </a:pPr>
            <a:r>
              <a:rPr lang="en-US" sz="2400" dirty="0">
                <a:solidFill>
                  <a:srgbClr val="0000FF"/>
                </a:solidFill>
                <a:latin typeface="Times New Roman"/>
                <a:cs typeface="Times New Roman"/>
              </a:rPr>
              <a:t>All these requirement can be addressed by the future</a:t>
            </a:r>
            <a:r>
              <a:rPr lang="en-US" sz="2400" b="1" dirty="0">
                <a:solidFill>
                  <a:srgbClr val="FF0000"/>
                </a:solidFill>
                <a:latin typeface="Times New Roman"/>
                <a:cs typeface="Times New Roman"/>
              </a:rPr>
              <a:t> Electron-Ion Collider</a:t>
            </a:r>
          </a:p>
        </p:txBody>
      </p:sp>
    </p:spTree>
    <p:extLst>
      <p:ext uri="{BB962C8B-B14F-4D97-AF65-F5344CB8AC3E}">
        <p14:creationId xmlns:p14="http://schemas.microsoft.com/office/powerpoint/2010/main" val="2480878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F74B90-E8FB-1A48-94D5-6A4C248DD6A7}"/>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BFADAFD7-F3E3-D040-9FA0-DA8A0CF9E131}"/>
              </a:ext>
            </a:extLst>
          </p:cNvPr>
          <p:cNvSpPr>
            <a:spLocks noGrp="1"/>
          </p:cNvSpPr>
          <p:nvPr>
            <p:ph type="sldNum" sz="quarter" idx="12"/>
          </p:nvPr>
        </p:nvSpPr>
        <p:spPr/>
        <p:txBody>
          <a:bodyPr/>
          <a:lstStyle/>
          <a:p>
            <a:fld id="{1495DAC2-AB1D-3846-9742-98AFDA9D25F8}" type="slidenum">
              <a:rPr lang="it-IT" smtClean="0"/>
              <a:t>12</a:t>
            </a:fld>
            <a:endParaRPr lang="it-IT"/>
          </a:p>
        </p:txBody>
      </p:sp>
      <p:pic>
        <p:nvPicPr>
          <p:cNvPr id="5" name="Picture 1">
            <a:extLst>
              <a:ext uri="{FF2B5EF4-FFF2-40B4-BE49-F238E27FC236}">
                <a16:creationId xmlns:a16="http://schemas.microsoft.com/office/drawing/2014/main" id="{97351674-2C15-144D-870A-5DFD9A1BBD6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0"/>
            <a:ext cx="7772400" cy="414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2">
            <a:extLst>
              <a:ext uri="{FF2B5EF4-FFF2-40B4-BE49-F238E27FC236}">
                <a16:creationId xmlns:a16="http://schemas.microsoft.com/office/drawing/2014/main" id="{E7C7A594-0D5E-7B48-873C-552E46FB733E}"/>
              </a:ext>
            </a:extLst>
          </p:cNvPr>
          <p:cNvSpPr>
            <a:spLocks/>
          </p:cNvSpPr>
          <p:nvPr/>
        </p:nvSpPr>
        <p:spPr bwMode="auto">
          <a:xfrm>
            <a:off x="1872456" y="274291"/>
            <a:ext cx="82423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nchor="ctr"/>
          <a:lstStyle/>
          <a:p>
            <a:pPr marL="39688" algn="ctr" fontAlgn="base">
              <a:spcBef>
                <a:spcPct val="0"/>
              </a:spcBef>
              <a:spcAft>
                <a:spcPct val="0"/>
              </a:spcAft>
              <a:defRPr/>
            </a:pPr>
            <a:r>
              <a:rPr lang="en-US" sz="3600" b="1" dirty="0">
                <a:solidFill>
                  <a:srgbClr val="00FF00"/>
                </a:solidFill>
                <a:effectLst>
                  <a:innerShdw blurRad="63500" dist="50800">
                    <a:prstClr val="black">
                      <a:alpha val="50000"/>
                    </a:prstClr>
                  </a:innerShdw>
                </a:effectLst>
                <a:latin typeface="Times New Roman"/>
                <a:ea typeface="ＭＳ Ｐゴシック" charset="0"/>
                <a:cs typeface="Times New Roman"/>
                <a:sym typeface="Arial Bold Italic" charset="0"/>
              </a:rPr>
              <a:t>Brookhaven National Laboratory</a:t>
            </a:r>
          </a:p>
        </p:txBody>
      </p:sp>
      <p:sp>
        <p:nvSpPr>
          <p:cNvPr id="7" name="Rectangle 3">
            <a:extLst>
              <a:ext uri="{FF2B5EF4-FFF2-40B4-BE49-F238E27FC236}">
                <a16:creationId xmlns:a16="http://schemas.microsoft.com/office/drawing/2014/main" id="{A933E344-D68E-374D-AD6D-68169CEF4D5F}"/>
              </a:ext>
            </a:extLst>
          </p:cNvPr>
          <p:cNvSpPr>
            <a:spLocks/>
          </p:cNvSpPr>
          <p:nvPr/>
        </p:nvSpPr>
        <p:spPr bwMode="auto">
          <a:xfrm>
            <a:off x="685800" y="1276350"/>
            <a:ext cx="77851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nchor="ctr"/>
          <a:lstStyle/>
          <a:p>
            <a:pPr marL="39688" algn="ctr" fontAlgn="base">
              <a:spcBef>
                <a:spcPct val="0"/>
              </a:spcBef>
              <a:spcAft>
                <a:spcPct val="0"/>
              </a:spcAft>
              <a:defRPr/>
            </a:pPr>
            <a:r>
              <a:rPr lang="en-US" sz="2800" b="1" dirty="0">
                <a:solidFill>
                  <a:srgbClr val="66CCFF"/>
                </a:solidFill>
                <a:effectLst>
                  <a:innerShdw blurRad="63500" dist="50800">
                    <a:prstClr val="black">
                      <a:alpha val="50000"/>
                    </a:prstClr>
                  </a:innerShdw>
                </a:effectLst>
                <a:latin typeface="Times New Roman"/>
                <a:ea typeface="ＭＳ Ｐゴシック" charset="0"/>
                <a:cs typeface="Times New Roman"/>
                <a:sym typeface="Arial Bold Italic" charset="0"/>
              </a:rPr>
              <a:t>as seen from space</a:t>
            </a:r>
          </a:p>
        </p:txBody>
      </p:sp>
      <p:grpSp>
        <p:nvGrpSpPr>
          <p:cNvPr id="8" name="Group 7">
            <a:extLst>
              <a:ext uri="{FF2B5EF4-FFF2-40B4-BE49-F238E27FC236}">
                <a16:creationId xmlns:a16="http://schemas.microsoft.com/office/drawing/2014/main" id="{2ED89063-9D7D-EC40-8401-C768F2BD37DC}"/>
              </a:ext>
            </a:extLst>
          </p:cNvPr>
          <p:cNvGrpSpPr/>
          <p:nvPr/>
        </p:nvGrpSpPr>
        <p:grpSpPr>
          <a:xfrm>
            <a:off x="4964113" y="1666875"/>
            <a:ext cx="2173287" cy="1939925"/>
            <a:chOff x="4964113" y="1666875"/>
            <a:chExt cx="2173287" cy="1939925"/>
          </a:xfrm>
        </p:grpSpPr>
        <p:sp>
          <p:nvSpPr>
            <p:cNvPr id="9" name="Line 5">
              <a:extLst>
                <a:ext uri="{FF2B5EF4-FFF2-40B4-BE49-F238E27FC236}">
                  <a16:creationId xmlns:a16="http://schemas.microsoft.com/office/drawing/2014/main" id="{067AC38F-A97A-7043-AF79-099458431C9F}"/>
                </a:ext>
              </a:extLst>
            </p:cNvPr>
            <p:cNvSpPr>
              <a:spLocks noChangeShapeType="1"/>
            </p:cNvSpPr>
            <p:nvPr/>
          </p:nvSpPr>
          <p:spPr bwMode="auto">
            <a:xfrm>
              <a:off x="4964113" y="1666875"/>
              <a:ext cx="2058987" cy="1863725"/>
            </a:xfrm>
            <a:prstGeom prst="line">
              <a:avLst/>
            </a:prstGeom>
            <a:noFill/>
            <a:ln w="50800" cap="flat">
              <a:solidFill>
                <a:srgbClr val="66CCFF"/>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fontAlgn="base">
                <a:spcBef>
                  <a:spcPct val="0"/>
                </a:spcBef>
                <a:spcAft>
                  <a:spcPct val="0"/>
                </a:spcAft>
                <a:defRPr/>
              </a:pPr>
              <a:endParaRPr lang="en-US" sz="2400">
                <a:ln>
                  <a:solidFill>
                    <a:srgbClr val="008040"/>
                  </a:solidFill>
                </a:ln>
                <a:solidFill>
                  <a:srgbClr val="000000"/>
                </a:solidFill>
                <a:sym typeface="Arial" charset="0"/>
              </a:endParaRPr>
            </a:p>
          </p:txBody>
        </p:sp>
        <p:sp>
          <p:nvSpPr>
            <p:cNvPr id="10" name="Oval 6">
              <a:extLst>
                <a:ext uri="{FF2B5EF4-FFF2-40B4-BE49-F238E27FC236}">
                  <a16:creationId xmlns:a16="http://schemas.microsoft.com/office/drawing/2014/main" id="{1AEA4623-DE41-0D40-B7CE-5BF9FB265530}"/>
                </a:ext>
              </a:extLst>
            </p:cNvPr>
            <p:cNvSpPr>
              <a:spLocks/>
            </p:cNvSpPr>
            <p:nvPr/>
          </p:nvSpPr>
          <p:spPr bwMode="auto">
            <a:xfrm>
              <a:off x="6997700" y="3454400"/>
              <a:ext cx="139700" cy="152400"/>
            </a:xfrm>
            <a:prstGeom prst="ellipse">
              <a:avLst/>
            </a:prstGeom>
            <a:noFill/>
            <a:ln w="254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pPr fontAlgn="base">
                <a:spcBef>
                  <a:spcPct val="0"/>
                </a:spcBef>
                <a:spcAft>
                  <a:spcPct val="0"/>
                </a:spcAft>
              </a:pPr>
              <a:endParaRPr lang="en-US" sz="2400">
                <a:solidFill>
                  <a:srgbClr val="000000"/>
                </a:solidFill>
                <a:sym typeface="Arial" charset="0"/>
              </a:endParaRPr>
            </a:p>
          </p:txBody>
        </p:sp>
      </p:grpSp>
      <p:sp>
        <p:nvSpPr>
          <p:cNvPr id="11" name="Rectangle 7">
            <a:extLst>
              <a:ext uri="{FF2B5EF4-FFF2-40B4-BE49-F238E27FC236}">
                <a16:creationId xmlns:a16="http://schemas.microsoft.com/office/drawing/2014/main" id="{F5884F0D-3070-E040-AF5E-31BD4FDBC70E}"/>
              </a:ext>
            </a:extLst>
          </p:cNvPr>
          <p:cNvSpPr>
            <a:spLocks/>
          </p:cNvSpPr>
          <p:nvPr/>
        </p:nvSpPr>
        <p:spPr bwMode="auto">
          <a:xfrm rot="-1804114">
            <a:off x="4468813" y="4191000"/>
            <a:ext cx="1843087"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40639" bIns="0">
            <a:spAutoFit/>
          </a:bodyPr>
          <a:lstStyle/>
          <a:p>
            <a:pPr marL="39688" fontAlgn="base">
              <a:spcBef>
                <a:spcPct val="0"/>
              </a:spcBef>
              <a:spcAft>
                <a:spcPct val="0"/>
              </a:spcAft>
            </a:pPr>
            <a:r>
              <a:rPr lang="en-US" sz="2400" b="1">
                <a:solidFill>
                  <a:srgbClr val="FFFF33"/>
                </a:solidFill>
                <a:latin typeface="Comic Sans MS" charset="0"/>
                <a:ea typeface="ＭＳ Ｐゴシック" charset="0"/>
                <a:cs typeface="ＭＳ Ｐゴシック" charset="0"/>
                <a:sym typeface="Comic Sans MS" charset="0"/>
              </a:rPr>
              <a:t>Long Island</a:t>
            </a:r>
          </a:p>
        </p:txBody>
      </p:sp>
      <p:sp>
        <p:nvSpPr>
          <p:cNvPr id="12" name="Rectangle 8">
            <a:extLst>
              <a:ext uri="{FF2B5EF4-FFF2-40B4-BE49-F238E27FC236}">
                <a16:creationId xmlns:a16="http://schemas.microsoft.com/office/drawing/2014/main" id="{58DA351B-7ECE-0D4D-B2B2-EA27E396CD2F}"/>
              </a:ext>
            </a:extLst>
          </p:cNvPr>
          <p:cNvSpPr>
            <a:spLocks/>
          </p:cNvSpPr>
          <p:nvPr/>
        </p:nvSpPr>
        <p:spPr bwMode="auto">
          <a:xfrm rot="-4664113">
            <a:off x="2762250" y="4697413"/>
            <a:ext cx="12255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40639" bIns="0">
            <a:spAutoFit/>
          </a:bodyPr>
          <a:lstStyle/>
          <a:p>
            <a:pPr marL="39688" fontAlgn="base">
              <a:spcBef>
                <a:spcPct val="0"/>
              </a:spcBef>
              <a:spcAft>
                <a:spcPct val="0"/>
              </a:spcAft>
            </a:pPr>
            <a:r>
              <a:rPr lang="en-US" sz="1200" b="1">
                <a:solidFill>
                  <a:srgbClr val="FFFF33"/>
                </a:solidFill>
                <a:latin typeface="Comic Sans MS" charset="0"/>
                <a:ea typeface="ＭＳ Ｐゴシック" charset="0"/>
                <a:cs typeface="ＭＳ Ｐゴシック" charset="0"/>
                <a:sym typeface="Comic Sans MS" charset="0"/>
              </a:rPr>
              <a:t>New York City</a:t>
            </a:r>
          </a:p>
        </p:txBody>
      </p:sp>
      <p:grpSp>
        <p:nvGrpSpPr>
          <p:cNvPr id="13" name="Group 12">
            <a:extLst>
              <a:ext uri="{FF2B5EF4-FFF2-40B4-BE49-F238E27FC236}">
                <a16:creationId xmlns:a16="http://schemas.microsoft.com/office/drawing/2014/main" id="{A91D2CB4-42F4-024B-A359-24467E8089DF}"/>
              </a:ext>
            </a:extLst>
          </p:cNvPr>
          <p:cNvGrpSpPr>
            <a:grpSpLocks noChangeAspect="1"/>
          </p:cNvGrpSpPr>
          <p:nvPr/>
        </p:nvGrpSpPr>
        <p:grpSpPr>
          <a:xfrm>
            <a:off x="1331913" y="1691190"/>
            <a:ext cx="8229600" cy="5054918"/>
            <a:chOff x="0" y="1241425"/>
            <a:chExt cx="9144000" cy="5616575"/>
          </a:xfrm>
        </p:grpSpPr>
        <p:pic>
          <p:nvPicPr>
            <p:cNvPr id="14" name="Picture 3" descr="C:\Users\pile\Documents\RHIC\Summer Sunday\Photos\BNL_Solar_Farm.jpg">
              <a:extLst>
                <a:ext uri="{FF2B5EF4-FFF2-40B4-BE49-F238E27FC236}">
                  <a16:creationId xmlns:a16="http://schemas.microsoft.com/office/drawing/2014/main" id="{CD68D90B-76AA-F94C-953C-CD7EB64ABC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41425"/>
              <a:ext cx="9144000"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0">
              <a:extLst>
                <a:ext uri="{FF2B5EF4-FFF2-40B4-BE49-F238E27FC236}">
                  <a16:creationId xmlns:a16="http://schemas.microsoft.com/office/drawing/2014/main" id="{D5588DE8-D078-DC43-98A6-E1BF02F6039A}"/>
                </a:ext>
              </a:extLst>
            </p:cNvPr>
            <p:cNvSpPr>
              <a:spLocks/>
            </p:cNvSpPr>
            <p:nvPr/>
          </p:nvSpPr>
          <p:spPr bwMode="auto">
            <a:xfrm>
              <a:off x="6717436" y="2043500"/>
              <a:ext cx="676275" cy="393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40639" bIns="0">
              <a:spAutoFit/>
            </a:bodyPr>
            <a:lstStyle/>
            <a:p>
              <a:pPr marL="39688" fontAlgn="base">
                <a:spcBef>
                  <a:spcPct val="0"/>
                </a:spcBef>
                <a:spcAft>
                  <a:spcPct val="0"/>
                </a:spcAft>
              </a:pPr>
              <a:r>
                <a:rPr lang="en-US" sz="1600" b="1" dirty="0">
                  <a:solidFill>
                    <a:srgbClr val="FFFF00"/>
                  </a:solidFill>
                  <a:latin typeface="Comic Sans MS" charset="0"/>
                  <a:ea typeface="ＭＳ Ｐゴシック" charset="0"/>
                  <a:cs typeface="ＭＳ Ｐゴシック" charset="0"/>
                  <a:sym typeface="Comic Sans MS" charset="0"/>
                </a:rPr>
                <a:t>RHIC</a:t>
              </a:r>
            </a:p>
          </p:txBody>
        </p:sp>
        <p:sp>
          <p:nvSpPr>
            <p:cNvPr id="16" name="Rectangle 11">
              <a:extLst>
                <a:ext uri="{FF2B5EF4-FFF2-40B4-BE49-F238E27FC236}">
                  <a16:creationId xmlns:a16="http://schemas.microsoft.com/office/drawing/2014/main" id="{2B42A731-8661-4343-B060-555F1C21AAFC}"/>
                </a:ext>
              </a:extLst>
            </p:cNvPr>
            <p:cNvSpPr>
              <a:spLocks/>
            </p:cNvSpPr>
            <p:nvPr/>
          </p:nvSpPr>
          <p:spPr bwMode="auto">
            <a:xfrm>
              <a:off x="3898036" y="2805500"/>
              <a:ext cx="946150" cy="343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40639" bIns="0">
              <a:spAutoFit/>
            </a:bodyPr>
            <a:lstStyle/>
            <a:p>
              <a:pPr marL="39688" fontAlgn="base">
                <a:spcBef>
                  <a:spcPct val="0"/>
                </a:spcBef>
                <a:spcAft>
                  <a:spcPct val="0"/>
                </a:spcAft>
              </a:pPr>
              <a:r>
                <a:rPr lang="en-US" sz="1400" b="1" dirty="0">
                  <a:solidFill>
                    <a:srgbClr val="FFFF00"/>
                  </a:solidFill>
                  <a:latin typeface="Comic Sans MS" charset="0"/>
                  <a:ea typeface="ＭＳ Ｐゴシック" charset="0"/>
                  <a:cs typeface="ＭＳ Ｐゴシック" charset="0"/>
                  <a:sym typeface="Comic Sans MS" charset="0"/>
                </a:rPr>
                <a:t>NSLS-II</a:t>
              </a:r>
            </a:p>
          </p:txBody>
        </p:sp>
        <p:sp>
          <p:nvSpPr>
            <p:cNvPr id="17" name="Line 12">
              <a:extLst>
                <a:ext uri="{FF2B5EF4-FFF2-40B4-BE49-F238E27FC236}">
                  <a16:creationId xmlns:a16="http://schemas.microsoft.com/office/drawing/2014/main" id="{C52A341D-BC3D-4742-B3A6-11451F8252FF}"/>
                </a:ext>
              </a:extLst>
            </p:cNvPr>
            <p:cNvSpPr>
              <a:spLocks noChangeShapeType="1"/>
            </p:cNvSpPr>
            <p:nvPr/>
          </p:nvSpPr>
          <p:spPr bwMode="auto">
            <a:xfrm>
              <a:off x="3148736" y="2741979"/>
              <a:ext cx="1122363" cy="119103"/>
            </a:xfrm>
            <a:prstGeom prst="line">
              <a:avLst/>
            </a:prstGeom>
            <a:noFill/>
            <a:ln w="25400">
              <a:solidFill>
                <a:srgbClr val="FFFF00"/>
              </a:solidFill>
              <a:round/>
              <a:headEnd type="stealth" w="med" len="med"/>
              <a:tailEnd/>
            </a:ln>
            <a:extLst>
              <a:ext uri="{909E8E84-426E-40dd-AFC4-6F175D3DCCD1}">
                <a14:hiddenFill xmlns="" xmlns:a14="http://schemas.microsoft.com/office/drawing/2010/main">
                  <a:noFill/>
                </a14:hiddenFill>
              </a:ext>
            </a:extLst>
          </p:spPr>
          <p:txBody>
            <a:bodyPr lIns="0" tIns="0" rIns="0" bIns="0"/>
            <a:lstStyle/>
            <a:p>
              <a:pPr fontAlgn="base">
                <a:spcBef>
                  <a:spcPct val="0"/>
                </a:spcBef>
                <a:spcAft>
                  <a:spcPct val="0"/>
                </a:spcAft>
              </a:pPr>
              <a:endParaRPr lang="en-US" sz="2400">
                <a:solidFill>
                  <a:srgbClr val="000000"/>
                </a:solidFill>
                <a:sym typeface="Arial" charset="0"/>
              </a:endParaRPr>
            </a:p>
          </p:txBody>
        </p:sp>
        <p:sp>
          <p:nvSpPr>
            <p:cNvPr id="18" name="Rectangle 13">
              <a:extLst>
                <a:ext uri="{FF2B5EF4-FFF2-40B4-BE49-F238E27FC236}">
                  <a16:creationId xmlns:a16="http://schemas.microsoft.com/office/drawing/2014/main" id="{9CE749A6-3FFB-0343-BA7E-E5D29EBB16D3}"/>
                </a:ext>
              </a:extLst>
            </p:cNvPr>
            <p:cNvSpPr>
              <a:spLocks/>
            </p:cNvSpPr>
            <p:nvPr/>
          </p:nvSpPr>
          <p:spPr bwMode="auto">
            <a:xfrm>
              <a:off x="3821836" y="3886200"/>
              <a:ext cx="128356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40639" bIns="0">
              <a:spAutoFit/>
            </a:bodyPr>
            <a:lstStyle/>
            <a:p>
              <a:pPr marL="39688" fontAlgn="base">
                <a:spcBef>
                  <a:spcPct val="0"/>
                </a:spcBef>
                <a:spcAft>
                  <a:spcPct val="0"/>
                </a:spcAft>
              </a:pPr>
              <a:r>
                <a:rPr lang="en-US" b="1" dirty="0">
                  <a:solidFill>
                    <a:srgbClr val="FFFF00"/>
                  </a:solidFill>
                  <a:latin typeface="Comic Sans MS" charset="0"/>
                  <a:ea typeface="ＭＳ Ｐゴシック" charset="0"/>
                  <a:cs typeface="ＭＳ Ｐゴシック" charset="0"/>
                  <a:sym typeface="Comic Sans MS" charset="0"/>
                </a:rPr>
                <a:t>Solar Farm</a:t>
              </a:r>
            </a:p>
          </p:txBody>
        </p:sp>
      </p:grpSp>
      <p:pic>
        <p:nvPicPr>
          <p:cNvPr id="19" name="Picture 4" descr="C:\Users\pile\Documents\RHIC\Summer Sunday\Photos\BNL_Site_2011_1.jpg">
            <a:extLst>
              <a:ext uri="{FF2B5EF4-FFF2-40B4-BE49-F238E27FC236}">
                <a16:creationId xmlns:a16="http://schemas.microsoft.com/office/drawing/2014/main" id="{4340DDDD-2798-334C-BD94-73B5E060F8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9093" y="1082760"/>
            <a:ext cx="8128682" cy="5419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16">
            <a:extLst>
              <a:ext uri="{FF2B5EF4-FFF2-40B4-BE49-F238E27FC236}">
                <a16:creationId xmlns:a16="http://schemas.microsoft.com/office/drawing/2014/main" id="{9DCAC613-9488-D943-9962-1BA576CB69B4}"/>
              </a:ext>
            </a:extLst>
          </p:cNvPr>
          <p:cNvSpPr>
            <a:spLocks/>
          </p:cNvSpPr>
          <p:nvPr/>
        </p:nvSpPr>
        <p:spPr bwMode="auto">
          <a:xfrm>
            <a:off x="4572000" y="2438400"/>
            <a:ext cx="874713"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40639" bIns="0">
            <a:spAutoFit/>
          </a:bodyPr>
          <a:lstStyle/>
          <a:p>
            <a:pPr marL="39688" fontAlgn="base">
              <a:spcBef>
                <a:spcPct val="0"/>
              </a:spcBef>
              <a:spcAft>
                <a:spcPct val="0"/>
              </a:spcAft>
            </a:pPr>
            <a:r>
              <a:rPr lang="en-US" sz="2400" dirty="0">
                <a:solidFill>
                  <a:srgbClr val="FFFF00"/>
                </a:solidFill>
                <a:latin typeface="Chalkboard Bold" charset="0"/>
                <a:ea typeface="ＭＳ Ｐゴシック" charset="0"/>
                <a:cs typeface="ＭＳ Ｐゴシック" charset="0"/>
                <a:sym typeface="Chalkboard Bold" charset="0"/>
              </a:rPr>
              <a:t>RHIC</a:t>
            </a:r>
          </a:p>
        </p:txBody>
      </p:sp>
      <p:sp>
        <p:nvSpPr>
          <p:cNvPr id="21" name="Rectangle 17">
            <a:extLst>
              <a:ext uri="{FF2B5EF4-FFF2-40B4-BE49-F238E27FC236}">
                <a16:creationId xmlns:a16="http://schemas.microsoft.com/office/drawing/2014/main" id="{3BB0AB30-80E7-D34D-8413-4341E7A53CD0}"/>
              </a:ext>
            </a:extLst>
          </p:cNvPr>
          <p:cNvSpPr>
            <a:spLocks/>
          </p:cNvSpPr>
          <p:nvPr/>
        </p:nvSpPr>
        <p:spPr bwMode="auto">
          <a:xfrm>
            <a:off x="5562600" y="5486400"/>
            <a:ext cx="10429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40639" bIns="0">
            <a:spAutoFit/>
          </a:bodyPr>
          <a:lstStyle/>
          <a:p>
            <a:pPr marL="39688" fontAlgn="base">
              <a:spcBef>
                <a:spcPct val="0"/>
              </a:spcBef>
              <a:spcAft>
                <a:spcPct val="0"/>
              </a:spcAft>
            </a:pPr>
            <a:r>
              <a:rPr lang="en-US" dirty="0">
                <a:solidFill>
                  <a:srgbClr val="FFFF00"/>
                </a:solidFill>
                <a:latin typeface="Chalkboard Bold" charset="0"/>
                <a:ea typeface="ＭＳ Ｐゴシック" charset="0"/>
                <a:cs typeface="ＭＳ Ｐゴシック" charset="0"/>
                <a:sym typeface="Chalkboard Bold" charset="0"/>
              </a:rPr>
              <a:t>NSLS-II</a:t>
            </a:r>
          </a:p>
        </p:txBody>
      </p:sp>
      <p:sp>
        <p:nvSpPr>
          <p:cNvPr id="23" name="Footer Placeholder 2">
            <a:extLst>
              <a:ext uri="{FF2B5EF4-FFF2-40B4-BE49-F238E27FC236}">
                <a16:creationId xmlns:a16="http://schemas.microsoft.com/office/drawing/2014/main" id="{24A9C7FC-B0E6-694A-B222-434AB1F53069}"/>
              </a:ext>
            </a:extLst>
          </p:cNvPr>
          <p:cNvSpPr txBox="1">
            <a:spLocks/>
          </p:cNvSpPr>
          <p:nvPr/>
        </p:nvSpPr>
        <p:spPr>
          <a:xfrm>
            <a:off x="3124200" y="6356350"/>
            <a:ext cx="2895600" cy="365125"/>
          </a:xfrm>
          <a:prstGeom prst="rect">
            <a:avLst/>
          </a:prstGeom>
        </p:spPr>
        <p:txBody>
          <a:bodyPr vert="horz" lIns="91440" tIns="45720" rIns="91440" bIns="45720" rtlCol="0" anchor="ctr"/>
          <a:lstStyle>
            <a:defPPr>
              <a:defRPr lang="en-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 Fazio - Brookhaven National Lab</a:t>
            </a:r>
          </a:p>
        </p:txBody>
      </p:sp>
      <p:sp>
        <p:nvSpPr>
          <p:cNvPr id="24" name="Slide Number Placeholder 3">
            <a:extLst>
              <a:ext uri="{FF2B5EF4-FFF2-40B4-BE49-F238E27FC236}">
                <a16:creationId xmlns:a16="http://schemas.microsoft.com/office/drawing/2014/main" id="{E94FDE8B-DBEA-5F45-B9BD-241A101BA5E2}"/>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589DCD-FBAB-45CA-89FC-94BA228ADE0C}" type="slidenum">
              <a:rPr lang="en-US" smtClean="0"/>
              <a:pPr/>
              <a:t>12</a:t>
            </a:fld>
            <a:endParaRPr lang="en-US"/>
          </a:p>
        </p:txBody>
      </p:sp>
    </p:spTree>
    <p:extLst>
      <p:ext uri="{BB962C8B-B14F-4D97-AF65-F5344CB8AC3E}">
        <p14:creationId xmlns:p14="http://schemas.microsoft.com/office/powerpoint/2010/main" val="42302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499"/>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499"/>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499"/>
                                          </p:stCondLst>
                                        </p:cTn>
                                        <p:tgtEl>
                                          <p:spTgt spid="1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499"/>
                                          </p:stCondLst>
                                        </p:cTn>
                                        <p:tgtEl>
                                          <p:spTgt spid="5"/>
                                        </p:tgtEl>
                                        <p:attrNameLst>
                                          <p:attrName>style.visibility</p:attrName>
                                        </p:attrNameLst>
                                      </p:cBhvr>
                                      <p:to>
                                        <p:strVal val="hidden"/>
                                      </p:to>
                                    </p:set>
                                  </p:childTnLst>
                                </p:cTn>
                              </p:par>
                              <p:par>
                                <p:cTn id="29" presetID="1" presetClass="entr" presetSubtype="0" fill="hold" nodeType="withEffect">
                                  <p:stCondLst>
                                    <p:cond delay="1"/>
                                  </p:stCondLst>
                                  <p:childTnLst>
                                    <p:set>
                                      <p:cBhvr>
                                        <p:cTn id="30" dur="1" fill="hold">
                                          <p:stCondLst>
                                            <p:cond delay="499"/>
                                          </p:stCondLst>
                                        </p:cTn>
                                        <p:tgtEl>
                                          <p:spTgt spid="6"/>
                                        </p:tgtEl>
                                        <p:attrNameLst>
                                          <p:attrName>style.visibility</p:attrName>
                                        </p:attrNameLst>
                                      </p:cBhvr>
                                      <p:to>
                                        <p:strVal val="visible"/>
                                      </p:to>
                                    </p:set>
                                  </p:childTnLst>
                                </p:cTn>
                              </p:par>
                              <p:par>
                                <p:cTn id="31" presetID="16" presetClass="entr" presetSubtype="37"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out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3"/>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499"/>
                                          </p:stCondLst>
                                        </p:cTn>
                                        <p:tgtEl>
                                          <p:spTgt spid="2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499"/>
                                          </p:stCondLst>
                                        </p:cTn>
                                        <p:tgtEl>
                                          <p:spTgt spid="2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1" grpId="1" autoUpdateAnimBg="0"/>
      <p:bldP spid="12" grpId="0" autoUpdateAnimBg="0"/>
      <p:bldP spid="12" grpId="1" autoUpdateAnimBg="0"/>
      <p:bldP spid="20" grpId="0" autoUpdateAnimBg="0"/>
      <p:bldP spid="2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3F4255-B76E-1A13-C1C7-502DEF2F652A}"/>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A7F120C9-6092-EFF9-CF6F-84A0391F7CC3}"/>
              </a:ext>
            </a:extLst>
          </p:cNvPr>
          <p:cNvSpPr>
            <a:spLocks noGrp="1"/>
          </p:cNvSpPr>
          <p:nvPr>
            <p:ph type="sldNum" sz="quarter" idx="12"/>
          </p:nvPr>
        </p:nvSpPr>
        <p:spPr/>
        <p:txBody>
          <a:bodyPr/>
          <a:lstStyle/>
          <a:p>
            <a:fld id="{1495DAC2-AB1D-3846-9742-98AFDA9D25F8}" type="slidenum">
              <a:rPr lang="it-IT" smtClean="0"/>
              <a:t>13</a:t>
            </a:fld>
            <a:endParaRPr lang="it-IT"/>
          </a:p>
        </p:txBody>
      </p:sp>
      <p:grpSp>
        <p:nvGrpSpPr>
          <p:cNvPr id="4" name="Group 3">
            <a:extLst>
              <a:ext uri="{FF2B5EF4-FFF2-40B4-BE49-F238E27FC236}">
                <a16:creationId xmlns:a16="http://schemas.microsoft.com/office/drawing/2014/main" id="{7403C8B5-34B7-A700-BF6A-2A30CED7886D}"/>
              </a:ext>
            </a:extLst>
          </p:cNvPr>
          <p:cNvGrpSpPr/>
          <p:nvPr/>
        </p:nvGrpSpPr>
        <p:grpSpPr>
          <a:xfrm>
            <a:off x="8840454" y="1638277"/>
            <a:ext cx="3124200" cy="3200400"/>
            <a:chOff x="5943600" y="1981200"/>
            <a:chExt cx="3124200" cy="3200400"/>
          </a:xfrm>
        </p:grpSpPr>
        <p:pic>
          <p:nvPicPr>
            <p:cNvPr id="5" name="Picture 4">
              <a:extLst>
                <a:ext uri="{FF2B5EF4-FFF2-40B4-BE49-F238E27FC236}">
                  <a16:creationId xmlns:a16="http://schemas.microsoft.com/office/drawing/2014/main" id="{06597A57-DDD4-7BB3-50D1-2399412FDE6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92313"/>
              <a:ext cx="3124200" cy="318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a:extLst>
                <a:ext uri="{FF2B5EF4-FFF2-40B4-BE49-F238E27FC236}">
                  <a16:creationId xmlns:a16="http://schemas.microsoft.com/office/drawing/2014/main" id="{91396E25-0BB6-62CB-D32C-E314624BC556}"/>
                </a:ext>
              </a:extLst>
            </p:cNvPr>
            <p:cNvSpPr txBox="1"/>
            <p:nvPr/>
          </p:nvSpPr>
          <p:spPr>
            <a:xfrm>
              <a:off x="6530827" y="1981200"/>
              <a:ext cx="1446906" cy="400110"/>
            </a:xfrm>
            <a:prstGeom prst="rect">
              <a:avLst/>
            </a:prstGeom>
            <a:noFill/>
          </p:spPr>
          <p:txBody>
            <a:bodyPr wrap="none" rtlCol="0">
              <a:spAutoFit/>
            </a:bodyPr>
            <a:lstStyle/>
            <a:p>
              <a:r>
                <a:rPr lang="en-US" sz="2000" b="1" dirty="0">
                  <a:solidFill>
                    <a:schemeClr val="accent3"/>
                  </a:solidFill>
                </a:rPr>
                <a:t>RHIC tunnel</a:t>
              </a:r>
            </a:p>
          </p:txBody>
        </p:sp>
      </p:grpSp>
      <p:sp>
        <p:nvSpPr>
          <p:cNvPr id="7" name="Rectangle 6">
            <a:extLst>
              <a:ext uri="{FF2B5EF4-FFF2-40B4-BE49-F238E27FC236}">
                <a16:creationId xmlns:a16="http://schemas.microsoft.com/office/drawing/2014/main" id="{7D00754E-5FC0-5215-4BEA-1DE867147CF2}"/>
              </a:ext>
            </a:extLst>
          </p:cNvPr>
          <p:cNvSpPr txBox="1">
            <a:spLocks noChangeArrowheads="1"/>
          </p:cNvSpPr>
          <p:nvPr/>
        </p:nvSpPr>
        <p:spPr bwMode="auto">
          <a:xfrm>
            <a:off x="76200" y="803835"/>
            <a:ext cx="11888454" cy="70322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13208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88" indent="0">
              <a:buClr>
                <a:srgbClr val="000000"/>
              </a:buClr>
              <a:buFont typeface="Arial" pitchFamily="34" charset="0"/>
              <a:buNone/>
            </a:pPr>
            <a:r>
              <a:rPr lang="en-US" sz="2000" b="1" dirty="0">
                <a:latin typeface="Times New Roman" charset="0"/>
                <a:ea typeface="ヒラギノ角ゴ ProN W3" charset="0"/>
                <a:cs typeface="Times New Roman" charset="0"/>
                <a:sym typeface="Arial Bold" charset="0"/>
              </a:rPr>
              <a:t>RHIC is a particle collider operating at the Brookhaven National Laboratory (Long Island, New York)</a:t>
            </a:r>
            <a:endParaRPr lang="en-US" sz="2000" b="1" dirty="0">
              <a:latin typeface="Times New Roman" charset="0"/>
              <a:ea typeface="ヒラギノ角ゴ ProN W6" charset="0"/>
              <a:cs typeface="ヒラギノ角ゴ ProN W6" charset="0"/>
              <a:sym typeface="Arial Bold" charset="0"/>
            </a:endParaRPr>
          </a:p>
        </p:txBody>
      </p:sp>
      <p:sp>
        <p:nvSpPr>
          <p:cNvPr id="8" name="Rectangle 10">
            <a:extLst>
              <a:ext uri="{FF2B5EF4-FFF2-40B4-BE49-F238E27FC236}">
                <a16:creationId xmlns:a16="http://schemas.microsoft.com/office/drawing/2014/main" id="{3A739E4B-1D62-7EE6-2EFB-7C4DA883F5B8}"/>
              </a:ext>
            </a:extLst>
          </p:cNvPr>
          <p:cNvSpPr>
            <a:spLocks/>
          </p:cNvSpPr>
          <p:nvPr/>
        </p:nvSpPr>
        <p:spPr bwMode="auto">
          <a:xfrm>
            <a:off x="152400" y="1444977"/>
            <a:ext cx="5439950"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40639" bIns="0">
            <a:spAutoFit/>
          </a:bodyPr>
          <a:lstStyle/>
          <a:p>
            <a:pPr marL="39688" fontAlgn="base">
              <a:spcBef>
                <a:spcPct val="0"/>
              </a:spcBef>
              <a:spcAft>
                <a:spcPct val="0"/>
              </a:spcAft>
            </a:pPr>
            <a:r>
              <a:rPr lang="en-US" sz="2000" b="1" dirty="0">
                <a:solidFill>
                  <a:srgbClr val="0000FF"/>
                </a:solidFill>
                <a:latin typeface="Times New Roman" charset="0"/>
                <a:ea typeface="ＭＳ Ｐゴシック" charset="0"/>
                <a:cs typeface="ＭＳ Ｐゴシック" charset="0"/>
                <a:sym typeface="Arial" charset="0"/>
              </a:rPr>
              <a:t>Two particle accelerators collide beams of:</a:t>
            </a:r>
          </a:p>
          <a:p>
            <a:pPr marL="382588" indent="-342900" fontAlgn="base">
              <a:spcBef>
                <a:spcPct val="0"/>
              </a:spcBef>
              <a:spcAft>
                <a:spcPct val="0"/>
              </a:spcAft>
              <a:buFont typeface="Wingdings" pitchFamily="2" charset="2"/>
              <a:buChar char="ü"/>
            </a:pPr>
            <a:r>
              <a:rPr lang="en-US" sz="2000" b="1" i="1" dirty="0">
                <a:solidFill>
                  <a:srgbClr val="FF0000"/>
                </a:solidFill>
                <a:latin typeface="Times New Roman" charset="0"/>
                <a:ea typeface="ＭＳ Ｐゴシック" charset="0"/>
                <a:cs typeface="ＭＳ Ｐゴシック" charset="0"/>
                <a:sym typeface="Arial" charset="0"/>
              </a:rPr>
              <a:t>Polarized protons </a:t>
            </a:r>
            <a:r>
              <a:rPr lang="en-US" sz="2000" b="1" i="1" dirty="0">
                <a:latin typeface="Times New Roman" charset="0"/>
                <a:ea typeface="ＭＳ Ｐゴシック" charset="0"/>
                <a:cs typeface="ＭＳ Ｐゴシック" charset="0"/>
                <a:sym typeface="Arial" charset="0"/>
              </a:rPr>
              <a:t>(the only venue in the world!)</a:t>
            </a:r>
          </a:p>
          <a:p>
            <a:pPr marL="382588" indent="-342900" fontAlgn="base">
              <a:spcBef>
                <a:spcPct val="0"/>
              </a:spcBef>
              <a:spcAft>
                <a:spcPct val="0"/>
              </a:spcAft>
              <a:buFont typeface="Wingdings" pitchFamily="2" charset="2"/>
              <a:buChar char="ü"/>
            </a:pPr>
            <a:r>
              <a:rPr lang="en-US" sz="2000" b="1" i="1" dirty="0">
                <a:solidFill>
                  <a:srgbClr val="FF0000"/>
                </a:solidFill>
                <a:latin typeface="Times New Roman" charset="0"/>
                <a:ea typeface="ＭＳ Ｐゴシック" charset="0"/>
                <a:cs typeface="ＭＳ Ｐゴシック" charset="0"/>
                <a:sym typeface="Arial" charset="0"/>
              </a:rPr>
              <a:t>Light nuclei</a:t>
            </a:r>
          </a:p>
          <a:p>
            <a:pPr marL="382588" indent="-342900" fontAlgn="base">
              <a:spcBef>
                <a:spcPct val="0"/>
              </a:spcBef>
              <a:spcAft>
                <a:spcPct val="0"/>
              </a:spcAft>
              <a:buFont typeface="Wingdings" pitchFamily="2" charset="2"/>
              <a:buChar char="ü"/>
            </a:pPr>
            <a:r>
              <a:rPr lang="en-US" sz="2000" b="1" i="1" dirty="0">
                <a:solidFill>
                  <a:srgbClr val="FF0000"/>
                </a:solidFill>
                <a:latin typeface="Times New Roman" charset="0"/>
                <a:ea typeface="ＭＳ Ｐゴシック" charset="0"/>
                <a:cs typeface="ＭＳ Ｐゴシック" charset="0"/>
                <a:sym typeface="Arial" charset="0"/>
              </a:rPr>
              <a:t>Heavy nuclei</a:t>
            </a:r>
          </a:p>
        </p:txBody>
      </p:sp>
      <p:pic>
        <p:nvPicPr>
          <p:cNvPr id="9" name="Picture 8" descr="au10p1.gif">
            <a:extLst>
              <a:ext uri="{FF2B5EF4-FFF2-40B4-BE49-F238E27FC236}">
                <a16:creationId xmlns:a16="http://schemas.microsoft.com/office/drawing/2014/main" id="{B3ACE7EC-5BB2-604C-84AB-6F7939512E8F}"/>
              </a:ext>
            </a:extLst>
          </p:cNvPr>
          <p:cNvPicPr>
            <a:picLocks noChangeAspect="1"/>
          </p:cNvPicPr>
          <p:nvPr/>
        </p:nvPicPr>
        <p:blipFill rotWithShape="1">
          <a:blip r:embed="rId3">
            <a:extLst>
              <a:ext uri="{28A0092B-C50C-407E-A947-70E740481C1C}">
                <a14:useLocalDpi xmlns:a14="http://schemas.microsoft.com/office/drawing/2010/main" val="0"/>
              </a:ext>
            </a:extLst>
          </a:blip>
          <a:srcRect l="18125" t="11984" r="59062" b="32644"/>
          <a:stretch/>
        </p:blipFill>
        <p:spPr>
          <a:xfrm>
            <a:off x="866776" y="3182971"/>
            <a:ext cx="741696" cy="1361442"/>
          </a:xfrm>
          <a:prstGeom prst="rect">
            <a:avLst/>
          </a:prstGeom>
        </p:spPr>
      </p:pic>
      <p:pic>
        <p:nvPicPr>
          <p:cNvPr id="10" name="Picture 9" descr="au10p1.gif">
            <a:extLst>
              <a:ext uri="{FF2B5EF4-FFF2-40B4-BE49-F238E27FC236}">
                <a16:creationId xmlns:a16="http://schemas.microsoft.com/office/drawing/2014/main" id="{574ADDB6-E735-1B57-5784-431705C4747D}"/>
              </a:ext>
            </a:extLst>
          </p:cNvPr>
          <p:cNvPicPr>
            <a:picLocks noChangeAspect="1"/>
          </p:cNvPicPr>
          <p:nvPr/>
        </p:nvPicPr>
        <p:blipFill rotWithShape="1">
          <a:blip r:embed="rId3">
            <a:extLst>
              <a:ext uri="{28A0092B-C50C-407E-A947-70E740481C1C}">
                <a14:useLocalDpi xmlns:a14="http://schemas.microsoft.com/office/drawing/2010/main" val="0"/>
              </a:ext>
            </a:extLst>
          </a:blip>
          <a:srcRect l="60625" t="30579" r="16250" b="9505"/>
          <a:stretch/>
        </p:blipFill>
        <p:spPr>
          <a:xfrm>
            <a:off x="5113672" y="3157605"/>
            <a:ext cx="751840" cy="1473166"/>
          </a:xfrm>
          <a:prstGeom prst="rect">
            <a:avLst/>
          </a:prstGeom>
        </p:spPr>
      </p:pic>
      <p:pic>
        <p:nvPicPr>
          <p:cNvPr id="11" name="Picture 10" descr="0.jpg">
            <a:extLst>
              <a:ext uri="{FF2B5EF4-FFF2-40B4-BE49-F238E27FC236}">
                <a16:creationId xmlns:a16="http://schemas.microsoft.com/office/drawing/2014/main" id="{92C672F1-CED8-0843-B478-F53379B3AB53}"/>
              </a:ext>
            </a:extLst>
          </p:cNvPr>
          <p:cNvPicPr>
            <a:picLocks noChangeAspect="1"/>
          </p:cNvPicPr>
          <p:nvPr/>
        </p:nvPicPr>
        <p:blipFill rotWithShape="1">
          <a:blip r:embed="rId4">
            <a:extLst>
              <a:ext uri="{28A0092B-C50C-407E-A947-70E740481C1C}">
                <a14:useLocalDpi xmlns:a14="http://schemas.microsoft.com/office/drawing/2010/main" val="0"/>
              </a:ext>
            </a:extLst>
          </a:blip>
          <a:srcRect l="35000" t="26389" r="28750" b="30277"/>
          <a:stretch/>
        </p:blipFill>
        <p:spPr>
          <a:xfrm>
            <a:off x="2522872" y="3144848"/>
            <a:ext cx="1657350" cy="1485923"/>
          </a:xfrm>
          <a:prstGeom prst="rect">
            <a:avLst/>
          </a:prstGeom>
        </p:spPr>
      </p:pic>
      <p:sp>
        <p:nvSpPr>
          <p:cNvPr id="12" name="Right Arrow 11">
            <a:extLst>
              <a:ext uri="{FF2B5EF4-FFF2-40B4-BE49-F238E27FC236}">
                <a16:creationId xmlns:a16="http://schemas.microsoft.com/office/drawing/2014/main" id="{F1A39093-73B4-7DC9-76C3-C0522491C1EB}"/>
              </a:ext>
            </a:extLst>
          </p:cNvPr>
          <p:cNvSpPr/>
          <p:nvPr/>
        </p:nvSpPr>
        <p:spPr bwMode="auto">
          <a:xfrm>
            <a:off x="1684672" y="3716371"/>
            <a:ext cx="838200" cy="381000"/>
          </a:xfrm>
          <a:prstGeom prst="rightArrow">
            <a:avLst/>
          </a:prstGeom>
          <a:gradFill flip="none" rotWithShape="1">
            <a:gsLst>
              <a:gs pos="0">
                <a:srgbClr val="0000FF">
                  <a:alpha val="50000"/>
                </a:srgbClr>
              </a:gs>
              <a:gs pos="100000">
                <a:srgbClr val="0000FF">
                  <a:alpha val="50000"/>
                </a:srgbClr>
              </a:gs>
              <a:gs pos="50000">
                <a:schemeClr val="bg1">
                  <a:alpha val="50000"/>
                </a:schemeClr>
              </a:gs>
            </a:gsLst>
            <a:path path="shap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a:solidFill>
                <a:srgbClr val="000000"/>
              </a:solidFill>
              <a:sym typeface="Arial" charset="0"/>
            </a:endParaRPr>
          </a:p>
        </p:txBody>
      </p:sp>
      <p:sp>
        <p:nvSpPr>
          <p:cNvPr id="13" name="Right Arrow 12">
            <a:extLst>
              <a:ext uri="{FF2B5EF4-FFF2-40B4-BE49-F238E27FC236}">
                <a16:creationId xmlns:a16="http://schemas.microsoft.com/office/drawing/2014/main" id="{6FCCD9BE-A61D-0E8B-9D45-265BFBE5CBB2}"/>
              </a:ext>
            </a:extLst>
          </p:cNvPr>
          <p:cNvSpPr/>
          <p:nvPr/>
        </p:nvSpPr>
        <p:spPr bwMode="auto">
          <a:xfrm rot="10800000">
            <a:off x="4199272" y="3678271"/>
            <a:ext cx="838200" cy="381000"/>
          </a:xfrm>
          <a:prstGeom prst="rightArrow">
            <a:avLst/>
          </a:prstGeom>
          <a:gradFill flip="none" rotWithShape="1">
            <a:gsLst>
              <a:gs pos="0">
                <a:srgbClr val="0000FF">
                  <a:alpha val="50000"/>
                </a:srgbClr>
              </a:gs>
              <a:gs pos="100000">
                <a:srgbClr val="0000FF">
                  <a:alpha val="50000"/>
                </a:srgbClr>
              </a:gs>
              <a:gs pos="50000">
                <a:schemeClr val="bg1">
                  <a:alpha val="50000"/>
                </a:schemeClr>
              </a:gs>
            </a:gsLst>
            <a:path path="shap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a:solidFill>
                <a:srgbClr val="000000"/>
              </a:solidFill>
              <a:sym typeface="Arial" charset="0"/>
            </a:endParaRPr>
          </a:p>
        </p:txBody>
      </p:sp>
      <p:sp>
        <p:nvSpPr>
          <p:cNvPr id="14" name="TextBox 13">
            <a:extLst>
              <a:ext uri="{FF2B5EF4-FFF2-40B4-BE49-F238E27FC236}">
                <a16:creationId xmlns:a16="http://schemas.microsoft.com/office/drawing/2014/main" id="{7D9918A4-714B-E477-B2E9-94A9FB2FA96C}"/>
              </a:ext>
            </a:extLst>
          </p:cNvPr>
          <p:cNvSpPr txBox="1"/>
          <p:nvPr/>
        </p:nvSpPr>
        <p:spPr>
          <a:xfrm>
            <a:off x="4961272" y="2727141"/>
            <a:ext cx="1371600" cy="461665"/>
          </a:xfrm>
          <a:prstGeom prst="rect">
            <a:avLst/>
          </a:prstGeom>
          <a:noFill/>
        </p:spPr>
        <p:txBody>
          <a:bodyPr wrap="square" rtlCol="0">
            <a:spAutoFit/>
          </a:bodyPr>
          <a:lstStyle/>
          <a:p>
            <a:pPr fontAlgn="base">
              <a:spcBef>
                <a:spcPct val="0"/>
              </a:spcBef>
              <a:spcAft>
                <a:spcPct val="0"/>
              </a:spcAft>
            </a:pPr>
            <a:r>
              <a:rPr lang="en-US" sz="2400" b="1" dirty="0">
                <a:solidFill>
                  <a:srgbClr val="FF0000"/>
                </a:solidFill>
                <a:effectLst>
                  <a:innerShdw blurRad="63500" dist="50800">
                    <a:prstClr val="black">
                      <a:alpha val="50000"/>
                    </a:prstClr>
                  </a:innerShdw>
                </a:effectLst>
                <a:latin typeface="Comic Sans MS"/>
                <a:cs typeface="Comic Sans MS"/>
                <a:sym typeface="Arial" charset="0"/>
              </a:rPr>
              <a:t>nucleus</a:t>
            </a:r>
          </a:p>
        </p:txBody>
      </p:sp>
      <p:sp>
        <p:nvSpPr>
          <p:cNvPr id="15" name="TextBox 14">
            <a:extLst>
              <a:ext uri="{FF2B5EF4-FFF2-40B4-BE49-F238E27FC236}">
                <a16:creationId xmlns:a16="http://schemas.microsoft.com/office/drawing/2014/main" id="{9DD8AB08-20EE-9E6A-2288-2B419B278ABB}"/>
              </a:ext>
            </a:extLst>
          </p:cNvPr>
          <p:cNvSpPr txBox="1"/>
          <p:nvPr/>
        </p:nvSpPr>
        <p:spPr>
          <a:xfrm>
            <a:off x="834245" y="2725771"/>
            <a:ext cx="1230174" cy="461665"/>
          </a:xfrm>
          <a:prstGeom prst="rect">
            <a:avLst/>
          </a:prstGeom>
          <a:noFill/>
        </p:spPr>
        <p:txBody>
          <a:bodyPr wrap="none" rtlCol="0">
            <a:spAutoFit/>
          </a:bodyPr>
          <a:lstStyle/>
          <a:p>
            <a:pPr fontAlgn="base">
              <a:spcBef>
                <a:spcPct val="0"/>
              </a:spcBef>
              <a:spcAft>
                <a:spcPct val="0"/>
              </a:spcAft>
            </a:pPr>
            <a:r>
              <a:rPr lang="en-US" sz="2400" b="1" dirty="0">
                <a:solidFill>
                  <a:srgbClr val="FF0000"/>
                </a:solidFill>
                <a:effectLst>
                  <a:innerShdw blurRad="63500" dist="50800">
                    <a:prstClr val="black">
                      <a:alpha val="50000"/>
                    </a:prstClr>
                  </a:innerShdw>
                </a:effectLst>
                <a:latin typeface="Comic Sans MS"/>
                <a:cs typeface="Comic Sans MS"/>
                <a:sym typeface="Arial" charset="0"/>
              </a:rPr>
              <a:t>nucleus</a:t>
            </a:r>
          </a:p>
        </p:txBody>
      </p:sp>
      <p:sp>
        <p:nvSpPr>
          <p:cNvPr id="16" name="Explosion 1 15">
            <a:extLst>
              <a:ext uri="{FF2B5EF4-FFF2-40B4-BE49-F238E27FC236}">
                <a16:creationId xmlns:a16="http://schemas.microsoft.com/office/drawing/2014/main" id="{268ABC37-363A-9586-F396-FCDEB710E0E7}"/>
              </a:ext>
            </a:extLst>
          </p:cNvPr>
          <p:cNvSpPr/>
          <p:nvPr/>
        </p:nvSpPr>
        <p:spPr bwMode="auto">
          <a:xfrm>
            <a:off x="2995312" y="3457291"/>
            <a:ext cx="822960" cy="822960"/>
          </a:xfrm>
          <a:prstGeom prst="irregularSeal1">
            <a:avLst/>
          </a:prstGeom>
          <a:gradFill flip="none" rotWithShape="1">
            <a:gsLst>
              <a:gs pos="0">
                <a:srgbClr val="FF6600">
                  <a:alpha val="50000"/>
                </a:srgbClr>
              </a:gs>
              <a:gs pos="100000">
                <a:srgbClr val="FF0000">
                  <a:alpha val="50000"/>
                </a:srgbClr>
              </a:gs>
              <a:gs pos="50000">
                <a:schemeClr val="bg1">
                  <a:alpha val="50000"/>
                </a:schemeClr>
              </a:gs>
            </a:gsLst>
            <a:path path="shape">
              <a:fillToRect l="50000" t="50000" r="50000" b="50000"/>
            </a:path>
            <a:tileRect/>
          </a:gradFill>
          <a:ln w="9525" cap="flat" cmpd="sng" algn="ctr">
            <a:solidFill>
              <a:srgbClr val="004080"/>
            </a:solidFill>
            <a:prstDash val="solid"/>
            <a:round/>
            <a:headEnd type="none" w="med" len="med"/>
            <a:tailEnd type="none" w="med" len="med"/>
          </a:ln>
          <a:effectLst/>
        </p:spPr>
        <p:txBody>
          <a:bodyPr/>
          <a:lstStyle/>
          <a:p>
            <a:pPr fontAlgn="base">
              <a:spcBef>
                <a:spcPct val="0"/>
              </a:spcBef>
              <a:spcAft>
                <a:spcPct val="0"/>
              </a:spcAft>
            </a:pPr>
            <a:endParaRPr lang="en-US" sz="2400">
              <a:solidFill>
                <a:srgbClr val="000000"/>
              </a:solidFill>
              <a:sym typeface="Arial" charset="0"/>
            </a:endParaRPr>
          </a:p>
        </p:txBody>
      </p:sp>
      <p:sp>
        <p:nvSpPr>
          <p:cNvPr id="17" name="TextBox 16">
            <a:extLst>
              <a:ext uri="{FF2B5EF4-FFF2-40B4-BE49-F238E27FC236}">
                <a16:creationId xmlns:a16="http://schemas.microsoft.com/office/drawing/2014/main" id="{8616B31F-927D-0783-B9BA-D3D863A0F226}"/>
              </a:ext>
            </a:extLst>
          </p:cNvPr>
          <p:cNvSpPr txBox="1"/>
          <p:nvPr/>
        </p:nvSpPr>
        <p:spPr>
          <a:xfrm>
            <a:off x="76200" y="4648200"/>
            <a:ext cx="11888453" cy="1785104"/>
          </a:xfrm>
          <a:prstGeom prst="rect">
            <a:avLst/>
          </a:prstGeom>
          <a:noFill/>
        </p:spPr>
        <p:txBody>
          <a:bodyPr wrap="square" rtlCol="0">
            <a:spAutoFit/>
          </a:bodyPr>
          <a:lstStyle/>
          <a:p>
            <a:r>
              <a:rPr lang="en-US" sz="2000" b="1" dirty="0">
                <a:solidFill>
                  <a:srgbClr val="FF0000"/>
                </a:solidFill>
              </a:rPr>
              <a:t>Main physics goals</a:t>
            </a:r>
          </a:p>
          <a:p>
            <a:pPr marL="285750" indent="-285750">
              <a:buFont typeface="Arial"/>
              <a:buChar char="•"/>
            </a:pPr>
            <a:r>
              <a:rPr lang="en-US" b="1" dirty="0">
                <a:solidFill>
                  <a:srgbClr val="0000FF"/>
                </a:solidFill>
              </a:rPr>
              <a:t>Quark-gluon plasma (QGP): </a:t>
            </a:r>
            <a:r>
              <a:rPr lang="en-US" dirty="0"/>
              <a:t>a state of matter in the early Universe, when quarks e gluons existed on a free state (not confined into hadrons) </a:t>
            </a:r>
          </a:p>
          <a:p>
            <a:pPr lvl="1"/>
            <a:r>
              <a:rPr lang="en-US" dirty="0">
                <a:sym typeface="Wingdings"/>
              </a:rPr>
              <a:t> outcome: QGP exists at extreme temperatures and behaves like a perfect fluid</a:t>
            </a:r>
          </a:p>
          <a:p>
            <a:pPr marL="285750" indent="-285750">
              <a:buFont typeface="Arial"/>
              <a:buChar char="•"/>
            </a:pPr>
            <a:r>
              <a:rPr lang="en-US" b="1" dirty="0">
                <a:solidFill>
                  <a:srgbClr val="0000FF"/>
                </a:solidFill>
                <a:sym typeface="Wingdings"/>
              </a:rPr>
              <a:t>Study of the proton spin </a:t>
            </a:r>
          </a:p>
          <a:p>
            <a:r>
              <a:rPr lang="en-US" b="1" dirty="0">
                <a:solidFill>
                  <a:srgbClr val="0000FF"/>
                </a:solidFill>
                <a:sym typeface="Wingdings"/>
              </a:rPr>
              <a:t>         </a:t>
            </a:r>
            <a:r>
              <a:rPr lang="en-US" dirty="0">
                <a:sym typeface="Wingdings"/>
              </a:rPr>
              <a:t> outcome: gluons and sea quark have also a significant contribution to the proton spin</a:t>
            </a:r>
            <a:endParaRPr lang="en-US" dirty="0"/>
          </a:p>
        </p:txBody>
      </p:sp>
      <p:sp>
        <p:nvSpPr>
          <p:cNvPr id="18" name="Title 1">
            <a:extLst>
              <a:ext uri="{FF2B5EF4-FFF2-40B4-BE49-F238E27FC236}">
                <a16:creationId xmlns:a16="http://schemas.microsoft.com/office/drawing/2014/main" id="{2A11C1E3-6EAE-F5D4-AEFA-DCF7E52A16B6}"/>
              </a:ext>
            </a:extLst>
          </p:cNvPr>
          <p:cNvSpPr txBox="1">
            <a:spLocks/>
          </p:cNvSpPr>
          <p:nvPr/>
        </p:nvSpPr>
        <p:spPr>
          <a:xfrm>
            <a:off x="479686" y="240281"/>
            <a:ext cx="111514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ea typeface="+mj-ea"/>
                <a:cs typeface="+mj-cs"/>
              </a:rPr>
              <a:t>What is the Relativistic Heavy-Ion Collider?</a:t>
            </a:r>
            <a:endParaRPr kumimoji="0" lang="en-US" sz="3200" b="1" i="0" u="none" strike="noStrike" kern="1200" cap="none" spc="0" normalizeH="0" baseline="0" noProof="0" dirty="0">
              <a:ln>
                <a:noFill/>
              </a:ln>
              <a:solidFill>
                <a:srgbClr val="C00000"/>
              </a:solidFill>
              <a:effectLst/>
              <a:uLnTx/>
              <a:uFillTx/>
              <a:ea typeface="+mj-ea"/>
              <a:cs typeface="+mj-cs"/>
            </a:endParaRPr>
          </a:p>
        </p:txBody>
      </p:sp>
    </p:spTree>
    <p:extLst>
      <p:ext uri="{BB962C8B-B14F-4D97-AF65-F5344CB8AC3E}">
        <p14:creationId xmlns:p14="http://schemas.microsoft.com/office/powerpoint/2010/main" val="312064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par>
                          <p:cTn id="30" fill="hold">
                            <p:stCondLst>
                              <p:cond delay="0"/>
                            </p:stCondLst>
                            <p:childTnLst>
                              <p:par>
                                <p:cTn id="31" presetID="55"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strVal val="#ppt_w*0.70"/>
                                          </p:val>
                                        </p:tav>
                                        <p:tav tm="100000">
                                          <p:val>
                                            <p:strVal val="#ppt_w"/>
                                          </p:val>
                                        </p:tav>
                                      </p:tavLst>
                                    </p:anim>
                                    <p:anim calcmode="lin" valueType="num">
                                      <p:cBhvr>
                                        <p:cTn id="34" dur="500" fill="hold"/>
                                        <p:tgtEl>
                                          <p:spTgt spid="12"/>
                                        </p:tgtEl>
                                        <p:attrNameLst>
                                          <p:attrName>ppt_h</p:attrName>
                                        </p:attrNameLst>
                                      </p:cBhvr>
                                      <p:tavLst>
                                        <p:tav tm="0">
                                          <p:val>
                                            <p:strVal val="#ppt_h"/>
                                          </p:val>
                                        </p:tav>
                                        <p:tav tm="100000">
                                          <p:val>
                                            <p:strVal val="#ppt_h"/>
                                          </p:val>
                                        </p:tav>
                                      </p:tavLst>
                                    </p:anim>
                                    <p:animEffect transition="in" filter="fade">
                                      <p:cBhvr>
                                        <p:cTn id="35" dur="500"/>
                                        <p:tgtEl>
                                          <p:spTgt spid="12"/>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strVal val="#ppt_w*0.70"/>
                                          </p:val>
                                        </p:tav>
                                        <p:tav tm="100000">
                                          <p:val>
                                            <p:strVal val="#ppt_w"/>
                                          </p:val>
                                        </p:tav>
                                      </p:tavLst>
                                    </p:anim>
                                    <p:anim calcmode="lin" valueType="num">
                                      <p:cBhvr>
                                        <p:cTn id="39" dur="500" fill="hold"/>
                                        <p:tgtEl>
                                          <p:spTgt spid="13"/>
                                        </p:tgtEl>
                                        <p:attrNameLst>
                                          <p:attrName>ppt_h</p:attrName>
                                        </p:attrNameLst>
                                      </p:cBhvr>
                                      <p:tavLst>
                                        <p:tav tm="0">
                                          <p:val>
                                            <p:strVal val="#ppt_h"/>
                                          </p:val>
                                        </p:tav>
                                        <p:tav tm="100000">
                                          <p:val>
                                            <p:strVal val="#ppt_h"/>
                                          </p:val>
                                        </p:tav>
                                      </p:tavLst>
                                    </p:anim>
                                    <p:animEffect transition="in" filter="fade">
                                      <p:cBhvr>
                                        <p:cTn id="40" dur="500"/>
                                        <p:tgtEl>
                                          <p:spTgt spid="13"/>
                                        </p:tgtEl>
                                      </p:cBhvr>
                                    </p:animEffect>
                                  </p:child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out)">
                                      <p:cBhvr>
                                        <p:cTn id="44" dur="1000"/>
                                        <p:tgtEl>
                                          <p:spTgt spid="16"/>
                                        </p:tgtEl>
                                      </p:cBhvr>
                                    </p:animEffect>
                                  </p:childTnLst>
                                </p:cTn>
                              </p:par>
                            </p:childTnLst>
                          </p:cTn>
                        </p:par>
                        <p:par>
                          <p:cTn id="45" fill="hold">
                            <p:stCondLst>
                              <p:cond delay="1500"/>
                            </p:stCondLst>
                            <p:childTnLst>
                              <p:par>
                                <p:cTn id="46" presetID="1" presetClass="exit" presetSubtype="0" fill="hold" grpId="1" nodeType="afterEffect">
                                  <p:stCondLst>
                                    <p:cond delay="0"/>
                                  </p:stCondLst>
                                  <p:childTnLst>
                                    <p:set>
                                      <p:cBhvr>
                                        <p:cTn id="47" dur="1" fill="hold">
                                          <p:stCondLst>
                                            <p:cond delay="0"/>
                                          </p:stCondLst>
                                        </p:cTn>
                                        <p:tgtEl>
                                          <p:spTgt spid="16"/>
                                        </p:tgtEl>
                                        <p:attrNameLst>
                                          <p:attrName>style.visibility</p:attrName>
                                        </p:attrNameLst>
                                      </p:cBhvr>
                                      <p:to>
                                        <p:strVal val="hidden"/>
                                      </p:to>
                                    </p:set>
                                  </p:childTnLst>
                                </p:cTn>
                              </p:par>
                            </p:childTnLst>
                          </p:cTn>
                        </p:par>
                        <p:par>
                          <p:cTn id="48" fill="hold">
                            <p:stCondLst>
                              <p:cond delay="1500"/>
                            </p:stCondLst>
                            <p:childTnLst>
                              <p:par>
                                <p:cTn id="49" presetID="53" presetClass="entr" presetSubtype="16"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fltVal val="0"/>
                                          </p:val>
                                        </p:tav>
                                        <p:tav tm="100000">
                                          <p:val>
                                            <p:strVal val="#ppt_w"/>
                                          </p:val>
                                        </p:tav>
                                      </p:tavLst>
                                    </p:anim>
                                    <p:anim calcmode="lin" valueType="num">
                                      <p:cBhvr>
                                        <p:cTn id="52" dur="1000" fill="hold"/>
                                        <p:tgtEl>
                                          <p:spTgt spid="11"/>
                                        </p:tgtEl>
                                        <p:attrNameLst>
                                          <p:attrName>ppt_h</p:attrName>
                                        </p:attrNameLst>
                                      </p:cBhvr>
                                      <p:tavLst>
                                        <p:tav tm="0">
                                          <p:val>
                                            <p:fltVal val="0"/>
                                          </p:val>
                                        </p:tav>
                                        <p:tav tm="100000">
                                          <p:val>
                                            <p:strVal val="#ppt_h"/>
                                          </p:val>
                                        </p:tav>
                                      </p:tavLst>
                                    </p:anim>
                                    <p:animEffect transition="in" filter="fade">
                                      <p:cBhvr>
                                        <p:cTn id="53" dur="10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8" grpId="0" autoUpdateAnimBg="0"/>
      <p:bldP spid="12" grpId="0" animBg="1"/>
      <p:bldP spid="13" grpId="0" animBg="1"/>
      <p:bldP spid="14" grpId="0"/>
      <p:bldP spid="15" grpId="0"/>
      <p:bldP spid="16" grpId="0" animBg="1"/>
      <p:bldP spid="16" grpId="1"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2EDA2B5-D5F9-A94B-9858-9FE356D059A7}"/>
              </a:ext>
            </a:extLst>
          </p:cNvPr>
          <p:cNvPicPr>
            <a:picLocks noChangeAspect="1"/>
          </p:cNvPicPr>
          <p:nvPr/>
        </p:nvPicPr>
        <p:blipFill>
          <a:blip r:embed="rId3"/>
          <a:stretch>
            <a:fillRect/>
          </a:stretch>
        </p:blipFill>
        <p:spPr>
          <a:xfrm>
            <a:off x="6910466" y="895914"/>
            <a:ext cx="5236566" cy="5679093"/>
          </a:xfrm>
          <a:prstGeom prst="rect">
            <a:avLst/>
          </a:prstGeom>
        </p:spPr>
      </p:pic>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14</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479686" y="240281"/>
            <a:ext cx="111514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The Electron-Ion Collider</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pic>
        <p:nvPicPr>
          <p:cNvPr id="6" name="Picture 5" descr="A screenshot of a cell phone&#10;&#10;Description automatically generated">
            <a:extLst>
              <a:ext uri="{FF2B5EF4-FFF2-40B4-BE49-F238E27FC236}">
                <a16:creationId xmlns:a16="http://schemas.microsoft.com/office/drawing/2014/main" id="{A5012651-8E4B-724F-BFE5-EE035D78E0AF}"/>
              </a:ext>
            </a:extLst>
          </p:cNvPr>
          <p:cNvPicPr>
            <a:picLocks noChangeAspect="1"/>
          </p:cNvPicPr>
          <p:nvPr/>
        </p:nvPicPr>
        <p:blipFill>
          <a:blip r:embed="rId4"/>
          <a:stretch>
            <a:fillRect/>
          </a:stretch>
        </p:blipFill>
        <p:spPr>
          <a:xfrm>
            <a:off x="0" y="4419600"/>
            <a:ext cx="1574800" cy="2438400"/>
          </a:xfrm>
          <a:prstGeom prst="rect">
            <a:avLst/>
          </a:prstGeom>
        </p:spPr>
      </p:pic>
      <p:sp>
        <p:nvSpPr>
          <p:cNvPr id="10" name="TextBox 9">
            <a:extLst>
              <a:ext uri="{FF2B5EF4-FFF2-40B4-BE49-F238E27FC236}">
                <a16:creationId xmlns:a16="http://schemas.microsoft.com/office/drawing/2014/main" id="{08BC2178-0032-1245-B0A2-27FBB9682D29}"/>
              </a:ext>
            </a:extLst>
          </p:cNvPr>
          <p:cNvSpPr txBox="1"/>
          <p:nvPr/>
        </p:nvSpPr>
        <p:spPr>
          <a:xfrm>
            <a:off x="2093727" y="4419600"/>
            <a:ext cx="4705877" cy="1200329"/>
          </a:xfrm>
          <a:prstGeom prst="rect">
            <a:avLst/>
          </a:prstGeom>
          <a:noFill/>
          <a:ln w="38100" cmpd="dbl">
            <a:solidFill>
              <a:srgbClr val="00B050"/>
            </a:solidFill>
          </a:ln>
        </p:spPr>
        <p:txBody>
          <a:bodyPr wrap="square" rtlCol="0">
            <a:spAutoFit/>
          </a:bodyPr>
          <a:lstStyle/>
          <a:p>
            <a:pPr algn="ctr"/>
            <a:r>
              <a:rPr lang="en-US" sz="2400" b="1" dirty="0"/>
              <a:t>World’s first</a:t>
            </a:r>
          </a:p>
          <a:p>
            <a:r>
              <a:rPr lang="en-US" sz="2400" b="1" dirty="0">
                <a:solidFill>
                  <a:srgbClr val="FF0000"/>
                </a:solidFill>
              </a:rPr>
              <a:t>Polarized electron-proton/light ion </a:t>
            </a:r>
            <a:r>
              <a:rPr lang="en-US" sz="2400" b="1" dirty="0"/>
              <a:t>and </a:t>
            </a:r>
            <a:r>
              <a:rPr lang="en-US" sz="2400" b="1" dirty="0">
                <a:solidFill>
                  <a:srgbClr val="0000FF"/>
                </a:solidFill>
              </a:rPr>
              <a:t>electron-Nucleus </a:t>
            </a:r>
            <a:r>
              <a:rPr lang="en-US" sz="2400" b="1" dirty="0"/>
              <a:t>collider</a:t>
            </a:r>
          </a:p>
        </p:txBody>
      </p:sp>
      <p:sp>
        <p:nvSpPr>
          <p:cNvPr id="12" name="TextBox 11">
            <a:extLst>
              <a:ext uri="{FF2B5EF4-FFF2-40B4-BE49-F238E27FC236}">
                <a16:creationId xmlns:a16="http://schemas.microsoft.com/office/drawing/2014/main" id="{E8306EE5-0610-B145-945A-7FAD5800A712}"/>
              </a:ext>
            </a:extLst>
          </p:cNvPr>
          <p:cNvSpPr txBox="1"/>
          <p:nvPr/>
        </p:nvSpPr>
        <p:spPr>
          <a:xfrm>
            <a:off x="179878" y="1090997"/>
            <a:ext cx="6595675" cy="2693045"/>
          </a:xfrm>
          <a:prstGeom prst="rect">
            <a:avLst/>
          </a:prstGeom>
          <a:noFill/>
        </p:spPr>
        <p:txBody>
          <a:bodyPr wrap="square" rtlCol="0">
            <a:spAutoFit/>
          </a:bodyPr>
          <a:lstStyle/>
          <a:p>
            <a:r>
              <a:rPr lang="en-US" sz="2400" b="1" dirty="0"/>
              <a:t>For e-N collisions at the EIC:</a:t>
            </a:r>
          </a:p>
          <a:p>
            <a:pPr marL="285750" indent="-285750">
              <a:buFont typeface="Wingdings" charset="2"/>
              <a:buChar char="ü"/>
            </a:pPr>
            <a:r>
              <a:rPr lang="en-US" sz="2400" b="1" dirty="0">
                <a:solidFill>
                  <a:srgbClr val="FF0000"/>
                </a:solidFill>
              </a:rPr>
              <a:t>High Luminosity: </a:t>
            </a:r>
            <a:r>
              <a:rPr lang="en-US" sz="2400" dirty="0">
                <a:solidFill>
                  <a:srgbClr val="0000FF"/>
                </a:solidFill>
              </a:rPr>
              <a:t>up to </a:t>
            </a:r>
            <a:r>
              <a:rPr lang="en-US" sz="2400" dirty="0">
                <a:solidFill>
                  <a:srgbClr val="2D3DC2"/>
                </a:solidFill>
              </a:rPr>
              <a:t>10</a:t>
            </a:r>
            <a:r>
              <a:rPr lang="en-US" sz="2400" baseline="30000" dirty="0">
                <a:solidFill>
                  <a:srgbClr val="2D3DC2"/>
                </a:solidFill>
              </a:rPr>
              <a:t>34</a:t>
            </a:r>
            <a:r>
              <a:rPr lang="en-US" sz="2400" dirty="0">
                <a:solidFill>
                  <a:srgbClr val="FF0000"/>
                </a:solidFill>
              </a:rPr>
              <a:t> </a:t>
            </a:r>
            <a:r>
              <a:rPr lang="en-US" sz="2400" dirty="0">
                <a:solidFill>
                  <a:srgbClr val="0000FF"/>
                </a:solidFill>
              </a:rPr>
              <a:t>cm</a:t>
            </a:r>
            <a:r>
              <a:rPr lang="en-US" sz="2400" baseline="30000" dirty="0">
                <a:solidFill>
                  <a:srgbClr val="0000FF"/>
                </a:solidFill>
              </a:rPr>
              <a:t>-2</a:t>
            </a:r>
            <a:r>
              <a:rPr lang="en-US" sz="2400" dirty="0">
                <a:solidFill>
                  <a:srgbClr val="0000FF"/>
                </a:solidFill>
              </a:rPr>
              <a:t>sec</a:t>
            </a:r>
            <a:r>
              <a:rPr lang="en-US" sz="2400" baseline="30000" dirty="0">
                <a:solidFill>
                  <a:srgbClr val="0000FF"/>
                </a:solidFill>
              </a:rPr>
              <a:t>-1 </a:t>
            </a:r>
          </a:p>
          <a:p>
            <a:pPr marL="2408238">
              <a:spcAft>
                <a:spcPts val="600"/>
              </a:spcAft>
            </a:pPr>
            <a:r>
              <a:rPr lang="en-US" sz="2400" dirty="0"/>
              <a:t>100-1000 times HERA</a:t>
            </a:r>
          </a:p>
          <a:p>
            <a:pPr marL="285750" indent="-285750">
              <a:spcAft>
                <a:spcPts val="1200"/>
              </a:spcAft>
              <a:buFont typeface="Wingdings" charset="2"/>
              <a:buChar char="ü"/>
            </a:pPr>
            <a:r>
              <a:rPr lang="en-US" sz="2400" b="1" dirty="0">
                <a:solidFill>
                  <a:srgbClr val="FF0000"/>
                </a:solidFill>
              </a:rPr>
              <a:t>Flexible √s</a:t>
            </a:r>
            <a:r>
              <a:rPr lang="en-US" sz="2400" dirty="0">
                <a:solidFill>
                  <a:srgbClr val="0000FF"/>
                </a:solidFill>
              </a:rPr>
              <a:t> = 30-140 GeV </a:t>
            </a:r>
            <a:r>
              <a:rPr lang="en-US" sz="2400" dirty="0"/>
              <a:t>(per nucleon)</a:t>
            </a:r>
            <a:endParaRPr lang="en-US" sz="2400" dirty="0">
              <a:solidFill>
                <a:srgbClr val="0000FF"/>
              </a:solidFill>
            </a:endParaRPr>
          </a:p>
          <a:p>
            <a:pPr marL="285750" indent="-285750">
              <a:spcAft>
                <a:spcPts val="1200"/>
              </a:spcAft>
              <a:buFont typeface="Wingdings" charset="2"/>
              <a:buChar char="ü"/>
            </a:pPr>
            <a:r>
              <a:rPr lang="en-US" sz="2400" b="1" dirty="0">
                <a:solidFill>
                  <a:srgbClr val="FF0000"/>
                </a:solidFill>
              </a:rPr>
              <a:t>Highly polarized beams: </a:t>
            </a:r>
            <a:r>
              <a:rPr lang="en-US" sz="2400" dirty="0">
                <a:solidFill>
                  <a:srgbClr val="3346F2"/>
                </a:solidFill>
              </a:rPr>
              <a:t>e </a:t>
            </a:r>
            <a:r>
              <a:rPr lang="en-US" sz="2400" dirty="0"/>
              <a:t>(80%); </a:t>
            </a:r>
            <a:r>
              <a:rPr lang="en-US" sz="2400" dirty="0">
                <a:solidFill>
                  <a:srgbClr val="3346F2"/>
                </a:solidFill>
              </a:rPr>
              <a:t>p, D/</a:t>
            </a:r>
            <a:r>
              <a:rPr lang="en-US" sz="2400" baseline="30000" dirty="0">
                <a:solidFill>
                  <a:srgbClr val="3346F2"/>
                </a:solidFill>
              </a:rPr>
              <a:t>3</a:t>
            </a:r>
            <a:r>
              <a:rPr lang="en-US" sz="2400" dirty="0">
                <a:solidFill>
                  <a:srgbClr val="3346F2"/>
                </a:solidFill>
              </a:rPr>
              <a:t>He </a:t>
            </a:r>
            <a:r>
              <a:rPr lang="en-US" sz="2400" dirty="0"/>
              <a:t>(70%)</a:t>
            </a:r>
            <a:endParaRPr lang="en-US" sz="2400" dirty="0">
              <a:solidFill>
                <a:srgbClr val="0000FF"/>
              </a:solidFill>
            </a:endParaRPr>
          </a:p>
          <a:p>
            <a:pPr marL="285750" indent="-285750">
              <a:buFont typeface="Wingdings" charset="2"/>
              <a:buChar char="ü"/>
            </a:pPr>
            <a:r>
              <a:rPr lang="en-US" sz="2400" b="1" dirty="0">
                <a:solidFill>
                  <a:srgbClr val="FF0000"/>
                </a:solidFill>
              </a:rPr>
              <a:t>Wide range of nuclear beams:</a:t>
            </a:r>
            <a:r>
              <a:rPr lang="en-US" sz="2400" b="1" dirty="0">
                <a:solidFill>
                  <a:srgbClr val="0000FF"/>
                </a:solidFill>
              </a:rPr>
              <a:t> </a:t>
            </a:r>
            <a:r>
              <a:rPr lang="en-US" sz="2400" dirty="0">
                <a:solidFill>
                  <a:srgbClr val="0000FF"/>
                </a:solidFill>
              </a:rPr>
              <a:t>(D to Pb/U)</a:t>
            </a:r>
            <a:endParaRPr lang="en-US" sz="2400" dirty="0">
              <a:solidFill>
                <a:srgbClr val="FF0000"/>
              </a:solidFill>
            </a:endParaRPr>
          </a:p>
        </p:txBody>
      </p:sp>
      <p:pic>
        <p:nvPicPr>
          <p:cNvPr id="9" name="Picture 8" descr="Diagram&#10;&#10;Description automatically generated">
            <a:extLst>
              <a:ext uri="{FF2B5EF4-FFF2-40B4-BE49-F238E27FC236}">
                <a16:creationId xmlns:a16="http://schemas.microsoft.com/office/drawing/2014/main" id="{404E57F0-687D-D8FA-52B9-7EBAE29739B1}"/>
              </a:ext>
            </a:extLst>
          </p:cNvPr>
          <p:cNvPicPr>
            <a:picLocks noChangeAspect="1"/>
          </p:cNvPicPr>
          <p:nvPr/>
        </p:nvPicPr>
        <p:blipFill>
          <a:blip r:embed="rId5"/>
          <a:stretch>
            <a:fillRect/>
          </a:stretch>
        </p:blipFill>
        <p:spPr>
          <a:xfrm>
            <a:off x="7575748" y="895913"/>
            <a:ext cx="4297346" cy="5550043"/>
          </a:xfrm>
          <a:prstGeom prst="rect">
            <a:avLst/>
          </a:prstGeom>
        </p:spPr>
      </p:pic>
    </p:spTree>
    <p:extLst>
      <p:ext uri="{BB962C8B-B14F-4D97-AF65-F5344CB8AC3E}">
        <p14:creationId xmlns:p14="http://schemas.microsoft.com/office/powerpoint/2010/main" val="141921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15</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What process must be measured?</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sp>
        <p:nvSpPr>
          <p:cNvPr id="7" name="TextBox 6">
            <a:extLst>
              <a:ext uri="{FF2B5EF4-FFF2-40B4-BE49-F238E27FC236}">
                <a16:creationId xmlns:a16="http://schemas.microsoft.com/office/drawing/2014/main" id="{E51BC7D5-C943-7F48-8B59-0BDA03D53499}"/>
              </a:ext>
            </a:extLst>
          </p:cNvPr>
          <p:cNvSpPr txBox="1"/>
          <p:nvPr/>
        </p:nvSpPr>
        <p:spPr>
          <a:xfrm>
            <a:off x="1449171" y="4281796"/>
            <a:ext cx="2815147" cy="461665"/>
          </a:xfrm>
          <a:prstGeom prst="rect">
            <a:avLst/>
          </a:prstGeom>
          <a:noFill/>
        </p:spPr>
        <p:txBody>
          <a:bodyPr wrap="square" rtlCol="0">
            <a:spAutoFit/>
          </a:bodyPr>
          <a:lstStyle/>
          <a:p>
            <a:pPr algn="ctr"/>
            <a:r>
              <a:rPr lang="en-US" sz="2400" b="1" dirty="0">
                <a:solidFill>
                  <a:srgbClr val="0000FF"/>
                </a:solidFill>
              </a:rPr>
              <a:t>Inclusive DIS</a:t>
            </a:r>
          </a:p>
        </p:txBody>
      </p:sp>
      <p:sp>
        <p:nvSpPr>
          <p:cNvPr id="12" name="TextBox 11">
            <a:extLst>
              <a:ext uri="{FF2B5EF4-FFF2-40B4-BE49-F238E27FC236}">
                <a16:creationId xmlns:a16="http://schemas.microsoft.com/office/drawing/2014/main" id="{9F9E3539-F07A-B34C-8306-62F7E275F355}"/>
              </a:ext>
            </a:extLst>
          </p:cNvPr>
          <p:cNvSpPr txBox="1"/>
          <p:nvPr/>
        </p:nvSpPr>
        <p:spPr>
          <a:xfrm>
            <a:off x="7761381" y="4269930"/>
            <a:ext cx="2743199" cy="461665"/>
          </a:xfrm>
          <a:prstGeom prst="rect">
            <a:avLst/>
          </a:prstGeom>
          <a:noFill/>
        </p:spPr>
        <p:txBody>
          <a:bodyPr wrap="square" rtlCol="0">
            <a:spAutoFit/>
          </a:bodyPr>
          <a:lstStyle/>
          <a:p>
            <a:pPr algn="ctr"/>
            <a:r>
              <a:rPr lang="en-US" sz="2400" b="1" dirty="0">
                <a:solidFill>
                  <a:srgbClr val="0000FF"/>
                </a:solidFill>
              </a:rPr>
              <a:t>Exclusive Reactions</a:t>
            </a:r>
          </a:p>
        </p:txBody>
      </p:sp>
      <p:sp>
        <p:nvSpPr>
          <p:cNvPr id="17" name="TextBox 16">
            <a:extLst>
              <a:ext uri="{FF2B5EF4-FFF2-40B4-BE49-F238E27FC236}">
                <a16:creationId xmlns:a16="http://schemas.microsoft.com/office/drawing/2014/main" id="{261CDBBF-C068-9940-9B7C-63BFBD5551DB}"/>
              </a:ext>
            </a:extLst>
          </p:cNvPr>
          <p:cNvSpPr txBox="1"/>
          <p:nvPr/>
        </p:nvSpPr>
        <p:spPr>
          <a:xfrm>
            <a:off x="4674218" y="4281803"/>
            <a:ext cx="2609717" cy="461665"/>
          </a:xfrm>
          <a:prstGeom prst="rect">
            <a:avLst/>
          </a:prstGeom>
          <a:noFill/>
        </p:spPr>
        <p:txBody>
          <a:bodyPr wrap="square" rtlCol="0">
            <a:spAutoFit/>
          </a:bodyPr>
          <a:lstStyle/>
          <a:p>
            <a:pPr algn="ctr"/>
            <a:r>
              <a:rPr lang="en-US" sz="2400" b="1" dirty="0">
                <a:solidFill>
                  <a:srgbClr val="0000FF"/>
                </a:solidFill>
              </a:rPr>
              <a:t>Semi-Inclusive DIS</a:t>
            </a:r>
          </a:p>
        </p:txBody>
      </p:sp>
      <p:pic>
        <p:nvPicPr>
          <p:cNvPr id="21" name="Picture 3">
            <a:extLst>
              <a:ext uri="{FF2B5EF4-FFF2-40B4-BE49-F238E27FC236}">
                <a16:creationId xmlns:a16="http://schemas.microsoft.com/office/drawing/2014/main" id="{5BD46A2E-5AAA-7D4F-9531-384A07FC39AA}"/>
              </a:ext>
            </a:extLst>
          </p:cNvPr>
          <p:cNvPicPr>
            <a:picLocks noChangeAspect="1" noChangeArrowheads="1"/>
          </p:cNvPicPr>
          <p:nvPr/>
        </p:nvPicPr>
        <p:blipFill>
          <a:blip r:embed="rId2"/>
          <a:srcRect l="3337" t="5580" r="1112" b="697"/>
          <a:stretch>
            <a:fillRect/>
          </a:stretch>
        </p:blipFill>
        <p:spPr bwMode="auto">
          <a:xfrm>
            <a:off x="1673314" y="2085640"/>
            <a:ext cx="2269101" cy="1774962"/>
          </a:xfrm>
          <a:prstGeom prst="rect">
            <a:avLst/>
          </a:prstGeom>
          <a:noFill/>
          <a:ln w="9525">
            <a:noFill/>
            <a:miter lim="800000"/>
            <a:headEnd/>
            <a:tailEnd/>
          </a:ln>
        </p:spPr>
      </p:pic>
      <p:pic>
        <p:nvPicPr>
          <p:cNvPr id="22" name="Picture 30" descr="sidis-diagram.eps">
            <a:extLst>
              <a:ext uri="{FF2B5EF4-FFF2-40B4-BE49-F238E27FC236}">
                <a16:creationId xmlns:a16="http://schemas.microsoft.com/office/drawing/2014/main" id="{4D01EE8C-F360-044F-8BA3-498B5CD8EC8B}"/>
              </a:ext>
            </a:extLst>
          </p:cNvPr>
          <p:cNvPicPr>
            <a:picLocks noChangeAspect="1"/>
          </p:cNvPicPr>
          <p:nvPr/>
        </p:nvPicPr>
        <p:blipFill>
          <a:blip r:embed="rId3"/>
          <a:srcRect/>
          <a:stretch>
            <a:fillRect/>
          </a:stretch>
        </p:blipFill>
        <p:spPr bwMode="auto">
          <a:xfrm>
            <a:off x="4593746" y="2042554"/>
            <a:ext cx="2666579" cy="1904700"/>
          </a:xfrm>
          <a:prstGeom prst="rect">
            <a:avLst/>
          </a:prstGeom>
          <a:noFill/>
          <a:ln w="9525">
            <a:noFill/>
            <a:miter lim="800000"/>
            <a:headEnd/>
            <a:tailEnd/>
          </a:ln>
        </p:spPr>
      </p:pic>
      <p:grpSp>
        <p:nvGrpSpPr>
          <p:cNvPr id="23" name="Group 22">
            <a:extLst>
              <a:ext uri="{FF2B5EF4-FFF2-40B4-BE49-F238E27FC236}">
                <a16:creationId xmlns:a16="http://schemas.microsoft.com/office/drawing/2014/main" id="{D579BA00-4288-8C4F-8A5B-837D9B33A641}"/>
              </a:ext>
            </a:extLst>
          </p:cNvPr>
          <p:cNvGrpSpPr/>
          <p:nvPr/>
        </p:nvGrpSpPr>
        <p:grpSpPr>
          <a:xfrm>
            <a:off x="7649128" y="1744671"/>
            <a:ext cx="2544060" cy="2298728"/>
            <a:chOff x="158750" y="908050"/>
            <a:chExt cx="4088843" cy="2616208"/>
          </a:xfrm>
        </p:grpSpPr>
        <p:grpSp>
          <p:nvGrpSpPr>
            <p:cNvPr id="24" name="Group 159">
              <a:extLst>
                <a:ext uri="{FF2B5EF4-FFF2-40B4-BE49-F238E27FC236}">
                  <a16:creationId xmlns:a16="http://schemas.microsoft.com/office/drawing/2014/main" id="{E6E41E70-04C5-2143-9989-35A102B64599}"/>
                </a:ext>
              </a:extLst>
            </p:cNvPr>
            <p:cNvGrpSpPr>
              <a:grpSpLocks noChangeAspect="1"/>
            </p:cNvGrpSpPr>
            <p:nvPr/>
          </p:nvGrpSpPr>
          <p:grpSpPr bwMode="auto">
            <a:xfrm rot="-2865258">
              <a:off x="1467654" y="1456538"/>
              <a:ext cx="128587" cy="546105"/>
              <a:chOff x="1324" y="1002"/>
              <a:chExt cx="146" cy="462"/>
            </a:xfrm>
          </p:grpSpPr>
          <p:sp>
            <p:nvSpPr>
              <p:cNvPr id="66" name="Freeform 160">
                <a:extLst>
                  <a:ext uri="{FF2B5EF4-FFF2-40B4-BE49-F238E27FC236}">
                    <a16:creationId xmlns:a16="http://schemas.microsoft.com/office/drawing/2014/main" id="{B22A657A-B486-BB45-995D-48B428FE6E0D}"/>
                  </a:ext>
                </a:extLst>
              </p:cNvPr>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67" name="Freeform 161">
                <a:extLst>
                  <a:ext uri="{FF2B5EF4-FFF2-40B4-BE49-F238E27FC236}">
                    <a16:creationId xmlns:a16="http://schemas.microsoft.com/office/drawing/2014/main" id="{6B6E5AAA-8A6C-A445-BE87-1B03EB86A799}"/>
                  </a:ext>
                </a:extLst>
              </p:cNvPr>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68" name="Freeform 162">
                <a:extLst>
                  <a:ext uri="{FF2B5EF4-FFF2-40B4-BE49-F238E27FC236}">
                    <a16:creationId xmlns:a16="http://schemas.microsoft.com/office/drawing/2014/main" id="{CD08C53D-8D14-1743-8F40-217D12D1822F}"/>
                  </a:ext>
                </a:extLst>
              </p:cNvPr>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69" name="Freeform 163">
                <a:extLst>
                  <a:ext uri="{FF2B5EF4-FFF2-40B4-BE49-F238E27FC236}">
                    <a16:creationId xmlns:a16="http://schemas.microsoft.com/office/drawing/2014/main" id="{CE2D45C0-8E81-6D41-AC30-E8DFE503C00D}"/>
                  </a:ext>
                </a:extLst>
              </p:cNvPr>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0" name="Freeform 164">
                <a:extLst>
                  <a:ext uri="{FF2B5EF4-FFF2-40B4-BE49-F238E27FC236}">
                    <a16:creationId xmlns:a16="http://schemas.microsoft.com/office/drawing/2014/main" id="{FBB21431-CB2F-104D-9266-50ABF6140B4D}"/>
                  </a:ext>
                </a:extLst>
              </p:cNvPr>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1" name="Freeform 165">
                <a:extLst>
                  <a:ext uri="{FF2B5EF4-FFF2-40B4-BE49-F238E27FC236}">
                    <a16:creationId xmlns:a16="http://schemas.microsoft.com/office/drawing/2014/main" id="{ACE44CF7-8CF3-BA48-9144-EA6E2457BCB2}"/>
                  </a:ext>
                </a:extLst>
              </p:cNvPr>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2" name="Freeform 166">
                <a:extLst>
                  <a:ext uri="{FF2B5EF4-FFF2-40B4-BE49-F238E27FC236}">
                    <a16:creationId xmlns:a16="http://schemas.microsoft.com/office/drawing/2014/main" id="{685C1E3B-4AD8-5C45-9CA2-607C5AA0FDCD}"/>
                  </a:ext>
                </a:extLst>
              </p:cNvPr>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25" name="Line 168">
              <a:extLst>
                <a:ext uri="{FF2B5EF4-FFF2-40B4-BE49-F238E27FC236}">
                  <a16:creationId xmlns:a16="http://schemas.microsoft.com/office/drawing/2014/main" id="{DEFA1326-9882-504B-8D03-EC71E8343BB4}"/>
                </a:ext>
              </a:extLst>
            </p:cNvPr>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6" name="Line 169">
              <a:extLst>
                <a:ext uri="{FF2B5EF4-FFF2-40B4-BE49-F238E27FC236}">
                  <a16:creationId xmlns:a16="http://schemas.microsoft.com/office/drawing/2014/main" id="{9567EF6B-4246-7644-AE49-909C45D86476}"/>
                </a:ext>
              </a:extLst>
            </p:cNvPr>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7" name="Line 172">
              <a:extLst>
                <a:ext uri="{FF2B5EF4-FFF2-40B4-BE49-F238E27FC236}">
                  <a16:creationId xmlns:a16="http://schemas.microsoft.com/office/drawing/2014/main" id="{4766732B-9001-C941-99EE-441034FCF44F}"/>
                </a:ext>
              </a:extLst>
            </p:cNvPr>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8" name="Freeform 177">
              <a:extLst>
                <a:ext uri="{FF2B5EF4-FFF2-40B4-BE49-F238E27FC236}">
                  <a16:creationId xmlns:a16="http://schemas.microsoft.com/office/drawing/2014/main" id="{F34A1F74-D7C2-E948-89D3-4B01780F3C96}"/>
                </a:ext>
              </a:extLst>
            </p:cNvPr>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29" name="Text Box 179">
              <a:extLst>
                <a:ext uri="{FF2B5EF4-FFF2-40B4-BE49-F238E27FC236}">
                  <a16:creationId xmlns:a16="http://schemas.microsoft.com/office/drawing/2014/main" id="{13237232-908B-CA4B-AE9C-09AACDF1998A}"/>
                </a:ext>
              </a:extLst>
            </p:cNvPr>
            <p:cNvSpPr txBox="1">
              <a:spLocks noChangeArrowheads="1"/>
            </p:cNvSpPr>
            <p:nvPr/>
          </p:nvSpPr>
          <p:spPr bwMode="auto">
            <a:xfrm>
              <a:off x="1568451" y="908050"/>
              <a:ext cx="350859" cy="303831"/>
            </a:xfrm>
            <a:prstGeom prst="rect">
              <a:avLst/>
            </a:prstGeom>
            <a:noFill/>
            <a:ln w="9525">
              <a:noFill/>
              <a:miter lim="800000"/>
              <a:headEnd/>
              <a:tailEnd/>
            </a:ln>
            <a:effectLst/>
          </p:spPr>
          <p:txBody>
            <a:bodyPr wrap="none">
              <a:prstTxWarp prst="textNoShape">
                <a:avLst/>
              </a:prstTxWarp>
              <a:spAutoFit/>
            </a:bodyPr>
            <a:lstStyle/>
            <a:p>
              <a:r>
                <a:rPr lang="en-US" sz="1200">
                  <a:latin typeface="Times New Roman" pitchFamily="-112" charset="0"/>
                </a:rPr>
                <a:t>e’</a:t>
              </a:r>
            </a:p>
          </p:txBody>
        </p:sp>
        <p:sp>
          <p:nvSpPr>
            <p:cNvPr id="30" name="Line 203">
              <a:extLst>
                <a:ext uri="{FF2B5EF4-FFF2-40B4-BE49-F238E27FC236}">
                  <a16:creationId xmlns:a16="http://schemas.microsoft.com/office/drawing/2014/main" id="{2E006083-6E66-BE43-BF1E-FE7E7DE9DD8C}"/>
                </a:ext>
              </a:extLst>
            </p:cNvPr>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1" name="Line 204">
              <a:extLst>
                <a:ext uri="{FF2B5EF4-FFF2-40B4-BE49-F238E27FC236}">
                  <a16:creationId xmlns:a16="http://schemas.microsoft.com/office/drawing/2014/main" id="{0C336970-AA6E-2544-A3F1-DC981D64F5BE}"/>
                </a:ext>
              </a:extLst>
            </p:cNvPr>
            <p:cNvSpPr>
              <a:spLocks noChangeShapeType="1"/>
            </p:cNvSpPr>
            <p:nvPr/>
          </p:nvSpPr>
          <p:spPr bwMode="auto">
            <a:xfrm rot="12777622" flipV="1">
              <a:off x="3513138" y="2708275"/>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2" name="Group 344">
              <a:extLst>
                <a:ext uri="{FF2B5EF4-FFF2-40B4-BE49-F238E27FC236}">
                  <a16:creationId xmlns:a16="http://schemas.microsoft.com/office/drawing/2014/main" id="{FF6E43A2-D2B1-C040-9985-16280FDED82D}"/>
                </a:ext>
              </a:extLst>
            </p:cNvPr>
            <p:cNvGrpSpPr>
              <a:grpSpLocks/>
            </p:cNvGrpSpPr>
            <p:nvPr/>
          </p:nvGrpSpPr>
          <p:grpSpPr bwMode="auto">
            <a:xfrm>
              <a:off x="385763" y="1168402"/>
              <a:ext cx="3825887" cy="2355856"/>
              <a:chOff x="243" y="736"/>
              <a:chExt cx="2410" cy="1484"/>
            </a:xfrm>
          </p:grpSpPr>
          <p:sp>
            <p:nvSpPr>
              <p:cNvPr id="35" name="Freeform 174">
                <a:extLst>
                  <a:ext uri="{FF2B5EF4-FFF2-40B4-BE49-F238E27FC236}">
                    <a16:creationId xmlns:a16="http://schemas.microsoft.com/office/drawing/2014/main" id="{EA3CA5EB-2D45-AA44-A906-1E87378145A0}"/>
                  </a:ext>
                </a:extLst>
              </p:cNvPr>
              <p:cNvSpPr>
                <a:spLocks/>
              </p:cNvSpPr>
              <p:nvPr/>
            </p:nvSpPr>
            <p:spPr bwMode="auto">
              <a:xfrm flipV="1">
                <a:off x="427" y="1847"/>
                <a:ext cx="2033" cy="224"/>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36" name="Text Box 175">
                <a:extLst>
                  <a:ext uri="{FF2B5EF4-FFF2-40B4-BE49-F238E27FC236}">
                    <a16:creationId xmlns:a16="http://schemas.microsoft.com/office/drawing/2014/main" id="{68F42525-614D-A340-8912-CE48A415E300}"/>
                  </a:ext>
                </a:extLst>
              </p:cNvPr>
              <p:cNvSpPr txBox="1">
                <a:spLocks noChangeArrowheads="1"/>
              </p:cNvSpPr>
              <p:nvPr/>
            </p:nvSpPr>
            <p:spPr bwMode="auto">
              <a:xfrm>
                <a:off x="1403" y="2039"/>
                <a:ext cx="192" cy="18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050" b="1" dirty="0" err="1">
                    <a:latin typeface="Times New Roman" pitchFamily="-112" charset="0"/>
                  </a:rPr>
                  <a:t>t</a:t>
                </a:r>
                <a:endParaRPr lang="en-US" sz="1050" b="1" dirty="0">
                  <a:latin typeface="Times New Roman" pitchFamily="-112" charset="0"/>
                </a:endParaRPr>
              </a:p>
            </p:txBody>
          </p:sp>
          <p:sp>
            <p:nvSpPr>
              <p:cNvPr id="37" name="Line 176">
                <a:extLst>
                  <a:ext uri="{FF2B5EF4-FFF2-40B4-BE49-F238E27FC236}">
                    <a16:creationId xmlns:a16="http://schemas.microsoft.com/office/drawing/2014/main" id="{64E21D13-816E-6543-BB1C-C7F61AAFEDF5}"/>
                  </a:ext>
                </a:extLst>
              </p:cNvPr>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8" name="Group 184">
                <a:extLst>
                  <a:ext uri="{FF2B5EF4-FFF2-40B4-BE49-F238E27FC236}">
                    <a16:creationId xmlns:a16="http://schemas.microsoft.com/office/drawing/2014/main" id="{ECA244CC-6108-9947-B207-A1DB9D535462}"/>
                  </a:ext>
                </a:extLst>
              </p:cNvPr>
              <p:cNvGrpSpPr>
                <a:grpSpLocks/>
              </p:cNvGrpSpPr>
              <p:nvPr/>
            </p:nvGrpSpPr>
            <p:grpSpPr bwMode="auto">
              <a:xfrm>
                <a:off x="243" y="856"/>
                <a:ext cx="2410" cy="1086"/>
                <a:chOff x="100" y="798"/>
                <a:chExt cx="2410" cy="1086"/>
              </a:xfrm>
            </p:grpSpPr>
            <p:sp>
              <p:nvSpPr>
                <p:cNvPr id="48" name="Text Box 185">
                  <a:extLst>
                    <a:ext uri="{FF2B5EF4-FFF2-40B4-BE49-F238E27FC236}">
                      <a16:creationId xmlns:a16="http://schemas.microsoft.com/office/drawing/2014/main" id="{85BE657C-3128-CE47-82D0-9EFCAA6B1AFA}"/>
                    </a:ext>
                  </a:extLst>
                </p:cNvPr>
                <p:cNvSpPr txBox="1">
                  <a:spLocks noChangeArrowheads="1"/>
                </p:cNvSpPr>
                <p:nvPr/>
              </p:nvSpPr>
              <p:spPr bwMode="auto">
                <a:xfrm>
                  <a:off x="476" y="1026"/>
                  <a:ext cx="565" cy="181"/>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050" b="1" dirty="0">
                      <a:latin typeface="Times New Roman" pitchFamily="-112" charset="0"/>
                    </a:rPr>
                    <a:t>(Q</a:t>
                  </a:r>
                  <a:r>
                    <a:rPr lang="en-US" sz="1050" b="1" baseline="30000" dirty="0">
                      <a:latin typeface="Times New Roman" pitchFamily="-112" charset="0"/>
                    </a:rPr>
                    <a:t>2</a:t>
                  </a:r>
                  <a:r>
                    <a:rPr lang="en-US" sz="1050" b="1" dirty="0">
                      <a:latin typeface="Times New Roman" pitchFamily="-112" charset="0"/>
                    </a:rPr>
                    <a:t>)</a:t>
                  </a:r>
                </a:p>
              </p:txBody>
            </p:sp>
            <p:sp>
              <p:nvSpPr>
                <p:cNvPr id="49" name="Text Box 186">
                  <a:extLst>
                    <a:ext uri="{FF2B5EF4-FFF2-40B4-BE49-F238E27FC236}">
                      <a16:creationId xmlns:a16="http://schemas.microsoft.com/office/drawing/2014/main" id="{619E65E7-EA95-3B46-94C9-AAEB3E932ABF}"/>
                    </a:ext>
                  </a:extLst>
                </p:cNvPr>
                <p:cNvSpPr txBox="1">
                  <a:spLocks noChangeArrowheads="1"/>
                </p:cNvSpPr>
                <p:nvPr/>
              </p:nvSpPr>
              <p:spPr bwMode="auto">
                <a:xfrm>
                  <a:off x="100" y="798"/>
                  <a:ext cx="191" cy="191"/>
                </a:xfrm>
                <a:prstGeom prst="rect">
                  <a:avLst/>
                </a:prstGeom>
                <a:noFill/>
                <a:ln w="9525">
                  <a:noFill/>
                  <a:miter lim="800000"/>
                  <a:headEnd/>
                  <a:tailEnd/>
                </a:ln>
                <a:effectLst/>
              </p:spPr>
              <p:txBody>
                <a:bodyPr wrap="none">
                  <a:prstTxWarp prst="textNoShape">
                    <a:avLst/>
                  </a:prstTxWarp>
                  <a:spAutoFit/>
                </a:bodyPr>
                <a:lstStyle/>
                <a:p>
                  <a:r>
                    <a:rPr lang="en-US" sz="1200" dirty="0">
                      <a:latin typeface="Times New Roman" pitchFamily="-112" charset="0"/>
                    </a:rPr>
                    <a:t>e</a:t>
                  </a:r>
                </a:p>
              </p:txBody>
            </p:sp>
            <p:sp>
              <p:nvSpPr>
                <p:cNvPr id="50" name="Text Box 187">
                  <a:extLst>
                    <a:ext uri="{FF2B5EF4-FFF2-40B4-BE49-F238E27FC236}">
                      <a16:creationId xmlns:a16="http://schemas.microsoft.com/office/drawing/2014/main" id="{64A7B548-68B2-0F4A-A31A-E3145264EBDF}"/>
                    </a:ext>
                  </a:extLst>
                </p:cNvPr>
                <p:cNvSpPr txBox="1">
                  <a:spLocks noChangeArrowheads="1"/>
                </p:cNvSpPr>
                <p:nvPr/>
              </p:nvSpPr>
              <p:spPr bwMode="auto">
                <a:xfrm>
                  <a:off x="293" y="1006"/>
                  <a:ext cx="285" cy="181"/>
                </a:xfrm>
                <a:prstGeom prst="rect">
                  <a:avLst/>
                </a:prstGeom>
                <a:noFill/>
                <a:ln w="9525">
                  <a:noFill/>
                  <a:miter lim="800000"/>
                  <a:headEnd/>
                  <a:tailEnd/>
                </a:ln>
                <a:effectLst/>
              </p:spPr>
              <p:txBody>
                <a:bodyPr wrap="none">
                  <a:prstTxWarp prst="textNoShape">
                    <a:avLst/>
                  </a:prstTxWarp>
                  <a:spAutoFit/>
                </a:bodyPr>
                <a:lstStyle/>
                <a:p>
                  <a:r>
                    <a:rPr lang="en-US" sz="1100" b="1" dirty="0" err="1">
                      <a:latin typeface="Symbol" pitchFamily="-112" charset="2"/>
                    </a:rPr>
                    <a:t>g</a:t>
                  </a:r>
                  <a:r>
                    <a:rPr lang="en-US" sz="1100" b="1" baseline="-25000" dirty="0" err="1">
                      <a:latin typeface="Times New Roman" pitchFamily="-112" charset="0"/>
                    </a:rPr>
                    <a:t>L</a:t>
                  </a:r>
                  <a:r>
                    <a:rPr lang="en-US" sz="1100" b="1" dirty="0">
                      <a:latin typeface="Times New Roman" pitchFamily="-112" charset="0"/>
                    </a:rPr>
                    <a:t>*</a:t>
                  </a:r>
                </a:p>
              </p:txBody>
            </p:sp>
            <p:grpSp>
              <p:nvGrpSpPr>
                <p:cNvPr id="51" name="Group 188">
                  <a:extLst>
                    <a:ext uri="{FF2B5EF4-FFF2-40B4-BE49-F238E27FC236}">
                      <a16:creationId xmlns:a16="http://schemas.microsoft.com/office/drawing/2014/main" id="{C600DEC7-7D86-3F48-9692-791AE221C4F0}"/>
                    </a:ext>
                  </a:extLst>
                </p:cNvPr>
                <p:cNvGrpSpPr>
                  <a:grpSpLocks/>
                </p:cNvGrpSpPr>
                <p:nvPr/>
              </p:nvGrpSpPr>
              <p:grpSpPr bwMode="auto">
                <a:xfrm>
                  <a:off x="159" y="1253"/>
                  <a:ext cx="2351" cy="631"/>
                  <a:chOff x="159" y="1253"/>
                  <a:chExt cx="2351" cy="631"/>
                </a:xfrm>
              </p:grpSpPr>
              <p:sp>
                <p:nvSpPr>
                  <p:cNvPr id="52" name="Text Box 189">
                    <a:extLst>
                      <a:ext uri="{FF2B5EF4-FFF2-40B4-BE49-F238E27FC236}">
                        <a16:creationId xmlns:a16="http://schemas.microsoft.com/office/drawing/2014/main" id="{C1ECB3B3-51F1-E34B-8A4A-94FAC86FDADC}"/>
                      </a:ext>
                    </a:extLst>
                  </p:cNvPr>
                  <p:cNvSpPr txBox="1">
                    <a:spLocks noChangeArrowheads="1"/>
                  </p:cNvSpPr>
                  <p:nvPr/>
                </p:nvSpPr>
                <p:spPr bwMode="auto">
                  <a:xfrm>
                    <a:off x="362" y="1253"/>
                    <a:ext cx="592" cy="234"/>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050" b="1" dirty="0" err="1">
                        <a:latin typeface="Times New Roman" pitchFamily="-112" charset="0"/>
                      </a:rPr>
                      <a:t>x+ξ</a:t>
                    </a:r>
                    <a:r>
                      <a:rPr lang="en-US" sz="1050" b="1" dirty="0">
                        <a:latin typeface="Times New Roman" pitchFamily="-112" charset="0"/>
                      </a:rPr>
                      <a:t> </a:t>
                    </a:r>
                  </a:p>
                </p:txBody>
              </p:sp>
              <p:sp>
                <p:nvSpPr>
                  <p:cNvPr id="53" name="Text Box 190">
                    <a:extLst>
                      <a:ext uri="{FF2B5EF4-FFF2-40B4-BE49-F238E27FC236}">
                        <a16:creationId xmlns:a16="http://schemas.microsoft.com/office/drawing/2014/main" id="{1FB9AA31-0A51-C245-A6BB-A4D3829260A0}"/>
                      </a:ext>
                    </a:extLst>
                  </p:cNvPr>
                  <p:cNvSpPr txBox="1">
                    <a:spLocks noChangeArrowheads="1"/>
                  </p:cNvSpPr>
                  <p:nvPr/>
                </p:nvSpPr>
                <p:spPr bwMode="auto">
                  <a:xfrm>
                    <a:off x="1598" y="1260"/>
                    <a:ext cx="476" cy="18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050" b="1">
                        <a:latin typeface="Times New Roman" pitchFamily="-112" charset="0"/>
                      </a:rPr>
                      <a:t>x-ξ </a:t>
                    </a:r>
                  </a:p>
                </p:txBody>
              </p:sp>
              <p:sp>
                <p:nvSpPr>
                  <p:cNvPr id="54" name="Line 191">
                    <a:extLst>
                      <a:ext uri="{FF2B5EF4-FFF2-40B4-BE49-F238E27FC236}">
                        <a16:creationId xmlns:a16="http://schemas.microsoft.com/office/drawing/2014/main" id="{BE2A998E-AC08-7B45-AB29-8D7C1F29213F}"/>
                      </a:ext>
                    </a:extLst>
                  </p:cNvPr>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5" name="Line 192">
                    <a:extLst>
                      <a:ext uri="{FF2B5EF4-FFF2-40B4-BE49-F238E27FC236}">
                        <a16:creationId xmlns:a16="http://schemas.microsoft.com/office/drawing/2014/main" id="{DDAD5A9D-D0F9-604B-AD8B-79996051CF99}"/>
                      </a:ext>
                    </a:extLst>
                  </p:cNvPr>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56" name="Group 193">
                    <a:extLst>
                      <a:ext uri="{FF2B5EF4-FFF2-40B4-BE49-F238E27FC236}">
                        <a16:creationId xmlns:a16="http://schemas.microsoft.com/office/drawing/2014/main" id="{4604C7B6-A1F9-2544-99C7-1BF951326C0A}"/>
                      </a:ext>
                    </a:extLst>
                  </p:cNvPr>
                  <p:cNvGrpSpPr>
                    <a:grpSpLocks/>
                  </p:cNvGrpSpPr>
                  <p:nvPr/>
                </p:nvGrpSpPr>
                <p:grpSpPr bwMode="auto">
                  <a:xfrm>
                    <a:off x="159" y="1469"/>
                    <a:ext cx="2042" cy="415"/>
                    <a:chOff x="159" y="1469"/>
                    <a:chExt cx="2042" cy="415"/>
                  </a:xfrm>
                </p:grpSpPr>
                <p:grpSp>
                  <p:nvGrpSpPr>
                    <p:cNvPr id="57" name="Group 194">
                      <a:extLst>
                        <a:ext uri="{FF2B5EF4-FFF2-40B4-BE49-F238E27FC236}">
                          <a16:creationId xmlns:a16="http://schemas.microsoft.com/office/drawing/2014/main" id="{EF2C8902-F379-2649-A282-1A7E7A2D1CEF}"/>
                        </a:ext>
                      </a:extLst>
                    </p:cNvPr>
                    <p:cNvGrpSpPr>
                      <a:grpSpLocks/>
                    </p:cNvGrpSpPr>
                    <p:nvPr/>
                  </p:nvGrpSpPr>
                  <p:grpSpPr bwMode="auto">
                    <a:xfrm>
                      <a:off x="159" y="1469"/>
                      <a:ext cx="2042" cy="415"/>
                      <a:chOff x="241" y="715"/>
                      <a:chExt cx="2042" cy="415"/>
                    </a:xfrm>
                  </p:grpSpPr>
                  <p:grpSp>
                    <p:nvGrpSpPr>
                      <p:cNvPr id="59" name="Group 195">
                        <a:extLst>
                          <a:ext uri="{FF2B5EF4-FFF2-40B4-BE49-F238E27FC236}">
                            <a16:creationId xmlns:a16="http://schemas.microsoft.com/office/drawing/2014/main" id="{A2D77150-129D-CA4B-AE46-DEA1A0203626}"/>
                          </a:ext>
                        </a:extLst>
                      </p:cNvPr>
                      <p:cNvGrpSpPr>
                        <a:grpSpLocks/>
                      </p:cNvGrpSpPr>
                      <p:nvPr/>
                    </p:nvGrpSpPr>
                    <p:grpSpPr bwMode="auto">
                      <a:xfrm>
                        <a:off x="241" y="715"/>
                        <a:ext cx="2042" cy="415"/>
                        <a:chOff x="241" y="715"/>
                        <a:chExt cx="2042" cy="415"/>
                      </a:xfrm>
                    </p:grpSpPr>
                    <p:grpSp>
                      <p:nvGrpSpPr>
                        <p:cNvPr id="61" name="Group 196">
                          <a:extLst>
                            <a:ext uri="{FF2B5EF4-FFF2-40B4-BE49-F238E27FC236}">
                              <a16:creationId xmlns:a16="http://schemas.microsoft.com/office/drawing/2014/main" id="{46796E3F-E0A2-8E4C-A575-1929E04C7DBD}"/>
                            </a:ext>
                          </a:extLst>
                        </p:cNvPr>
                        <p:cNvGrpSpPr>
                          <a:grpSpLocks/>
                        </p:cNvGrpSpPr>
                        <p:nvPr/>
                      </p:nvGrpSpPr>
                      <p:grpSpPr bwMode="auto">
                        <a:xfrm>
                          <a:off x="672" y="715"/>
                          <a:ext cx="1611" cy="415"/>
                          <a:chOff x="672" y="715"/>
                          <a:chExt cx="1611" cy="415"/>
                        </a:xfrm>
                      </p:grpSpPr>
                      <p:sp>
                        <p:nvSpPr>
                          <p:cNvPr id="63" name="Oval 197">
                            <a:extLst>
                              <a:ext uri="{FF2B5EF4-FFF2-40B4-BE49-F238E27FC236}">
                                <a16:creationId xmlns:a16="http://schemas.microsoft.com/office/drawing/2014/main" id="{1E3866A6-30CB-9940-A152-A5597B204B3C}"/>
                              </a:ext>
                            </a:extLst>
                          </p:cNvPr>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64" name="Text Box 198">
                            <a:extLst>
                              <a:ext uri="{FF2B5EF4-FFF2-40B4-BE49-F238E27FC236}">
                                <a16:creationId xmlns:a16="http://schemas.microsoft.com/office/drawing/2014/main" id="{2831FD79-A905-5F40-AF09-A41897CA731A}"/>
                              </a:ext>
                            </a:extLst>
                          </p:cNvPr>
                          <p:cNvSpPr txBox="1">
                            <a:spLocks noChangeArrowheads="1"/>
                          </p:cNvSpPr>
                          <p:nvPr/>
                        </p:nvSpPr>
                        <p:spPr bwMode="auto">
                          <a:xfrm>
                            <a:off x="747" y="837"/>
                            <a:ext cx="1536" cy="18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100" b="1" dirty="0">
                                <a:solidFill>
                                  <a:schemeClr val="bg1"/>
                                </a:solidFill>
                                <a:latin typeface="Bookman Old Style" pitchFamily="-112" charset="0"/>
                              </a:rPr>
                              <a:t>H, H, E, E (</a:t>
                            </a:r>
                            <a:r>
                              <a:rPr lang="en-US" sz="1100" b="1" dirty="0" err="1">
                                <a:solidFill>
                                  <a:schemeClr val="bg1"/>
                                </a:solidFill>
                                <a:latin typeface="Bookman Old Style" pitchFamily="-112" charset="0"/>
                              </a:rPr>
                              <a:t>x,ξ,t</a:t>
                            </a:r>
                            <a:r>
                              <a:rPr lang="en-US" sz="1100" b="1" dirty="0">
                                <a:solidFill>
                                  <a:schemeClr val="bg1"/>
                                </a:solidFill>
                                <a:latin typeface="Bookman Old Style" pitchFamily="-112" charset="0"/>
                              </a:rPr>
                              <a:t>)</a:t>
                            </a:r>
                          </a:p>
                        </p:txBody>
                      </p:sp>
                      <p:sp>
                        <p:nvSpPr>
                          <p:cNvPr id="65" name="Text Box 199">
                            <a:extLst>
                              <a:ext uri="{FF2B5EF4-FFF2-40B4-BE49-F238E27FC236}">
                                <a16:creationId xmlns:a16="http://schemas.microsoft.com/office/drawing/2014/main" id="{054DE50E-697C-054B-B968-6CF1DEFC3702}"/>
                              </a:ext>
                            </a:extLst>
                          </p:cNvPr>
                          <p:cNvSpPr txBox="1">
                            <a:spLocks noChangeArrowheads="1"/>
                          </p:cNvSpPr>
                          <p:nvPr/>
                        </p:nvSpPr>
                        <p:spPr bwMode="auto">
                          <a:xfrm>
                            <a:off x="1500" y="715"/>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62" name="Line 200">
                          <a:extLst>
                            <a:ext uri="{FF2B5EF4-FFF2-40B4-BE49-F238E27FC236}">
                              <a16:creationId xmlns:a16="http://schemas.microsoft.com/office/drawing/2014/main" id="{2485C82C-B8CF-A445-BF31-96E2261C9A2C}"/>
                            </a:ext>
                          </a:extLst>
                        </p:cNvPr>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0" name="Line 201">
                        <a:extLst>
                          <a:ext uri="{FF2B5EF4-FFF2-40B4-BE49-F238E27FC236}">
                            <a16:creationId xmlns:a16="http://schemas.microsoft.com/office/drawing/2014/main" id="{0E0F20E5-5FD0-2541-B6F4-5DC337633207}"/>
                          </a:ext>
                        </a:extLst>
                      </p:cNvPr>
                      <p:cNvSpPr>
                        <a:spLocks noChangeShapeType="1"/>
                      </p:cNvSpPr>
                      <p:nvPr/>
                    </p:nvSpPr>
                    <p:spPr bwMode="auto">
                      <a:xfrm flipV="1">
                        <a:off x="256" y="96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58" name="Text Box 202">
                      <a:extLst>
                        <a:ext uri="{FF2B5EF4-FFF2-40B4-BE49-F238E27FC236}">
                          <a16:creationId xmlns:a16="http://schemas.microsoft.com/office/drawing/2014/main" id="{490CFD86-9B50-FC4C-9C93-D8EABF9A5DC3}"/>
                        </a:ext>
                      </a:extLst>
                    </p:cNvPr>
                    <p:cNvSpPr txBox="1">
                      <a:spLocks noChangeArrowheads="1"/>
                    </p:cNvSpPr>
                    <p:nvPr/>
                  </p:nvSpPr>
                  <p:spPr bwMode="auto">
                    <a:xfrm>
                      <a:off x="956" y="1470"/>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39" name="Group 205">
                <a:extLst>
                  <a:ext uri="{FF2B5EF4-FFF2-40B4-BE49-F238E27FC236}">
                    <a16:creationId xmlns:a16="http://schemas.microsoft.com/office/drawing/2014/main" id="{7D73A971-80CE-1445-88E6-5134FEC1B61D}"/>
                  </a:ext>
                </a:extLst>
              </p:cNvPr>
              <p:cNvGrpSpPr>
                <a:grpSpLocks noChangeAspect="1"/>
              </p:cNvGrpSpPr>
              <p:nvPr/>
            </p:nvGrpSpPr>
            <p:grpSpPr bwMode="auto">
              <a:xfrm rot="2775006">
                <a:off x="1826" y="897"/>
                <a:ext cx="81" cy="345"/>
                <a:chOff x="1324" y="1002"/>
                <a:chExt cx="146" cy="462"/>
              </a:xfrm>
            </p:grpSpPr>
            <p:sp>
              <p:nvSpPr>
                <p:cNvPr id="41" name="Freeform 206">
                  <a:extLst>
                    <a:ext uri="{FF2B5EF4-FFF2-40B4-BE49-F238E27FC236}">
                      <a16:creationId xmlns:a16="http://schemas.microsoft.com/office/drawing/2014/main" id="{CE42A2F5-3CB6-464F-A1C4-C0E39DDF03ED}"/>
                    </a:ext>
                  </a:extLst>
                </p:cNvPr>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2" name="Freeform 207">
                  <a:extLst>
                    <a:ext uri="{FF2B5EF4-FFF2-40B4-BE49-F238E27FC236}">
                      <a16:creationId xmlns:a16="http://schemas.microsoft.com/office/drawing/2014/main" id="{47235F57-0B74-894D-B17B-6BD7A01C4675}"/>
                    </a:ext>
                  </a:extLst>
                </p:cNvPr>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3" name="Freeform 208">
                  <a:extLst>
                    <a:ext uri="{FF2B5EF4-FFF2-40B4-BE49-F238E27FC236}">
                      <a16:creationId xmlns:a16="http://schemas.microsoft.com/office/drawing/2014/main" id="{0ACF57BF-0563-BB44-9B47-EC6AC24AD261}"/>
                    </a:ext>
                  </a:extLst>
                </p:cNvPr>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4" name="Freeform 209">
                  <a:extLst>
                    <a:ext uri="{FF2B5EF4-FFF2-40B4-BE49-F238E27FC236}">
                      <a16:creationId xmlns:a16="http://schemas.microsoft.com/office/drawing/2014/main" id="{3FC414F0-D8E7-514A-9AF2-8F6FB6BA3718}"/>
                    </a:ext>
                  </a:extLst>
                </p:cNvPr>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5" name="Freeform 210">
                  <a:extLst>
                    <a:ext uri="{FF2B5EF4-FFF2-40B4-BE49-F238E27FC236}">
                      <a16:creationId xmlns:a16="http://schemas.microsoft.com/office/drawing/2014/main" id="{E14B78AF-164E-A94A-9F88-2F3AC607E202}"/>
                    </a:ext>
                  </a:extLst>
                </p:cNvPr>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6" name="Freeform 211">
                  <a:extLst>
                    <a:ext uri="{FF2B5EF4-FFF2-40B4-BE49-F238E27FC236}">
                      <a16:creationId xmlns:a16="http://schemas.microsoft.com/office/drawing/2014/main" id="{ADA8E29F-5097-F24A-9BC5-1519F50A110C}"/>
                    </a:ext>
                  </a:extLst>
                </p:cNvPr>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7" name="Freeform 212">
                  <a:extLst>
                    <a:ext uri="{FF2B5EF4-FFF2-40B4-BE49-F238E27FC236}">
                      <a16:creationId xmlns:a16="http://schemas.microsoft.com/office/drawing/2014/main" id="{59D95A6F-FD46-004E-8680-C6B19E849564}"/>
                    </a:ext>
                  </a:extLst>
                </p:cNvPr>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40" name="Text Box 213">
                <a:extLst>
                  <a:ext uri="{FF2B5EF4-FFF2-40B4-BE49-F238E27FC236}">
                    <a16:creationId xmlns:a16="http://schemas.microsoft.com/office/drawing/2014/main" id="{E01FB845-E0B4-AD40-9736-F7B51F54BF50}"/>
                  </a:ext>
                </a:extLst>
              </p:cNvPr>
              <p:cNvSpPr txBox="1">
                <a:spLocks noChangeArrowheads="1"/>
              </p:cNvSpPr>
              <p:nvPr/>
            </p:nvSpPr>
            <p:spPr bwMode="auto">
              <a:xfrm>
                <a:off x="1778" y="736"/>
                <a:ext cx="478" cy="175"/>
              </a:xfrm>
              <a:prstGeom prst="rect">
                <a:avLst/>
              </a:prstGeom>
              <a:noFill/>
              <a:ln w="9525">
                <a:noFill/>
                <a:miter lim="800000"/>
                <a:headEnd/>
                <a:tailEnd/>
              </a:ln>
              <a:effectLst/>
            </p:spPr>
            <p:txBody>
              <a:bodyPr wrap="none">
                <a:prstTxWarp prst="textNoShape">
                  <a:avLst/>
                </a:prstTxWarp>
                <a:spAutoFit/>
              </a:bodyPr>
              <a:lstStyle/>
              <a:p>
                <a:r>
                  <a:rPr lang="en-US" sz="1050" dirty="0">
                    <a:latin typeface="Symbol" pitchFamily="-112" charset="2"/>
                  </a:rPr>
                  <a:t>g</a:t>
                </a:r>
                <a:r>
                  <a:rPr lang="en-US" sz="1050" b="1" dirty="0">
                    <a:latin typeface="Symbol" pitchFamily="-112" charset="2"/>
                  </a:rPr>
                  <a:t>, </a:t>
                </a:r>
                <a:r>
                  <a:rPr lang="en-US" sz="1050" b="1" dirty="0" err="1">
                    <a:latin typeface="Symbol" pitchFamily="-112" charset="2"/>
                  </a:rPr>
                  <a:t>p,</a:t>
                </a:r>
                <a:r>
                  <a:rPr lang="en-US" sz="1050" dirty="0" err="1">
                    <a:latin typeface="+mj-lt"/>
                  </a:rPr>
                  <a:t>J</a:t>
                </a:r>
                <a:r>
                  <a:rPr lang="en-US" sz="1050" dirty="0">
                    <a:latin typeface="Symbol" pitchFamily="-112" charset="2"/>
                  </a:rPr>
                  <a:t>/Y</a:t>
                </a:r>
                <a:endParaRPr lang="en-US" sz="1050" b="1" dirty="0">
                  <a:latin typeface="Symbol" pitchFamily="-112" charset="2"/>
                </a:endParaRPr>
              </a:p>
            </p:txBody>
          </p:sp>
        </p:grpSp>
        <p:sp>
          <p:nvSpPr>
            <p:cNvPr id="33" name="Text Box 214">
              <a:extLst>
                <a:ext uri="{FF2B5EF4-FFF2-40B4-BE49-F238E27FC236}">
                  <a16:creationId xmlns:a16="http://schemas.microsoft.com/office/drawing/2014/main" id="{2BD5297E-F63D-B342-81AF-982A9D0C2068}"/>
                </a:ext>
              </a:extLst>
            </p:cNvPr>
            <p:cNvSpPr txBox="1">
              <a:spLocks noChangeArrowheads="1"/>
            </p:cNvSpPr>
            <p:nvPr/>
          </p:nvSpPr>
          <p:spPr bwMode="auto">
            <a:xfrm>
              <a:off x="158750" y="2874963"/>
              <a:ext cx="330667" cy="286951"/>
            </a:xfrm>
            <a:prstGeom prst="rect">
              <a:avLst/>
            </a:prstGeom>
            <a:noFill/>
            <a:ln w="9525">
              <a:noFill/>
              <a:miter lim="800000"/>
              <a:headEnd/>
              <a:tailEnd/>
            </a:ln>
            <a:effectLst/>
          </p:spPr>
          <p:txBody>
            <a:bodyPr wrap="none">
              <a:prstTxWarp prst="textNoShape">
                <a:avLst/>
              </a:prstTxWarp>
              <a:spAutoFit/>
            </a:bodyPr>
            <a:lstStyle/>
            <a:p>
              <a:r>
                <a:rPr lang="en-US" sz="1100" b="1" dirty="0">
                  <a:latin typeface="Times New Roman" pitchFamily="-112" charset="0"/>
                </a:rPr>
                <a:t>p</a:t>
              </a:r>
            </a:p>
          </p:txBody>
        </p:sp>
        <p:sp>
          <p:nvSpPr>
            <p:cNvPr id="34" name="Text Box 215">
              <a:extLst>
                <a:ext uri="{FF2B5EF4-FFF2-40B4-BE49-F238E27FC236}">
                  <a16:creationId xmlns:a16="http://schemas.microsoft.com/office/drawing/2014/main" id="{BE43FB60-8558-3346-8552-E4A08435ACD8}"/>
                </a:ext>
              </a:extLst>
            </p:cNvPr>
            <p:cNvSpPr txBox="1">
              <a:spLocks noChangeArrowheads="1"/>
            </p:cNvSpPr>
            <p:nvPr/>
          </p:nvSpPr>
          <p:spPr bwMode="auto">
            <a:xfrm>
              <a:off x="3872632" y="2801240"/>
              <a:ext cx="374961" cy="286951"/>
            </a:xfrm>
            <a:prstGeom prst="rect">
              <a:avLst/>
            </a:prstGeom>
            <a:noFill/>
            <a:ln w="9525">
              <a:noFill/>
              <a:miter lim="800000"/>
              <a:headEnd/>
              <a:tailEnd/>
            </a:ln>
            <a:effectLst/>
          </p:spPr>
          <p:txBody>
            <a:bodyPr wrap="none">
              <a:prstTxWarp prst="textNoShape">
                <a:avLst/>
              </a:prstTxWarp>
              <a:spAutoFit/>
            </a:bodyPr>
            <a:lstStyle/>
            <a:p>
              <a:r>
                <a:rPr lang="en-US" sz="1100" b="1" dirty="0" err="1">
                  <a:latin typeface="Times New Roman" pitchFamily="-112" charset="0"/>
                </a:rPr>
                <a:t>p</a:t>
              </a:r>
              <a:r>
                <a:rPr lang="en-US" sz="1100" b="1" dirty="0">
                  <a:latin typeface="Times New Roman" pitchFamily="-112" charset="0"/>
                </a:rPr>
                <a:t>’</a:t>
              </a:r>
            </a:p>
          </p:txBody>
        </p:sp>
      </p:grpSp>
      <p:pic>
        <p:nvPicPr>
          <p:cNvPr id="74" name="Picture 73">
            <a:extLst>
              <a:ext uri="{FF2B5EF4-FFF2-40B4-BE49-F238E27FC236}">
                <a16:creationId xmlns:a16="http://schemas.microsoft.com/office/drawing/2014/main" id="{CE21F5A9-D3A8-D14E-8B0E-A7D428FDFC59}"/>
              </a:ext>
            </a:extLst>
          </p:cNvPr>
          <p:cNvPicPr>
            <a:picLocks noChangeAspect="1"/>
          </p:cNvPicPr>
          <p:nvPr/>
        </p:nvPicPr>
        <p:blipFill>
          <a:blip r:embed="rId4"/>
          <a:stretch>
            <a:fillRect/>
          </a:stretch>
        </p:blipFill>
        <p:spPr>
          <a:xfrm>
            <a:off x="1083341" y="888136"/>
            <a:ext cx="9880600" cy="1244600"/>
          </a:xfrm>
          <a:prstGeom prst="rect">
            <a:avLst/>
          </a:prstGeom>
        </p:spPr>
      </p:pic>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160D98C-6E7F-F64A-89C5-E5E4B8DA3BA1}"/>
                  </a:ext>
                </a:extLst>
              </p:cNvPr>
              <p:cNvSpPr txBox="1"/>
              <p:nvPr/>
            </p:nvSpPr>
            <p:spPr>
              <a:xfrm>
                <a:off x="43556" y="5103225"/>
                <a:ext cx="1213666" cy="660822"/>
              </a:xfrm>
              <a:prstGeom prst="rect">
                <a:avLst/>
              </a:prstGeom>
              <a:solidFill>
                <a:schemeClr val="accent1">
                  <a:lumMod val="75000"/>
                  <a:alpha val="30000"/>
                </a:schemeClr>
              </a:solidFill>
            </p:spPr>
            <p:txBody>
              <a:bodyPr wrap="none" rtlCol="0">
                <a:spAutoFit/>
              </a:bodyPr>
              <a:lstStyle/>
              <a:p>
                <a14:m>
                  <m:oMath xmlns:m="http://schemas.openxmlformats.org/officeDocument/2006/math">
                    <m:nary>
                      <m:naryPr>
                        <m:limLoc m:val="undOvr"/>
                        <m:subHide m:val="on"/>
                        <m:supHide m:val="on"/>
                        <m:ctrlPr>
                          <a:rPr lang="it-IT" sz="3200" i="1" smtClean="0">
                            <a:latin typeface="Cambria Math" panose="02040503050406030204" pitchFamily="18" charset="0"/>
                          </a:rPr>
                        </m:ctrlPr>
                      </m:naryPr>
                      <m:sub/>
                      <m:sup/>
                      <m:e>
                        <m:r>
                          <a:rPr lang="it-IT" sz="3200" i="1" smtClean="0">
                            <a:latin typeface="Cambria Math" panose="02040503050406030204" pitchFamily="18" charset="0"/>
                            <a:ea typeface="Cambria Math" panose="02040503050406030204" pitchFamily="18" charset="0"/>
                          </a:rPr>
                          <m:t>ℒ</m:t>
                        </m:r>
                      </m:e>
                    </m:nary>
                  </m:oMath>
                </a14:m>
                <a:r>
                  <a:rPr lang="it-IT" sz="3200" dirty="0"/>
                  <a:t>dt:</a:t>
                </a:r>
              </a:p>
            </p:txBody>
          </p:sp>
        </mc:Choice>
        <mc:Fallback xmlns="">
          <p:sp>
            <p:nvSpPr>
              <p:cNvPr id="75" name="TextBox 74">
                <a:extLst>
                  <a:ext uri="{FF2B5EF4-FFF2-40B4-BE49-F238E27FC236}">
                    <a16:creationId xmlns:a16="http://schemas.microsoft.com/office/drawing/2014/main" id="{8160D98C-6E7F-F64A-89C5-E5E4B8DA3BA1}"/>
                  </a:ext>
                </a:extLst>
              </p:cNvPr>
              <p:cNvSpPr txBox="1">
                <a:spLocks noRot="1" noChangeAspect="1" noMove="1" noResize="1" noEditPoints="1" noAdjustHandles="1" noChangeArrowheads="1" noChangeShapeType="1" noTextEdit="1"/>
              </p:cNvSpPr>
              <p:nvPr/>
            </p:nvSpPr>
            <p:spPr>
              <a:xfrm>
                <a:off x="43556" y="5103225"/>
                <a:ext cx="1213666" cy="660822"/>
              </a:xfrm>
              <a:prstGeom prst="rect">
                <a:avLst/>
              </a:prstGeom>
              <a:blipFill>
                <a:blip r:embed="rId5"/>
                <a:stretch>
                  <a:fillRect l="-65625" t="-146296" r="-11458" b="-21111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0D6ED81-A82D-6842-8A25-1D957D780536}"/>
                  </a:ext>
                </a:extLst>
              </p:cNvPr>
              <p:cNvSpPr txBox="1"/>
              <p:nvPr/>
            </p:nvSpPr>
            <p:spPr>
              <a:xfrm>
                <a:off x="2249911" y="5136984"/>
                <a:ext cx="1352678" cy="584775"/>
              </a:xfrm>
              <a:prstGeom prst="rect">
                <a:avLst/>
              </a:prstGeom>
              <a:solidFill>
                <a:schemeClr val="accent1">
                  <a:lumMod val="75000"/>
                  <a:alpha val="30000"/>
                </a:schemeClr>
              </a:solidFill>
            </p:spPr>
            <p:txBody>
              <a:bodyPr wrap="none" rtlCol="0">
                <a:spAutoFit/>
              </a:bodyPr>
              <a:lstStyle/>
              <a:p>
                <a14:m>
                  <m:oMath xmlns:m="http://schemas.openxmlformats.org/officeDocument/2006/math">
                    <m:r>
                      <a:rPr lang="en-US" sz="3200" b="0" i="1" smtClean="0">
                        <a:latin typeface="Cambria Math" panose="02040503050406030204" pitchFamily="18" charset="0"/>
                      </a:rPr>
                      <m:t>1</m:t>
                    </m:r>
                    <m:r>
                      <m:rPr>
                        <m:nor/>
                      </m:rPr>
                      <a:rPr lang="en-US" sz="3200" b="0" i="0" smtClean="0">
                        <a:latin typeface="Cambria Math" panose="02040503050406030204" pitchFamily="18" charset="0"/>
                      </a:rPr>
                      <m:t> </m:t>
                    </m:r>
                    <m:r>
                      <m:rPr>
                        <m:nor/>
                      </m:rPr>
                      <a:rPr lang="en-US" sz="3200" b="0" i="0" smtClean="0">
                        <a:latin typeface="Cambria Math" panose="02040503050406030204" pitchFamily="18" charset="0"/>
                      </a:rPr>
                      <m:t>f</m:t>
                    </m:r>
                    <m:sSup>
                      <m:sSupPr>
                        <m:ctrlPr>
                          <a:rPr lang="en-US" sz="3200" b="0" i="1" smtClean="0">
                            <a:latin typeface="Cambria Math" panose="02040503050406030204" pitchFamily="18" charset="0"/>
                          </a:rPr>
                        </m:ctrlPr>
                      </m:sSupPr>
                      <m:e>
                        <m:r>
                          <m:rPr>
                            <m:nor/>
                          </m:rPr>
                          <a:rPr lang="en-US" sz="3200" b="0" i="0" smtClean="0">
                            <a:latin typeface="Cambria Math" panose="02040503050406030204" pitchFamily="18" charset="0"/>
                          </a:rPr>
                          <m:t>b</m:t>
                        </m:r>
                      </m:e>
                      <m:sup>
                        <m:r>
                          <a:rPr lang="en-US" sz="3200" b="0" i="1" smtClean="0">
                            <a:latin typeface="Cambria Math" panose="02040503050406030204" pitchFamily="18" charset="0"/>
                          </a:rPr>
                          <m:t>−1</m:t>
                        </m:r>
                      </m:sup>
                    </m:sSup>
                  </m:oMath>
                </a14:m>
                <a:r>
                  <a:rPr lang="it-IT" sz="3200" dirty="0"/>
                  <a:t> </a:t>
                </a:r>
              </a:p>
            </p:txBody>
          </p:sp>
        </mc:Choice>
        <mc:Fallback xmlns="">
          <p:sp>
            <p:nvSpPr>
              <p:cNvPr id="76" name="TextBox 75">
                <a:extLst>
                  <a:ext uri="{FF2B5EF4-FFF2-40B4-BE49-F238E27FC236}">
                    <a16:creationId xmlns:a16="http://schemas.microsoft.com/office/drawing/2014/main" id="{A0D6ED81-A82D-6842-8A25-1D957D780536}"/>
                  </a:ext>
                </a:extLst>
              </p:cNvPr>
              <p:cNvSpPr txBox="1">
                <a:spLocks noRot="1" noChangeAspect="1" noMove="1" noResize="1" noEditPoints="1" noAdjustHandles="1" noChangeArrowheads="1" noChangeShapeType="1" noTextEdit="1"/>
              </p:cNvSpPr>
              <p:nvPr/>
            </p:nvSpPr>
            <p:spPr>
              <a:xfrm>
                <a:off x="2249911" y="5136984"/>
                <a:ext cx="1352678" cy="584775"/>
              </a:xfrm>
              <a:prstGeom prst="rect">
                <a:avLst/>
              </a:prstGeom>
              <a:blipFill>
                <a:blip r:embed="rId6"/>
                <a:stretch>
                  <a:fillRect l="-3738" b="-2340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B1B7D51-FA7E-A944-BF02-0C011D1B6B6D}"/>
                  </a:ext>
                </a:extLst>
              </p:cNvPr>
              <p:cNvSpPr txBox="1"/>
              <p:nvPr/>
            </p:nvSpPr>
            <p:spPr>
              <a:xfrm>
                <a:off x="5302737" y="5136984"/>
                <a:ext cx="1578702" cy="584775"/>
              </a:xfrm>
              <a:prstGeom prst="rect">
                <a:avLst/>
              </a:prstGeom>
              <a:solidFill>
                <a:schemeClr val="accent1">
                  <a:lumMod val="75000"/>
                  <a:alpha val="30000"/>
                </a:schemeClr>
              </a:solidFill>
            </p:spPr>
            <p:txBody>
              <a:bodyPr wrap="none" rtlCol="0">
                <a:spAutoFit/>
              </a:bodyPr>
              <a:lstStyle/>
              <a:p>
                <a14:m>
                  <m:oMath xmlns:m="http://schemas.openxmlformats.org/officeDocument/2006/math">
                    <m:r>
                      <a:rPr lang="en-US" sz="3200" b="0" i="1" smtClean="0">
                        <a:latin typeface="Cambria Math" panose="02040503050406030204" pitchFamily="18" charset="0"/>
                      </a:rPr>
                      <m:t>10</m:t>
                    </m:r>
                    <m:r>
                      <m:rPr>
                        <m:nor/>
                      </m:rPr>
                      <a:rPr lang="en-US" sz="3200" b="0" i="0" smtClean="0">
                        <a:latin typeface="Cambria Math" panose="02040503050406030204" pitchFamily="18" charset="0"/>
                      </a:rPr>
                      <m:t> </m:t>
                    </m:r>
                    <m:r>
                      <m:rPr>
                        <m:nor/>
                      </m:rPr>
                      <a:rPr lang="en-US" sz="3200" b="0" i="0" smtClean="0">
                        <a:latin typeface="Cambria Math" panose="02040503050406030204" pitchFamily="18" charset="0"/>
                      </a:rPr>
                      <m:t>f</m:t>
                    </m:r>
                    <m:sSup>
                      <m:sSupPr>
                        <m:ctrlPr>
                          <a:rPr lang="en-US" sz="3200" b="0" i="1" smtClean="0">
                            <a:latin typeface="Cambria Math" panose="02040503050406030204" pitchFamily="18" charset="0"/>
                          </a:rPr>
                        </m:ctrlPr>
                      </m:sSupPr>
                      <m:e>
                        <m:r>
                          <m:rPr>
                            <m:nor/>
                          </m:rPr>
                          <a:rPr lang="en-US" sz="3200" b="0" i="0" smtClean="0">
                            <a:latin typeface="Cambria Math" panose="02040503050406030204" pitchFamily="18" charset="0"/>
                          </a:rPr>
                          <m:t>b</m:t>
                        </m:r>
                      </m:e>
                      <m:sup>
                        <m:r>
                          <a:rPr lang="en-US" sz="3200" b="0" i="1" smtClean="0">
                            <a:latin typeface="Cambria Math" panose="02040503050406030204" pitchFamily="18" charset="0"/>
                          </a:rPr>
                          <m:t>−1</m:t>
                        </m:r>
                      </m:sup>
                    </m:sSup>
                  </m:oMath>
                </a14:m>
                <a:r>
                  <a:rPr lang="it-IT" sz="3200" dirty="0"/>
                  <a:t> </a:t>
                </a:r>
              </a:p>
            </p:txBody>
          </p:sp>
        </mc:Choice>
        <mc:Fallback xmlns="">
          <p:sp>
            <p:nvSpPr>
              <p:cNvPr id="77" name="TextBox 76">
                <a:extLst>
                  <a:ext uri="{FF2B5EF4-FFF2-40B4-BE49-F238E27FC236}">
                    <a16:creationId xmlns:a16="http://schemas.microsoft.com/office/drawing/2014/main" id="{5B1B7D51-FA7E-A944-BF02-0C011D1B6B6D}"/>
                  </a:ext>
                </a:extLst>
              </p:cNvPr>
              <p:cNvSpPr txBox="1">
                <a:spLocks noRot="1" noChangeAspect="1" noMove="1" noResize="1" noEditPoints="1" noAdjustHandles="1" noChangeArrowheads="1" noChangeShapeType="1" noTextEdit="1"/>
              </p:cNvSpPr>
              <p:nvPr/>
            </p:nvSpPr>
            <p:spPr>
              <a:xfrm>
                <a:off x="5302737" y="5136984"/>
                <a:ext cx="1578702" cy="584775"/>
              </a:xfrm>
              <a:prstGeom prst="rect">
                <a:avLst/>
              </a:prstGeom>
              <a:blipFill>
                <a:blip r:embed="rId7"/>
                <a:stretch>
                  <a:fillRect l="-3200" b="-2340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2D932575-FC07-BC4E-98A6-6F67EEFBF276}"/>
                  </a:ext>
                </a:extLst>
              </p:cNvPr>
              <p:cNvSpPr txBox="1"/>
              <p:nvPr/>
            </p:nvSpPr>
            <p:spPr>
              <a:xfrm>
                <a:off x="8509314" y="5126791"/>
                <a:ext cx="1806328" cy="584775"/>
              </a:xfrm>
              <a:prstGeom prst="rect">
                <a:avLst/>
              </a:prstGeom>
              <a:solidFill>
                <a:schemeClr val="accent1">
                  <a:lumMod val="75000"/>
                  <a:alpha val="30000"/>
                </a:schemeClr>
              </a:solidFill>
            </p:spPr>
            <p:txBody>
              <a:bodyPr wrap="none" rtlCol="0">
                <a:spAutoFit/>
              </a:bodyPr>
              <a:lstStyle/>
              <a:p>
                <a14:m>
                  <m:oMath xmlns:m="http://schemas.openxmlformats.org/officeDocument/2006/math">
                    <m:r>
                      <a:rPr lang="en-US" sz="3200" b="0" i="1" smtClean="0">
                        <a:latin typeface="Cambria Math" panose="02040503050406030204" pitchFamily="18" charset="0"/>
                      </a:rPr>
                      <m:t>100</m:t>
                    </m:r>
                    <m:r>
                      <m:rPr>
                        <m:nor/>
                      </m:rPr>
                      <a:rPr lang="en-US" sz="3200" b="0" i="0" smtClean="0">
                        <a:latin typeface="Cambria Math" panose="02040503050406030204" pitchFamily="18" charset="0"/>
                      </a:rPr>
                      <m:t> </m:t>
                    </m:r>
                    <m:r>
                      <m:rPr>
                        <m:nor/>
                      </m:rPr>
                      <a:rPr lang="en-US" sz="3200" b="0" i="0" smtClean="0">
                        <a:latin typeface="Cambria Math" panose="02040503050406030204" pitchFamily="18" charset="0"/>
                      </a:rPr>
                      <m:t>f</m:t>
                    </m:r>
                    <m:sSup>
                      <m:sSupPr>
                        <m:ctrlPr>
                          <a:rPr lang="en-US" sz="3200" b="0" i="1" smtClean="0">
                            <a:latin typeface="Cambria Math" panose="02040503050406030204" pitchFamily="18" charset="0"/>
                          </a:rPr>
                        </m:ctrlPr>
                      </m:sSupPr>
                      <m:e>
                        <m:r>
                          <m:rPr>
                            <m:nor/>
                          </m:rPr>
                          <a:rPr lang="en-US" sz="3200" b="0" i="0" smtClean="0">
                            <a:latin typeface="Cambria Math" panose="02040503050406030204" pitchFamily="18" charset="0"/>
                          </a:rPr>
                          <m:t>b</m:t>
                        </m:r>
                      </m:e>
                      <m:sup>
                        <m:r>
                          <a:rPr lang="en-US" sz="3200" b="0" i="1" smtClean="0">
                            <a:latin typeface="Cambria Math" panose="02040503050406030204" pitchFamily="18" charset="0"/>
                          </a:rPr>
                          <m:t>−1</m:t>
                        </m:r>
                      </m:sup>
                    </m:sSup>
                  </m:oMath>
                </a14:m>
                <a:r>
                  <a:rPr lang="it-IT" sz="3200" dirty="0"/>
                  <a:t> </a:t>
                </a:r>
              </a:p>
            </p:txBody>
          </p:sp>
        </mc:Choice>
        <mc:Fallback xmlns="">
          <p:sp>
            <p:nvSpPr>
              <p:cNvPr id="78" name="TextBox 77">
                <a:extLst>
                  <a:ext uri="{FF2B5EF4-FFF2-40B4-BE49-F238E27FC236}">
                    <a16:creationId xmlns:a16="http://schemas.microsoft.com/office/drawing/2014/main" id="{2D932575-FC07-BC4E-98A6-6F67EEFBF276}"/>
                  </a:ext>
                </a:extLst>
              </p:cNvPr>
              <p:cNvSpPr txBox="1">
                <a:spLocks noRot="1" noChangeAspect="1" noMove="1" noResize="1" noEditPoints="1" noAdjustHandles="1" noChangeArrowheads="1" noChangeShapeType="1" noTextEdit="1"/>
              </p:cNvSpPr>
              <p:nvPr/>
            </p:nvSpPr>
            <p:spPr>
              <a:xfrm>
                <a:off x="8509314" y="5126791"/>
                <a:ext cx="1806328" cy="584775"/>
              </a:xfrm>
              <a:prstGeom prst="rect">
                <a:avLst/>
              </a:prstGeom>
              <a:blipFill>
                <a:blip r:embed="rId8"/>
                <a:stretch>
                  <a:fillRect l="-3497" b="-23404"/>
                </a:stretch>
              </a:blipFill>
            </p:spPr>
            <p:txBody>
              <a:bodyPr/>
              <a:lstStyle/>
              <a:p>
                <a:r>
                  <a:rPr lang="it-IT">
                    <a:noFill/>
                  </a:rPr>
                  <a:t> </a:t>
                </a:r>
              </a:p>
            </p:txBody>
          </p:sp>
        </mc:Fallback>
      </mc:AlternateContent>
    </p:spTree>
    <p:extLst>
      <p:ext uri="{BB962C8B-B14F-4D97-AF65-F5344CB8AC3E}">
        <p14:creationId xmlns:p14="http://schemas.microsoft.com/office/powerpoint/2010/main" val="2723758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C1B105-AACD-E37C-AE9E-DD9D2D17E05E}"/>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CAA63A57-AA22-1E75-99E8-A6E0250159F7}"/>
              </a:ext>
            </a:extLst>
          </p:cNvPr>
          <p:cNvSpPr>
            <a:spLocks noGrp="1"/>
          </p:cNvSpPr>
          <p:nvPr>
            <p:ph type="sldNum" sz="quarter" idx="12"/>
          </p:nvPr>
        </p:nvSpPr>
        <p:spPr/>
        <p:txBody>
          <a:bodyPr/>
          <a:lstStyle/>
          <a:p>
            <a:fld id="{1495DAC2-AB1D-3846-9742-98AFDA9D25F8}" type="slidenum">
              <a:rPr lang="it-IT" smtClean="0"/>
              <a:t>16</a:t>
            </a:fld>
            <a:endParaRPr lang="it-IT"/>
          </a:p>
        </p:txBody>
      </p:sp>
      <p:sp>
        <p:nvSpPr>
          <p:cNvPr id="4" name="TextBox 3">
            <a:extLst>
              <a:ext uri="{FF2B5EF4-FFF2-40B4-BE49-F238E27FC236}">
                <a16:creationId xmlns:a16="http://schemas.microsoft.com/office/drawing/2014/main" id="{D48438CA-2EA8-5EA9-7CD3-2322F4EDCD6D}"/>
              </a:ext>
            </a:extLst>
          </p:cNvPr>
          <p:cNvSpPr txBox="1"/>
          <p:nvPr/>
        </p:nvSpPr>
        <p:spPr>
          <a:xfrm>
            <a:off x="3016622" y="2488766"/>
            <a:ext cx="8308878" cy="646331"/>
          </a:xfrm>
          <a:prstGeom prst="rect">
            <a:avLst/>
          </a:prstGeom>
          <a:noFill/>
        </p:spPr>
        <p:txBody>
          <a:bodyPr wrap="none" rtlCol="0">
            <a:spAutoFit/>
          </a:bodyPr>
          <a:lstStyle/>
          <a:p>
            <a:r>
              <a:rPr lang="it-IT" sz="3600" b="1" dirty="0"/>
              <a:t>Institute for </a:t>
            </a:r>
            <a:r>
              <a:rPr lang="it-IT" sz="3600" b="1" dirty="0" err="1"/>
              <a:t>Nuclear</a:t>
            </a:r>
            <a:r>
              <a:rPr lang="it-IT" sz="3600" b="1" dirty="0"/>
              <a:t> Theory – 2010 Seattle</a:t>
            </a:r>
          </a:p>
        </p:txBody>
      </p:sp>
      <p:sp>
        <p:nvSpPr>
          <p:cNvPr id="5" name="Rectangle 4">
            <a:extLst>
              <a:ext uri="{FF2B5EF4-FFF2-40B4-BE49-F238E27FC236}">
                <a16:creationId xmlns:a16="http://schemas.microsoft.com/office/drawing/2014/main" id="{11CAFFE4-F5EE-F6F5-5A62-77D6EC4E3C7E}"/>
              </a:ext>
            </a:extLst>
          </p:cNvPr>
          <p:cNvSpPr/>
          <p:nvPr/>
        </p:nvSpPr>
        <p:spPr>
          <a:xfrm>
            <a:off x="2815128" y="3135097"/>
            <a:ext cx="9072749" cy="1015663"/>
          </a:xfrm>
          <a:prstGeom prst="rect">
            <a:avLst/>
          </a:prstGeom>
        </p:spPr>
        <p:txBody>
          <a:bodyPr wrap="square">
            <a:spAutoFit/>
          </a:bodyPr>
          <a:lstStyle/>
          <a:p>
            <a:r>
              <a:rPr lang="en-GB" sz="2000" b="1" dirty="0"/>
              <a:t>Workshop: </a:t>
            </a:r>
          </a:p>
          <a:p>
            <a:r>
              <a:rPr lang="en-GB" sz="2000" b="1" dirty="0">
                <a:solidFill>
                  <a:srgbClr val="FF0000"/>
                </a:solidFill>
              </a:rPr>
              <a:t>Gluons and the quark sea at high energies: Distributions, polarization, tomography</a:t>
            </a:r>
          </a:p>
          <a:p>
            <a:r>
              <a:rPr lang="en-GB" sz="2000" b="1" dirty="0"/>
              <a:t>arXiv: </a:t>
            </a:r>
            <a:r>
              <a:rPr lang="en-GB" sz="2000" dirty="0">
                <a:hlinkClick r:id="rId2"/>
              </a:rPr>
              <a:t>1108.1713</a:t>
            </a:r>
            <a:r>
              <a:rPr lang="en-GB" sz="2000" dirty="0"/>
              <a:t> [</a:t>
            </a:r>
            <a:r>
              <a:rPr lang="en-GB" sz="2000" dirty="0" err="1"/>
              <a:t>nucl-th</a:t>
            </a:r>
            <a:r>
              <a:rPr lang="en-GB" sz="2000" dirty="0"/>
              <a:t>] – 547 pages, ~ 600 citations (as of June 2022)</a:t>
            </a:r>
          </a:p>
        </p:txBody>
      </p:sp>
      <p:sp>
        <p:nvSpPr>
          <p:cNvPr id="6" name="TextBox 5">
            <a:extLst>
              <a:ext uri="{FF2B5EF4-FFF2-40B4-BE49-F238E27FC236}">
                <a16:creationId xmlns:a16="http://schemas.microsoft.com/office/drawing/2014/main" id="{ADAE5BFE-3057-3EDD-138C-861D98DB8ED3}"/>
              </a:ext>
            </a:extLst>
          </p:cNvPr>
          <p:cNvSpPr txBox="1"/>
          <p:nvPr/>
        </p:nvSpPr>
        <p:spPr>
          <a:xfrm>
            <a:off x="397259" y="4174244"/>
            <a:ext cx="11501816" cy="2308324"/>
          </a:xfrm>
          <a:prstGeom prst="rect">
            <a:avLst/>
          </a:prstGeom>
          <a:noFill/>
        </p:spPr>
        <p:txBody>
          <a:bodyPr wrap="square" rtlCol="0">
            <a:spAutoFit/>
          </a:bodyPr>
          <a:lstStyle/>
          <a:p>
            <a:r>
              <a:rPr lang="en-GB" dirty="0"/>
              <a:t>The principal aim of the program was to develop and sharpen the science case for an Electron-Ion Collider (EIC), a facility that will be able to collide electrons and positrons with polarized protons and with light to heavy nuclei at high energies, offering unprecedented possibilities for in-depth studies of quantum chromodynamics. This report is organized around four major themes: </a:t>
            </a:r>
            <a:r>
              <a:rPr lang="en-GB" dirty="0" err="1"/>
              <a:t>i</a:t>
            </a:r>
            <a:r>
              <a:rPr lang="en-GB" dirty="0"/>
              <a:t>) the spin and flavor structure of the proton, ii) three-dimensional structure of nucleons and nuclei in momentum and configuration space, iii) QCD matter in nuclei, and iv) Electroweak physics and the search for physics beyond the Standard Model. Beginning with an executive summary, the report contains tables of key measurements, chapter overviews for each of the major scientific themes, and detailed individual contributions on various aspects of the scientific opportunities presented by an EIC.</a:t>
            </a:r>
            <a:endParaRPr lang="it-IT" dirty="0"/>
          </a:p>
        </p:txBody>
      </p:sp>
      <p:pic>
        <p:nvPicPr>
          <p:cNvPr id="33794" name="Picture 2" descr="Accardi - Parton propagation and energy loss at an EIC - POETIC 7">
            <a:extLst>
              <a:ext uri="{FF2B5EF4-FFF2-40B4-BE49-F238E27FC236}">
                <a16:creationId xmlns:a16="http://schemas.microsoft.com/office/drawing/2014/main" id="{F3288858-B50B-BE15-D011-52B37744A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752"/>
            <a:ext cx="257810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aphical user interface, text, application, website&#10;&#10;Description automatically generated">
            <a:extLst>
              <a:ext uri="{FF2B5EF4-FFF2-40B4-BE49-F238E27FC236}">
                <a16:creationId xmlns:a16="http://schemas.microsoft.com/office/drawing/2014/main" id="{ABCD6A6C-219F-FCAA-4485-EFB86DEEE5E5}"/>
              </a:ext>
            </a:extLst>
          </p:cNvPr>
          <p:cNvPicPr>
            <a:picLocks noChangeAspect="1"/>
          </p:cNvPicPr>
          <p:nvPr/>
        </p:nvPicPr>
        <p:blipFill rotWithShape="1">
          <a:blip r:embed="rId4"/>
          <a:srcRect t="9459" b="-1"/>
          <a:stretch/>
        </p:blipFill>
        <p:spPr>
          <a:xfrm>
            <a:off x="3466039" y="713677"/>
            <a:ext cx="7608361" cy="1700757"/>
          </a:xfrm>
          <a:prstGeom prst="rect">
            <a:avLst/>
          </a:prstGeom>
        </p:spPr>
      </p:pic>
      <p:sp>
        <p:nvSpPr>
          <p:cNvPr id="10" name="Rectangle 13">
            <a:extLst>
              <a:ext uri="{FF2B5EF4-FFF2-40B4-BE49-F238E27FC236}">
                <a16:creationId xmlns:a16="http://schemas.microsoft.com/office/drawing/2014/main" id="{000D02E3-398F-3DBB-1AB4-B6FF24E6A8D8}"/>
              </a:ext>
            </a:extLst>
          </p:cNvPr>
          <p:cNvSpPr>
            <a:spLocks noChangeArrowheads="1"/>
          </p:cNvSpPr>
          <p:nvPr/>
        </p:nvSpPr>
        <p:spPr bwMode="auto">
          <a:xfrm>
            <a:off x="2815128" y="92314"/>
            <a:ext cx="6085577" cy="607838"/>
          </a:xfrm>
          <a:prstGeom prst="rect">
            <a:avLst/>
          </a:prstGeom>
          <a:gradFill rotWithShape="0">
            <a:gsLst>
              <a:gs pos="0">
                <a:srgbClr val="5E7575"/>
              </a:gs>
              <a:gs pos="50000">
                <a:srgbClr val="CCFFFF"/>
              </a:gs>
              <a:gs pos="100000">
                <a:srgbClr val="5E7575"/>
              </a:gs>
            </a:gsLst>
            <a:lin ang="5400000" scaled="1"/>
          </a:gradFill>
          <a:ln w="9525">
            <a:noFill/>
            <a:round/>
            <a:headEnd/>
            <a:tailEnd/>
          </a:ln>
        </p:spPr>
        <p:txBody>
          <a:bodyPr lIns="93789" tIns="71854" rIns="93789" bIns="46894" anchor="ctr">
            <a:prstTxWarp prst="textNoShape">
              <a:avLst/>
            </a:prstTxWarp>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2800" b="1" dirty="0">
                <a:solidFill>
                  <a:srgbClr val="FF0000"/>
                </a:solidFill>
                <a:latin typeface="+mj-lt"/>
                <a:ea typeface="DejaVu Sans" charset="0"/>
                <a:cs typeface="DejaVu Sans" charset="0"/>
              </a:rPr>
              <a:t>First EIC-related workshop at the INT</a:t>
            </a:r>
          </a:p>
        </p:txBody>
      </p:sp>
    </p:spTree>
    <p:extLst>
      <p:ext uri="{BB962C8B-B14F-4D97-AF65-F5344CB8AC3E}">
        <p14:creationId xmlns:p14="http://schemas.microsoft.com/office/powerpoint/2010/main" val="1195609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939AFC-2D3C-4F34-EE57-FECA7662FAB6}"/>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90803D2E-647A-8EAC-BBAE-EBBB2FDBC115}"/>
              </a:ext>
            </a:extLst>
          </p:cNvPr>
          <p:cNvSpPr>
            <a:spLocks noGrp="1"/>
          </p:cNvSpPr>
          <p:nvPr>
            <p:ph type="sldNum" sz="quarter" idx="12"/>
          </p:nvPr>
        </p:nvSpPr>
        <p:spPr/>
        <p:txBody>
          <a:bodyPr/>
          <a:lstStyle/>
          <a:p>
            <a:fld id="{1495DAC2-AB1D-3846-9742-98AFDA9D25F8}" type="slidenum">
              <a:rPr lang="it-IT" smtClean="0"/>
              <a:t>17</a:t>
            </a:fld>
            <a:endParaRPr lang="it-IT"/>
          </a:p>
        </p:txBody>
      </p:sp>
      <p:pic>
        <p:nvPicPr>
          <p:cNvPr id="4" name="Picture 3">
            <a:extLst>
              <a:ext uri="{FF2B5EF4-FFF2-40B4-BE49-F238E27FC236}">
                <a16:creationId xmlns:a16="http://schemas.microsoft.com/office/drawing/2014/main" id="{2726072E-95CE-0E6D-2703-3AA600B8F202}"/>
              </a:ext>
            </a:extLst>
          </p:cNvPr>
          <p:cNvPicPr>
            <a:picLocks noChangeAspect="1"/>
          </p:cNvPicPr>
          <p:nvPr/>
        </p:nvPicPr>
        <p:blipFill>
          <a:blip r:embed="rId2"/>
          <a:stretch>
            <a:fillRect/>
          </a:stretch>
        </p:blipFill>
        <p:spPr>
          <a:xfrm>
            <a:off x="97537" y="94288"/>
            <a:ext cx="2368784" cy="3051248"/>
          </a:xfrm>
          <a:prstGeom prst="rect">
            <a:avLst/>
          </a:prstGeom>
        </p:spPr>
      </p:pic>
      <p:sp>
        <p:nvSpPr>
          <p:cNvPr id="5" name="TextBox 4">
            <a:extLst>
              <a:ext uri="{FF2B5EF4-FFF2-40B4-BE49-F238E27FC236}">
                <a16:creationId xmlns:a16="http://schemas.microsoft.com/office/drawing/2014/main" id="{052E8CAC-6D95-CB39-721D-F3C4321BE4B1}"/>
              </a:ext>
            </a:extLst>
          </p:cNvPr>
          <p:cNvSpPr txBox="1"/>
          <p:nvPr/>
        </p:nvSpPr>
        <p:spPr>
          <a:xfrm>
            <a:off x="2878670" y="867834"/>
            <a:ext cx="6085576" cy="2185214"/>
          </a:xfrm>
          <a:prstGeom prst="rect">
            <a:avLst/>
          </a:prstGeom>
          <a:noFill/>
        </p:spPr>
        <p:txBody>
          <a:bodyPr wrap="square" rtlCol="0">
            <a:spAutoFit/>
          </a:bodyPr>
          <a:lstStyle/>
          <a:p>
            <a:r>
              <a:rPr lang="en-US" dirty="0"/>
              <a:t>In the </a:t>
            </a:r>
            <a:r>
              <a:rPr lang="en-US" b="1" dirty="0"/>
              <a:t>2015 Long Range Plan</a:t>
            </a:r>
            <a:r>
              <a:rPr lang="en-US" dirty="0"/>
              <a:t>, the American National Science Advisory Committee (NSAC)  recommended the </a:t>
            </a:r>
            <a:r>
              <a:rPr lang="en-US" b="1" dirty="0"/>
              <a:t>realization of an EIC as top priority </a:t>
            </a:r>
          </a:p>
          <a:p>
            <a:endParaRPr lang="en-US" sz="800" dirty="0"/>
          </a:p>
          <a:p>
            <a:r>
              <a:rPr lang="en-US" i="1" dirty="0">
                <a:solidFill>
                  <a:srgbClr val="0000FF"/>
                </a:solidFill>
              </a:rPr>
              <a:t>“We recommend a high-energy high-luminosity polarized EIC as the highest priority for new facility construction following the completion of FRIB”</a:t>
            </a:r>
          </a:p>
          <a:p>
            <a:endParaRPr lang="en-US" sz="1000" dirty="0"/>
          </a:p>
          <a:p>
            <a:r>
              <a:rPr lang="en-US" sz="1000" dirty="0"/>
              <a:t>http://</a:t>
            </a:r>
            <a:r>
              <a:rPr lang="en-US" sz="1000" dirty="0" err="1"/>
              <a:t>science.energy.gov</a:t>
            </a:r>
            <a:r>
              <a:rPr lang="en-US" sz="1000" dirty="0"/>
              <a:t>/~/media/</a:t>
            </a:r>
            <a:r>
              <a:rPr lang="en-US" sz="1000" dirty="0" err="1"/>
              <a:t>np</a:t>
            </a:r>
            <a:r>
              <a:rPr lang="en-US" sz="1000" dirty="0"/>
              <a:t>/</a:t>
            </a:r>
            <a:r>
              <a:rPr lang="en-US" sz="1000" dirty="0" err="1"/>
              <a:t>nsac</a:t>
            </a:r>
            <a:r>
              <a:rPr lang="en-US" sz="1000" dirty="0"/>
              <a:t>/</a:t>
            </a:r>
            <a:r>
              <a:rPr lang="en-US" sz="1000" dirty="0" err="1"/>
              <a:t>pdf</a:t>
            </a:r>
            <a:r>
              <a:rPr lang="en-US" sz="1000" dirty="0"/>
              <a:t>/2015LRP/2015_LRPNS_091815.pdf</a:t>
            </a:r>
          </a:p>
        </p:txBody>
      </p:sp>
      <p:pic>
        <p:nvPicPr>
          <p:cNvPr id="6" name="Picture 5">
            <a:extLst>
              <a:ext uri="{FF2B5EF4-FFF2-40B4-BE49-F238E27FC236}">
                <a16:creationId xmlns:a16="http://schemas.microsoft.com/office/drawing/2014/main" id="{A1AE3E36-7611-79B1-F981-4CBBBCED0025}"/>
              </a:ext>
            </a:extLst>
          </p:cNvPr>
          <p:cNvPicPr>
            <a:picLocks noChangeAspect="1"/>
          </p:cNvPicPr>
          <p:nvPr/>
        </p:nvPicPr>
        <p:blipFill>
          <a:blip r:embed="rId3"/>
          <a:stretch>
            <a:fillRect/>
          </a:stretch>
        </p:blipFill>
        <p:spPr>
          <a:xfrm>
            <a:off x="97536" y="3328416"/>
            <a:ext cx="2366201" cy="3423104"/>
          </a:xfrm>
          <a:prstGeom prst="rect">
            <a:avLst/>
          </a:prstGeom>
        </p:spPr>
      </p:pic>
      <p:sp>
        <p:nvSpPr>
          <p:cNvPr id="7" name="TextBox 6">
            <a:extLst>
              <a:ext uri="{FF2B5EF4-FFF2-40B4-BE49-F238E27FC236}">
                <a16:creationId xmlns:a16="http://schemas.microsoft.com/office/drawing/2014/main" id="{FB088A89-2252-ABFE-ED8A-C3FD40E86183}"/>
              </a:ext>
            </a:extLst>
          </p:cNvPr>
          <p:cNvSpPr txBox="1"/>
          <p:nvPr/>
        </p:nvSpPr>
        <p:spPr>
          <a:xfrm>
            <a:off x="2878669" y="3494466"/>
            <a:ext cx="6085577" cy="1631216"/>
          </a:xfrm>
          <a:prstGeom prst="rect">
            <a:avLst/>
          </a:prstGeom>
          <a:noFill/>
        </p:spPr>
        <p:txBody>
          <a:bodyPr wrap="square" rtlCol="0">
            <a:spAutoFit/>
          </a:bodyPr>
          <a:lstStyle/>
          <a:p>
            <a:r>
              <a:rPr lang="en-US" dirty="0"/>
              <a:t>In July 2018, a </a:t>
            </a:r>
            <a:r>
              <a:rPr lang="en-US" b="1" dirty="0"/>
              <a:t>Report by National Academy of Science </a:t>
            </a:r>
            <a:r>
              <a:rPr lang="en-US" dirty="0"/>
              <a:t>(&amp; Engineering &amp; Arts) unanimously concluded that </a:t>
            </a:r>
            <a:r>
              <a:rPr lang="en-US" b="1" dirty="0"/>
              <a:t>an EIC will be: </a:t>
            </a:r>
          </a:p>
          <a:p>
            <a:endParaRPr lang="en-US" sz="800" i="1" dirty="0">
              <a:solidFill>
                <a:srgbClr val="0000FF"/>
              </a:solidFill>
            </a:endParaRPr>
          </a:p>
          <a:p>
            <a:r>
              <a:rPr lang="en-US" i="1" dirty="0">
                <a:solidFill>
                  <a:srgbClr val="0000FF"/>
                </a:solidFill>
              </a:rPr>
              <a:t>“... a unique facility in the world that would answer science questions that are compelling, fundamental, and timely</a:t>
            </a:r>
            <a:r>
              <a:rPr lang="en-US" dirty="0"/>
              <a:t>”. </a:t>
            </a:r>
          </a:p>
          <a:p>
            <a:endParaRPr lang="en-US" sz="1000" dirty="0"/>
          </a:p>
          <a:p>
            <a:r>
              <a:rPr lang="en-US" sz="1000" dirty="0"/>
              <a:t>https://</a:t>
            </a:r>
            <a:r>
              <a:rPr lang="en-US" sz="1000" dirty="0" err="1"/>
              <a:t>www.nap.edu</a:t>
            </a:r>
            <a:r>
              <a:rPr lang="en-US" sz="1000" dirty="0"/>
              <a:t>/catalog/25171/an-assessment-of-us-based-electron-ion-collider-science</a:t>
            </a:r>
          </a:p>
        </p:txBody>
      </p:sp>
      <p:sp>
        <p:nvSpPr>
          <p:cNvPr id="8" name="Rectangle 13">
            <a:extLst>
              <a:ext uri="{FF2B5EF4-FFF2-40B4-BE49-F238E27FC236}">
                <a16:creationId xmlns:a16="http://schemas.microsoft.com/office/drawing/2014/main" id="{5513EC8F-3A93-9E22-801D-FA466B58337A}"/>
              </a:ext>
            </a:extLst>
          </p:cNvPr>
          <p:cNvSpPr>
            <a:spLocks noChangeArrowheads="1"/>
          </p:cNvSpPr>
          <p:nvPr/>
        </p:nvSpPr>
        <p:spPr bwMode="auto">
          <a:xfrm>
            <a:off x="2815128" y="92314"/>
            <a:ext cx="6085577" cy="607838"/>
          </a:xfrm>
          <a:prstGeom prst="rect">
            <a:avLst/>
          </a:prstGeom>
          <a:gradFill rotWithShape="0">
            <a:gsLst>
              <a:gs pos="0">
                <a:srgbClr val="5E7575"/>
              </a:gs>
              <a:gs pos="50000">
                <a:srgbClr val="CCFFFF"/>
              </a:gs>
              <a:gs pos="100000">
                <a:srgbClr val="5E7575"/>
              </a:gs>
            </a:gsLst>
            <a:lin ang="5400000" scaled="1"/>
          </a:gradFill>
          <a:ln w="9525">
            <a:noFill/>
            <a:round/>
            <a:headEnd/>
            <a:tailEnd/>
          </a:ln>
        </p:spPr>
        <p:txBody>
          <a:bodyPr lIns="93789" tIns="71854" rIns="93789" bIns="46894" anchor="ctr">
            <a:prstTxWarp prst="textNoShape">
              <a:avLst/>
            </a:prstTxWarp>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2800" b="1" dirty="0">
                <a:solidFill>
                  <a:srgbClr val="FF0000"/>
                </a:solidFill>
                <a:latin typeface="+mj-lt"/>
                <a:ea typeface="DejaVu Sans" charset="0"/>
                <a:cs typeface="DejaVu Sans" charset="0"/>
              </a:rPr>
              <a:t>Endorsements to the EIC projects</a:t>
            </a:r>
          </a:p>
        </p:txBody>
      </p:sp>
      <p:sp>
        <p:nvSpPr>
          <p:cNvPr id="9" name="TextBox 8">
            <a:extLst>
              <a:ext uri="{FF2B5EF4-FFF2-40B4-BE49-F238E27FC236}">
                <a16:creationId xmlns:a16="http://schemas.microsoft.com/office/drawing/2014/main" id="{72543305-40C6-B89A-1B2A-B622D17E8445}"/>
              </a:ext>
            </a:extLst>
          </p:cNvPr>
          <p:cNvSpPr txBox="1"/>
          <p:nvPr/>
        </p:nvSpPr>
        <p:spPr>
          <a:xfrm>
            <a:off x="2878669" y="5453176"/>
            <a:ext cx="8939536" cy="646331"/>
          </a:xfrm>
          <a:prstGeom prst="rect">
            <a:avLst/>
          </a:prstGeom>
          <a:noFill/>
        </p:spPr>
        <p:txBody>
          <a:bodyPr wrap="square" rtlCol="0">
            <a:spAutoFit/>
          </a:bodyPr>
          <a:lstStyle/>
          <a:p>
            <a:r>
              <a:rPr lang="en-US" dirty="0"/>
              <a:t>The U.S. Department of Energy (DOE) started its “critical decisions” with </a:t>
            </a:r>
            <a:r>
              <a:rPr lang="en-US" dirty="0">
                <a:solidFill>
                  <a:srgbClr val="FF0000"/>
                </a:solidFill>
              </a:rPr>
              <a:t>CD0 in December 19 </a:t>
            </a:r>
            <a:r>
              <a:rPr lang="en-US" dirty="0"/>
              <a:t>and selected Brookhaven National Lab as the host lab. </a:t>
            </a:r>
          </a:p>
        </p:txBody>
      </p:sp>
      <p:grpSp>
        <p:nvGrpSpPr>
          <p:cNvPr id="14" name="Group 13">
            <a:extLst>
              <a:ext uri="{FF2B5EF4-FFF2-40B4-BE49-F238E27FC236}">
                <a16:creationId xmlns:a16="http://schemas.microsoft.com/office/drawing/2014/main" id="{06A5F3A7-B5ED-8D04-3CA8-A904F145751D}"/>
              </a:ext>
            </a:extLst>
          </p:cNvPr>
          <p:cNvGrpSpPr/>
          <p:nvPr/>
        </p:nvGrpSpPr>
        <p:grpSpPr>
          <a:xfrm>
            <a:off x="9356225" y="1255434"/>
            <a:ext cx="2621531" cy="3639416"/>
            <a:chOff x="9356225" y="1255434"/>
            <a:chExt cx="2621531" cy="3639416"/>
          </a:xfrm>
        </p:grpSpPr>
        <p:sp>
          <p:nvSpPr>
            <p:cNvPr id="12" name="TextBox 11">
              <a:extLst>
                <a:ext uri="{FF2B5EF4-FFF2-40B4-BE49-F238E27FC236}">
                  <a16:creationId xmlns:a16="http://schemas.microsoft.com/office/drawing/2014/main" id="{92EE9908-EC4A-6206-2890-8C74A90DA205}"/>
                </a:ext>
              </a:extLst>
            </p:cNvPr>
            <p:cNvSpPr txBox="1"/>
            <p:nvPr/>
          </p:nvSpPr>
          <p:spPr>
            <a:xfrm>
              <a:off x="9356225" y="4310074"/>
              <a:ext cx="2621531" cy="584776"/>
            </a:xfrm>
            <a:prstGeom prst="rect">
              <a:avLst/>
            </a:prstGeom>
            <a:noFill/>
          </p:spPr>
          <p:txBody>
            <a:bodyPr wrap="none" rtlCol="0">
              <a:spAutoFit/>
            </a:bodyPr>
            <a:lstStyle/>
            <a:p>
              <a:pPr algn="ctr"/>
              <a:r>
                <a:rPr lang="is-IS" sz="1600" b="1" dirty="0">
                  <a:solidFill>
                    <a:srgbClr val="FF0000"/>
                  </a:solidFill>
                </a:rPr>
                <a:t>The EIC White Paper - 2015</a:t>
              </a:r>
            </a:p>
            <a:p>
              <a:pPr algn="ctr"/>
              <a:r>
                <a:rPr lang="is-IS" sz="1600" b="1" dirty="0">
                  <a:solidFill>
                    <a:srgbClr val="FF0000"/>
                  </a:solidFill>
                </a:rPr>
                <a:t>Eur. Phys. J. A (2016) 52: 268</a:t>
              </a:r>
              <a:endParaRPr lang="en-US" sz="1600" b="1" dirty="0">
                <a:solidFill>
                  <a:srgbClr val="FF0000"/>
                </a:solidFill>
              </a:endParaRPr>
            </a:p>
          </p:txBody>
        </p:sp>
        <p:pic>
          <p:nvPicPr>
            <p:cNvPr id="13" name="Picture 12">
              <a:extLst>
                <a:ext uri="{FF2B5EF4-FFF2-40B4-BE49-F238E27FC236}">
                  <a16:creationId xmlns:a16="http://schemas.microsoft.com/office/drawing/2014/main" id="{312FF2DB-EC5C-5969-A48F-59BD80FBD383}"/>
                </a:ext>
              </a:extLst>
            </p:cNvPr>
            <p:cNvPicPr>
              <a:picLocks noChangeAspect="1"/>
            </p:cNvPicPr>
            <p:nvPr/>
          </p:nvPicPr>
          <p:blipFill>
            <a:blip r:embed="rId4"/>
            <a:stretch>
              <a:fillRect/>
            </a:stretch>
          </p:blipFill>
          <p:spPr>
            <a:xfrm>
              <a:off x="9515774" y="1255434"/>
              <a:ext cx="2302431" cy="2986644"/>
            </a:xfrm>
            <a:prstGeom prst="rect">
              <a:avLst/>
            </a:prstGeom>
          </p:spPr>
        </p:pic>
      </p:grpSp>
      <p:sp>
        <p:nvSpPr>
          <p:cNvPr id="15" name="TextBox 14">
            <a:extLst>
              <a:ext uri="{FF2B5EF4-FFF2-40B4-BE49-F238E27FC236}">
                <a16:creationId xmlns:a16="http://schemas.microsoft.com/office/drawing/2014/main" id="{31693063-42FB-16D7-F03F-2E15C727B1C5}"/>
              </a:ext>
            </a:extLst>
          </p:cNvPr>
          <p:cNvSpPr txBox="1"/>
          <p:nvPr/>
        </p:nvSpPr>
        <p:spPr>
          <a:xfrm>
            <a:off x="3445727" y="5597912"/>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109178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18</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Requirements for a “general-purpose” detector</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30520D6-4796-4847-B398-F8AF4D065578}"/>
                  </a:ext>
                </a:extLst>
              </p:cNvPr>
              <p:cNvSpPr txBox="1"/>
              <p:nvPr/>
            </p:nvSpPr>
            <p:spPr>
              <a:xfrm>
                <a:off x="253389" y="2862179"/>
                <a:ext cx="11658767" cy="3622402"/>
              </a:xfrm>
              <a:prstGeom prst="rect">
                <a:avLst/>
              </a:prstGeom>
              <a:solidFill>
                <a:schemeClr val="bg1"/>
              </a:solidFill>
              <a:ln w="31750">
                <a:solidFill>
                  <a:srgbClr val="0000FF"/>
                </a:solidFill>
              </a:ln>
              <a:effectLst/>
            </p:spPr>
            <p:txBody>
              <a:bodyPr wrap="square" rtlCol="0">
                <a:spAutoFit/>
              </a:bodyPr>
              <a:lstStyle/>
              <a:p>
                <a:r>
                  <a:rPr lang="en-US" sz="2400" dirty="0">
                    <a:solidFill>
                      <a:srgbClr val="0000FF"/>
                    </a:solidFill>
                    <a:cs typeface="Comic Sans MS"/>
                  </a:rPr>
                  <a:t>Overall detector requirements:</a:t>
                </a:r>
              </a:p>
              <a:p>
                <a:pPr marL="342900" indent="-342900">
                  <a:buClr>
                    <a:srgbClr val="0000FF"/>
                  </a:buClr>
                  <a:buFont typeface="Courier New" panose="02070309020205020404" pitchFamily="49" charset="0"/>
                  <a:buChar char="o"/>
                </a:pPr>
                <a:r>
                  <a:rPr lang="en-US" b="1" dirty="0">
                    <a:solidFill>
                      <a:srgbClr val="322F31"/>
                    </a:solidFill>
                    <a:cs typeface="Comic Sans MS"/>
                  </a:rPr>
                  <a:t>Hermeticity: </a:t>
                </a:r>
                <a:r>
                  <a:rPr lang="en-US" dirty="0">
                    <a:solidFill>
                      <a:srgbClr val="322F31"/>
                    </a:solidFill>
                    <a:cs typeface="Comic Sans MS"/>
                  </a:rPr>
                  <a:t>large acceptance in </a:t>
                </a:r>
                <a:r>
                  <a:rPr lang="en-US" dirty="0" err="1">
                    <a:solidFill>
                      <a:srgbClr val="322F31"/>
                    </a:solidFill>
                    <a:cs typeface="Comic Sans MS"/>
                  </a:rPr>
                  <a:t>pseudorapidity</a:t>
                </a:r>
                <a:r>
                  <a:rPr lang="en-US" dirty="0">
                    <a:solidFill>
                      <a:srgbClr val="322F31"/>
                    </a:solidFill>
                    <a:cs typeface="Comic Sans MS"/>
                  </a:rPr>
                  <a:t>, -4 ≲ </a:t>
                </a:r>
                <a:r>
                  <a:rPr lang="en-US" dirty="0" err="1">
                    <a:solidFill>
                      <a:srgbClr val="322F31"/>
                    </a:solidFill>
                    <a:cs typeface="Symbol" charset="2"/>
                  </a:rPr>
                  <a:t>η</a:t>
                </a:r>
                <a:r>
                  <a:rPr lang="en-US" dirty="0">
                    <a:solidFill>
                      <a:srgbClr val="322F31"/>
                    </a:solidFill>
                    <a:cs typeface="Comic Sans MS"/>
                  </a:rPr>
                  <a:t> ≲ 4 [exclusive and diffractive channels] </a:t>
                </a:r>
              </a:p>
              <a:p>
                <a:pPr marL="342900" indent="-342900">
                  <a:buClr>
                    <a:srgbClr val="0000FF"/>
                  </a:buClr>
                  <a:buFont typeface="Courier New" panose="02070309020205020404" pitchFamily="49" charset="0"/>
                  <a:buChar char="o"/>
                </a:pPr>
                <a:r>
                  <a:rPr lang="en-US" b="1" dirty="0">
                    <a:solidFill>
                      <a:srgbClr val="322F31"/>
                    </a:solidFill>
                    <a:cs typeface="Comic Sans MS"/>
                  </a:rPr>
                  <a:t>Good momentum resolution in central region</a:t>
                </a:r>
              </a:p>
              <a:p>
                <a:pPr marL="800100" lvl="1" indent="-342900">
                  <a:buClr>
                    <a:srgbClr val="0000FF"/>
                  </a:buClr>
                  <a:buFont typeface="Arial" panose="020B0604020202020204" pitchFamily="34" charset="0"/>
                  <a:buChar char="•"/>
                </a:pPr>
                <a:r>
                  <a:rPr lang="en-US" dirty="0">
                    <a:solidFill>
                      <a:srgbClr val="322F31"/>
                    </a:solidFill>
                    <a:cs typeface="Comic Sans MS"/>
                  </a:rPr>
                  <a:t>DIS and SIDIS channels that use the hadronic state to reconstruct kinematics </a:t>
                </a:r>
              </a:p>
              <a:p>
                <a:pPr marL="342900" indent="-342900">
                  <a:buClr>
                    <a:srgbClr val="0000FF"/>
                  </a:buClr>
                  <a:buFont typeface="Courier New" panose="02070309020205020404" pitchFamily="49" charset="0"/>
                  <a:buChar char="o"/>
                </a:pPr>
                <a:r>
                  <a:rPr lang="en-US" b="1" dirty="0">
                    <a:solidFill>
                      <a:srgbClr val="322F31"/>
                    </a:solidFill>
                    <a:cs typeface="Comic Sans MS"/>
                  </a:rPr>
                  <a:t>Minimum </a:t>
                </a:r>
                <a:r>
                  <a:rPr lang="en-US" b="1" i="1" dirty="0" err="1">
                    <a:solidFill>
                      <a:srgbClr val="322F31"/>
                    </a:solidFill>
                    <a:cs typeface="Comic Sans MS"/>
                  </a:rPr>
                  <a:t>p</a:t>
                </a:r>
                <a:r>
                  <a:rPr lang="en-US" b="1" i="1" baseline="-25000" dirty="0" err="1">
                    <a:solidFill>
                      <a:srgbClr val="322F31"/>
                    </a:solidFill>
                    <a:cs typeface="Comic Sans MS"/>
                  </a:rPr>
                  <a:t>T</a:t>
                </a:r>
                <a:r>
                  <a:rPr lang="en-US" b="1" dirty="0">
                    <a:solidFill>
                      <a:srgbClr val="322F31"/>
                    </a:solidFill>
                    <a:cs typeface="Comic Sans MS"/>
                  </a:rPr>
                  <a:t>: </a:t>
                </a:r>
                <a:r>
                  <a:rPr lang="en-US" dirty="0">
                    <a:solidFill>
                      <a:srgbClr val="322F31"/>
                    </a:solidFill>
                    <a:cs typeface="Comic Sans MS"/>
                  </a:rPr>
                  <a:t>100 MeV for </a:t>
                </a:r>
                <a:r>
                  <a:rPr lang="en-US" dirty="0" err="1">
                    <a:solidFill>
                      <a:srgbClr val="322F31"/>
                    </a:solidFill>
                    <a:cs typeface="Comic Sans MS"/>
                  </a:rPr>
                  <a:t>pions</a:t>
                </a:r>
                <a:r>
                  <a:rPr lang="en-US" dirty="0">
                    <a:solidFill>
                      <a:srgbClr val="322F31"/>
                    </a:solidFill>
                    <a:cs typeface="Comic Sans MS"/>
                  </a:rPr>
                  <a:t>, 135 MeV for kaons</a:t>
                </a:r>
              </a:p>
              <a:p>
                <a:pPr marL="342900" indent="-342900">
                  <a:buClr>
                    <a:srgbClr val="0000FF"/>
                  </a:buClr>
                  <a:buFont typeface="Courier New" panose="02070309020205020404" pitchFamily="49" charset="0"/>
                  <a:buChar char="o"/>
                </a:pPr>
                <a:r>
                  <a:rPr lang="en-US" b="1" dirty="0">
                    <a:solidFill>
                      <a:srgbClr val="322F31"/>
                    </a:solidFill>
                    <a:cs typeface="Comic Sans MS"/>
                  </a:rPr>
                  <a:t>Electron ID: </a:t>
                </a:r>
                <a14:m>
                  <m:oMath xmlns:m="http://schemas.openxmlformats.org/officeDocument/2006/math">
                    <m:r>
                      <a:rPr lang="en-US" i="1" smtClean="0">
                        <a:solidFill>
                          <a:srgbClr val="322F31"/>
                        </a:solidFill>
                        <a:latin typeface="Cambria Math" panose="02040503050406030204" pitchFamily="18" charset="0"/>
                        <a:ea typeface="Cambria Math" panose="02040503050406030204" pitchFamily="18" charset="0"/>
                        <a:cs typeface="Comic Sans MS"/>
                      </a:rPr>
                      <m:t>𝜋</m:t>
                    </m:r>
                  </m:oMath>
                </a14:m>
                <a:r>
                  <a:rPr lang="en-US" dirty="0">
                    <a:solidFill>
                      <a:srgbClr val="322F31"/>
                    </a:solidFill>
                    <a:cs typeface="Comic Sans MS"/>
                  </a:rPr>
                  <a:t> suppression of 10</a:t>
                </a:r>
                <a:r>
                  <a:rPr lang="en-US" baseline="30000" dirty="0">
                    <a:solidFill>
                      <a:srgbClr val="322F31"/>
                    </a:solidFill>
                    <a:cs typeface="Comic Sans MS"/>
                  </a:rPr>
                  <a:t>4</a:t>
                </a:r>
                <a:r>
                  <a:rPr lang="en-US" dirty="0">
                    <a:solidFill>
                      <a:srgbClr val="322F31"/>
                    </a:solidFill>
                    <a:cs typeface="Comic Sans MS"/>
                  </a:rPr>
                  <a:t> (for </a:t>
                </a:r>
                <a:r>
                  <a:rPr lang="en-US" dirty="0" err="1">
                    <a:solidFill>
                      <a:srgbClr val="322F31"/>
                    </a:solidFill>
                    <a:cs typeface="Comic Sans MS"/>
                  </a:rPr>
                  <a:t>eg.</a:t>
                </a:r>
                <a:r>
                  <a:rPr lang="en-US" dirty="0">
                    <a:solidFill>
                      <a:srgbClr val="322F31"/>
                    </a:solidFill>
                    <a:cs typeface="Comic Sans MS"/>
                  </a:rPr>
                  <a:t> Parity Violation DIS). </a:t>
                </a:r>
                <a14:m>
                  <m:oMath xmlns:m="http://schemas.openxmlformats.org/officeDocument/2006/math">
                    <m:r>
                      <a:rPr lang="en-US" b="0" i="1" smtClean="0">
                        <a:solidFill>
                          <a:srgbClr val="322F31"/>
                        </a:solidFill>
                        <a:latin typeface="Cambria Math" panose="02040503050406030204" pitchFamily="18" charset="0"/>
                        <a:cs typeface="Comic Sans MS"/>
                      </a:rPr>
                      <m:t>3</m:t>
                    </m:r>
                    <m:r>
                      <a:rPr lang="en-US" b="0" i="1" smtClean="0">
                        <a:solidFill>
                          <a:srgbClr val="322F31"/>
                        </a:solidFill>
                        <a:latin typeface="Cambria Math" panose="02040503050406030204" pitchFamily="18" charset="0"/>
                        <a:ea typeface="Cambria Math" panose="02040503050406030204" pitchFamily="18" charset="0"/>
                        <a:cs typeface="Comic Sans MS"/>
                      </a:rPr>
                      <m:t>𝜎</m:t>
                    </m:r>
                    <m:f>
                      <m:fPr>
                        <m:type m:val="lin"/>
                        <m:ctrlPr>
                          <a:rPr lang="en-US" b="0" i="1" smtClean="0">
                            <a:solidFill>
                              <a:srgbClr val="322F31"/>
                            </a:solidFill>
                            <a:latin typeface="Cambria Math" panose="02040503050406030204" pitchFamily="18" charset="0"/>
                            <a:ea typeface="Cambria Math" panose="02040503050406030204" pitchFamily="18" charset="0"/>
                          </a:rPr>
                        </m:ctrlPr>
                      </m:fPr>
                      <m:num>
                        <m:r>
                          <a:rPr lang="en-US" b="0" i="1" smtClean="0">
                            <a:solidFill>
                              <a:srgbClr val="322F31"/>
                            </a:solidFill>
                            <a:latin typeface="Cambria Math" panose="02040503050406030204" pitchFamily="18" charset="0"/>
                            <a:ea typeface="Cambria Math" panose="02040503050406030204" pitchFamily="18" charset="0"/>
                          </a:rPr>
                          <m:t> </m:t>
                        </m:r>
                        <m:r>
                          <a:rPr lang="en-US" b="0" i="1" smtClean="0">
                            <a:solidFill>
                              <a:srgbClr val="322F31"/>
                            </a:solidFill>
                            <a:latin typeface="Cambria Math" panose="02040503050406030204" pitchFamily="18" charset="0"/>
                            <a:ea typeface="Cambria Math" panose="02040503050406030204" pitchFamily="18" charset="0"/>
                          </a:rPr>
                          <m:t>𝑒</m:t>
                        </m:r>
                      </m:num>
                      <m:den>
                        <m:r>
                          <a:rPr lang="en-US" b="0" i="1" smtClean="0">
                            <a:solidFill>
                              <a:srgbClr val="322F31"/>
                            </a:solidFill>
                            <a:latin typeface="Cambria Math" panose="02040503050406030204" pitchFamily="18" charset="0"/>
                            <a:ea typeface="Cambria Math" panose="02040503050406030204" pitchFamily="18" charset="0"/>
                          </a:rPr>
                          <m:t>𝜋</m:t>
                        </m:r>
                      </m:den>
                    </m:f>
                  </m:oMath>
                </a14:m>
                <a:r>
                  <a:rPr lang="en-US" dirty="0">
                    <a:solidFill>
                      <a:srgbClr val="322F31"/>
                    </a:solidFill>
                    <a:cs typeface="Comic Sans MS"/>
                  </a:rPr>
                  <a:t> separation for spectroscopy  </a:t>
                </a:r>
              </a:p>
              <a:p>
                <a:pPr marL="342900" indent="-342900">
                  <a:buClr>
                    <a:srgbClr val="0000FF"/>
                  </a:buClr>
                  <a:buFont typeface="Courier New" panose="02070309020205020404" pitchFamily="49" charset="0"/>
                  <a:buChar char="o"/>
                </a:pPr>
                <a:r>
                  <a:rPr lang="en-US" b="1" dirty="0">
                    <a:solidFill>
                      <a:srgbClr val="322F31"/>
                    </a:solidFill>
                    <a:ea typeface="Cambria Math" panose="02040503050406030204" pitchFamily="18" charset="0"/>
                    <a:cs typeface="Comic Sans MS"/>
                  </a:rPr>
                  <a:t>Good </a:t>
                </a:r>
                <a14:m>
                  <m:oMath xmlns:m="http://schemas.openxmlformats.org/officeDocument/2006/math">
                    <m:r>
                      <a:rPr lang="en-US" b="1" i="1" smtClean="0">
                        <a:solidFill>
                          <a:srgbClr val="322F31"/>
                        </a:solidFill>
                        <a:latin typeface="Cambria Math" panose="02040503050406030204" pitchFamily="18" charset="0"/>
                        <a:ea typeface="Cambria Math" panose="02040503050406030204" pitchFamily="18" charset="0"/>
                        <a:cs typeface="Comic Sans MS"/>
                      </a:rPr>
                      <m:t>𝜸</m:t>
                    </m:r>
                  </m:oMath>
                </a14:m>
                <a:r>
                  <a:rPr lang="en-US" b="1" dirty="0">
                    <a:solidFill>
                      <a:srgbClr val="322F31"/>
                    </a:solidFill>
                    <a:cs typeface="Comic Sans MS"/>
                  </a:rPr>
                  <a:t> detection threshold at zero angle (ZDC): </a:t>
                </a:r>
                <a:r>
                  <a:rPr lang="en-US" dirty="0">
                    <a:solidFill>
                      <a:srgbClr val="322F31"/>
                    </a:solidFill>
                    <a:cs typeface="Comic Sans MS"/>
                  </a:rPr>
                  <a:t>separate coherent/incoherent in </a:t>
                </a:r>
                <a:r>
                  <a:rPr lang="en-US" dirty="0" err="1">
                    <a:solidFill>
                      <a:srgbClr val="322F31"/>
                    </a:solidFill>
                    <a:cs typeface="Comic Sans MS"/>
                  </a:rPr>
                  <a:t>e+A</a:t>
                </a:r>
                <a:r>
                  <a:rPr lang="en-US" dirty="0">
                    <a:solidFill>
                      <a:srgbClr val="322F31"/>
                    </a:solidFill>
                    <a:cs typeface="Comic Sans MS"/>
                  </a:rPr>
                  <a:t> VMP.</a:t>
                </a:r>
              </a:p>
              <a:p>
                <a:pPr marL="342900" indent="-342900">
                  <a:buClr>
                    <a:srgbClr val="3346F2"/>
                  </a:buClr>
                  <a:buFont typeface="Courier New" panose="02070309020205020404" pitchFamily="49" charset="0"/>
                  <a:buChar char="o"/>
                </a:pPr>
                <a:r>
                  <a:rPr lang="en-GB" b="1" dirty="0"/>
                  <a:t>Hadron ID: </a:t>
                </a:r>
                <a:r>
                  <a:rPr lang="en-GB" dirty="0"/>
                  <a:t>required over a large momentum range for SIDIS/TMD measurements</a:t>
                </a:r>
              </a:p>
              <a:p>
                <a:pPr marL="342900" indent="-342900">
                  <a:buClr>
                    <a:srgbClr val="3346F2"/>
                  </a:buClr>
                  <a:buFont typeface="Courier New" panose="02070309020205020404" pitchFamily="49" charset="0"/>
                  <a:buChar char="o"/>
                </a:pPr>
                <a:r>
                  <a:rPr lang="en-GB" b="1" dirty="0"/>
                  <a:t>ECAL:</a:t>
                </a:r>
                <a:r>
                  <a:rPr lang="en-GB" dirty="0"/>
                  <a:t> </a:t>
                </a:r>
                <a14:m>
                  <m:oMath xmlns:m="http://schemas.openxmlformats.org/officeDocument/2006/math">
                    <m:f>
                      <m:fPr>
                        <m:type m:val="lin"/>
                        <m:ctrlPr>
                          <a:rPr lang="en-GB" i="1" smtClean="0">
                            <a:latin typeface="Cambria Math" panose="02040503050406030204" pitchFamily="18" charset="0"/>
                          </a:rPr>
                        </m:ctrlPr>
                      </m:fPr>
                      <m:num>
                        <m:r>
                          <a:rPr lang="en-US" b="0" i="1" smtClean="0">
                            <a:latin typeface="Cambria Math" panose="02040503050406030204" pitchFamily="18" charset="0"/>
                          </a:rPr>
                          <m:t>(</m:t>
                        </m:r>
                        <m:r>
                          <a:rPr lang="en-US" i="1">
                            <a:latin typeface="Cambria Math" panose="02040503050406030204" pitchFamily="18" charset="0"/>
                          </a:rPr>
                          <m:t>10−12</m:t>
                        </m:r>
                        <m:r>
                          <a:rPr lang="en-US" b="0" i="1" smtClean="0">
                            <a:latin typeface="Cambria Math" panose="02040503050406030204" pitchFamily="18" charset="0"/>
                          </a:rPr>
                          <m:t>)</m:t>
                        </m:r>
                        <m:r>
                          <a:rPr lang="en-US" i="1">
                            <a:latin typeface="Cambria Math" panose="02040503050406030204" pitchFamily="18" charset="0"/>
                          </a:rPr>
                          <m:t>%</m:t>
                        </m:r>
                      </m:num>
                      <m:den>
                        <m:rad>
                          <m:radPr>
                            <m:degHide m:val="on"/>
                            <m:ctrlPr>
                              <a:rPr lang="en-GB" i="1" smtClean="0">
                                <a:latin typeface="Cambria Math" panose="02040503050406030204" pitchFamily="18" charset="0"/>
                              </a:rPr>
                            </m:ctrlPr>
                          </m:radPr>
                          <m:deg/>
                          <m:e>
                            <m:r>
                              <a:rPr lang="en-US" b="0" i="1" smtClean="0">
                                <a:latin typeface="Cambria Math" panose="02040503050406030204" pitchFamily="18" charset="0"/>
                              </a:rPr>
                              <m:t>𝐸</m:t>
                            </m:r>
                          </m:e>
                        </m:rad>
                      </m:den>
                    </m:f>
                    <m:r>
                      <a:rPr lang="en-GB"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(1−3)%</m:t>
                    </m:r>
                  </m:oMath>
                </a14:m>
                <a:r>
                  <a:rPr lang="en-GB" dirty="0"/>
                  <a:t> in central region for jets, </a:t>
                </a:r>
                <a14:m>
                  <m:oMath xmlns:m="http://schemas.openxmlformats.org/officeDocument/2006/math">
                    <m:f>
                      <m:fPr>
                        <m:type m:val="lin"/>
                        <m:ctrlPr>
                          <a:rPr lang="en-GB" i="1">
                            <a:latin typeface="Cambria Math" panose="02040503050406030204" pitchFamily="18" charset="0"/>
                          </a:rPr>
                        </m:ctrlPr>
                      </m:fPr>
                      <m:num>
                        <m:r>
                          <a:rPr lang="en-US" i="1">
                            <a:latin typeface="Cambria Math" panose="02040503050406030204" pitchFamily="18" charset="0"/>
                          </a:rPr>
                          <m:t>(1−2)%</m:t>
                        </m:r>
                      </m:num>
                      <m:den>
                        <m:rad>
                          <m:radPr>
                            <m:degHide m:val="on"/>
                            <m:ctrlPr>
                              <a:rPr lang="en-GB" i="1">
                                <a:latin typeface="Cambria Math" panose="02040503050406030204" pitchFamily="18" charset="0"/>
                              </a:rPr>
                            </m:ctrlPr>
                          </m:radPr>
                          <m:deg/>
                          <m:e>
                            <m:r>
                              <a:rPr lang="en-US" i="1">
                                <a:latin typeface="Cambria Math" panose="02040503050406030204" pitchFamily="18" charset="0"/>
                              </a:rPr>
                              <m:t>𝐸</m:t>
                            </m:r>
                          </m:e>
                        </m:rad>
                      </m:den>
                    </m:f>
                    <m:r>
                      <a:rPr lang="en-GB"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(1−3)%</m:t>
                    </m:r>
                  </m:oMath>
                </a14:m>
                <a:r>
                  <a:rPr lang="en-GB" dirty="0"/>
                  <a:t> at backwards </a:t>
                </a:r>
                <a:r>
                  <a:rPr lang="en-GB" dirty="0" err="1"/>
                  <a:t>rapidities</a:t>
                </a:r>
                <a:r>
                  <a:rPr lang="en-GB" dirty="0"/>
                  <a:t> (DIS electron reconstruction)</a:t>
                </a:r>
              </a:p>
              <a:p>
                <a:pPr marL="342900" indent="-342900">
                  <a:buClr>
                    <a:srgbClr val="3346F2"/>
                  </a:buClr>
                  <a:buFont typeface="Courier New" panose="02070309020205020404" pitchFamily="49" charset="0"/>
                  <a:buChar char="o"/>
                </a:pPr>
                <a:r>
                  <a:rPr lang="en-GB" b="1" dirty="0"/>
                  <a:t>HCAL:</a:t>
                </a:r>
                <a:r>
                  <a:rPr lang="en-GB" dirty="0"/>
                  <a:t> </a:t>
                </a:r>
                <a14:m>
                  <m:oMath xmlns:m="http://schemas.openxmlformats.org/officeDocument/2006/math">
                    <m:f>
                      <m:fPr>
                        <m:type m:val="lin"/>
                        <m:ctrlPr>
                          <a:rPr lang="en-GB" i="1">
                            <a:latin typeface="Cambria Math" panose="02040503050406030204" pitchFamily="18" charset="0"/>
                          </a:rPr>
                        </m:ctrlPr>
                      </m:fPr>
                      <m:num>
                        <m:r>
                          <a:rPr lang="en-US" b="0" i="1" smtClean="0">
                            <a:latin typeface="Cambria Math" panose="02040503050406030204" pitchFamily="18" charset="0"/>
                          </a:rPr>
                          <m:t>50</m:t>
                        </m:r>
                        <m:r>
                          <a:rPr lang="en-US" i="1">
                            <a:latin typeface="Cambria Math" panose="02040503050406030204" pitchFamily="18" charset="0"/>
                          </a:rPr>
                          <m:t>%</m:t>
                        </m:r>
                      </m:num>
                      <m:den>
                        <m:rad>
                          <m:radPr>
                            <m:degHide m:val="on"/>
                            <m:ctrlPr>
                              <a:rPr lang="en-GB" i="1">
                                <a:latin typeface="Cambria Math" panose="02040503050406030204" pitchFamily="18" charset="0"/>
                              </a:rPr>
                            </m:ctrlPr>
                          </m:radPr>
                          <m:deg/>
                          <m:e>
                            <m:r>
                              <a:rPr lang="en-US" i="1">
                                <a:latin typeface="Cambria Math" panose="02040503050406030204" pitchFamily="18" charset="0"/>
                              </a:rPr>
                              <m:t>𝐸</m:t>
                            </m:r>
                          </m:e>
                        </m:rad>
                      </m:den>
                    </m:f>
                    <m:r>
                      <a:rPr lang="en-GB"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m:t>
                    </m:r>
                    <m:r>
                      <a:rPr lang="en-US" i="1">
                        <a:latin typeface="Cambria Math" panose="02040503050406030204" pitchFamily="18" charset="0"/>
                        <a:ea typeface="Cambria Math" panose="02040503050406030204" pitchFamily="18" charset="0"/>
                      </a:rPr>
                      <m:t>%</m:t>
                    </m:r>
                  </m:oMath>
                </a14:m>
                <a:r>
                  <a:rPr lang="en-GB" dirty="0"/>
                  <a:t> (jets), with a minimum threshold of 500 MeV</a:t>
                </a:r>
                <a:endParaRPr lang="en-US" dirty="0">
                  <a:solidFill>
                    <a:srgbClr val="322F31"/>
                  </a:solidFill>
                </a:endParaRPr>
              </a:p>
              <a:p>
                <a:pPr marL="342900" indent="-342900">
                  <a:buClr>
                    <a:srgbClr val="3346F2"/>
                  </a:buClr>
                  <a:buFont typeface="Courier New" panose="02070309020205020404" pitchFamily="49" charset="0"/>
                  <a:buChar char="o"/>
                </a:pPr>
                <a:r>
                  <a:rPr lang="en-US" b="1" dirty="0">
                    <a:cs typeface="Comic Sans MS"/>
                  </a:rPr>
                  <a:t>Far Forward instrumentation: </a:t>
                </a:r>
                <a:r>
                  <a:rPr lang="en-US" dirty="0">
                    <a:solidFill>
                      <a:srgbClr val="322F31"/>
                    </a:solidFill>
                    <a:cs typeface="Comic Sans MS"/>
                  </a:rPr>
                  <a:t>measure the diffractive protons</a:t>
                </a:r>
              </a:p>
            </p:txBody>
          </p:sp>
        </mc:Choice>
        <mc:Fallback>
          <p:sp>
            <p:nvSpPr>
              <p:cNvPr id="6" name="TextBox 5">
                <a:extLst>
                  <a:ext uri="{FF2B5EF4-FFF2-40B4-BE49-F238E27FC236}">
                    <a16:creationId xmlns:a16="http://schemas.microsoft.com/office/drawing/2014/main" id="{930520D6-4796-4847-B398-F8AF4D065578}"/>
                  </a:ext>
                </a:extLst>
              </p:cNvPr>
              <p:cNvSpPr txBox="1">
                <a:spLocks noRot="1" noChangeAspect="1" noMove="1" noResize="1" noEditPoints="1" noAdjustHandles="1" noChangeArrowheads="1" noChangeShapeType="1" noTextEdit="1"/>
              </p:cNvSpPr>
              <p:nvPr/>
            </p:nvSpPr>
            <p:spPr>
              <a:xfrm>
                <a:off x="253389" y="2862179"/>
                <a:ext cx="11658767" cy="3622402"/>
              </a:xfrm>
              <a:prstGeom prst="rect">
                <a:avLst/>
              </a:prstGeom>
              <a:blipFill>
                <a:blip r:embed="rId2"/>
                <a:stretch>
                  <a:fillRect l="-760" t="-1038" b="-6574"/>
                </a:stretch>
              </a:blipFill>
              <a:ln w="31750">
                <a:solidFill>
                  <a:srgbClr val="0000FF"/>
                </a:solidFill>
              </a:ln>
              <a:effectLst/>
            </p:spPr>
            <p:txBody>
              <a:bodyPr/>
              <a:lstStyle/>
              <a:p>
                <a:r>
                  <a:rPr lang="it-IT">
                    <a:noFill/>
                  </a:rPr>
                  <a:t> </a:t>
                </a:r>
              </a:p>
            </p:txBody>
          </p:sp>
        </mc:Fallback>
      </mc:AlternateContent>
      <p:pic>
        <p:nvPicPr>
          <p:cNvPr id="8" name="Picture 7">
            <a:extLst>
              <a:ext uri="{FF2B5EF4-FFF2-40B4-BE49-F238E27FC236}">
                <a16:creationId xmlns:a16="http://schemas.microsoft.com/office/drawing/2014/main" id="{3457F7DB-6BDC-7048-B447-E2A4B4CEDF6E}"/>
              </a:ext>
            </a:extLst>
          </p:cNvPr>
          <p:cNvPicPr>
            <a:picLocks noChangeAspect="1"/>
          </p:cNvPicPr>
          <p:nvPr/>
        </p:nvPicPr>
        <p:blipFill>
          <a:blip r:embed="rId3"/>
          <a:stretch>
            <a:fillRect/>
          </a:stretch>
        </p:blipFill>
        <p:spPr>
          <a:xfrm>
            <a:off x="524249" y="980448"/>
            <a:ext cx="1412227" cy="1806820"/>
          </a:xfrm>
          <a:prstGeom prst="rect">
            <a:avLst/>
          </a:prstGeom>
        </p:spPr>
      </p:pic>
      <p:sp>
        <p:nvSpPr>
          <p:cNvPr id="9" name="Rectangle 8">
            <a:extLst>
              <a:ext uri="{FF2B5EF4-FFF2-40B4-BE49-F238E27FC236}">
                <a16:creationId xmlns:a16="http://schemas.microsoft.com/office/drawing/2014/main" id="{D406EF8D-D22C-E34D-9382-A1949DCB54AA}"/>
              </a:ext>
            </a:extLst>
          </p:cNvPr>
          <p:cNvSpPr/>
          <p:nvPr/>
        </p:nvSpPr>
        <p:spPr>
          <a:xfrm>
            <a:off x="2266554" y="928988"/>
            <a:ext cx="9246073" cy="1938992"/>
          </a:xfrm>
          <a:prstGeom prst="rect">
            <a:avLst/>
          </a:prstGeom>
        </p:spPr>
        <p:txBody>
          <a:bodyPr wrap="square">
            <a:spAutoFit/>
          </a:bodyPr>
          <a:lstStyle/>
          <a:p>
            <a:r>
              <a:rPr lang="en-GB" sz="2400" dirty="0"/>
              <a:t>The </a:t>
            </a:r>
            <a:r>
              <a:rPr lang="en-GB" sz="2400" dirty="0">
                <a:highlight>
                  <a:srgbClr val="FFFF00"/>
                </a:highlight>
              </a:rPr>
              <a:t>Yellow Report Initiative </a:t>
            </a:r>
            <a:r>
              <a:rPr lang="en-GB" sz="2400" dirty="0"/>
              <a:t>(Jan-Dec 2020) – to advance the state of the documented </a:t>
            </a:r>
            <a:r>
              <a:rPr lang="en-GB" sz="2400" dirty="0">
                <a:solidFill>
                  <a:srgbClr val="2D3DC2"/>
                </a:solidFill>
              </a:rPr>
              <a:t>physics studies </a:t>
            </a:r>
            <a:r>
              <a:rPr lang="en-GB" sz="2400" dirty="0"/>
              <a:t>(W.P., INT Reports) and </a:t>
            </a:r>
            <a:r>
              <a:rPr lang="en-GB" sz="2400" dirty="0">
                <a:solidFill>
                  <a:srgbClr val="FF0000"/>
                </a:solidFill>
              </a:rPr>
              <a:t>detector concepts </a:t>
            </a:r>
            <a:r>
              <a:rPr lang="en-GB" sz="2400" dirty="0"/>
              <a:t>in preparation for the realization of the EIC.</a:t>
            </a:r>
          </a:p>
          <a:p>
            <a:r>
              <a:rPr lang="en-GB" sz="2400" dirty="0"/>
              <a:t>Report released in March 2021: </a:t>
            </a:r>
            <a:r>
              <a:rPr lang="en-GB" sz="2400" dirty="0">
                <a:hlinkClick r:id="rId4"/>
              </a:rPr>
              <a:t>arXiv:2103.05419</a:t>
            </a:r>
            <a:endParaRPr lang="en-GB" sz="2400" dirty="0"/>
          </a:p>
          <a:p>
            <a:r>
              <a:rPr lang="en-GB" sz="2400" dirty="0"/>
              <a:t>Enormous community effort: 902 pages, 415 authors, 151 institutions</a:t>
            </a:r>
          </a:p>
        </p:txBody>
      </p:sp>
    </p:spTree>
    <p:extLst>
      <p:ext uri="{BB962C8B-B14F-4D97-AF65-F5344CB8AC3E}">
        <p14:creationId xmlns:p14="http://schemas.microsoft.com/office/powerpoint/2010/main" val="404139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3A07B9D-EB09-3E4A-B4A2-C49ED772738E}"/>
              </a:ext>
            </a:extLst>
          </p:cNvPr>
          <p:cNvSpPr>
            <a:spLocks noGrp="1"/>
          </p:cNvSpPr>
          <p:nvPr>
            <p:ph type="dt" sz="half" idx="10"/>
          </p:nvPr>
        </p:nvSpPr>
        <p:spPr/>
        <p:txBody>
          <a:bodyPr/>
          <a:lstStyle/>
          <a:p>
            <a:r>
              <a:rPr lang="it-IT"/>
              <a:t>20/12/2021</a:t>
            </a:r>
            <a:endParaRPr lang="en-GB"/>
          </a:p>
        </p:txBody>
      </p:sp>
      <p:sp>
        <p:nvSpPr>
          <p:cNvPr id="4" name="Footer Placeholder 3">
            <a:extLst>
              <a:ext uri="{FF2B5EF4-FFF2-40B4-BE49-F238E27FC236}">
                <a16:creationId xmlns:a16="http://schemas.microsoft.com/office/drawing/2014/main" id="{856EE0E7-5429-9A4C-A640-01C1D6BBD007}"/>
              </a:ext>
            </a:extLst>
          </p:cNvPr>
          <p:cNvSpPr>
            <a:spLocks noGrp="1"/>
          </p:cNvSpPr>
          <p:nvPr>
            <p:ph type="ftr" sz="quarter" idx="11"/>
          </p:nvPr>
        </p:nvSpPr>
        <p:spPr/>
        <p:txBody>
          <a:bodyPr/>
          <a:lstStyle/>
          <a:p>
            <a:r>
              <a:rPr lang="en-GB"/>
              <a:t>Giornata Nazionale EIC_NET 2021</a:t>
            </a:r>
          </a:p>
        </p:txBody>
      </p:sp>
      <p:sp>
        <p:nvSpPr>
          <p:cNvPr id="5" name="Slide Number Placeholder 4">
            <a:extLst>
              <a:ext uri="{FF2B5EF4-FFF2-40B4-BE49-F238E27FC236}">
                <a16:creationId xmlns:a16="http://schemas.microsoft.com/office/drawing/2014/main" id="{2F2B2FC8-8701-0F42-9141-8798D9439139}"/>
              </a:ext>
            </a:extLst>
          </p:cNvPr>
          <p:cNvSpPr>
            <a:spLocks noGrp="1"/>
          </p:cNvSpPr>
          <p:nvPr>
            <p:ph type="sldNum" sz="quarter" idx="12"/>
          </p:nvPr>
        </p:nvSpPr>
        <p:spPr/>
        <p:txBody>
          <a:bodyPr/>
          <a:lstStyle/>
          <a:p>
            <a:fld id="{7C4F272D-26F0-AF49-A866-5A527FD1C33A}" type="slidenum">
              <a:t>19</a:t>
            </a:fld>
            <a:endParaRPr lang="en-GB"/>
          </a:p>
        </p:txBody>
      </p:sp>
      <p:sp>
        <p:nvSpPr>
          <p:cNvPr id="7" name="TextBox 6">
            <a:extLst>
              <a:ext uri="{FF2B5EF4-FFF2-40B4-BE49-F238E27FC236}">
                <a16:creationId xmlns:a16="http://schemas.microsoft.com/office/drawing/2014/main" id="{AB790EE0-B256-9D47-960A-4E7F0B6320F7}"/>
              </a:ext>
            </a:extLst>
          </p:cNvPr>
          <p:cNvSpPr txBox="1"/>
          <p:nvPr/>
        </p:nvSpPr>
        <p:spPr>
          <a:xfrm>
            <a:off x="0" y="1004319"/>
            <a:ext cx="11904284" cy="2585323"/>
          </a:xfrm>
          <a:prstGeom prst="rect">
            <a:avLst/>
          </a:prstGeom>
          <a:noFill/>
        </p:spPr>
        <p:txBody>
          <a:bodyPr wrap="none" rtlCol="0">
            <a:spAutoFit/>
          </a:bodyPr>
          <a:lstStyle/>
          <a:p>
            <a:r>
              <a:rPr lang="en-GB" dirty="0"/>
              <a:t>February 2021: EIC Conceptual Design Report: </a:t>
            </a:r>
            <a:r>
              <a:rPr lang="en-GB" dirty="0">
                <a:hlinkClick r:id="rId2"/>
              </a:rPr>
              <a:t>https://doi.org/10.2172/1765663</a:t>
            </a:r>
            <a:endParaRPr lang="en-GB" dirty="0"/>
          </a:p>
          <a:p>
            <a:r>
              <a:rPr lang="en-GB" dirty="0"/>
              <a:t>8 March 2021 Yellow Report released: </a:t>
            </a:r>
            <a:r>
              <a:rPr lang="en-GB" dirty="0">
                <a:hlinkClick r:id="rId3"/>
              </a:rPr>
              <a:t>https://arxiv.org/abs/2103.05419</a:t>
            </a:r>
            <a:endParaRPr lang="en-GB" dirty="0"/>
          </a:p>
          <a:p>
            <a:r>
              <a:rPr lang="en-GB" dirty="0"/>
              <a:t>March 2021: Call for detector proposals: </a:t>
            </a:r>
            <a:r>
              <a:rPr lang="en-GB" dirty="0">
                <a:hlinkClick r:id="rId4"/>
              </a:rPr>
              <a:t>https://www.bnl.gov/eic/CFC.php</a:t>
            </a:r>
            <a:endParaRPr lang="en-GB" dirty="0"/>
          </a:p>
          <a:p>
            <a:r>
              <a:rPr lang="en-GB" dirty="0"/>
              <a:t>March: First meetings of </a:t>
            </a:r>
            <a:r>
              <a:rPr lang="en-GB" dirty="0" err="1"/>
              <a:t>protocollaborations</a:t>
            </a:r>
            <a:r>
              <a:rPr lang="en-GB" dirty="0"/>
              <a:t> </a:t>
            </a:r>
          </a:p>
          <a:p>
            <a:r>
              <a:rPr lang="en-GB" dirty="0"/>
              <a:t>28 June 2021: CD-1 passed "c</a:t>
            </a:r>
            <a:r>
              <a:rPr lang="it-IT" dirty="0" err="1"/>
              <a:t>ompletion</a:t>
            </a:r>
            <a:r>
              <a:rPr lang="it-IT" dirty="0"/>
              <a:t> of the project Definition </a:t>
            </a:r>
            <a:r>
              <a:rPr lang="it-IT" dirty="0" err="1"/>
              <a:t>Phase</a:t>
            </a:r>
            <a:r>
              <a:rPr lang="it-IT" dirty="0"/>
              <a:t> and the </a:t>
            </a:r>
            <a:r>
              <a:rPr lang="it-IT" dirty="0" err="1"/>
              <a:t>conceptual</a:t>
            </a:r>
            <a:r>
              <a:rPr lang="it-IT" dirty="0"/>
              <a:t> design."</a:t>
            </a:r>
            <a:endParaRPr lang="en-GB" dirty="0"/>
          </a:p>
          <a:p>
            <a:r>
              <a:rPr lang="en-GB" dirty="0"/>
              <a:t>2-7 August 2021 EICUG meeting: </a:t>
            </a:r>
            <a:r>
              <a:rPr lang="en-GB" dirty="0">
                <a:hlinkClick r:id="rId5"/>
              </a:rPr>
              <a:t>https://indico.bnl.gov/event/11463/</a:t>
            </a:r>
            <a:endParaRPr lang="en-GB" dirty="0"/>
          </a:p>
          <a:p>
            <a:r>
              <a:rPr lang="en-GB" dirty="0"/>
              <a:t>10 August 2021 call EIC Detector R&amp;D FY22: </a:t>
            </a:r>
            <a:r>
              <a:rPr lang="en-GB" sz="1200" dirty="0">
                <a:hlinkClick r:id="rId6"/>
              </a:rPr>
              <a:t>https://indico.bnl.gov/event/10974/contributions/53172/attachments/36485/59965/Detector_RD_Plan_Aug10.2021.pdf</a:t>
            </a:r>
            <a:endParaRPr lang="en-GB" sz="1200" dirty="0"/>
          </a:p>
          <a:p>
            <a:r>
              <a:rPr lang="en-GB" dirty="0"/>
              <a:t>1</a:t>
            </a:r>
            <a:r>
              <a:rPr lang="en-GB" baseline="30000" dirty="0"/>
              <a:t>st</a:t>
            </a:r>
            <a:r>
              <a:rPr lang="en-GB" dirty="0"/>
              <a:t> December 2021: experiment proposals sent to DoE (ATHENA, ECCE, CORE)</a:t>
            </a:r>
          </a:p>
          <a:p>
            <a:r>
              <a:rPr lang="en-GB" dirty="0"/>
              <a:t>13-15 December 2021: first meeting of Detector Proposal Advisory Panel vis </a:t>
            </a:r>
            <a:r>
              <a:rPr lang="en-GB" dirty="0" err="1"/>
              <a:t>à</a:t>
            </a:r>
            <a:r>
              <a:rPr lang="en-GB" dirty="0"/>
              <a:t> vis proto-collaborations</a:t>
            </a:r>
          </a:p>
        </p:txBody>
      </p:sp>
      <p:pic>
        <p:nvPicPr>
          <p:cNvPr id="11" name="Picture 10">
            <a:extLst>
              <a:ext uri="{FF2B5EF4-FFF2-40B4-BE49-F238E27FC236}">
                <a16:creationId xmlns:a16="http://schemas.microsoft.com/office/drawing/2014/main" id="{8B0DAA1E-148F-8041-A6BD-4C7516A10EEF}"/>
              </a:ext>
            </a:extLst>
          </p:cNvPr>
          <p:cNvPicPr>
            <a:picLocks noChangeAspect="1"/>
          </p:cNvPicPr>
          <p:nvPr/>
        </p:nvPicPr>
        <p:blipFill>
          <a:blip r:embed="rId7"/>
          <a:stretch>
            <a:fillRect/>
          </a:stretch>
        </p:blipFill>
        <p:spPr>
          <a:xfrm>
            <a:off x="-13844" y="3623698"/>
            <a:ext cx="2491005" cy="3226526"/>
          </a:xfrm>
          <a:prstGeom prst="rect">
            <a:avLst/>
          </a:prstGeom>
        </p:spPr>
      </p:pic>
      <p:pic>
        <p:nvPicPr>
          <p:cNvPr id="12" name="Picture 11">
            <a:extLst>
              <a:ext uri="{FF2B5EF4-FFF2-40B4-BE49-F238E27FC236}">
                <a16:creationId xmlns:a16="http://schemas.microsoft.com/office/drawing/2014/main" id="{00D8EB09-E19B-9E45-820A-42C4C3F5B87C}"/>
              </a:ext>
            </a:extLst>
          </p:cNvPr>
          <p:cNvPicPr>
            <a:picLocks noChangeAspect="1"/>
          </p:cNvPicPr>
          <p:nvPr/>
        </p:nvPicPr>
        <p:blipFill>
          <a:blip r:embed="rId8"/>
          <a:stretch>
            <a:fillRect/>
          </a:stretch>
        </p:blipFill>
        <p:spPr>
          <a:xfrm>
            <a:off x="2518357" y="3612412"/>
            <a:ext cx="2536096" cy="3227264"/>
          </a:xfrm>
          <a:prstGeom prst="rect">
            <a:avLst/>
          </a:prstGeom>
        </p:spPr>
      </p:pic>
      <p:sp>
        <p:nvSpPr>
          <p:cNvPr id="14" name="Title 1">
            <a:extLst>
              <a:ext uri="{FF2B5EF4-FFF2-40B4-BE49-F238E27FC236}">
                <a16:creationId xmlns:a16="http://schemas.microsoft.com/office/drawing/2014/main" id="{6D373A7E-EE40-7D2D-EAF4-8991C653FA29}"/>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ea typeface="+mj-ea"/>
                <a:cs typeface="+mj-cs"/>
              </a:rPr>
              <a:t>The 2021</a:t>
            </a:r>
            <a:r>
              <a:rPr kumimoji="0" lang="en-US" sz="3200" b="1" i="0" u="none" strike="noStrike" kern="1200" cap="none" spc="0" normalizeH="0" baseline="0" noProof="0" dirty="0">
                <a:ln>
                  <a:noFill/>
                </a:ln>
                <a:solidFill>
                  <a:srgbClr val="C00000"/>
                </a:solidFill>
                <a:effectLst/>
                <a:uLnTx/>
                <a:uFillTx/>
                <a:ea typeface="+mj-ea"/>
                <a:cs typeface="+mj-cs"/>
              </a:rPr>
              <a:t> “marathon”</a:t>
            </a:r>
          </a:p>
        </p:txBody>
      </p:sp>
    </p:spTree>
    <p:extLst>
      <p:ext uri="{BB962C8B-B14F-4D97-AF65-F5344CB8AC3E}">
        <p14:creationId xmlns:p14="http://schemas.microsoft.com/office/powerpoint/2010/main" val="2272943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58F1A7E-1C28-2845-BC8E-05F645CAADA4}"/>
              </a:ext>
            </a:extLst>
          </p:cNvPr>
          <p:cNvSpPr txBox="1"/>
          <p:nvPr/>
        </p:nvSpPr>
        <p:spPr>
          <a:xfrm>
            <a:off x="3785908" y="1897811"/>
            <a:ext cx="8255528" cy="4078039"/>
          </a:xfrm>
          <a:prstGeom prst="rect">
            <a:avLst/>
          </a:prstGeom>
          <a:solidFill>
            <a:schemeClr val="tx2"/>
          </a:solidFill>
        </p:spPr>
        <p:txBody>
          <a:bodyPr wrap="square" rtlCol="0">
            <a:spAutoFit/>
          </a:bodyPr>
          <a:lstStyle/>
          <a:p>
            <a:pPr marL="457200" indent="-457200">
              <a:spcBef>
                <a:spcPts val="600"/>
              </a:spcBef>
              <a:buFont typeface="Wingdings" pitchFamily="2" charset="2"/>
              <a:buChar char="v"/>
            </a:pPr>
            <a:r>
              <a:rPr lang="en-US" sz="2800" b="1" dirty="0">
                <a:solidFill>
                  <a:srgbClr val="FF0000"/>
                </a:solidFill>
              </a:rPr>
              <a:t>Introduction</a:t>
            </a:r>
          </a:p>
          <a:p>
            <a:pPr marL="457200" indent="-457200">
              <a:spcBef>
                <a:spcPts val="600"/>
              </a:spcBef>
              <a:buFont typeface="Wingdings" pitchFamily="2" charset="2"/>
              <a:buChar char="v"/>
            </a:pPr>
            <a:r>
              <a:rPr lang="en-US" sz="2800" b="1" dirty="0">
                <a:solidFill>
                  <a:srgbClr val="FF0000"/>
                </a:solidFill>
              </a:rPr>
              <a:t>The EIC project and goals</a:t>
            </a:r>
          </a:p>
          <a:p>
            <a:pPr marL="457200" indent="-457200">
              <a:spcBef>
                <a:spcPts val="600"/>
              </a:spcBef>
              <a:buFont typeface="Wingdings" pitchFamily="2" charset="2"/>
              <a:buChar char="v"/>
            </a:pPr>
            <a:r>
              <a:rPr lang="en-US" sz="2800" b="1" dirty="0">
                <a:solidFill>
                  <a:srgbClr val="FF0000"/>
                </a:solidFill>
              </a:rPr>
              <a:t>Physics Highlights</a:t>
            </a:r>
          </a:p>
          <a:p>
            <a:pPr marL="800100" lvl="1" indent="-342900">
              <a:spcBef>
                <a:spcPts val="600"/>
              </a:spcBef>
              <a:buFont typeface="Courier New" panose="02070309020205020404" pitchFamily="49" charset="0"/>
              <a:buChar char="o"/>
            </a:pPr>
            <a:r>
              <a:rPr lang="en-US" sz="2800" b="1" dirty="0">
                <a:solidFill>
                  <a:srgbClr val="FF0000"/>
                </a:solidFill>
              </a:rPr>
              <a:t>Spin Physics</a:t>
            </a:r>
          </a:p>
          <a:p>
            <a:pPr marL="800100" lvl="1" indent="-342900">
              <a:spcBef>
                <a:spcPts val="600"/>
              </a:spcBef>
              <a:buFont typeface="Courier New" panose="02070309020205020404" pitchFamily="49" charset="0"/>
              <a:buChar char="o"/>
            </a:pPr>
            <a:r>
              <a:rPr lang="en-US" sz="2800" b="1" dirty="0">
                <a:solidFill>
                  <a:srgbClr val="FF0000"/>
                </a:solidFill>
              </a:rPr>
              <a:t>Partonic Imaging</a:t>
            </a:r>
          </a:p>
          <a:p>
            <a:pPr marL="800100" lvl="1" indent="-342900">
              <a:spcBef>
                <a:spcPts val="600"/>
              </a:spcBef>
              <a:buFont typeface="Courier New" panose="02070309020205020404" pitchFamily="49" charset="0"/>
              <a:buChar char="o"/>
            </a:pPr>
            <a:r>
              <a:rPr lang="en-US" sz="2800" b="1" dirty="0">
                <a:solidFill>
                  <a:srgbClr val="FF0000"/>
                </a:solidFill>
              </a:rPr>
              <a:t>Structure of Nuclei</a:t>
            </a:r>
          </a:p>
          <a:p>
            <a:pPr marL="800100" lvl="1" indent="-342900">
              <a:spcBef>
                <a:spcPts val="600"/>
              </a:spcBef>
              <a:buFont typeface="Courier New" panose="02070309020205020404" pitchFamily="49" charset="0"/>
              <a:buChar char="o"/>
            </a:pPr>
            <a:r>
              <a:rPr lang="en-US" sz="2800" b="1" dirty="0">
                <a:solidFill>
                  <a:srgbClr val="FF0000"/>
                </a:solidFill>
              </a:rPr>
              <a:t>Gluon Saturation</a:t>
            </a:r>
          </a:p>
          <a:p>
            <a:pPr marL="457200" indent="-457200">
              <a:spcBef>
                <a:spcPts val="600"/>
              </a:spcBef>
              <a:buFont typeface="Wingdings" pitchFamily="2" charset="2"/>
              <a:buChar char="v"/>
            </a:pPr>
            <a:r>
              <a:rPr lang="en-US" sz="2800" b="1" dirty="0">
                <a:solidFill>
                  <a:srgbClr val="FF0000"/>
                </a:solidFill>
              </a:rPr>
              <a:t>EIC Community and Project timelines </a:t>
            </a:r>
          </a:p>
        </p:txBody>
      </p:sp>
      <p:sp>
        <p:nvSpPr>
          <p:cNvPr id="15" name="Oval 14">
            <a:extLst>
              <a:ext uri="{FF2B5EF4-FFF2-40B4-BE49-F238E27FC236}">
                <a16:creationId xmlns:a16="http://schemas.microsoft.com/office/drawing/2014/main" id="{E69DF999-7817-3647-AC94-DF70A39B649A}"/>
              </a:ext>
            </a:extLst>
          </p:cNvPr>
          <p:cNvSpPr/>
          <p:nvPr/>
        </p:nvSpPr>
        <p:spPr>
          <a:xfrm>
            <a:off x="306825" y="182250"/>
            <a:ext cx="4815069" cy="9144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FF0000"/>
                </a:solidFill>
              </a:rPr>
              <a:t>Plan of the Talk</a:t>
            </a:r>
            <a:endParaRPr lang="en-US" sz="3600" b="1" dirty="0">
              <a:solidFill>
                <a:srgbClr val="FF0000"/>
              </a:solidFill>
              <a:latin typeface="Times New Roman"/>
              <a:cs typeface="Times New Roman"/>
            </a:endParaRPr>
          </a:p>
        </p:txBody>
      </p:sp>
    </p:spTree>
    <p:extLst>
      <p:ext uri="{BB962C8B-B14F-4D97-AF65-F5344CB8AC3E}">
        <p14:creationId xmlns:p14="http://schemas.microsoft.com/office/powerpoint/2010/main" val="4014249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20</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Proposed EIC detectors</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cxnSp>
        <p:nvCxnSpPr>
          <p:cNvPr id="9" name="Straight Connector 8">
            <a:extLst>
              <a:ext uri="{FF2B5EF4-FFF2-40B4-BE49-F238E27FC236}">
                <a16:creationId xmlns:a16="http://schemas.microsoft.com/office/drawing/2014/main" id="{8FEF8436-4FBF-C04D-9955-E7433AD8DA0E}"/>
              </a:ext>
            </a:extLst>
          </p:cNvPr>
          <p:cNvCxnSpPr/>
          <p:nvPr/>
        </p:nvCxnSpPr>
        <p:spPr bwMode="auto">
          <a:xfrm flipH="1">
            <a:off x="304800" y="3581400"/>
            <a:ext cx="8534400" cy="0"/>
          </a:xfrm>
          <a:prstGeom prst="line">
            <a:avLst/>
          </a:prstGeom>
          <a:noFill/>
          <a:ln w="98425" cap="flat" cmpd="sng" algn="ctr">
            <a:solidFill>
              <a:schemeClr val="bg1"/>
            </a:solidFill>
            <a:prstDash val="solid"/>
            <a:round/>
            <a:headEnd type="none" w="med" len="med"/>
            <a:tailEnd type="none" w="med" len="med"/>
          </a:ln>
          <a:effectLst/>
        </p:spPr>
      </p:cxnSp>
      <p:grpSp>
        <p:nvGrpSpPr>
          <p:cNvPr id="26" name="Group 25">
            <a:extLst>
              <a:ext uri="{FF2B5EF4-FFF2-40B4-BE49-F238E27FC236}">
                <a16:creationId xmlns:a16="http://schemas.microsoft.com/office/drawing/2014/main" id="{281BDAEC-DFCA-4047-9064-23B999C17BCF}"/>
              </a:ext>
            </a:extLst>
          </p:cNvPr>
          <p:cNvGrpSpPr/>
          <p:nvPr/>
        </p:nvGrpSpPr>
        <p:grpSpPr>
          <a:xfrm>
            <a:off x="501804" y="966069"/>
            <a:ext cx="7023259" cy="5044438"/>
            <a:chOff x="169890" y="966068"/>
            <a:chExt cx="7355174" cy="5482904"/>
          </a:xfrm>
        </p:grpSpPr>
        <p:pic>
          <p:nvPicPr>
            <p:cNvPr id="11" name="Picture 10">
              <a:extLst>
                <a:ext uri="{FF2B5EF4-FFF2-40B4-BE49-F238E27FC236}">
                  <a16:creationId xmlns:a16="http://schemas.microsoft.com/office/drawing/2014/main" id="{5B885F51-0B93-C046-B090-E79EC4A32120}"/>
                </a:ext>
              </a:extLst>
            </p:cNvPr>
            <p:cNvPicPr>
              <a:picLocks noChangeAspect="1"/>
            </p:cNvPicPr>
            <p:nvPr/>
          </p:nvPicPr>
          <p:blipFill>
            <a:blip r:embed="rId2"/>
            <a:srcRect/>
            <a:stretch/>
          </p:blipFill>
          <p:spPr>
            <a:xfrm>
              <a:off x="409113" y="3796074"/>
              <a:ext cx="2916453" cy="2581062"/>
            </a:xfrm>
            <a:prstGeom prst="rect">
              <a:avLst/>
            </a:prstGeom>
          </p:spPr>
        </p:pic>
        <p:pic>
          <p:nvPicPr>
            <p:cNvPr id="13" name="Picture 12">
              <a:extLst>
                <a:ext uri="{FF2B5EF4-FFF2-40B4-BE49-F238E27FC236}">
                  <a16:creationId xmlns:a16="http://schemas.microsoft.com/office/drawing/2014/main" id="{B7080052-8B33-B142-AE5A-B45B92098ECD}"/>
                </a:ext>
              </a:extLst>
            </p:cNvPr>
            <p:cNvPicPr>
              <a:picLocks noChangeAspect="1"/>
            </p:cNvPicPr>
            <p:nvPr/>
          </p:nvPicPr>
          <p:blipFill>
            <a:blip r:embed="rId3"/>
            <a:stretch>
              <a:fillRect/>
            </a:stretch>
          </p:blipFill>
          <p:spPr>
            <a:xfrm>
              <a:off x="727922" y="2053651"/>
              <a:ext cx="1245836" cy="1569023"/>
            </a:xfrm>
            <a:prstGeom prst="rect">
              <a:avLst/>
            </a:prstGeom>
          </p:spPr>
        </p:pic>
        <p:pic>
          <p:nvPicPr>
            <p:cNvPr id="14" name="Picture 13">
              <a:extLst>
                <a:ext uri="{FF2B5EF4-FFF2-40B4-BE49-F238E27FC236}">
                  <a16:creationId xmlns:a16="http://schemas.microsoft.com/office/drawing/2014/main" id="{E3A9C88F-679E-3145-B68D-A6DA2733FA69}"/>
                </a:ext>
              </a:extLst>
            </p:cNvPr>
            <p:cNvPicPr>
              <a:picLocks noChangeAspect="1"/>
            </p:cNvPicPr>
            <p:nvPr/>
          </p:nvPicPr>
          <p:blipFill>
            <a:blip r:embed="rId4"/>
            <a:stretch>
              <a:fillRect/>
            </a:stretch>
          </p:blipFill>
          <p:spPr>
            <a:xfrm>
              <a:off x="2081015" y="2158731"/>
              <a:ext cx="1189616" cy="1560275"/>
            </a:xfrm>
            <a:prstGeom prst="rect">
              <a:avLst/>
            </a:prstGeom>
          </p:spPr>
        </p:pic>
        <p:pic>
          <p:nvPicPr>
            <p:cNvPr id="17" name="Picture 16">
              <a:extLst>
                <a:ext uri="{FF2B5EF4-FFF2-40B4-BE49-F238E27FC236}">
                  <a16:creationId xmlns:a16="http://schemas.microsoft.com/office/drawing/2014/main" id="{927AFB30-1C67-1546-86AF-88EEE9A39233}"/>
                </a:ext>
              </a:extLst>
            </p:cNvPr>
            <p:cNvPicPr>
              <a:picLocks noChangeAspect="1"/>
            </p:cNvPicPr>
            <p:nvPr/>
          </p:nvPicPr>
          <p:blipFill>
            <a:blip r:embed="rId5"/>
            <a:stretch>
              <a:fillRect/>
            </a:stretch>
          </p:blipFill>
          <p:spPr>
            <a:xfrm>
              <a:off x="4295959" y="3944566"/>
              <a:ext cx="3074466" cy="2154218"/>
            </a:xfrm>
            <a:prstGeom prst="rect">
              <a:avLst/>
            </a:prstGeom>
          </p:spPr>
        </p:pic>
        <p:pic>
          <p:nvPicPr>
            <p:cNvPr id="18" name="Picture 17">
              <a:extLst>
                <a:ext uri="{FF2B5EF4-FFF2-40B4-BE49-F238E27FC236}">
                  <a16:creationId xmlns:a16="http://schemas.microsoft.com/office/drawing/2014/main" id="{256CDA83-D074-AE45-BE83-A39016EA8CD1}"/>
                </a:ext>
              </a:extLst>
            </p:cNvPr>
            <p:cNvPicPr>
              <a:picLocks noChangeAspect="1"/>
            </p:cNvPicPr>
            <p:nvPr/>
          </p:nvPicPr>
          <p:blipFill>
            <a:blip r:embed="rId6"/>
            <a:stretch>
              <a:fillRect/>
            </a:stretch>
          </p:blipFill>
          <p:spPr>
            <a:xfrm>
              <a:off x="4516556" y="3071145"/>
              <a:ext cx="2633272" cy="765486"/>
            </a:xfrm>
            <a:prstGeom prst="rect">
              <a:avLst/>
            </a:prstGeom>
          </p:spPr>
        </p:pic>
        <p:sp>
          <p:nvSpPr>
            <p:cNvPr id="22" name="TextBox 21">
              <a:extLst>
                <a:ext uri="{FF2B5EF4-FFF2-40B4-BE49-F238E27FC236}">
                  <a16:creationId xmlns:a16="http://schemas.microsoft.com/office/drawing/2014/main" id="{0AD1BAA2-5141-2B43-8481-8CFF8CBD3865}"/>
                </a:ext>
              </a:extLst>
            </p:cNvPr>
            <p:cNvSpPr txBox="1"/>
            <p:nvPr/>
          </p:nvSpPr>
          <p:spPr>
            <a:xfrm>
              <a:off x="169890" y="1013733"/>
              <a:ext cx="7355174" cy="5435239"/>
            </a:xfrm>
            <a:prstGeom prst="rect">
              <a:avLst/>
            </a:prstGeom>
            <a:solidFill>
              <a:schemeClr val="accent2">
                <a:lumMod val="40000"/>
                <a:lumOff val="60000"/>
                <a:alpha val="20000"/>
              </a:schemeClr>
            </a:solidFill>
          </p:spPr>
          <p:txBody>
            <a:bodyPr wrap="square" rtlCol="0">
              <a:spAutoFit/>
            </a:bodyPr>
            <a:lstStyle/>
            <a:p>
              <a:endParaRPr lang="it-IT" dirty="0"/>
            </a:p>
          </p:txBody>
        </p:sp>
        <p:sp>
          <p:nvSpPr>
            <p:cNvPr id="23" name="TextBox 22">
              <a:extLst>
                <a:ext uri="{FF2B5EF4-FFF2-40B4-BE49-F238E27FC236}">
                  <a16:creationId xmlns:a16="http://schemas.microsoft.com/office/drawing/2014/main" id="{7F480E79-3BD6-164A-A93F-39E110A6FCF3}"/>
                </a:ext>
              </a:extLst>
            </p:cNvPr>
            <p:cNvSpPr txBox="1"/>
            <p:nvPr/>
          </p:nvSpPr>
          <p:spPr>
            <a:xfrm>
              <a:off x="990361" y="966068"/>
              <a:ext cx="6330644" cy="1077218"/>
            </a:xfrm>
            <a:prstGeom prst="rect">
              <a:avLst/>
            </a:prstGeom>
            <a:noFill/>
          </p:spPr>
          <p:txBody>
            <a:bodyPr wrap="none" rtlCol="0">
              <a:spAutoFit/>
            </a:bodyPr>
            <a:lstStyle/>
            <a:p>
              <a:pPr algn="ctr"/>
              <a:r>
                <a:rPr lang="en-US" sz="3200" dirty="0"/>
                <a:t>Two proposals for a general purpose </a:t>
              </a:r>
            </a:p>
            <a:p>
              <a:pPr algn="ctr"/>
              <a:r>
                <a:rPr lang="en-US" sz="3200" dirty="0"/>
                <a:t>«project detector»</a:t>
              </a:r>
            </a:p>
          </p:txBody>
        </p:sp>
      </p:grpSp>
      <p:grpSp>
        <p:nvGrpSpPr>
          <p:cNvPr id="27" name="Group 26">
            <a:extLst>
              <a:ext uri="{FF2B5EF4-FFF2-40B4-BE49-F238E27FC236}">
                <a16:creationId xmlns:a16="http://schemas.microsoft.com/office/drawing/2014/main" id="{0130C791-30AF-4C4A-9923-2DF8580B68F5}"/>
              </a:ext>
            </a:extLst>
          </p:cNvPr>
          <p:cNvGrpSpPr/>
          <p:nvPr/>
        </p:nvGrpSpPr>
        <p:grpSpPr>
          <a:xfrm>
            <a:off x="7700204" y="985319"/>
            <a:ext cx="4386867" cy="5451306"/>
            <a:chOff x="7700204" y="985319"/>
            <a:chExt cx="4386867" cy="5451306"/>
          </a:xfrm>
        </p:grpSpPr>
        <p:pic>
          <p:nvPicPr>
            <p:cNvPr id="19" name="Picture 18">
              <a:extLst>
                <a:ext uri="{FF2B5EF4-FFF2-40B4-BE49-F238E27FC236}">
                  <a16:creationId xmlns:a16="http://schemas.microsoft.com/office/drawing/2014/main" id="{9D2582FD-F7D9-4E40-99D6-76C718D8E8B4}"/>
                </a:ext>
              </a:extLst>
            </p:cNvPr>
            <p:cNvPicPr>
              <a:picLocks noChangeAspect="1"/>
            </p:cNvPicPr>
            <p:nvPr/>
          </p:nvPicPr>
          <p:blipFill>
            <a:blip r:embed="rId7"/>
            <a:stretch>
              <a:fillRect/>
            </a:stretch>
          </p:blipFill>
          <p:spPr>
            <a:xfrm>
              <a:off x="8574675" y="4077729"/>
              <a:ext cx="2802865" cy="1823292"/>
            </a:xfrm>
            <a:prstGeom prst="rect">
              <a:avLst/>
            </a:prstGeom>
          </p:spPr>
        </p:pic>
        <p:pic>
          <p:nvPicPr>
            <p:cNvPr id="21" name="Picture 20">
              <a:extLst>
                <a:ext uri="{FF2B5EF4-FFF2-40B4-BE49-F238E27FC236}">
                  <a16:creationId xmlns:a16="http://schemas.microsoft.com/office/drawing/2014/main" id="{95FBC7DC-EFC3-8740-B179-D239432D5004}"/>
                </a:ext>
              </a:extLst>
            </p:cNvPr>
            <p:cNvPicPr>
              <a:picLocks noChangeAspect="1"/>
            </p:cNvPicPr>
            <p:nvPr/>
          </p:nvPicPr>
          <p:blipFill>
            <a:blip r:embed="rId8"/>
            <a:stretch>
              <a:fillRect/>
            </a:stretch>
          </p:blipFill>
          <p:spPr>
            <a:xfrm>
              <a:off x="9019444" y="2559057"/>
              <a:ext cx="2358096" cy="1453357"/>
            </a:xfrm>
            <a:prstGeom prst="rect">
              <a:avLst/>
            </a:prstGeom>
          </p:spPr>
        </p:pic>
        <p:sp>
          <p:nvSpPr>
            <p:cNvPr id="24" name="TextBox 23">
              <a:extLst>
                <a:ext uri="{FF2B5EF4-FFF2-40B4-BE49-F238E27FC236}">
                  <a16:creationId xmlns:a16="http://schemas.microsoft.com/office/drawing/2014/main" id="{3A9F1B2E-D964-9640-942A-5E8F033283FA}"/>
                </a:ext>
              </a:extLst>
            </p:cNvPr>
            <p:cNvSpPr txBox="1"/>
            <p:nvPr/>
          </p:nvSpPr>
          <p:spPr>
            <a:xfrm>
              <a:off x="7700205" y="985319"/>
              <a:ext cx="4386866" cy="1569660"/>
            </a:xfrm>
            <a:prstGeom prst="rect">
              <a:avLst/>
            </a:prstGeom>
            <a:noFill/>
          </p:spPr>
          <p:txBody>
            <a:bodyPr wrap="square" rtlCol="0">
              <a:spAutoFit/>
            </a:bodyPr>
            <a:lstStyle/>
            <a:p>
              <a:pPr algn="ctr"/>
              <a:r>
                <a:rPr lang="en-US" sz="3200" dirty="0"/>
                <a:t>A proposals for a </a:t>
              </a:r>
            </a:p>
            <a:p>
              <a:pPr algn="ctr"/>
              <a:r>
                <a:rPr lang="en-US" sz="3200" dirty="0"/>
                <a:t>(still general purpose) complementary detector</a:t>
              </a:r>
            </a:p>
          </p:txBody>
        </p:sp>
        <p:sp>
          <p:nvSpPr>
            <p:cNvPr id="25" name="TextBox 24">
              <a:extLst>
                <a:ext uri="{FF2B5EF4-FFF2-40B4-BE49-F238E27FC236}">
                  <a16:creationId xmlns:a16="http://schemas.microsoft.com/office/drawing/2014/main" id="{3A92774E-97ED-B442-A097-1796812D2B93}"/>
                </a:ext>
              </a:extLst>
            </p:cNvPr>
            <p:cNvSpPr txBox="1"/>
            <p:nvPr/>
          </p:nvSpPr>
          <p:spPr>
            <a:xfrm>
              <a:off x="7700204" y="1001386"/>
              <a:ext cx="4341895" cy="5435239"/>
            </a:xfrm>
            <a:prstGeom prst="rect">
              <a:avLst/>
            </a:prstGeom>
            <a:solidFill>
              <a:schemeClr val="accent6">
                <a:lumMod val="20000"/>
                <a:lumOff val="80000"/>
                <a:alpha val="20000"/>
              </a:schemeClr>
            </a:solidFill>
          </p:spPr>
          <p:txBody>
            <a:bodyPr wrap="square" rtlCol="0">
              <a:spAutoFit/>
            </a:bodyPr>
            <a:lstStyle/>
            <a:p>
              <a:endParaRPr lang="it-IT" dirty="0"/>
            </a:p>
          </p:txBody>
        </p:sp>
      </p:grpSp>
      <p:sp>
        <p:nvSpPr>
          <p:cNvPr id="3" name="TextBox 2">
            <a:extLst>
              <a:ext uri="{FF2B5EF4-FFF2-40B4-BE49-F238E27FC236}">
                <a16:creationId xmlns:a16="http://schemas.microsoft.com/office/drawing/2014/main" id="{5BAAB165-6DF5-59E1-9B43-16C853FCEBE3}"/>
              </a:ext>
            </a:extLst>
          </p:cNvPr>
          <p:cNvSpPr txBox="1"/>
          <p:nvPr/>
        </p:nvSpPr>
        <p:spPr>
          <a:xfrm>
            <a:off x="1506800" y="5966717"/>
            <a:ext cx="9851928" cy="523220"/>
          </a:xfrm>
          <a:prstGeom prst="rect">
            <a:avLst/>
          </a:prstGeom>
          <a:noFill/>
        </p:spPr>
        <p:txBody>
          <a:bodyPr wrap="none" rtlCol="0">
            <a:spAutoFit/>
          </a:bodyPr>
          <a:lstStyle/>
          <a:p>
            <a:r>
              <a:rPr lang="en-US" sz="2800" b="1" dirty="0"/>
              <a:t>I will often show </a:t>
            </a:r>
            <a:r>
              <a:rPr lang="en-US" sz="2800" b="1" dirty="0">
                <a:solidFill>
                  <a:srgbClr val="FF0000"/>
                </a:solidFill>
              </a:rPr>
              <a:t>«performance plots» </a:t>
            </a:r>
            <a:r>
              <a:rPr lang="en-US" sz="2800" b="1" dirty="0"/>
              <a:t>based on these proposals!</a:t>
            </a:r>
          </a:p>
        </p:txBody>
      </p:sp>
    </p:spTree>
    <p:extLst>
      <p:ext uri="{BB962C8B-B14F-4D97-AF65-F5344CB8AC3E}">
        <p14:creationId xmlns:p14="http://schemas.microsoft.com/office/powerpoint/2010/main" val="1767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25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heckerboard(across)">
                                      <p:cBhvr>
                                        <p:cTn id="12"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ECD7CF-C85A-16AD-598A-035CE4B81AFD}"/>
              </a:ext>
            </a:extLst>
          </p:cNvPr>
          <p:cNvSpPr txBox="1">
            <a:spLocks/>
          </p:cNvSpPr>
          <p:nvPr/>
        </p:nvSpPr>
        <p:spPr>
          <a:xfrm>
            <a:off x="7188052" y="1783960"/>
            <a:ext cx="4714914" cy="659696"/>
          </a:xfrm>
          <a:prstGeom prst="rect">
            <a:avLst/>
          </a:prstGeom>
        </p:spPr>
        <p:txBody>
          <a:bodyPr vert="horz" lIns="91440" tIns="45720" rIns="91440" bIns="45720" rtlCol="0" anchor="b">
            <a:normAutofit/>
          </a:bodyPr>
          <a:lstStyle/>
          <a:p>
            <a:pPr lvl="0">
              <a:lnSpc>
                <a:spcPct val="90000"/>
              </a:lnSpc>
              <a:spcBef>
                <a:spcPct val="0"/>
              </a:spcBef>
              <a:spcAft>
                <a:spcPts val="600"/>
              </a:spcAft>
              <a:defRPr/>
            </a:pPr>
            <a:r>
              <a:rPr kumimoji="0" lang="en-US" sz="4000" b="1" i="0" u="none" strike="noStrike" cap="none" spc="0" normalizeH="0" baseline="0" noProof="0" dirty="0">
                <a:ln>
                  <a:noFill/>
                </a:ln>
                <a:effectLst/>
                <a:uLnTx/>
                <a:uFillTx/>
                <a:latin typeface="+mj-lt"/>
                <a:ea typeface="+mj-ea"/>
                <a:cs typeface="+mj-cs"/>
              </a:rPr>
              <a:t>“Project Detector 1”</a:t>
            </a:r>
          </a:p>
        </p:txBody>
      </p:sp>
      <p:sp>
        <p:nvSpPr>
          <p:cNvPr id="12"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1094266D-9E9D-F07D-AD47-413074FADF08}"/>
              </a:ext>
            </a:extLst>
          </p:cNvPr>
          <p:cNvPicPr>
            <a:picLocks noChangeAspect="1"/>
          </p:cNvPicPr>
          <p:nvPr/>
        </p:nvPicPr>
        <p:blipFill rotWithShape="1">
          <a:blip r:embed="rId2"/>
          <a:srcRect l="8774" r="1513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Slide Number Placeholder 2">
            <a:extLst>
              <a:ext uri="{FF2B5EF4-FFF2-40B4-BE49-F238E27FC236}">
                <a16:creationId xmlns:a16="http://schemas.microsoft.com/office/drawing/2014/main" id="{CEE17B72-79AB-F74B-1567-2A12446D6B57}"/>
              </a:ext>
            </a:extLst>
          </p:cNvPr>
          <p:cNvSpPr>
            <a:spLocks noGrp="1"/>
          </p:cNvSpPr>
          <p:nvPr>
            <p:ph type="sldNum" sz="quarter" idx="12"/>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1495DAC2-AB1D-3846-9742-98AFDA9D25F8}" type="slidenum">
              <a:rPr lang="en-US" sz="1500">
                <a:solidFill>
                  <a:srgbClr val="FFFFFF"/>
                </a:solidFill>
                <a:latin typeface="Calibri" panose="020F0502020204030204"/>
              </a:rPr>
              <a:pPr algn="ctr">
                <a:spcAft>
                  <a:spcPts val="600"/>
                </a:spcAft>
                <a:defRPr/>
              </a:pPr>
              <a:t>21</a:t>
            </a:fld>
            <a:endParaRPr lang="en-US" sz="1500">
              <a:solidFill>
                <a:srgbClr val="FFFFFF"/>
              </a:solidFill>
              <a:latin typeface="Calibri" panose="020F0502020204030204"/>
            </a:endParaRPr>
          </a:p>
        </p:txBody>
      </p:sp>
      <p:sp>
        <p:nvSpPr>
          <p:cNvPr id="2" name="Footer Placeholder 1">
            <a:extLst>
              <a:ext uri="{FF2B5EF4-FFF2-40B4-BE49-F238E27FC236}">
                <a16:creationId xmlns:a16="http://schemas.microsoft.com/office/drawing/2014/main" id="{5F3E1B17-D498-FBD1-6076-208868145E2D}"/>
              </a:ext>
            </a:extLst>
          </p:cNvPr>
          <p:cNvSpPr>
            <a:spLocks noGrp="1"/>
          </p:cNvSpPr>
          <p:nvPr>
            <p:ph type="ftr" sz="quarter" idx="11"/>
          </p:nvPr>
        </p:nvSpPr>
        <p:spPr>
          <a:xfrm>
            <a:off x="7464612" y="6199631"/>
            <a:ext cx="4087304" cy="365760"/>
          </a:xfrm>
        </p:spPr>
        <p:txBody>
          <a:bodyPr vert="horz" lIns="91440" tIns="45720" rIns="91440" bIns="45720" rtlCol="0" anchor="ctr">
            <a:normAutofit/>
          </a:bodyPr>
          <a:lstStyle/>
          <a:p>
            <a:pPr algn="l">
              <a:spcAft>
                <a:spcPts val="600"/>
              </a:spcAft>
              <a:defRPr/>
            </a:pPr>
            <a:r>
              <a:rPr lang="en-US" sz="1100" kern="1200">
                <a:solidFill>
                  <a:schemeClr val="tx1">
                    <a:alpha val="80000"/>
                  </a:schemeClr>
                </a:solidFill>
                <a:latin typeface="Calibri" panose="020F0502020204030204"/>
                <a:ea typeface="+mn-ea"/>
                <a:cs typeface="+mn-cs"/>
              </a:rPr>
              <a:t>S. Fazio (University of Calabria &amp; INFN Cosenza)</a:t>
            </a:r>
          </a:p>
        </p:txBody>
      </p:sp>
      <p:sp>
        <p:nvSpPr>
          <p:cNvPr id="8" name="TextBox 7">
            <a:extLst>
              <a:ext uri="{FF2B5EF4-FFF2-40B4-BE49-F238E27FC236}">
                <a16:creationId xmlns:a16="http://schemas.microsoft.com/office/drawing/2014/main" id="{2DA99ADC-5436-0A04-45B0-81F73B5EE8A8}"/>
              </a:ext>
            </a:extLst>
          </p:cNvPr>
          <p:cNvSpPr txBox="1"/>
          <p:nvPr/>
        </p:nvSpPr>
        <p:spPr>
          <a:xfrm>
            <a:off x="7028496" y="2821832"/>
            <a:ext cx="4874470" cy="347787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000" dirty="0"/>
              <a:t>ECCE as reference design (1.5 T solenoid)</a:t>
            </a:r>
          </a:p>
          <a:p>
            <a:pPr marL="285750" indent="-285750">
              <a:spcBef>
                <a:spcPts val="600"/>
              </a:spcBef>
              <a:buFont typeface="Arial" panose="020B0604020202020204" pitchFamily="34" charset="0"/>
              <a:buChar char="•"/>
            </a:pPr>
            <a:r>
              <a:rPr lang="en-US" sz="2000" dirty="0"/>
              <a:t>Design will be optimized (ATHENA expertise and beyond)</a:t>
            </a:r>
          </a:p>
          <a:p>
            <a:pPr marL="285750" indent="-285750">
              <a:spcBef>
                <a:spcPts val="600"/>
              </a:spcBef>
              <a:buFont typeface="Arial" panose="020B0604020202020204" pitchFamily="34" charset="0"/>
              <a:buChar char="•"/>
            </a:pPr>
            <a:r>
              <a:rPr lang="en-US" sz="2000" dirty="0"/>
              <a:t>Collaboration forming process will start at the EIC Users’ Group meeting on July 26-30 at the Stony Brook University of NY</a:t>
            </a:r>
          </a:p>
          <a:p>
            <a:pPr marL="285750" indent="-285750">
              <a:spcBef>
                <a:spcPts val="600"/>
              </a:spcBef>
              <a:buFont typeface="Arial" panose="020B0604020202020204" pitchFamily="34" charset="0"/>
              <a:buChar char="•"/>
            </a:pPr>
            <a:r>
              <a:rPr lang="en-US" sz="2000" dirty="0"/>
              <a:t>Goal is to form a new collaboration by the end of the current year</a:t>
            </a:r>
          </a:p>
          <a:p>
            <a:pPr marL="285750" indent="-285750">
              <a:spcBef>
                <a:spcPts val="600"/>
              </a:spcBef>
              <a:buFont typeface="Arial" panose="020B0604020202020204" pitchFamily="34" charset="0"/>
              <a:buChar char="•"/>
            </a:pPr>
            <a:r>
              <a:rPr lang="en-US" sz="2000" dirty="0"/>
              <a:t>Process for including a second detector into the project scope can start soon.</a:t>
            </a:r>
          </a:p>
        </p:txBody>
      </p:sp>
    </p:spTree>
    <p:extLst>
      <p:ext uri="{BB962C8B-B14F-4D97-AF65-F5344CB8AC3E}">
        <p14:creationId xmlns:p14="http://schemas.microsoft.com/office/powerpoint/2010/main" val="74571434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D8DB6E8-3097-CA83-84D4-5BF94FBFDC18}"/>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954D2562-345F-5C0C-1634-36FDE98F242E}"/>
              </a:ext>
            </a:extLst>
          </p:cNvPr>
          <p:cNvSpPr>
            <a:spLocks noGrp="1"/>
          </p:cNvSpPr>
          <p:nvPr>
            <p:ph type="sldNum" sz="quarter" idx="12"/>
          </p:nvPr>
        </p:nvSpPr>
        <p:spPr/>
        <p:txBody>
          <a:bodyPr/>
          <a:lstStyle/>
          <a:p>
            <a:fld id="{1495DAC2-AB1D-3846-9742-98AFDA9D25F8}" type="slidenum">
              <a:rPr lang="it-IT" smtClean="0"/>
              <a:t>22</a:t>
            </a:fld>
            <a:endParaRPr lang="it-IT"/>
          </a:p>
        </p:txBody>
      </p:sp>
      <p:grpSp>
        <p:nvGrpSpPr>
          <p:cNvPr id="4" name="Group 3">
            <a:extLst>
              <a:ext uri="{FF2B5EF4-FFF2-40B4-BE49-F238E27FC236}">
                <a16:creationId xmlns:a16="http://schemas.microsoft.com/office/drawing/2014/main" id="{FC9D6831-67ED-5871-D14E-19AD2AD446BA}"/>
              </a:ext>
            </a:extLst>
          </p:cNvPr>
          <p:cNvGrpSpPr/>
          <p:nvPr/>
        </p:nvGrpSpPr>
        <p:grpSpPr>
          <a:xfrm>
            <a:off x="30177" y="976050"/>
            <a:ext cx="4333865" cy="3076623"/>
            <a:chOff x="2353429" y="3038833"/>
            <a:chExt cx="4333865" cy="3076623"/>
          </a:xfrm>
        </p:grpSpPr>
        <p:pic>
          <p:nvPicPr>
            <p:cNvPr id="5" name="Picture 4">
              <a:extLst>
                <a:ext uri="{FF2B5EF4-FFF2-40B4-BE49-F238E27FC236}">
                  <a16:creationId xmlns:a16="http://schemas.microsoft.com/office/drawing/2014/main" id="{C2592EB9-9F58-08C2-698D-8F5C21F54981}"/>
                </a:ext>
              </a:extLst>
            </p:cNvPr>
            <p:cNvPicPr/>
            <p:nvPr/>
          </p:nvPicPr>
          <p:blipFill rotWithShape="1">
            <a:blip r:embed="rId2">
              <a:extLst>
                <a:ext uri="{28A0092B-C50C-407E-A947-70E740481C1C}">
                  <a14:useLocalDpi xmlns:a14="http://schemas.microsoft.com/office/drawing/2010/main"/>
                </a:ext>
              </a:extLst>
            </a:blip>
            <a:srcRect/>
            <a:stretch/>
          </p:blipFill>
          <p:spPr>
            <a:xfrm>
              <a:off x="2353429" y="3038833"/>
              <a:ext cx="4333865" cy="3076623"/>
            </a:xfrm>
            <a:prstGeom prst="rect">
              <a:avLst/>
            </a:prstGeom>
          </p:spPr>
        </p:pic>
        <p:sp>
          <p:nvSpPr>
            <p:cNvPr id="6" name="Rectangle 5">
              <a:extLst>
                <a:ext uri="{FF2B5EF4-FFF2-40B4-BE49-F238E27FC236}">
                  <a16:creationId xmlns:a16="http://schemas.microsoft.com/office/drawing/2014/main" id="{1D9FF083-4662-BF54-86D7-86463F1EC0BF}"/>
                </a:ext>
              </a:extLst>
            </p:cNvPr>
            <p:cNvSpPr/>
            <p:nvPr/>
          </p:nvSpPr>
          <p:spPr>
            <a:xfrm>
              <a:off x="4365744" y="3038833"/>
              <a:ext cx="508764" cy="233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E6447516-71AA-E5F3-7386-7F9195E1E981}"/>
              </a:ext>
            </a:extLst>
          </p:cNvPr>
          <p:cNvSpPr txBox="1"/>
          <p:nvPr/>
        </p:nvSpPr>
        <p:spPr>
          <a:xfrm>
            <a:off x="74417" y="742414"/>
            <a:ext cx="1803400" cy="276999"/>
          </a:xfrm>
          <a:prstGeom prst="rect">
            <a:avLst/>
          </a:prstGeom>
          <a:solidFill>
            <a:srgbClr val="0432FF"/>
          </a:solidFill>
          <a:ln w="9525">
            <a:solidFill>
              <a:schemeClr val="bg2">
                <a:lumMod val="10000"/>
                <a:alpha val="63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hadronic calorimeters</a:t>
            </a:r>
          </a:p>
        </p:txBody>
      </p:sp>
      <p:sp>
        <p:nvSpPr>
          <p:cNvPr id="8" name="TextBox 7">
            <a:extLst>
              <a:ext uri="{FF2B5EF4-FFF2-40B4-BE49-F238E27FC236}">
                <a16:creationId xmlns:a16="http://schemas.microsoft.com/office/drawing/2014/main" id="{D46DBC8E-C354-1742-C631-126C9DD3D61D}"/>
              </a:ext>
            </a:extLst>
          </p:cNvPr>
          <p:cNvSpPr txBox="1"/>
          <p:nvPr/>
        </p:nvSpPr>
        <p:spPr>
          <a:xfrm>
            <a:off x="145370" y="1061758"/>
            <a:ext cx="1447800" cy="276999"/>
          </a:xfrm>
          <a:prstGeom prst="rect">
            <a:avLst/>
          </a:prstGeom>
          <a:solidFill>
            <a:srgbClr val="FF0000"/>
          </a:solidFill>
          <a:ln w="9525">
            <a:solidFill>
              <a:srgbClr val="0432FF">
                <a:alpha val="63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 calorimeters          </a:t>
            </a:r>
          </a:p>
        </p:txBody>
      </p:sp>
      <p:sp>
        <p:nvSpPr>
          <p:cNvPr id="9" name="TextBox 8">
            <a:extLst>
              <a:ext uri="{FF2B5EF4-FFF2-40B4-BE49-F238E27FC236}">
                <a16:creationId xmlns:a16="http://schemas.microsoft.com/office/drawing/2014/main" id="{F84764AD-450E-7D35-6E5D-604C060A1E4D}"/>
              </a:ext>
            </a:extLst>
          </p:cNvPr>
          <p:cNvSpPr txBox="1"/>
          <p:nvPr/>
        </p:nvSpPr>
        <p:spPr>
          <a:xfrm>
            <a:off x="3446452" y="859169"/>
            <a:ext cx="1226193"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ToF, DIRC,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RICH detectors</a:t>
            </a:r>
          </a:p>
        </p:txBody>
      </p:sp>
      <p:sp>
        <p:nvSpPr>
          <p:cNvPr id="10" name="TextBox 9">
            <a:extLst>
              <a:ext uri="{FF2B5EF4-FFF2-40B4-BE49-F238E27FC236}">
                <a16:creationId xmlns:a16="http://schemas.microsoft.com/office/drawing/2014/main" id="{DAC7B3DC-F328-8A6E-77B8-76EE18844C6D}"/>
              </a:ext>
            </a:extLst>
          </p:cNvPr>
          <p:cNvSpPr txBox="1"/>
          <p:nvPr/>
        </p:nvSpPr>
        <p:spPr>
          <a:xfrm>
            <a:off x="1646035" y="1061758"/>
            <a:ext cx="1750800" cy="276999"/>
          </a:xfrm>
          <a:prstGeom prst="rect">
            <a:avLst/>
          </a:prstGeom>
          <a:solidFill>
            <a:srgbClr val="FFFF00"/>
          </a:solidFill>
          <a:ln w="9525">
            <a:solidFill>
              <a:schemeClr val="bg2">
                <a:lumMod val="10000"/>
                <a:alpha val="63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C11"/>
                </a:solidFill>
                <a:effectLst/>
                <a:uLnTx/>
                <a:uFillTx/>
                <a:latin typeface="Arial" panose="020B0604020202020204" pitchFamily="34" charset="0"/>
                <a:ea typeface="+mn-ea"/>
                <a:cs typeface="Arial" panose="020B0604020202020204" pitchFamily="34" charset="0"/>
              </a:rPr>
              <a:t>MPG &amp; MAPS trackers</a:t>
            </a:r>
          </a:p>
        </p:txBody>
      </p:sp>
      <p:sp>
        <p:nvSpPr>
          <p:cNvPr id="11" name="TextBox 10">
            <a:extLst>
              <a:ext uri="{FF2B5EF4-FFF2-40B4-BE49-F238E27FC236}">
                <a16:creationId xmlns:a16="http://schemas.microsoft.com/office/drawing/2014/main" id="{F50E4D14-90DC-B963-98AB-92FDE0232F9F}"/>
              </a:ext>
            </a:extLst>
          </p:cNvPr>
          <p:cNvSpPr txBox="1"/>
          <p:nvPr/>
        </p:nvSpPr>
        <p:spPr>
          <a:xfrm>
            <a:off x="1927434" y="741355"/>
            <a:ext cx="1103187" cy="276999"/>
          </a:xfrm>
          <a:prstGeom prst="rect">
            <a:avLst/>
          </a:prstGeom>
          <a:solidFill>
            <a:srgbClr val="FF40FF"/>
          </a:solidFill>
          <a:ln w="9525">
            <a:solidFill>
              <a:schemeClr val="bg2">
                <a:lumMod val="10000"/>
                <a:alpha val="63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solenoid coils</a:t>
            </a:r>
          </a:p>
        </p:txBody>
      </p:sp>
      <p:sp>
        <p:nvSpPr>
          <p:cNvPr id="12" name="TextBox 11">
            <a:extLst>
              <a:ext uri="{FF2B5EF4-FFF2-40B4-BE49-F238E27FC236}">
                <a16:creationId xmlns:a16="http://schemas.microsoft.com/office/drawing/2014/main" id="{9F141125-3C14-3C6F-887A-3EE4F1A4367A}"/>
              </a:ext>
            </a:extLst>
          </p:cNvPr>
          <p:cNvSpPr txBox="1"/>
          <p:nvPr/>
        </p:nvSpPr>
        <p:spPr>
          <a:xfrm>
            <a:off x="4934000" y="1305963"/>
            <a:ext cx="6394215"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Finalized Project Detector selection process 8</a:t>
            </a:r>
            <a:r>
              <a:rPr kumimoji="0" lang="en-US" sz="2000" b="0" i="0" u="none" strike="noStrike" kern="1200" cap="none" spc="0" normalizeH="0" baseline="30000" noProof="0" dirty="0">
                <a:ln>
                  <a:noFill/>
                </a:ln>
                <a:solidFill>
                  <a:srgbClr val="0432FF"/>
                </a:solidFill>
                <a:effectLst/>
                <a:uLnTx/>
                <a:uFillTx/>
                <a:latin typeface="Arial" panose="020B0604020202020204" pitchFamily="34" charset="0"/>
                <a:ea typeface="+mn-ea"/>
                <a:cs typeface="Arial" panose="020B0604020202020204" pitchFamily="34" charset="0"/>
              </a:rPr>
              <a:t>th </a:t>
            </a:r>
            <a:r>
              <a:rPr kumimoji="0" lang="en-US" sz="20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of March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sym typeface="Wingdings" pitchFamily="2" charset="2"/>
              </a:rPr>
              <a:t> ECCE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general-purpose Detector around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BaBAR 1.5 T Solenoid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Hermetic coverage: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a:t>
            </a:r>
            <a:r>
              <a:rPr kumimoji="0" lang="en-US" sz="20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panose="020B0604020202020204" pitchFamily="34" charset="0"/>
              </a:rPr>
              <a:t>F</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-coverage  in 2</a:t>
            </a:r>
            <a:r>
              <a:rPr kumimoji="0" lang="en-US" sz="2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&lt; </a:t>
            </a:r>
            <a:r>
              <a:rPr kumimoji="0" lang="en-US" sz="2000" b="0" i="0" u="none" strike="noStrike" kern="1200" cap="none" spc="0" normalizeH="0" baseline="0" noProof="0" dirty="0">
                <a:ln>
                  <a:noFill/>
                </a:ln>
                <a:solidFill>
                  <a:prstClr val="black"/>
                </a:solidFill>
                <a:effectLst/>
                <a:uLnTx/>
                <a:uFillTx/>
                <a:latin typeface="Symbol" pitchFamily="2" charset="2"/>
                <a:ea typeface="+mn-ea"/>
                <a:cs typeface="Arial" panose="020B0604020202020204" pitchFamily="34" charset="0"/>
              </a:rPr>
              <a:t>Q</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&lt; 178</a:t>
            </a:r>
            <a:r>
              <a:rPr kumimoji="0" lang="en-US" sz="2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(-4&lt;</a:t>
            </a:r>
            <a:r>
              <a:rPr kumimoji="0" lang="en-US" sz="20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panose="020B0604020202020204" pitchFamily="34" charset="0"/>
              </a:rPr>
              <a:t>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&lt;4 )</a:t>
            </a:r>
          </a:p>
        </p:txBody>
      </p:sp>
      <p:pic>
        <p:nvPicPr>
          <p:cNvPr id="13" name="Picture 12">
            <a:extLst>
              <a:ext uri="{FF2B5EF4-FFF2-40B4-BE49-F238E27FC236}">
                <a16:creationId xmlns:a16="http://schemas.microsoft.com/office/drawing/2014/main" id="{522BB1A4-ACF5-4D90-B5BF-3D26B62FB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64880"/>
            <a:ext cx="4724268" cy="2562520"/>
          </a:xfrm>
          <a:prstGeom prst="rect">
            <a:avLst/>
          </a:prstGeom>
        </p:spPr>
      </p:pic>
      <p:sp>
        <p:nvSpPr>
          <p:cNvPr id="15" name="TextBox 14">
            <a:extLst>
              <a:ext uri="{FF2B5EF4-FFF2-40B4-BE49-F238E27FC236}">
                <a16:creationId xmlns:a16="http://schemas.microsoft.com/office/drawing/2014/main" id="{AD247745-6AE6-A706-6893-76F613AAF54B}"/>
              </a:ext>
            </a:extLst>
          </p:cNvPr>
          <p:cNvSpPr txBox="1"/>
          <p:nvPr/>
        </p:nvSpPr>
        <p:spPr>
          <a:xfrm>
            <a:off x="4933244" y="3981728"/>
            <a:ext cx="6897511" cy="1415772"/>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FF"/>
              </a:buClr>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Consolidation of ECCE and ATHENA in full swing, make integration of all groups as welcoming as possible</a:t>
            </a:r>
          </a:p>
          <a:p>
            <a:pPr marL="102870" marR="0" lvl="0" indent="-102870" algn="l" defTabSz="914400" rtl="0" eaLnBrk="1" fontAlgn="auto" latinLnBrk="0" hangingPunct="1">
              <a:lnSpc>
                <a:spcPct val="100000"/>
              </a:lnSpc>
              <a:spcBef>
                <a:spcPts val="600"/>
              </a:spcBef>
              <a:spcAft>
                <a:spcPts val="0"/>
              </a:spcAft>
              <a:buClr>
                <a:srgbClr val="0000FF"/>
              </a:buClr>
              <a:buSzTx/>
              <a:buFont typeface="Wingdings" pitchFamily="2" charset="2"/>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Combined Leadership Team formed</a:t>
            </a:r>
          </a:p>
          <a:p>
            <a:pPr marL="102870" marR="0" lvl="0" indent="-102870" algn="l" defTabSz="914400" rtl="0" eaLnBrk="1" fontAlgn="auto" latinLnBrk="0" hangingPunct="1">
              <a:lnSpc>
                <a:spcPct val="100000"/>
              </a:lnSpc>
              <a:spcBef>
                <a:spcPts val="600"/>
              </a:spcBef>
              <a:spcAft>
                <a:spcPts val="0"/>
              </a:spcAft>
              <a:buClr>
                <a:srgbClr val="0000FF"/>
              </a:buClr>
              <a:buSzTx/>
              <a:buFont typeface="Wingdings" pitchFamily="2" charset="2"/>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Combined Physics and Technical WG formed</a:t>
            </a:r>
          </a:p>
        </p:txBody>
      </p:sp>
      <p:sp>
        <p:nvSpPr>
          <p:cNvPr id="16" name="Title 1">
            <a:extLst>
              <a:ext uri="{FF2B5EF4-FFF2-40B4-BE49-F238E27FC236}">
                <a16:creationId xmlns:a16="http://schemas.microsoft.com/office/drawing/2014/main" id="{3BA0EC43-7C0B-40E9-7EB3-CC71A7F03886}"/>
              </a:ext>
            </a:extLst>
          </p:cNvPr>
          <p:cNvSpPr txBox="1">
            <a:spLocks/>
          </p:cNvSpPr>
          <p:nvPr/>
        </p:nvSpPr>
        <p:spPr>
          <a:xfrm>
            <a:off x="595086" y="82235"/>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Project Detector 1</a:t>
            </a:r>
          </a:p>
        </p:txBody>
      </p:sp>
      <p:pic>
        <p:nvPicPr>
          <p:cNvPr id="14" name="Picture 13">
            <a:extLst>
              <a:ext uri="{FF2B5EF4-FFF2-40B4-BE49-F238E27FC236}">
                <a16:creationId xmlns:a16="http://schemas.microsoft.com/office/drawing/2014/main" id="{4F180189-A4F2-449B-02F1-ABF5C6F654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81971">
            <a:off x="10506601" y="4584077"/>
            <a:ext cx="1498807" cy="1826058"/>
          </a:xfrm>
          <a:prstGeom prst="rect">
            <a:avLst/>
          </a:prstGeom>
        </p:spPr>
      </p:pic>
    </p:spTree>
    <p:extLst>
      <p:ext uri="{BB962C8B-B14F-4D97-AF65-F5344CB8AC3E}">
        <p14:creationId xmlns:p14="http://schemas.microsoft.com/office/powerpoint/2010/main" val="1851922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23</a:t>
            </a:fld>
            <a:endParaRPr lang="it-IT"/>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grpSp>
        <p:nvGrpSpPr>
          <p:cNvPr id="6" name="Group 5">
            <a:extLst>
              <a:ext uri="{FF2B5EF4-FFF2-40B4-BE49-F238E27FC236}">
                <a16:creationId xmlns:a16="http://schemas.microsoft.com/office/drawing/2014/main" id="{EC32286A-0F04-B143-8EEB-DECAA4BB2FDD}"/>
              </a:ext>
            </a:extLst>
          </p:cNvPr>
          <p:cNvGrpSpPr/>
          <p:nvPr/>
        </p:nvGrpSpPr>
        <p:grpSpPr>
          <a:xfrm>
            <a:off x="241329" y="1198752"/>
            <a:ext cx="2518143" cy="3621389"/>
            <a:chOff x="1028142" y="577712"/>
            <a:chExt cx="2518143" cy="3621389"/>
          </a:xfrm>
        </p:grpSpPr>
        <p:pic>
          <p:nvPicPr>
            <p:cNvPr id="7" name="Picture 6">
              <a:extLst>
                <a:ext uri="{FF2B5EF4-FFF2-40B4-BE49-F238E27FC236}">
                  <a16:creationId xmlns:a16="http://schemas.microsoft.com/office/drawing/2014/main" id="{FE2C4209-A74D-1943-8543-EEC7444BD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142" y="577712"/>
              <a:ext cx="2425250" cy="3415845"/>
            </a:xfrm>
            <a:prstGeom prst="rect">
              <a:avLst/>
            </a:prstGeom>
          </p:spPr>
        </p:pic>
        <p:sp>
          <p:nvSpPr>
            <p:cNvPr id="8" name="TextBox 7">
              <a:extLst>
                <a:ext uri="{FF2B5EF4-FFF2-40B4-BE49-F238E27FC236}">
                  <a16:creationId xmlns:a16="http://schemas.microsoft.com/office/drawing/2014/main" id="{29BFC1CB-74C1-C74C-9D8F-616702EC3877}"/>
                </a:ext>
              </a:extLst>
            </p:cNvPr>
            <p:cNvSpPr txBox="1"/>
            <p:nvPr/>
          </p:nvSpPr>
          <p:spPr>
            <a:xfrm>
              <a:off x="1137490" y="3829769"/>
              <a:ext cx="2408795" cy="369332"/>
            </a:xfrm>
            <a:prstGeom prst="rect">
              <a:avLst/>
            </a:prstGeom>
            <a:noFill/>
          </p:spPr>
          <p:txBody>
            <a:bodyPr wrap="none" rtlCol="0">
              <a:prstTxWarp prst="textArchUp">
                <a:avLst/>
              </a:prstTxWarp>
              <a:spAutoFit/>
            </a:bodyPr>
            <a:lstStyle/>
            <a:p>
              <a:pPr algn="ctr"/>
              <a:r>
                <a:rPr lang="en-US" sz="2400" b="1" dirty="0">
                  <a:ln>
                    <a:solidFill>
                      <a:schemeClr val="tx1"/>
                    </a:solidFill>
                  </a:ln>
                  <a:solidFill>
                    <a:srgbClr val="FFFFFF"/>
                  </a:solidFill>
                </a:rPr>
                <a:t>The Spin Sum Rule</a:t>
              </a:r>
            </a:p>
          </p:txBody>
        </p:sp>
        <p:sp>
          <p:nvSpPr>
            <p:cNvPr id="9" name="TextBox 8">
              <a:extLst>
                <a:ext uri="{FF2B5EF4-FFF2-40B4-BE49-F238E27FC236}">
                  <a16:creationId xmlns:a16="http://schemas.microsoft.com/office/drawing/2014/main" id="{C1B73FD8-BBB2-4E44-8BD8-0AA5BA6BAA01}"/>
                </a:ext>
              </a:extLst>
            </p:cNvPr>
            <p:cNvSpPr txBox="1"/>
            <p:nvPr/>
          </p:nvSpPr>
          <p:spPr>
            <a:xfrm>
              <a:off x="1252515" y="3162560"/>
              <a:ext cx="1976503" cy="461665"/>
            </a:xfrm>
            <a:prstGeom prst="rect">
              <a:avLst/>
            </a:prstGeom>
            <a:noFill/>
          </p:spPr>
          <p:txBody>
            <a:bodyPr wrap="none" rtlCol="0">
              <a:spAutoFit/>
            </a:bodyPr>
            <a:lstStyle/>
            <a:p>
              <a:r>
                <a:rPr lang="en-US" sz="2400" b="1" dirty="0">
                  <a:ln>
                    <a:solidFill>
                      <a:schemeClr val="tx1"/>
                    </a:solidFill>
                  </a:ln>
                  <a:solidFill>
                    <a:schemeClr val="bg1"/>
                  </a:solidFill>
                </a:rPr>
                <a:t>The Holy Grail</a:t>
              </a:r>
            </a:p>
          </p:txBody>
        </p:sp>
      </p:grpSp>
      <p:grpSp>
        <p:nvGrpSpPr>
          <p:cNvPr id="3" name="Group 2">
            <a:extLst>
              <a:ext uri="{FF2B5EF4-FFF2-40B4-BE49-F238E27FC236}">
                <a16:creationId xmlns:a16="http://schemas.microsoft.com/office/drawing/2014/main" id="{B5E3CB18-60CC-5D4F-BEEA-9FE1C32D6704}"/>
              </a:ext>
            </a:extLst>
          </p:cNvPr>
          <p:cNvGrpSpPr/>
          <p:nvPr/>
        </p:nvGrpSpPr>
        <p:grpSpPr>
          <a:xfrm>
            <a:off x="2858174" y="847860"/>
            <a:ext cx="7993440" cy="4103229"/>
            <a:chOff x="2858174" y="847860"/>
            <a:chExt cx="7993440" cy="4103229"/>
          </a:xfrm>
        </p:grpSpPr>
        <p:grpSp>
          <p:nvGrpSpPr>
            <p:cNvPr id="10" name="Gruppierung 40">
              <a:extLst>
                <a:ext uri="{FF2B5EF4-FFF2-40B4-BE49-F238E27FC236}">
                  <a16:creationId xmlns:a16="http://schemas.microsoft.com/office/drawing/2014/main" id="{BE4E54F2-B355-BF4A-9D4D-18BF629F496D}"/>
                </a:ext>
              </a:extLst>
            </p:cNvPr>
            <p:cNvGrpSpPr/>
            <p:nvPr/>
          </p:nvGrpSpPr>
          <p:grpSpPr>
            <a:xfrm>
              <a:off x="2858174" y="1075915"/>
              <a:ext cx="7993440" cy="3875174"/>
              <a:chOff x="310167" y="265179"/>
              <a:chExt cx="7993440" cy="4464478"/>
            </a:xfrm>
          </p:grpSpPr>
          <p:sp>
            <p:nvSpPr>
              <p:cNvPr id="11" name="Abgerundetes Rechteck 10">
                <a:extLst>
                  <a:ext uri="{FF2B5EF4-FFF2-40B4-BE49-F238E27FC236}">
                    <a16:creationId xmlns:a16="http://schemas.microsoft.com/office/drawing/2014/main" id="{A2560327-AA5E-5247-ACAB-09CD4759B577}"/>
                  </a:ext>
                </a:extLst>
              </p:cNvPr>
              <p:cNvSpPr/>
              <p:nvPr/>
            </p:nvSpPr>
            <p:spPr>
              <a:xfrm>
                <a:off x="310167" y="1600767"/>
                <a:ext cx="7993439" cy="3128890"/>
              </a:xfrm>
              <a:prstGeom prst="roundRect">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Comic Sans MS"/>
                  <a:cs typeface="Comic Sans MS"/>
                </a:endParaRPr>
              </a:p>
            </p:txBody>
          </p:sp>
          <p:sp>
            <p:nvSpPr>
              <p:cNvPr id="13" name="Textfeld 13">
                <a:extLst>
                  <a:ext uri="{FF2B5EF4-FFF2-40B4-BE49-F238E27FC236}">
                    <a16:creationId xmlns:a16="http://schemas.microsoft.com/office/drawing/2014/main" id="{EE8C3237-F689-394E-A0A3-E7BE3B53D7D3}"/>
                  </a:ext>
                </a:extLst>
              </p:cNvPr>
              <p:cNvSpPr txBox="1"/>
              <p:nvPr/>
            </p:nvSpPr>
            <p:spPr>
              <a:xfrm>
                <a:off x="576868" y="265179"/>
                <a:ext cx="5118522" cy="957368"/>
              </a:xfrm>
              <a:prstGeom prst="rect">
                <a:avLst/>
              </a:prstGeom>
              <a:noFill/>
            </p:spPr>
            <p:txBody>
              <a:bodyPr wrap="square" rtlCol="0">
                <a:spAutoFit/>
              </a:bodyPr>
              <a:lstStyle/>
              <a:p>
                <a:r>
                  <a:rPr lang="en-US" sz="4800" b="1" dirty="0">
                    <a:solidFill>
                      <a:srgbClr val="000000"/>
                    </a:solidFill>
                    <a:cs typeface="Comic Sans MS"/>
                  </a:rPr>
                  <a:t>Spin Physics</a:t>
                </a:r>
              </a:p>
            </p:txBody>
          </p:sp>
          <p:grpSp>
            <p:nvGrpSpPr>
              <p:cNvPr id="14" name="Gruppierung 7">
                <a:extLst>
                  <a:ext uri="{FF2B5EF4-FFF2-40B4-BE49-F238E27FC236}">
                    <a16:creationId xmlns:a16="http://schemas.microsoft.com/office/drawing/2014/main" id="{DB8CD7CB-1275-A243-824E-022D5CB50DA2}"/>
                  </a:ext>
                </a:extLst>
              </p:cNvPr>
              <p:cNvGrpSpPr/>
              <p:nvPr/>
            </p:nvGrpSpPr>
            <p:grpSpPr>
              <a:xfrm>
                <a:off x="409549" y="1735367"/>
                <a:ext cx="670192" cy="524904"/>
                <a:chOff x="171450" y="2291391"/>
                <a:chExt cx="822748" cy="698500"/>
              </a:xfrm>
            </p:grpSpPr>
            <p:pic>
              <p:nvPicPr>
                <p:cNvPr id="21" name="Bild 15">
                  <a:extLst>
                    <a:ext uri="{FF2B5EF4-FFF2-40B4-BE49-F238E27FC236}">
                      <a16:creationId xmlns:a16="http://schemas.microsoft.com/office/drawing/2014/main" id="{2680CFD4-8E48-1047-A1E2-5496483F10D7}"/>
                    </a:ext>
                  </a:extLst>
                </p:cNvPr>
                <p:cNvPicPr>
                  <a:picLocks noChangeAspect="1"/>
                </p:cNvPicPr>
                <p:nvPr/>
              </p:nvPicPr>
              <p:blipFill>
                <a:blip r:embed="rId3"/>
                <a:stretch>
                  <a:fillRect/>
                </a:stretch>
              </p:blipFill>
              <p:spPr>
                <a:xfrm>
                  <a:off x="171450" y="2291391"/>
                  <a:ext cx="495300" cy="698500"/>
                </a:xfrm>
                <a:prstGeom prst="rect">
                  <a:avLst/>
                </a:prstGeom>
              </p:spPr>
            </p:pic>
            <p:sp>
              <p:nvSpPr>
                <p:cNvPr id="22" name="Textfeld 16">
                  <a:extLst>
                    <a:ext uri="{FF2B5EF4-FFF2-40B4-BE49-F238E27FC236}">
                      <a16:creationId xmlns:a16="http://schemas.microsoft.com/office/drawing/2014/main" id="{F5C76A05-B302-1449-A50F-532D77BFA3F9}"/>
                    </a:ext>
                  </a:extLst>
                </p:cNvPr>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15" name="Textfeld 17">
                <a:extLst>
                  <a:ext uri="{FF2B5EF4-FFF2-40B4-BE49-F238E27FC236}">
                    <a16:creationId xmlns:a16="http://schemas.microsoft.com/office/drawing/2014/main" id="{E6D43619-60A7-3149-9B83-9ACFDA217665}"/>
                  </a:ext>
                </a:extLst>
              </p:cNvPr>
              <p:cNvSpPr txBox="1"/>
              <p:nvPr/>
            </p:nvSpPr>
            <p:spPr>
              <a:xfrm>
                <a:off x="832745" y="1797732"/>
                <a:ext cx="6501378" cy="957368"/>
              </a:xfrm>
              <a:prstGeom prst="rect">
                <a:avLst/>
              </a:prstGeom>
              <a:noFill/>
            </p:spPr>
            <p:txBody>
              <a:bodyPr wrap="square" rtlCol="0">
                <a:spAutoFit/>
              </a:bodyPr>
              <a:lstStyle/>
              <a:p>
                <a:pPr>
                  <a:spcAft>
                    <a:spcPts val="600"/>
                  </a:spcAft>
                </a:pPr>
                <a:r>
                  <a:rPr lang="en-US" sz="2400" dirty="0">
                    <a:cs typeface="Comic Sans MS"/>
                  </a:rPr>
                  <a:t>what is the polarization of gluons at small </a:t>
                </a:r>
                <a:r>
                  <a:rPr lang="en-US" sz="2400" i="1" dirty="0" err="1">
                    <a:cs typeface="Comic Sans MS"/>
                  </a:rPr>
                  <a:t>x</a:t>
                </a:r>
                <a:r>
                  <a:rPr lang="en-US" sz="2400" dirty="0">
                    <a:cs typeface="Comic Sans MS"/>
                  </a:rPr>
                  <a:t> where they are most abundant?</a:t>
                </a:r>
              </a:p>
            </p:txBody>
          </p:sp>
          <p:grpSp>
            <p:nvGrpSpPr>
              <p:cNvPr id="16" name="Gruppierung 7">
                <a:extLst>
                  <a:ext uri="{FF2B5EF4-FFF2-40B4-BE49-F238E27FC236}">
                    <a16:creationId xmlns:a16="http://schemas.microsoft.com/office/drawing/2014/main" id="{5967EABF-7D40-204A-84F6-11ABDFBB523B}"/>
                  </a:ext>
                </a:extLst>
              </p:cNvPr>
              <p:cNvGrpSpPr/>
              <p:nvPr/>
            </p:nvGrpSpPr>
            <p:grpSpPr>
              <a:xfrm>
                <a:off x="409549" y="2714648"/>
                <a:ext cx="670192" cy="590284"/>
                <a:chOff x="171450" y="2390176"/>
                <a:chExt cx="822748" cy="785505"/>
              </a:xfrm>
            </p:grpSpPr>
            <p:pic>
              <p:nvPicPr>
                <p:cNvPr id="19" name="Bild 20">
                  <a:extLst>
                    <a:ext uri="{FF2B5EF4-FFF2-40B4-BE49-F238E27FC236}">
                      <a16:creationId xmlns:a16="http://schemas.microsoft.com/office/drawing/2014/main" id="{41431EE7-3F5E-BA43-B6EF-B50145C42330}"/>
                    </a:ext>
                  </a:extLst>
                </p:cNvPr>
                <p:cNvPicPr>
                  <a:picLocks noChangeAspect="1"/>
                </p:cNvPicPr>
                <p:nvPr/>
              </p:nvPicPr>
              <p:blipFill>
                <a:blip r:embed="rId3"/>
                <a:stretch>
                  <a:fillRect/>
                </a:stretch>
              </p:blipFill>
              <p:spPr>
                <a:xfrm>
                  <a:off x="171450" y="2477182"/>
                  <a:ext cx="495300" cy="698499"/>
                </a:xfrm>
                <a:prstGeom prst="rect">
                  <a:avLst/>
                </a:prstGeom>
              </p:spPr>
            </p:pic>
            <p:sp>
              <p:nvSpPr>
                <p:cNvPr id="20" name="Textfeld 21">
                  <a:extLst>
                    <a:ext uri="{FF2B5EF4-FFF2-40B4-BE49-F238E27FC236}">
                      <a16:creationId xmlns:a16="http://schemas.microsoft.com/office/drawing/2014/main" id="{AD6DF8A7-3B35-0140-831C-5DBDAFBAEB14}"/>
                    </a:ext>
                  </a:extLst>
                </p:cNvPr>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17" name="Textfeld 22">
                <a:extLst>
                  <a:ext uri="{FF2B5EF4-FFF2-40B4-BE49-F238E27FC236}">
                    <a16:creationId xmlns:a16="http://schemas.microsoft.com/office/drawing/2014/main" id="{3F80088F-AAF2-4B42-BDA3-4C175D6340BC}"/>
                  </a:ext>
                </a:extLst>
              </p:cNvPr>
              <p:cNvSpPr txBox="1"/>
              <p:nvPr/>
            </p:nvSpPr>
            <p:spPr>
              <a:xfrm>
                <a:off x="832745" y="2819318"/>
                <a:ext cx="6501378" cy="957368"/>
              </a:xfrm>
              <a:prstGeom prst="rect">
                <a:avLst/>
              </a:prstGeom>
              <a:noFill/>
            </p:spPr>
            <p:txBody>
              <a:bodyPr wrap="square" rtlCol="0">
                <a:spAutoFit/>
              </a:bodyPr>
              <a:lstStyle/>
              <a:p>
                <a:pPr>
                  <a:spcAft>
                    <a:spcPts val="600"/>
                  </a:spcAft>
                </a:pPr>
                <a:r>
                  <a:rPr lang="en-US" sz="2400" dirty="0">
                    <a:cs typeface="Comic Sans MS"/>
                  </a:rPr>
                  <a:t>what is the flavor decomposition of the polarized sea depending on </a:t>
                </a:r>
                <a:r>
                  <a:rPr lang="en-US" sz="2400" i="1" dirty="0" err="1">
                    <a:cs typeface="Comic Sans MS"/>
                  </a:rPr>
                  <a:t>x</a:t>
                </a:r>
                <a:r>
                  <a:rPr lang="en-US" sz="2400" dirty="0">
                    <a:cs typeface="Comic Sans MS"/>
                  </a:rPr>
                  <a:t>?</a:t>
                </a:r>
              </a:p>
            </p:txBody>
          </p:sp>
          <p:sp>
            <p:nvSpPr>
              <p:cNvPr id="18" name="Textfeld 23">
                <a:extLst>
                  <a:ext uri="{FF2B5EF4-FFF2-40B4-BE49-F238E27FC236}">
                    <a16:creationId xmlns:a16="http://schemas.microsoft.com/office/drawing/2014/main" id="{A130DBF1-8F3A-F347-8CB2-7DA83415AE63}"/>
                  </a:ext>
                </a:extLst>
              </p:cNvPr>
              <p:cNvSpPr txBox="1"/>
              <p:nvPr/>
            </p:nvSpPr>
            <p:spPr>
              <a:xfrm>
                <a:off x="411768" y="3978572"/>
                <a:ext cx="7891839" cy="531871"/>
              </a:xfrm>
              <a:prstGeom prst="rect">
                <a:avLst/>
              </a:prstGeom>
              <a:noFill/>
            </p:spPr>
            <p:txBody>
              <a:bodyPr wrap="square" rtlCol="0">
                <a:spAutoFit/>
              </a:bodyPr>
              <a:lstStyle/>
              <a:p>
                <a:pPr algn="ctr">
                  <a:spcAft>
                    <a:spcPts val="600"/>
                  </a:spcAft>
                </a:pPr>
                <a:r>
                  <a:rPr lang="en-US" sz="2400" b="1" dirty="0">
                    <a:solidFill>
                      <a:srgbClr val="FF0000"/>
                    </a:solidFill>
                    <a:cs typeface="Comic Sans MS"/>
                  </a:rPr>
                  <a:t>Determine quark and gluon contributions to the proton spin</a:t>
                </a:r>
              </a:p>
            </p:txBody>
          </p:sp>
        </p:grpSp>
        <p:pic>
          <p:nvPicPr>
            <p:cNvPr id="23" name="Picture 22">
              <a:extLst>
                <a:ext uri="{FF2B5EF4-FFF2-40B4-BE49-F238E27FC236}">
                  <a16:creationId xmlns:a16="http://schemas.microsoft.com/office/drawing/2014/main" id="{8488F349-56A2-5649-AEBD-37DEA9A9F3FC}"/>
                </a:ext>
              </a:extLst>
            </p:cNvPr>
            <p:cNvPicPr>
              <a:picLocks noChangeAspect="1"/>
            </p:cNvPicPr>
            <p:nvPr/>
          </p:nvPicPr>
          <p:blipFill>
            <a:blip r:embed="rId4"/>
            <a:stretch>
              <a:fillRect/>
            </a:stretch>
          </p:blipFill>
          <p:spPr>
            <a:xfrm>
              <a:off x="6378971" y="847860"/>
              <a:ext cx="1864426" cy="1359477"/>
            </a:xfrm>
            <a:prstGeom prst="rect">
              <a:avLst/>
            </a:prstGeom>
          </p:spPr>
        </p:pic>
      </p:grpSp>
    </p:spTree>
    <p:extLst>
      <p:ext uri="{BB962C8B-B14F-4D97-AF65-F5344CB8AC3E}">
        <p14:creationId xmlns:p14="http://schemas.microsoft.com/office/powerpoint/2010/main" val="2670400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24</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Proton’s helicity structure</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sp>
        <p:nvSpPr>
          <p:cNvPr id="6" name="TextBox 5">
            <a:extLst>
              <a:ext uri="{FF2B5EF4-FFF2-40B4-BE49-F238E27FC236}">
                <a16:creationId xmlns:a16="http://schemas.microsoft.com/office/drawing/2014/main" id="{FA126FC4-5220-0E45-9F00-8EF9D289E96C}"/>
              </a:ext>
            </a:extLst>
          </p:cNvPr>
          <p:cNvSpPr txBox="1"/>
          <p:nvPr/>
        </p:nvSpPr>
        <p:spPr>
          <a:xfrm>
            <a:off x="30554" y="3399674"/>
            <a:ext cx="2203398" cy="461665"/>
          </a:xfrm>
          <a:prstGeom prst="rect">
            <a:avLst/>
          </a:prstGeom>
          <a:noFill/>
        </p:spPr>
        <p:txBody>
          <a:bodyPr wrap="none" rtlCol="0">
            <a:spAutoFit/>
          </a:bodyPr>
          <a:lstStyle/>
          <a:p>
            <a:r>
              <a:rPr lang="en-US" sz="2400" b="1" dirty="0">
                <a:solidFill>
                  <a:srgbClr val="0000FF"/>
                </a:solidFill>
                <a:cs typeface="Comic Sans MS"/>
              </a:rPr>
              <a:t>What we know:</a:t>
            </a:r>
            <a:r>
              <a:rPr lang="en-US" sz="2400" dirty="0"/>
              <a:t> </a:t>
            </a:r>
            <a:endParaRPr lang="en-US" sz="2400" dirty="0">
              <a:solidFill>
                <a:srgbClr val="FF00FF"/>
              </a:solidFill>
            </a:endParaRPr>
          </a:p>
        </p:txBody>
      </p:sp>
      <p:grpSp>
        <p:nvGrpSpPr>
          <p:cNvPr id="7" name="Group 20">
            <a:extLst>
              <a:ext uri="{FF2B5EF4-FFF2-40B4-BE49-F238E27FC236}">
                <a16:creationId xmlns:a16="http://schemas.microsoft.com/office/drawing/2014/main" id="{96B62583-C621-6444-B60B-98E6668E9E86}"/>
              </a:ext>
            </a:extLst>
          </p:cNvPr>
          <p:cNvGrpSpPr>
            <a:grpSpLocks/>
          </p:cNvGrpSpPr>
          <p:nvPr/>
        </p:nvGrpSpPr>
        <p:grpSpPr bwMode="auto">
          <a:xfrm>
            <a:off x="10165443" y="67845"/>
            <a:ext cx="2029682" cy="1788585"/>
            <a:chOff x="1694" y="1103"/>
            <a:chExt cx="2612" cy="2149"/>
          </a:xfrm>
        </p:grpSpPr>
        <p:pic>
          <p:nvPicPr>
            <p:cNvPr id="8" name="Picture 21" descr="nucleonpuzzle">
              <a:extLst>
                <a:ext uri="{FF2B5EF4-FFF2-40B4-BE49-F238E27FC236}">
                  <a16:creationId xmlns:a16="http://schemas.microsoft.com/office/drawing/2014/main" id="{0DBBB0BE-DEEE-1B44-AFB2-72AC80A6AC9B}"/>
                </a:ext>
              </a:extLst>
            </p:cNvPr>
            <p:cNvPicPr>
              <a:picLocks noChangeAspect="1" noChangeArrowheads="1"/>
            </p:cNvPicPr>
            <p:nvPr/>
          </p:nvPicPr>
          <p:blipFill>
            <a:blip r:embed="rId2"/>
            <a:stretch>
              <a:fillRect/>
            </a:stretch>
          </p:blipFill>
          <p:spPr bwMode="auto">
            <a:xfrm>
              <a:off x="1694" y="1103"/>
              <a:ext cx="2401" cy="2149"/>
            </a:xfrm>
            <a:prstGeom prst="rect">
              <a:avLst/>
            </a:prstGeom>
            <a:noFill/>
          </p:spPr>
        </p:pic>
        <p:sp>
          <p:nvSpPr>
            <p:cNvPr id="9" name="Text Box 22">
              <a:extLst>
                <a:ext uri="{FF2B5EF4-FFF2-40B4-BE49-F238E27FC236}">
                  <a16:creationId xmlns:a16="http://schemas.microsoft.com/office/drawing/2014/main" id="{155542D7-6D35-904C-97ED-11DFE713806C}"/>
                </a:ext>
              </a:extLst>
            </p:cNvPr>
            <p:cNvSpPr txBox="1">
              <a:spLocks noChangeArrowheads="1"/>
            </p:cNvSpPr>
            <p:nvPr/>
          </p:nvSpPr>
          <p:spPr bwMode="auto">
            <a:xfrm>
              <a:off x="1819" y="1476"/>
              <a:ext cx="909" cy="407"/>
            </a:xfrm>
            <a:prstGeom prst="rect">
              <a:avLst/>
            </a:prstGeom>
            <a:noFill/>
            <a:ln w="9525">
              <a:noFill/>
              <a:miter lim="800000"/>
              <a:headEnd/>
              <a:tailEnd/>
            </a:ln>
            <a:effectLst/>
          </p:spPr>
          <p:txBody>
            <a:bodyPr wrap="square">
              <a:prstTxWarp prst="textNoShape">
                <a:avLst/>
              </a:prstTxWarp>
              <a:spAutoFit/>
            </a:bodyPr>
            <a:lstStyle/>
            <a:p>
              <a:r>
                <a:rPr lang="en-US" sz="1600" b="1" dirty="0" err="1">
                  <a:effectLst>
                    <a:outerShdw blurRad="38100" dist="38100" dir="2700000" algn="tl">
                      <a:srgbClr val="DDDDDD"/>
                    </a:outerShdw>
                  </a:effectLst>
                  <a:latin typeface="Symbol" charset="2"/>
                </a:rPr>
                <a:t>S</a:t>
              </a:r>
              <a:r>
                <a:rPr lang="en-US" sz="1600" b="1" baseline="-25000" dirty="0" err="1">
                  <a:effectLst>
                    <a:outerShdw blurRad="38100" dist="38100" dir="2700000" algn="tl">
                      <a:srgbClr val="DDDDDD"/>
                    </a:outerShdw>
                  </a:effectLst>
                  <a:latin typeface="+mj-lt"/>
                </a:rPr>
                <a:t>q</a:t>
              </a:r>
              <a:r>
                <a:rPr lang="en-US" sz="1600" b="1" dirty="0" err="1">
                  <a:effectLst>
                    <a:outerShdw blurRad="38100" dist="38100" dir="2700000" algn="tl">
                      <a:srgbClr val="DDDDDD"/>
                    </a:outerShdw>
                  </a:effectLst>
                  <a:latin typeface="Symbol" charset="2"/>
                </a:rPr>
                <a:t>D</a:t>
              </a:r>
              <a:r>
                <a:rPr lang="en-US" sz="1600" b="1" dirty="0" err="1">
                  <a:effectLst>
                    <a:outerShdw blurRad="38100" dist="38100" dir="2700000" algn="tl">
                      <a:srgbClr val="DDDDDD"/>
                    </a:outerShdw>
                  </a:effectLst>
                </a:rPr>
                <a:t>q</a:t>
              </a:r>
              <a:endParaRPr lang="en-GB" sz="1600" b="1" dirty="0">
                <a:effectLst>
                  <a:outerShdw blurRad="38100" dist="38100" dir="2700000" algn="tl">
                    <a:srgbClr val="DDDDDD"/>
                  </a:outerShdw>
                </a:effectLst>
              </a:endParaRPr>
            </a:p>
          </p:txBody>
        </p:sp>
        <p:sp>
          <p:nvSpPr>
            <p:cNvPr id="10" name="Text Box 23">
              <a:extLst>
                <a:ext uri="{FF2B5EF4-FFF2-40B4-BE49-F238E27FC236}">
                  <a16:creationId xmlns:a16="http://schemas.microsoft.com/office/drawing/2014/main" id="{C2677942-1DEE-4A4E-8282-19B1AB31C451}"/>
                </a:ext>
              </a:extLst>
            </p:cNvPr>
            <p:cNvSpPr txBox="1">
              <a:spLocks noChangeArrowheads="1"/>
            </p:cNvSpPr>
            <p:nvPr/>
          </p:nvSpPr>
          <p:spPr bwMode="auto">
            <a:xfrm>
              <a:off x="2465" y="2657"/>
              <a:ext cx="594" cy="407"/>
            </a:xfrm>
            <a:prstGeom prst="rect">
              <a:avLst/>
            </a:prstGeom>
            <a:noFill/>
            <a:ln w="9525">
              <a:noFill/>
              <a:miter lim="800000"/>
              <a:headEnd/>
              <a:tailEnd/>
            </a:ln>
            <a:effectLst/>
          </p:spPr>
          <p:txBody>
            <a:bodyPr wrap="square">
              <a:prstTxWarp prst="textNoShape">
                <a:avLst/>
              </a:prstTxWarp>
              <a:spAutoFit/>
            </a:bodyPr>
            <a:lstStyle/>
            <a:p>
              <a:r>
                <a:rPr lang="en-US" sz="1600" dirty="0">
                  <a:solidFill>
                    <a:srgbClr val="FFFFFF"/>
                  </a:solidFill>
                  <a:effectLst>
                    <a:outerShdw blurRad="38100" dist="38100" dir="2700000" algn="tl">
                      <a:srgbClr val="DDDDDD"/>
                    </a:outerShdw>
                  </a:effectLst>
                  <a:latin typeface="Symbol" charset="2"/>
                </a:rPr>
                <a:t>D</a:t>
              </a:r>
              <a:r>
                <a:rPr lang="en-US" sz="1600" dirty="0">
                  <a:solidFill>
                    <a:srgbClr val="FFFFFF"/>
                  </a:solidFill>
                  <a:effectLst>
                    <a:outerShdw blurRad="38100" dist="38100" dir="2700000" algn="tl">
                      <a:srgbClr val="DDDDDD"/>
                    </a:outerShdw>
                  </a:effectLst>
                </a:rPr>
                <a:t>G</a:t>
              </a:r>
              <a:endParaRPr lang="en-GB" sz="1600" dirty="0">
                <a:solidFill>
                  <a:srgbClr val="FFFFFF"/>
                </a:solidFill>
                <a:effectLst>
                  <a:outerShdw blurRad="38100" dist="38100" dir="2700000" algn="tl">
                    <a:srgbClr val="DDDDDD"/>
                  </a:outerShdw>
                </a:effectLst>
              </a:endParaRPr>
            </a:p>
          </p:txBody>
        </p:sp>
        <p:sp>
          <p:nvSpPr>
            <p:cNvPr id="11" name="Text Box 24">
              <a:extLst>
                <a:ext uri="{FF2B5EF4-FFF2-40B4-BE49-F238E27FC236}">
                  <a16:creationId xmlns:a16="http://schemas.microsoft.com/office/drawing/2014/main" id="{8640FAE4-8701-E24D-A1C4-4773FE153A48}"/>
                </a:ext>
              </a:extLst>
            </p:cNvPr>
            <p:cNvSpPr txBox="1">
              <a:spLocks noChangeArrowheads="1"/>
            </p:cNvSpPr>
            <p:nvPr/>
          </p:nvSpPr>
          <p:spPr bwMode="auto">
            <a:xfrm>
              <a:off x="3059" y="1364"/>
              <a:ext cx="614" cy="407"/>
            </a:xfrm>
            <a:prstGeom prst="rect">
              <a:avLst/>
            </a:prstGeom>
            <a:noFill/>
            <a:ln w="9525">
              <a:noFill/>
              <a:miter lim="800000"/>
              <a:headEnd/>
              <a:tailEnd/>
            </a:ln>
            <a:effectLst/>
          </p:spPr>
          <p:txBody>
            <a:bodyPr wrap="square">
              <a:prstTxWarp prst="textNoShape">
                <a:avLst/>
              </a:prstTxWarp>
              <a:spAutoFit/>
            </a:bodyPr>
            <a:lstStyle/>
            <a:p>
              <a:r>
                <a:rPr lang="en-US" sz="1600" b="1" dirty="0" err="1">
                  <a:solidFill>
                    <a:srgbClr val="000000"/>
                  </a:solidFill>
                  <a:effectLst>
                    <a:outerShdw blurRad="38100" dist="38100" dir="2700000" algn="tl">
                      <a:srgbClr val="DDDDDD"/>
                    </a:outerShdw>
                  </a:effectLst>
                </a:rPr>
                <a:t>L</a:t>
              </a:r>
              <a:r>
                <a:rPr lang="en-US" sz="1600" b="1" baseline="-25000" dirty="0" err="1">
                  <a:solidFill>
                    <a:srgbClr val="000000"/>
                  </a:solidFill>
                  <a:effectLst>
                    <a:outerShdw blurRad="38100" dist="38100" dir="2700000" algn="tl">
                      <a:srgbClr val="DDDDDD"/>
                    </a:outerShdw>
                  </a:effectLst>
                </a:rPr>
                <a:t>g</a:t>
              </a:r>
              <a:endParaRPr lang="en-GB" sz="1600" b="1" baseline="-25000" dirty="0">
                <a:solidFill>
                  <a:srgbClr val="000000"/>
                </a:solidFill>
                <a:effectLst>
                  <a:outerShdw blurRad="38100" dist="38100" dir="2700000" algn="tl">
                    <a:srgbClr val="DDDDDD"/>
                  </a:outerShdw>
                </a:effectLst>
              </a:endParaRPr>
            </a:p>
          </p:txBody>
        </p:sp>
        <p:sp>
          <p:nvSpPr>
            <p:cNvPr id="12" name="Text Box 25">
              <a:extLst>
                <a:ext uri="{FF2B5EF4-FFF2-40B4-BE49-F238E27FC236}">
                  <a16:creationId xmlns:a16="http://schemas.microsoft.com/office/drawing/2014/main" id="{DE3217A9-4506-DE42-B079-CDD6D9EC204F}"/>
                </a:ext>
              </a:extLst>
            </p:cNvPr>
            <p:cNvSpPr txBox="1">
              <a:spLocks noChangeArrowheads="1"/>
            </p:cNvSpPr>
            <p:nvPr/>
          </p:nvSpPr>
          <p:spPr bwMode="auto">
            <a:xfrm>
              <a:off x="1754" y="2109"/>
              <a:ext cx="711" cy="407"/>
            </a:xfrm>
            <a:prstGeom prst="rect">
              <a:avLst/>
            </a:prstGeom>
            <a:noFill/>
            <a:ln w="9525">
              <a:noFill/>
              <a:miter lim="800000"/>
              <a:headEnd/>
              <a:tailEnd/>
            </a:ln>
            <a:effectLst/>
          </p:spPr>
          <p:txBody>
            <a:bodyPr wrap="square">
              <a:prstTxWarp prst="textNoShape">
                <a:avLst/>
              </a:prstTxWarp>
              <a:spAutoFit/>
            </a:bodyPr>
            <a:lstStyle/>
            <a:p>
              <a:r>
                <a:rPr lang="en-US" sz="1600" b="1" dirty="0" err="1">
                  <a:effectLst>
                    <a:outerShdw blurRad="38100" dist="38100" dir="2700000" algn="tl">
                      <a:srgbClr val="DDDDDD"/>
                    </a:outerShdw>
                  </a:effectLst>
                  <a:latin typeface="Symbol" charset="2"/>
                  <a:cs typeface="Symbol" charset="2"/>
                </a:rPr>
                <a:t>S</a:t>
              </a:r>
              <a:r>
                <a:rPr lang="en-US" sz="1600" b="1" baseline="-25000" dirty="0" err="1">
                  <a:effectLst>
                    <a:outerShdw blurRad="38100" dist="38100" dir="2700000" algn="tl">
                      <a:srgbClr val="DDDDDD"/>
                    </a:outerShdw>
                  </a:effectLst>
                </a:rPr>
                <a:t>q</a:t>
              </a:r>
              <a:r>
                <a:rPr lang="en-US" sz="1600" b="1" dirty="0" err="1">
                  <a:effectLst>
                    <a:outerShdw blurRad="38100" dist="38100" dir="2700000" algn="tl">
                      <a:srgbClr val="DDDDDD"/>
                    </a:outerShdw>
                  </a:effectLst>
                </a:rPr>
                <a:t>L</a:t>
              </a:r>
              <a:r>
                <a:rPr lang="en-US" sz="1600" b="1" baseline="-25000" dirty="0" err="1">
                  <a:effectLst>
                    <a:outerShdw blurRad="38100" dist="38100" dir="2700000" algn="tl">
                      <a:srgbClr val="DDDDDD"/>
                    </a:outerShdw>
                  </a:effectLst>
                </a:rPr>
                <a:t>q</a:t>
              </a:r>
              <a:endParaRPr lang="en-GB" sz="1600" b="1" baseline="-25000" dirty="0">
                <a:effectLst>
                  <a:outerShdw blurRad="38100" dist="38100" dir="2700000" algn="tl">
                    <a:srgbClr val="DDDDDD"/>
                  </a:outerShdw>
                </a:effectLst>
              </a:endParaRPr>
            </a:p>
          </p:txBody>
        </p:sp>
        <p:sp>
          <p:nvSpPr>
            <p:cNvPr id="13" name="Text Box 26">
              <a:extLst>
                <a:ext uri="{FF2B5EF4-FFF2-40B4-BE49-F238E27FC236}">
                  <a16:creationId xmlns:a16="http://schemas.microsoft.com/office/drawing/2014/main" id="{7D962054-85B6-3B4F-A94F-BC30380F1581}"/>
                </a:ext>
              </a:extLst>
            </p:cNvPr>
            <p:cNvSpPr txBox="1">
              <a:spLocks noChangeArrowheads="1"/>
            </p:cNvSpPr>
            <p:nvPr/>
          </p:nvSpPr>
          <p:spPr bwMode="auto">
            <a:xfrm>
              <a:off x="3675" y="2200"/>
              <a:ext cx="631" cy="407"/>
            </a:xfrm>
            <a:prstGeom prst="rect">
              <a:avLst/>
            </a:prstGeom>
            <a:noFill/>
            <a:ln w="9525">
              <a:noFill/>
              <a:miter lim="800000"/>
              <a:headEnd/>
              <a:tailEnd/>
            </a:ln>
            <a:effectLst/>
          </p:spPr>
          <p:txBody>
            <a:bodyPr wrap="square">
              <a:prstTxWarp prst="textNoShape">
                <a:avLst/>
              </a:prstTxWarp>
              <a:spAutoFit/>
            </a:bodyPr>
            <a:lstStyle/>
            <a:p>
              <a:r>
                <a:rPr lang="en-US" sz="1600" b="1" dirty="0" err="1">
                  <a:solidFill>
                    <a:schemeClr val="tx1"/>
                  </a:solidFill>
                  <a:effectLst>
                    <a:outerShdw blurRad="38100" dist="38100" dir="2700000" algn="tl">
                      <a:srgbClr val="DDDDDD"/>
                    </a:outerShdw>
                  </a:effectLst>
                  <a:latin typeface="Symbol" charset="2"/>
                </a:rPr>
                <a:t>d</a:t>
              </a:r>
              <a:r>
                <a:rPr lang="en-US" sz="1600" b="1" dirty="0" err="1">
                  <a:solidFill>
                    <a:schemeClr val="tx1"/>
                  </a:solidFill>
                  <a:effectLst>
                    <a:outerShdw blurRad="38100" dist="38100" dir="2700000" algn="tl">
                      <a:srgbClr val="DDDDDD"/>
                    </a:outerShdw>
                  </a:effectLst>
                </a:rPr>
                <a:t>q</a:t>
              </a:r>
              <a:endParaRPr lang="en-GB" sz="1600" b="1" dirty="0">
                <a:solidFill>
                  <a:schemeClr val="tx1"/>
                </a:solidFill>
                <a:effectLst>
                  <a:outerShdw blurRad="38100" dist="38100" dir="2700000" algn="tl">
                    <a:srgbClr val="DDDDDD"/>
                  </a:outerShdw>
                </a:effectLst>
              </a:endParaRPr>
            </a:p>
          </p:txBody>
        </p:sp>
        <p:graphicFrame>
          <p:nvGraphicFramePr>
            <p:cNvPr id="14" name="Object 27">
              <a:extLst>
                <a:ext uri="{FF2B5EF4-FFF2-40B4-BE49-F238E27FC236}">
                  <a16:creationId xmlns:a16="http://schemas.microsoft.com/office/drawing/2014/main" id="{B023021D-1950-EC44-84FA-9777FC1A0CE0}"/>
                </a:ext>
              </a:extLst>
            </p:cNvPr>
            <p:cNvGraphicFramePr>
              <a:graphicFrameLocks noChangeAspect="1"/>
            </p:cNvGraphicFramePr>
            <p:nvPr/>
          </p:nvGraphicFramePr>
          <p:xfrm>
            <a:off x="3409" y="2453"/>
            <a:ext cx="264" cy="272"/>
          </p:xfrm>
          <a:graphic>
            <a:graphicData uri="http://schemas.openxmlformats.org/presentationml/2006/ole">
              <mc:AlternateContent xmlns:mc="http://schemas.openxmlformats.org/markup-compatibility/2006">
                <mc:Choice xmlns:v="urn:schemas-microsoft-com:vml" Requires="v">
                  <p:oleObj name="Equation" r:id="rId3" imgW="419040" imgH="431640" progId="">
                    <p:embed/>
                  </p:oleObj>
                </mc:Choice>
                <mc:Fallback>
                  <p:oleObj name="Equation" r:id="rId3" imgW="419040" imgH="431640" progId="">
                    <p:embed/>
                    <p:pic>
                      <p:nvPicPr>
                        <p:cNvPr id="4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 y="2453"/>
                          <a:ext cx="264" cy="27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5" name="TextBox 14">
            <a:extLst>
              <a:ext uri="{FF2B5EF4-FFF2-40B4-BE49-F238E27FC236}">
                <a16:creationId xmlns:a16="http://schemas.microsoft.com/office/drawing/2014/main" id="{D26405C8-2783-DD44-BF7A-D62715BF5661}"/>
              </a:ext>
            </a:extLst>
          </p:cNvPr>
          <p:cNvSpPr txBox="1"/>
          <p:nvPr/>
        </p:nvSpPr>
        <p:spPr>
          <a:xfrm>
            <a:off x="34202" y="5283215"/>
            <a:ext cx="9352169" cy="1200329"/>
          </a:xfrm>
          <a:prstGeom prst="rect">
            <a:avLst/>
          </a:prstGeom>
          <a:noFill/>
        </p:spPr>
        <p:txBody>
          <a:bodyPr wrap="square" rtlCol="0">
            <a:spAutoFit/>
          </a:bodyPr>
          <a:lstStyle/>
          <a:p>
            <a:r>
              <a:rPr lang="en-US" sz="2400" b="1" dirty="0">
                <a:solidFill>
                  <a:srgbClr val="0000FF"/>
                </a:solidFill>
                <a:cs typeface="Comic Sans MS"/>
              </a:rPr>
              <a:t>Expected impact of the EIC: </a:t>
            </a:r>
          </a:p>
          <a:p>
            <a:r>
              <a:rPr lang="en-US" sz="2400" dirty="0">
                <a:cs typeface="Symbol" charset="2"/>
              </a:rPr>
              <a:t>The x-range will be</a:t>
            </a:r>
            <a:r>
              <a:rPr lang="en-US" sz="2400" dirty="0"/>
              <a:t> extended by two orders of magnitude, allowing an extremely precise measurement in the earlier poorly known area </a:t>
            </a:r>
          </a:p>
        </p:txBody>
      </p:sp>
      <p:sp>
        <p:nvSpPr>
          <p:cNvPr id="16" name="TextBox 15">
            <a:extLst>
              <a:ext uri="{FF2B5EF4-FFF2-40B4-BE49-F238E27FC236}">
                <a16:creationId xmlns:a16="http://schemas.microsoft.com/office/drawing/2014/main" id="{EEC78DA3-F617-E84F-B19D-00D676EC6433}"/>
              </a:ext>
            </a:extLst>
          </p:cNvPr>
          <p:cNvSpPr txBox="1"/>
          <p:nvPr/>
        </p:nvSpPr>
        <p:spPr>
          <a:xfrm>
            <a:off x="97610" y="883270"/>
            <a:ext cx="6488315" cy="400110"/>
          </a:xfrm>
          <a:prstGeom prst="rect">
            <a:avLst/>
          </a:prstGeom>
          <a:noFill/>
        </p:spPr>
        <p:txBody>
          <a:bodyPr wrap="none" rtlCol="0">
            <a:spAutoFit/>
          </a:bodyPr>
          <a:lstStyle/>
          <a:p>
            <a:r>
              <a:rPr lang="en-US" sz="2000" dirty="0"/>
              <a:t>Jaffe and </a:t>
            </a:r>
            <a:r>
              <a:rPr lang="en-US" sz="2000" dirty="0" err="1"/>
              <a:t>Manohar</a:t>
            </a:r>
            <a:r>
              <a:rPr lang="en-US" sz="2000" dirty="0"/>
              <a:t> “sum rule” [</a:t>
            </a:r>
            <a:r>
              <a:rPr lang="en-US" sz="2000" dirty="0" err="1"/>
              <a:t>Nucl</a:t>
            </a:r>
            <a:r>
              <a:rPr lang="en-US" sz="2000" dirty="0"/>
              <a:t>. Phys. B337, 509 (1990)]</a:t>
            </a:r>
          </a:p>
        </p:txBody>
      </p:sp>
      <p:graphicFrame>
        <p:nvGraphicFramePr>
          <p:cNvPr id="17" name="Object 16">
            <a:extLst>
              <a:ext uri="{FF2B5EF4-FFF2-40B4-BE49-F238E27FC236}">
                <a16:creationId xmlns:a16="http://schemas.microsoft.com/office/drawing/2014/main" id="{1A1B917D-FD65-0F43-A603-6DDAA30C897E}"/>
              </a:ext>
            </a:extLst>
          </p:cNvPr>
          <p:cNvGraphicFramePr>
            <a:graphicFrameLocks noChangeAspect="1"/>
          </p:cNvGraphicFramePr>
          <p:nvPr>
            <p:extLst>
              <p:ext uri="{D42A27DB-BD31-4B8C-83A1-F6EECF244321}">
                <p14:modId xmlns:p14="http://schemas.microsoft.com/office/powerpoint/2010/main" val="1366000481"/>
              </p:ext>
            </p:extLst>
          </p:nvPr>
        </p:nvGraphicFramePr>
        <p:xfrm>
          <a:off x="641722" y="1531908"/>
          <a:ext cx="4739969" cy="652717"/>
        </p:xfrm>
        <a:graphic>
          <a:graphicData uri="http://schemas.openxmlformats.org/presentationml/2006/ole">
            <mc:AlternateContent xmlns:mc="http://schemas.openxmlformats.org/markup-compatibility/2006">
              <mc:Choice xmlns:v="urn:schemas-microsoft-com:vml" Requires="v">
                <p:oleObj name="Equation" r:id="rId5" imgW="3873500" imgH="533400" progId="">
                  <p:embed/>
                </p:oleObj>
              </mc:Choice>
              <mc:Fallback>
                <p:oleObj name="Equation" r:id="rId5" imgW="3873500" imgH="533400" progId="">
                  <p:embed/>
                  <p:pic>
                    <p:nvPicPr>
                      <p:cNvPr id="62" name="Object 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722" y="1531908"/>
                        <a:ext cx="4739969" cy="65271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31" name="Group 30">
            <a:extLst>
              <a:ext uri="{FF2B5EF4-FFF2-40B4-BE49-F238E27FC236}">
                <a16:creationId xmlns:a16="http://schemas.microsoft.com/office/drawing/2014/main" id="{4BE29E80-2934-8849-B084-DD18E9C737AF}"/>
              </a:ext>
            </a:extLst>
          </p:cNvPr>
          <p:cNvGrpSpPr/>
          <p:nvPr/>
        </p:nvGrpSpPr>
        <p:grpSpPr>
          <a:xfrm>
            <a:off x="2871134" y="2188953"/>
            <a:ext cx="1117935" cy="665994"/>
            <a:chOff x="2871134" y="2188953"/>
            <a:chExt cx="1117935" cy="665994"/>
          </a:xfrm>
        </p:grpSpPr>
        <p:sp>
          <p:nvSpPr>
            <p:cNvPr id="18" name="AutoShape 9">
              <a:extLst>
                <a:ext uri="{FF2B5EF4-FFF2-40B4-BE49-F238E27FC236}">
                  <a16:creationId xmlns:a16="http://schemas.microsoft.com/office/drawing/2014/main" id="{7F287AC7-6A5D-9247-879F-393A7D3C5ADE}"/>
                </a:ext>
              </a:extLst>
            </p:cNvPr>
            <p:cNvSpPr>
              <a:spLocks noChangeAspect="1"/>
            </p:cNvSpPr>
            <p:nvPr/>
          </p:nvSpPr>
          <p:spPr bwMode="auto">
            <a:xfrm rot="5400000">
              <a:off x="3375763" y="1946065"/>
              <a:ext cx="96838" cy="582613"/>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20" name="TextBox 19">
              <a:extLst>
                <a:ext uri="{FF2B5EF4-FFF2-40B4-BE49-F238E27FC236}">
                  <a16:creationId xmlns:a16="http://schemas.microsoft.com/office/drawing/2014/main" id="{33069A86-70A2-0443-B656-FF4651D6D132}"/>
                </a:ext>
              </a:extLst>
            </p:cNvPr>
            <p:cNvSpPr txBox="1"/>
            <p:nvPr/>
          </p:nvSpPr>
          <p:spPr>
            <a:xfrm>
              <a:off x="2871134" y="2270172"/>
              <a:ext cx="1117935" cy="584775"/>
            </a:xfrm>
            <a:prstGeom prst="rect">
              <a:avLst/>
            </a:prstGeom>
            <a:noFill/>
          </p:spPr>
          <p:txBody>
            <a:bodyPr wrap="none" rtlCol="0">
              <a:spAutoFit/>
            </a:bodyPr>
            <a:lstStyle/>
            <a:p>
              <a:pPr algn="ctr"/>
              <a:r>
                <a:rPr lang="en-US" sz="1600" dirty="0">
                  <a:solidFill>
                    <a:srgbClr val="FF0000"/>
                  </a:solidFill>
                </a:rPr>
                <a:t>total </a:t>
              </a:r>
              <a:r>
                <a:rPr lang="en-US" sz="1600" dirty="0" err="1">
                  <a:solidFill>
                    <a:srgbClr val="FF0000"/>
                  </a:solidFill>
                </a:rPr>
                <a:t>u+d+s</a:t>
              </a:r>
              <a:endParaRPr lang="en-US" sz="1600" dirty="0">
                <a:solidFill>
                  <a:srgbClr val="FF0000"/>
                </a:solidFill>
              </a:endParaRPr>
            </a:p>
            <a:p>
              <a:pPr algn="ctr"/>
              <a:r>
                <a:rPr lang="en-US" sz="1600" dirty="0">
                  <a:solidFill>
                    <a:srgbClr val="FF0000"/>
                  </a:solidFill>
                </a:rPr>
                <a:t>quark spin</a:t>
              </a:r>
            </a:p>
          </p:txBody>
        </p:sp>
      </p:grpSp>
      <p:grpSp>
        <p:nvGrpSpPr>
          <p:cNvPr id="30" name="Group 29">
            <a:extLst>
              <a:ext uri="{FF2B5EF4-FFF2-40B4-BE49-F238E27FC236}">
                <a16:creationId xmlns:a16="http://schemas.microsoft.com/office/drawing/2014/main" id="{B8B30094-CB71-124F-88A2-0128F25CDFF7}"/>
              </a:ext>
            </a:extLst>
          </p:cNvPr>
          <p:cNvGrpSpPr/>
          <p:nvPr/>
        </p:nvGrpSpPr>
        <p:grpSpPr>
          <a:xfrm>
            <a:off x="4328660" y="2146499"/>
            <a:ext cx="1168590" cy="719385"/>
            <a:chOff x="4328660" y="2146499"/>
            <a:chExt cx="1168590" cy="719385"/>
          </a:xfrm>
        </p:grpSpPr>
        <p:sp>
          <p:nvSpPr>
            <p:cNvPr id="19" name="AutoShape 9">
              <a:extLst>
                <a:ext uri="{FF2B5EF4-FFF2-40B4-BE49-F238E27FC236}">
                  <a16:creationId xmlns:a16="http://schemas.microsoft.com/office/drawing/2014/main" id="{D7865C2A-528D-6B4F-9693-BC5CC5D7ACCC}"/>
                </a:ext>
              </a:extLst>
            </p:cNvPr>
            <p:cNvSpPr>
              <a:spLocks noChangeAspect="1"/>
            </p:cNvSpPr>
            <p:nvPr/>
          </p:nvSpPr>
          <p:spPr bwMode="auto">
            <a:xfrm rot="5400000">
              <a:off x="4827325" y="1769494"/>
              <a:ext cx="150310" cy="904320"/>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21" name="TextBox 20">
              <a:extLst>
                <a:ext uri="{FF2B5EF4-FFF2-40B4-BE49-F238E27FC236}">
                  <a16:creationId xmlns:a16="http://schemas.microsoft.com/office/drawing/2014/main" id="{372560F7-4FC2-924F-9C19-B96C52A5C9D4}"/>
                </a:ext>
              </a:extLst>
            </p:cNvPr>
            <p:cNvSpPr txBox="1"/>
            <p:nvPr/>
          </p:nvSpPr>
          <p:spPr>
            <a:xfrm>
              <a:off x="4328660" y="2281109"/>
              <a:ext cx="1168590" cy="584775"/>
            </a:xfrm>
            <a:prstGeom prst="rect">
              <a:avLst/>
            </a:prstGeom>
            <a:noFill/>
          </p:spPr>
          <p:txBody>
            <a:bodyPr wrap="none" rtlCol="0">
              <a:spAutoFit/>
            </a:bodyPr>
            <a:lstStyle/>
            <a:p>
              <a:pPr algn="ctr"/>
              <a:r>
                <a:rPr lang="en-US" sz="1600" dirty="0">
                  <a:solidFill>
                    <a:srgbClr val="3366FF"/>
                  </a:solidFill>
                </a:rPr>
                <a:t>angular </a:t>
              </a:r>
            </a:p>
            <a:p>
              <a:pPr algn="ctr"/>
              <a:r>
                <a:rPr lang="en-US" sz="1600" dirty="0">
                  <a:solidFill>
                    <a:srgbClr val="3366FF"/>
                  </a:solidFill>
                </a:rPr>
                <a:t>momentum</a:t>
              </a:r>
            </a:p>
          </p:txBody>
        </p:sp>
      </p:grpSp>
      <p:grpSp>
        <p:nvGrpSpPr>
          <p:cNvPr id="3" name="Group 2">
            <a:extLst>
              <a:ext uri="{FF2B5EF4-FFF2-40B4-BE49-F238E27FC236}">
                <a16:creationId xmlns:a16="http://schemas.microsoft.com/office/drawing/2014/main" id="{6ADBF861-6486-1C47-8A02-CE62E032AD7A}"/>
              </a:ext>
            </a:extLst>
          </p:cNvPr>
          <p:cNvGrpSpPr/>
          <p:nvPr/>
        </p:nvGrpSpPr>
        <p:grpSpPr>
          <a:xfrm>
            <a:off x="3480054" y="1221916"/>
            <a:ext cx="1168590" cy="449909"/>
            <a:chOff x="3480054" y="1221916"/>
            <a:chExt cx="1168590" cy="449909"/>
          </a:xfrm>
        </p:grpSpPr>
        <p:sp>
          <p:nvSpPr>
            <p:cNvPr id="22" name="AutoShape 9">
              <a:extLst>
                <a:ext uri="{FF2B5EF4-FFF2-40B4-BE49-F238E27FC236}">
                  <a16:creationId xmlns:a16="http://schemas.microsoft.com/office/drawing/2014/main" id="{6A90BEDC-2AE8-3545-9255-DFB07BAB2618}"/>
                </a:ext>
              </a:extLst>
            </p:cNvPr>
            <p:cNvSpPr>
              <a:spLocks noChangeAspect="1"/>
            </p:cNvSpPr>
            <p:nvPr/>
          </p:nvSpPr>
          <p:spPr bwMode="auto">
            <a:xfrm rot="5400000" flipH="1">
              <a:off x="4010066" y="1469302"/>
              <a:ext cx="101814" cy="303232"/>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23" name="TextBox 22">
              <a:extLst>
                <a:ext uri="{FF2B5EF4-FFF2-40B4-BE49-F238E27FC236}">
                  <a16:creationId xmlns:a16="http://schemas.microsoft.com/office/drawing/2014/main" id="{59E07D3B-C53F-D549-9867-FCF9449DAE16}"/>
                </a:ext>
              </a:extLst>
            </p:cNvPr>
            <p:cNvSpPr txBox="1"/>
            <p:nvPr/>
          </p:nvSpPr>
          <p:spPr>
            <a:xfrm>
              <a:off x="3480054" y="1221916"/>
              <a:ext cx="1168590" cy="338554"/>
            </a:xfrm>
            <a:prstGeom prst="rect">
              <a:avLst/>
            </a:prstGeom>
            <a:noFill/>
          </p:spPr>
          <p:txBody>
            <a:bodyPr wrap="square" rtlCol="0">
              <a:spAutoFit/>
            </a:bodyPr>
            <a:lstStyle/>
            <a:p>
              <a:pPr algn="ctr"/>
              <a:r>
                <a:rPr lang="en-US" sz="1600" dirty="0">
                  <a:solidFill>
                    <a:srgbClr val="008000"/>
                  </a:solidFill>
                </a:rPr>
                <a:t>gluon spin</a:t>
              </a:r>
            </a:p>
          </p:txBody>
        </p:sp>
      </p:grpSp>
      <p:graphicFrame>
        <p:nvGraphicFramePr>
          <p:cNvPr id="24" name="Object 23">
            <a:extLst>
              <a:ext uri="{FF2B5EF4-FFF2-40B4-BE49-F238E27FC236}">
                <a16:creationId xmlns:a16="http://schemas.microsoft.com/office/drawing/2014/main" id="{2F21A475-6A7F-6947-8DF0-B34651F0DB31}"/>
              </a:ext>
            </a:extLst>
          </p:cNvPr>
          <p:cNvGraphicFramePr>
            <a:graphicFrameLocks noChangeAspect="1"/>
          </p:cNvGraphicFramePr>
          <p:nvPr>
            <p:extLst>
              <p:ext uri="{D42A27DB-BD31-4B8C-83A1-F6EECF244321}">
                <p14:modId xmlns:p14="http://schemas.microsoft.com/office/powerpoint/2010/main" val="482097615"/>
              </p:ext>
            </p:extLst>
          </p:nvPr>
        </p:nvGraphicFramePr>
        <p:xfrm>
          <a:off x="2416056" y="3130871"/>
          <a:ext cx="3982582" cy="864778"/>
        </p:xfrm>
        <a:graphic>
          <a:graphicData uri="http://schemas.openxmlformats.org/presentationml/2006/ole">
            <mc:AlternateContent xmlns:mc="http://schemas.openxmlformats.org/markup-compatibility/2006">
              <mc:Choice xmlns:v="urn:schemas-microsoft-com:vml" Requires="v">
                <p:oleObj name="Equation" r:id="rId7" imgW="2565400" imgH="558800" progId="Equation.3">
                  <p:embed/>
                </p:oleObj>
              </mc:Choice>
              <mc:Fallback>
                <p:oleObj name="Equation" r:id="rId7" imgW="2565400" imgH="558800" progId="Equation.3">
                  <p:embed/>
                  <p:pic>
                    <p:nvPicPr>
                      <p:cNvPr id="43" name="Object 42"/>
                      <p:cNvPicPr/>
                      <p:nvPr/>
                    </p:nvPicPr>
                    <p:blipFill>
                      <a:blip r:embed="rId8"/>
                      <a:stretch>
                        <a:fillRect/>
                      </a:stretch>
                    </p:blipFill>
                    <p:spPr>
                      <a:xfrm>
                        <a:off x="2416056" y="3130871"/>
                        <a:ext cx="3982582" cy="864778"/>
                      </a:xfrm>
                      <a:prstGeom prst="rect">
                        <a:avLst/>
                      </a:prstGeom>
                    </p:spPr>
                  </p:pic>
                </p:oleObj>
              </mc:Fallback>
            </mc:AlternateContent>
          </a:graphicData>
        </a:graphic>
      </p:graphicFrame>
      <p:pic>
        <p:nvPicPr>
          <p:cNvPr id="25" name="Picture 24" descr="running-deltag-band-lrp-rhic.eps">
            <a:extLst>
              <a:ext uri="{FF2B5EF4-FFF2-40B4-BE49-F238E27FC236}">
                <a16:creationId xmlns:a16="http://schemas.microsoft.com/office/drawing/2014/main" id="{344AF86A-CEDD-2649-8A0B-FF456C5305C6}"/>
              </a:ext>
            </a:extLst>
          </p:cNvPr>
          <p:cNvPicPr>
            <a:picLocks noChangeAspect="1"/>
          </p:cNvPicPr>
          <p:nvPr/>
        </p:nvPicPr>
        <p:blipFill rotWithShape="1">
          <a:blip r:embed="rId9">
            <a:extLst>
              <a:ext uri="{28A0092B-C50C-407E-A947-70E740481C1C}">
                <a14:useLocalDpi xmlns:a14="http://schemas.microsoft.com/office/drawing/2010/main" val="0"/>
              </a:ext>
            </a:extLst>
          </a:blip>
          <a:srcRect t="11293" r="11461" b="3065"/>
          <a:stretch/>
        </p:blipFill>
        <p:spPr>
          <a:xfrm>
            <a:off x="7755997" y="2066722"/>
            <a:ext cx="3849619" cy="3723671"/>
          </a:xfrm>
          <a:prstGeom prst="rect">
            <a:avLst/>
          </a:prstGeom>
        </p:spPr>
      </p:pic>
      <p:sp>
        <p:nvSpPr>
          <p:cNvPr id="26" name="TextBox 25">
            <a:extLst>
              <a:ext uri="{FF2B5EF4-FFF2-40B4-BE49-F238E27FC236}">
                <a16:creationId xmlns:a16="http://schemas.microsoft.com/office/drawing/2014/main" id="{4995F467-46FB-CD4D-A223-31169C575441}"/>
              </a:ext>
            </a:extLst>
          </p:cNvPr>
          <p:cNvSpPr txBox="1"/>
          <p:nvPr/>
        </p:nvSpPr>
        <p:spPr>
          <a:xfrm>
            <a:off x="-93631" y="4024887"/>
            <a:ext cx="4002988" cy="707886"/>
          </a:xfrm>
          <a:prstGeom prst="rect">
            <a:avLst/>
          </a:prstGeom>
          <a:noFill/>
        </p:spPr>
        <p:txBody>
          <a:bodyPr wrap="square" rtlCol="0">
            <a:spAutoFit/>
          </a:bodyPr>
          <a:lstStyle/>
          <a:p>
            <a:pPr algn="ctr"/>
            <a:r>
              <a:rPr lang="en-US" sz="2000" b="1" dirty="0">
                <a:solidFill>
                  <a:srgbClr val="000000"/>
                </a:solidFill>
              </a:rPr>
              <a:t>DIS</a:t>
            </a:r>
            <a:r>
              <a:rPr lang="en-US" sz="2000" b="1" dirty="0">
                <a:solidFill>
                  <a:srgbClr val="FF0000"/>
                </a:solidFill>
              </a:rPr>
              <a:t> </a:t>
            </a:r>
            <a:r>
              <a:rPr lang="en-US" sz="2000" b="1" dirty="0"/>
              <a:t>(fixed </a:t>
            </a:r>
            <a:r>
              <a:rPr lang="en-US" sz="2000" b="1" dirty="0" err="1"/>
              <a:t>targ</a:t>
            </a:r>
            <a:r>
              <a:rPr lang="en-US" sz="2000" b="1" dirty="0"/>
              <a:t>.) </a:t>
            </a:r>
            <a:r>
              <a:rPr lang="en-US" sz="2000" b="1" dirty="0">
                <a:solidFill>
                  <a:srgbClr val="FF0000"/>
                </a:solidFill>
              </a:rPr>
              <a:t>+ RHIC </a:t>
            </a:r>
            <a:r>
              <a:rPr lang="en-US" sz="2000" b="1" dirty="0">
                <a:solidFill>
                  <a:srgbClr val="000000"/>
                </a:solidFill>
              </a:rPr>
              <a:t>(</a:t>
            </a:r>
            <a:r>
              <a:rPr lang="en-US" sz="2000" b="1" dirty="0"/>
              <a:t>till 2009) </a:t>
            </a:r>
          </a:p>
          <a:p>
            <a:pPr algn="ctr"/>
            <a:r>
              <a:rPr lang="en-US" sz="2000" dirty="0"/>
              <a:t> [Phys. Rev. Lett. 113, 012001 (2014)]</a:t>
            </a:r>
          </a:p>
        </p:txBody>
      </p:sp>
      <p:sp>
        <p:nvSpPr>
          <p:cNvPr id="27" name="TextBox 26">
            <a:extLst>
              <a:ext uri="{FF2B5EF4-FFF2-40B4-BE49-F238E27FC236}">
                <a16:creationId xmlns:a16="http://schemas.microsoft.com/office/drawing/2014/main" id="{5C19CCBC-62B3-C340-8991-E2DE2632DEE8}"/>
              </a:ext>
            </a:extLst>
          </p:cNvPr>
          <p:cNvSpPr txBox="1"/>
          <p:nvPr/>
        </p:nvSpPr>
        <p:spPr>
          <a:xfrm>
            <a:off x="4212589" y="3995649"/>
            <a:ext cx="2913233" cy="830997"/>
          </a:xfrm>
          <a:prstGeom prst="rect">
            <a:avLst/>
          </a:prstGeom>
          <a:noFill/>
        </p:spPr>
        <p:txBody>
          <a:bodyPr wrap="none" rtlCol="0">
            <a:spAutoFit/>
          </a:bodyPr>
          <a:lstStyle/>
          <a:p>
            <a:pPr algn="ctr"/>
            <a:r>
              <a:rPr lang="en-US" sz="2400" dirty="0">
                <a:solidFill>
                  <a:srgbClr val="0000FF"/>
                </a:solidFill>
              </a:rPr>
              <a:t>First time a significant</a:t>
            </a:r>
          </a:p>
          <a:p>
            <a:pPr algn="ctr"/>
            <a:r>
              <a:rPr lang="en-US" sz="2400" dirty="0">
                <a:solidFill>
                  <a:srgbClr val="0000FF"/>
                </a:solidFill>
              </a:rPr>
              <a:t>non-zero </a:t>
            </a:r>
            <a:r>
              <a:rPr lang="en-US" sz="2400" dirty="0">
                <a:solidFill>
                  <a:srgbClr val="0000FF"/>
                </a:solidFill>
                <a:latin typeface="Symbol" charset="2"/>
                <a:cs typeface="Symbol" charset="2"/>
              </a:rPr>
              <a:t>D</a:t>
            </a:r>
            <a:r>
              <a:rPr lang="en-US" sz="2400" dirty="0">
                <a:solidFill>
                  <a:srgbClr val="0000FF"/>
                </a:solidFill>
              </a:rPr>
              <a:t>g(x)</a:t>
            </a:r>
          </a:p>
        </p:txBody>
      </p:sp>
      <p:sp>
        <p:nvSpPr>
          <p:cNvPr id="28" name="TextBox 27">
            <a:extLst>
              <a:ext uri="{FF2B5EF4-FFF2-40B4-BE49-F238E27FC236}">
                <a16:creationId xmlns:a16="http://schemas.microsoft.com/office/drawing/2014/main" id="{B7C7D5B0-C858-8649-8252-F77496F839F3}"/>
              </a:ext>
            </a:extLst>
          </p:cNvPr>
          <p:cNvSpPr txBox="1"/>
          <p:nvPr/>
        </p:nvSpPr>
        <p:spPr>
          <a:xfrm>
            <a:off x="30554" y="4826646"/>
            <a:ext cx="7328713" cy="400110"/>
          </a:xfrm>
          <a:prstGeom prst="rect">
            <a:avLst/>
          </a:prstGeom>
          <a:noFill/>
        </p:spPr>
        <p:txBody>
          <a:bodyPr wrap="square" rtlCol="0">
            <a:spAutoFit/>
          </a:bodyPr>
          <a:lstStyle/>
          <a:p>
            <a:r>
              <a:rPr lang="en-US" sz="2000" b="1" dirty="0">
                <a:solidFill>
                  <a:srgbClr val="FF0000"/>
                </a:solidFill>
              </a:rPr>
              <a:t>RHIC: </a:t>
            </a:r>
            <a:r>
              <a:rPr lang="en-US" sz="2000" b="1" dirty="0"/>
              <a:t>All data until 2015 factor 2 reduced uncertainties at x ~ 10</a:t>
            </a:r>
            <a:r>
              <a:rPr lang="en-US" sz="2000" b="1" baseline="30000" dirty="0"/>
              <a:t>-3</a:t>
            </a:r>
          </a:p>
        </p:txBody>
      </p:sp>
    </p:spTree>
    <p:extLst>
      <p:ext uri="{BB962C8B-B14F-4D97-AF65-F5344CB8AC3E}">
        <p14:creationId xmlns:p14="http://schemas.microsoft.com/office/powerpoint/2010/main" val="235030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6"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8BC904-6765-CB31-FD7D-A016A16A1896}"/>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56DDD549-6F71-85A5-4F35-7634F1CC2DA7}"/>
              </a:ext>
            </a:extLst>
          </p:cNvPr>
          <p:cNvSpPr>
            <a:spLocks noGrp="1"/>
          </p:cNvSpPr>
          <p:nvPr>
            <p:ph type="sldNum" sz="quarter" idx="12"/>
          </p:nvPr>
        </p:nvSpPr>
        <p:spPr/>
        <p:txBody>
          <a:bodyPr/>
          <a:lstStyle/>
          <a:p>
            <a:fld id="{1495DAC2-AB1D-3846-9742-98AFDA9D25F8}" type="slidenum">
              <a:rPr lang="it-IT" smtClean="0"/>
              <a:t>25</a:t>
            </a:fld>
            <a:endParaRPr lang="it-IT"/>
          </a:p>
        </p:txBody>
      </p:sp>
      <p:pic>
        <p:nvPicPr>
          <p:cNvPr id="4" name="Picture 3" descr="g1-scaling-violation.eps">
            <a:extLst>
              <a:ext uri="{FF2B5EF4-FFF2-40B4-BE49-F238E27FC236}">
                <a16:creationId xmlns:a16="http://schemas.microsoft.com/office/drawing/2014/main" id="{05105292-4308-35CC-F07E-6FD21C7D4DF3}"/>
              </a:ext>
            </a:extLst>
          </p:cNvPr>
          <p:cNvPicPr>
            <a:picLocks noChangeAspect="1"/>
          </p:cNvPicPr>
          <p:nvPr/>
        </p:nvPicPr>
        <p:blipFill>
          <a:blip r:embed="rId2"/>
          <a:stretch>
            <a:fillRect/>
          </a:stretch>
        </p:blipFill>
        <p:spPr>
          <a:xfrm>
            <a:off x="15181" y="1334341"/>
            <a:ext cx="4017006" cy="5484660"/>
          </a:xfrm>
          <a:prstGeom prst="rect">
            <a:avLst/>
          </a:prstGeom>
        </p:spPr>
      </p:pic>
      <p:pic>
        <p:nvPicPr>
          <p:cNvPr id="5" name="Picture 4" descr="eic-g1-q2slope.eps">
            <a:extLst>
              <a:ext uri="{FF2B5EF4-FFF2-40B4-BE49-F238E27FC236}">
                <a16:creationId xmlns:a16="http://schemas.microsoft.com/office/drawing/2014/main" id="{ED8E2D56-F07C-A5FA-6568-85C0FC447010}"/>
              </a:ext>
            </a:extLst>
          </p:cNvPr>
          <p:cNvPicPr>
            <a:picLocks noChangeAspect="1"/>
          </p:cNvPicPr>
          <p:nvPr/>
        </p:nvPicPr>
        <p:blipFill>
          <a:blip r:embed="rId3"/>
          <a:stretch>
            <a:fillRect/>
          </a:stretch>
        </p:blipFill>
        <p:spPr>
          <a:xfrm>
            <a:off x="5776509" y="3137408"/>
            <a:ext cx="5698839" cy="2577017"/>
          </a:xfrm>
          <a:prstGeom prst="rect">
            <a:avLst/>
          </a:prstGeom>
          <a:solidFill>
            <a:schemeClr val="bg1"/>
          </a:solidFill>
        </p:spPr>
      </p:pic>
      <p:grpSp>
        <p:nvGrpSpPr>
          <p:cNvPr id="6" name="Group 5">
            <a:extLst>
              <a:ext uri="{FF2B5EF4-FFF2-40B4-BE49-F238E27FC236}">
                <a16:creationId xmlns:a16="http://schemas.microsoft.com/office/drawing/2014/main" id="{EC74296A-C95D-08CA-E687-2E5978C34492}"/>
              </a:ext>
            </a:extLst>
          </p:cNvPr>
          <p:cNvGrpSpPr/>
          <p:nvPr/>
        </p:nvGrpSpPr>
        <p:grpSpPr>
          <a:xfrm>
            <a:off x="2141832" y="2327444"/>
            <a:ext cx="5919613" cy="1052230"/>
            <a:chOff x="2218032" y="1031536"/>
            <a:chExt cx="5919613" cy="1052230"/>
          </a:xfrm>
        </p:grpSpPr>
        <p:sp>
          <p:nvSpPr>
            <p:cNvPr id="7" name="Notched Right Arrow 6">
              <a:extLst>
                <a:ext uri="{FF2B5EF4-FFF2-40B4-BE49-F238E27FC236}">
                  <a16:creationId xmlns:a16="http://schemas.microsoft.com/office/drawing/2014/main" id="{3D7FEA70-4D0E-FC4A-603A-CC17962FFC24}"/>
                </a:ext>
              </a:extLst>
            </p:cNvPr>
            <p:cNvSpPr/>
            <p:nvPr/>
          </p:nvSpPr>
          <p:spPr>
            <a:xfrm rot="20111275">
              <a:off x="2218032" y="1822162"/>
              <a:ext cx="2939942" cy="261604"/>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AC60CA5-C3BF-B17C-6C55-43BFEE7D6900}"/>
                </a:ext>
              </a:extLst>
            </p:cNvPr>
            <p:cNvGrpSpPr/>
            <p:nvPr/>
          </p:nvGrpSpPr>
          <p:grpSpPr>
            <a:xfrm>
              <a:off x="5051085" y="1031536"/>
              <a:ext cx="3086560" cy="733856"/>
              <a:chOff x="5051085" y="1031536"/>
              <a:chExt cx="3086560" cy="733856"/>
            </a:xfrm>
          </p:grpSpPr>
          <p:sp>
            <p:nvSpPr>
              <p:cNvPr id="9" name="TextBox 8">
                <a:extLst>
                  <a:ext uri="{FF2B5EF4-FFF2-40B4-BE49-F238E27FC236}">
                    <a16:creationId xmlns:a16="http://schemas.microsoft.com/office/drawing/2014/main" id="{F2DB8258-0C36-33CD-4A1E-51E20E822504}"/>
                  </a:ext>
                </a:extLst>
              </p:cNvPr>
              <p:cNvSpPr txBox="1"/>
              <p:nvPr/>
            </p:nvSpPr>
            <p:spPr>
              <a:xfrm>
                <a:off x="6130440" y="1177694"/>
                <a:ext cx="2007205" cy="369332"/>
              </a:xfrm>
              <a:prstGeom prst="rect">
                <a:avLst/>
              </a:prstGeom>
              <a:noFill/>
            </p:spPr>
            <p:txBody>
              <a:bodyPr wrap="none" rtlCol="0">
                <a:spAutoFit/>
              </a:bodyPr>
              <a:lstStyle/>
              <a:p>
                <a:r>
                  <a:rPr lang="en-US" b="1" dirty="0"/>
                  <a:t>g</a:t>
                </a:r>
                <a:r>
                  <a:rPr lang="en-US" b="1" baseline="-25000" dirty="0"/>
                  <a:t>1</a:t>
                </a:r>
                <a:r>
                  <a:rPr lang="en-US" b="1" dirty="0"/>
                  <a:t> scaling violation</a:t>
                </a:r>
              </a:p>
            </p:txBody>
          </p:sp>
          <p:graphicFrame>
            <p:nvGraphicFramePr>
              <p:cNvPr id="10" name="Object 9">
                <a:extLst>
                  <a:ext uri="{FF2B5EF4-FFF2-40B4-BE49-F238E27FC236}">
                    <a16:creationId xmlns:a16="http://schemas.microsoft.com/office/drawing/2014/main" id="{3A5EBF42-8808-1B96-B14D-29DD9C66FDC1}"/>
                  </a:ext>
                </a:extLst>
              </p:cNvPr>
              <p:cNvGraphicFramePr>
                <a:graphicFrameLocks noChangeAspect="1"/>
              </p:cNvGraphicFramePr>
              <p:nvPr/>
            </p:nvGraphicFramePr>
            <p:xfrm>
              <a:off x="5051085" y="1031536"/>
              <a:ext cx="1057615" cy="733856"/>
            </p:xfrm>
            <a:graphic>
              <a:graphicData uri="http://schemas.openxmlformats.org/presentationml/2006/ole">
                <mc:AlternateContent xmlns:mc="http://schemas.openxmlformats.org/markup-compatibility/2006">
                  <mc:Choice xmlns:v="urn:schemas-microsoft-com:vml" Requires="v">
                    <p:oleObj name="Equation" r:id="rId4" imgW="622300" imgH="431800" progId="Equation.3">
                      <p:embed/>
                    </p:oleObj>
                  </mc:Choice>
                  <mc:Fallback>
                    <p:oleObj name="Equation" r:id="rId4" imgW="622300" imgH="431800" progId="Equation.3">
                      <p:embed/>
                      <p:pic>
                        <p:nvPicPr>
                          <p:cNvPr id="11"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1085" y="1031536"/>
                            <a:ext cx="1057615" cy="73385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grpSp>
      <p:grpSp>
        <p:nvGrpSpPr>
          <p:cNvPr id="11" name="Group 10">
            <a:extLst>
              <a:ext uri="{FF2B5EF4-FFF2-40B4-BE49-F238E27FC236}">
                <a16:creationId xmlns:a16="http://schemas.microsoft.com/office/drawing/2014/main" id="{BEC886DC-371B-B630-8466-85577AEC8CB9}"/>
              </a:ext>
            </a:extLst>
          </p:cNvPr>
          <p:cNvGrpSpPr/>
          <p:nvPr/>
        </p:nvGrpSpPr>
        <p:grpSpPr>
          <a:xfrm>
            <a:off x="7991126" y="5701725"/>
            <a:ext cx="1739900" cy="810594"/>
            <a:chOff x="5473700" y="5396417"/>
            <a:chExt cx="1739900" cy="810594"/>
          </a:xfrm>
        </p:grpSpPr>
        <p:sp>
          <p:nvSpPr>
            <p:cNvPr id="12" name="Down Arrow 11">
              <a:extLst>
                <a:ext uri="{FF2B5EF4-FFF2-40B4-BE49-F238E27FC236}">
                  <a16:creationId xmlns:a16="http://schemas.microsoft.com/office/drawing/2014/main" id="{E9E3AD1D-6CE9-25F5-24F6-DD7630170239}"/>
                </a:ext>
              </a:extLst>
            </p:cNvPr>
            <p:cNvSpPr/>
            <p:nvPr/>
          </p:nvSpPr>
          <p:spPr>
            <a:xfrm>
              <a:off x="5473700" y="5396417"/>
              <a:ext cx="1739900" cy="30588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Object 12">
              <a:extLst>
                <a:ext uri="{FF2B5EF4-FFF2-40B4-BE49-F238E27FC236}">
                  <a16:creationId xmlns:a16="http://schemas.microsoft.com/office/drawing/2014/main" id="{73BA464C-A9E1-5D5B-2D3E-E8DDCA69ADF7}"/>
                </a:ext>
              </a:extLst>
            </p:cNvPr>
            <p:cNvGraphicFramePr>
              <a:graphicFrameLocks noChangeAspect="1"/>
            </p:cNvGraphicFramePr>
            <p:nvPr/>
          </p:nvGraphicFramePr>
          <p:xfrm>
            <a:off x="5588000" y="5657850"/>
            <a:ext cx="1431925" cy="549161"/>
          </p:xfrm>
          <a:graphic>
            <a:graphicData uri="http://schemas.openxmlformats.org/presentationml/2006/ole">
              <mc:AlternateContent xmlns:mc="http://schemas.openxmlformats.org/markup-compatibility/2006">
                <mc:Choice xmlns:v="urn:schemas-microsoft-com:vml" Requires="v">
                  <p:oleObj name="Equation" r:id="rId6" imgW="431800" imgH="165100" progId="Equation.3">
                    <p:embed/>
                  </p:oleObj>
                </mc:Choice>
                <mc:Fallback>
                  <p:oleObj name="Equation" r:id="rId6" imgW="431800" imgH="165100" progId="Equation.3">
                    <p:embed/>
                    <p:pic>
                      <p:nvPicPr>
                        <p:cNvPr id="16"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8000" y="5657850"/>
                          <a:ext cx="1431925" cy="549161"/>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grpSp>
        <p:nvGrpSpPr>
          <p:cNvPr id="14" name="Group 13">
            <a:extLst>
              <a:ext uri="{FF2B5EF4-FFF2-40B4-BE49-F238E27FC236}">
                <a16:creationId xmlns:a16="http://schemas.microsoft.com/office/drawing/2014/main" id="{F6812188-72BE-B62D-9A3E-60EC47716080}"/>
              </a:ext>
            </a:extLst>
          </p:cNvPr>
          <p:cNvGrpSpPr/>
          <p:nvPr/>
        </p:nvGrpSpPr>
        <p:grpSpPr>
          <a:xfrm>
            <a:off x="4566000" y="1598642"/>
            <a:ext cx="3429144" cy="400110"/>
            <a:chOff x="457200" y="2328239"/>
            <a:chExt cx="3429144" cy="400110"/>
          </a:xfrm>
        </p:grpSpPr>
        <p:sp>
          <p:nvSpPr>
            <p:cNvPr id="15" name="TextBox 14">
              <a:extLst>
                <a:ext uri="{FF2B5EF4-FFF2-40B4-BE49-F238E27FC236}">
                  <a16:creationId xmlns:a16="http://schemas.microsoft.com/office/drawing/2014/main" id="{E61563C0-96AA-25E0-0BA5-8DFDC4E9504C}"/>
                </a:ext>
              </a:extLst>
            </p:cNvPr>
            <p:cNvSpPr txBox="1"/>
            <p:nvPr/>
          </p:nvSpPr>
          <p:spPr>
            <a:xfrm>
              <a:off x="457200" y="2328239"/>
              <a:ext cx="3429144" cy="400110"/>
            </a:xfrm>
            <a:prstGeom prst="rect">
              <a:avLst/>
            </a:prstGeom>
            <a:noFill/>
          </p:spPr>
          <p:txBody>
            <a:bodyPr wrap="none" rtlCol="0">
              <a:spAutoFit/>
            </a:bodyPr>
            <a:lstStyle/>
            <a:p>
              <a:r>
                <a:rPr lang="en-US" sz="2000" b="1" dirty="0">
                  <a:solidFill>
                    <a:srgbClr val="FF0000"/>
                  </a:solidFill>
                  <a:latin typeface="Symbol" charset="2"/>
                  <a:cs typeface="Symbol" charset="2"/>
                </a:rPr>
                <a:t>D</a:t>
              </a:r>
              <a:r>
                <a:rPr lang="en-US" sz="2000" b="1" dirty="0">
                  <a:solidFill>
                    <a:srgbClr val="FF0000"/>
                  </a:solidFill>
                </a:rPr>
                <a:t>g(x,Q</a:t>
              </a:r>
              <a:r>
                <a:rPr lang="en-US" sz="2000" b="1" baseline="30000" dirty="0">
                  <a:solidFill>
                    <a:srgbClr val="FF0000"/>
                  </a:solidFill>
                </a:rPr>
                <a:t>2</a:t>
              </a:r>
              <a:r>
                <a:rPr lang="en-US" sz="2000" b="1" dirty="0">
                  <a:solidFill>
                    <a:srgbClr val="FF0000"/>
                  </a:solidFill>
                </a:rPr>
                <a:t>)</a:t>
              </a:r>
              <a:r>
                <a:rPr lang="en-US" sz="2000" b="1" dirty="0">
                  <a:solidFill>
                    <a:srgbClr val="0000FF"/>
                  </a:solidFill>
                </a:rPr>
                <a:t>=</a:t>
              </a:r>
              <a:r>
                <a:rPr lang="en-US" sz="2000" b="1" dirty="0" err="1">
                  <a:solidFill>
                    <a:srgbClr val="0000FF"/>
                  </a:solidFill>
                </a:rPr>
                <a:t>g</a:t>
              </a:r>
              <a:r>
                <a:rPr lang="en-US" sz="2000" b="1" dirty="0">
                  <a:solidFill>
                    <a:srgbClr val="0000FF"/>
                  </a:solidFill>
                </a:rPr>
                <a:t>      (x,Q</a:t>
              </a:r>
              <a:r>
                <a:rPr lang="en-US" sz="2000" b="1" baseline="30000" dirty="0">
                  <a:solidFill>
                    <a:srgbClr val="0000FF"/>
                  </a:solidFill>
                </a:rPr>
                <a:t>2</a:t>
              </a:r>
              <a:r>
                <a:rPr lang="en-US" sz="2000" b="1" dirty="0">
                  <a:solidFill>
                    <a:srgbClr val="0000FF"/>
                  </a:solidFill>
                </a:rPr>
                <a:t>)-g      (x,Q</a:t>
              </a:r>
              <a:r>
                <a:rPr lang="en-US" sz="2000" b="1" baseline="30000" dirty="0">
                  <a:solidFill>
                    <a:srgbClr val="0000FF"/>
                  </a:solidFill>
                </a:rPr>
                <a:t>2</a:t>
              </a:r>
              <a:r>
                <a:rPr lang="en-US" sz="2000" b="1" dirty="0">
                  <a:solidFill>
                    <a:srgbClr val="0000FF"/>
                  </a:solidFill>
                </a:rPr>
                <a:t>)</a:t>
              </a:r>
            </a:p>
          </p:txBody>
        </p:sp>
        <p:cxnSp>
          <p:nvCxnSpPr>
            <p:cNvPr id="16" name="Straight Arrow Connector 15">
              <a:extLst>
                <a:ext uri="{FF2B5EF4-FFF2-40B4-BE49-F238E27FC236}">
                  <a16:creationId xmlns:a16="http://schemas.microsoft.com/office/drawing/2014/main" id="{F6CF84EA-F6BE-9791-2523-FDDC1F60EC5A}"/>
                </a:ext>
              </a:extLst>
            </p:cNvPr>
            <p:cNvCxnSpPr/>
            <p:nvPr/>
          </p:nvCxnSpPr>
          <p:spPr>
            <a:xfrm>
              <a:off x="1754344" y="2495337"/>
              <a:ext cx="211679" cy="11140"/>
            </a:xfrm>
            <a:prstGeom prst="straightConnector1">
              <a:avLst/>
            </a:prstGeom>
            <a:ln w="19050">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682FFF7-2FC4-C56F-B1C9-8F653B58D35F}"/>
                </a:ext>
              </a:extLst>
            </p:cNvPr>
            <p:cNvCxnSpPr/>
            <p:nvPr/>
          </p:nvCxnSpPr>
          <p:spPr>
            <a:xfrm>
              <a:off x="1698639" y="2597311"/>
              <a:ext cx="211679" cy="11140"/>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F3EBDBD-5DBC-2505-1959-08F900C609AD}"/>
                </a:ext>
              </a:extLst>
            </p:cNvPr>
            <p:cNvCxnSpPr/>
            <p:nvPr/>
          </p:nvCxnSpPr>
          <p:spPr>
            <a:xfrm>
              <a:off x="2922203" y="2502917"/>
              <a:ext cx="211679" cy="11140"/>
            </a:xfrm>
            <a:prstGeom prst="straightConnector1">
              <a:avLst/>
            </a:prstGeom>
            <a:ln w="19050">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07309A8-C041-DE87-D177-684ACD76537D}"/>
                </a:ext>
              </a:extLst>
            </p:cNvPr>
            <p:cNvCxnSpPr/>
            <p:nvPr/>
          </p:nvCxnSpPr>
          <p:spPr>
            <a:xfrm rot="10800000">
              <a:off x="2866498" y="2604891"/>
              <a:ext cx="211679" cy="11140"/>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25593FEF-99E3-A121-24E8-82C592CA42C5}"/>
              </a:ext>
            </a:extLst>
          </p:cNvPr>
          <p:cNvGrpSpPr/>
          <p:nvPr/>
        </p:nvGrpSpPr>
        <p:grpSpPr>
          <a:xfrm>
            <a:off x="574702" y="4502003"/>
            <a:ext cx="2214411" cy="1321457"/>
            <a:chOff x="494922" y="4827460"/>
            <a:chExt cx="2214411" cy="1321457"/>
          </a:xfrm>
        </p:grpSpPr>
        <p:sp>
          <p:nvSpPr>
            <p:cNvPr id="21" name="Right Triangle 20">
              <a:extLst>
                <a:ext uri="{FF2B5EF4-FFF2-40B4-BE49-F238E27FC236}">
                  <a16:creationId xmlns:a16="http://schemas.microsoft.com/office/drawing/2014/main" id="{D8C077EA-42CE-309A-4FE3-E13FCE6595D8}"/>
                </a:ext>
              </a:extLst>
            </p:cNvPr>
            <p:cNvSpPr/>
            <p:nvPr/>
          </p:nvSpPr>
          <p:spPr bwMode="auto">
            <a:xfrm>
              <a:off x="543965" y="4827460"/>
              <a:ext cx="2165368" cy="1321457"/>
            </a:xfrm>
            <a:prstGeom prst="rtTriangl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TextBox 21">
              <a:extLst>
                <a:ext uri="{FF2B5EF4-FFF2-40B4-BE49-F238E27FC236}">
                  <a16:creationId xmlns:a16="http://schemas.microsoft.com/office/drawing/2014/main" id="{EFC2DFC3-B76D-2471-B494-6C82C0FFFDDD}"/>
                </a:ext>
              </a:extLst>
            </p:cNvPr>
            <p:cNvSpPr txBox="1"/>
            <p:nvPr/>
          </p:nvSpPr>
          <p:spPr>
            <a:xfrm rot="360000">
              <a:off x="494922" y="5559992"/>
              <a:ext cx="1242447" cy="584776"/>
            </a:xfrm>
            <a:prstGeom prst="rect">
              <a:avLst/>
            </a:prstGeom>
            <a:noFill/>
          </p:spPr>
          <p:txBody>
            <a:bodyPr wrap="none" rtlCol="0">
              <a:spAutoFit/>
            </a:bodyPr>
            <a:lstStyle/>
            <a:p>
              <a:r>
                <a:rPr lang="en-US" sz="1600" dirty="0">
                  <a:solidFill>
                    <a:srgbClr val="FF0000"/>
                  </a:solidFill>
                </a:rPr>
                <a:t>world data</a:t>
              </a:r>
            </a:p>
            <a:p>
              <a:r>
                <a:rPr lang="en-US" sz="1600" dirty="0">
                  <a:solidFill>
                    <a:srgbClr val="FF0000"/>
                  </a:solidFill>
                </a:rPr>
                <a:t>till EIC</a:t>
              </a:r>
            </a:p>
          </p:txBody>
        </p:sp>
      </p:grpSp>
      <p:pic>
        <p:nvPicPr>
          <p:cNvPr id="23" name="Picture 22" descr="uli_dis.diagram.jpg">
            <a:extLst>
              <a:ext uri="{FF2B5EF4-FFF2-40B4-BE49-F238E27FC236}">
                <a16:creationId xmlns:a16="http://schemas.microsoft.com/office/drawing/2014/main" id="{6AF77987-1902-4F9C-593C-3589F46C43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2348" y="1183474"/>
            <a:ext cx="2863156" cy="1143970"/>
          </a:xfrm>
          <a:prstGeom prst="rect">
            <a:avLst/>
          </a:prstGeom>
        </p:spPr>
      </p:pic>
      <p:sp>
        <p:nvSpPr>
          <p:cNvPr id="24" name="TextBox 23">
            <a:extLst>
              <a:ext uri="{FF2B5EF4-FFF2-40B4-BE49-F238E27FC236}">
                <a16:creationId xmlns:a16="http://schemas.microsoft.com/office/drawing/2014/main" id="{952235EB-397A-CB6F-0C2E-8C241A2934C3}"/>
              </a:ext>
            </a:extLst>
          </p:cNvPr>
          <p:cNvSpPr txBox="1"/>
          <p:nvPr/>
        </p:nvSpPr>
        <p:spPr>
          <a:xfrm>
            <a:off x="595362" y="832056"/>
            <a:ext cx="7941277" cy="400110"/>
          </a:xfrm>
          <a:prstGeom prst="rect">
            <a:avLst/>
          </a:prstGeom>
          <a:noFill/>
        </p:spPr>
        <p:txBody>
          <a:bodyPr wrap="none" rtlCol="0">
            <a:spAutoFit/>
          </a:bodyPr>
          <a:lstStyle/>
          <a:p>
            <a:r>
              <a:rPr lang="en-US" sz="2000" b="1" dirty="0"/>
              <a:t>DIS scaling violations of polarized structure </a:t>
            </a:r>
            <a:r>
              <a:rPr lang="en-US" sz="2000" b="1" dirty="0" err="1"/>
              <a:t>fcn</a:t>
            </a:r>
            <a:r>
              <a:rPr lang="en-US" sz="2000" b="1" dirty="0"/>
              <a:t>. determine </a:t>
            </a:r>
            <a:r>
              <a:rPr lang="en-US" sz="2000" b="1" dirty="0" err="1"/>
              <a:t>Δg</a:t>
            </a:r>
            <a:r>
              <a:rPr lang="en-US" sz="2000" b="1" dirty="0"/>
              <a:t> at small </a:t>
            </a:r>
            <a:r>
              <a:rPr lang="en-US" sz="2000" b="1" i="1" dirty="0"/>
              <a:t>x</a:t>
            </a:r>
            <a:r>
              <a:rPr lang="en-US" sz="2000" b="1" dirty="0"/>
              <a:t>  </a:t>
            </a:r>
            <a:r>
              <a:rPr lang="en-US" sz="2000" dirty="0"/>
              <a:t> </a:t>
            </a:r>
          </a:p>
        </p:txBody>
      </p:sp>
      <p:sp>
        <p:nvSpPr>
          <p:cNvPr id="25" name="Title 1">
            <a:extLst>
              <a:ext uri="{FF2B5EF4-FFF2-40B4-BE49-F238E27FC236}">
                <a16:creationId xmlns:a16="http://schemas.microsoft.com/office/drawing/2014/main" id="{483E4FDD-6AF7-FCF1-2796-ABB1C5C25867}"/>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Proton’s helicity structure - </a:t>
            </a:r>
            <a:r>
              <a:rPr lang="en-GB" sz="3200" b="1" dirty="0">
                <a:solidFill>
                  <a:srgbClr val="FF0000"/>
                </a:solidFill>
                <a:latin typeface="Symbol" charset="2"/>
                <a:cs typeface="Symbol" charset="2"/>
              </a:rPr>
              <a:t>D</a:t>
            </a:r>
            <a:r>
              <a:rPr lang="en-GB" sz="3200" b="1" dirty="0">
                <a:solidFill>
                  <a:srgbClr val="FF0000"/>
                </a:solidFill>
              </a:rPr>
              <a:t>g</a:t>
            </a:r>
            <a:endParaRPr lang="en-US" sz="3200" b="1" dirty="0">
              <a:solidFill>
                <a:srgbClr val="C00000"/>
              </a:solidFill>
            </a:endParaRPr>
          </a:p>
        </p:txBody>
      </p:sp>
    </p:spTree>
    <p:extLst>
      <p:ext uri="{BB962C8B-B14F-4D97-AF65-F5344CB8AC3E}">
        <p14:creationId xmlns:p14="http://schemas.microsoft.com/office/powerpoint/2010/main" val="373733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accel="50000" decel="5000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26</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Proton’s helicity structure</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grpSp>
        <p:nvGrpSpPr>
          <p:cNvPr id="7" name="Group 6">
            <a:extLst>
              <a:ext uri="{FF2B5EF4-FFF2-40B4-BE49-F238E27FC236}">
                <a16:creationId xmlns:a16="http://schemas.microsoft.com/office/drawing/2014/main" id="{FD9D7FA4-B6EB-BD4A-BC01-9C70A5818C66}"/>
              </a:ext>
            </a:extLst>
          </p:cNvPr>
          <p:cNvGrpSpPr/>
          <p:nvPr/>
        </p:nvGrpSpPr>
        <p:grpSpPr>
          <a:xfrm>
            <a:off x="9044985" y="820293"/>
            <a:ext cx="3147015" cy="369332"/>
            <a:chOff x="457200" y="2328239"/>
            <a:chExt cx="3147015" cy="369332"/>
          </a:xfrm>
        </p:grpSpPr>
        <p:sp>
          <p:nvSpPr>
            <p:cNvPr id="8" name="TextBox 7">
              <a:extLst>
                <a:ext uri="{FF2B5EF4-FFF2-40B4-BE49-F238E27FC236}">
                  <a16:creationId xmlns:a16="http://schemas.microsoft.com/office/drawing/2014/main" id="{5D9DC668-3D48-F74C-9282-CFBC01DAB094}"/>
                </a:ext>
              </a:extLst>
            </p:cNvPr>
            <p:cNvSpPr txBox="1"/>
            <p:nvPr/>
          </p:nvSpPr>
          <p:spPr>
            <a:xfrm>
              <a:off x="457200" y="2328239"/>
              <a:ext cx="3147015" cy="369332"/>
            </a:xfrm>
            <a:prstGeom prst="rect">
              <a:avLst/>
            </a:prstGeom>
            <a:noFill/>
          </p:spPr>
          <p:txBody>
            <a:bodyPr wrap="none" rtlCol="0">
              <a:spAutoFit/>
            </a:bodyPr>
            <a:lstStyle/>
            <a:p>
              <a:r>
                <a:rPr lang="en-US" b="1" dirty="0">
                  <a:solidFill>
                    <a:srgbClr val="FF0000"/>
                  </a:solidFill>
                  <a:latin typeface="Symbol" charset="2"/>
                  <a:cs typeface="Symbol" charset="2"/>
                </a:rPr>
                <a:t>D</a:t>
              </a:r>
              <a:r>
                <a:rPr lang="en-US" b="1" dirty="0">
                  <a:solidFill>
                    <a:srgbClr val="FF0000"/>
                  </a:solidFill>
                </a:rPr>
                <a:t>g(x,Q</a:t>
              </a:r>
              <a:r>
                <a:rPr lang="en-US" b="1" baseline="30000" dirty="0">
                  <a:solidFill>
                    <a:srgbClr val="FF0000"/>
                  </a:solidFill>
                </a:rPr>
                <a:t>2</a:t>
              </a:r>
              <a:r>
                <a:rPr lang="en-US" b="1" dirty="0">
                  <a:solidFill>
                    <a:srgbClr val="FF0000"/>
                  </a:solidFill>
                </a:rPr>
                <a:t>)</a:t>
              </a:r>
              <a:r>
                <a:rPr lang="en-US" b="1" dirty="0">
                  <a:solidFill>
                    <a:srgbClr val="0000FF"/>
                  </a:solidFill>
                </a:rPr>
                <a:t>=</a:t>
              </a:r>
              <a:r>
                <a:rPr lang="en-US" b="1" dirty="0" err="1">
                  <a:solidFill>
                    <a:srgbClr val="0000FF"/>
                  </a:solidFill>
                </a:rPr>
                <a:t>g</a:t>
              </a:r>
              <a:r>
                <a:rPr lang="en-US" b="1" dirty="0">
                  <a:solidFill>
                    <a:srgbClr val="0000FF"/>
                  </a:solidFill>
                </a:rPr>
                <a:t>      (x,Q</a:t>
              </a:r>
              <a:r>
                <a:rPr lang="en-US" b="1" baseline="30000" dirty="0">
                  <a:solidFill>
                    <a:srgbClr val="0000FF"/>
                  </a:solidFill>
                </a:rPr>
                <a:t>2</a:t>
              </a:r>
              <a:r>
                <a:rPr lang="en-US" b="1" dirty="0">
                  <a:solidFill>
                    <a:srgbClr val="0000FF"/>
                  </a:solidFill>
                </a:rPr>
                <a:t>)-g      (x,Q</a:t>
              </a:r>
              <a:r>
                <a:rPr lang="en-US" b="1" baseline="30000" dirty="0">
                  <a:solidFill>
                    <a:srgbClr val="0000FF"/>
                  </a:solidFill>
                </a:rPr>
                <a:t>2</a:t>
              </a:r>
              <a:r>
                <a:rPr lang="en-US" b="1" dirty="0">
                  <a:solidFill>
                    <a:srgbClr val="0000FF"/>
                  </a:solidFill>
                </a:rPr>
                <a:t>)</a:t>
              </a:r>
            </a:p>
          </p:txBody>
        </p:sp>
        <p:cxnSp>
          <p:nvCxnSpPr>
            <p:cNvPr id="9" name="Straight Arrow Connector 8">
              <a:extLst>
                <a:ext uri="{FF2B5EF4-FFF2-40B4-BE49-F238E27FC236}">
                  <a16:creationId xmlns:a16="http://schemas.microsoft.com/office/drawing/2014/main" id="{91D4E50F-A925-C141-8769-A5D4B04A17CD}"/>
                </a:ext>
              </a:extLst>
            </p:cNvPr>
            <p:cNvCxnSpPr/>
            <p:nvPr/>
          </p:nvCxnSpPr>
          <p:spPr>
            <a:xfrm>
              <a:off x="1630165" y="2495337"/>
              <a:ext cx="211679" cy="11140"/>
            </a:xfrm>
            <a:prstGeom prst="straightConnector1">
              <a:avLst/>
            </a:prstGeom>
            <a:ln w="19050">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98CB01D-014B-7547-8CF6-B924C821B81B}"/>
                </a:ext>
              </a:extLst>
            </p:cNvPr>
            <p:cNvCxnSpPr/>
            <p:nvPr/>
          </p:nvCxnSpPr>
          <p:spPr>
            <a:xfrm>
              <a:off x="1574460" y="2597311"/>
              <a:ext cx="211679" cy="11140"/>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7A537AD-9B5C-CA41-AB4C-C9559D50D197}"/>
                </a:ext>
              </a:extLst>
            </p:cNvPr>
            <p:cNvCxnSpPr/>
            <p:nvPr/>
          </p:nvCxnSpPr>
          <p:spPr>
            <a:xfrm>
              <a:off x="2673845" y="2502917"/>
              <a:ext cx="211679" cy="11140"/>
            </a:xfrm>
            <a:prstGeom prst="straightConnector1">
              <a:avLst/>
            </a:prstGeom>
            <a:ln w="19050">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2729FD7-AC3F-044F-B496-9B71BD329CFF}"/>
                </a:ext>
              </a:extLst>
            </p:cNvPr>
            <p:cNvCxnSpPr/>
            <p:nvPr/>
          </p:nvCxnSpPr>
          <p:spPr>
            <a:xfrm rot="10800000">
              <a:off x="2618140" y="2604891"/>
              <a:ext cx="211679" cy="11140"/>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13" name="Picture 12" descr="uli_dis.diagram.jpg">
            <a:extLst>
              <a:ext uri="{FF2B5EF4-FFF2-40B4-BE49-F238E27FC236}">
                <a16:creationId xmlns:a16="http://schemas.microsoft.com/office/drawing/2014/main" id="{D4AF1882-D2B8-8A47-91AE-ED271F7AE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834" y="28901"/>
            <a:ext cx="2174836" cy="868953"/>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161F854-BA4A-3E4F-BA74-4E264F78DE78}"/>
                  </a:ext>
                </a:extLst>
              </p:cNvPr>
              <p:cNvSpPr txBox="1"/>
              <p:nvPr/>
            </p:nvSpPr>
            <p:spPr>
              <a:xfrm>
                <a:off x="121185" y="884777"/>
                <a:ext cx="7533088" cy="830997"/>
              </a:xfrm>
              <a:prstGeom prst="rect">
                <a:avLst/>
              </a:prstGeom>
              <a:noFill/>
            </p:spPr>
            <p:txBody>
              <a:bodyPr wrap="none" rtlCol="0">
                <a:spAutoFit/>
              </a:bodyPr>
              <a:lstStyle/>
              <a:p>
                <a:pPr marL="285750" indent="-285750">
                  <a:buFont typeface="Courier New" panose="02070309020205020404" pitchFamily="49" charset="0"/>
                  <a:buChar char="o"/>
                </a:pPr>
                <a:r>
                  <a:rPr lang="en-US" sz="2400" b="1" dirty="0"/>
                  <a:t>Observable:</a:t>
                </a:r>
                <a:r>
                  <a:rPr lang="en-US" sz="2400" dirty="0"/>
                  <a:t> Longitudinal double spin asymmetries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𝐿𝐿</m:t>
                        </m:r>
                      </m:sub>
                    </m:sSub>
                  </m:oMath>
                </a14:m>
                <a:r>
                  <a:rPr lang="en-US" sz="2400" dirty="0"/>
                  <a:t>)</a:t>
                </a:r>
                <a:endParaRPr lang="en-US" sz="2400" b="1" dirty="0">
                  <a:solidFill>
                    <a:srgbClr val="FF0000"/>
                  </a:solidFill>
                </a:endParaRPr>
              </a:p>
              <a:p>
                <a:pPr marL="285750" indent="-285750">
                  <a:buFont typeface="Courier New" panose="02070309020205020404" pitchFamily="49" charset="0"/>
                  <a:buChar char="o"/>
                </a:pPr>
                <a:r>
                  <a:rPr lang="en-US" sz="2400" b="1" dirty="0">
                    <a:solidFill>
                      <a:srgbClr val="FF0000"/>
                    </a:solidFill>
                  </a:rPr>
                  <a:t>DIS</a:t>
                </a:r>
                <a:r>
                  <a:rPr lang="en-US" sz="2400" dirty="0"/>
                  <a:t> scaling violations determine </a:t>
                </a:r>
                <a:r>
                  <a:rPr lang="en-US" sz="2400" b="1" dirty="0">
                    <a:solidFill>
                      <a:srgbClr val="FF0000"/>
                    </a:solidFill>
                  </a:rPr>
                  <a:t>gluons</a:t>
                </a:r>
                <a:r>
                  <a:rPr lang="en-US" sz="2400" dirty="0"/>
                  <a:t> at small </a:t>
                </a:r>
                <a:r>
                  <a:rPr lang="en-US" sz="2400" i="1" dirty="0"/>
                  <a:t>x</a:t>
                </a:r>
              </a:p>
            </p:txBody>
          </p:sp>
        </mc:Choice>
        <mc:Fallback xmlns="">
          <p:sp>
            <p:nvSpPr>
              <p:cNvPr id="15" name="TextBox 14">
                <a:extLst>
                  <a:ext uri="{FF2B5EF4-FFF2-40B4-BE49-F238E27FC236}">
                    <a16:creationId xmlns:a16="http://schemas.microsoft.com/office/drawing/2014/main" id="{3161F854-BA4A-3E4F-BA74-4E264F78DE78}"/>
                  </a:ext>
                </a:extLst>
              </p:cNvPr>
              <p:cNvSpPr txBox="1">
                <a:spLocks noRot="1" noChangeAspect="1" noMove="1" noResize="1" noEditPoints="1" noAdjustHandles="1" noChangeArrowheads="1" noChangeShapeType="1" noTextEdit="1"/>
              </p:cNvSpPr>
              <p:nvPr/>
            </p:nvSpPr>
            <p:spPr>
              <a:xfrm>
                <a:off x="121185" y="884777"/>
                <a:ext cx="7533088" cy="830997"/>
              </a:xfrm>
              <a:prstGeom prst="rect">
                <a:avLst/>
              </a:prstGeom>
              <a:blipFill>
                <a:blip r:embed="rId5"/>
                <a:stretch>
                  <a:fillRect l="-1178" t="-4545" r="-337" b="-15152"/>
                </a:stretch>
              </a:blipFill>
            </p:spPr>
            <p:txBody>
              <a:bodyPr/>
              <a:lstStyle/>
              <a:p>
                <a:r>
                  <a:rPr lang="it-IT">
                    <a:noFill/>
                  </a:rPr>
                  <a:t> </a:t>
                </a:r>
              </a:p>
            </p:txBody>
          </p:sp>
        </mc:Fallback>
      </mc:AlternateContent>
      <p:pic>
        <p:nvPicPr>
          <p:cNvPr id="38" name="Picture 37">
            <a:extLst>
              <a:ext uri="{FF2B5EF4-FFF2-40B4-BE49-F238E27FC236}">
                <a16:creationId xmlns:a16="http://schemas.microsoft.com/office/drawing/2014/main" id="{EA45F4A2-6872-5945-855E-BF92A0C7B790}"/>
              </a:ext>
            </a:extLst>
          </p:cNvPr>
          <p:cNvPicPr>
            <a:picLocks noChangeAspect="1"/>
          </p:cNvPicPr>
          <p:nvPr/>
        </p:nvPicPr>
        <p:blipFill>
          <a:blip r:embed="rId6"/>
          <a:stretch>
            <a:fillRect/>
          </a:stretch>
        </p:blipFill>
        <p:spPr>
          <a:xfrm>
            <a:off x="86882" y="2384475"/>
            <a:ext cx="2743200" cy="4473525"/>
          </a:xfrm>
          <a:prstGeom prst="rect">
            <a:avLst/>
          </a:prstGeom>
        </p:spPr>
      </p:pic>
      <p:sp>
        <p:nvSpPr>
          <p:cNvPr id="40" name="Rectangle 39">
            <a:extLst>
              <a:ext uri="{FF2B5EF4-FFF2-40B4-BE49-F238E27FC236}">
                <a16:creationId xmlns:a16="http://schemas.microsoft.com/office/drawing/2014/main" id="{D472E20B-DFD8-D048-9F03-78A0E1C2091F}"/>
              </a:ext>
            </a:extLst>
          </p:cNvPr>
          <p:cNvSpPr/>
          <p:nvPr/>
        </p:nvSpPr>
        <p:spPr>
          <a:xfrm>
            <a:off x="1574630" y="1685287"/>
            <a:ext cx="2360081" cy="707886"/>
          </a:xfrm>
          <a:prstGeom prst="rect">
            <a:avLst/>
          </a:prstGeom>
        </p:spPr>
        <p:txBody>
          <a:bodyPr wrap="square">
            <a:spAutoFit/>
          </a:bodyPr>
          <a:lstStyle/>
          <a:p>
            <a:r>
              <a:rPr lang="en-GB" sz="2000" dirty="0">
                <a:latin typeface="Calibri" panose="020F0502020204030204" pitchFamily="34" charset="0"/>
              </a:rPr>
              <a:t>Inclusive double spin asymmetry A</a:t>
            </a:r>
            <a:r>
              <a:rPr lang="en-GB" sz="2000" baseline="-25000" dirty="0">
                <a:latin typeface="Calibri" panose="020F0502020204030204" pitchFamily="34" charset="0"/>
              </a:rPr>
              <a:t>1</a:t>
            </a:r>
            <a:r>
              <a:rPr lang="en-GB" sz="2000" dirty="0">
                <a:latin typeface="Calibri" panose="020F0502020204030204" pitchFamily="34" charset="0"/>
              </a:rPr>
              <a:t>(x)</a:t>
            </a:r>
            <a:endParaRPr lang="en-GB" sz="2000" dirty="0">
              <a:effectLst/>
              <a:latin typeface="Calibri" panose="020F0502020204030204" pitchFamily="34" charset="0"/>
            </a:endParaRPr>
          </a:p>
        </p:txBody>
      </p:sp>
      <p:pic>
        <p:nvPicPr>
          <p:cNvPr id="41" name="Picture 40">
            <a:extLst>
              <a:ext uri="{FF2B5EF4-FFF2-40B4-BE49-F238E27FC236}">
                <a16:creationId xmlns:a16="http://schemas.microsoft.com/office/drawing/2014/main" id="{6BAC5D48-4316-A84A-84DC-3EE36C254BFA}"/>
              </a:ext>
            </a:extLst>
          </p:cNvPr>
          <p:cNvPicPr>
            <a:picLocks noChangeAspect="1"/>
          </p:cNvPicPr>
          <p:nvPr/>
        </p:nvPicPr>
        <p:blipFill>
          <a:blip r:embed="rId7"/>
          <a:stretch>
            <a:fillRect/>
          </a:stretch>
        </p:blipFill>
        <p:spPr>
          <a:xfrm>
            <a:off x="48544" y="1872505"/>
            <a:ext cx="1453250" cy="422456"/>
          </a:xfrm>
          <a:prstGeom prst="rect">
            <a:avLst/>
          </a:prstGeom>
        </p:spPr>
      </p:pic>
      <p:grpSp>
        <p:nvGrpSpPr>
          <p:cNvPr id="42" name="Group 41">
            <a:extLst>
              <a:ext uri="{FF2B5EF4-FFF2-40B4-BE49-F238E27FC236}">
                <a16:creationId xmlns:a16="http://schemas.microsoft.com/office/drawing/2014/main" id="{79488E1A-014F-4F4B-BDB5-4CD42FC4A86E}"/>
              </a:ext>
            </a:extLst>
          </p:cNvPr>
          <p:cNvGrpSpPr/>
          <p:nvPr/>
        </p:nvGrpSpPr>
        <p:grpSpPr>
          <a:xfrm>
            <a:off x="3681198" y="1801159"/>
            <a:ext cx="3969862" cy="733856"/>
            <a:chOff x="3997443" y="775587"/>
            <a:chExt cx="3969862" cy="733856"/>
          </a:xfrm>
        </p:grpSpPr>
        <p:sp>
          <p:nvSpPr>
            <p:cNvPr id="43" name="Notched Right Arrow 42">
              <a:extLst>
                <a:ext uri="{FF2B5EF4-FFF2-40B4-BE49-F238E27FC236}">
                  <a16:creationId xmlns:a16="http://schemas.microsoft.com/office/drawing/2014/main" id="{2D71FF14-C733-3444-BA5A-1727E32D764A}"/>
                </a:ext>
              </a:extLst>
            </p:cNvPr>
            <p:cNvSpPr/>
            <p:nvPr/>
          </p:nvSpPr>
          <p:spPr>
            <a:xfrm>
              <a:off x="3997443" y="932802"/>
              <a:ext cx="796780" cy="32747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CAFA28F1-4086-FE4C-9435-3CBA4F4860D0}"/>
                </a:ext>
              </a:extLst>
            </p:cNvPr>
            <p:cNvGrpSpPr/>
            <p:nvPr/>
          </p:nvGrpSpPr>
          <p:grpSpPr>
            <a:xfrm>
              <a:off x="4848354" y="775587"/>
              <a:ext cx="3118951" cy="733856"/>
              <a:chOff x="4848354" y="775587"/>
              <a:chExt cx="3118951" cy="733856"/>
            </a:xfrm>
          </p:grpSpPr>
          <p:sp>
            <p:nvSpPr>
              <p:cNvPr id="45" name="TextBox 44">
                <a:extLst>
                  <a:ext uri="{FF2B5EF4-FFF2-40B4-BE49-F238E27FC236}">
                    <a16:creationId xmlns:a16="http://schemas.microsoft.com/office/drawing/2014/main" id="{F4852DBF-F5CC-C14E-976F-BB839A39397C}"/>
                  </a:ext>
                </a:extLst>
              </p:cNvPr>
              <p:cNvSpPr txBox="1"/>
              <p:nvPr/>
            </p:nvSpPr>
            <p:spPr>
              <a:xfrm>
                <a:off x="5960100" y="878662"/>
                <a:ext cx="2007205" cy="369332"/>
              </a:xfrm>
              <a:prstGeom prst="rect">
                <a:avLst/>
              </a:prstGeom>
              <a:noFill/>
            </p:spPr>
            <p:txBody>
              <a:bodyPr wrap="none" rtlCol="0">
                <a:spAutoFit/>
              </a:bodyPr>
              <a:lstStyle/>
              <a:p>
                <a:r>
                  <a:rPr lang="en-US" b="1" dirty="0"/>
                  <a:t>g</a:t>
                </a:r>
                <a:r>
                  <a:rPr lang="en-US" b="1" baseline="-25000" dirty="0"/>
                  <a:t>1</a:t>
                </a:r>
                <a:r>
                  <a:rPr lang="en-US" b="1" dirty="0"/>
                  <a:t> scaling violation</a:t>
                </a:r>
              </a:p>
            </p:txBody>
          </p:sp>
          <p:graphicFrame>
            <p:nvGraphicFramePr>
              <p:cNvPr id="46" name="Object 45">
                <a:extLst>
                  <a:ext uri="{FF2B5EF4-FFF2-40B4-BE49-F238E27FC236}">
                    <a16:creationId xmlns:a16="http://schemas.microsoft.com/office/drawing/2014/main" id="{08B5F30C-1585-344B-9317-BDE611E3FC40}"/>
                  </a:ext>
                </a:extLst>
              </p:cNvPr>
              <p:cNvGraphicFramePr>
                <a:graphicFrameLocks noChangeAspect="1"/>
              </p:cNvGraphicFramePr>
              <p:nvPr>
                <p:extLst>
                  <p:ext uri="{D42A27DB-BD31-4B8C-83A1-F6EECF244321}">
                    <p14:modId xmlns:p14="http://schemas.microsoft.com/office/powerpoint/2010/main" val="4141248828"/>
                  </p:ext>
                </p:extLst>
              </p:nvPr>
            </p:nvGraphicFramePr>
            <p:xfrm>
              <a:off x="4848354" y="775587"/>
              <a:ext cx="1057615" cy="733856"/>
            </p:xfrm>
            <a:graphic>
              <a:graphicData uri="http://schemas.openxmlformats.org/presentationml/2006/ole">
                <mc:AlternateContent xmlns:mc="http://schemas.openxmlformats.org/markup-compatibility/2006">
                  <mc:Choice xmlns:v="urn:schemas-microsoft-com:vml" Requires="v">
                    <p:oleObj name="Equation" r:id="rId8" imgW="622300" imgH="431800" progId="Equation.3">
                      <p:embed/>
                    </p:oleObj>
                  </mc:Choice>
                  <mc:Fallback>
                    <p:oleObj name="Equation" r:id="rId8" imgW="622300" imgH="431800" progId="Equation.3">
                      <p:embed/>
                      <p:pic>
                        <p:nvPicPr>
                          <p:cNvPr id="20" name="Object 19">
                            <a:extLst>
                              <a:ext uri="{FF2B5EF4-FFF2-40B4-BE49-F238E27FC236}">
                                <a16:creationId xmlns:a16="http://schemas.microsoft.com/office/drawing/2014/main" id="{C65D2423-E410-5A40-AEE3-0EC2A79DB5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8354" y="775587"/>
                            <a:ext cx="1057615" cy="73385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grpSp>
      <p:sp>
        <p:nvSpPr>
          <p:cNvPr id="47" name="Notched Right Arrow 46">
            <a:extLst>
              <a:ext uri="{FF2B5EF4-FFF2-40B4-BE49-F238E27FC236}">
                <a16:creationId xmlns:a16="http://schemas.microsoft.com/office/drawing/2014/main" id="{0B0BBF75-6C01-F941-BDEA-FE82B2E60404}"/>
              </a:ext>
            </a:extLst>
          </p:cNvPr>
          <p:cNvSpPr/>
          <p:nvPr/>
        </p:nvSpPr>
        <p:spPr>
          <a:xfrm>
            <a:off x="7557253" y="1904525"/>
            <a:ext cx="688232" cy="32747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0" name="Object 49">
            <a:extLst>
              <a:ext uri="{FF2B5EF4-FFF2-40B4-BE49-F238E27FC236}">
                <a16:creationId xmlns:a16="http://schemas.microsoft.com/office/drawing/2014/main" id="{60616128-95D3-FC4F-A370-844387929AED}"/>
              </a:ext>
            </a:extLst>
          </p:cNvPr>
          <p:cNvGraphicFramePr>
            <a:graphicFrameLocks noChangeAspect="1"/>
          </p:cNvGraphicFramePr>
          <p:nvPr>
            <p:extLst>
              <p:ext uri="{D42A27DB-BD31-4B8C-83A1-F6EECF244321}">
                <p14:modId xmlns:p14="http://schemas.microsoft.com/office/powerpoint/2010/main" val="867423083"/>
              </p:ext>
            </p:extLst>
          </p:nvPr>
        </p:nvGraphicFramePr>
        <p:xfrm>
          <a:off x="8197891" y="1839870"/>
          <a:ext cx="1431925" cy="549161"/>
        </p:xfrm>
        <a:graphic>
          <a:graphicData uri="http://schemas.openxmlformats.org/presentationml/2006/ole">
            <mc:AlternateContent xmlns:mc="http://schemas.openxmlformats.org/markup-compatibility/2006">
              <mc:Choice xmlns:v="urn:schemas-microsoft-com:vml" Requires="v">
                <p:oleObj name="Equation" r:id="rId10" imgW="431800" imgH="165100" progId="Equation.3">
                  <p:embed/>
                </p:oleObj>
              </mc:Choice>
              <mc:Fallback>
                <p:oleObj name="Equation" r:id="rId10" imgW="431800" imgH="165100" progId="Equation.3">
                  <p:embed/>
                  <p:pic>
                    <p:nvPicPr>
                      <p:cNvPr id="36" name="Object 35">
                        <a:extLst>
                          <a:ext uri="{FF2B5EF4-FFF2-40B4-BE49-F238E27FC236}">
                            <a16:creationId xmlns:a16="http://schemas.microsoft.com/office/drawing/2014/main" id="{6871D8DE-AEFF-864A-A6A4-D28BC3F584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97891" y="1839870"/>
                        <a:ext cx="1431925" cy="54916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30" name="Group 29">
            <a:extLst>
              <a:ext uri="{FF2B5EF4-FFF2-40B4-BE49-F238E27FC236}">
                <a16:creationId xmlns:a16="http://schemas.microsoft.com/office/drawing/2014/main" id="{5773C750-822A-7741-8BA2-310ECA0AB209}"/>
              </a:ext>
            </a:extLst>
          </p:cNvPr>
          <p:cNvGrpSpPr/>
          <p:nvPr/>
        </p:nvGrpSpPr>
        <p:grpSpPr>
          <a:xfrm>
            <a:off x="2815748" y="3018155"/>
            <a:ext cx="9322744" cy="3437348"/>
            <a:chOff x="2815748" y="2841883"/>
            <a:chExt cx="9322744" cy="3437348"/>
          </a:xfrm>
        </p:grpSpPr>
        <p:grpSp>
          <p:nvGrpSpPr>
            <p:cNvPr id="26" name="Group 25">
              <a:extLst>
                <a:ext uri="{FF2B5EF4-FFF2-40B4-BE49-F238E27FC236}">
                  <a16:creationId xmlns:a16="http://schemas.microsoft.com/office/drawing/2014/main" id="{BBE5A761-CC03-7746-A775-BF5C33D67D04}"/>
                </a:ext>
              </a:extLst>
            </p:cNvPr>
            <p:cNvGrpSpPr/>
            <p:nvPr/>
          </p:nvGrpSpPr>
          <p:grpSpPr>
            <a:xfrm>
              <a:off x="5027101" y="2990196"/>
              <a:ext cx="7111391" cy="3276911"/>
              <a:chOff x="-1835203" y="2020247"/>
              <a:chExt cx="7111391" cy="3276911"/>
            </a:xfrm>
          </p:grpSpPr>
          <p:grpSp>
            <p:nvGrpSpPr>
              <p:cNvPr id="23" name="Group 22">
                <a:extLst>
                  <a:ext uri="{FF2B5EF4-FFF2-40B4-BE49-F238E27FC236}">
                    <a16:creationId xmlns:a16="http://schemas.microsoft.com/office/drawing/2014/main" id="{A864E95A-2336-2048-8D71-F87DF9741FDF}"/>
                  </a:ext>
                </a:extLst>
              </p:cNvPr>
              <p:cNvGrpSpPr/>
              <p:nvPr/>
            </p:nvGrpSpPr>
            <p:grpSpPr>
              <a:xfrm>
                <a:off x="-1835203" y="2020247"/>
                <a:ext cx="7111391" cy="3276911"/>
                <a:chOff x="-1835203" y="2020247"/>
                <a:chExt cx="7111391" cy="3276911"/>
              </a:xfrm>
            </p:grpSpPr>
            <p:pic>
              <p:nvPicPr>
                <p:cNvPr id="29" name="Picture 28">
                  <a:extLst>
                    <a:ext uri="{FF2B5EF4-FFF2-40B4-BE49-F238E27FC236}">
                      <a16:creationId xmlns:a16="http://schemas.microsoft.com/office/drawing/2014/main" id="{BDEE47B2-C150-4F44-92CD-6F0DF2DEC4E2}"/>
                    </a:ext>
                  </a:extLst>
                </p:cNvPr>
                <p:cNvPicPr>
                  <a:picLocks noChangeAspect="1"/>
                </p:cNvPicPr>
                <p:nvPr/>
              </p:nvPicPr>
              <p:blipFill rotWithShape="1">
                <a:blip r:embed="rId12"/>
                <a:srcRect l="50672" b="2754"/>
                <a:stretch/>
              </p:blipFill>
              <p:spPr>
                <a:xfrm>
                  <a:off x="684251" y="2543593"/>
                  <a:ext cx="4591937" cy="2753565"/>
                </a:xfrm>
                <a:prstGeom prst="rect">
                  <a:avLst/>
                </a:prstGeom>
              </p:spPr>
            </p:pic>
            <p:sp>
              <p:nvSpPr>
                <p:cNvPr id="22" name="TextBox 21">
                  <a:extLst>
                    <a:ext uri="{FF2B5EF4-FFF2-40B4-BE49-F238E27FC236}">
                      <a16:creationId xmlns:a16="http://schemas.microsoft.com/office/drawing/2014/main" id="{E76AA404-5820-CB44-92D7-026A3A5F6E69}"/>
                    </a:ext>
                  </a:extLst>
                </p:cNvPr>
                <p:cNvSpPr txBox="1"/>
                <p:nvPr/>
              </p:nvSpPr>
              <p:spPr>
                <a:xfrm>
                  <a:off x="-1835203" y="2020247"/>
                  <a:ext cx="4738733" cy="523220"/>
                </a:xfrm>
                <a:prstGeom prst="rect">
                  <a:avLst/>
                </a:prstGeom>
                <a:noFill/>
              </p:spPr>
              <p:txBody>
                <a:bodyPr wrap="none" rtlCol="0">
                  <a:spAutoFit/>
                </a:bodyPr>
                <a:lstStyle/>
                <a:p>
                  <a:r>
                    <a:rPr lang="it-IT" sz="2800" dirty="0"/>
                    <a:t>- Double spin </a:t>
                  </a:r>
                  <a:r>
                    <a:rPr lang="it-IT" sz="2800" dirty="0" err="1"/>
                    <a:t>asymm</a:t>
                  </a:r>
                  <a:r>
                    <a:rPr lang="it-IT" sz="2800" dirty="0"/>
                    <a:t>. in NC DIS</a:t>
                  </a:r>
                </a:p>
              </p:txBody>
            </p:sp>
          </p:grpSp>
          <p:sp>
            <p:nvSpPr>
              <p:cNvPr id="24" name="TextBox 23">
                <a:extLst>
                  <a:ext uri="{FF2B5EF4-FFF2-40B4-BE49-F238E27FC236}">
                    <a16:creationId xmlns:a16="http://schemas.microsoft.com/office/drawing/2014/main" id="{3795713D-6133-344E-AFCD-0CA8C3063223}"/>
                  </a:ext>
                </a:extLst>
              </p:cNvPr>
              <p:cNvSpPr txBox="1"/>
              <p:nvPr/>
            </p:nvSpPr>
            <p:spPr>
              <a:xfrm>
                <a:off x="1290601" y="2697204"/>
                <a:ext cx="854721" cy="400110"/>
              </a:xfrm>
              <a:prstGeom prst="rect">
                <a:avLst/>
              </a:prstGeom>
              <a:noFill/>
            </p:spPr>
            <p:txBody>
              <a:bodyPr wrap="none" rtlCol="0">
                <a:spAutoFit/>
              </a:bodyPr>
              <a:lstStyle/>
              <a:p>
                <a:r>
                  <a:rPr lang="it-IT" sz="2000" dirty="0"/>
                  <a:t>10 fb</a:t>
                </a:r>
                <a:r>
                  <a:rPr lang="it-IT" sz="2000" baseline="30000" dirty="0"/>
                  <a:t>-1</a:t>
                </a:r>
              </a:p>
            </p:txBody>
          </p:sp>
        </p:grpSp>
        <p:pic>
          <p:nvPicPr>
            <p:cNvPr id="28" name="Picture 27">
              <a:extLst>
                <a:ext uri="{FF2B5EF4-FFF2-40B4-BE49-F238E27FC236}">
                  <a16:creationId xmlns:a16="http://schemas.microsoft.com/office/drawing/2014/main" id="{3917C9EE-552E-7144-911F-593CEAAF201E}"/>
                </a:ext>
              </a:extLst>
            </p:cNvPr>
            <p:cNvPicPr>
              <a:picLocks noChangeAspect="1"/>
            </p:cNvPicPr>
            <p:nvPr/>
          </p:nvPicPr>
          <p:blipFill rotWithShape="1">
            <a:blip r:embed="rId12"/>
            <a:srcRect r="50549" b="2752"/>
            <a:stretch/>
          </p:blipFill>
          <p:spPr>
            <a:xfrm>
              <a:off x="2815748" y="3532466"/>
              <a:ext cx="4591936" cy="2746765"/>
            </a:xfrm>
            <a:prstGeom prst="rect">
              <a:avLst/>
            </a:prstGeom>
          </p:spPr>
        </p:pic>
        <p:pic>
          <p:nvPicPr>
            <p:cNvPr id="51" name="Picture 50">
              <a:extLst>
                <a:ext uri="{FF2B5EF4-FFF2-40B4-BE49-F238E27FC236}">
                  <a16:creationId xmlns:a16="http://schemas.microsoft.com/office/drawing/2014/main" id="{69E246E1-0287-3C41-8990-659D7602BB58}"/>
                </a:ext>
              </a:extLst>
            </p:cNvPr>
            <p:cNvPicPr>
              <a:picLocks noChangeAspect="1"/>
            </p:cNvPicPr>
            <p:nvPr/>
          </p:nvPicPr>
          <p:blipFill>
            <a:blip r:embed="rId13"/>
            <a:stretch>
              <a:fillRect/>
            </a:stretch>
          </p:blipFill>
          <p:spPr>
            <a:xfrm>
              <a:off x="4367808" y="2841883"/>
              <a:ext cx="626397" cy="788894"/>
            </a:xfrm>
            <a:prstGeom prst="rect">
              <a:avLst/>
            </a:prstGeom>
          </p:spPr>
        </p:pic>
      </p:grpSp>
      <p:sp>
        <p:nvSpPr>
          <p:cNvPr id="31" name="TextBox 30">
            <a:extLst>
              <a:ext uri="{FF2B5EF4-FFF2-40B4-BE49-F238E27FC236}">
                <a16:creationId xmlns:a16="http://schemas.microsoft.com/office/drawing/2014/main" id="{B9045CFB-EC6A-0C4E-B20C-D396266F479F}"/>
              </a:ext>
            </a:extLst>
          </p:cNvPr>
          <p:cNvSpPr txBox="1"/>
          <p:nvPr/>
        </p:nvSpPr>
        <p:spPr>
          <a:xfrm>
            <a:off x="10411066" y="1320124"/>
            <a:ext cx="1796197" cy="1077218"/>
          </a:xfrm>
          <a:prstGeom prst="rect">
            <a:avLst/>
          </a:prstGeom>
          <a:solidFill>
            <a:schemeClr val="accent4">
              <a:lumMod val="40000"/>
              <a:lumOff val="60000"/>
            </a:schemeClr>
          </a:solidFill>
        </p:spPr>
        <p:txBody>
          <a:bodyPr wrap="none" rtlCol="0">
            <a:spAutoFit/>
          </a:bodyPr>
          <a:lstStyle/>
          <a:p>
            <a:r>
              <a:rPr lang="en-GB" sz="2400" b="1" dirty="0">
                <a:solidFill>
                  <a:srgbClr val="3346F2"/>
                </a:solidFill>
              </a:rPr>
              <a:t>Key: </a:t>
            </a:r>
          </a:p>
          <a:p>
            <a:pPr marL="342900" indent="-342900">
              <a:buFont typeface="Arial" panose="020B0604020202020204" pitchFamily="34" charset="0"/>
              <a:buChar char="•"/>
            </a:pPr>
            <a:r>
              <a:rPr lang="en-GB" sz="2000" dirty="0"/>
              <a:t>Acceptance </a:t>
            </a:r>
          </a:p>
          <a:p>
            <a:pPr marL="342900" indent="-342900">
              <a:buFont typeface="Arial" panose="020B0604020202020204" pitchFamily="34" charset="0"/>
              <a:buChar char="•"/>
            </a:pPr>
            <a:r>
              <a:rPr lang="en-GB" sz="2000" dirty="0"/>
              <a:t>electron id</a:t>
            </a:r>
            <a:endParaRPr lang="it-IT" sz="2000" dirty="0"/>
          </a:p>
        </p:txBody>
      </p:sp>
    </p:spTree>
    <p:extLst>
      <p:ext uri="{BB962C8B-B14F-4D97-AF65-F5344CB8AC3E}">
        <p14:creationId xmlns:p14="http://schemas.microsoft.com/office/powerpoint/2010/main" val="3544855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27</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Proton’s helicity structure from SIDIS</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grpSp>
        <p:nvGrpSpPr>
          <p:cNvPr id="27" name="Group 26">
            <a:extLst>
              <a:ext uri="{FF2B5EF4-FFF2-40B4-BE49-F238E27FC236}">
                <a16:creationId xmlns:a16="http://schemas.microsoft.com/office/drawing/2014/main" id="{253D0847-65E1-9A40-A81C-F6C787DC33D5}"/>
              </a:ext>
            </a:extLst>
          </p:cNvPr>
          <p:cNvGrpSpPr/>
          <p:nvPr/>
        </p:nvGrpSpPr>
        <p:grpSpPr>
          <a:xfrm>
            <a:off x="4525604" y="2466737"/>
            <a:ext cx="4719913" cy="3407929"/>
            <a:chOff x="4767978" y="2202330"/>
            <a:chExt cx="4719913" cy="3407929"/>
          </a:xfrm>
        </p:grpSpPr>
        <p:pic>
          <p:nvPicPr>
            <p:cNvPr id="10" name="Picture 9">
              <a:extLst>
                <a:ext uri="{FF2B5EF4-FFF2-40B4-BE49-F238E27FC236}">
                  <a16:creationId xmlns:a16="http://schemas.microsoft.com/office/drawing/2014/main" id="{80C0FB60-BFFB-5D4C-8F1A-D4D11FDAD8C7}"/>
                </a:ext>
              </a:extLst>
            </p:cNvPr>
            <p:cNvPicPr>
              <a:picLocks noChangeAspect="1"/>
            </p:cNvPicPr>
            <p:nvPr/>
          </p:nvPicPr>
          <p:blipFill>
            <a:blip r:embed="rId2"/>
            <a:stretch>
              <a:fillRect/>
            </a:stretch>
          </p:blipFill>
          <p:spPr>
            <a:xfrm>
              <a:off x="4767978" y="2620710"/>
              <a:ext cx="4719913" cy="2989549"/>
            </a:xfrm>
            <a:prstGeom prst="rect">
              <a:avLst/>
            </a:prstGeom>
          </p:spPr>
        </p:pic>
        <p:sp>
          <p:nvSpPr>
            <p:cNvPr id="11" name="TextBox 10">
              <a:extLst>
                <a:ext uri="{FF2B5EF4-FFF2-40B4-BE49-F238E27FC236}">
                  <a16:creationId xmlns:a16="http://schemas.microsoft.com/office/drawing/2014/main" id="{87998A1F-0590-2542-B3E7-7DD8CD9AA504}"/>
                </a:ext>
              </a:extLst>
            </p:cNvPr>
            <p:cNvSpPr txBox="1"/>
            <p:nvPr/>
          </p:nvSpPr>
          <p:spPr>
            <a:xfrm>
              <a:off x="6194936" y="2202330"/>
              <a:ext cx="2455993" cy="461665"/>
            </a:xfrm>
            <a:prstGeom prst="rect">
              <a:avLst/>
            </a:prstGeom>
            <a:noFill/>
          </p:spPr>
          <p:txBody>
            <a:bodyPr wrap="none" rtlCol="0">
              <a:spAutoFit/>
            </a:bodyPr>
            <a:lstStyle/>
            <a:p>
              <a:r>
                <a:rPr lang="en-US" sz="2400" dirty="0"/>
                <a:t>Charm production</a:t>
              </a:r>
            </a:p>
          </p:txBody>
        </p:sp>
      </p:gr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C3B74C54-AB92-9A43-86CA-CCEFDB3D633A}"/>
                  </a:ext>
                </a:extLst>
              </p:cNvPr>
              <p:cNvSpPr txBox="1"/>
              <p:nvPr/>
            </p:nvSpPr>
            <p:spPr>
              <a:xfrm>
                <a:off x="11015" y="884777"/>
                <a:ext cx="8589211" cy="1200329"/>
              </a:xfrm>
              <a:prstGeom prst="rect">
                <a:avLst/>
              </a:prstGeom>
              <a:noFill/>
            </p:spPr>
            <p:txBody>
              <a:bodyPr wrap="none" rtlCol="0">
                <a:spAutoFit/>
              </a:bodyPr>
              <a:lstStyle/>
              <a:p>
                <a:pPr marL="285750" indent="-285750">
                  <a:buFont typeface="Courier New" panose="02070309020205020404" pitchFamily="49" charset="0"/>
                  <a:buChar char="o"/>
                </a:pPr>
                <a:r>
                  <a:rPr lang="en-US" sz="2400" b="1" dirty="0"/>
                  <a:t>Observable:</a:t>
                </a:r>
                <a:r>
                  <a:rPr lang="en-US" sz="2400" dirty="0"/>
                  <a:t> Longitudinal double spin asymmetries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𝐿𝐿</m:t>
                        </m:r>
                      </m:sub>
                    </m:sSub>
                  </m:oMath>
                </a14:m>
                <a:r>
                  <a:rPr lang="en-US" sz="2400" dirty="0"/>
                  <a:t>)</a:t>
                </a:r>
                <a:endParaRPr lang="en-US" sz="2400" b="1" dirty="0">
                  <a:solidFill>
                    <a:srgbClr val="FF0000"/>
                  </a:solidFill>
                </a:endParaRPr>
              </a:p>
              <a:p>
                <a:pPr marL="285750" indent="-285750">
                  <a:buFont typeface="Courier New" panose="02070309020205020404" pitchFamily="49" charset="0"/>
                  <a:buChar char="o"/>
                </a:pPr>
                <a:r>
                  <a:rPr lang="en-US" sz="2400" dirty="0"/>
                  <a:t>Furthermore, </a:t>
                </a:r>
                <a:r>
                  <a:rPr lang="en-US" sz="2400" b="1" dirty="0">
                    <a:solidFill>
                      <a:srgbClr val="3346F2"/>
                    </a:solidFill>
                  </a:rPr>
                  <a:t>SIDIS</a:t>
                </a:r>
                <a:r>
                  <a:rPr lang="en-US" sz="2400" dirty="0"/>
                  <a:t> data provide detailed</a:t>
                </a:r>
                <a:r>
                  <a:rPr lang="en-US" sz="2400" b="1" dirty="0"/>
                  <a:t> </a:t>
                </a:r>
                <a:r>
                  <a:rPr lang="en-US" sz="2400" b="1" dirty="0">
                    <a:solidFill>
                      <a:srgbClr val="0000FF"/>
                    </a:solidFill>
                  </a:rPr>
                  <a:t>separation of sea quark</a:t>
                </a:r>
              </a:p>
              <a:p>
                <a:pPr marL="800100" lvl="1" indent="-342900">
                  <a:buFont typeface="Arial" panose="020B0604020202020204" pitchFamily="34" charset="0"/>
                  <a:buChar char="•"/>
                </a:pPr>
                <a:r>
                  <a:rPr lang="en-US" sz="2400" dirty="0"/>
                  <a:t>Do see quark helicities vanish at small x ?</a:t>
                </a:r>
                <a:endParaRPr lang="it-IT" sz="2400" dirty="0"/>
              </a:p>
            </p:txBody>
          </p:sp>
        </mc:Choice>
        <mc:Fallback>
          <p:sp>
            <p:nvSpPr>
              <p:cNvPr id="14" name="TextBox 13">
                <a:extLst>
                  <a:ext uri="{FF2B5EF4-FFF2-40B4-BE49-F238E27FC236}">
                    <a16:creationId xmlns:a16="http://schemas.microsoft.com/office/drawing/2014/main" id="{C3B74C54-AB92-9A43-86CA-CCEFDB3D633A}"/>
                  </a:ext>
                </a:extLst>
              </p:cNvPr>
              <p:cNvSpPr txBox="1">
                <a:spLocks noRot="1" noChangeAspect="1" noMove="1" noResize="1" noEditPoints="1" noAdjustHandles="1" noChangeArrowheads="1" noChangeShapeType="1" noTextEdit="1"/>
              </p:cNvSpPr>
              <p:nvPr/>
            </p:nvSpPr>
            <p:spPr>
              <a:xfrm>
                <a:off x="11015" y="884777"/>
                <a:ext cx="8589211" cy="1200329"/>
              </a:xfrm>
              <a:prstGeom prst="rect">
                <a:avLst/>
              </a:prstGeom>
              <a:blipFill>
                <a:blip r:embed="rId3"/>
                <a:stretch>
                  <a:fillRect l="-885" t="-3125" r="-885" b="-10417"/>
                </a:stretch>
              </a:blipFill>
            </p:spPr>
            <p:txBody>
              <a:bodyPr/>
              <a:lstStyle/>
              <a:p>
                <a:r>
                  <a:rPr lang="it-IT">
                    <a:noFill/>
                  </a:rPr>
                  <a:t> </a:t>
                </a:r>
              </a:p>
            </p:txBody>
          </p:sp>
        </mc:Fallback>
      </mc:AlternateContent>
      <p:sp>
        <p:nvSpPr>
          <p:cNvPr id="22" name="TextBox 21">
            <a:extLst>
              <a:ext uri="{FF2B5EF4-FFF2-40B4-BE49-F238E27FC236}">
                <a16:creationId xmlns:a16="http://schemas.microsoft.com/office/drawing/2014/main" id="{EE849BD5-A51B-F940-BFA1-93B2798D6491}"/>
              </a:ext>
            </a:extLst>
          </p:cNvPr>
          <p:cNvSpPr txBox="1"/>
          <p:nvPr/>
        </p:nvSpPr>
        <p:spPr>
          <a:xfrm>
            <a:off x="8780425" y="903683"/>
            <a:ext cx="3411575" cy="1077218"/>
          </a:xfrm>
          <a:prstGeom prst="rect">
            <a:avLst/>
          </a:prstGeom>
          <a:solidFill>
            <a:schemeClr val="accent4">
              <a:lumMod val="40000"/>
              <a:lumOff val="60000"/>
            </a:schemeClr>
          </a:solidFill>
        </p:spPr>
        <p:txBody>
          <a:bodyPr wrap="none" rtlCol="0">
            <a:spAutoFit/>
          </a:bodyPr>
          <a:lstStyle/>
          <a:p>
            <a:r>
              <a:rPr lang="en-GB" sz="2400" b="1" dirty="0">
                <a:solidFill>
                  <a:srgbClr val="3346F2"/>
                </a:solidFill>
              </a:rPr>
              <a:t>Key: </a:t>
            </a:r>
          </a:p>
          <a:p>
            <a:pPr marL="342900" indent="-342900">
              <a:buFont typeface="Arial" panose="020B0604020202020204" pitchFamily="34" charset="0"/>
              <a:buChar char="•"/>
            </a:pPr>
            <a:r>
              <a:rPr lang="en-GB" sz="2000" dirty="0"/>
              <a:t>PID (barrel, forward </a:t>
            </a:r>
          </a:p>
          <a:p>
            <a:pPr marL="342900" indent="-342900">
              <a:buFont typeface="Arial" panose="020B0604020202020204" pitchFamily="34" charset="0"/>
              <a:buChar char="•"/>
            </a:pPr>
            <a:r>
              <a:rPr lang="en-GB" sz="2000" dirty="0"/>
              <a:t>Vertexing for charm tagging</a:t>
            </a:r>
            <a:endParaRPr lang="it-IT" sz="2000" dirty="0"/>
          </a:p>
        </p:txBody>
      </p:sp>
      <p:grpSp>
        <p:nvGrpSpPr>
          <p:cNvPr id="25" name="Group 24">
            <a:extLst>
              <a:ext uri="{FF2B5EF4-FFF2-40B4-BE49-F238E27FC236}">
                <a16:creationId xmlns:a16="http://schemas.microsoft.com/office/drawing/2014/main" id="{C69FEB17-33DC-9E49-8F40-3C3DB0E01037}"/>
              </a:ext>
            </a:extLst>
          </p:cNvPr>
          <p:cNvGrpSpPr/>
          <p:nvPr/>
        </p:nvGrpSpPr>
        <p:grpSpPr>
          <a:xfrm>
            <a:off x="210966" y="2533881"/>
            <a:ext cx="4383065" cy="3372192"/>
            <a:chOff x="354187" y="2269474"/>
            <a:chExt cx="4383065" cy="3372192"/>
          </a:xfrm>
        </p:grpSpPr>
        <p:grpSp>
          <p:nvGrpSpPr>
            <p:cNvPr id="13" name="Group 12">
              <a:extLst>
                <a:ext uri="{FF2B5EF4-FFF2-40B4-BE49-F238E27FC236}">
                  <a16:creationId xmlns:a16="http://schemas.microsoft.com/office/drawing/2014/main" id="{9456E180-5234-3343-B719-79817E6C879F}"/>
                </a:ext>
              </a:extLst>
            </p:cNvPr>
            <p:cNvGrpSpPr/>
            <p:nvPr/>
          </p:nvGrpSpPr>
          <p:grpSpPr>
            <a:xfrm>
              <a:off x="354187" y="2269474"/>
              <a:ext cx="4383065" cy="3372192"/>
              <a:chOff x="354187" y="991518"/>
              <a:chExt cx="4383065" cy="3372192"/>
            </a:xfrm>
          </p:grpSpPr>
          <p:pic>
            <p:nvPicPr>
              <p:cNvPr id="6" name="Picture 5">
                <a:extLst>
                  <a:ext uri="{FF2B5EF4-FFF2-40B4-BE49-F238E27FC236}">
                    <a16:creationId xmlns:a16="http://schemas.microsoft.com/office/drawing/2014/main" id="{2E2AA0EF-5B7D-824B-AE71-730121BDD0BE}"/>
                  </a:ext>
                </a:extLst>
              </p:cNvPr>
              <p:cNvPicPr>
                <a:picLocks noChangeAspect="1"/>
              </p:cNvPicPr>
              <p:nvPr/>
            </p:nvPicPr>
            <p:blipFill>
              <a:blip r:embed="rId4"/>
              <a:stretch>
                <a:fillRect/>
              </a:stretch>
            </p:blipFill>
            <p:spPr>
              <a:xfrm>
                <a:off x="354187" y="1309703"/>
                <a:ext cx="4383065" cy="3054007"/>
              </a:xfrm>
              <a:prstGeom prst="rect">
                <a:avLst/>
              </a:prstGeom>
            </p:spPr>
          </p:pic>
          <p:sp>
            <p:nvSpPr>
              <p:cNvPr id="9" name="TextBox 8">
                <a:extLst>
                  <a:ext uri="{FF2B5EF4-FFF2-40B4-BE49-F238E27FC236}">
                    <a16:creationId xmlns:a16="http://schemas.microsoft.com/office/drawing/2014/main" id="{D4B0038F-111D-F648-8448-D63AE91333DE}"/>
                  </a:ext>
                </a:extLst>
              </p:cNvPr>
              <p:cNvSpPr txBox="1"/>
              <p:nvPr/>
            </p:nvSpPr>
            <p:spPr>
              <a:xfrm>
                <a:off x="1531344" y="991518"/>
                <a:ext cx="2012859" cy="461665"/>
              </a:xfrm>
              <a:prstGeom prst="rect">
                <a:avLst/>
              </a:prstGeom>
              <a:noFill/>
            </p:spPr>
            <p:txBody>
              <a:bodyPr wrap="none" rtlCol="0">
                <a:spAutoFit/>
              </a:bodyPr>
              <a:lstStyle/>
              <a:p>
                <a:r>
                  <a:rPr lang="en-US" sz="2400" dirty="0"/>
                  <a:t>Charged kaons</a:t>
                </a:r>
              </a:p>
            </p:txBody>
          </p:sp>
          <p:sp>
            <p:nvSpPr>
              <p:cNvPr id="12" name="Rectangle 11">
                <a:extLst>
                  <a:ext uri="{FF2B5EF4-FFF2-40B4-BE49-F238E27FC236}">
                    <a16:creationId xmlns:a16="http://schemas.microsoft.com/office/drawing/2014/main" id="{9851D2F4-44B8-2540-A5A8-7AC245161C4C}"/>
                  </a:ext>
                </a:extLst>
              </p:cNvPr>
              <p:cNvSpPr/>
              <p:nvPr/>
            </p:nvSpPr>
            <p:spPr>
              <a:xfrm>
                <a:off x="2914657" y="1749334"/>
                <a:ext cx="1756494" cy="523220"/>
              </a:xfrm>
              <a:prstGeom prst="rect">
                <a:avLst/>
              </a:prstGeom>
            </p:spPr>
            <p:txBody>
              <a:bodyPr wrap="square">
                <a:spAutoFit/>
              </a:bodyPr>
              <a:lstStyle/>
              <a:p>
                <a:pPr algn="ctr"/>
                <a:r>
                  <a:rPr lang="en-GB" sz="1400" dirty="0">
                    <a:solidFill>
                      <a:srgbClr val="3346F2"/>
                    </a:solidFill>
                    <a:latin typeface="Calibri" panose="020F0502020204030204" pitchFamily="34" charset="0"/>
                  </a:rPr>
                  <a:t>Theory bands from: </a:t>
                </a:r>
              </a:p>
              <a:p>
                <a:pPr algn="ctr"/>
                <a:r>
                  <a:rPr lang="en-GB" sz="1400" dirty="0">
                    <a:latin typeface="Calibri" panose="020F0502020204030204" pitchFamily="34" charset="0"/>
                  </a:rPr>
                  <a:t>DSSV PDF &amp; DSS FFs </a:t>
                </a:r>
                <a:endParaRPr lang="en-GB" sz="1400" dirty="0">
                  <a:effectLst/>
                  <a:latin typeface="Calibri" panose="020F0502020204030204" pitchFamily="34" charset="0"/>
                </a:endParaRPr>
              </a:p>
            </p:txBody>
          </p:sp>
        </p:grpSp>
        <p:sp>
          <p:nvSpPr>
            <p:cNvPr id="24" name="TextBox 23">
              <a:extLst>
                <a:ext uri="{FF2B5EF4-FFF2-40B4-BE49-F238E27FC236}">
                  <a16:creationId xmlns:a16="http://schemas.microsoft.com/office/drawing/2014/main" id="{25CC42B1-3257-184E-9D68-B59D96FA9848}"/>
                </a:ext>
              </a:extLst>
            </p:cNvPr>
            <p:cNvSpPr txBox="1"/>
            <p:nvPr/>
          </p:nvSpPr>
          <p:spPr>
            <a:xfrm>
              <a:off x="2989915" y="3586237"/>
              <a:ext cx="1048685" cy="400110"/>
            </a:xfrm>
            <a:prstGeom prst="rect">
              <a:avLst/>
            </a:prstGeom>
            <a:noFill/>
          </p:spPr>
          <p:txBody>
            <a:bodyPr wrap="none" rtlCol="0">
              <a:spAutoFit/>
            </a:bodyPr>
            <a:lstStyle/>
            <a:p>
              <a:r>
                <a:rPr lang="it-IT" sz="2000" dirty="0"/>
                <a:t>15.5 fb</a:t>
              </a:r>
              <a:r>
                <a:rPr lang="it-IT" sz="2000" baseline="30000" dirty="0"/>
                <a:t>-1</a:t>
              </a:r>
            </a:p>
          </p:txBody>
        </p:sp>
      </p:gr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43D9CEFA-B46D-F140-A40F-87868F8D13C6}"/>
                  </a:ext>
                </a:extLst>
              </p:cNvPr>
              <p:cNvSpPr txBox="1"/>
              <p:nvPr/>
            </p:nvSpPr>
            <p:spPr>
              <a:xfrm>
                <a:off x="9067704" y="2529734"/>
                <a:ext cx="3124296" cy="1015663"/>
              </a:xfrm>
              <a:prstGeom prst="rect">
                <a:avLst/>
              </a:prstGeom>
              <a:noFill/>
            </p:spPr>
            <p:txBody>
              <a:bodyPr wrap="square" rtlCol="0">
                <a:spAutoFit/>
              </a:bodyPr>
              <a:lstStyle/>
              <a:p>
                <a:pPr algn="ctr"/>
                <a14:m>
                  <m:oMath xmlns:m="http://schemas.openxmlformats.org/officeDocument/2006/math">
                    <m:r>
                      <a:rPr lang="en-US" sz="2000" b="0" i="1" smtClean="0">
                        <a:latin typeface="Cambria Math" panose="02040503050406030204" pitchFamily="18" charset="0"/>
                      </a:rPr>
                      <m:t>𝑔</m:t>
                    </m:r>
                  </m:oMath>
                </a14:m>
                <a:r>
                  <a:rPr lang="it-IT" sz="2000" dirty="0"/>
                  <a:t> helicity from </a:t>
                </a:r>
                <a14:m>
                  <m:oMath xmlns:m="http://schemas.openxmlformats.org/officeDocument/2006/math">
                    <m:r>
                      <a:rPr lang="en-US" sz="2000" b="0" i="1" smtClean="0">
                        <a:latin typeface="Cambria Math" panose="02040503050406030204" pitchFamily="18" charset="0"/>
                      </a:rPr>
                      <m:t>𝑐</m:t>
                    </m:r>
                  </m:oMath>
                </a14:m>
                <a:r>
                  <a:rPr lang="it-IT" sz="2000" dirty="0"/>
                  <a:t> production</a:t>
                </a:r>
                <a:r>
                  <a:rPr lang="en-US" sz="2000" b="0" dirty="0"/>
                  <a:t> </a:t>
                </a:r>
              </a:p>
              <a:p>
                <a:pPr algn="ctr"/>
                <a:r>
                  <a:rPr lang="en-US" sz="2000" b="0" dirty="0"/>
                  <a:t>(</a:t>
                </a:r>
                <a14:m>
                  <m:oMath xmlns:m="http://schemas.openxmlformats.org/officeDocument/2006/math">
                    <m:r>
                      <m:rPr>
                        <m:sty m:val="p"/>
                      </m:rPr>
                      <a:rPr lang="en-US" sz="2000" b="0" i="0" smtClean="0">
                        <a:latin typeface="Cambria Math" panose="02040503050406030204" pitchFamily="18" charset="0"/>
                      </a:rPr>
                      <m:t>e</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p</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𝑒</m:t>
                        </m:r>
                      </m:e>
                      <m:sup>
                        <m:r>
                          <a:rPr lang="en-US" sz="2000" b="0" i="1" smtClean="0">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𝐷</m:t>
                        </m:r>
                      </m:e>
                      <m:sup>
                        <m:r>
                          <a:rPr lang="en-US" sz="2000" b="0" i="1" smtClean="0">
                            <a:latin typeface="Cambria Math" panose="02040503050406030204" pitchFamily="18" charset="0"/>
                            <a:ea typeface="Cambria Math" panose="02040503050406030204" pitchFamily="18" charset="0"/>
                          </a:rPr>
                          <m:t>0</m:t>
                        </m:r>
                      </m:sup>
                    </m:sSup>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𝑋</m:t>
                    </m:r>
                  </m:oMath>
                </a14:m>
                <a:r>
                  <a:rPr lang="it-IT" sz="2000" dirty="0"/>
                  <a:t>): </a:t>
                </a:r>
              </a:p>
              <a:p>
                <a:pPr algn="ctr"/>
                <a14:m>
                  <m:oMathPara xmlns:m="http://schemas.openxmlformats.org/officeDocument/2006/math">
                    <m:oMathParaPr>
                      <m:jc m:val="centerGroup"/>
                    </m:oMathParaPr>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𝐴</m:t>
                          </m:r>
                        </m:e>
                        <m:sub>
                          <m:r>
                            <a:rPr lang="en-US" sz="2000" i="1">
                              <a:latin typeface="Cambria Math" panose="02040503050406030204" pitchFamily="18" charset="0"/>
                            </a:rPr>
                            <m:t>1</m:t>
                          </m:r>
                        </m:sub>
                        <m:sup>
                          <m:r>
                            <a:rPr lang="en-US" sz="2000" i="1">
                              <a:latin typeface="Cambria Math" panose="02040503050406030204" pitchFamily="18" charset="0"/>
                            </a:rPr>
                            <m:t>𝑐</m:t>
                          </m:r>
                        </m:sup>
                      </m:sSubSup>
                      <m:r>
                        <a:rPr lang="en-US" sz="2000" i="1">
                          <a:latin typeface="Cambria Math" panose="02040503050406030204" pitchFamily="18" charset="0"/>
                          <a:ea typeface="Cambria Math" panose="02040503050406030204" pitchFamily="18" charset="0"/>
                        </a:rPr>
                        <m:t>~</m:t>
                      </m:r>
                      <m:f>
                        <m:fPr>
                          <m:type m:val="lin"/>
                          <m:ctrlPr>
                            <a:rPr lang="en-US" sz="2000" i="1">
                              <a:latin typeface="Cambria Math" panose="02040503050406030204" pitchFamily="18" charset="0"/>
                              <a:ea typeface="Cambria Math" panose="02040503050406030204" pitchFamily="18" charset="0"/>
                            </a:rPr>
                          </m:ctrlPr>
                        </m:fPr>
                        <m:num>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𝑔</m:t>
                              </m:r>
                            </m:e>
                            <m:sub>
                              <m:r>
                                <a:rPr lang="en-US" sz="2000" i="1">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𝑐</m:t>
                              </m:r>
                            </m:sup>
                          </m:sSubSup>
                        </m:num>
                        <m:den>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𝐹</m:t>
                              </m:r>
                            </m:e>
                            <m:sub>
                              <m:r>
                                <a:rPr lang="en-US" sz="2000" i="1">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𝑐</m:t>
                              </m:r>
                            </m:sup>
                          </m:sSubSup>
                        </m:den>
                      </m:f>
                    </m:oMath>
                  </m:oMathPara>
                </a14:m>
                <a:endParaRPr lang="it-IT" sz="2000" dirty="0"/>
              </a:p>
            </p:txBody>
          </p:sp>
        </mc:Choice>
        <mc:Fallback>
          <p:sp>
            <p:nvSpPr>
              <p:cNvPr id="26" name="TextBox 25">
                <a:extLst>
                  <a:ext uri="{FF2B5EF4-FFF2-40B4-BE49-F238E27FC236}">
                    <a16:creationId xmlns:a16="http://schemas.microsoft.com/office/drawing/2014/main" id="{43D9CEFA-B46D-F140-A40F-87868F8D13C6}"/>
                  </a:ext>
                </a:extLst>
              </p:cNvPr>
              <p:cNvSpPr txBox="1">
                <a:spLocks noRot="1" noChangeAspect="1" noMove="1" noResize="1" noEditPoints="1" noAdjustHandles="1" noChangeArrowheads="1" noChangeShapeType="1" noTextEdit="1"/>
              </p:cNvSpPr>
              <p:nvPr/>
            </p:nvSpPr>
            <p:spPr>
              <a:xfrm>
                <a:off x="9067704" y="2529734"/>
                <a:ext cx="3124296" cy="1015663"/>
              </a:xfrm>
              <a:prstGeom prst="rect">
                <a:avLst/>
              </a:prstGeom>
              <a:blipFill>
                <a:blip r:embed="rId5"/>
                <a:stretch>
                  <a:fillRect t="-3704" r="-1210" b="-69136"/>
                </a:stretch>
              </a:blipFill>
            </p:spPr>
            <p:txBody>
              <a:bodyPr/>
              <a:lstStyle/>
              <a:p>
                <a:r>
                  <a:rPr lang="it-IT">
                    <a:noFill/>
                  </a:rPr>
                  <a:t> </a:t>
                </a:r>
              </a:p>
            </p:txBody>
          </p:sp>
        </mc:Fallback>
      </mc:AlternateContent>
      <p:pic>
        <p:nvPicPr>
          <p:cNvPr id="23" name="Picture 22">
            <a:extLst>
              <a:ext uri="{FF2B5EF4-FFF2-40B4-BE49-F238E27FC236}">
                <a16:creationId xmlns:a16="http://schemas.microsoft.com/office/drawing/2014/main" id="{2F014825-157F-AA46-87DB-DF76396D20C8}"/>
              </a:ext>
            </a:extLst>
          </p:cNvPr>
          <p:cNvPicPr>
            <a:picLocks noChangeAspect="1"/>
          </p:cNvPicPr>
          <p:nvPr/>
        </p:nvPicPr>
        <p:blipFill>
          <a:blip r:embed="rId6"/>
          <a:stretch>
            <a:fillRect/>
          </a:stretch>
        </p:blipFill>
        <p:spPr>
          <a:xfrm>
            <a:off x="4472847" y="2364876"/>
            <a:ext cx="626397" cy="788894"/>
          </a:xfrm>
          <a:prstGeom prst="rect">
            <a:avLst/>
          </a:prstGeom>
        </p:spPr>
      </p:pic>
    </p:spTree>
    <p:extLst>
      <p:ext uri="{BB962C8B-B14F-4D97-AF65-F5344CB8AC3E}">
        <p14:creationId xmlns:p14="http://schemas.microsoft.com/office/powerpoint/2010/main" val="3159664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28</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The spin sum rule</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graphicFrame>
        <p:nvGraphicFramePr>
          <p:cNvPr id="6" name="Object 5">
            <a:extLst>
              <a:ext uri="{FF2B5EF4-FFF2-40B4-BE49-F238E27FC236}">
                <a16:creationId xmlns:a16="http://schemas.microsoft.com/office/drawing/2014/main" id="{681DE5C2-D840-1249-A091-4A8B7B308FA1}"/>
              </a:ext>
            </a:extLst>
          </p:cNvPr>
          <p:cNvGraphicFramePr>
            <a:graphicFrameLocks noChangeAspect="1"/>
          </p:cNvGraphicFramePr>
          <p:nvPr>
            <p:extLst>
              <p:ext uri="{D42A27DB-BD31-4B8C-83A1-F6EECF244321}">
                <p14:modId xmlns:p14="http://schemas.microsoft.com/office/powerpoint/2010/main" val="3303588983"/>
              </p:ext>
            </p:extLst>
          </p:nvPr>
        </p:nvGraphicFramePr>
        <p:xfrm>
          <a:off x="5229499" y="1541407"/>
          <a:ext cx="5003800" cy="711793"/>
        </p:xfrm>
        <a:graphic>
          <a:graphicData uri="http://schemas.openxmlformats.org/presentationml/2006/ole">
            <mc:AlternateContent xmlns:mc="http://schemas.openxmlformats.org/markup-compatibility/2006">
              <mc:Choice xmlns:v="urn:schemas-microsoft-com:vml" Requires="v">
                <p:oleObj name="Equation" r:id="rId2" imgW="3708400" imgH="533400" progId="Equation.3">
                  <p:embed/>
                </p:oleObj>
              </mc:Choice>
              <mc:Fallback>
                <p:oleObj name="Equation" r:id="rId2" imgW="3708400" imgH="533400" progId="Equation.3">
                  <p:embed/>
                  <p:pic>
                    <p:nvPicPr>
                      <p:cNvPr id="31130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499" y="1541407"/>
                        <a:ext cx="5003800" cy="711793"/>
                      </a:xfrm>
                      <a:prstGeom prst="rect">
                        <a:avLst/>
                      </a:prstGeom>
                      <a:noFill/>
                    </p:spPr>
                  </p:pic>
                </p:oleObj>
              </mc:Fallback>
            </mc:AlternateContent>
          </a:graphicData>
        </a:graphic>
      </p:graphicFrame>
      <p:sp>
        <p:nvSpPr>
          <p:cNvPr id="7" name="Oval 6">
            <a:extLst>
              <a:ext uri="{FF2B5EF4-FFF2-40B4-BE49-F238E27FC236}">
                <a16:creationId xmlns:a16="http://schemas.microsoft.com/office/drawing/2014/main" id="{E214EB2A-A1D4-0C42-B4C2-10BAE281042F}"/>
              </a:ext>
            </a:extLst>
          </p:cNvPr>
          <p:cNvSpPr/>
          <p:nvPr/>
        </p:nvSpPr>
        <p:spPr bwMode="auto">
          <a:xfrm>
            <a:off x="9088834" y="1498340"/>
            <a:ext cx="1298045" cy="798044"/>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a:extLst>
              <a:ext uri="{FF2B5EF4-FFF2-40B4-BE49-F238E27FC236}">
                <a16:creationId xmlns:a16="http://schemas.microsoft.com/office/drawing/2014/main" id="{1CF1311C-11A1-A347-84B9-BF6916DD71AE}"/>
              </a:ext>
            </a:extLst>
          </p:cNvPr>
          <p:cNvSpPr txBox="1">
            <a:spLocks noChangeArrowheads="1"/>
          </p:cNvSpPr>
          <p:nvPr/>
        </p:nvSpPr>
        <p:spPr bwMode="auto">
          <a:xfrm>
            <a:off x="8582218" y="930033"/>
            <a:ext cx="718466" cy="523220"/>
          </a:xfrm>
          <a:prstGeom prst="rect">
            <a:avLst/>
          </a:prstGeom>
          <a:noFill/>
          <a:ln w="9525">
            <a:noFill/>
            <a:miter lim="800000"/>
            <a:headEnd/>
            <a:tailEnd/>
          </a:ln>
        </p:spPr>
        <p:txBody>
          <a:bodyPr wrap="none">
            <a:prstTxWarp prst="textNoShape">
              <a:avLst/>
            </a:prstTxWarp>
            <a:spAutoFit/>
          </a:bodyPr>
          <a:lstStyle/>
          <a:p>
            <a:pPr algn="ctr"/>
            <a:r>
              <a:rPr lang="en-US" sz="1400" b="1" dirty="0">
                <a:solidFill>
                  <a:srgbClr val="008000"/>
                </a:solidFill>
                <a:latin typeface="Comic Sans MS" charset="0"/>
                <a:ea typeface="Comic Sans MS" charset="0"/>
                <a:cs typeface="Comic Sans MS" charset="0"/>
              </a:rPr>
              <a:t>g spin </a:t>
            </a:r>
          </a:p>
          <a:p>
            <a:pPr algn="ctr"/>
            <a:r>
              <a:rPr lang="en-US" sz="1400" b="1" dirty="0">
                <a:solidFill>
                  <a:srgbClr val="008000"/>
                </a:solidFill>
                <a:latin typeface="Symbol" charset="2"/>
                <a:ea typeface="Comic Sans MS" charset="0"/>
                <a:cs typeface="Symbol" charset="2"/>
              </a:rPr>
              <a:t>D</a:t>
            </a:r>
            <a:r>
              <a:rPr lang="en-US" sz="1400" b="1" dirty="0">
                <a:solidFill>
                  <a:srgbClr val="008000"/>
                </a:solidFill>
                <a:latin typeface="Comic Sans MS" charset="0"/>
                <a:ea typeface="Comic Sans MS" charset="0"/>
                <a:cs typeface="Comic Sans MS" charset="0"/>
              </a:rPr>
              <a:t>g</a:t>
            </a:r>
          </a:p>
        </p:txBody>
      </p:sp>
      <p:sp>
        <p:nvSpPr>
          <p:cNvPr id="15" name="TextBox 14">
            <a:extLst>
              <a:ext uri="{FF2B5EF4-FFF2-40B4-BE49-F238E27FC236}">
                <a16:creationId xmlns:a16="http://schemas.microsoft.com/office/drawing/2014/main" id="{870A6ED1-949A-9E4C-8B33-1E0903956F9D}"/>
              </a:ext>
            </a:extLst>
          </p:cNvPr>
          <p:cNvSpPr txBox="1"/>
          <p:nvPr/>
        </p:nvSpPr>
        <p:spPr>
          <a:xfrm>
            <a:off x="1338991" y="2745822"/>
            <a:ext cx="1295419" cy="523220"/>
          </a:xfrm>
          <a:prstGeom prst="rect">
            <a:avLst/>
          </a:prstGeom>
          <a:noFill/>
        </p:spPr>
        <p:txBody>
          <a:bodyPr wrap="none" rtlCol="0">
            <a:spAutoFit/>
          </a:bodyPr>
          <a:lstStyle/>
          <a:p>
            <a:r>
              <a:rPr lang="en-US" sz="2800" dirty="0">
                <a:solidFill>
                  <a:srgbClr val="FF0000"/>
                </a:solidFill>
              </a:rPr>
              <a:t>Quarks</a:t>
            </a:r>
            <a:r>
              <a:rPr lang="en-US" sz="2800" dirty="0">
                <a:solidFill>
                  <a:srgbClr val="EF2FCE"/>
                </a:solidFill>
              </a:rPr>
              <a:t> </a:t>
            </a:r>
          </a:p>
        </p:txBody>
      </p:sp>
      <p:sp>
        <p:nvSpPr>
          <p:cNvPr id="16" name="TextBox 15">
            <a:extLst>
              <a:ext uri="{FF2B5EF4-FFF2-40B4-BE49-F238E27FC236}">
                <a16:creationId xmlns:a16="http://schemas.microsoft.com/office/drawing/2014/main" id="{A7243232-7959-654C-8F91-27449DCB9118}"/>
              </a:ext>
            </a:extLst>
          </p:cNvPr>
          <p:cNvSpPr txBox="1"/>
          <p:nvPr/>
        </p:nvSpPr>
        <p:spPr>
          <a:xfrm>
            <a:off x="5407916" y="2750055"/>
            <a:ext cx="1200970" cy="523220"/>
          </a:xfrm>
          <a:prstGeom prst="rect">
            <a:avLst/>
          </a:prstGeom>
          <a:noFill/>
        </p:spPr>
        <p:txBody>
          <a:bodyPr wrap="none" rtlCol="0">
            <a:spAutoFit/>
          </a:bodyPr>
          <a:lstStyle/>
          <a:p>
            <a:r>
              <a:rPr lang="en-US" sz="2800" dirty="0">
                <a:solidFill>
                  <a:srgbClr val="008000"/>
                </a:solidFill>
              </a:rPr>
              <a:t>Gluons</a:t>
            </a:r>
            <a:endParaRPr lang="en-US" sz="2800" dirty="0">
              <a:solidFill>
                <a:srgbClr val="FF0000"/>
              </a:solidFill>
            </a:endParaRPr>
          </a:p>
        </p:txBody>
      </p:sp>
      <p:sp>
        <p:nvSpPr>
          <p:cNvPr id="17" name="TextBox 16">
            <a:extLst>
              <a:ext uri="{FF2B5EF4-FFF2-40B4-BE49-F238E27FC236}">
                <a16:creationId xmlns:a16="http://schemas.microsoft.com/office/drawing/2014/main" id="{B61AF8BE-207B-594D-B186-6B7F4AA05EA0}"/>
              </a:ext>
            </a:extLst>
          </p:cNvPr>
          <p:cNvSpPr txBox="1"/>
          <p:nvPr/>
        </p:nvSpPr>
        <p:spPr>
          <a:xfrm>
            <a:off x="8777829" y="2739477"/>
            <a:ext cx="3532470" cy="461665"/>
          </a:xfrm>
          <a:prstGeom prst="rect">
            <a:avLst/>
          </a:prstGeom>
          <a:noFill/>
        </p:spPr>
        <p:txBody>
          <a:bodyPr wrap="square" rtlCol="0">
            <a:spAutoFit/>
          </a:bodyPr>
          <a:lstStyle/>
          <a:p>
            <a:pPr algn="ctr"/>
            <a:r>
              <a:rPr lang="en-US" sz="2400" kern="0" dirty="0">
                <a:solidFill>
                  <a:srgbClr val="0000FF"/>
                </a:solidFill>
              </a:rPr>
              <a:t>orb. angular momentum </a:t>
            </a:r>
          </a:p>
        </p:txBody>
      </p:sp>
      <p:sp>
        <p:nvSpPr>
          <p:cNvPr id="18" name="TextBox 17">
            <a:extLst>
              <a:ext uri="{FF2B5EF4-FFF2-40B4-BE49-F238E27FC236}">
                <a16:creationId xmlns:a16="http://schemas.microsoft.com/office/drawing/2014/main" id="{E74460D0-0DE0-4C4E-A529-C08246EECD8D}"/>
              </a:ext>
            </a:extLst>
          </p:cNvPr>
          <p:cNvSpPr txBox="1"/>
          <p:nvPr/>
        </p:nvSpPr>
        <p:spPr>
          <a:xfrm>
            <a:off x="555263" y="2735241"/>
            <a:ext cx="1181583" cy="523220"/>
          </a:xfrm>
          <a:prstGeom prst="rect">
            <a:avLst/>
          </a:prstGeom>
          <a:noFill/>
        </p:spPr>
        <p:txBody>
          <a:bodyPr wrap="none" rtlCol="0">
            <a:spAutoFit/>
          </a:bodyPr>
          <a:lstStyle/>
          <a:p>
            <a:r>
              <a:rPr lang="en-US" sz="2800" dirty="0"/>
              <a:t>1/2 - </a:t>
            </a:r>
          </a:p>
        </p:txBody>
      </p:sp>
      <p:sp>
        <p:nvSpPr>
          <p:cNvPr id="19" name="TextBox 18">
            <a:extLst>
              <a:ext uri="{FF2B5EF4-FFF2-40B4-BE49-F238E27FC236}">
                <a16:creationId xmlns:a16="http://schemas.microsoft.com/office/drawing/2014/main" id="{7CA769D2-7BF4-E94F-B4B3-67ED4734A6BA}"/>
              </a:ext>
            </a:extLst>
          </p:cNvPr>
          <p:cNvSpPr txBox="1"/>
          <p:nvPr/>
        </p:nvSpPr>
        <p:spPr>
          <a:xfrm>
            <a:off x="3657686" y="2703492"/>
            <a:ext cx="403826" cy="523220"/>
          </a:xfrm>
          <a:prstGeom prst="rect">
            <a:avLst/>
          </a:prstGeom>
          <a:noFill/>
        </p:spPr>
        <p:txBody>
          <a:bodyPr wrap="none" rtlCol="0">
            <a:spAutoFit/>
          </a:bodyPr>
          <a:lstStyle/>
          <a:p>
            <a:r>
              <a:rPr lang="en-US" sz="2800" dirty="0"/>
              <a:t>-</a:t>
            </a:r>
          </a:p>
        </p:txBody>
      </p:sp>
      <p:sp>
        <p:nvSpPr>
          <p:cNvPr id="20" name="TextBox 19">
            <a:extLst>
              <a:ext uri="{FF2B5EF4-FFF2-40B4-BE49-F238E27FC236}">
                <a16:creationId xmlns:a16="http://schemas.microsoft.com/office/drawing/2014/main" id="{5EE82B34-864E-6F45-BBA4-29F3834AEE0F}"/>
              </a:ext>
            </a:extLst>
          </p:cNvPr>
          <p:cNvSpPr txBox="1"/>
          <p:nvPr/>
        </p:nvSpPr>
        <p:spPr>
          <a:xfrm>
            <a:off x="7810944" y="2739477"/>
            <a:ext cx="403826" cy="523220"/>
          </a:xfrm>
          <a:prstGeom prst="rect">
            <a:avLst/>
          </a:prstGeom>
          <a:noFill/>
        </p:spPr>
        <p:txBody>
          <a:bodyPr wrap="none" rtlCol="0">
            <a:spAutoFit/>
          </a:bodyPr>
          <a:lstStyle/>
          <a:p>
            <a:r>
              <a:rPr lang="en-US" sz="2800" dirty="0"/>
              <a:t>=</a:t>
            </a:r>
          </a:p>
        </p:txBody>
      </p:sp>
      <p:pic>
        <p:nvPicPr>
          <p:cNvPr id="3" name="Picture 2">
            <a:extLst>
              <a:ext uri="{FF2B5EF4-FFF2-40B4-BE49-F238E27FC236}">
                <a16:creationId xmlns:a16="http://schemas.microsoft.com/office/drawing/2014/main" id="{B47DB335-678D-BF4C-8179-EB29201ECAF1}"/>
              </a:ext>
            </a:extLst>
          </p:cNvPr>
          <p:cNvPicPr>
            <a:picLocks noChangeAspect="1"/>
          </p:cNvPicPr>
          <p:nvPr/>
        </p:nvPicPr>
        <p:blipFill rotWithShape="1">
          <a:blip r:embed="rId4"/>
          <a:srcRect r="55616"/>
          <a:stretch/>
        </p:blipFill>
        <p:spPr>
          <a:xfrm>
            <a:off x="4429" y="3233708"/>
            <a:ext cx="4181417" cy="3114695"/>
          </a:xfrm>
          <a:prstGeom prst="rect">
            <a:avLst/>
          </a:prstGeom>
        </p:spPr>
      </p:pic>
      <p:pic>
        <p:nvPicPr>
          <p:cNvPr id="31" name="Picture 30">
            <a:extLst>
              <a:ext uri="{FF2B5EF4-FFF2-40B4-BE49-F238E27FC236}">
                <a16:creationId xmlns:a16="http://schemas.microsoft.com/office/drawing/2014/main" id="{BAD95200-5E20-0140-9834-49F7DBF73D01}"/>
              </a:ext>
            </a:extLst>
          </p:cNvPr>
          <p:cNvPicPr>
            <a:picLocks noChangeAspect="1"/>
          </p:cNvPicPr>
          <p:nvPr/>
        </p:nvPicPr>
        <p:blipFill>
          <a:blip r:embed="rId5"/>
          <a:stretch>
            <a:fillRect/>
          </a:stretch>
        </p:blipFill>
        <p:spPr>
          <a:xfrm>
            <a:off x="518334" y="987874"/>
            <a:ext cx="1086915" cy="1368877"/>
          </a:xfrm>
          <a:prstGeom prst="rect">
            <a:avLst/>
          </a:prstGeom>
        </p:spPr>
      </p:pic>
      <p:pic>
        <p:nvPicPr>
          <p:cNvPr id="32" name="Picture 31">
            <a:extLst>
              <a:ext uri="{FF2B5EF4-FFF2-40B4-BE49-F238E27FC236}">
                <a16:creationId xmlns:a16="http://schemas.microsoft.com/office/drawing/2014/main" id="{90D74D93-9D93-C845-B778-A736BFC7D732}"/>
              </a:ext>
            </a:extLst>
          </p:cNvPr>
          <p:cNvPicPr>
            <a:picLocks noChangeAspect="1"/>
          </p:cNvPicPr>
          <p:nvPr/>
        </p:nvPicPr>
        <p:blipFill rotWithShape="1">
          <a:blip r:embed="rId4"/>
          <a:srcRect l="54091"/>
          <a:stretch/>
        </p:blipFill>
        <p:spPr>
          <a:xfrm>
            <a:off x="4406876" y="3280271"/>
            <a:ext cx="4325035" cy="3114695"/>
          </a:xfrm>
          <a:prstGeom prst="rect">
            <a:avLst/>
          </a:prstGeom>
        </p:spPr>
      </p:pic>
      <p:sp>
        <p:nvSpPr>
          <p:cNvPr id="33" name="Rectangle 32">
            <a:extLst>
              <a:ext uri="{FF2B5EF4-FFF2-40B4-BE49-F238E27FC236}">
                <a16:creationId xmlns:a16="http://schemas.microsoft.com/office/drawing/2014/main" id="{1AC3E906-2B7D-574B-A77E-43274E63AC16}"/>
              </a:ext>
            </a:extLst>
          </p:cNvPr>
          <p:cNvSpPr/>
          <p:nvPr/>
        </p:nvSpPr>
        <p:spPr>
          <a:xfrm>
            <a:off x="7515293" y="942904"/>
            <a:ext cx="1333055" cy="584775"/>
          </a:xfrm>
          <a:prstGeom prst="rect">
            <a:avLst/>
          </a:prstGeom>
        </p:spPr>
        <p:txBody>
          <a:bodyPr wrap="square">
            <a:spAutoFit/>
          </a:bodyPr>
          <a:lstStyle/>
          <a:p>
            <a:pPr algn="ctr"/>
            <a:r>
              <a:rPr lang="en-US" sz="1600" b="1" dirty="0">
                <a:solidFill>
                  <a:srgbClr val="FF0000"/>
                </a:solidFill>
                <a:latin typeface="Comic Sans MS" charset="0"/>
                <a:ea typeface="Comic Sans MS" charset="0"/>
                <a:cs typeface="Comic Sans MS" charset="0"/>
              </a:rPr>
              <a:t>q spin </a:t>
            </a:r>
          </a:p>
          <a:p>
            <a:pPr algn="ctr"/>
            <a:r>
              <a:rPr lang="en-US" sz="1600" b="1" dirty="0">
                <a:solidFill>
                  <a:srgbClr val="FF0000"/>
                </a:solidFill>
                <a:latin typeface="Symbol" charset="2"/>
                <a:ea typeface="Comic Sans MS" charset="0"/>
                <a:cs typeface="Symbol" charset="2"/>
              </a:rPr>
              <a:t>D</a:t>
            </a:r>
            <a:r>
              <a:rPr lang="en-US" sz="1600" dirty="0">
                <a:solidFill>
                  <a:srgbClr val="FF0000"/>
                </a:solidFill>
              </a:rPr>
              <a:t>Σ</a:t>
            </a:r>
            <a:endParaRPr lang="en-US" sz="1600" b="1" dirty="0">
              <a:solidFill>
                <a:srgbClr val="FF0000"/>
              </a:solidFill>
              <a:latin typeface="Comic Sans MS" charset="0"/>
              <a:ea typeface="Comic Sans MS" charset="0"/>
              <a:cs typeface="Comic Sans MS" charset="0"/>
            </a:endParaRPr>
          </a:p>
        </p:txBody>
      </p:sp>
      <p:sp>
        <p:nvSpPr>
          <p:cNvPr id="36" name="Rectangle 35">
            <a:extLst>
              <a:ext uri="{FF2B5EF4-FFF2-40B4-BE49-F238E27FC236}">
                <a16:creationId xmlns:a16="http://schemas.microsoft.com/office/drawing/2014/main" id="{83861E93-E131-E544-8A3D-30DA2C183D5E}"/>
              </a:ext>
            </a:extLst>
          </p:cNvPr>
          <p:cNvSpPr/>
          <p:nvPr/>
        </p:nvSpPr>
        <p:spPr>
          <a:xfrm>
            <a:off x="7862979" y="1541407"/>
            <a:ext cx="732122" cy="711793"/>
          </a:xfrm>
          <a:prstGeom prst="rect">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ctangle 36">
            <a:extLst>
              <a:ext uri="{FF2B5EF4-FFF2-40B4-BE49-F238E27FC236}">
                <a16:creationId xmlns:a16="http://schemas.microsoft.com/office/drawing/2014/main" id="{CE96D66D-42F8-8445-A950-C73CED8E682F}"/>
              </a:ext>
            </a:extLst>
          </p:cNvPr>
          <p:cNvSpPr/>
          <p:nvPr/>
        </p:nvSpPr>
        <p:spPr>
          <a:xfrm>
            <a:off x="8670018" y="1543310"/>
            <a:ext cx="403826" cy="711793"/>
          </a:xfrm>
          <a:prstGeom prst="rect">
            <a:avLst/>
          </a:prstGeom>
          <a:solidFill>
            <a:schemeClr val="accent6">
              <a:lumMod val="75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TextBox 40">
            <a:extLst>
              <a:ext uri="{FF2B5EF4-FFF2-40B4-BE49-F238E27FC236}">
                <a16:creationId xmlns:a16="http://schemas.microsoft.com/office/drawing/2014/main" id="{1EFFBFEB-28EB-594E-9A35-7845FB742DF8}"/>
              </a:ext>
            </a:extLst>
          </p:cNvPr>
          <p:cNvSpPr txBox="1"/>
          <p:nvPr/>
        </p:nvSpPr>
        <p:spPr>
          <a:xfrm>
            <a:off x="1788809" y="1317225"/>
            <a:ext cx="2446567" cy="646331"/>
          </a:xfrm>
          <a:prstGeom prst="rect">
            <a:avLst/>
          </a:prstGeom>
          <a:solidFill>
            <a:schemeClr val="bg1"/>
          </a:solidFill>
          <a:ln w="19050">
            <a:solidFill>
              <a:srgbClr val="0000FF"/>
            </a:solidFill>
          </a:ln>
        </p:spPr>
        <p:txBody>
          <a:bodyPr wrap="none" rtlCol="0">
            <a:spAutoFit/>
          </a:bodyPr>
          <a:lstStyle/>
          <a:p>
            <a:pPr algn="ctr"/>
            <a:r>
              <a:rPr lang="en-GB" dirty="0"/>
              <a:t>New global fit by </a:t>
            </a:r>
          </a:p>
          <a:p>
            <a:pPr algn="ctr"/>
            <a:r>
              <a:rPr lang="en-GB" dirty="0"/>
              <a:t>JAM/DSSV collaboration</a:t>
            </a:r>
          </a:p>
        </p:txBody>
      </p:sp>
      <p:pic>
        <p:nvPicPr>
          <p:cNvPr id="22" name="Picture 21" descr="MissingPuzzlePiece_1.jpg">
            <a:extLst>
              <a:ext uri="{FF2B5EF4-FFF2-40B4-BE49-F238E27FC236}">
                <a16:creationId xmlns:a16="http://schemas.microsoft.com/office/drawing/2014/main" id="{9DD61B87-C396-984D-B92B-E55E2E32A55A}"/>
              </a:ext>
            </a:extLst>
          </p:cNvPr>
          <p:cNvPicPr>
            <a:picLocks noChangeAspect="1"/>
          </p:cNvPicPr>
          <p:nvPr/>
        </p:nvPicPr>
        <p:blipFill rotWithShape="1">
          <a:blip r:embed="rId6">
            <a:extLst>
              <a:ext uri="{28A0092B-C50C-407E-A947-70E740481C1C}">
                <a14:useLocalDpi xmlns:a14="http://schemas.microsoft.com/office/drawing/2010/main" val="0"/>
              </a:ext>
            </a:extLst>
          </a:blip>
          <a:srcRect l="13298" t="1305" r="13272" b="2300"/>
          <a:stretch/>
        </p:blipFill>
        <p:spPr>
          <a:xfrm rot="21598804">
            <a:off x="9327821" y="3611182"/>
            <a:ext cx="2557376" cy="1753810"/>
          </a:xfrm>
          <a:prstGeom prst="rect">
            <a:avLst/>
          </a:prstGeom>
          <a:ln w="38100">
            <a:noFill/>
          </a:ln>
        </p:spPr>
      </p:pic>
    </p:spTree>
    <p:extLst>
      <p:ext uri="{BB962C8B-B14F-4D97-AF65-F5344CB8AC3E}">
        <p14:creationId xmlns:p14="http://schemas.microsoft.com/office/powerpoint/2010/main" val="160659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5" grpId="0"/>
      <p:bldP spid="16" grpId="0"/>
      <p:bldP spid="17" grpId="0"/>
      <p:bldP spid="18" grpId="0"/>
      <p:bldP spid="19" grpId="0"/>
      <p:bldP spid="20" grpId="0"/>
      <p:bldP spid="33" grpId="0"/>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29</a:t>
            </a:fld>
            <a:endParaRPr lang="it-IT"/>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sp>
        <p:nvSpPr>
          <p:cNvPr id="6" name="TextBox 5">
            <a:extLst>
              <a:ext uri="{FF2B5EF4-FFF2-40B4-BE49-F238E27FC236}">
                <a16:creationId xmlns:a16="http://schemas.microsoft.com/office/drawing/2014/main" id="{F40FBBF8-C061-FD46-8966-353414C86CE9}"/>
              </a:ext>
            </a:extLst>
          </p:cNvPr>
          <p:cNvSpPr txBox="1"/>
          <p:nvPr/>
        </p:nvSpPr>
        <p:spPr>
          <a:xfrm>
            <a:off x="364761" y="93151"/>
            <a:ext cx="11582399" cy="646331"/>
          </a:xfrm>
          <a:prstGeom prst="rect">
            <a:avLst/>
          </a:prstGeom>
          <a:noFill/>
        </p:spPr>
        <p:txBody>
          <a:bodyPr wrap="square" rtlCol="0">
            <a:spAutoFit/>
          </a:bodyPr>
          <a:lstStyle/>
          <a:p>
            <a:pPr algn="ctr"/>
            <a:r>
              <a:rPr lang="en-US" sz="3600" b="1" i="1" dirty="0">
                <a:solidFill>
                  <a:srgbClr val="FF0000"/>
                </a:solidFill>
                <a:latin typeface="Handwriting - Dakota"/>
                <a:cs typeface="Handwriting - Dakota"/>
              </a:rPr>
              <a:t>EIC: the Ultimate Multi-dimension Experience!</a:t>
            </a:r>
          </a:p>
        </p:txBody>
      </p:sp>
      <p:grpSp>
        <p:nvGrpSpPr>
          <p:cNvPr id="7" name="Group 6">
            <a:extLst>
              <a:ext uri="{FF2B5EF4-FFF2-40B4-BE49-F238E27FC236}">
                <a16:creationId xmlns:a16="http://schemas.microsoft.com/office/drawing/2014/main" id="{EC1FF2E3-31C6-1445-880E-46E6FBAAC9EE}"/>
              </a:ext>
            </a:extLst>
          </p:cNvPr>
          <p:cNvGrpSpPr/>
          <p:nvPr/>
        </p:nvGrpSpPr>
        <p:grpSpPr>
          <a:xfrm>
            <a:off x="2177009" y="1056293"/>
            <a:ext cx="7957901" cy="2840023"/>
            <a:chOff x="3862797" y="775251"/>
            <a:chExt cx="5123992" cy="2840023"/>
          </a:xfrm>
        </p:grpSpPr>
        <p:sp>
          <p:nvSpPr>
            <p:cNvPr id="8" name="Abgerundetes Rechteck 9">
              <a:extLst>
                <a:ext uri="{FF2B5EF4-FFF2-40B4-BE49-F238E27FC236}">
                  <a16:creationId xmlns:a16="http://schemas.microsoft.com/office/drawing/2014/main" id="{8ADE0247-1EF1-9C46-A71C-4C5E3045B682}"/>
                </a:ext>
              </a:extLst>
            </p:cNvPr>
            <p:cNvSpPr/>
            <p:nvPr/>
          </p:nvSpPr>
          <p:spPr>
            <a:xfrm>
              <a:off x="3862797" y="775251"/>
              <a:ext cx="5123992" cy="2840023"/>
            </a:xfrm>
            <a:prstGeom prst="roundRect">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feld 24">
              <a:extLst>
                <a:ext uri="{FF2B5EF4-FFF2-40B4-BE49-F238E27FC236}">
                  <a16:creationId xmlns:a16="http://schemas.microsoft.com/office/drawing/2014/main" id="{A35931D8-1EC8-EF41-827F-42EC67EA60AA}"/>
                </a:ext>
              </a:extLst>
            </p:cNvPr>
            <p:cNvSpPr txBox="1"/>
            <p:nvPr/>
          </p:nvSpPr>
          <p:spPr>
            <a:xfrm>
              <a:off x="4279550" y="1708300"/>
              <a:ext cx="4619262" cy="830997"/>
            </a:xfrm>
            <a:prstGeom prst="rect">
              <a:avLst/>
            </a:prstGeom>
            <a:noFill/>
          </p:spPr>
          <p:txBody>
            <a:bodyPr wrap="square" rtlCol="0">
              <a:spAutoFit/>
            </a:bodyPr>
            <a:lstStyle/>
            <a:p>
              <a:r>
                <a:rPr lang="en-US" sz="2400" b="1" dirty="0"/>
                <a:t>In a fast-moving nucleon the longitudinal size squeezes like a “pizza” but transverse size remains about 1 </a:t>
              </a:r>
              <a:r>
                <a:rPr lang="en-US" sz="2400" b="1" dirty="0" err="1"/>
                <a:t>fm</a:t>
              </a:r>
              <a:endParaRPr lang="en-US" sz="2400" b="1" dirty="0"/>
            </a:p>
          </p:txBody>
        </p:sp>
        <p:sp>
          <p:nvSpPr>
            <p:cNvPr id="10" name="Textfeld 26">
              <a:extLst>
                <a:ext uri="{FF2B5EF4-FFF2-40B4-BE49-F238E27FC236}">
                  <a16:creationId xmlns:a16="http://schemas.microsoft.com/office/drawing/2014/main" id="{1EDC9016-BF6E-5144-A6B0-A722DDB3630F}"/>
                </a:ext>
              </a:extLst>
            </p:cNvPr>
            <p:cNvSpPr txBox="1"/>
            <p:nvPr/>
          </p:nvSpPr>
          <p:spPr>
            <a:xfrm>
              <a:off x="4260203" y="850991"/>
              <a:ext cx="2138342" cy="461665"/>
            </a:xfrm>
            <a:prstGeom prst="rect">
              <a:avLst/>
            </a:prstGeom>
            <a:noFill/>
          </p:spPr>
          <p:txBody>
            <a:bodyPr wrap="none" rtlCol="0">
              <a:spAutoFit/>
            </a:bodyPr>
            <a:lstStyle/>
            <a:p>
              <a:r>
                <a:rPr lang="en-US" sz="2400" b="1" dirty="0">
                  <a:solidFill>
                    <a:srgbClr val="000000"/>
                  </a:solidFill>
                  <a:cs typeface="Comic Sans MS"/>
                </a:rPr>
                <a:t>Proton Imaging</a:t>
              </a:r>
            </a:p>
          </p:txBody>
        </p:sp>
        <p:grpSp>
          <p:nvGrpSpPr>
            <p:cNvPr id="11" name="Gruppierung 7">
              <a:extLst>
                <a:ext uri="{FF2B5EF4-FFF2-40B4-BE49-F238E27FC236}">
                  <a16:creationId xmlns:a16="http://schemas.microsoft.com/office/drawing/2014/main" id="{5944C128-6E38-094D-88F0-723BCC9AF12D}"/>
                </a:ext>
              </a:extLst>
            </p:cNvPr>
            <p:cNvGrpSpPr/>
            <p:nvPr/>
          </p:nvGrpSpPr>
          <p:grpSpPr>
            <a:xfrm>
              <a:off x="3876090" y="1686655"/>
              <a:ext cx="1583202" cy="524904"/>
              <a:chOff x="-949392" y="2226568"/>
              <a:chExt cx="1943590" cy="698499"/>
            </a:xfrm>
          </p:grpSpPr>
          <p:pic>
            <p:nvPicPr>
              <p:cNvPr id="16" name="Bild 28">
                <a:extLst>
                  <a:ext uri="{FF2B5EF4-FFF2-40B4-BE49-F238E27FC236}">
                    <a16:creationId xmlns:a16="http://schemas.microsoft.com/office/drawing/2014/main" id="{AB4B3A08-E003-694B-98F8-7B7979EC4D42}"/>
                  </a:ext>
                </a:extLst>
              </p:cNvPr>
              <p:cNvPicPr>
                <a:picLocks noChangeAspect="1"/>
              </p:cNvPicPr>
              <p:nvPr/>
            </p:nvPicPr>
            <p:blipFill>
              <a:blip r:embed="rId2"/>
              <a:stretch>
                <a:fillRect/>
              </a:stretch>
            </p:blipFill>
            <p:spPr>
              <a:xfrm>
                <a:off x="-949392" y="2226568"/>
                <a:ext cx="387297" cy="698499"/>
              </a:xfrm>
              <a:prstGeom prst="rect">
                <a:avLst/>
              </a:prstGeom>
            </p:spPr>
          </p:pic>
          <p:sp>
            <p:nvSpPr>
              <p:cNvPr id="17" name="Textfeld 29">
                <a:extLst>
                  <a:ext uri="{FF2B5EF4-FFF2-40B4-BE49-F238E27FC236}">
                    <a16:creationId xmlns:a16="http://schemas.microsoft.com/office/drawing/2014/main" id="{E613769A-732B-4A47-B616-2E518AC6EB0B}"/>
                  </a:ext>
                </a:extLst>
              </p:cNvPr>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grpSp>
          <p:nvGrpSpPr>
            <p:cNvPr id="12" name="Gruppierung 7">
              <a:extLst>
                <a:ext uri="{FF2B5EF4-FFF2-40B4-BE49-F238E27FC236}">
                  <a16:creationId xmlns:a16="http://schemas.microsoft.com/office/drawing/2014/main" id="{3FC4C1F4-7C8F-E941-85A3-430B74ABC033}"/>
                </a:ext>
              </a:extLst>
            </p:cNvPr>
            <p:cNvGrpSpPr/>
            <p:nvPr/>
          </p:nvGrpSpPr>
          <p:grpSpPr>
            <a:xfrm>
              <a:off x="3876090" y="2644760"/>
              <a:ext cx="1583202" cy="524904"/>
              <a:chOff x="-949392" y="2297164"/>
              <a:chExt cx="1943590" cy="698499"/>
            </a:xfrm>
          </p:grpSpPr>
          <p:pic>
            <p:nvPicPr>
              <p:cNvPr id="14" name="Bild 31">
                <a:extLst>
                  <a:ext uri="{FF2B5EF4-FFF2-40B4-BE49-F238E27FC236}">
                    <a16:creationId xmlns:a16="http://schemas.microsoft.com/office/drawing/2014/main" id="{9AA1D804-94DE-364E-9681-9EF4FCE0FE99}"/>
                  </a:ext>
                </a:extLst>
              </p:cNvPr>
              <p:cNvPicPr>
                <a:picLocks noChangeAspect="1"/>
              </p:cNvPicPr>
              <p:nvPr/>
            </p:nvPicPr>
            <p:blipFill>
              <a:blip r:embed="rId2"/>
              <a:stretch>
                <a:fillRect/>
              </a:stretch>
            </p:blipFill>
            <p:spPr>
              <a:xfrm>
                <a:off x="-949392" y="2297164"/>
                <a:ext cx="387297" cy="698499"/>
              </a:xfrm>
              <a:prstGeom prst="rect">
                <a:avLst/>
              </a:prstGeom>
            </p:spPr>
          </p:pic>
          <p:sp>
            <p:nvSpPr>
              <p:cNvPr id="15" name="Textfeld 32">
                <a:extLst>
                  <a:ext uri="{FF2B5EF4-FFF2-40B4-BE49-F238E27FC236}">
                    <a16:creationId xmlns:a16="http://schemas.microsoft.com/office/drawing/2014/main" id="{4D47962C-8A48-E740-8485-CD3FAB1AF0EC}"/>
                  </a:ext>
                </a:extLst>
              </p:cNvPr>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13" name="Textfeld 35">
              <a:extLst>
                <a:ext uri="{FF2B5EF4-FFF2-40B4-BE49-F238E27FC236}">
                  <a16:creationId xmlns:a16="http://schemas.microsoft.com/office/drawing/2014/main" id="{B84D7DFA-3D26-FD4C-BBE7-7DFB951B3E97}"/>
                </a:ext>
              </a:extLst>
            </p:cNvPr>
            <p:cNvSpPr txBox="1"/>
            <p:nvPr/>
          </p:nvSpPr>
          <p:spPr>
            <a:xfrm>
              <a:off x="4279550" y="2784277"/>
              <a:ext cx="4619262" cy="830997"/>
            </a:xfrm>
            <a:prstGeom prst="rect">
              <a:avLst/>
            </a:prstGeom>
            <a:noFill/>
          </p:spPr>
          <p:txBody>
            <a:bodyPr wrap="square" rtlCol="0">
              <a:spAutoFit/>
            </a:bodyPr>
            <a:lstStyle/>
            <a:p>
              <a:r>
                <a:rPr lang="en-US" sz="2400" b="1" dirty="0">
                  <a:cs typeface="Comic Sans MS"/>
                </a:rPr>
                <a:t>what is the spatial and momentum distribution of quarks and gluons in nucleons/nuclei?</a:t>
              </a:r>
            </a:p>
          </p:txBody>
        </p:sp>
      </p:grpSp>
      <p:pic>
        <p:nvPicPr>
          <p:cNvPr id="18" name="Picture 17">
            <a:extLst>
              <a:ext uri="{FF2B5EF4-FFF2-40B4-BE49-F238E27FC236}">
                <a16:creationId xmlns:a16="http://schemas.microsoft.com/office/drawing/2014/main" id="{1D5AD8E6-D5A9-374B-9E72-D4093D4C3012}"/>
              </a:ext>
            </a:extLst>
          </p:cNvPr>
          <p:cNvPicPr>
            <a:picLocks noChangeAspect="1"/>
          </p:cNvPicPr>
          <p:nvPr/>
        </p:nvPicPr>
        <p:blipFill>
          <a:blip r:embed="rId3"/>
          <a:stretch>
            <a:fillRect/>
          </a:stretch>
        </p:blipFill>
        <p:spPr>
          <a:xfrm>
            <a:off x="5207034" y="899327"/>
            <a:ext cx="948925" cy="1068370"/>
          </a:xfrm>
          <a:prstGeom prst="rect">
            <a:avLst/>
          </a:prstGeom>
        </p:spPr>
      </p:pic>
      <p:pic>
        <p:nvPicPr>
          <p:cNvPr id="26" name="Picture 6">
            <a:extLst>
              <a:ext uri="{FF2B5EF4-FFF2-40B4-BE49-F238E27FC236}">
                <a16:creationId xmlns:a16="http://schemas.microsoft.com/office/drawing/2014/main" id="{F0DF04A5-C1C2-CB46-B1A5-135681BF645E}"/>
              </a:ext>
            </a:extLst>
          </p:cNvPr>
          <p:cNvPicPr>
            <a:picLocks noChangeAspect="1" noChangeArrowheads="1"/>
          </p:cNvPicPr>
          <p:nvPr/>
        </p:nvPicPr>
        <p:blipFill>
          <a:blip r:embed="rId4"/>
          <a:srcRect/>
          <a:stretch>
            <a:fillRect/>
          </a:stretch>
        </p:blipFill>
        <p:spPr bwMode="auto">
          <a:xfrm>
            <a:off x="1320538" y="4420465"/>
            <a:ext cx="2226836" cy="1836326"/>
          </a:xfrm>
          <a:prstGeom prst="rect">
            <a:avLst/>
          </a:prstGeom>
          <a:solidFill>
            <a:schemeClr val="tx1">
              <a:lumMod val="85000"/>
            </a:schemeClr>
          </a:solidFill>
          <a:ln w="9525">
            <a:solidFill>
              <a:schemeClr val="bg1"/>
            </a:solidFill>
            <a:miter lim="800000"/>
            <a:headEnd/>
            <a:tailEnd/>
          </a:ln>
        </p:spPr>
      </p:pic>
      <p:sp>
        <p:nvSpPr>
          <p:cNvPr id="28" name="TextBox 27">
            <a:extLst>
              <a:ext uri="{FF2B5EF4-FFF2-40B4-BE49-F238E27FC236}">
                <a16:creationId xmlns:a16="http://schemas.microsoft.com/office/drawing/2014/main" id="{D1DF2FFD-DC7B-B340-9984-17CBF3B88EFC}"/>
              </a:ext>
            </a:extLst>
          </p:cNvPr>
          <p:cNvSpPr txBox="1"/>
          <p:nvPr/>
        </p:nvSpPr>
        <p:spPr>
          <a:xfrm>
            <a:off x="6348800" y="4177505"/>
            <a:ext cx="5223875" cy="1938992"/>
          </a:xfrm>
          <a:prstGeom prst="rect">
            <a:avLst/>
          </a:prstGeom>
          <a:noFill/>
        </p:spPr>
        <p:txBody>
          <a:bodyPr wrap="square" rtlCol="0">
            <a:spAutoFit/>
          </a:bodyPr>
          <a:lstStyle/>
          <a:p>
            <a:pPr algn="ctr"/>
            <a:r>
              <a:rPr lang="en-US" sz="4000" b="1" dirty="0">
                <a:solidFill>
                  <a:srgbClr val="FF0000"/>
                </a:solidFill>
              </a:rPr>
              <a:t>Can we produce tomographic images at a partonic scale?</a:t>
            </a:r>
          </a:p>
        </p:txBody>
      </p:sp>
      <p:pic>
        <p:nvPicPr>
          <p:cNvPr id="29" name="Picture 28">
            <a:extLst>
              <a:ext uri="{FF2B5EF4-FFF2-40B4-BE49-F238E27FC236}">
                <a16:creationId xmlns:a16="http://schemas.microsoft.com/office/drawing/2014/main" id="{A9707F84-8336-6B45-AD6C-4F72C1F70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6832" y="4695156"/>
            <a:ext cx="704392" cy="716326"/>
          </a:xfrm>
          <a:prstGeom prst="rect">
            <a:avLst/>
          </a:prstGeom>
        </p:spPr>
      </p:pic>
      <p:pic>
        <p:nvPicPr>
          <p:cNvPr id="35" name="Picture 34">
            <a:extLst>
              <a:ext uri="{FF2B5EF4-FFF2-40B4-BE49-F238E27FC236}">
                <a16:creationId xmlns:a16="http://schemas.microsoft.com/office/drawing/2014/main" id="{6937E02D-89C3-D248-8C37-D434AAC07853}"/>
              </a:ext>
            </a:extLst>
          </p:cNvPr>
          <p:cNvPicPr>
            <a:picLocks noChangeAspect="1"/>
          </p:cNvPicPr>
          <p:nvPr/>
        </p:nvPicPr>
        <p:blipFill rotWithShape="1">
          <a:blip r:embed="rId6">
            <a:extLst>
              <a:ext uri="{28A0092B-C50C-407E-A947-70E740481C1C}">
                <a14:useLocalDpi xmlns:a14="http://schemas.microsoft.com/office/drawing/2010/main" val="0"/>
              </a:ext>
            </a:extLst>
          </a:blip>
          <a:srcRect l="1468" t="45996" r="68359" b="32075"/>
          <a:stretch/>
        </p:blipFill>
        <p:spPr>
          <a:xfrm>
            <a:off x="3687236" y="4405917"/>
            <a:ext cx="1901403" cy="1780479"/>
          </a:xfrm>
          <a:prstGeom prst="rect">
            <a:avLst/>
          </a:prstGeom>
          <a:solidFill>
            <a:schemeClr val="bg1">
              <a:lumMod val="95000"/>
            </a:schemeClr>
          </a:solidFill>
        </p:spPr>
      </p:pic>
    </p:spTree>
    <p:extLst>
      <p:ext uri="{BB962C8B-B14F-4D97-AF65-F5344CB8AC3E}">
        <p14:creationId xmlns:p14="http://schemas.microsoft.com/office/powerpoint/2010/main" val="320779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402C00-D55C-4B01-38CB-D6FA314D53D4}"/>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2F05515C-14CC-08DC-ACFC-F5C4391DC5F3}"/>
              </a:ext>
            </a:extLst>
          </p:cNvPr>
          <p:cNvSpPr>
            <a:spLocks noGrp="1"/>
          </p:cNvSpPr>
          <p:nvPr>
            <p:ph type="sldNum" sz="quarter" idx="12"/>
          </p:nvPr>
        </p:nvSpPr>
        <p:spPr/>
        <p:txBody>
          <a:bodyPr/>
          <a:lstStyle/>
          <a:p>
            <a:fld id="{1495DAC2-AB1D-3846-9742-98AFDA9D25F8}" type="slidenum">
              <a:rPr lang="it-IT" smtClean="0"/>
              <a:t>3</a:t>
            </a:fld>
            <a:endParaRPr lang="it-IT"/>
          </a:p>
        </p:txBody>
      </p:sp>
      <p:pic>
        <p:nvPicPr>
          <p:cNvPr id="4" name="Picture 3">
            <a:extLst>
              <a:ext uri="{FF2B5EF4-FFF2-40B4-BE49-F238E27FC236}">
                <a16:creationId xmlns:a16="http://schemas.microsoft.com/office/drawing/2014/main" id="{EDDB7721-F707-86E7-1041-A17BFE03FF5C}"/>
              </a:ext>
            </a:extLst>
          </p:cNvPr>
          <p:cNvPicPr>
            <a:picLocks noChangeAspect="1"/>
          </p:cNvPicPr>
          <p:nvPr/>
        </p:nvPicPr>
        <p:blipFill>
          <a:blip r:embed="rId2"/>
          <a:stretch>
            <a:fillRect/>
          </a:stretch>
        </p:blipFill>
        <p:spPr>
          <a:xfrm>
            <a:off x="152400" y="1600200"/>
            <a:ext cx="2737672" cy="3975100"/>
          </a:xfrm>
          <a:prstGeom prst="rect">
            <a:avLst/>
          </a:prstGeom>
        </p:spPr>
      </p:pic>
      <p:sp>
        <p:nvSpPr>
          <p:cNvPr id="5" name="Rectangle 4">
            <a:extLst>
              <a:ext uri="{FF2B5EF4-FFF2-40B4-BE49-F238E27FC236}">
                <a16:creationId xmlns:a16="http://schemas.microsoft.com/office/drawing/2014/main" id="{91A83DEF-BD53-CABE-18E5-A8CF04BBEE38}"/>
              </a:ext>
            </a:extLst>
          </p:cNvPr>
          <p:cNvSpPr/>
          <p:nvPr/>
        </p:nvSpPr>
        <p:spPr>
          <a:xfrm>
            <a:off x="289642" y="5562600"/>
            <a:ext cx="2522646" cy="584776"/>
          </a:xfrm>
          <a:prstGeom prst="rect">
            <a:avLst/>
          </a:prstGeom>
        </p:spPr>
        <p:txBody>
          <a:bodyPr wrap="none">
            <a:spAutoFit/>
          </a:bodyPr>
          <a:lstStyle/>
          <a:p>
            <a:pPr algn="ctr"/>
            <a:r>
              <a:rPr lang="uz-Cyrl-UZ" sz="1600" dirty="0"/>
              <a:t>Δημόκριτος</a:t>
            </a:r>
            <a:r>
              <a:rPr lang="en-US" sz="1600" dirty="0"/>
              <a:t> </a:t>
            </a:r>
          </a:p>
          <a:p>
            <a:pPr algn="ctr"/>
            <a:r>
              <a:rPr lang="en-US" sz="1600" dirty="0"/>
              <a:t>(</a:t>
            </a:r>
            <a:r>
              <a:rPr lang="en-US" sz="1600" dirty="0" err="1"/>
              <a:t>Abdera</a:t>
            </a:r>
            <a:r>
              <a:rPr lang="en-US" sz="1600" dirty="0"/>
              <a:t> 460 B.C. – 370 B.C.)</a:t>
            </a:r>
          </a:p>
        </p:txBody>
      </p:sp>
      <p:sp>
        <p:nvSpPr>
          <p:cNvPr id="6" name="TextBox 5">
            <a:extLst>
              <a:ext uri="{FF2B5EF4-FFF2-40B4-BE49-F238E27FC236}">
                <a16:creationId xmlns:a16="http://schemas.microsoft.com/office/drawing/2014/main" id="{1C5F1107-B11D-1EF7-2773-83AE5904D663}"/>
              </a:ext>
            </a:extLst>
          </p:cNvPr>
          <p:cNvSpPr txBox="1"/>
          <p:nvPr/>
        </p:nvSpPr>
        <p:spPr>
          <a:xfrm>
            <a:off x="3248526" y="2361724"/>
            <a:ext cx="8382642" cy="2092881"/>
          </a:xfrm>
          <a:prstGeom prst="rect">
            <a:avLst/>
          </a:prstGeom>
          <a:noFill/>
        </p:spPr>
        <p:txBody>
          <a:bodyPr wrap="square" rtlCol="0">
            <a:spAutoFit/>
          </a:bodyPr>
          <a:lstStyle/>
          <a:p>
            <a:pPr marL="285750" indent="-285750">
              <a:spcAft>
                <a:spcPts val="600"/>
              </a:spcAft>
              <a:buFont typeface="Wingdings" charset="2"/>
              <a:buChar char="Ø"/>
            </a:pPr>
            <a:r>
              <a:rPr lang="en-US" sz="2400" b="1" dirty="0"/>
              <a:t>All matter is made of </a:t>
            </a:r>
            <a:r>
              <a:rPr lang="en-US" sz="2400" b="1" u="sng" dirty="0"/>
              <a:t>invisible elementary particles </a:t>
            </a:r>
            <a:r>
              <a:rPr lang="en-US" sz="2400" b="1" dirty="0"/>
              <a:t>(</a:t>
            </a:r>
            <a:r>
              <a:rPr lang="en-US" sz="2400" b="1" dirty="0">
                <a:solidFill>
                  <a:srgbClr val="0000FF"/>
                </a:solidFill>
              </a:rPr>
              <a:t>“atoms”</a:t>
            </a:r>
            <a:r>
              <a:rPr lang="en-US" sz="2400" b="1" dirty="0"/>
              <a:t>).</a:t>
            </a:r>
          </a:p>
          <a:p>
            <a:pPr marL="285750" indent="-285750">
              <a:spcAft>
                <a:spcPts val="600"/>
              </a:spcAft>
              <a:buFont typeface="Wingdings" charset="2"/>
              <a:buChar char="Ø"/>
            </a:pPr>
            <a:r>
              <a:rPr lang="en-US" sz="2400" b="1" dirty="0"/>
              <a:t>These particles are indestructible</a:t>
            </a:r>
          </a:p>
          <a:p>
            <a:pPr marL="285750" indent="-285750">
              <a:spcAft>
                <a:spcPts val="600"/>
              </a:spcAft>
              <a:buFont typeface="Wingdings" charset="2"/>
              <a:buChar char="Ø"/>
            </a:pPr>
            <a:r>
              <a:rPr lang="en-US" sz="2400" b="1" dirty="0"/>
              <a:t>The properties of these particles (shape, mass, position,  distribution, motion) make up for all the properties of the visible matter </a:t>
            </a:r>
          </a:p>
        </p:txBody>
      </p:sp>
      <p:sp>
        <p:nvSpPr>
          <p:cNvPr id="7" name="TextBox 6">
            <a:extLst>
              <a:ext uri="{FF2B5EF4-FFF2-40B4-BE49-F238E27FC236}">
                <a16:creationId xmlns:a16="http://schemas.microsoft.com/office/drawing/2014/main" id="{7C1B0C92-0CF2-C8D5-D38F-FAD6222A0D0A}"/>
              </a:ext>
            </a:extLst>
          </p:cNvPr>
          <p:cNvSpPr txBox="1"/>
          <p:nvPr/>
        </p:nvSpPr>
        <p:spPr>
          <a:xfrm>
            <a:off x="3713283" y="1524000"/>
            <a:ext cx="4137736" cy="461665"/>
          </a:xfrm>
          <a:prstGeom prst="rect">
            <a:avLst/>
          </a:prstGeom>
          <a:noFill/>
        </p:spPr>
        <p:txBody>
          <a:bodyPr wrap="none" rtlCol="0">
            <a:spAutoFit/>
          </a:bodyPr>
          <a:lstStyle/>
          <a:p>
            <a:r>
              <a:rPr lang="en-US" sz="2400" dirty="0">
                <a:solidFill>
                  <a:srgbClr val="FF0000"/>
                </a:solidFill>
                <a:latin typeface="Arial Black"/>
                <a:cs typeface="Arial Black"/>
              </a:rPr>
              <a:t>The dawn of “atomism”</a:t>
            </a:r>
          </a:p>
        </p:txBody>
      </p:sp>
      <p:sp>
        <p:nvSpPr>
          <p:cNvPr id="8" name="Title 1">
            <a:extLst>
              <a:ext uri="{FF2B5EF4-FFF2-40B4-BE49-F238E27FC236}">
                <a16:creationId xmlns:a16="http://schemas.microsoft.com/office/drawing/2014/main" id="{37182369-87C4-F5DC-B8C4-036157DD9DBE}"/>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The hypothesis of Democritus</a:t>
            </a:r>
          </a:p>
        </p:txBody>
      </p:sp>
    </p:spTree>
    <p:extLst>
      <p:ext uri="{BB962C8B-B14F-4D97-AF65-F5344CB8AC3E}">
        <p14:creationId xmlns:p14="http://schemas.microsoft.com/office/powerpoint/2010/main" val="4283457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30</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ea typeface="+mj-ea"/>
                <a:cs typeface="+mj-cs"/>
              </a:rPr>
              <a:t>Multidimensional imaging of quarks and gluons</a:t>
            </a:r>
            <a:endParaRPr kumimoji="0" lang="en-US" sz="3200" b="1" i="0" u="none" strike="noStrike" kern="1200" cap="none" spc="0" normalizeH="0" baseline="0" noProof="0" dirty="0">
              <a:ln>
                <a:noFill/>
              </a:ln>
              <a:solidFill>
                <a:srgbClr val="C00000"/>
              </a:solidFill>
              <a:effectLst/>
              <a:uLnTx/>
              <a:uFillTx/>
              <a:ea typeface="+mj-ea"/>
              <a:cs typeface="+mj-cs"/>
            </a:endParaRP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sp>
        <p:nvSpPr>
          <p:cNvPr id="6" name="Shape 50">
            <a:extLst>
              <a:ext uri="{FF2B5EF4-FFF2-40B4-BE49-F238E27FC236}">
                <a16:creationId xmlns:a16="http://schemas.microsoft.com/office/drawing/2014/main" id="{0E47A2FE-7921-0346-B357-C2E1DD0CB760}"/>
              </a:ext>
            </a:extLst>
          </p:cNvPr>
          <p:cNvSpPr/>
          <p:nvPr/>
        </p:nvSpPr>
        <p:spPr>
          <a:xfrm>
            <a:off x="862570" y="926545"/>
            <a:ext cx="9556268" cy="126188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r>
              <a:rPr lang="en-US" sz="2800" b="1" dirty="0">
                <a:ea typeface="Cambria Math"/>
                <a:cs typeface="Comic Sans MS"/>
                <a:sym typeface="Cambria Math"/>
              </a:rPr>
              <a:t>Wigner functions</a:t>
            </a:r>
          </a:p>
          <a:p>
            <a:pPr lvl="0" algn="ctr"/>
            <a:r>
              <a:rPr lang="en-US" sz="2400" dirty="0">
                <a:ea typeface="Cambria Math"/>
                <a:cs typeface="Comic Sans MS"/>
                <a:sym typeface="Cambria Math"/>
              </a:rPr>
              <a:t>offer unprecedented insight into confinement and chiral symmetry breaking</a:t>
            </a:r>
          </a:p>
          <a:p>
            <a:pPr lvl="0" algn="ctr"/>
            <a:r>
              <a:rPr sz="2400" dirty="0">
                <a:latin typeface="Comic Sans MS"/>
                <a:ea typeface="Cambria Math"/>
                <a:cs typeface="Comic Sans MS"/>
                <a:sym typeface="Cambria Math"/>
              </a:rPr>
              <a:t>W(x,b</a:t>
            </a:r>
            <a:r>
              <a:rPr sz="2400" baseline="-25000" dirty="0">
                <a:latin typeface="Comic Sans MS"/>
                <a:ea typeface="Cambria Math"/>
                <a:cs typeface="Comic Sans MS"/>
                <a:sym typeface="Cambria Math"/>
              </a:rPr>
              <a:t>T</a:t>
            </a:r>
            <a:r>
              <a:rPr sz="2400" dirty="0">
                <a:latin typeface="Comic Sans MS"/>
                <a:ea typeface="Cambria Math"/>
                <a:cs typeface="Comic Sans MS"/>
                <a:sym typeface="Cambria Math"/>
              </a:rPr>
              <a:t>,k</a:t>
            </a:r>
            <a:r>
              <a:rPr sz="2400" baseline="-25000" dirty="0">
                <a:latin typeface="Comic Sans MS"/>
                <a:ea typeface="Cambria Math"/>
                <a:cs typeface="Comic Sans MS"/>
                <a:sym typeface="Cambria Math"/>
              </a:rPr>
              <a:t>T</a:t>
            </a:r>
            <a:r>
              <a:rPr sz="2400" dirty="0">
                <a:latin typeface="Comic Sans MS"/>
                <a:ea typeface="Cambria Math"/>
                <a:cs typeface="Comic Sans MS"/>
                <a:sym typeface="Cambria Math"/>
              </a:rPr>
              <a:t>)</a:t>
            </a:r>
          </a:p>
        </p:txBody>
      </p:sp>
      <p:sp>
        <p:nvSpPr>
          <p:cNvPr id="7" name="Shape 51">
            <a:extLst>
              <a:ext uri="{FF2B5EF4-FFF2-40B4-BE49-F238E27FC236}">
                <a16:creationId xmlns:a16="http://schemas.microsoft.com/office/drawing/2014/main" id="{90657883-DBCF-CC45-80AB-2CB6D5CBC20E}"/>
              </a:ext>
            </a:extLst>
          </p:cNvPr>
          <p:cNvSpPr/>
          <p:nvPr/>
        </p:nvSpPr>
        <p:spPr>
          <a:xfrm>
            <a:off x="7355021" y="2146452"/>
            <a:ext cx="1056136"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sz="2400" dirty="0">
                <a:latin typeface="Comic Sans MS"/>
                <a:ea typeface="Cambria Math"/>
                <a:cs typeface="Comic Sans MS"/>
                <a:sym typeface="Cambria Math"/>
              </a:rPr>
              <a:t>∫ d</a:t>
            </a:r>
            <a:r>
              <a:rPr sz="2400" baseline="30000" dirty="0">
                <a:latin typeface="Comic Sans MS"/>
                <a:ea typeface="Cambria Math"/>
                <a:cs typeface="Comic Sans MS"/>
                <a:sym typeface="Cambria Math"/>
              </a:rPr>
              <a:t>2</a:t>
            </a:r>
            <a:r>
              <a:rPr sz="2400" dirty="0">
                <a:latin typeface="Comic Sans MS"/>
                <a:ea typeface="Cambria Math"/>
                <a:cs typeface="Comic Sans MS"/>
                <a:sym typeface="Cambria Math"/>
              </a:rPr>
              <a:t>k</a:t>
            </a:r>
            <a:r>
              <a:rPr sz="2400" baseline="-25000" dirty="0">
                <a:latin typeface="Comic Sans MS"/>
                <a:ea typeface="Cambria Math"/>
                <a:cs typeface="Comic Sans MS"/>
                <a:sym typeface="Cambria Math"/>
              </a:rPr>
              <a:t>T</a:t>
            </a:r>
          </a:p>
        </p:txBody>
      </p:sp>
      <p:sp>
        <p:nvSpPr>
          <p:cNvPr id="8" name="Shape 52">
            <a:extLst>
              <a:ext uri="{FF2B5EF4-FFF2-40B4-BE49-F238E27FC236}">
                <a16:creationId xmlns:a16="http://schemas.microsoft.com/office/drawing/2014/main" id="{A2624BFB-69F2-7444-89B1-251095990616}"/>
              </a:ext>
            </a:extLst>
          </p:cNvPr>
          <p:cNvSpPr/>
          <p:nvPr/>
        </p:nvSpPr>
        <p:spPr>
          <a:xfrm>
            <a:off x="7851212" y="3228884"/>
            <a:ext cx="1114696"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sz="2400">
                <a:latin typeface="Comic Sans MS"/>
                <a:ea typeface="Cambria Math"/>
                <a:cs typeface="Comic Sans MS"/>
                <a:sym typeface="Cambria Math"/>
              </a:rPr>
              <a:t>f(x,b</a:t>
            </a:r>
            <a:r>
              <a:rPr sz="2400" baseline="-25000">
                <a:latin typeface="Comic Sans MS"/>
                <a:ea typeface="Cambria Math"/>
                <a:cs typeface="Comic Sans MS"/>
                <a:sym typeface="Cambria Math"/>
              </a:rPr>
              <a:t>T</a:t>
            </a:r>
            <a:r>
              <a:rPr sz="2400">
                <a:latin typeface="Comic Sans MS"/>
                <a:ea typeface="Cambria Math"/>
                <a:cs typeface="Comic Sans MS"/>
                <a:sym typeface="Cambria Math"/>
              </a:rPr>
              <a:t>)</a:t>
            </a:r>
          </a:p>
        </p:txBody>
      </p:sp>
      <p:sp>
        <p:nvSpPr>
          <p:cNvPr id="9" name="Shape 53">
            <a:extLst>
              <a:ext uri="{FF2B5EF4-FFF2-40B4-BE49-F238E27FC236}">
                <a16:creationId xmlns:a16="http://schemas.microsoft.com/office/drawing/2014/main" id="{5DA20706-2F91-C948-A6C6-5293BD254346}"/>
              </a:ext>
            </a:extLst>
          </p:cNvPr>
          <p:cNvSpPr/>
          <p:nvPr/>
        </p:nvSpPr>
        <p:spPr>
          <a:xfrm>
            <a:off x="2470604" y="3228884"/>
            <a:ext cx="1098316"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sz="2400" dirty="0">
                <a:latin typeface="Comic Sans MS"/>
                <a:ea typeface="Cambria Math"/>
                <a:cs typeface="Comic Sans MS"/>
                <a:sym typeface="Cambria Math"/>
              </a:rPr>
              <a:t>f(x,k</a:t>
            </a:r>
            <a:r>
              <a:rPr sz="2400" baseline="-25000" dirty="0">
                <a:latin typeface="Comic Sans MS"/>
                <a:ea typeface="Cambria Math"/>
                <a:cs typeface="Comic Sans MS"/>
                <a:sym typeface="Cambria Math"/>
              </a:rPr>
              <a:t>T</a:t>
            </a:r>
            <a:r>
              <a:rPr sz="2400" dirty="0">
                <a:latin typeface="Comic Sans MS"/>
                <a:ea typeface="Cambria Math"/>
                <a:cs typeface="Comic Sans MS"/>
                <a:sym typeface="Cambria Math"/>
              </a:rPr>
              <a:t>)</a:t>
            </a:r>
          </a:p>
        </p:txBody>
      </p:sp>
      <p:sp>
        <p:nvSpPr>
          <p:cNvPr id="10" name="Shape 54">
            <a:extLst>
              <a:ext uri="{FF2B5EF4-FFF2-40B4-BE49-F238E27FC236}">
                <a16:creationId xmlns:a16="http://schemas.microsoft.com/office/drawing/2014/main" id="{A4603F27-67AA-C74D-A142-97224343FD72}"/>
              </a:ext>
            </a:extLst>
          </p:cNvPr>
          <p:cNvSpPr/>
          <p:nvPr/>
        </p:nvSpPr>
        <p:spPr>
          <a:xfrm>
            <a:off x="2924216" y="2212577"/>
            <a:ext cx="939067"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sz="2400">
                <a:latin typeface="Comic Sans MS"/>
                <a:ea typeface="Cambria Math"/>
                <a:cs typeface="Comic Sans MS"/>
                <a:sym typeface="Cambria Math"/>
              </a:rPr>
              <a:t>∫d</a:t>
            </a:r>
            <a:r>
              <a:rPr sz="2400" baseline="30000">
                <a:latin typeface="Comic Sans MS"/>
                <a:ea typeface="Cambria Math"/>
                <a:cs typeface="Comic Sans MS"/>
                <a:sym typeface="Cambria Math"/>
              </a:rPr>
              <a:t>2</a:t>
            </a:r>
            <a:r>
              <a:rPr sz="2400">
                <a:latin typeface="Comic Sans MS"/>
                <a:ea typeface="Cambria Math"/>
                <a:cs typeface="Comic Sans MS"/>
                <a:sym typeface="Cambria Math"/>
              </a:rPr>
              <a:t>b</a:t>
            </a:r>
            <a:r>
              <a:rPr sz="2400" baseline="-25000">
                <a:latin typeface="Comic Sans MS"/>
                <a:ea typeface="Cambria Math"/>
                <a:cs typeface="Comic Sans MS"/>
                <a:sym typeface="Cambria Math"/>
              </a:rPr>
              <a:t>T</a:t>
            </a:r>
          </a:p>
        </p:txBody>
      </p:sp>
      <p:pic>
        <p:nvPicPr>
          <p:cNvPr id="11" name="buffer.pdf">
            <a:extLst>
              <a:ext uri="{FF2B5EF4-FFF2-40B4-BE49-F238E27FC236}">
                <a16:creationId xmlns:a16="http://schemas.microsoft.com/office/drawing/2014/main" id="{C84BFBC3-AA02-9F44-9C4A-A3B42E2670BE}"/>
              </a:ext>
            </a:extLst>
          </p:cNvPr>
          <p:cNvPicPr/>
          <p:nvPr/>
        </p:nvPicPr>
        <p:blipFill>
          <a:blip r:embed="rId2">
            <a:extLst>
              <a:ext uri="{28A0092B-C50C-407E-A947-70E740481C1C}">
                <a14:useLocalDpi xmlns:a14="http://schemas.microsoft.com/office/drawing/2010/main" val="0"/>
              </a:ext>
            </a:extLst>
          </a:blip>
          <a:stretch>
            <a:fillRect/>
          </a:stretch>
        </p:blipFill>
        <p:spPr>
          <a:xfrm>
            <a:off x="4137118" y="2555249"/>
            <a:ext cx="2981464" cy="1973944"/>
          </a:xfrm>
          <a:prstGeom prst="rect">
            <a:avLst/>
          </a:prstGeom>
          <a:ln w="12700">
            <a:miter lim="400000"/>
          </a:ln>
        </p:spPr>
      </p:pic>
      <p:sp>
        <p:nvSpPr>
          <p:cNvPr id="12" name="Shape 57">
            <a:extLst>
              <a:ext uri="{FF2B5EF4-FFF2-40B4-BE49-F238E27FC236}">
                <a16:creationId xmlns:a16="http://schemas.microsoft.com/office/drawing/2014/main" id="{8A62C08A-FDBF-7746-BDEF-EE384B90A9E3}"/>
              </a:ext>
            </a:extLst>
          </p:cNvPr>
          <p:cNvSpPr/>
          <p:nvPr/>
        </p:nvSpPr>
        <p:spPr>
          <a:xfrm flipH="1">
            <a:off x="3062751" y="2212577"/>
            <a:ext cx="1644584" cy="1023727"/>
          </a:xfrm>
          <a:prstGeom prst="line">
            <a:avLst/>
          </a:prstGeom>
          <a:ln w="25400">
            <a:solidFill/>
            <a:tailEnd type="triangle"/>
          </a:ln>
        </p:spPr>
        <p:txBody>
          <a:bodyPr lIns="0" tIns="0" rIns="0" bIns="0"/>
          <a:lstStyle/>
          <a:p>
            <a:pPr lvl="0">
              <a:defRPr sz="1200">
                <a:latin typeface="+mj-lt"/>
                <a:ea typeface="+mj-ea"/>
                <a:cs typeface="+mj-cs"/>
                <a:sym typeface="Helvetica"/>
              </a:defRPr>
            </a:pPr>
            <a:endParaRPr/>
          </a:p>
        </p:txBody>
      </p:sp>
      <p:sp>
        <p:nvSpPr>
          <p:cNvPr id="13" name="Shape 59">
            <a:extLst>
              <a:ext uri="{FF2B5EF4-FFF2-40B4-BE49-F238E27FC236}">
                <a16:creationId xmlns:a16="http://schemas.microsoft.com/office/drawing/2014/main" id="{22ABBA66-0496-4545-975B-96EB71AB6753}"/>
              </a:ext>
            </a:extLst>
          </p:cNvPr>
          <p:cNvSpPr/>
          <p:nvPr/>
        </p:nvSpPr>
        <p:spPr>
          <a:xfrm>
            <a:off x="220337" y="4437666"/>
            <a:ext cx="4897151" cy="120032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r>
              <a:rPr sz="2400" dirty="0"/>
              <a:t>Spin-dependent 3D </a:t>
            </a:r>
            <a:r>
              <a:rPr sz="2400" b="1" dirty="0">
                <a:solidFill>
                  <a:srgbClr val="0000FF"/>
                </a:solidFill>
              </a:rPr>
              <a:t>momentum space </a:t>
            </a:r>
          </a:p>
          <a:p>
            <a:pPr lvl="0"/>
            <a:r>
              <a:rPr sz="2400" dirty="0"/>
              <a:t>images from </a:t>
            </a:r>
            <a:r>
              <a:rPr sz="2400" b="1" dirty="0">
                <a:solidFill>
                  <a:srgbClr val="2925FF"/>
                </a:solidFill>
              </a:rPr>
              <a:t>semi-inclusive scattering</a:t>
            </a:r>
            <a:endParaRPr lang="en-US" sz="2400" b="1" dirty="0">
              <a:solidFill>
                <a:srgbClr val="2925FF"/>
              </a:solidFill>
            </a:endParaRPr>
          </a:p>
          <a:p>
            <a:pPr lvl="0"/>
            <a:r>
              <a:rPr lang="en-US" sz="2400" dirty="0">
                <a:sym typeface="Wingdings"/>
              </a:rPr>
              <a:t> </a:t>
            </a:r>
            <a:r>
              <a:rPr lang="en-US" sz="2400" b="1" dirty="0">
                <a:solidFill>
                  <a:srgbClr val="0000FF"/>
                </a:solidFill>
                <a:sym typeface="Wingdings"/>
              </a:rPr>
              <a:t>TMDs</a:t>
            </a:r>
            <a:endParaRPr sz="2400" b="1" dirty="0">
              <a:solidFill>
                <a:srgbClr val="0000FF"/>
              </a:solidFill>
            </a:endParaRPr>
          </a:p>
        </p:txBody>
      </p:sp>
      <p:sp>
        <p:nvSpPr>
          <p:cNvPr id="14" name="Shape 61">
            <a:extLst>
              <a:ext uri="{FF2B5EF4-FFF2-40B4-BE49-F238E27FC236}">
                <a16:creationId xmlns:a16="http://schemas.microsoft.com/office/drawing/2014/main" id="{F7061F92-B195-2145-866C-67C1A149AAA4}"/>
              </a:ext>
            </a:extLst>
          </p:cNvPr>
          <p:cNvSpPr/>
          <p:nvPr/>
        </p:nvSpPr>
        <p:spPr>
          <a:xfrm>
            <a:off x="6510969" y="2212577"/>
            <a:ext cx="1729731" cy="1040875"/>
          </a:xfrm>
          <a:prstGeom prst="line">
            <a:avLst/>
          </a:prstGeom>
          <a:ln w="25400">
            <a:solidFill/>
            <a:tailEnd type="triangle"/>
          </a:ln>
        </p:spPr>
        <p:txBody>
          <a:bodyPr lIns="0" tIns="0" rIns="0" bIns="0"/>
          <a:lstStyle/>
          <a:p>
            <a:pPr lvl="0">
              <a:defRPr sz="1200">
                <a:latin typeface="+mj-lt"/>
                <a:ea typeface="+mj-ea"/>
                <a:cs typeface="+mj-cs"/>
                <a:sym typeface="Helvetica"/>
              </a:defRPr>
            </a:pPr>
            <a:endParaRPr/>
          </a:p>
        </p:txBody>
      </p:sp>
      <p:sp>
        <p:nvSpPr>
          <p:cNvPr id="15" name="Shape 63">
            <a:extLst>
              <a:ext uri="{FF2B5EF4-FFF2-40B4-BE49-F238E27FC236}">
                <a16:creationId xmlns:a16="http://schemas.microsoft.com/office/drawing/2014/main" id="{9D8CB28F-27AB-214F-BC8D-25C573D7F495}"/>
              </a:ext>
            </a:extLst>
          </p:cNvPr>
          <p:cNvSpPr/>
          <p:nvPr/>
        </p:nvSpPr>
        <p:spPr>
          <a:xfrm>
            <a:off x="6477766" y="4362716"/>
            <a:ext cx="5448913" cy="156966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r>
              <a:rPr sz="2400" dirty="0"/>
              <a:t>Spin-dependent 2D </a:t>
            </a:r>
            <a:r>
              <a:rPr sz="2400" b="1" dirty="0">
                <a:solidFill>
                  <a:srgbClr val="FF0000"/>
                </a:solidFill>
              </a:rPr>
              <a:t>coordinate space</a:t>
            </a:r>
            <a:r>
              <a:rPr lang="en-US" sz="2400" b="1" dirty="0">
                <a:solidFill>
                  <a:srgbClr val="FF0000"/>
                </a:solidFill>
              </a:rPr>
              <a:t> </a:t>
            </a:r>
            <a:r>
              <a:rPr lang="en-US" sz="2400" dirty="0"/>
              <a:t>(transverse) + 1D</a:t>
            </a:r>
            <a:r>
              <a:rPr sz="2400" dirty="0"/>
              <a:t> </a:t>
            </a:r>
            <a:r>
              <a:rPr lang="en-US" sz="2400" dirty="0"/>
              <a:t>(longitudinal momentum) </a:t>
            </a:r>
            <a:r>
              <a:rPr sz="2400" dirty="0"/>
              <a:t>images from </a:t>
            </a:r>
            <a:r>
              <a:rPr sz="2400" b="1" dirty="0">
                <a:solidFill>
                  <a:srgbClr val="FF0000"/>
                </a:solidFill>
              </a:rPr>
              <a:t>exclusive scattering</a:t>
            </a:r>
            <a:endParaRPr lang="en-US" sz="2400" b="1" dirty="0">
              <a:solidFill>
                <a:srgbClr val="FF0000"/>
              </a:solidFill>
            </a:endParaRPr>
          </a:p>
          <a:p>
            <a:pPr lvl="0"/>
            <a:r>
              <a:rPr lang="en-US" sz="2400" dirty="0">
                <a:sym typeface="Wingdings"/>
              </a:rPr>
              <a:t> </a:t>
            </a:r>
            <a:r>
              <a:rPr lang="en-US" sz="2400" b="1" dirty="0">
                <a:solidFill>
                  <a:srgbClr val="FF0000"/>
                </a:solidFill>
                <a:sym typeface="Wingdings"/>
              </a:rPr>
              <a:t>GPDs</a:t>
            </a:r>
            <a:endParaRPr sz="2400" b="1" dirty="0">
              <a:solidFill>
                <a:srgbClr val="FF0000"/>
              </a:solidFill>
            </a:endParaRPr>
          </a:p>
        </p:txBody>
      </p:sp>
      <p:sp>
        <p:nvSpPr>
          <p:cNvPr id="16" name="Shape 65">
            <a:extLst>
              <a:ext uri="{FF2B5EF4-FFF2-40B4-BE49-F238E27FC236}">
                <a16:creationId xmlns:a16="http://schemas.microsoft.com/office/drawing/2014/main" id="{27A81E9E-8C9A-6A40-BC7B-2A2E0DC4AA95}"/>
              </a:ext>
            </a:extLst>
          </p:cNvPr>
          <p:cNvSpPr/>
          <p:nvPr/>
        </p:nvSpPr>
        <p:spPr>
          <a:xfrm>
            <a:off x="821349" y="2263379"/>
            <a:ext cx="1565684" cy="83099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r>
              <a:rPr sz="2400" i="1" dirty="0">
                <a:solidFill>
                  <a:srgbClr val="0000FF"/>
                </a:solidFill>
                <a:cs typeface="Comic Sans MS"/>
              </a:rPr>
              <a:t>Momentum</a:t>
            </a:r>
          </a:p>
          <a:p>
            <a:pPr lvl="0" algn="ctr"/>
            <a:r>
              <a:rPr sz="2400" i="1" dirty="0">
                <a:solidFill>
                  <a:srgbClr val="0000FF"/>
                </a:solidFill>
                <a:cs typeface="Comic Sans MS"/>
              </a:rPr>
              <a:t>space</a:t>
            </a:r>
          </a:p>
        </p:txBody>
      </p:sp>
      <p:sp>
        <p:nvSpPr>
          <p:cNvPr id="17" name="Shape 66">
            <a:extLst>
              <a:ext uri="{FF2B5EF4-FFF2-40B4-BE49-F238E27FC236}">
                <a16:creationId xmlns:a16="http://schemas.microsoft.com/office/drawing/2014/main" id="{61079BBD-A741-0245-8867-1C8ADD37EB7A}"/>
              </a:ext>
            </a:extLst>
          </p:cNvPr>
          <p:cNvSpPr/>
          <p:nvPr/>
        </p:nvSpPr>
        <p:spPr>
          <a:xfrm>
            <a:off x="9031676" y="2263379"/>
            <a:ext cx="1469183" cy="83099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r>
              <a:rPr sz="2400" i="1" dirty="0">
                <a:solidFill>
                  <a:srgbClr val="FF0000"/>
                </a:solidFill>
                <a:cs typeface="Comic Sans MS"/>
              </a:rPr>
              <a:t>Coordinate</a:t>
            </a:r>
          </a:p>
          <a:p>
            <a:pPr lvl="0" algn="ctr"/>
            <a:r>
              <a:rPr sz="2400" i="1" dirty="0">
                <a:solidFill>
                  <a:srgbClr val="FF0000"/>
                </a:solidFill>
                <a:cs typeface="Comic Sans MS"/>
              </a:rPr>
              <a:t>space</a:t>
            </a:r>
          </a:p>
        </p:txBody>
      </p:sp>
      <p:sp>
        <p:nvSpPr>
          <p:cNvPr id="18" name="TextBox 17">
            <a:extLst>
              <a:ext uri="{FF2B5EF4-FFF2-40B4-BE49-F238E27FC236}">
                <a16:creationId xmlns:a16="http://schemas.microsoft.com/office/drawing/2014/main" id="{82844834-E8B7-8B4E-A0D7-5AF88F8558FA}"/>
              </a:ext>
            </a:extLst>
          </p:cNvPr>
          <p:cNvSpPr txBox="1"/>
          <p:nvPr/>
        </p:nvSpPr>
        <p:spPr>
          <a:xfrm>
            <a:off x="667867" y="5995594"/>
            <a:ext cx="10325262" cy="830997"/>
          </a:xfrm>
          <a:prstGeom prst="rect">
            <a:avLst/>
          </a:prstGeom>
          <a:solidFill>
            <a:schemeClr val="accent5">
              <a:lumMod val="60000"/>
              <a:lumOff val="40000"/>
            </a:schemeClr>
          </a:solidFill>
        </p:spPr>
        <p:txBody>
          <a:bodyPr wrap="none" rtlCol="0">
            <a:spAutoFit/>
          </a:bodyPr>
          <a:lstStyle/>
          <a:p>
            <a:pPr algn="ctr"/>
            <a:r>
              <a:rPr lang="en-US" sz="2400" dirty="0"/>
              <a:t>Direct access to W(</a:t>
            </a:r>
            <a:r>
              <a:rPr lang="en-US" sz="2400" dirty="0" err="1"/>
              <a:t>x,b</a:t>
            </a:r>
            <a:r>
              <a:rPr lang="en-US" sz="2400" baseline="-25000" dirty="0" err="1"/>
              <a:t>T</a:t>
            </a:r>
            <a:r>
              <a:rPr lang="en-US" sz="2400" dirty="0" err="1"/>
              <a:t>,k</a:t>
            </a:r>
            <a:r>
              <a:rPr lang="en-US" sz="2400" baseline="-25000" dirty="0" err="1"/>
              <a:t>T</a:t>
            </a:r>
            <a:r>
              <a:rPr lang="en-US" sz="2400" dirty="0"/>
              <a:t>) </a:t>
            </a:r>
          </a:p>
          <a:p>
            <a:pPr algn="ctr"/>
            <a:r>
              <a:rPr lang="en-US" sz="2400" dirty="0"/>
              <a:t>for gluons through exclusive di-jets measurements at an EIC under investigation</a:t>
            </a:r>
          </a:p>
        </p:txBody>
      </p:sp>
    </p:spTree>
    <p:extLst>
      <p:ext uri="{BB962C8B-B14F-4D97-AF65-F5344CB8AC3E}">
        <p14:creationId xmlns:p14="http://schemas.microsoft.com/office/powerpoint/2010/main" val="370518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22" presetClass="entr" presetSubtype="1" fill="hold" grpId="0" nodeType="withEffect">
                                  <p:stCondLst>
                                    <p:cond delay="0"/>
                                  </p:stCondLst>
                                  <p:iterate>
                                    <p:tmAbs val="0"/>
                                  </p:iterate>
                                  <p:childTnLst>
                                    <p:set>
                                      <p:cBhvr>
                                        <p:cTn id="10" fill="hold"/>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iterate>
                                    <p:tmAbs val="0"/>
                                  </p:iterate>
                                  <p:childTnLst>
                                    <p:set>
                                      <p:cBhvr>
                                        <p:cTn id="17" fill="hold"/>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22" presetClass="entr" presetSubtype="1" fill="hold" grpId="0" nodeType="withEffect">
                                  <p:stCondLst>
                                    <p:cond delay="0"/>
                                  </p:stCondLst>
                                  <p:iterate>
                                    <p:tmAbs val="0"/>
                                  </p:iterate>
                                  <p:childTnLst>
                                    <p:set>
                                      <p:cBhvr>
                                        <p:cTn id="25" fill="hold"/>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0"/>
                                  </p:stCondLst>
                                  <p:iterate>
                                    <p:tmAbs val="0"/>
                                  </p:iterate>
                                  <p:childTnLst>
                                    <p:set>
                                      <p:cBhvr>
                                        <p:cTn id="32" fill="hold"/>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P spid="9" grpId="0" animBg="1" advAuto="0"/>
      <p:bldP spid="10" grpId="0" animBg="1" advAuto="0"/>
      <p:bldP spid="12" grpId="0" animBg="1" advAuto="0"/>
      <p:bldP spid="13" grpId="0" animBg="1" advAuto="0"/>
      <p:bldP spid="14" grpId="0" animBg="1" advAuto="0"/>
      <p:bldP spid="15" grpId="0" animBg="1" advAuto="0"/>
      <p:bldP spid="16" grpId="0" animBg="1" advAuto="0"/>
      <p:bldP spid="17" grpId="0" animBg="1" advAuto="0"/>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31</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Momentum tomography</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sp>
        <p:nvSpPr>
          <p:cNvPr id="6" name="TextBox 5">
            <a:extLst>
              <a:ext uri="{FF2B5EF4-FFF2-40B4-BE49-F238E27FC236}">
                <a16:creationId xmlns:a16="http://schemas.microsoft.com/office/drawing/2014/main" id="{4156FC0E-8F07-BB48-B253-E45081789780}"/>
              </a:ext>
            </a:extLst>
          </p:cNvPr>
          <p:cNvSpPr txBox="1"/>
          <p:nvPr/>
        </p:nvSpPr>
        <p:spPr>
          <a:xfrm>
            <a:off x="115620" y="870354"/>
            <a:ext cx="6181448" cy="707886"/>
          </a:xfrm>
          <a:prstGeom prst="rect">
            <a:avLst/>
          </a:prstGeom>
          <a:noFill/>
        </p:spPr>
        <p:txBody>
          <a:bodyPr wrap="square" rtlCol="0">
            <a:spAutoFit/>
          </a:bodyPr>
          <a:lstStyle/>
          <a:p>
            <a:r>
              <a:rPr lang="en-US" sz="2000" b="1" dirty="0">
                <a:solidFill>
                  <a:srgbClr val="FF0000"/>
                </a:solidFill>
              </a:rPr>
              <a:t>Transverse Momentum Dependent distributions (TMDs) </a:t>
            </a:r>
            <a:r>
              <a:rPr lang="en-US" sz="2000" b="1" dirty="0"/>
              <a:t>are PDFs depending on transverse momentum</a:t>
            </a:r>
          </a:p>
        </p:txBody>
      </p:sp>
      <p:sp>
        <p:nvSpPr>
          <p:cNvPr id="7" name="TextBox 6">
            <a:extLst>
              <a:ext uri="{FF2B5EF4-FFF2-40B4-BE49-F238E27FC236}">
                <a16:creationId xmlns:a16="http://schemas.microsoft.com/office/drawing/2014/main" id="{6822A365-615F-2D4A-B65E-A8306E52119B}"/>
              </a:ext>
            </a:extLst>
          </p:cNvPr>
          <p:cNvSpPr txBox="1"/>
          <p:nvPr/>
        </p:nvSpPr>
        <p:spPr>
          <a:xfrm>
            <a:off x="114921" y="1600309"/>
            <a:ext cx="6770622" cy="707886"/>
          </a:xfrm>
          <a:prstGeom prst="rect">
            <a:avLst/>
          </a:prstGeom>
          <a:noFill/>
        </p:spPr>
        <p:txBody>
          <a:bodyPr wrap="square" rtlCol="0">
            <a:spAutoFit/>
          </a:bodyPr>
          <a:lstStyle/>
          <a:p>
            <a:r>
              <a:rPr lang="en-GB" sz="2000" dirty="0">
                <a:latin typeface="Calibri" panose="020F0502020204030204" pitchFamily="34" charset="0"/>
              </a:rPr>
              <a:t>At low </a:t>
            </a:r>
            <a:r>
              <a:rPr lang="en-GB" sz="2000" i="1" dirty="0" err="1">
                <a:latin typeface="Calibri" panose="020F0502020204030204" pitchFamily="34" charset="0"/>
              </a:rPr>
              <a:t>k</a:t>
            </a:r>
            <a:r>
              <a:rPr lang="en-GB" sz="2000" i="1" baseline="-25000" dirty="0" err="1">
                <a:latin typeface="Calibri" panose="020F0502020204030204" pitchFamily="34" charset="0"/>
              </a:rPr>
              <a:t>T</a:t>
            </a:r>
            <a:r>
              <a:rPr lang="en-GB" sz="2000" dirty="0">
                <a:latin typeface="Calibri" panose="020F0502020204030204" pitchFamily="34" charset="0"/>
              </a:rPr>
              <a:t>, these functions cannot be perturbatively calculated </a:t>
            </a:r>
            <a:r>
              <a:rPr lang="en-GB" sz="2000" dirty="0">
                <a:latin typeface="Wingdings" pitchFamily="2" charset="2"/>
              </a:rPr>
              <a:t> </a:t>
            </a:r>
            <a:r>
              <a:rPr lang="en-GB" sz="2000" dirty="0">
                <a:latin typeface="Calibri" panose="020F0502020204030204" pitchFamily="34" charset="0"/>
              </a:rPr>
              <a:t>need precision measurement </a:t>
            </a:r>
          </a:p>
        </p:txBody>
      </p:sp>
      <p:sp>
        <p:nvSpPr>
          <p:cNvPr id="8" name="TextBox 7">
            <a:extLst>
              <a:ext uri="{FF2B5EF4-FFF2-40B4-BE49-F238E27FC236}">
                <a16:creationId xmlns:a16="http://schemas.microsoft.com/office/drawing/2014/main" id="{4D70602E-E659-8744-89A3-92E23B9EF0F7}"/>
              </a:ext>
            </a:extLst>
          </p:cNvPr>
          <p:cNvSpPr txBox="1"/>
          <p:nvPr/>
        </p:nvSpPr>
        <p:spPr>
          <a:xfrm>
            <a:off x="45603" y="2368005"/>
            <a:ext cx="3130537" cy="677108"/>
          </a:xfrm>
          <a:prstGeom prst="rect">
            <a:avLst/>
          </a:prstGeom>
          <a:noFill/>
        </p:spPr>
        <p:txBody>
          <a:bodyPr wrap="none" rtlCol="0">
            <a:spAutoFit/>
          </a:bodyPr>
          <a:lstStyle/>
          <a:p>
            <a:r>
              <a:rPr lang="en-US" sz="2000" b="1" dirty="0">
                <a:solidFill>
                  <a:srgbClr val="0000FF"/>
                </a:solidFill>
                <a:latin typeface="+mj-lt"/>
                <a:cs typeface="Comic Sans MS"/>
              </a:rPr>
              <a:t>What we want to measure: </a:t>
            </a:r>
          </a:p>
          <a:p>
            <a:endParaRPr lang="en-US" dirty="0"/>
          </a:p>
        </p:txBody>
      </p:sp>
      <p:pic>
        <p:nvPicPr>
          <p:cNvPr id="9" name="Picture 8">
            <a:extLst>
              <a:ext uri="{FF2B5EF4-FFF2-40B4-BE49-F238E27FC236}">
                <a16:creationId xmlns:a16="http://schemas.microsoft.com/office/drawing/2014/main" id="{7F97A5D9-56C1-5847-A5C3-9B9AE3E4989F}"/>
              </a:ext>
            </a:extLst>
          </p:cNvPr>
          <p:cNvPicPr>
            <a:picLocks noChangeAspect="1"/>
          </p:cNvPicPr>
          <p:nvPr/>
        </p:nvPicPr>
        <p:blipFill>
          <a:blip r:embed="rId2"/>
          <a:stretch>
            <a:fillRect/>
          </a:stretch>
        </p:blipFill>
        <p:spPr>
          <a:xfrm>
            <a:off x="248988" y="2790137"/>
            <a:ext cx="2463800" cy="558800"/>
          </a:xfrm>
          <a:prstGeom prst="rect">
            <a:avLst/>
          </a:prstGeom>
        </p:spPr>
      </p:pic>
      <p:pic>
        <p:nvPicPr>
          <p:cNvPr id="11" name="Picture 9">
            <a:extLst>
              <a:ext uri="{FF2B5EF4-FFF2-40B4-BE49-F238E27FC236}">
                <a16:creationId xmlns:a16="http://schemas.microsoft.com/office/drawing/2014/main" id="{AA997B78-836C-C54B-B61F-DFBB9BB3A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73623" y="4152251"/>
            <a:ext cx="3267958" cy="1674027"/>
          </a:xfrm>
          <a:prstGeom prst="rect">
            <a:avLst/>
          </a:prstGeom>
          <a:solidFill>
            <a:schemeClr val="bg1">
              <a:lumMod val="85000"/>
            </a:schemeClr>
          </a:solidFill>
          <a:ln w="9525">
            <a:noFill/>
            <a:miter lim="800000"/>
            <a:headEnd/>
            <a:tailEnd/>
          </a:ln>
        </p:spPr>
      </p:pic>
      <p:pic>
        <p:nvPicPr>
          <p:cNvPr id="12" name="Picture 11" descr="tmd_profile_final.eps">
            <a:extLst>
              <a:ext uri="{FF2B5EF4-FFF2-40B4-BE49-F238E27FC236}">
                <a16:creationId xmlns:a16="http://schemas.microsoft.com/office/drawing/2014/main" id="{DFD35F56-2C4F-8941-B2CD-0CA98DFDE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6" y="3612656"/>
            <a:ext cx="4004682" cy="2753219"/>
          </a:xfrm>
          <a:prstGeom prst="rect">
            <a:avLst/>
          </a:prstGeom>
        </p:spPr>
      </p:pic>
      <p:grpSp>
        <p:nvGrpSpPr>
          <p:cNvPr id="13" name="Group 12">
            <a:extLst>
              <a:ext uri="{FF2B5EF4-FFF2-40B4-BE49-F238E27FC236}">
                <a16:creationId xmlns:a16="http://schemas.microsoft.com/office/drawing/2014/main" id="{FAB832E1-52EC-A242-A980-9E4293F03E99}"/>
              </a:ext>
            </a:extLst>
          </p:cNvPr>
          <p:cNvGrpSpPr/>
          <p:nvPr/>
        </p:nvGrpSpPr>
        <p:grpSpPr>
          <a:xfrm>
            <a:off x="8197166" y="3686113"/>
            <a:ext cx="3453788" cy="2418520"/>
            <a:chOff x="5523394" y="5401735"/>
            <a:chExt cx="4244340" cy="2659709"/>
          </a:xfrm>
        </p:grpSpPr>
        <p:pic>
          <p:nvPicPr>
            <p:cNvPr id="14" name="Picture 13">
              <a:extLst>
                <a:ext uri="{FF2B5EF4-FFF2-40B4-BE49-F238E27FC236}">
                  <a16:creationId xmlns:a16="http://schemas.microsoft.com/office/drawing/2014/main" id="{67450C12-3333-1249-8702-46ECA5A96B14}"/>
                </a:ext>
              </a:extLst>
            </p:cNvPr>
            <p:cNvPicPr>
              <a:picLocks noChangeAspect="1"/>
            </p:cNvPicPr>
            <p:nvPr/>
          </p:nvPicPr>
          <p:blipFill>
            <a:blip r:embed="rId5"/>
            <a:stretch>
              <a:fillRect/>
            </a:stretch>
          </p:blipFill>
          <p:spPr>
            <a:xfrm>
              <a:off x="5523394" y="5455404"/>
              <a:ext cx="4244340" cy="2606040"/>
            </a:xfrm>
            <a:prstGeom prst="rect">
              <a:avLst/>
            </a:prstGeom>
          </p:spPr>
        </p:pic>
        <p:sp>
          <p:nvSpPr>
            <p:cNvPr id="15" name="Up Arrow 14">
              <a:extLst>
                <a:ext uri="{FF2B5EF4-FFF2-40B4-BE49-F238E27FC236}">
                  <a16:creationId xmlns:a16="http://schemas.microsoft.com/office/drawing/2014/main" id="{59DD5CD4-2E39-294C-9807-E0BDE74D4719}"/>
                </a:ext>
              </a:extLst>
            </p:cNvPr>
            <p:cNvSpPr/>
            <p:nvPr/>
          </p:nvSpPr>
          <p:spPr bwMode="auto">
            <a:xfrm>
              <a:off x="6027899" y="5401735"/>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Up Arrow 15">
              <a:extLst>
                <a:ext uri="{FF2B5EF4-FFF2-40B4-BE49-F238E27FC236}">
                  <a16:creationId xmlns:a16="http://schemas.microsoft.com/office/drawing/2014/main" id="{6054C523-4AC1-5748-8AE5-D93070C061FC}"/>
                </a:ext>
              </a:extLst>
            </p:cNvPr>
            <p:cNvSpPr/>
            <p:nvPr/>
          </p:nvSpPr>
          <p:spPr bwMode="auto">
            <a:xfrm>
              <a:off x="7071507" y="5648003"/>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Up Arrow 16">
              <a:extLst>
                <a:ext uri="{FF2B5EF4-FFF2-40B4-BE49-F238E27FC236}">
                  <a16:creationId xmlns:a16="http://schemas.microsoft.com/office/drawing/2014/main" id="{0898D347-25B0-2843-856E-59B3B4356A39}"/>
                </a:ext>
              </a:extLst>
            </p:cNvPr>
            <p:cNvSpPr/>
            <p:nvPr/>
          </p:nvSpPr>
          <p:spPr bwMode="auto">
            <a:xfrm>
              <a:off x="8267148" y="5972313"/>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pic>
        <p:nvPicPr>
          <p:cNvPr id="3" name="Picture 2">
            <a:extLst>
              <a:ext uri="{FF2B5EF4-FFF2-40B4-BE49-F238E27FC236}">
                <a16:creationId xmlns:a16="http://schemas.microsoft.com/office/drawing/2014/main" id="{3826D1B0-A097-9549-B4B3-F04AB4DC6DEC}"/>
              </a:ext>
            </a:extLst>
          </p:cNvPr>
          <p:cNvPicPr>
            <a:picLocks noChangeAspect="1"/>
          </p:cNvPicPr>
          <p:nvPr/>
        </p:nvPicPr>
        <p:blipFill>
          <a:blip r:embed="rId6"/>
          <a:stretch>
            <a:fillRect/>
          </a:stretch>
        </p:blipFill>
        <p:spPr>
          <a:xfrm>
            <a:off x="7873714" y="889000"/>
            <a:ext cx="4327604" cy="2127859"/>
          </a:xfrm>
          <a:prstGeom prst="rect">
            <a:avLst/>
          </a:prstGeom>
        </p:spPr>
      </p:pic>
      <p:sp>
        <p:nvSpPr>
          <p:cNvPr id="10" name="TextBox 9">
            <a:extLst>
              <a:ext uri="{FF2B5EF4-FFF2-40B4-BE49-F238E27FC236}">
                <a16:creationId xmlns:a16="http://schemas.microsoft.com/office/drawing/2014/main" id="{E0733F3D-456E-6246-A78B-17AFFAC2DB78}"/>
              </a:ext>
            </a:extLst>
          </p:cNvPr>
          <p:cNvSpPr txBox="1"/>
          <p:nvPr/>
        </p:nvSpPr>
        <p:spPr>
          <a:xfrm>
            <a:off x="3029549" y="2790137"/>
            <a:ext cx="4916731" cy="646331"/>
          </a:xfrm>
          <a:prstGeom prst="rect">
            <a:avLst/>
          </a:prstGeom>
          <a:noFill/>
        </p:spPr>
        <p:txBody>
          <a:bodyPr wrap="none" rtlCol="0">
            <a:spAutoFit/>
          </a:bodyPr>
          <a:lstStyle/>
          <a:p>
            <a:pPr marL="288925" indent="-288925">
              <a:buFont typeface="Wingdings" charset="2"/>
              <a:buChar char="Ø"/>
            </a:pPr>
            <a:r>
              <a:rPr lang="en-US" b="1" dirty="0">
                <a:solidFill>
                  <a:srgbClr val="FF0000"/>
                </a:solidFill>
              </a:rPr>
              <a:t>6-fold differential cross sections </a:t>
            </a:r>
            <a:r>
              <a:rPr lang="en-US" b="1" dirty="0"/>
              <a:t>in SIDIS</a:t>
            </a:r>
          </a:p>
          <a:p>
            <a:pPr marL="288925" indent="-288925">
              <a:buFont typeface="Wingdings" charset="2"/>
              <a:buChar char="Ø"/>
            </a:pPr>
            <a:r>
              <a:rPr lang="en-US" b="1" dirty="0" err="1">
                <a:solidFill>
                  <a:srgbClr val="FF0000"/>
                </a:solidFill>
              </a:rPr>
              <a:t>Azimuthal</a:t>
            </a:r>
            <a:r>
              <a:rPr lang="en-US" b="1" dirty="0">
                <a:solidFill>
                  <a:srgbClr val="FF0000"/>
                </a:solidFill>
              </a:rPr>
              <a:t> asymmetries </a:t>
            </a:r>
            <a:r>
              <a:rPr lang="en-US" b="1" dirty="0"/>
              <a:t>and their modulations </a:t>
            </a:r>
          </a:p>
        </p:txBody>
      </p:sp>
    </p:spTree>
    <p:extLst>
      <p:ext uri="{BB962C8B-B14F-4D97-AF65-F5344CB8AC3E}">
        <p14:creationId xmlns:p14="http://schemas.microsoft.com/office/powerpoint/2010/main" val="35882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2DB406-234C-EE4B-8A19-D2ECC25A701D}"/>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BA699D02-ACD0-9B4A-B485-50705A705920}"/>
              </a:ext>
            </a:extLst>
          </p:cNvPr>
          <p:cNvSpPr>
            <a:spLocks noGrp="1"/>
          </p:cNvSpPr>
          <p:nvPr>
            <p:ph type="sldNum" sz="quarter" idx="12"/>
          </p:nvPr>
        </p:nvSpPr>
        <p:spPr/>
        <p:txBody>
          <a:bodyPr/>
          <a:lstStyle/>
          <a:p>
            <a:fld id="{1495DAC2-AB1D-3846-9742-98AFDA9D25F8}" type="slidenum">
              <a:rPr lang="it-IT" smtClean="0"/>
              <a:t>32</a:t>
            </a:fld>
            <a:endParaRPr lang="it-IT"/>
          </a:p>
        </p:txBody>
      </p:sp>
      <p:sp>
        <p:nvSpPr>
          <p:cNvPr id="4" name="Title 1">
            <a:extLst>
              <a:ext uri="{FF2B5EF4-FFF2-40B4-BE49-F238E27FC236}">
                <a16:creationId xmlns:a16="http://schemas.microsoft.com/office/drawing/2014/main" id="{7CD4580F-58FF-0849-A96A-4AA4C2125B94}"/>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Momentum tomography – SIDIS, Heavy Flavor, Jets</a:t>
            </a:r>
          </a:p>
        </p:txBody>
      </p:sp>
      <p:pic>
        <p:nvPicPr>
          <p:cNvPr id="6" name="Picture 5">
            <a:extLst>
              <a:ext uri="{FF2B5EF4-FFF2-40B4-BE49-F238E27FC236}">
                <a16:creationId xmlns:a16="http://schemas.microsoft.com/office/drawing/2014/main" id="{7D419077-A519-CE4E-A807-69BCAB84AB97}"/>
              </a:ext>
            </a:extLst>
          </p:cNvPr>
          <p:cNvPicPr>
            <a:picLocks noChangeAspect="1"/>
          </p:cNvPicPr>
          <p:nvPr/>
        </p:nvPicPr>
        <p:blipFill rotWithShape="1">
          <a:blip r:embed="rId2"/>
          <a:srcRect r="53168"/>
          <a:stretch/>
        </p:blipFill>
        <p:spPr>
          <a:xfrm>
            <a:off x="153796" y="1162065"/>
            <a:ext cx="3884804" cy="2850425"/>
          </a:xfrm>
          <a:prstGeom prst="rect">
            <a:avLst/>
          </a:prstGeom>
        </p:spPr>
      </p:pic>
      <p:pic>
        <p:nvPicPr>
          <p:cNvPr id="14" name="Picture 13">
            <a:extLst>
              <a:ext uri="{FF2B5EF4-FFF2-40B4-BE49-F238E27FC236}">
                <a16:creationId xmlns:a16="http://schemas.microsoft.com/office/drawing/2014/main" id="{CFF34234-B43B-7844-B67F-5B1E80079511}"/>
              </a:ext>
            </a:extLst>
          </p:cNvPr>
          <p:cNvPicPr>
            <a:picLocks noChangeAspect="1"/>
          </p:cNvPicPr>
          <p:nvPr/>
        </p:nvPicPr>
        <p:blipFill>
          <a:blip r:embed="rId3"/>
          <a:stretch>
            <a:fillRect/>
          </a:stretch>
        </p:blipFill>
        <p:spPr>
          <a:xfrm>
            <a:off x="11361455" y="0"/>
            <a:ext cx="755351" cy="951300"/>
          </a:xfrm>
          <a:prstGeom prst="rect">
            <a:avLst/>
          </a:prstGeom>
        </p:spPr>
      </p:pic>
      <p:pic>
        <p:nvPicPr>
          <p:cNvPr id="15" name="Picture 14">
            <a:extLst>
              <a:ext uri="{FF2B5EF4-FFF2-40B4-BE49-F238E27FC236}">
                <a16:creationId xmlns:a16="http://schemas.microsoft.com/office/drawing/2014/main" id="{CCB347CB-2EBF-0946-ADC0-C0AF14AC66C1}"/>
              </a:ext>
            </a:extLst>
          </p:cNvPr>
          <p:cNvPicPr>
            <a:picLocks noChangeAspect="1"/>
          </p:cNvPicPr>
          <p:nvPr/>
        </p:nvPicPr>
        <p:blipFill rotWithShape="1">
          <a:blip r:embed="rId2"/>
          <a:srcRect l="48906"/>
          <a:stretch/>
        </p:blipFill>
        <p:spPr>
          <a:xfrm>
            <a:off x="4091245" y="1229836"/>
            <a:ext cx="4128249" cy="2776353"/>
          </a:xfrm>
          <a:prstGeom prst="rect">
            <a:avLst/>
          </a:prstGeom>
        </p:spPr>
      </p:pic>
      <p:sp>
        <p:nvSpPr>
          <p:cNvPr id="10" name="TextBox 9">
            <a:extLst>
              <a:ext uri="{FF2B5EF4-FFF2-40B4-BE49-F238E27FC236}">
                <a16:creationId xmlns:a16="http://schemas.microsoft.com/office/drawing/2014/main" id="{C7EA9479-7D80-9C40-90E6-037330139217}"/>
              </a:ext>
            </a:extLst>
          </p:cNvPr>
          <p:cNvSpPr txBox="1"/>
          <p:nvPr/>
        </p:nvSpPr>
        <p:spPr>
          <a:xfrm>
            <a:off x="4963187" y="941329"/>
            <a:ext cx="3041474" cy="369332"/>
          </a:xfrm>
          <a:prstGeom prst="rect">
            <a:avLst/>
          </a:prstGeom>
          <a:noFill/>
        </p:spPr>
        <p:txBody>
          <a:bodyPr wrap="none" rtlCol="0">
            <a:spAutoFit/>
          </a:bodyPr>
          <a:lstStyle/>
          <a:p>
            <a:r>
              <a:rPr lang="en-US" dirty="0"/>
              <a:t>Projected Sievers asymmetries</a:t>
            </a:r>
          </a:p>
        </p:txBody>
      </p:sp>
      <p:sp>
        <p:nvSpPr>
          <p:cNvPr id="18" name="TextBox 17">
            <a:extLst>
              <a:ext uri="{FF2B5EF4-FFF2-40B4-BE49-F238E27FC236}">
                <a16:creationId xmlns:a16="http://schemas.microsoft.com/office/drawing/2014/main" id="{01ED78C1-2E90-F64F-98D2-99C61A4A45A3}"/>
              </a:ext>
            </a:extLst>
          </p:cNvPr>
          <p:cNvSpPr txBox="1"/>
          <p:nvPr/>
        </p:nvSpPr>
        <p:spPr>
          <a:xfrm>
            <a:off x="459077" y="916939"/>
            <a:ext cx="3857723" cy="369332"/>
          </a:xfrm>
          <a:prstGeom prst="rect">
            <a:avLst/>
          </a:prstGeom>
          <a:noFill/>
        </p:spPr>
        <p:txBody>
          <a:bodyPr wrap="none" rtlCol="0">
            <a:spAutoFit/>
          </a:bodyPr>
          <a:lstStyle/>
          <a:p>
            <a:r>
              <a:rPr lang="en-US" dirty="0"/>
              <a:t>Unpolarized cross section uncertainties</a:t>
            </a:r>
          </a:p>
        </p:txBody>
      </p:sp>
      <p:pic>
        <p:nvPicPr>
          <p:cNvPr id="22" name="Picture 21">
            <a:extLst>
              <a:ext uri="{FF2B5EF4-FFF2-40B4-BE49-F238E27FC236}">
                <a16:creationId xmlns:a16="http://schemas.microsoft.com/office/drawing/2014/main" id="{E32EE05E-6EAF-1C4B-A2D7-678485D58046}"/>
              </a:ext>
            </a:extLst>
          </p:cNvPr>
          <p:cNvPicPr>
            <a:picLocks noChangeAspect="1"/>
          </p:cNvPicPr>
          <p:nvPr/>
        </p:nvPicPr>
        <p:blipFill rotWithShape="1">
          <a:blip r:embed="rId4"/>
          <a:srcRect l="52904"/>
          <a:stretch/>
        </p:blipFill>
        <p:spPr>
          <a:xfrm>
            <a:off x="8529864" y="1317642"/>
            <a:ext cx="3590815" cy="2521104"/>
          </a:xfrm>
          <a:prstGeom prst="rect">
            <a:avLst/>
          </a:prstGeom>
        </p:spPr>
      </p:pic>
      <p:sp>
        <p:nvSpPr>
          <p:cNvPr id="23" name="TextBox 22">
            <a:extLst>
              <a:ext uri="{FF2B5EF4-FFF2-40B4-BE49-F238E27FC236}">
                <a16:creationId xmlns:a16="http://schemas.microsoft.com/office/drawing/2014/main" id="{42BBA263-68D9-7A4C-863B-5C33A95DB9DB}"/>
              </a:ext>
            </a:extLst>
          </p:cNvPr>
          <p:cNvSpPr txBox="1"/>
          <p:nvPr/>
        </p:nvSpPr>
        <p:spPr>
          <a:xfrm>
            <a:off x="8827103" y="834715"/>
            <a:ext cx="3174395" cy="646331"/>
          </a:xfrm>
          <a:prstGeom prst="rect">
            <a:avLst/>
          </a:prstGeom>
          <a:noFill/>
        </p:spPr>
        <p:txBody>
          <a:bodyPr wrap="none" rtlCol="0">
            <a:spAutoFit/>
          </a:bodyPr>
          <a:lstStyle/>
          <a:p>
            <a:pPr algn="ctr"/>
            <a:r>
              <a:rPr lang="en-US" b="1" dirty="0"/>
              <a:t>Heavy flavor</a:t>
            </a:r>
          </a:p>
          <a:p>
            <a:pPr algn="ctr"/>
            <a:r>
              <a:rPr lang="en-US" dirty="0"/>
              <a:t>Sensitivity for Sivers in di-charm</a:t>
            </a:r>
          </a:p>
        </p:txBody>
      </p:sp>
      <p:pic>
        <p:nvPicPr>
          <p:cNvPr id="24" name="Picture 23">
            <a:extLst>
              <a:ext uri="{FF2B5EF4-FFF2-40B4-BE49-F238E27FC236}">
                <a16:creationId xmlns:a16="http://schemas.microsoft.com/office/drawing/2014/main" id="{1DE967D9-CC6A-504A-83D6-12D108A1494F}"/>
              </a:ext>
            </a:extLst>
          </p:cNvPr>
          <p:cNvPicPr>
            <a:picLocks noChangeAspect="1"/>
          </p:cNvPicPr>
          <p:nvPr/>
        </p:nvPicPr>
        <p:blipFill rotWithShape="1">
          <a:blip r:embed="rId4"/>
          <a:srcRect r="49548"/>
          <a:stretch/>
        </p:blipFill>
        <p:spPr>
          <a:xfrm>
            <a:off x="110169" y="4176660"/>
            <a:ext cx="4091245" cy="2681340"/>
          </a:xfrm>
          <a:prstGeom prst="rect">
            <a:avLst/>
          </a:prstGeom>
        </p:spPr>
      </p:pic>
      <p:sp>
        <p:nvSpPr>
          <p:cNvPr id="25" name="Rectangle 24">
            <a:extLst>
              <a:ext uri="{FF2B5EF4-FFF2-40B4-BE49-F238E27FC236}">
                <a16:creationId xmlns:a16="http://schemas.microsoft.com/office/drawing/2014/main" id="{A55AFF63-657C-1747-B7D4-19672521EAAE}"/>
              </a:ext>
            </a:extLst>
          </p:cNvPr>
          <p:cNvSpPr/>
          <p:nvPr/>
        </p:nvSpPr>
        <p:spPr>
          <a:xfrm>
            <a:off x="4036160" y="4024359"/>
            <a:ext cx="4091245" cy="1631216"/>
          </a:xfrm>
          <a:prstGeom prst="rect">
            <a:avLst/>
          </a:prstGeom>
        </p:spPr>
        <p:txBody>
          <a:bodyPr wrap="square">
            <a:spAutoFit/>
          </a:bodyPr>
          <a:lstStyle/>
          <a:p>
            <a:r>
              <a:rPr lang="en-GB" sz="2000" b="1" dirty="0">
                <a:latin typeface="Calibri" panose="020F0502020204030204" pitchFamily="34" charset="0"/>
              </a:rPr>
              <a:t>Jets: </a:t>
            </a:r>
          </a:p>
          <a:p>
            <a:pPr marL="342900" indent="-342900">
              <a:buFont typeface="Arial" panose="020B0604020202020204" pitchFamily="34" charset="0"/>
              <a:buChar char="•"/>
            </a:pPr>
            <a:r>
              <a:rPr lang="en-GB" sz="2000" dirty="0">
                <a:latin typeface="Calibri" panose="020F0502020204030204" pitchFamily="34" charset="0"/>
              </a:rPr>
              <a:t>excellent proxies for partons</a:t>
            </a:r>
          </a:p>
          <a:p>
            <a:pPr marL="342900" indent="-342900">
              <a:buFont typeface="Arial" panose="020B0604020202020204" pitchFamily="34" charset="0"/>
              <a:buChar char="•"/>
            </a:pPr>
            <a:r>
              <a:rPr lang="en-GB" sz="2000" dirty="0">
                <a:latin typeface="Calibri" panose="020F0502020204030204" pitchFamily="34" charset="0"/>
              </a:rPr>
              <a:t>probe </a:t>
            </a:r>
            <a:r>
              <a:rPr lang="en-GB" sz="2000" b="1" dirty="0">
                <a:latin typeface="Calibri" panose="020F0502020204030204" pitchFamily="34" charset="0"/>
              </a:rPr>
              <a:t>quark TMDs </a:t>
            </a:r>
            <a:r>
              <a:rPr lang="en-GB" sz="2000" dirty="0">
                <a:latin typeface="Calibri" panose="020F0502020204030204" pitchFamily="34" charset="0"/>
              </a:rPr>
              <a:t>without convolution with FF</a:t>
            </a:r>
          </a:p>
          <a:p>
            <a:pPr marL="342900" indent="-342900">
              <a:buFont typeface="Arial" panose="020B0604020202020204" pitchFamily="34" charset="0"/>
              <a:buChar char="•"/>
            </a:pPr>
            <a:r>
              <a:rPr lang="en-GB" sz="2000" dirty="0">
                <a:latin typeface="Calibri" panose="020F0502020204030204" pitchFamily="34" charset="0"/>
              </a:rPr>
              <a:t>di-jets can probe </a:t>
            </a:r>
            <a:r>
              <a:rPr lang="en-GB" sz="2000" b="1" dirty="0">
                <a:latin typeface="Calibri" panose="020F0502020204030204" pitchFamily="34" charset="0"/>
              </a:rPr>
              <a:t>gluon Sivers </a:t>
            </a:r>
            <a:endParaRPr lang="en-GB" sz="2000" b="1" dirty="0">
              <a:effectLst/>
              <a:latin typeface="Calibri" panose="020F0502020204030204" pitchFamily="34" charset="0"/>
            </a:endParaRPr>
          </a:p>
        </p:txBody>
      </p:sp>
      <p:sp>
        <p:nvSpPr>
          <p:cNvPr id="27" name="TextBox 26">
            <a:extLst>
              <a:ext uri="{FF2B5EF4-FFF2-40B4-BE49-F238E27FC236}">
                <a16:creationId xmlns:a16="http://schemas.microsoft.com/office/drawing/2014/main" id="{29C46713-B82C-4445-ACA2-5AC5DE5A69A6}"/>
              </a:ext>
            </a:extLst>
          </p:cNvPr>
          <p:cNvSpPr txBox="1"/>
          <p:nvPr/>
        </p:nvSpPr>
        <p:spPr>
          <a:xfrm>
            <a:off x="9173144" y="4031435"/>
            <a:ext cx="2996398" cy="2308324"/>
          </a:xfrm>
          <a:prstGeom prst="rect">
            <a:avLst/>
          </a:prstGeom>
          <a:solidFill>
            <a:schemeClr val="accent4">
              <a:lumMod val="40000"/>
              <a:lumOff val="60000"/>
            </a:schemeClr>
          </a:solidFill>
        </p:spPr>
        <p:txBody>
          <a:bodyPr wrap="none" rtlCol="0">
            <a:spAutoFit/>
          </a:bodyPr>
          <a:lstStyle/>
          <a:p>
            <a:r>
              <a:rPr lang="en-GB" sz="2400" b="1" dirty="0">
                <a:solidFill>
                  <a:srgbClr val="3346F2"/>
                </a:solidFill>
              </a:rPr>
              <a:t>Key: </a:t>
            </a:r>
          </a:p>
          <a:p>
            <a:pPr marL="342900" indent="-342900">
              <a:buFont typeface="Arial" panose="020B0604020202020204" pitchFamily="34" charset="0"/>
              <a:buChar char="•"/>
            </a:pPr>
            <a:r>
              <a:rPr lang="en-GB" sz="2000" dirty="0"/>
              <a:t>Azimuthal acceptance</a:t>
            </a:r>
          </a:p>
          <a:p>
            <a:pPr marL="342900" indent="-342900">
              <a:buFont typeface="Arial" panose="020B0604020202020204" pitchFamily="34" charset="0"/>
              <a:buChar char="•"/>
            </a:pPr>
            <a:r>
              <a:rPr lang="en-GB" sz="2000" dirty="0"/>
              <a:t>PID</a:t>
            </a:r>
          </a:p>
          <a:p>
            <a:pPr marL="342900" indent="-342900">
              <a:buFont typeface="Arial" panose="020B0604020202020204" pitchFamily="34" charset="0"/>
              <a:buChar char="•"/>
            </a:pPr>
            <a:r>
              <a:rPr lang="en-GB" sz="2000" dirty="0"/>
              <a:t>Acceptance</a:t>
            </a:r>
          </a:p>
          <a:p>
            <a:pPr marL="342900" indent="-342900">
              <a:buFont typeface="Arial" panose="020B0604020202020204" pitchFamily="34" charset="0"/>
              <a:buChar char="•"/>
            </a:pPr>
            <a:r>
              <a:rPr lang="en-GB" sz="2000" dirty="0"/>
              <a:t>Vertexing (heavy flavor)</a:t>
            </a:r>
          </a:p>
          <a:p>
            <a:pPr marL="342900" indent="-342900">
              <a:buFont typeface="Arial" panose="020B0604020202020204" pitchFamily="34" charset="0"/>
              <a:buChar char="•"/>
            </a:pPr>
            <a:r>
              <a:rPr lang="en-GB" sz="2000" dirty="0"/>
              <a:t>Quality of tracking</a:t>
            </a:r>
          </a:p>
          <a:p>
            <a:pPr marL="342900" indent="-342900">
              <a:buFont typeface="Arial" panose="020B0604020202020204" pitchFamily="34" charset="0"/>
              <a:buChar char="•"/>
            </a:pPr>
            <a:r>
              <a:rPr lang="en-GB" sz="2000" dirty="0" err="1"/>
              <a:t>HCal</a:t>
            </a:r>
            <a:r>
              <a:rPr lang="en-GB" sz="2000" dirty="0"/>
              <a:t> (for jets)</a:t>
            </a:r>
            <a:endParaRPr lang="it-IT" sz="2000" dirty="0"/>
          </a:p>
        </p:txBody>
      </p:sp>
      <p:sp>
        <p:nvSpPr>
          <p:cNvPr id="28" name="TextBox 27">
            <a:extLst>
              <a:ext uri="{FF2B5EF4-FFF2-40B4-BE49-F238E27FC236}">
                <a16:creationId xmlns:a16="http://schemas.microsoft.com/office/drawing/2014/main" id="{745895D2-6C89-5A4F-84FC-A87E931C9BB5}"/>
              </a:ext>
            </a:extLst>
          </p:cNvPr>
          <p:cNvSpPr txBox="1"/>
          <p:nvPr/>
        </p:nvSpPr>
        <p:spPr>
          <a:xfrm>
            <a:off x="543629" y="3937853"/>
            <a:ext cx="3277308" cy="369332"/>
          </a:xfrm>
          <a:prstGeom prst="rect">
            <a:avLst/>
          </a:prstGeom>
          <a:noFill/>
        </p:spPr>
        <p:txBody>
          <a:bodyPr wrap="none" rtlCol="0">
            <a:spAutoFit/>
          </a:bodyPr>
          <a:lstStyle/>
          <a:p>
            <a:pPr algn="ctr"/>
            <a:r>
              <a:rPr lang="en-US" dirty="0"/>
              <a:t>Sensitivity for Sivers in </a:t>
            </a:r>
            <a:r>
              <a:rPr lang="en-US" b="1" dirty="0"/>
              <a:t>lepton-jet</a:t>
            </a:r>
          </a:p>
        </p:txBody>
      </p:sp>
    </p:spTree>
    <p:extLst>
      <p:ext uri="{BB962C8B-B14F-4D97-AF65-F5344CB8AC3E}">
        <p14:creationId xmlns:p14="http://schemas.microsoft.com/office/powerpoint/2010/main" val="2432818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8CA29E-166E-FD79-6AAA-49564281B398}"/>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00E6DBBB-DA1A-D618-1E16-6EAF7B6E19B4}"/>
              </a:ext>
            </a:extLst>
          </p:cNvPr>
          <p:cNvSpPr>
            <a:spLocks noGrp="1"/>
          </p:cNvSpPr>
          <p:nvPr>
            <p:ph type="sldNum" sz="quarter" idx="12"/>
          </p:nvPr>
        </p:nvSpPr>
        <p:spPr/>
        <p:txBody>
          <a:bodyPr/>
          <a:lstStyle/>
          <a:p>
            <a:fld id="{1495DAC2-AB1D-3846-9742-98AFDA9D25F8}" type="slidenum">
              <a:rPr lang="it-IT" smtClean="0"/>
              <a:t>33</a:t>
            </a:fld>
            <a:endParaRPr lang="it-IT"/>
          </a:p>
        </p:txBody>
      </p:sp>
      <p:sp>
        <p:nvSpPr>
          <p:cNvPr id="9" name="Title 1">
            <a:extLst>
              <a:ext uri="{FF2B5EF4-FFF2-40B4-BE49-F238E27FC236}">
                <a16:creationId xmlns:a16="http://schemas.microsoft.com/office/drawing/2014/main" id="{FCD1D19A-6955-3E04-92FD-08269D7FCD1A}"/>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Generalized Parton </a:t>
            </a:r>
            <a:r>
              <a:rPr lang="en-US" sz="3200" b="1" dirty="0">
                <a:solidFill>
                  <a:srgbClr val="C00000"/>
                </a:solidFill>
                <a:ea typeface="+mj-ea"/>
                <a:cs typeface="+mj-cs"/>
              </a:rPr>
              <a:t>D</a:t>
            </a:r>
            <a:r>
              <a:rPr kumimoji="0" lang="en-US" sz="3200" b="1" i="0" u="none" strike="noStrike" kern="1200" cap="none" spc="0" normalizeH="0" baseline="0" noProof="0" dirty="0" err="1">
                <a:ln>
                  <a:noFill/>
                </a:ln>
                <a:solidFill>
                  <a:srgbClr val="C00000"/>
                </a:solidFill>
                <a:effectLst/>
                <a:uLnTx/>
                <a:uFillTx/>
                <a:ea typeface="+mj-ea"/>
                <a:cs typeface="+mj-cs"/>
              </a:rPr>
              <a:t>istri</a:t>
            </a:r>
            <a:r>
              <a:rPr lang="en-US" sz="3200" b="1" dirty="0" err="1">
                <a:solidFill>
                  <a:srgbClr val="C00000"/>
                </a:solidFill>
                <a:ea typeface="+mj-ea"/>
                <a:cs typeface="+mj-cs"/>
              </a:rPr>
              <a:t>butions</a:t>
            </a:r>
            <a:endParaRPr kumimoji="0" lang="en-US" sz="3200" b="1" i="0" u="none" strike="noStrike" kern="1200" cap="none" spc="0" normalizeH="0" baseline="0" noProof="0" dirty="0">
              <a:ln>
                <a:noFill/>
              </a:ln>
              <a:solidFill>
                <a:srgbClr val="C00000"/>
              </a:solidFill>
              <a:effectLst/>
              <a:uLnTx/>
              <a:uFillTx/>
              <a:ea typeface="+mj-ea"/>
              <a:cs typeface="+mj-cs"/>
            </a:endParaRPr>
          </a:p>
        </p:txBody>
      </p:sp>
      <p:grpSp>
        <p:nvGrpSpPr>
          <p:cNvPr id="33" name="Group 32">
            <a:extLst>
              <a:ext uri="{FF2B5EF4-FFF2-40B4-BE49-F238E27FC236}">
                <a16:creationId xmlns:a16="http://schemas.microsoft.com/office/drawing/2014/main" id="{702E5896-B445-6707-79F5-2867C03F6D21}"/>
              </a:ext>
            </a:extLst>
          </p:cNvPr>
          <p:cNvGrpSpPr/>
          <p:nvPr/>
        </p:nvGrpSpPr>
        <p:grpSpPr>
          <a:xfrm>
            <a:off x="813446" y="927691"/>
            <a:ext cx="2856570" cy="3362282"/>
            <a:chOff x="546101" y="737539"/>
            <a:chExt cx="2856570" cy="3362282"/>
          </a:xfrm>
        </p:grpSpPr>
        <p:sp>
          <p:nvSpPr>
            <p:cNvPr id="34" name="Text Box 10">
              <a:extLst>
                <a:ext uri="{FF2B5EF4-FFF2-40B4-BE49-F238E27FC236}">
                  <a16:creationId xmlns:a16="http://schemas.microsoft.com/office/drawing/2014/main" id="{D9BC04F1-CEAA-E43D-BE50-C266912868A1}"/>
                </a:ext>
              </a:extLst>
            </p:cNvPr>
            <p:cNvSpPr txBox="1">
              <a:spLocks noChangeArrowheads="1"/>
            </p:cNvSpPr>
            <p:nvPr/>
          </p:nvSpPr>
          <p:spPr bwMode="auto">
            <a:xfrm>
              <a:off x="546101" y="737539"/>
              <a:ext cx="2856570" cy="646331"/>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b="1" dirty="0">
                  <a:solidFill>
                    <a:srgbClr val="7EE02C"/>
                  </a:solidFill>
                  <a:effectLst>
                    <a:outerShdw blurRad="38100" dist="38100" dir="2700000" algn="tl">
                      <a:srgbClr val="DDDDDD"/>
                    </a:outerShdw>
                  </a:effectLst>
                  <a:cs typeface="Comic Sans MS"/>
                </a:rPr>
                <a:t>Longitudinal </a:t>
              </a:r>
              <a:r>
                <a:rPr lang="en-US" b="1" dirty="0">
                  <a:solidFill>
                    <a:schemeClr val="tx1"/>
                  </a:solidFill>
                  <a:effectLst>
                    <a:outerShdw blurRad="38100" dist="38100" dir="2700000" algn="tl">
                      <a:srgbClr val="DDDDDD"/>
                    </a:outerShdw>
                  </a:effectLst>
                  <a:cs typeface="Comic Sans MS"/>
                </a:rPr>
                <a:t>momentum &amp; </a:t>
              </a:r>
              <a:r>
                <a:rPr lang="en-US" b="1" dirty="0" err="1">
                  <a:solidFill>
                    <a:schemeClr val="tx1"/>
                  </a:solidFill>
                  <a:effectLst>
                    <a:outerShdw blurRad="38100" dist="38100" dir="2700000" algn="tl">
                      <a:srgbClr val="DDDDDD"/>
                    </a:outerShdw>
                  </a:effectLst>
                  <a:cs typeface="Comic Sans MS"/>
                </a:rPr>
                <a:t>helicity</a:t>
              </a:r>
              <a:r>
                <a:rPr lang="en-US" b="1" dirty="0">
                  <a:solidFill>
                    <a:schemeClr val="tx1"/>
                  </a:solidFill>
                  <a:effectLst>
                    <a:outerShdw blurRad="38100" dist="38100" dir="2700000" algn="tl">
                      <a:srgbClr val="DDDDDD"/>
                    </a:outerShdw>
                  </a:effectLst>
                  <a:cs typeface="Comic Sans MS"/>
                </a:rPr>
                <a:t> distributions</a:t>
              </a:r>
            </a:p>
          </p:txBody>
        </p:sp>
        <p:grpSp>
          <p:nvGrpSpPr>
            <p:cNvPr id="35" name="Group 8">
              <a:extLst>
                <a:ext uri="{FF2B5EF4-FFF2-40B4-BE49-F238E27FC236}">
                  <a16:creationId xmlns:a16="http://schemas.microsoft.com/office/drawing/2014/main" id="{9F5C2548-50BF-7C3B-8CE1-3698C01FCC55}"/>
                </a:ext>
              </a:extLst>
            </p:cNvPr>
            <p:cNvGrpSpPr>
              <a:grpSpLocks/>
            </p:cNvGrpSpPr>
            <p:nvPr/>
          </p:nvGrpSpPr>
          <p:grpSpPr bwMode="auto">
            <a:xfrm>
              <a:off x="1232810" y="1342209"/>
              <a:ext cx="1727760" cy="2137083"/>
              <a:chOff x="4080" y="740"/>
              <a:chExt cx="1293" cy="1749"/>
            </a:xfrm>
          </p:grpSpPr>
          <p:sp>
            <p:nvSpPr>
              <p:cNvPr id="37" name="Rectangle 9">
                <a:extLst>
                  <a:ext uri="{FF2B5EF4-FFF2-40B4-BE49-F238E27FC236}">
                    <a16:creationId xmlns:a16="http://schemas.microsoft.com/office/drawing/2014/main" id="{E21E723D-97CE-9839-369F-1FD562394814}"/>
                  </a:ext>
                </a:extLst>
              </p:cNvPr>
              <p:cNvSpPr>
                <a:spLocks noChangeArrowheads="1"/>
              </p:cNvSpPr>
              <p:nvPr/>
            </p:nvSpPr>
            <p:spPr bwMode="auto">
              <a:xfrm>
                <a:off x="4080" y="740"/>
                <a:ext cx="1293" cy="1749"/>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sz="2400" b="0" i="0">
                  <a:solidFill>
                    <a:schemeClr val="hlink"/>
                  </a:solidFill>
                  <a:effectLst/>
                </a:endParaRPr>
              </a:p>
            </p:txBody>
          </p:sp>
          <p:pic>
            <p:nvPicPr>
              <p:cNvPr id="38" name="Picture 11" descr="fig02-2">
                <a:extLst>
                  <a:ext uri="{FF2B5EF4-FFF2-40B4-BE49-F238E27FC236}">
                    <a16:creationId xmlns:a16="http://schemas.microsoft.com/office/drawing/2014/main" id="{9DFD97B3-2E04-7D80-111A-1CAA773BF218}"/>
                  </a:ext>
                </a:extLst>
              </p:cNvPr>
              <p:cNvPicPr>
                <a:picLocks noChangeAspect="1" noChangeArrowheads="1"/>
              </p:cNvPicPr>
              <p:nvPr/>
            </p:nvPicPr>
            <p:blipFill>
              <a:blip r:embed="rId2"/>
              <a:srcRect/>
              <a:stretch>
                <a:fillRect/>
              </a:stretch>
            </p:blipFill>
            <p:spPr bwMode="auto">
              <a:xfrm>
                <a:off x="4202" y="836"/>
                <a:ext cx="1084" cy="1549"/>
              </a:xfrm>
              <a:prstGeom prst="rect">
                <a:avLst/>
              </a:prstGeom>
              <a:noFill/>
              <a:ln w="9525">
                <a:noFill/>
                <a:miter lim="800000"/>
                <a:headEnd/>
                <a:tailEnd/>
              </a:ln>
            </p:spPr>
          </p:pic>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B447900-049A-2C25-FBDD-9F036D5EA0CB}"/>
                    </a:ext>
                  </a:extLst>
                </p:cNvPr>
                <p:cNvSpPr txBox="1"/>
                <p:nvPr/>
              </p:nvSpPr>
              <p:spPr>
                <a:xfrm>
                  <a:off x="830766" y="3699711"/>
                  <a:ext cx="2531847" cy="400110"/>
                </a:xfrm>
                <a:prstGeom prst="rect">
                  <a:avLst/>
                </a:prstGeom>
                <a:noFill/>
              </p:spPr>
              <p:txBody>
                <a:bodyPr wrap="none" rtlCol="0">
                  <a:spAutoFit/>
                </a:bodyPr>
                <a:lstStyle/>
                <a:p>
                  <a:pPr algn="ctr"/>
                  <a14:m>
                    <m:oMath xmlns:m="http://schemas.openxmlformats.org/officeDocument/2006/math">
                      <m:r>
                        <a:rPr lang="en-US" sz="2000" b="1" i="1" smtClean="0">
                          <a:solidFill>
                            <a:srgbClr val="FF0000"/>
                          </a:solidFill>
                          <a:latin typeface="Cambria Math" panose="02040503050406030204" pitchFamily="18" charset="0"/>
                          <a:cs typeface="Helvetica"/>
                        </a:rPr>
                        <m:t>𝒇</m:t>
                      </m:r>
                      <m:d>
                        <m:dPr>
                          <m:ctrlPr>
                            <a:rPr lang="en-US" sz="2000" b="1" i="1" smtClean="0">
                              <a:solidFill>
                                <a:srgbClr val="FF0000"/>
                              </a:solidFill>
                              <a:latin typeface="Cambria Math" panose="02040503050406030204" pitchFamily="18" charset="0"/>
                            </a:rPr>
                          </m:ctrlPr>
                        </m:dPr>
                        <m:e>
                          <m:r>
                            <a:rPr lang="en-US" sz="2000" b="1" i="1" smtClean="0">
                              <a:solidFill>
                                <a:srgbClr val="FF0000"/>
                              </a:solidFill>
                              <a:latin typeface="Cambria Math" panose="02040503050406030204" pitchFamily="18" charset="0"/>
                            </a:rPr>
                            <m:t>𝒙</m:t>
                          </m:r>
                        </m:e>
                      </m:d>
                      <m:r>
                        <a:rPr lang="en-US" sz="2000" b="1" i="1" smtClean="0">
                          <a:solidFill>
                            <a:srgbClr val="FF0000"/>
                          </a:solidFill>
                          <a:latin typeface="Cambria Math" panose="02040503050406030204" pitchFamily="18" charset="0"/>
                        </a:rPr>
                        <m:t> </m:t>
                      </m:r>
                    </m:oMath>
                  </a14:m>
                  <a:r>
                    <a:rPr lang="en-US" sz="2000" b="1" dirty="0">
                      <a:cs typeface="Helvetica"/>
                    </a:rPr>
                    <a:t>parton densities </a:t>
                  </a:r>
                </a:p>
              </p:txBody>
            </p:sp>
          </mc:Choice>
          <mc:Fallback xmlns="">
            <p:sp>
              <p:nvSpPr>
                <p:cNvPr id="15" name="TextBox 14">
                  <a:extLst>
                    <a:ext uri="{FF2B5EF4-FFF2-40B4-BE49-F238E27FC236}">
                      <a16:creationId xmlns:a16="http://schemas.microsoft.com/office/drawing/2014/main" id="{C129BF24-55E0-5248-B05A-B47466748950}"/>
                    </a:ext>
                  </a:extLst>
                </p:cNvPr>
                <p:cNvSpPr txBox="1">
                  <a:spLocks noRot="1" noChangeAspect="1" noMove="1" noResize="1" noEditPoints="1" noAdjustHandles="1" noChangeArrowheads="1" noChangeShapeType="1" noTextEdit="1"/>
                </p:cNvSpPr>
                <p:nvPr/>
              </p:nvSpPr>
              <p:spPr>
                <a:xfrm>
                  <a:off x="830766" y="3699711"/>
                  <a:ext cx="2531847" cy="400110"/>
                </a:xfrm>
                <a:prstGeom prst="rect">
                  <a:avLst/>
                </a:prstGeom>
                <a:blipFill>
                  <a:blip r:embed="rId3"/>
                  <a:stretch>
                    <a:fillRect l="-503" t="-6250" r="-2010" b="-25000"/>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BA07D0A3-A9AE-0D6C-C71D-529AC10C80E5}"/>
              </a:ext>
            </a:extLst>
          </p:cNvPr>
          <p:cNvGrpSpPr/>
          <p:nvPr/>
        </p:nvGrpSpPr>
        <p:grpSpPr>
          <a:xfrm>
            <a:off x="8324983" y="893824"/>
            <a:ext cx="2362200" cy="3318930"/>
            <a:chOff x="6591912" y="731051"/>
            <a:chExt cx="2362200" cy="3318930"/>
          </a:xfrm>
        </p:grpSpPr>
        <p:sp>
          <p:nvSpPr>
            <p:cNvPr id="40" name="Text Box 6">
              <a:extLst>
                <a:ext uri="{FF2B5EF4-FFF2-40B4-BE49-F238E27FC236}">
                  <a16:creationId xmlns:a16="http://schemas.microsoft.com/office/drawing/2014/main" id="{6ACC255D-808F-0CD9-8205-C18F73B30320}"/>
                </a:ext>
              </a:extLst>
            </p:cNvPr>
            <p:cNvSpPr txBox="1">
              <a:spLocks noChangeArrowheads="1"/>
            </p:cNvSpPr>
            <p:nvPr/>
          </p:nvSpPr>
          <p:spPr bwMode="auto">
            <a:xfrm>
              <a:off x="6591912" y="731051"/>
              <a:ext cx="2362200" cy="646331"/>
            </a:xfrm>
            <a:prstGeom prst="rect">
              <a:avLst/>
            </a:prstGeom>
            <a:solidFill>
              <a:schemeClr val="bg1"/>
            </a:solidFill>
            <a:ln w="9525">
              <a:noFill/>
              <a:miter lim="800000"/>
              <a:headEnd/>
              <a:tailEnd/>
            </a:ln>
          </p:spPr>
          <p:txBody>
            <a:bodyPr>
              <a:prstTxWarp prst="textNoShape">
                <a:avLst/>
              </a:prstTxWarp>
              <a:spAutoFit/>
            </a:bodyPr>
            <a:lstStyle/>
            <a:p>
              <a:pPr algn="ctr"/>
              <a:r>
                <a:rPr lang="en-US" b="1" dirty="0">
                  <a:solidFill>
                    <a:srgbClr val="7EE02C"/>
                  </a:solidFill>
                  <a:effectLst>
                    <a:outerShdw blurRad="38100" dist="38100" dir="2700000" algn="tl">
                      <a:srgbClr val="DDDDDD"/>
                    </a:outerShdw>
                  </a:effectLst>
                  <a:cs typeface="Comic Sans MS"/>
                </a:rPr>
                <a:t>transverse </a:t>
              </a:r>
              <a:r>
                <a:rPr lang="en-US" b="1" dirty="0">
                  <a:solidFill>
                    <a:schemeClr val="tx1"/>
                  </a:solidFill>
                  <a:effectLst>
                    <a:outerShdw blurRad="38100" dist="38100" dir="2700000" algn="tl">
                      <a:srgbClr val="DDDDDD"/>
                    </a:outerShdw>
                  </a:effectLst>
                  <a:cs typeface="Comic Sans MS"/>
                </a:rPr>
                <a:t>charge &amp; current densities</a:t>
              </a:r>
            </a:p>
          </p:txBody>
        </p:sp>
        <p:grpSp>
          <p:nvGrpSpPr>
            <p:cNvPr id="41" name="Group 4">
              <a:extLst>
                <a:ext uri="{FF2B5EF4-FFF2-40B4-BE49-F238E27FC236}">
                  <a16:creationId xmlns:a16="http://schemas.microsoft.com/office/drawing/2014/main" id="{033CB3EC-B445-F99D-3BF6-FCDD274E2370}"/>
                </a:ext>
              </a:extLst>
            </p:cNvPr>
            <p:cNvGrpSpPr>
              <a:grpSpLocks/>
            </p:cNvGrpSpPr>
            <p:nvPr/>
          </p:nvGrpSpPr>
          <p:grpSpPr bwMode="auto">
            <a:xfrm>
              <a:off x="6822731" y="1350633"/>
              <a:ext cx="1890356" cy="2040179"/>
              <a:chOff x="386" y="735"/>
              <a:chExt cx="1433" cy="1496"/>
            </a:xfrm>
          </p:grpSpPr>
          <p:sp>
            <p:nvSpPr>
              <p:cNvPr id="43" name="Rectangle 5">
                <a:extLst>
                  <a:ext uri="{FF2B5EF4-FFF2-40B4-BE49-F238E27FC236}">
                    <a16:creationId xmlns:a16="http://schemas.microsoft.com/office/drawing/2014/main" id="{3359CE91-1F53-A959-95E2-3CB04649B086}"/>
                  </a:ext>
                </a:extLst>
              </p:cNvPr>
              <p:cNvSpPr>
                <a:spLocks noChangeArrowheads="1"/>
              </p:cNvSpPr>
              <p:nvPr/>
            </p:nvSpPr>
            <p:spPr bwMode="auto">
              <a:xfrm>
                <a:off x="386" y="735"/>
                <a:ext cx="1433" cy="149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400" b="0" i="0">
                  <a:solidFill>
                    <a:schemeClr val="tx1"/>
                  </a:solidFill>
                  <a:effectLst/>
                </a:endParaRPr>
              </a:p>
            </p:txBody>
          </p:sp>
          <p:pic>
            <p:nvPicPr>
              <p:cNvPr id="44" name="Picture 7" descr="fig02-1">
                <a:extLst>
                  <a:ext uri="{FF2B5EF4-FFF2-40B4-BE49-F238E27FC236}">
                    <a16:creationId xmlns:a16="http://schemas.microsoft.com/office/drawing/2014/main" id="{56C8027A-E13D-9BEC-8819-3C4F29900FA9}"/>
                  </a:ext>
                </a:extLst>
              </p:cNvPr>
              <p:cNvPicPr>
                <a:picLocks noChangeAspect="1" noChangeArrowheads="1"/>
              </p:cNvPicPr>
              <p:nvPr/>
            </p:nvPicPr>
            <p:blipFill>
              <a:blip r:embed="rId4"/>
              <a:srcRect/>
              <a:stretch>
                <a:fillRect/>
              </a:stretch>
            </p:blipFill>
            <p:spPr bwMode="auto">
              <a:xfrm>
                <a:off x="480" y="818"/>
                <a:ext cx="1237" cy="1344"/>
              </a:xfrm>
              <a:prstGeom prst="rect">
                <a:avLst/>
              </a:prstGeom>
              <a:noFill/>
              <a:ln w="9525">
                <a:noFill/>
                <a:miter lim="800000"/>
                <a:headEnd/>
                <a:tailEnd/>
              </a:ln>
            </p:spPr>
          </p:pic>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5E59FD0-2E8C-E345-97CF-6A0B0A76894F}"/>
                    </a:ext>
                  </a:extLst>
                </p:cNvPr>
                <p:cNvSpPr txBox="1"/>
                <p:nvPr/>
              </p:nvSpPr>
              <p:spPr>
                <a:xfrm>
                  <a:off x="6698012" y="3649871"/>
                  <a:ext cx="2232984" cy="400110"/>
                </a:xfrm>
                <a:prstGeom prst="rect">
                  <a:avLst/>
                </a:prstGeom>
                <a:noFill/>
              </p:spPr>
              <p:txBody>
                <a:bodyPr wrap="none" rtlCol="0">
                  <a:spAutoFit/>
                </a:bodyPr>
                <a:lstStyle/>
                <a:p>
                  <a:pPr algn="ctr"/>
                  <a14:m>
                    <m:oMath xmlns:m="http://schemas.openxmlformats.org/officeDocument/2006/math">
                      <m:r>
                        <a:rPr lang="en-US" sz="2000" b="1" i="1" smtClean="0">
                          <a:solidFill>
                            <a:srgbClr val="FF0000"/>
                          </a:solidFill>
                          <a:latin typeface="Cambria Math" panose="02040503050406030204" pitchFamily="18" charset="0"/>
                        </a:rPr>
                        <m:t>𝑭</m:t>
                      </m:r>
                      <m:d>
                        <m:dPr>
                          <m:ctrlPr>
                            <a:rPr lang="en-US" sz="2000" b="1" i="1" smtClean="0">
                              <a:solidFill>
                                <a:srgbClr val="FF0000"/>
                              </a:solidFill>
                              <a:latin typeface="Cambria Math" panose="02040503050406030204" pitchFamily="18" charset="0"/>
                            </a:rPr>
                          </m:ctrlPr>
                        </m:dPr>
                        <m:e>
                          <m:r>
                            <a:rPr lang="en-US" sz="2000" b="1" i="1" smtClean="0">
                              <a:solidFill>
                                <a:srgbClr val="FF0000"/>
                              </a:solidFill>
                              <a:latin typeface="Cambria Math" panose="02040503050406030204" pitchFamily="18" charset="0"/>
                            </a:rPr>
                            <m:t>𝒕</m:t>
                          </m:r>
                        </m:e>
                      </m:d>
                    </m:oMath>
                  </a14:m>
                  <a:r>
                    <a:rPr lang="en-US" sz="2000" b="1" dirty="0">
                      <a:latin typeface="Helvetica"/>
                      <a:cs typeface="Helvetica"/>
                    </a:rPr>
                    <a:t> form factors</a:t>
                  </a:r>
                </a:p>
              </p:txBody>
            </p:sp>
          </mc:Choice>
          <mc:Fallback xmlns="">
            <p:sp>
              <p:nvSpPr>
                <p:cNvPr id="23" name="TextBox 22">
                  <a:extLst>
                    <a:ext uri="{FF2B5EF4-FFF2-40B4-BE49-F238E27FC236}">
                      <a16:creationId xmlns:a16="http://schemas.microsoft.com/office/drawing/2014/main" id="{04C6C7EF-C3CC-FE40-9D7B-5C38ED9A7483}"/>
                    </a:ext>
                  </a:extLst>
                </p:cNvPr>
                <p:cNvSpPr txBox="1">
                  <a:spLocks noRot="1" noChangeAspect="1" noMove="1" noResize="1" noEditPoints="1" noAdjustHandles="1" noChangeArrowheads="1" noChangeShapeType="1" noTextEdit="1"/>
                </p:cNvSpPr>
                <p:nvPr/>
              </p:nvSpPr>
              <p:spPr>
                <a:xfrm>
                  <a:off x="6698012" y="3649871"/>
                  <a:ext cx="2232984" cy="400110"/>
                </a:xfrm>
                <a:prstGeom prst="rect">
                  <a:avLst/>
                </a:prstGeom>
                <a:blipFill>
                  <a:blip r:embed="rId5"/>
                  <a:stretch>
                    <a:fillRect t="-3125" r="-2273" b="-28125"/>
                  </a:stretch>
                </a:blipFill>
              </p:spPr>
              <p:txBody>
                <a:bodyPr/>
                <a:lstStyle/>
                <a:p>
                  <a:r>
                    <a:rPr lang="en-US">
                      <a:noFill/>
                    </a:rPr>
                    <a:t> </a:t>
                  </a:r>
                </a:p>
              </p:txBody>
            </p:sp>
          </mc:Fallback>
        </mc:AlternateContent>
      </p:grpSp>
      <p:grpSp>
        <p:nvGrpSpPr>
          <p:cNvPr id="45" name="Group 44">
            <a:extLst>
              <a:ext uri="{FF2B5EF4-FFF2-40B4-BE49-F238E27FC236}">
                <a16:creationId xmlns:a16="http://schemas.microsoft.com/office/drawing/2014/main" id="{D0294365-B25E-45E6-80A0-94FA351D3243}"/>
              </a:ext>
            </a:extLst>
          </p:cNvPr>
          <p:cNvGrpSpPr/>
          <p:nvPr/>
        </p:nvGrpSpPr>
        <p:grpSpPr>
          <a:xfrm>
            <a:off x="3744923" y="1042872"/>
            <a:ext cx="4152732" cy="3243692"/>
            <a:chOff x="3178182" y="2365785"/>
            <a:chExt cx="4152732" cy="3243692"/>
          </a:xfrm>
        </p:grpSpPr>
        <p:grpSp>
          <p:nvGrpSpPr>
            <p:cNvPr id="46" name="Group 27">
              <a:extLst>
                <a:ext uri="{FF2B5EF4-FFF2-40B4-BE49-F238E27FC236}">
                  <a16:creationId xmlns:a16="http://schemas.microsoft.com/office/drawing/2014/main" id="{AD66023E-4759-D13E-9B46-DA284CD59D80}"/>
                </a:ext>
              </a:extLst>
            </p:cNvPr>
            <p:cNvGrpSpPr/>
            <p:nvPr/>
          </p:nvGrpSpPr>
          <p:grpSpPr>
            <a:xfrm>
              <a:off x="4025704" y="2365785"/>
              <a:ext cx="2362200" cy="2711033"/>
              <a:chOff x="3230113" y="1524000"/>
              <a:chExt cx="3436658" cy="3703638"/>
            </a:xfrm>
          </p:grpSpPr>
          <p:sp>
            <p:nvSpPr>
              <p:cNvPr id="48" name="Rectangle 14">
                <a:extLst>
                  <a:ext uri="{FF2B5EF4-FFF2-40B4-BE49-F238E27FC236}">
                    <a16:creationId xmlns:a16="http://schemas.microsoft.com/office/drawing/2014/main" id="{0E65AEC5-3026-8160-DE26-9F2A4AB8E1A8}"/>
                  </a:ext>
                </a:extLst>
              </p:cNvPr>
              <p:cNvSpPr>
                <a:spLocks noChangeArrowheads="1"/>
              </p:cNvSpPr>
              <p:nvPr/>
            </p:nvSpPr>
            <p:spPr bwMode="auto">
              <a:xfrm>
                <a:off x="3230113" y="1524000"/>
                <a:ext cx="3436658" cy="3703638"/>
              </a:xfrm>
              <a:prstGeom prst="rect">
                <a:avLst/>
              </a:prstGeom>
              <a:solidFill>
                <a:srgbClr val="F2FC24"/>
              </a:solidFill>
              <a:ln w="9525">
                <a:solidFill>
                  <a:schemeClr val="tx1"/>
                </a:solidFill>
                <a:miter lim="800000"/>
                <a:headEnd/>
                <a:tailEnd/>
              </a:ln>
            </p:spPr>
            <p:txBody>
              <a:bodyPr wrap="none" anchor="ctr">
                <a:prstTxWarp prst="textNoShape">
                  <a:avLst/>
                </a:prstTxWarp>
              </a:bodyPr>
              <a:lstStyle/>
              <a:p>
                <a:endParaRPr lang="en-US" sz="2400" b="0" i="0">
                  <a:solidFill>
                    <a:schemeClr val="tx1"/>
                  </a:solidFill>
                  <a:effectLst/>
                </a:endParaRPr>
              </a:p>
            </p:txBody>
          </p:sp>
          <p:pic>
            <p:nvPicPr>
              <p:cNvPr id="49" name="Picture 15" descr="fig02-3">
                <a:extLst>
                  <a:ext uri="{FF2B5EF4-FFF2-40B4-BE49-F238E27FC236}">
                    <a16:creationId xmlns:a16="http://schemas.microsoft.com/office/drawing/2014/main" id="{DFB05672-6924-F5FF-E248-3982594A3207}"/>
                  </a:ext>
                </a:extLst>
              </p:cNvPr>
              <p:cNvPicPr>
                <a:picLocks noChangeAspect="1" noChangeArrowheads="1"/>
              </p:cNvPicPr>
              <p:nvPr/>
            </p:nvPicPr>
            <p:blipFill>
              <a:blip r:embed="rId6"/>
              <a:srcRect/>
              <a:stretch>
                <a:fillRect/>
              </a:stretch>
            </p:blipFill>
            <p:spPr bwMode="auto">
              <a:xfrm>
                <a:off x="3419477" y="1743075"/>
                <a:ext cx="3056641" cy="3267074"/>
              </a:xfrm>
              <a:prstGeom prst="rect">
                <a:avLst/>
              </a:prstGeom>
              <a:noFill/>
              <a:ln w="9525">
                <a:noFill/>
                <a:miter lim="800000"/>
                <a:headEnd/>
                <a:tailEnd/>
              </a:ln>
            </p:spPr>
          </p:pic>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573EE10-5136-D0F1-B22C-760820E8DB8F}"/>
                    </a:ext>
                  </a:extLst>
                </p:cNvPr>
                <p:cNvSpPr txBox="1"/>
                <p:nvPr/>
              </p:nvSpPr>
              <p:spPr>
                <a:xfrm>
                  <a:off x="3178182" y="5209367"/>
                  <a:ext cx="4152732" cy="400110"/>
                </a:xfrm>
                <a:prstGeom prst="rect">
                  <a:avLst/>
                </a:prstGeom>
                <a:noFill/>
              </p:spPr>
              <p:txBody>
                <a:bodyPr wrap="square" rtlCol="0">
                  <a:spAutoFit/>
                </a:bodyPr>
                <a:lstStyle/>
                <a:p>
                  <a:pPr algn="ctr"/>
                  <a14:m>
                    <m:oMath xmlns:m="http://schemas.openxmlformats.org/officeDocument/2006/math">
                      <m:r>
                        <a:rPr lang="en-US" sz="2000" b="1" i="1" smtClean="0">
                          <a:solidFill>
                            <a:srgbClr val="0432FF"/>
                          </a:solidFill>
                          <a:latin typeface="Cambria Math" panose="02040503050406030204" pitchFamily="18" charset="0"/>
                          <a:cs typeface="Helvetica"/>
                        </a:rPr>
                        <m:t>𝑯</m:t>
                      </m:r>
                      <m:d>
                        <m:dPr>
                          <m:ctrlPr>
                            <a:rPr lang="en-US" sz="2000" b="1" i="1" smtClean="0">
                              <a:solidFill>
                                <a:srgbClr val="0432FF"/>
                              </a:solidFill>
                              <a:latin typeface="Cambria Math" panose="02040503050406030204" pitchFamily="18" charset="0"/>
                            </a:rPr>
                          </m:ctrlPr>
                        </m:dPr>
                        <m:e>
                          <m:r>
                            <a:rPr lang="en-US" sz="2000" b="1" i="1" smtClean="0">
                              <a:solidFill>
                                <a:srgbClr val="0432FF"/>
                              </a:solidFill>
                              <a:latin typeface="Cambria Math" panose="02040503050406030204" pitchFamily="18" charset="0"/>
                            </a:rPr>
                            <m:t>𝒙</m:t>
                          </m:r>
                          <m:r>
                            <a:rPr lang="en-US" sz="2000" b="1" i="1" smtClean="0">
                              <a:solidFill>
                                <a:srgbClr val="0432FF"/>
                              </a:solidFill>
                              <a:latin typeface="Cambria Math" panose="02040503050406030204" pitchFamily="18" charset="0"/>
                            </a:rPr>
                            <m:t>,</m:t>
                          </m:r>
                          <m:r>
                            <a:rPr lang="en-US" sz="2000" b="1" i="1" smtClean="0">
                              <a:solidFill>
                                <a:srgbClr val="0432FF"/>
                              </a:solidFill>
                              <a:latin typeface="Cambria Math" panose="02040503050406030204" pitchFamily="18" charset="0"/>
                              <a:ea typeface="Cambria Math" panose="02040503050406030204" pitchFamily="18" charset="0"/>
                            </a:rPr>
                            <m:t>𝝃</m:t>
                          </m:r>
                          <m:r>
                            <a:rPr lang="en-US" sz="2000" b="1" i="1" smtClean="0">
                              <a:solidFill>
                                <a:srgbClr val="0432FF"/>
                              </a:solidFill>
                              <a:latin typeface="Cambria Math" panose="02040503050406030204" pitchFamily="18" charset="0"/>
                              <a:ea typeface="Cambria Math" panose="02040503050406030204" pitchFamily="18" charset="0"/>
                            </a:rPr>
                            <m:t>,</m:t>
                          </m:r>
                          <m:r>
                            <a:rPr lang="en-US" sz="2000" b="1" i="1" smtClean="0">
                              <a:solidFill>
                                <a:srgbClr val="0432FF"/>
                              </a:solidFill>
                              <a:latin typeface="Cambria Math" panose="02040503050406030204" pitchFamily="18" charset="0"/>
                              <a:ea typeface="Cambria Math" panose="02040503050406030204" pitchFamily="18" charset="0"/>
                            </a:rPr>
                            <m:t>𝒕</m:t>
                          </m:r>
                        </m:e>
                      </m:d>
                      <m:r>
                        <a:rPr lang="en-US" sz="2000" b="1" i="1" smtClean="0">
                          <a:solidFill>
                            <a:srgbClr val="0432FF"/>
                          </a:solidFill>
                          <a:latin typeface="Cambria Math" panose="02040503050406030204" pitchFamily="18" charset="0"/>
                        </a:rPr>
                        <m:t> </m:t>
                      </m:r>
                    </m:oMath>
                  </a14:m>
                  <a:r>
                    <a:rPr lang="en-US" sz="2000" b="1" dirty="0">
                      <a:cs typeface="Helvetica"/>
                    </a:rPr>
                    <a:t>GPDs</a:t>
                  </a:r>
                </a:p>
              </p:txBody>
            </p:sp>
          </mc:Choice>
          <mc:Fallback xmlns="">
            <p:sp>
              <p:nvSpPr>
                <p:cNvPr id="30" name="TextBox 29">
                  <a:extLst>
                    <a:ext uri="{FF2B5EF4-FFF2-40B4-BE49-F238E27FC236}">
                      <a16:creationId xmlns:a16="http://schemas.microsoft.com/office/drawing/2014/main" id="{1EBAE90E-4A1D-6544-B957-81747F9487B6}"/>
                    </a:ext>
                  </a:extLst>
                </p:cNvPr>
                <p:cNvSpPr txBox="1">
                  <a:spLocks noRot="1" noChangeAspect="1" noMove="1" noResize="1" noEditPoints="1" noAdjustHandles="1" noChangeArrowheads="1" noChangeShapeType="1" noTextEdit="1"/>
                </p:cNvSpPr>
                <p:nvPr/>
              </p:nvSpPr>
              <p:spPr>
                <a:xfrm>
                  <a:off x="3178182" y="5209367"/>
                  <a:ext cx="4152732" cy="400110"/>
                </a:xfrm>
                <a:prstGeom prst="rect">
                  <a:avLst/>
                </a:prstGeom>
                <a:blipFill>
                  <a:blip r:embed="rId7"/>
                  <a:stretch>
                    <a:fillRect t="-9375" b="-25000"/>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50" name="TextBox 49">
                <a:extLst>
                  <a:ext uri="{FF2B5EF4-FFF2-40B4-BE49-F238E27FC236}">
                    <a16:creationId xmlns:a16="http://schemas.microsoft.com/office/drawing/2014/main" id="{0A7CAE9F-12DC-CD68-8117-EF34BCD09F27}"/>
                  </a:ext>
                </a:extLst>
              </p:cNvPr>
              <p:cNvSpPr txBox="1"/>
              <p:nvPr/>
            </p:nvSpPr>
            <p:spPr>
              <a:xfrm>
                <a:off x="129197" y="4376288"/>
                <a:ext cx="11833159" cy="715645"/>
              </a:xfrm>
              <a:prstGeom prst="rect">
                <a:avLst/>
              </a:prstGeom>
              <a:noFill/>
            </p:spPr>
            <p:txBody>
              <a:bodyPr wrap="square" rtlCol="0">
                <a:spAutoFit/>
              </a:bodyPr>
              <a:lstStyle/>
              <a:p>
                <a:r>
                  <a:rPr lang="en-US" sz="2000" dirty="0"/>
                  <a:t>The nucleon (spin-1/2) has </a:t>
                </a:r>
                <a:r>
                  <a:rPr lang="en-US" sz="2000" b="1" dirty="0"/>
                  <a:t>four quark and gluon GPDs </a:t>
                </a:r>
                <a:r>
                  <a:rPr lang="en-US" sz="2000" dirty="0"/>
                  <a:t>(H, E and their polarized-proton versions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𝐻</m:t>
                        </m:r>
                      </m:e>
                    </m:acc>
                  </m:oMath>
                </a14:m>
                <a:r>
                  <a:rPr lang="en-US" sz="2000" dirty="0"/>
                  <a:t>, </a:t>
                </a:r>
                <a14:m>
                  <m:oMath xmlns:m="http://schemas.openxmlformats.org/officeDocument/2006/math">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𝐸</m:t>
                        </m:r>
                      </m:e>
                    </m:acc>
                  </m:oMath>
                </a14:m>
                <a:r>
                  <a:rPr lang="en-US" sz="2000" dirty="0"/>
                  <a:t>). Like usual PDFs, GPDs are non-perturbative functions </a:t>
                </a:r>
                <a:r>
                  <a:rPr lang="en-US" sz="2000" b="1" dirty="0"/>
                  <a:t>defined via the matrix elements of</a:t>
                </a:r>
                <a:r>
                  <a:rPr lang="en-US" sz="2000" dirty="0"/>
                  <a:t> well-defined </a:t>
                </a:r>
                <a:r>
                  <a:rPr lang="en-US" sz="2000" b="1" dirty="0"/>
                  <a:t>parton operators</a:t>
                </a:r>
                <a:r>
                  <a:rPr lang="en-US" sz="2000" dirty="0"/>
                  <a:t>: </a:t>
                </a:r>
              </a:p>
            </p:txBody>
          </p:sp>
        </mc:Choice>
        <mc:Fallback>
          <p:sp>
            <p:nvSpPr>
              <p:cNvPr id="50" name="TextBox 49">
                <a:extLst>
                  <a:ext uri="{FF2B5EF4-FFF2-40B4-BE49-F238E27FC236}">
                    <a16:creationId xmlns:a16="http://schemas.microsoft.com/office/drawing/2014/main" id="{0A7CAE9F-12DC-CD68-8117-EF34BCD09F27}"/>
                  </a:ext>
                </a:extLst>
              </p:cNvPr>
              <p:cNvSpPr txBox="1">
                <a:spLocks noRot="1" noChangeAspect="1" noMove="1" noResize="1" noEditPoints="1" noAdjustHandles="1" noChangeArrowheads="1" noChangeShapeType="1" noTextEdit="1"/>
              </p:cNvSpPr>
              <p:nvPr/>
            </p:nvSpPr>
            <p:spPr>
              <a:xfrm>
                <a:off x="129197" y="4376288"/>
                <a:ext cx="11833159" cy="715645"/>
              </a:xfrm>
              <a:prstGeom prst="rect">
                <a:avLst/>
              </a:prstGeom>
              <a:blipFill>
                <a:blip r:embed="rId8"/>
                <a:stretch>
                  <a:fillRect l="-536" t="-3509" r="-751" b="-14035"/>
                </a:stretch>
              </a:blipFill>
            </p:spPr>
            <p:txBody>
              <a:bodyPr/>
              <a:lstStyle/>
              <a:p>
                <a:r>
                  <a:rPr lang="it-IT">
                    <a:noFill/>
                  </a:rPr>
                  <a:t> </a:t>
                </a:r>
              </a:p>
            </p:txBody>
          </p:sp>
        </mc:Fallback>
      </mc:AlternateContent>
      <p:pic>
        <p:nvPicPr>
          <p:cNvPr id="51" name="Picture 50" descr="Screen Shot 2016-11-28 at 12.32.56 PM.png">
            <a:extLst>
              <a:ext uri="{FF2B5EF4-FFF2-40B4-BE49-F238E27FC236}">
                <a16:creationId xmlns:a16="http://schemas.microsoft.com/office/drawing/2014/main" id="{3E0E87FE-2022-9DB4-7633-0110C96A7BA2}"/>
              </a:ext>
            </a:extLst>
          </p:cNvPr>
          <p:cNvPicPr>
            <a:picLocks noChangeAspect="1"/>
          </p:cNvPicPr>
          <p:nvPr/>
        </p:nvPicPr>
        <p:blipFill rotWithShape="1">
          <a:blip r:embed="rId9">
            <a:extLst>
              <a:ext uri="{28A0092B-C50C-407E-A947-70E740481C1C}">
                <a14:useLocalDpi xmlns:a14="http://schemas.microsoft.com/office/drawing/2010/main" val="0"/>
              </a:ext>
            </a:extLst>
          </a:blip>
          <a:srcRect b="68318"/>
          <a:stretch/>
        </p:blipFill>
        <p:spPr>
          <a:xfrm>
            <a:off x="1167231" y="5049215"/>
            <a:ext cx="9144000" cy="1361782"/>
          </a:xfrm>
          <a:prstGeom prst="rect">
            <a:avLst/>
          </a:prstGeom>
        </p:spPr>
      </p:pic>
      <p:pic>
        <p:nvPicPr>
          <p:cNvPr id="52" name="Picture 51">
            <a:extLst>
              <a:ext uri="{FF2B5EF4-FFF2-40B4-BE49-F238E27FC236}">
                <a16:creationId xmlns:a16="http://schemas.microsoft.com/office/drawing/2014/main" id="{4CBC6EB5-7628-B126-0707-BF0160133EAE}"/>
              </a:ext>
            </a:extLst>
          </p:cNvPr>
          <p:cNvPicPr>
            <a:picLocks noChangeAspect="1"/>
          </p:cNvPicPr>
          <p:nvPr/>
        </p:nvPicPr>
        <p:blipFill>
          <a:blip r:embed="rId10"/>
          <a:stretch>
            <a:fillRect/>
          </a:stretch>
        </p:blipFill>
        <p:spPr>
          <a:xfrm>
            <a:off x="10758762" y="48535"/>
            <a:ext cx="1333754" cy="1224015"/>
          </a:xfrm>
          <a:prstGeom prst="rect">
            <a:avLst/>
          </a:prstGeom>
        </p:spPr>
      </p:pic>
    </p:spTree>
    <p:extLst>
      <p:ext uri="{BB962C8B-B14F-4D97-AF65-F5344CB8AC3E}">
        <p14:creationId xmlns:p14="http://schemas.microsoft.com/office/powerpoint/2010/main" val="3274077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F19627-A52B-7C33-42AA-CE22389EC628}"/>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99E484E0-ACB6-45AC-697D-C1AD2AC7FFBC}"/>
              </a:ext>
            </a:extLst>
          </p:cNvPr>
          <p:cNvSpPr>
            <a:spLocks noGrp="1"/>
          </p:cNvSpPr>
          <p:nvPr>
            <p:ph type="sldNum" sz="quarter" idx="12"/>
          </p:nvPr>
        </p:nvSpPr>
        <p:spPr/>
        <p:txBody>
          <a:bodyPr/>
          <a:lstStyle/>
          <a:p>
            <a:fld id="{1495DAC2-AB1D-3846-9742-98AFDA9D25F8}" type="slidenum">
              <a:rPr lang="it-IT" smtClean="0"/>
              <a:t>34</a:t>
            </a:fld>
            <a:endParaRPr lang="it-IT"/>
          </a:p>
        </p:txBody>
      </p:sp>
      <p:sp>
        <p:nvSpPr>
          <p:cNvPr id="4" name="Rectangle 3">
            <a:extLst>
              <a:ext uri="{FF2B5EF4-FFF2-40B4-BE49-F238E27FC236}">
                <a16:creationId xmlns:a16="http://schemas.microsoft.com/office/drawing/2014/main" id="{CD562099-A151-A93E-FA5A-F3A3E0C350DE}"/>
              </a:ext>
            </a:extLst>
          </p:cNvPr>
          <p:cNvSpPr/>
          <p:nvPr/>
        </p:nvSpPr>
        <p:spPr>
          <a:xfrm>
            <a:off x="0" y="4740961"/>
            <a:ext cx="12192000" cy="1520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11">
            <a:extLst>
              <a:ext uri="{FF2B5EF4-FFF2-40B4-BE49-F238E27FC236}">
                <a16:creationId xmlns:a16="http://schemas.microsoft.com/office/drawing/2014/main" id="{08FFC7DA-5B4D-97DD-0D8D-32DCC43A9CFC}"/>
              </a:ext>
            </a:extLst>
          </p:cNvPr>
          <p:cNvGraphicFramePr>
            <a:graphicFrameLocks noChangeAspect="1"/>
          </p:cNvGraphicFramePr>
          <p:nvPr>
            <p:extLst>
              <p:ext uri="{D42A27DB-BD31-4B8C-83A1-F6EECF244321}">
                <p14:modId xmlns:p14="http://schemas.microsoft.com/office/powerpoint/2010/main" val="3395975405"/>
              </p:ext>
            </p:extLst>
          </p:nvPr>
        </p:nvGraphicFramePr>
        <p:xfrm>
          <a:off x="108551" y="3087605"/>
          <a:ext cx="3859302" cy="738701"/>
        </p:xfrm>
        <a:graphic>
          <a:graphicData uri="http://schemas.openxmlformats.org/presentationml/2006/ole">
            <mc:AlternateContent xmlns:mc="http://schemas.openxmlformats.org/markup-compatibility/2006">
              <mc:Choice xmlns:v="urn:schemas-microsoft-com:vml" Requires="v">
                <p:oleObj name="Equation" r:id="rId2" imgW="2590800" imgH="495300" progId="Equation.3">
                  <p:embed/>
                </p:oleObj>
              </mc:Choice>
              <mc:Fallback>
                <p:oleObj name="Equation" r:id="rId2" imgW="2590800" imgH="495300" progId="Equation.3">
                  <p:embed/>
                  <p:pic>
                    <p:nvPicPr>
                      <p:cNvPr id="15" name="Object 11">
                        <a:extLst>
                          <a:ext uri="{FF2B5EF4-FFF2-40B4-BE49-F238E27FC236}">
                            <a16:creationId xmlns:a16="http://schemas.microsoft.com/office/drawing/2014/main" id="{A745DAB0-C4DB-704C-BD10-212A02908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51" y="3087605"/>
                        <a:ext cx="3859302" cy="738701"/>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6" name="Group 41">
            <a:extLst>
              <a:ext uri="{FF2B5EF4-FFF2-40B4-BE49-F238E27FC236}">
                <a16:creationId xmlns:a16="http://schemas.microsoft.com/office/drawing/2014/main" id="{E4B1E34A-F90A-9AC8-FAFE-C090895225F9}"/>
              </a:ext>
            </a:extLst>
          </p:cNvPr>
          <p:cNvGrpSpPr/>
          <p:nvPr/>
        </p:nvGrpSpPr>
        <p:grpSpPr>
          <a:xfrm>
            <a:off x="942659" y="3116165"/>
            <a:ext cx="7927304" cy="647701"/>
            <a:chOff x="942659" y="938261"/>
            <a:chExt cx="7927304" cy="647701"/>
          </a:xfrm>
        </p:grpSpPr>
        <p:sp>
          <p:nvSpPr>
            <p:cNvPr id="7" name="TextBox 6">
              <a:extLst>
                <a:ext uri="{FF2B5EF4-FFF2-40B4-BE49-F238E27FC236}">
                  <a16:creationId xmlns:a16="http://schemas.microsoft.com/office/drawing/2014/main" id="{421F590B-36B0-3B47-1B7D-8D4ACE5DD64D}"/>
                </a:ext>
              </a:extLst>
            </p:cNvPr>
            <p:cNvSpPr txBox="1"/>
            <p:nvPr/>
          </p:nvSpPr>
          <p:spPr>
            <a:xfrm>
              <a:off x="5597706" y="942694"/>
              <a:ext cx="3272257" cy="400110"/>
            </a:xfrm>
            <a:prstGeom prst="rect">
              <a:avLst/>
            </a:prstGeom>
            <a:noFill/>
          </p:spPr>
          <p:txBody>
            <a:bodyPr wrap="square" rtlCol="0">
              <a:spAutoFit/>
            </a:bodyPr>
            <a:lstStyle/>
            <a:p>
              <a:pPr algn="ctr"/>
              <a:r>
                <a:rPr lang="en-US" sz="2000" b="1" dirty="0">
                  <a:solidFill>
                    <a:srgbClr val="000090"/>
                  </a:solidFill>
                </a:rPr>
                <a:t>Dominated by </a:t>
              </a:r>
              <a:r>
                <a:rPr lang="en-US" sz="2000" b="1" dirty="0">
                  <a:solidFill>
                    <a:srgbClr val="FF0000"/>
                  </a:solidFill>
                </a:rPr>
                <a:t>H</a:t>
              </a:r>
            </a:p>
          </p:txBody>
        </p:sp>
        <p:sp>
          <p:nvSpPr>
            <p:cNvPr id="8" name="Oval 7">
              <a:extLst>
                <a:ext uri="{FF2B5EF4-FFF2-40B4-BE49-F238E27FC236}">
                  <a16:creationId xmlns:a16="http://schemas.microsoft.com/office/drawing/2014/main" id="{7BD93BE7-F3FB-22E0-9A8C-62AA79AEA329}"/>
                </a:ext>
              </a:extLst>
            </p:cNvPr>
            <p:cNvSpPr/>
            <p:nvPr/>
          </p:nvSpPr>
          <p:spPr>
            <a:xfrm>
              <a:off x="942659" y="938261"/>
              <a:ext cx="1142467" cy="647701"/>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42">
            <a:extLst>
              <a:ext uri="{FF2B5EF4-FFF2-40B4-BE49-F238E27FC236}">
                <a16:creationId xmlns:a16="http://schemas.microsoft.com/office/drawing/2014/main" id="{B499A26B-8B9F-250F-07B2-173EB5EC67CE}"/>
              </a:ext>
            </a:extLst>
          </p:cNvPr>
          <p:cNvGrpSpPr/>
          <p:nvPr/>
        </p:nvGrpSpPr>
        <p:grpSpPr>
          <a:xfrm>
            <a:off x="2761606" y="3141885"/>
            <a:ext cx="5420161" cy="693487"/>
            <a:chOff x="3042022" y="927405"/>
            <a:chExt cx="5420161" cy="693487"/>
          </a:xfrm>
        </p:grpSpPr>
        <p:sp>
          <p:nvSpPr>
            <p:cNvPr id="10" name="Oval 9">
              <a:extLst>
                <a:ext uri="{FF2B5EF4-FFF2-40B4-BE49-F238E27FC236}">
                  <a16:creationId xmlns:a16="http://schemas.microsoft.com/office/drawing/2014/main" id="{68B3975F-15A5-93D1-8D2E-9DC460BD0707}"/>
                </a:ext>
              </a:extLst>
            </p:cNvPr>
            <p:cNvSpPr/>
            <p:nvPr/>
          </p:nvSpPr>
          <p:spPr>
            <a:xfrm>
              <a:off x="3042022" y="927405"/>
              <a:ext cx="1142467" cy="647701"/>
            </a:xfrm>
            <a:prstGeom prst="ellipse">
              <a:avLst/>
            </a:prstGeom>
            <a:solidFill>
              <a:schemeClr val="accent6">
                <a:lumMod val="75000"/>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8060C6-81C3-CE8A-F4AF-7CB11C9271E9}"/>
                </a:ext>
              </a:extLst>
            </p:cNvPr>
            <p:cNvSpPr txBox="1"/>
            <p:nvPr/>
          </p:nvSpPr>
          <p:spPr>
            <a:xfrm>
              <a:off x="5781577" y="1220782"/>
              <a:ext cx="2680606" cy="400110"/>
            </a:xfrm>
            <a:prstGeom prst="rect">
              <a:avLst/>
            </a:prstGeom>
            <a:noFill/>
          </p:spPr>
          <p:txBody>
            <a:bodyPr wrap="none" rtlCol="0">
              <a:spAutoFit/>
            </a:bodyPr>
            <a:lstStyle/>
            <a:p>
              <a:r>
                <a:rPr lang="en-US" sz="2000" b="1" dirty="0">
                  <a:solidFill>
                    <a:srgbClr val="000090"/>
                  </a:solidFill>
                </a:rPr>
                <a:t>slightly dependent on </a:t>
              </a:r>
              <a:r>
                <a:rPr lang="en-US" sz="2000" b="1" dirty="0">
                  <a:solidFill>
                    <a:srgbClr val="FF0000"/>
                  </a:solidFill>
                </a:rPr>
                <a:t>E</a:t>
              </a:r>
            </a:p>
          </p:txBody>
        </p:sp>
      </p:grpSp>
      <p:grpSp>
        <p:nvGrpSpPr>
          <p:cNvPr id="12" name="Group 27">
            <a:extLst>
              <a:ext uri="{FF2B5EF4-FFF2-40B4-BE49-F238E27FC236}">
                <a16:creationId xmlns:a16="http://schemas.microsoft.com/office/drawing/2014/main" id="{BC7849E1-8D27-387B-749E-317015426684}"/>
              </a:ext>
            </a:extLst>
          </p:cNvPr>
          <p:cNvGrpSpPr/>
          <p:nvPr/>
        </p:nvGrpSpPr>
        <p:grpSpPr>
          <a:xfrm>
            <a:off x="9139915" y="830091"/>
            <a:ext cx="2318670" cy="2711033"/>
            <a:chOff x="3292475" y="1524000"/>
            <a:chExt cx="3373327" cy="3703638"/>
          </a:xfrm>
        </p:grpSpPr>
        <p:sp>
          <p:nvSpPr>
            <p:cNvPr id="13" name="Rectangle 14">
              <a:extLst>
                <a:ext uri="{FF2B5EF4-FFF2-40B4-BE49-F238E27FC236}">
                  <a16:creationId xmlns:a16="http://schemas.microsoft.com/office/drawing/2014/main" id="{78D1FB4F-707D-5474-99AC-1019E198384F}"/>
                </a:ext>
              </a:extLst>
            </p:cNvPr>
            <p:cNvSpPr>
              <a:spLocks noChangeArrowheads="1"/>
            </p:cNvSpPr>
            <p:nvPr/>
          </p:nvSpPr>
          <p:spPr bwMode="auto">
            <a:xfrm>
              <a:off x="3292475" y="1524000"/>
              <a:ext cx="3373327" cy="3703638"/>
            </a:xfrm>
            <a:prstGeom prst="rect">
              <a:avLst/>
            </a:prstGeom>
            <a:solidFill>
              <a:srgbClr val="F2FC24"/>
            </a:solidFill>
            <a:ln w="9525">
              <a:solidFill>
                <a:schemeClr val="tx1"/>
              </a:solidFill>
              <a:miter lim="800000"/>
              <a:headEnd/>
              <a:tailEnd/>
            </a:ln>
          </p:spPr>
          <p:txBody>
            <a:bodyPr wrap="none" anchor="ctr">
              <a:prstTxWarp prst="textNoShape">
                <a:avLst/>
              </a:prstTxWarp>
            </a:bodyPr>
            <a:lstStyle/>
            <a:p>
              <a:endParaRPr lang="en-US" sz="2400" b="0" i="0">
                <a:solidFill>
                  <a:schemeClr val="tx1"/>
                </a:solidFill>
                <a:effectLst/>
              </a:endParaRPr>
            </a:p>
          </p:txBody>
        </p:sp>
        <p:pic>
          <p:nvPicPr>
            <p:cNvPr id="14" name="Picture 15" descr="fig02-3">
              <a:extLst>
                <a:ext uri="{FF2B5EF4-FFF2-40B4-BE49-F238E27FC236}">
                  <a16:creationId xmlns:a16="http://schemas.microsoft.com/office/drawing/2014/main" id="{2268ACAE-D0AC-78AB-0BDE-306465CA287E}"/>
                </a:ext>
              </a:extLst>
            </p:cNvPr>
            <p:cNvPicPr>
              <a:picLocks noChangeAspect="1" noChangeArrowheads="1"/>
            </p:cNvPicPr>
            <p:nvPr/>
          </p:nvPicPr>
          <p:blipFill>
            <a:blip r:embed="rId4"/>
            <a:srcRect/>
            <a:stretch>
              <a:fillRect/>
            </a:stretch>
          </p:blipFill>
          <p:spPr bwMode="auto">
            <a:xfrm>
              <a:off x="3419475" y="1743075"/>
              <a:ext cx="3097202" cy="3267074"/>
            </a:xfrm>
            <a:prstGeom prst="rect">
              <a:avLst/>
            </a:prstGeom>
            <a:noFill/>
            <a:ln w="9525">
              <a:noFill/>
              <a:miter lim="800000"/>
              <a:headEnd/>
              <a:tailEnd/>
            </a:ln>
          </p:spPr>
        </p:pic>
      </p:grpSp>
      <p:sp>
        <p:nvSpPr>
          <p:cNvPr id="15" name="TextBox 14">
            <a:extLst>
              <a:ext uri="{FF2B5EF4-FFF2-40B4-BE49-F238E27FC236}">
                <a16:creationId xmlns:a16="http://schemas.microsoft.com/office/drawing/2014/main" id="{2BC3EDAE-4C34-C7AE-3A95-0E605C555BF2}"/>
              </a:ext>
            </a:extLst>
          </p:cNvPr>
          <p:cNvSpPr txBox="1"/>
          <p:nvPr/>
        </p:nvSpPr>
        <p:spPr>
          <a:xfrm>
            <a:off x="1615642" y="5079824"/>
            <a:ext cx="6603247" cy="646331"/>
          </a:xfrm>
          <a:prstGeom prst="rect">
            <a:avLst/>
          </a:prstGeom>
          <a:noFill/>
        </p:spPr>
        <p:txBody>
          <a:bodyPr wrap="square" rtlCol="0">
            <a:spAutoFit/>
          </a:bodyPr>
          <a:lstStyle/>
          <a:p>
            <a:pPr algn="ctr"/>
            <a:r>
              <a:rPr lang="en-US" dirty="0">
                <a:solidFill>
                  <a:srgbClr val="0000FF"/>
                </a:solidFill>
              </a:rPr>
              <a:t>Responsible for total orbital angular momentum through Ji sum rule: </a:t>
            </a:r>
            <a:r>
              <a:rPr lang="en-US" b="1" dirty="0">
                <a:solidFill>
                  <a:srgbClr val="0000FF"/>
                </a:solidFill>
              </a:rPr>
              <a:t>a window to the SPIN physics</a:t>
            </a:r>
          </a:p>
        </p:txBody>
      </p:sp>
      <p:grpSp>
        <p:nvGrpSpPr>
          <p:cNvPr id="16" name="Group 15">
            <a:extLst>
              <a:ext uri="{FF2B5EF4-FFF2-40B4-BE49-F238E27FC236}">
                <a16:creationId xmlns:a16="http://schemas.microsoft.com/office/drawing/2014/main" id="{0B605628-EF50-CEE4-8124-A4135C763047}"/>
              </a:ext>
            </a:extLst>
          </p:cNvPr>
          <p:cNvGrpSpPr/>
          <p:nvPr/>
        </p:nvGrpSpPr>
        <p:grpSpPr>
          <a:xfrm>
            <a:off x="74646" y="4109170"/>
            <a:ext cx="12151175" cy="970654"/>
            <a:chOff x="41275" y="4597146"/>
            <a:chExt cx="12151175" cy="970654"/>
          </a:xfrm>
        </p:grpSpPr>
        <p:graphicFrame>
          <p:nvGraphicFramePr>
            <p:cNvPr id="17" name="Object 8">
              <a:extLst>
                <a:ext uri="{FF2B5EF4-FFF2-40B4-BE49-F238E27FC236}">
                  <a16:creationId xmlns:a16="http://schemas.microsoft.com/office/drawing/2014/main" id="{08869E15-7F69-4F01-ACBD-2ED2EFF426E6}"/>
                </a:ext>
              </a:extLst>
            </p:cNvPr>
            <p:cNvGraphicFramePr>
              <a:graphicFrameLocks noChangeAspect="1"/>
            </p:cNvGraphicFramePr>
            <p:nvPr>
              <p:extLst>
                <p:ext uri="{D42A27DB-BD31-4B8C-83A1-F6EECF244321}">
                  <p14:modId xmlns:p14="http://schemas.microsoft.com/office/powerpoint/2010/main" val="3880807206"/>
                </p:ext>
              </p:extLst>
            </p:nvPr>
          </p:nvGraphicFramePr>
          <p:xfrm>
            <a:off x="41275" y="4597146"/>
            <a:ext cx="5456238" cy="712788"/>
          </p:xfrm>
          <a:graphic>
            <a:graphicData uri="http://schemas.openxmlformats.org/presentationml/2006/ole">
              <mc:AlternateContent xmlns:mc="http://schemas.openxmlformats.org/markup-compatibility/2006">
                <mc:Choice xmlns:v="urn:schemas-microsoft-com:vml" Requires="v">
                  <p:oleObj name="Equation" r:id="rId5" imgW="3378200" imgH="406400" progId="Equation.3">
                    <p:embed/>
                  </p:oleObj>
                </mc:Choice>
                <mc:Fallback>
                  <p:oleObj name="Equation" r:id="rId5" imgW="3378200" imgH="406400" progId="Equation.3">
                    <p:embed/>
                    <p:pic>
                      <p:nvPicPr>
                        <p:cNvPr id="10" name="Object 8">
                          <a:extLst>
                            <a:ext uri="{FF2B5EF4-FFF2-40B4-BE49-F238E27FC236}">
                              <a16:creationId xmlns:a16="http://schemas.microsoft.com/office/drawing/2014/main" id="{74ED9B88-B41A-534E-A4AC-FF1A578A2D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75" y="4597146"/>
                          <a:ext cx="5456238" cy="712788"/>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grpSp>
          <p:nvGrpSpPr>
            <p:cNvPr id="18" name="Group 48">
              <a:extLst>
                <a:ext uri="{FF2B5EF4-FFF2-40B4-BE49-F238E27FC236}">
                  <a16:creationId xmlns:a16="http://schemas.microsoft.com/office/drawing/2014/main" id="{507EDF74-ED43-B3B6-E874-B909B431B7BF}"/>
                </a:ext>
              </a:extLst>
            </p:cNvPr>
            <p:cNvGrpSpPr/>
            <p:nvPr/>
          </p:nvGrpSpPr>
          <p:grpSpPr>
            <a:xfrm>
              <a:off x="2037341" y="4597215"/>
              <a:ext cx="6997502" cy="707886"/>
              <a:chOff x="1921985" y="5166667"/>
              <a:chExt cx="6997502" cy="707886"/>
            </a:xfrm>
          </p:grpSpPr>
          <p:sp>
            <p:nvSpPr>
              <p:cNvPr id="22" name="TextBox 21">
                <a:extLst>
                  <a:ext uri="{FF2B5EF4-FFF2-40B4-BE49-F238E27FC236}">
                    <a16:creationId xmlns:a16="http://schemas.microsoft.com/office/drawing/2014/main" id="{A116848E-E322-6D7E-2B37-DC7004278F51}"/>
                  </a:ext>
                </a:extLst>
              </p:cNvPr>
              <p:cNvSpPr txBox="1"/>
              <p:nvPr/>
            </p:nvSpPr>
            <p:spPr>
              <a:xfrm>
                <a:off x="5984800" y="5166667"/>
                <a:ext cx="2934687" cy="707886"/>
              </a:xfrm>
              <a:prstGeom prst="rect">
                <a:avLst/>
              </a:prstGeom>
              <a:noFill/>
            </p:spPr>
            <p:txBody>
              <a:bodyPr wrap="square" rtlCol="0">
                <a:spAutoFit/>
              </a:bodyPr>
              <a:lstStyle/>
              <a:p>
                <a:pPr algn="ctr"/>
                <a:r>
                  <a:rPr lang="en-US" sz="2000" b="1" i="1" dirty="0" err="1">
                    <a:solidFill>
                      <a:srgbClr val="000090"/>
                    </a:solidFill>
                  </a:rPr>
                  <a:t>sin(</a:t>
                </a:r>
                <a:r>
                  <a:rPr lang="en-US" sz="2000" b="1" i="1" dirty="0" err="1">
                    <a:solidFill>
                      <a:srgbClr val="000090"/>
                    </a:solidFill>
                    <a:latin typeface="Symbol" charset="2"/>
                    <a:cs typeface="Symbol" charset="2"/>
                  </a:rPr>
                  <a:t>F</a:t>
                </a:r>
                <a:r>
                  <a:rPr lang="en-US" sz="2000" b="1" i="1" baseline="-25000" dirty="0" err="1">
                    <a:solidFill>
                      <a:srgbClr val="000090"/>
                    </a:solidFill>
                    <a:latin typeface="Symbol" charset="2"/>
                    <a:cs typeface="Symbol" charset="2"/>
                  </a:rPr>
                  <a:t>T</a:t>
                </a:r>
                <a:r>
                  <a:rPr lang="en-US" sz="2000" b="1" i="1" dirty="0" err="1">
                    <a:solidFill>
                      <a:srgbClr val="000090"/>
                    </a:solidFill>
                    <a:latin typeface="Symbol" charset="2"/>
                    <a:cs typeface="Symbol" charset="2"/>
                  </a:rPr>
                  <a:t>-f</a:t>
                </a:r>
                <a:r>
                  <a:rPr lang="en-US" sz="2000" b="1" i="1" baseline="-25000" dirty="0" err="1">
                    <a:solidFill>
                      <a:srgbClr val="000090"/>
                    </a:solidFill>
                    <a:latin typeface="Symbol" charset="2"/>
                    <a:cs typeface="Symbol" charset="2"/>
                  </a:rPr>
                  <a:t>N</a:t>
                </a:r>
                <a:r>
                  <a:rPr lang="en-US" sz="2000" b="1" i="1" dirty="0">
                    <a:solidFill>
                      <a:srgbClr val="000090"/>
                    </a:solidFill>
                    <a:latin typeface="Symbol" charset="2"/>
                    <a:cs typeface="Symbol" charset="2"/>
                  </a:rPr>
                  <a:t>)</a:t>
                </a:r>
                <a:r>
                  <a:rPr lang="en-US" sz="2000" b="1" i="1" baseline="-25000" dirty="0">
                    <a:solidFill>
                      <a:srgbClr val="000090"/>
                    </a:solidFill>
                    <a:latin typeface="Symbol" charset="2"/>
                    <a:cs typeface="Symbol" charset="2"/>
                  </a:rPr>
                  <a:t> </a:t>
                </a:r>
                <a:r>
                  <a:rPr lang="en-US" sz="2000" b="1" dirty="0">
                    <a:solidFill>
                      <a:srgbClr val="000090"/>
                    </a:solidFill>
                  </a:rPr>
                  <a:t> </a:t>
                </a:r>
              </a:p>
              <a:p>
                <a:pPr algn="ctr"/>
                <a:r>
                  <a:rPr lang="en-US" sz="2000" b="1" dirty="0">
                    <a:solidFill>
                      <a:srgbClr val="000090"/>
                    </a:solidFill>
                  </a:rPr>
                  <a:t>governed by </a:t>
                </a:r>
                <a:r>
                  <a:rPr lang="en-US" sz="2000" b="1" dirty="0">
                    <a:solidFill>
                      <a:srgbClr val="FF0000"/>
                    </a:solidFill>
                  </a:rPr>
                  <a:t>E</a:t>
                </a:r>
                <a:r>
                  <a:rPr lang="en-US" sz="2000" b="1" dirty="0">
                    <a:solidFill>
                      <a:srgbClr val="000090"/>
                    </a:solidFill>
                  </a:rPr>
                  <a:t> and </a:t>
                </a:r>
                <a:r>
                  <a:rPr lang="en-US" sz="2000" b="1" dirty="0">
                    <a:solidFill>
                      <a:srgbClr val="FF0000"/>
                    </a:solidFill>
                  </a:rPr>
                  <a:t>H</a:t>
                </a:r>
              </a:p>
            </p:txBody>
          </p:sp>
          <p:sp>
            <p:nvSpPr>
              <p:cNvPr id="23" name="Oval 22">
                <a:extLst>
                  <a:ext uri="{FF2B5EF4-FFF2-40B4-BE49-F238E27FC236}">
                    <a16:creationId xmlns:a16="http://schemas.microsoft.com/office/drawing/2014/main" id="{1F62000E-55FC-5EC7-5773-8940B85537A7}"/>
                  </a:ext>
                </a:extLst>
              </p:cNvPr>
              <p:cNvSpPr/>
              <p:nvPr/>
            </p:nvSpPr>
            <p:spPr>
              <a:xfrm>
                <a:off x="1921985" y="5208988"/>
                <a:ext cx="1142467" cy="647701"/>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82DF32-50E7-CA4A-3C04-1E715A29D2FF}"/>
                  </a:ext>
                </a:extLst>
              </p:cNvPr>
              <p:cNvSpPr/>
              <p:nvPr/>
            </p:nvSpPr>
            <p:spPr>
              <a:xfrm>
                <a:off x="3759033" y="5208988"/>
                <a:ext cx="1142467" cy="647701"/>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Straight Arrow Connector 18">
              <a:extLst>
                <a:ext uri="{FF2B5EF4-FFF2-40B4-BE49-F238E27FC236}">
                  <a16:creationId xmlns:a16="http://schemas.microsoft.com/office/drawing/2014/main" id="{9C492D35-3E2D-B32E-65EE-C65F62FC0D9B}"/>
                </a:ext>
              </a:extLst>
            </p:cNvPr>
            <p:cNvCxnSpPr>
              <a:cxnSpLocks/>
              <a:stCxn id="24" idx="4"/>
              <a:endCxn id="15" idx="0"/>
            </p:cNvCxnSpPr>
            <p:nvPr/>
          </p:nvCxnSpPr>
          <p:spPr bwMode="auto">
            <a:xfrm>
              <a:off x="4445623" y="5287237"/>
              <a:ext cx="438272" cy="280563"/>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20" name="TextBox 19">
              <a:extLst>
                <a:ext uri="{FF2B5EF4-FFF2-40B4-BE49-F238E27FC236}">
                  <a16:creationId xmlns:a16="http://schemas.microsoft.com/office/drawing/2014/main" id="{83745615-92A2-715B-B0E4-9DA8042C57E5}"/>
                </a:ext>
              </a:extLst>
            </p:cNvPr>
            <p:cNvSpPr txBox="1"/>
            <p:nvPr/>
          </p:nvSpPr>
          <p:spPr>
            <a:xfrm>
              <a:off x="8673913" y="4621350"/>
              <a:ext cx="3518537" cy="707886"/>
            </a:xfrm>
            <a:prstGeom prst="rect">
              <a:avLst/>
            </a:prstGeom>
            <a:noFill/>
          </p:spPr>
          <p:txBody>
            <a:bodyPr wrap="square" rtlCol="0">
              <a:spAutoFit/>
            </a:bodyPr>
            <a:lstStyle/>
            <a:p>
              <a:pPr algn="ctr"/>
              <a:r>
                <a:rPr lang="en-US" sz="2000" b="1" dirty="0">
                  <a:solidFill>
                    <a:srgbClr val="FF0000"/>
                  </a:solidFill>
                </a:rPr>
                <a:t>[Requires a polarized proton target]</a:t>
              </a:r>
            </a:p>
          </p:txBody>
        </p:sp>
        <p:cxnSp>
          <p:nvCxnSpPr>
            <p:cNvPr id="21" name="Straight Arrow Connector 20">
              <a:extLst>
                <a:ext uri="{FF2B5EF4-FFF2-40B4-BE49-F238E27FC236}">
                  <a16:creationId xmlns:a16="http://schemas.microsoft.com/office/drawing/2014/main" id="{884913EF-E25C-702E-9A49-803AB6605F68}"/>
                </a:ext>
              </a:extLst>
            </p:cNvPr>
            <p:cNvCxnSpPr/>
            <p:nvPr/>
          </p:nvCxnSpPr>
          <p:spPr>
            <a:xfrm>
              <a:off x="5561013" y="5002310"/>
              <a:ext cx="610458" cy="158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pic>
        <p:nvPicPr>
          <p:cNvPr id="25" name="Picture 24" descr="A screenshot of a cell phone&#13;&#10;&#13;&#10;Description automatically generated">
            <a:extLst>
              <a:ext uri="{FF2B5EF4-FFF2-40B4-BE49-F238E27FC236}">
                <a16:creationId xmlns:a16="http://schemas.microsoft.com/office/drawing/2014/main" id="{5CB6F3DF-5317-C7E7-3CA0-D10914FCB7B4}"/>
              </a:ext>
            </a:extLst>
          </p:cNvPr>
          <p:cNvPicPr>
            <a:picLocks noChangeAspect="1"/>
          </p:cNvPicPr>
          <p:nvPr/>
        </p:nvPicPr>
        <p:blipFill>
          <a:blip r:embed="rId7"/>
          <a:stretch>
            <a:fillRect/>
          </a:stretch>
        </p:blipFill>
        <p:spPr>
          <a:xfrm>
            <a:off x="616633" y="907777"/>
            <a:ext cx="5257761" cy="2195445"/>
          </a:xfrm>
          <a:prstGeom prst="rect">
            <a:avLst/>
          </a:prstGeom>
        </p:spPr>
      </p:pic>
      <p:grpSp>
        <p:nvGrpSpPr>
          <p:cNvPr id="26" name="Group 25">
            <a:extLst>
              <a:ext uri="{FF2B5EF4-FFF2-40B4-BE49-F238E27FC236}">
                <a16:creationId xmlns:a16="http://schemas.microsoft.com/office/drawing/2014/main" id="{9F28D395-3EDA-F6DE-B326-5E15198CF2F0}"/>
              </a:ext>
            </a:extLst>
          </p:cNvPr>
          <p:cNvGrpSpPr/>
          <p:nvPr/>
        </p:nvGrpSpPr>
        <p:grpSpPr>
          <a:xfrm>
            <a:off x="107301" y="5589481"/>
            <a:ext cx="11817422" cy="579437"/>
            <a:chOff x="41275" y="3805323"/>
            <a:chExt cx="11817422" cy="579437"/>
          </a:xfrm>
          <a:noFill/>
        </p:grpSpPr>
        <p:grpSp>
          <p:nvGrpSpPr>
            <p:cNvPr id="27" name="Group 44">
              <a:extLst>
                <a:ext uri="{FF2B5EF4-FFF2-40B4-BE49-F238E27FC236}">
                  <a16:creationId xmlns:a16="http://schemas.microsoft.com/office/drawing/2014/main" id="{A36A7B34-FCBF-B37F-D42F-7CCB9660459B}"/>
                </a:ext>
              </a:extLst>
            </p:cNvPr>
            <p:cNvGrpSpPr/>
            <p:nvPr/>
          </p:nvGrpSpPr>
          <p:grpSpPr>
            <a:xfrm>
              <a:off x="41275" y="3805323"/>
              <a:ext cx="8349790" cy="579437"/>
              <a:chOff x="317500" y="3411538"/>
              <a:chExt cx="8349790" cy="579437"/>
            </a:xfrm>
            <a:grpFill/>
          </p:grpSpPr>
          <p:graphicFrame>
            <p:nvGraphicFramePr>
              <p:cNvPr id="29" name="Object 7">
                <a:extLst>
                  <a:ext uri="{FF2B5EF4-FFF2-40B4-BE49-F238E27FC236}">
                    <a16:creationId xmlns:a16="http://schemas.microsoft.com/office/drawing/2014/main" id="{36335D6C-EEDB-D02C-E9AF-BFE484A43107}"/>
                  </a:ext>
                </a:extLst>
              </p:cNvPr>
              <p:cNvGraphicFramePr>
                <a:graphicFrameLocks noChangeAspect="1"/>
              </p:cNvGraphicFramePr>
              <p:nvPr/>
            </p:nvGraphicFramePr>
            <p:xfrm>
              <a:off x="317500" y="3411538"/>
              <a:ext cx="2535238" cy="579437"/>
            </p:xfrm>
            <a:graphic>
              <a:graphicData uri="http://schemas.openxmlformats.org/presentationml/2006/ole">
                <mc:AlternateContent xmlns:mc="http://schemas.openxmlformats.org/markup-compatibility/2006">
                  <mc:Choice xmlns:v="urn:schemas-microsoft-com:vml" Requires="v">
                    <p:oleObj name="Equation" r:id="rId8" imgW="1574800" imgH="381000" progId="Equation.3">
                      <p:embed/>
                    </p:oleObj>
                  </mc:Choice>
                  <mc:Fallback>
                    <p:oleObj name="Equation" r:id="rId8" imgW="1574800" imgH="381000" progId="Equation.3">
                      <p:embed/>
                      <p:pic>
                        <p:nvPicPr>
                          <p:cNvPr id="6" name="Object 7">
                            <a:extLst>
                              <a:ext uri="{FF2B5EF4-FFF2-40B4-BE49-F238E27FC236}">
                                <a16:creationId xmlns:a16="http://schemas.microsoft.com/office/drawing/2014/main" id="{32275E15-95FA-E641-97DA-4446CC1CC9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500" y="3411538"/>
                            <a:ext cx="2535238" cy="579437"/>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sp>
            <p:nvSpPr>
              <p:cNvPr id="30" name="TextBox 29">
                <a:extLst>
                  <a:ext uri="{FF2B5EF4-FFF2-40B4-BE49-F238E27FC236}">
                    <a16:creationId xmlns:a16="http://schemas.microsoft.com/office/drawing/2014/main" id="{60FC278F-2A0E-C267-3D05-A639DCBB5A99}"/>
                  </a:ext>
                </a:extLst>
              </p:cNvPr>
              <p:cNvSpPr txBox="1"/>
              <p:nvPr/>
            </p:nvSpPr>
            <p:spPr>
              <a:xfrm>
                <a:off x="6301184" y="3582605"/>
                <a:ext cx="2366106" cy="400110"/>
              </a:xfrm>
              <a:prstGeom prst="rect">
                <a:avLst/>
              </a:prstGeom>
              <a:grpFill/>
            </p:spPr>
            <p:txBody>
              <a:bodyPr wrap="square" rtlCol="0">
                <a:spAutoFit/>
              </a:bodyPr>
              <a:lstStyle/>
              <a:p>
                <a:pPr algn="ctr"/>
                <a:r>
                  <a:rPr lang="en-US" sz="2000" b="1" dirty="0">
                    <a:solidFill>
                      <a:srgbClr val="000090"/>
                    </a:solidFill>
                  </a:rPr>
                  <a:t>Done @ HERA</a:t>
                </a:r>
              </a:p>
            </p:txBody>
          </p:sp>
          <p:cxnSp>
            <p:nvCxnSpPr>
              <p:cNvPr id="31" name="Straight Arrow Connector 30">
                <a:extLst>
                  <a:ext uri="{FF2B5EF4-FFF2-40B4-BE49-F238E27FC236}">
                    <a16:creationId xmlns:a16="http://schemas.microsoft.com/office/drawing/2014/main" id="{C5CCCCF0-6309-F53E-2D47-AC3371A00343}"/>
                  </a:ext>
                </a:extLst>
              </p:cNvPr>
              <p:cNvCxnSpPr>
                <a:cxnSpLocks/>
                <a:endCxn id="30" idx="1"/>
              </p:cNvCxnSpPr>
              <p:nvPr/>
            </p:nvCxnSpPr>
            <p:spPr>
              <a:xfrm flipV="1">
                <a:off x="3248844" y="3782660"/>
                <a:ext cx="3052340" cy="28790"/>
              </a:xfrm>
              <a:prstGeom prst="straightConnector1">
                <a:avLst/>
              </a:prstGeom>
              <a:grpFill/>
              <a:ln w="38100">
                <a:tailEnd type="arrow"/>
              </a:ln>
            </p:spPr>
            <p:style>
              <a:lnRef idx="2">
                <a:schemeClr val="accent1"/>
              </a:lnRef>
              <a:fillRef idx="0">
                <a:schemeClr val="accent1"/>
              </a:fillRef>
              <a:effectRef idx="1">
                <a:schemeClr val="accent1"/>
              </a:effectRef>
              <a:fontRef idx="minor">
                <a:schemeClr val="tx1"/>
              </a:fontRef>
            </p:style>
          </p:cxnSp>
        </p:grpSp>
        <p:sp>
          <p:nvSpPr>
            <p:cNvPr id="28" name="TextBox 27">
              <a:extLst>
                <a:ext uri="{FF2B5EF4-FFF2-40B4-BE49-F238E27FC236}">
                  <a16:creationId xmlns:a16="http://schemas.microsoft.com/office/drawing/2014/main" id="{F7FDAD5D-9C4A-BEC9-3E08-76AD5E73E3BD}"/>
                </a:ext>
              </a:extLst>
            </p:cNvPr>
            <p:cNvSpPr txBox="1"/>
            <p:nvPr/>
          </p:nvSpPr>
          <p:spPr>
            <a:xfrm>
              <a:off x="8782406" y="3960448"/>
              <a:ext cx="3076291" cy="400110"/>
            </a:xfrm>
            <a:prstGeom prst="rect">
              <a:avLst/>
            </a:prstGeom>
            <a:grpFill/>
          </p:spPr>
          <p:txBody>
            <a:bodyPr wrap="none" rtlCol="0">
              <a:spAutoFit/>
            </a:bodyPr>
            <a:lstStyle/>
            <a:p>
              <a:r>
                <a:rPr lang="en-US" sz="2000" b="1" dirty="0">
                  <a:solidFill>
                    <a:srgbClr val="FF0000"/>
                  </a:solidFill>
                </a:rPr>
                <a:t>[Requires a positron beam]</a:t>
              </a:r>
            </a:p>
          </p:txBody>
        </p:sp>
      </p:grpSp>
      <p:cxnSp>
        <p:nvCxnSpPr>
          <p:cNvPr id="32" name="Straight Arrow Connector 31">
            <a:extLst>
              <a:ext uri="{FF2B5EF4-FFF2-40B4-BE49-F238E27FC236}">
                <a16:creationId xmlns:a16="http://schemas.microsoft.com/office/drawing/2014/main" id="{7646A4D6-1E5C-DD49-FB3A-81DDE49F4B76}"/>
              </a:ext>
            </a:extLst>
          </p:cNvPr>
          <p:cNvCxnSpPr>
            <a:cxnSpLocks/>
          </p:cNvCxnSpPr>
          <p:nvPr/>
        </p:nvCxnSpPr>
        <p:spPr>
          <a:xfrm>
            <a:off x="4285083" y="3511889"/>
            <a:ext cx="1113576"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76029643-C7C4-8D28-5926-6A709EA7218E}"/>
              </a:ext>
            </a:extLst>
          </p:cNvPr>
          <p:cNvSpPr/>
          <p:nvPr/>
        </p:nvSpPr>
        <p:spPr>
          <a:xfrm>
            <a:off x="6089681" y="961399"/>
            <a:ext cx="2828693" cy="646331"/>
          </a:xfrm>
          <a:prstGeom prst="rect">
            <a:avLst/>
          </a:prstGeom>
          <a:ln w="25400">
            <a:solidFill>
              <a:schemeClr val="accent1">
                <a:shade val="50000"/>
              </a:schemeClr>
            </a:solidFill>
          </a:ln>
        </p:spPr>
        <p:txBody>
          <a:bodyPr wrap="square">
            <a:spAutoFit/>
          </a:bodyPr>
          <a:lstStyle/>
          <a:p>
            <a:r>
              <a:rPr lang="en-US" dirty="0"/>
              <a:t>The nucleon (spin-1/2) has </a:t>
            </a:r>
            <a:r>
              <a:rPr lang="en-US" b="1" dirty="0"/>
              <a:t>four quark and gluon GPDs </a:t>
            </a:r>
            <a:endParaRPr lang="en-US" dirty="0"/>
          </a:p>
        </p:txBody>
      </p:sp>
      <p:graphicFrame>
        <p:nvGraphicFramePr>
          <p:cNvPr id="34" name="Object 33">
            <a:extLst>
              <a:ext uri="{FF2B5EF4-FFF2-40B4-BE49-F238E27FC236}">
                <a16:creationId xmlns:a16="http://schemas.microsoft.com/office/drawing/2014/main" id="{51B5DDF6-D8F2-E87B-2AB8-239CE83A3310}"/>
              </a:ext>
            </a:extLst>
          </p:cNvPr>
          <p:cNvGraphicFramePr>
            <a:graphicFrameLocks noChangeAspect="1"/>
          </p:cNvGraphicFramePr>
          <p:nvPr>
            <p:extLst>
              <p:ext uri="{D42A27DB-BD31-4B8C-83A1-F6EECF244321}">
                <p14:modId xmlns:p14="http://schemas.microsoft.com/office/powerpoint/2010/main" val="2039256740"/>
              </p:ext>
            </p:extLst>
          </p:nvPr>
        </p:nvGraphicFramePr>
        <p:xfrm>
          <a:off x="9372538" y="4846250"/>
          <a:ext cx="1988291" cy="521028"/>
        </p:xfrm>
        <a:graphic>
          <a:graphicData uri="http://schemas.openxmlformats.org/presentationml/2006/ole">
            <mc:AlternateContent xmlns:mc="http://schemas.openxmlformats.org/markup-compatibility/2006">
              <mc:Choice xmlns:v="urn:schemas-microsoft-com:vml" Requires="v">
                <p:oleObj name="Equation" r:id="rId10" imgW="1790700" imgH="469900" progId="Equation.3">
                  <p:embed/>
                </p:oleObj>
              </mc:Choice>
              <mc:Fallback>
                <p:oleObj name="Equation" r:id="rId10" imgW="1790700" imgH="469900" progId="Equation.3">
                  <p:embed/>
                  <p:pic>
                    <p:nvPicPr>
                      <p:cNvPr id="60" name="Object 59">
                        <a:extLst>
                          <a:ext uri="{FF2B5EF4-FFF2-40B4-BE49-F238E27FC236}">
                            <a16:creationId xmlns:a16="http://schemas.microsoft.com/office/drawing/2014/main" id="{0E285D2D-A1AC-3C4C-B4EC-9321E8470E6C}"/>
                          </a:ext>
                        </a:extLst>
                      </p:cNvPr>
                      <p:cNvPicPr/>
                      <p:nvPr/>
                    </p:nvPicPr>
                    <p:blipFill>
                      <a:blip r:embed="rId11"/>
                      <a:stretch>
                        <a:fillRect/>
                      </a:stretch>
                    </p:blipFill>
                    <p:spPr>
                      <a:xfrm>
                        <a:off x="9372538" y="4846250"/>
                        <a:ext cx="1988291" cy="521028"/>
                      </a:xfrm>
                      <a:prstGeom prst="rect">
                        <a:avLst/>
                      </a:prstGeom>
                    </p:spPr>
                  </p:pic>
                </p:oleObj>
              </mc:Fallback>
            </mc:AlternateContent>
          </a:graphicData>
        </a:graphic>
      </p:graphicFrame>
      <p:sp>
        <p:nvSpPr>
          <p:cNvPr id="35" name="TextBox 34">
            <a:extLst>
              <a:ext uri="{FF2B5EF4-FFF2-40B4-BE49-F238E27FC236}">
                <a16:creationId xmlns:a16="http://schemas.microsoft.com/office/drawing/2014/main" id="{9552800D-BA23-A495-92AA-456ACC1C0977}"/>
              </a:ext>
            </a:extLst>
          </p:cNvPr>
          <p:cNvSpPr txBox="1"/>
          <p:nvPr/>
        </p:nvSpPr>
        <p:spPr>
          <a:xfrm>
            <a:off x="8582077" y="5292893"/>
            <a:ext cx="3413815" cy="338554"/>
          </a:xfrm>
          <a:prstGeom prst="rect">
            <a:avLst/>
          </a:prstGeom>
          <a:noFill/>
        </p:spPr>
        <p:txBody>
          <a:bodyPr wrap="none" rtlCol="0">
            <a:spAutoFit/>
          </a:bodyPr>
          <a:lstStyle/>
          <a:p>
            <a:r>
              <a:rPr lang="it-IT" sz="1600" dirty="0"/>
              <a:t>[X.D. </a:t>
            </a:r>
            <a:r>
              <a:rPr lang="it-IT" sz="1600" dirty="0" err="1"/>
              <a:t>Ji</a:t>
            </a:r>
            <a:r>
              <a:rPr lang="it-IT" sz="1600" dirty="0"/>
              <a:t>, </a:t>
            </a:r>
            <a:r>
              <a:rPr lang="it-IT" sz="1600" dirty="0" err="1"/>
              <a:t>Phys</a:t>
            </a:r>
            <a:r>
              <a:rPr lang="it-IT" sz="1600" dirty="0"/>
              <a:t>. Rev. </a:t>
            </a:r>
            <a:r>
              <a:rPr lang="it-IT" sz="1600" dirty="0" err="1"/>
              <a:t>Lett</a:t>
            </a:r>
            <a:r>
              <a:rPr lang="it-IT" sz="1600" dirty="0"/>
              <a:t>. 78, 610 (1997)]</a:t>
            </a:r>
            <a:endParaRPr lang="en-US" sz="1600" dirty="0"/>
          </a:p>
        </p:txBody>
      </p:sp>
      <p:sp>
        <p:nvSpPr>
          <p:cNvPr id="36" name="Rectangle 35">
            <a:extLst>
              <a:ext uri="{FF2B5EF4-FFF2-40B4-BE49-F238E27FC236}">
                <a16:creationId xmlns:a16="http://schemas.microsoft.com/office/drawing/2014/main" id="{DE0CE0FA-9D4B-52B7-89AE-A0048735D2C7}"/>
              </a:ext>
            </a:extLst>
          </p:cNvPr>
          <p:cNvSpPr/>
          <p:nvPr/>
        </p:nvSpPr>
        <p:spPr>
          <a:xfrm>
            <a:off x="2219" y="6213859"/>
            <a:ext cx="11456366" cy="553998"/>
          </a:xfrm>
          <a:prstGeom prst="rect">
            <a:avLst/>
          </a:prstGeom>
          <a:solidFill>
            <a:schemeClr val="bg1"/>
          </a:solidFill>
        </p:spPr>
        <p:txBody>
          <a:bodyPr wrap="square">
            <a:spAutoFit/>
          </a:bodyPr>
          <a:lstStyle/>
          <a:p>
            <a:pPr>
              <a:spcBef>
                <a:spcPts val="600"/>
              </a:spcBef>
              <a:buClr>
                <a:srgbClr val="FF0000"/>
              </a:buClr>
            </a:pPr>
            <a:r>
              <a:rPr lang="en-US" i="1" dirty="0"/>
              <a:t>Re(A)</a:t>
            </a:r>
            <a:r>
              <a:rPr lang="en-US" dirty="0"/>
              <a:t> related to D-term, “last global unknown property” of a hadron, related to distribution of forces inside the nucleon </a:t>
            </a:r>
            <a:r>
              <a:rPr lang="en-US" sz="1200" b="1" dirty="0"/>
              <a:t>[M. V. Polyakov and P. Schweitzer, Int. J. Mod. Phys. A 33, no. 26, 1830025 (2018)] </a:t>
            </a:r>
          </a:p>
        </p:txBody>
      </p:sp>
      <p:sp>
        <p:nvSpPr>
          <p:cNvPr id="37" name="Title 1">
            <a:extLst>
              <a:ext uri="{FF2B5EF4-FFF2-40B4-BE49-F238E27FC236}">
                <a16:creationId xmlns:a16="http://schemas.microsoft.com/office/drawing/2014/main" id="{7DE44A01-B773-36E7-8C06-E4E78E503404}"/>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ea typeface="+mj-ea"/>
                <a:cs typeface="+mj-cs"/>
              </a:rPr>
              <a:t>Accessing GPDs</a:t>
            </a:r>
            <a:endParaRPr kumimoji="0" lang="en-US" sz="3200" b="1" i="0" u="none" strike="noStrike" kern="1200" cap="none" spc="0" normalizeH="0" baseline="0" noProof="0" dirty="0">
              <a:ln>
                <a:noFill/>
              </a:ln>
              <a:solidFill>
                <a:srgbClr val="C00000"/>
              </a:solidFill>
              <a:effectLst/>
              <a:uLnTx/>
              <a:uFillTx/>
              <a:ea typeface="+mj-ea"/>
              <a:cs typeface="+mj-cs"/>
            </a:endParaRPr>
          </a:p>
        </p:txBody>
      </p:sp>
    </p:spTree>
    <p:extLst>
      <p:ext uri="{BB962C8B-B14F-4D97-AF65-F5344CB8AC3E}">
        <p14:creationId xmlns:p14="http://schemas.microsoft.com/office/powerpoint/2010/main" val="198929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5" grpId="0"/>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3DD2EB-ED5F-81BD-3093-287377185763}"/>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816C0F48-4C6B-816A-B374-D58D74CE6D17}"/>
              </a:ext>
            </a:extLst>
          </p:cNvPr>
          <p:cNvSpPr>
            <a:spLocks noGrp="1"/>
          </p:cNvSpPr>
          <p:nvPr>
            <p:ph type="sldNum" sz="quarter" idx="12"/>
          </p:nvPr>
        </p:nvSpPr>
        <p:spPr/>
        <p:txBody>
          <a:bodyPr/>
          <a:lstStyle/>
          <a:p>
            <a:fld id="{1495DAC2-AB1D-3846-9742-98AFDA9D25F8}" type="slidenum">
              <a:rPr lang="it-IT" smtClean="0"/>
              <a:t>35</a:t>
            </a:fld>
            <a:endParaRPr lang="it-IT"/>
          </a:p>
        </p:txBody>
      </p:sp>
      <p:grpSp>
        <p:nvGrpSpPr>
          <p:cNvPr id="4" name="Group 3">
            <a:extLst>
              <a:ext uri="{FF2B5EF4-FFF2-40B4-BE49-F238E27FC236}">
                <a16:creationId xmlns:a16="http://schemas.microsoft.com/office/drawing/2014/main" id="{18BA5EC8-B85E-945A-C8C6-B997493CE0BA}"/>
              </a:ext>
            </a:extLst>
          </p:cNvPr>
          <p:cNvGrpSpPr/>
          <p:nvPr/>
        </p:nvGrpSpPr>
        <p:grpSpPr>
          <a:xfrm>
            <a:off x="737923" y="971076"/>
            <a:ext cx="3730677" cy="1830398"/>
            <a:chOff x="4529750" y="654087"/>
            <a:chExt cx="4027946" cy="2162120"/>
          </a:xfrm>
        </p:grpSpPr>
        <p:grpSp>
          <p:nvGrpSpPr>
            <p:cNvPr id="5" name="Group 7">
              <a:extLst>
                <a:ext uri="{FF2B5EF4-FFF2-40B4-BE49-F238E27FC236}">
                  <a16:creationId xmlns:a16="http://schemas.microsoft.com/office/drawing/2014/main" id="{724A0AE1-D242-0E97-3486-84D88B688E45}"/>
                </a:ext>
              </a:extLst>
            </p:cNvPr>
            <p:cNvGrpSpPr>
              <a:grpSpLocks/>
            </p:cNvGrpSpPr>
            <p:nvPr/>
          </p:nvGrpSpPr>
          <p:grpSpPr bwMode="auto">
            <a:xfrm>
              <a:off x="4828194" y="1143001"/>
              <a:ext cx="3729502" cy="1673206"/>
              <a:chOff x="2874" y="692"/>
              <a:chExt cx="2220" cy="1013"/>
            </a:xfrm>
          </p:grpSpPr>
          <mc:AlternateContent xmlns:mc="http://schemas.openxmlformats.org/markup-compatibility/2006">
            <mc:Choice xmlns:a14="http://schemas.microsoft.com/office/drawing/2010/main" Requires="a14">
              <p:graphicFrame>
                <p:nvGraphicFramePr>
                  <p:cNvPr id="8" name="Object 2">
                    <a:extLst>
                      <a:ext uri="{FF2B5EF4-FFF2-40B4-BE49-F238E27FC236}">
                        <a16:creationId xmlns:a16="http://schemas.microsoft.com/office/drawing/2014/main" id="{4802C721-0F55-B6C5-49A8-B6F0A7717DF4}"/>
                      </a:ext>
                    </a:extLst>
                  </p:cNvPr>
                  <p:cNvGraphicFramePr>
                    <a:graphicFrameLocks noChangeAspect="1"/>
                  </p:cNvGraphicFramePr>
                  <p:nvPr/>
                </p:nvGraphicFramePr>
                <p:xfrm>
                  <a:off x="4656" y="1576"/>
                  <a:ext cx="65" cy="129"/>
                </p:xfrm>
                <a:graphic>
                  <a:graphicData uri="http://schemas.openxmlformats.org/presentationml/2006/ole">
                    <mc:AlternateContent>
                      <mc:Choice xmlns:v="urn:schemas-microsoft-com:vml" Requires="v">
                        <p:oleObj name="Equation" r:id="rId2" imgW="76200" imgH="177800" progId="Equation.3">
                          <p:embed/>
                        </p:oleObj>
                      </mc:Choice>
                      <mc:Fallback>
                        <p:oleObj name="Equation" r:id="rId2" imgW="76200" imgH="177800" progId="Equation.3">
                          <p:embed/>
                          <p:pic>
                            <p:nvPicPr>
                              <p:cNvPr id="10" name="Object 2">
                                <a:extLst>
                                  <a:ext uri="{FF2B5EF4-FFF2-40B4-BE49-F238E27FC236}">
                                    <a16:creationId xmlns:a16="http://schemas.microsoft.com/office/drawing/2014/main" id="{42BF1AFE-0C44-AF49-90D3-2EAE39176375}"/>
                                  </a:ext>
                                </a:extLst>
                              </p:cNvPr>
                              <p:cNvPicPr>
                                <a:picLocks noChangeAspect="1" noChangeArrowheads="1"/>
                              </p:cNvPicPr>
                              <p:nvPr/>
                            </p:nvPicPr>
                            <p:blipFill>
                              <a:blip r:embed="rId3">
                                <a:extLst>
                                  <a:ext uri="{28A0092B-C50C-407E-A947-70E740481C1C}">
                                    <a14:useLocalDpi val="0"/>
                                  </a:ext>
                                </a:extLst>
                              </a:blip>
                              <a:srcRect/>
                              <a:stretch>
                                <a:fillRect/>
                              </a:stretch>
                            </p:blipFill>
                            <p:spPr bwMode="auto">
                              <a:xfrm>
                                <a:off x="4656" y="1576"/>
                                <a:ext cx="65" cy="129"/>
                              </a:xfrm>
                              <a:prstGeom prst="rect">
                                <a:avLst/>
                              </a:prstGeom>
                              <a:noFill/>
                              <a:extLst>
                                <a:ext uri="{909E8E84-426E-40dd-AFC4-6F175D3DCCD1}">
                                  <a14:hiddenFill xmlns="">
                                    <a:blipFill dpi="0" rotWithShape="0">
                                      <a:blip/>
                                      <a:srcRect/>
                                      <a:stretch>
                                        <a:fillRect/>
                                      </a:stretch>
                                    </a:blipFill>
                                  </a14:hiddenFill>
                                </a:ext>
                              </a:extLst>
                            </p:spPr>
                          </p:pic>
                        </p:oleObj>
                      </mc:Fallback>
                    </mc:AlternateContent>
                  </a:graphicData>
                </a:graphic>
              </p:graphicFrame>
            </mc:Choice>
            <mc:Fallback>
              <p:graphicFrame>
                <p:nvGraphicFramePr>
                  <p:cNvPr id="8" name="Object 2">
                    <a:extLst>
                      <a:ext uri="{FF2B5EF4-FFF2-40B4-BE49-F238E27FC236}">
                        <a16:creationId xmlns:a16="http://schemas.microsoft.com/office/drawing/2014/main" id="{4802C721-0F55-B6C5-49A8-B6F0A7717DF4}"/>
                      </a:ext>
                    </a:extLst>
                  </p:cNvPr>
                  <p:cNvGraphicFramePr>
                    <a:graphicFrameLocks noChangeAspect="1"/>
                  </p:cNvGraphicFramePr>
                  <p:nvPr/>
                </p:nvGraphicFramePr>
                <p:xfrm>
                  <a:off x="4656" y="1576"/>
                  <a:ext cx="65" cy="129"/>
                </p:xfrm>
                <a:graphic>
                  <a:graphicData uri="http://schemas.openxmlformats.org/presentationml/2006/ole">
                    <mc:AlternateContent>
                      <mc:Choice xmlns:v="urn:schemas-microsoft-com:vml" Requires="v">
                        <p:oleObj name="Equation" r:id="rId2" imgW="76200" imgH="177800" progId="Equation.3">
                          <p:embed/>
                        </p:oleObj>
                      </mc:Choice>
                      <mc:Fallback>
                        <p:oleObj name="Equation" r:id="rId2" imgW="76200" imgH="177800" progId="Equation.3">
                          <p:embed/>
                          <p:pic>
                            <p:nvPicPr>
                              <p:cNvPr id="10" name="Object 2">
                                <a:extLst>
                                  <a:ext uri="{FF2B5EF4-FFF2-40B4-BE49-F238E27FC236}">
                                    <a16:creationId xmlns:a16="http://schemas.microsoft.com/office/drawing/2014/main" id="{42BF1AFE-0C44-AF49-90D3-2EAE39176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 y="1576"/>
                                <a:ext cx="65" cy="129"/>
                              </a:xfrm>
                              <a:prstGeom prst="rect">
                                <a:avLst/>
                              </a:prstGeom>
                              <a:noFill/>
                              <a:extLst>
                                <a:ext uri="{909E8E84-426E-40dd-AFC4-6F175D3DCCD1}">
                                  <a14:hiddenFill xmlns:a14="http://schemas.microsoft.com/office/drawing/2010/main" xmlns="">
                                    <a:blipFill dpi="0" rotWithShape="0">
                                      <a:blip/>
                                      <a:srcRect/>
                                      <a:stretch>
                                        <a:fillRect/>
                                      </a:stretch>
                                    </a:blipFill>
                                  </a14:hiddenFill>
                                </a:ext>
                              </a:extLst>
                            </p:spPr>
                          </p:pic>
                        </p:oleObj>
                      </mc:Fallback>
                    </mc:AlternateContent>
                  </a:graphicData>
                </a:graphic>
              </p:graphicFrame>
            </mc:Fallback>
          </mc:AlternateContent>
          <p:sp>
            <p:nvSpPr>
              <p:cNvPr id="9" name="Freeform 9">
                <a:extLst>
                  <a:ext uri="{FF2B5EF4-FFF2-40B4-BE49-F238E27FC236}">
                    <a16:creationId xmlns:a16="http://schemas.microsoft.com/office/drawing/2014/main" id="{A994A7B6-C93F-44BD-8743-D074361EEA91}"/>
                  </a:ext>
                </a:extLst>
              </p:cNvPr>
              <p:cNvSpPr>
                <a:spLocks noChangeArrowheads="1"/>
              </p:cNvSpPr>
              <p:nvPr/>
            </p:nvSpPr>
            <p:spPr bwMode="auto">
              <a:xfrm flipV="1">
                <a:off x="3395" y="945"/>
                <a:ext cx="642" cy="77"/>
              </a:xfrm>
              <a:custGeom>
                <a:avLst/>
                <a:gdLst>
                  <a:gd name="T0" fmla="*/ 0 w 777"/>
                  <a:gd name="T1" fmla="*/ 9 h 133"/>
                  <a:gd name="T2" fmla="*/ 77 w 777"/>
                  <a:gd name="T3" fmla="*/ 1 h 133"/>
                  <a:gd name="T4" fmla="*/ 299 w 777"/>
                  <a:gd name="T5" fmla="*/ 1 h 133"/>
                  <a:gd name="T6" fmla="*/ 0 60000 65536"/>
                  <a:gd name="T7" fmla="*/ 0 60000 65536"/>
                  <a:gd name="T8" fmla="*/ 0 60000 65536"/>
                  <a:gd name="T9" fmla="*/ 0 w 777"/>
                  <a:gd name="T10" fmla="*/ 0 h 133"/>
                  <a:gd name="T11" fmla="*/ 777 w 777"/>
                  <a:gd name="T12" fmla="*/ 133 h 133"/>
                </a:gdLst>
                <a:ahLst/>
                <a:cxnLst>
                  <a:cxn ang="T6">
                    <a:pos x="T0" y="T1"/>
                  </a:cxn>
                  <a:cxn ang="T7">
                    <a:pos x="T2" y="T3"/>
                  </a:cxn>
                  <a:cxn ang="T8">
                    <a:pos x="T4" y="T5"/>
                  </a:cxn>
                </a:cxnLst>
                <a:rect l="T9" t="T10" r="T11" b="T12"/>
                <a:pathLst>
                  <a:path w="777" h="133">
                    <a:moveTo>
                      <a:pt x="0" y="133"/>
                    </a:moveTo>
                    <a:cubicBezTo>
                      <a:pt x="33" y="114"/>
                      <a:pt x="72" y="42"/>
                      <a:pt x="201" y="21"/>
                    </a:cubicBezTo>
                    <a:cubicBezTo>
                      <a:pt x="330" y="0"/>
                      <a:pt x="657" y="9"/>
                      <a:pt x="777" y="6"/>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10" name="Freeform 10">
                <a:extLst>
                  <a:ext uri="{FF2B5EF4-FFF2-40B4-BE49-F238E27FC236}">
                    <a16:creationId xmlns:a16="http://schemas.microsoft.com/office/drawing/2014/main" id="{6F13D6BF-1844-CC17-12B3-A01E575A36FC}"/>
                  </a:ext>
                </a:extLst>
              </p:cNvPr>
              <p:cNvSpPr>
                <a:spLocks noChangeArrowheads="1"/>
              </p:cNvSpPr>
              <p:nvPr/>
            </p:nvSpPr>
            <p:spPr bwMode="auto">
              <a:xfrm rot="5400000">
                <a:off x="3556" y="1280"/>
                <a:ext cx="616" cy="103"/>
              </a:xfrm>
              <a:custGeom>
                <a:avLst/>
                <a:gdLst>
                  <a:gd name="T0" fmla="*/ 0 w 1875"/>
                  <a:gd name="T1" fmla="*/ 1 h 290"/>
                  <a:gd name="T2" fmla="*/ 0 w 1875"/>
                  <a:gd name="T3" fmla="*/ 1 h 290"/>
                  <a:gd name="T4" fmla="*/ 0 w 1875"/>
                  <a:gd name="T5" fmla="*/ 1 h 290"/>
                  <a:gd name="T6" fmla="*/ 0 w 1875"/>
                  <a:gd name="T7" fmla="*/ 1 h 290"/>
                  <a:gd name="T8" fmla="*/ 1 w 1875"/>
                  <a:gd name="T9" fmla="*/ 2 h 290"/>
                  <a:gd name="T10" fmla="*/ 1 w 1875"/>
                  <a:gd name="T11" fmla="*/ 1 h 290"/>
                  <a:gd name="T12" fmla="*/ 1 w 1875"/>
                  <a:gd name="T13" fmla="*/ 1 h 290"/>
                  <a:gd name="T14" fmla="*/ 1 w 1875"/>
                  <a:gd name="T15" fmla="*/ 0 h 290"/>
                  <a:gd name="T16" fmla="*/ 1 w 1875"/>
                  <a:gd name="T17" fmla="*/ 1 h 290"/>
                  <a:gd name="T18" fmla="*/ 1 w 1875"/>
                  <a:gd name="T19" fmla="*/ 1 h 290"/>
                  <a:gd name="T20" fmla="*/ 2 w 1875"/>
                  <a:gd name="T21" fmla="*/ 2 h 290"/>
                  <a:gd name="T22" fmla="*/ 2 w 1875"/>
                  <a:gd name="T23" fmla="*/ 1 h 290"/>
                  <a:gd name="T24" fmla="*/ 2 w 1875"/>
                  <a:gd name="T25" fmla="*/ 0 h 290"/>
                  <a:gd name="T26" fmla="*/ 2 w 1875"/>
                  <a:gd name="T27" fmla="*/ 0 h 290"/>
                  <a:gd name="T28" fmla="*/ 2 w 1875"/>
                  <a:gd name="T29" fmla="*/ 0 h 290"/>
                  <a:gd name="T30" fmla="*/ 2 w 1875"/>
                  <a:gd name="T31" fmla="*/ 1 h 290"/>
                  <a:gd name="T32" fmla="*/ 2 w 1875"/>
                  <a:gd name="T33" fmla="*/ 2 h 290"/>
                  <a:gd name="T34" fmla="*/ 3 w 1875"/>
                  <a:gd name="T35" fmla="*/ 1 h 290"/>
                  <a:gd name="T36" fmla="*/ 3 w 1875"/>
                  <a:gd name="T37" fmla="*/ 0 h 290"/>
                  <a:gd name="T38" fmla="*/ 3 w 1875"/>
                  <a:gd name="T39" fmla="*/ 0 h 290"/>
                  <a:gd name="T40" fmla="*/ 3 w 1875"/>
                  <a:gd name="T41" fmla="*/ 0 h 290"/>
                  <a:gd name="T42" fmla="*/ 3 w 1875"/>
                  <a:gd name="T43" fmla="*/ 1 h 290"/>
                  <a:gd name="T44" fmla="*/ 3 w 1875"/>
                  <a:gd name="T45" fmla="*/ 2 h 290"/>
                  <a:gd name="T46" fmla="*/ 4 w 1875"/>
                  <a:gd name="T47" fmla="*/ 1 h 290"/>
                  <a:gd name="T48" fmla="*/ 4 w 1875"/>
                  <a:gd name="T49" fmla="*/ 0 h 290"/>
                  <a:gd name="T50" fmla="*/ 4 w 1875"/>
                  <a:gd name="T51" fmla="*/ 0 h 290"/>
                  <a:gd name="T52" fmla="*/ 4 w 1875"/>
                  <a:gd name="T53" fmla="*/ 0 h 290"/>
                  <a:gd name="T54" fmla="*/ 4 w 1875"/>
                  <a:gd name="T55" fmla="*/ 1 h 290"/>
                  <a:gd name="T56" fmla="*/ 4 w 1875"/>
                  <a:gd name="T57" fmla="*/ 2 h 290"/>
                  <a:gd name="T58" fmla="*/ 4 w 1875"/>
                  <a:gd name="T59" fmla="*/ 1 h 290"/>
                  <a:gd name="T60" fmla="*/ 5 w 1875"/>
                  <a:gd name="T61" fmla="*/ 1 h 290"/>
                  <a:gd name="T62" fmla="*/ 4 w 1875"/>
                  <a:gd name="T63" fmla="*/ 0 h 290"/>
                  <a:gd name="T64" fmla="*/ 4 w 1875"/>
                  <a:gd name="T65" fmla="*/ 0 h 290"/>
                  <a:gd name="T66" fmla="*/ 4 w 1875"/>
                  <a:gd name="T67" fmla="*/ 1 h 290"/>
                  <a:gd name="T68" fmla="*/ 5 w 1875"/>
                  <a:gd name="T69" fmla="*/ 2 h 290"/>
                  <a:gd name="T70" fmla="*/ 5 w 1875"/>
                  <a:gd name="T71" fmla="*/ 1 h 290"/>
                  <a:gd name="T72" fmla="*/ 5 w 1875"/>
                  <a:gd name="T73" fmla="*/ 1 h 290"/>
                  <a:gd name="T74" fmla="*/ 5 w 1875"/>
                  <a:gd name="T75" fmla="*/ 0 h 290"/>
                  <a:gd name="T76" fmla="*/ 5 w 1875"/>
                  <a:gd name="T77" fmla="*/ 1 h 290"/>
                  <a:gd name="T78" fmla="*/ 5 w 1875"/>
                  <a:gd name="T79" fmla="*/ 1 h 290"/>
                  <a:gd name="T80" fmla="*/ 6 w 1875"/>
                  <a:gd name="T81" fmla="*/ 2 h 290"/>
                  <a:gd name="T82" fmla="*/ 6 w 1875"/>
                  <a:gd name="T83" fmla="*/ 1 h 290"/>
                  <a:gd name="T84" fmla="*/ 6 w 1875"/>
                  <a:gd name="T85" fmla="*/ 1 h 290"/>
                  <a:gd name="T86" fmla="*/ 6 w 1875"/>
                  <a:gd name="T87" fmla="*/ 0 h 290"/>
                  <a:gd name="T88" fmla="*/ 6 w 1875"/>
                  <a:gd name="T89" fmla="*/ 0 h 290"/>
                  <a:gd name="T90" fmla="*/ 6 w 1875"/>
                  <a:gd name="T91" fmla="*/ 1 h 290"/>
                  <a:gd name="T92" fmla="*/ 6 w 1875"/>
                  <a:gd name="T93" fmla="*/ 2 h 290"/>
                  <a:gd name="T94" fmla="*/ 7 w 1875"/>
                  <a:gd name="T95" fmla="*/ 1 h 290"/>
                  <a:gd name="T96" fmla="*/ 7 w 1875"/>
                  <a:gd name="T97" fmla="*/ 1 h 290"/>
                  <a:gd name="T98" fmla="*/ 7 w 1875"/>
                  <a:gd name="T99" fmla="*/ 1 h 290"/>
                  <a:gd name="T100" fmla="*/ 7 w 1875"/>
                  <a:gd name="T101" fmla="*/ 1 h 2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75"/>
                  <a:gd name="T154" fmla="*/ 0 h 290"/>
                  <a:gd name="T155" fmla="*/ 1875 w 1875"/>
                  <a:gd name="T156" fmla="*/ 290 h 2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75" h="290">
                    <a:moveTo>
                      <a:pt x="0" y="143"/>
                    </a:moveTo>
                    <a:cubicBezTo>
                      <a:pt x="9" y="143"/>
                      <a:pt x="43" y="143"/>
                      <a:pt x="53" y="143"/>
                    </a:cubicBezTo>
                    <a:cubicBezTo>
                      <a:pt x="63" y="143"/>
                      <a:pt x="51" y="128"/>
                      <a:pt x="59" y="144"/>
                    </a:cubicBezTo>
                    <a:cubicBezTo>
                      <a:pt x="67" y="160"/>
                      <a:pt x="82" y="215"/>
                      <a:pt x="102" y="239"/>
                    </a:cubicBezTo>
                    <a:cubicBezTo>
                      <a:pt x="122" y="263"/>
                      <a:pt x="153" y="288"/>
                      <a:pt x="179" y="288"/>
                    </a:cubicBezTo>
                    <a:cubicBezTo>
                      <a:pt x="205" y="288"/>
                      <a:pt x="235" y="270"/>
                      <a:pt x="258" y="239"/>
                    </a:cubicBezTo>
                    <a:cubicBezTo>
                      <a:pt x="281" y="208"/>
                      <a:pt x="314" y="141"/>
                      <a:pt x="318" y="102"/>
                    </a:cubicBezTo>
                    <a:cubicBezTo>
                      <a:pt x="322" y="63"/>
                      <a:pt x="295" y="2"/>
                      <a:pt x="285" y="2"/>
                    </a:cubicBezTo>
                    <a:cubicBezTo>
                      <a:pt x="275" y="2"/>
                      <a:pt x="250" y="61"/>
                      <a:pt x="255" y="101"/>
                    </a:cubicBezTo>
                    <a:cubicBezTo>
                      <a:pt x="260" y="141"/>
                      <a:pt x="291" y="208"/>
                      <a:pt x="314" y="240"/>
                    </a:cubicBezTo>
                    <a:cubicBezTo>
                      <a:pt x="337" y="272"/>
                      <a:pt x="368" y="290"/>
                      <a:pt x="395" y="290"/>
                    </a:cubicBezTo>
                    <a:cubicBezTo>
                      <a:pt x="422" y="290"/>
                      <a:pt x="453" y="269"/>
                      <a:pt x="476" y="237"/>
                    </a:cubicBezTo>
                    <a:cubicBezTo>
                      <a:pt x="499" y="205"/>
                      <a:pt x="527" y="137"/>
                      <a:pt x="531" y="98"/>
                    </a:cubicBezTo>
                    <a:cubicBezTo>
                      <a:pt x="535" y="59"/>
                      <a:pt x="508" y="2"/>
                      <a:pt x="498" y="2"/>
                    </a:cubicBezTo>
                    <a:cubicBezTo>
                      <a:pt x="488" y="2"/>
                      <a:pt x="464" y="59"/>
                      <a:pt x="468" y="98"/>
                    </a:cubicBezTo>
                    <a:cubicBezTo>
                      <a:pt x="472" y="137"/>
                      <a:pt x="501" y="204"/>
                      <a:pt x="524" y="236"/>
                    </a:cubicBezTo>
                    <a:cubicBezTo>
                      <a:pt x="547" y="268"/>
                      <a:pt x="578" y="290"/>
                      <a:pt x="605" y="290"/>
                    </a:cubicBezTo>
                    <a:cubicBezTo>
                      <a:pt x="632" y="290"/>
                      <a:pt x="665" y="268"/>
                      <a:pt x="689" y="236"/>
                    </a:cubicBezTo>
                    <a:cubicBezTo>
                      <a:pt x="713" y="204"/>
                      <a:pt x="743" y="134"/>
                      <a:pt x="747" y="95"/>
                    </a:cubicBezTo>
                    <a:cubicBezTo>
                      <a:pt x="751" y="56"/>
                      <a:pt x="725" y="0"/>
                      <a:pt x="714" y="0"/>
                    </a:cubicBezTo>
                    <a:cubicBezTo>
                      <a:pt x="703" y="0"/>
                      <a:pt x="677" y="59"/>
                      <a:pt x="681" y="98"/>
                    </a:cubicBezTo>
                    <a:cubicBezTo>
                      <a:pt x="685" y="137"/>
                      <a:pt x="715" y="202"/>
                      <a:pt x="738" y="234"/>
                    </a:cubicBezTo>
                    <a:cubicBezTo>
                      <a:pt x="761" y="266"/>
                      <a:pt x="794" y="290"/>
                      <a:pt x="822" y="290"/>
                    </a:cubicBezTo>
                    <a:cubicBezTo>
                      <a:pt x="850" y="290"/>
                      <a:pt x="882" y="269"/>
                      <a:pt x="905" y="237"/>
                    </a:cubicBezTo>
                    <a:cubicBezTo>
                      <a:pt x="928" y="205"/>
                      <a:pt x="958" y="138"/>
                      <a:pt x="962" y="99"/>
                    </a:cubicBezTo>
                    <a:cubicBezTo>
                      <a:pt x="966" y="60"/>
                      <a:pt x="938" y="2"/>
                      <a:pt x="927" y="2"/>
                    </a:cubicBezTo>
                    <a:cubicBezTo>
                      <a:pt x="916" y="2"/>
                      <a:pt x="891" y="60"/>
                      <a:pt x="896" y="99"/>
                    </a:cubicBezTo>
                    <a:cubicBezTo>
                      <a:pt x="901" y="138"/>
                      <a:pt x="933" y="208"/>
                      <a:pt x="956" y="239"/>
                    </a:cubicBezTo>
                    <a:cubicBezTo>
                      <a:pt x="979" y="270"/>
                      <a:pt x="1008" y="288"/>
                      <a:pt x="1035" y="288"/>
                    </a:cubicBezTo>
                    <a:cubicBezTo>
                      <a:pt x="1062" y="288"/>
                      <a:pt x="1095" y="268"/>
                      <a:pt x="1118" y="237"/>
                    </a:cubicBezTo>
                    <a:cubicBezTo>
                      <a:pt x="1141" y="206"/>
                      <a:pt x="1171" y="140"/>
                      <a:pt x="1175" y="101"/>
                    </a:cubicBezTo>
                    <a:cubicBezTo>
                      <a:pt x="1179" y="62"/>
                      <a:pt x="1153" y="2"/>
                      <a:pt x="1142" y="2"/>
                    </a:cubicBezTo>
                    <a:cubicBezTo>
                      <a:pt x="1131" y="2"/>
                      <a:pt x="1105" y="59"/>
                      <a:pt x="1109" y="99"/>
                    </a:cubicBezTo>
                    <a:cubicBezTo>
                      <a:pt x="1113" y="139"/>
                      <a:pt x="1146" y="209"/>
                      <a:pt x="1169" y="240"/>
                    </a:cubicBezTo>
                    <a:cubicBezTo>
                      <a:pt x="1192" y="271"/>
                      <a:pt x="1223" y="288"/>
                      <a:pt x="1250" y="288"/>
                    </a:cubicBezTo>
                    <a:cubicBezTo>
                      <a:pt x="1277" y="288"/>
                      <a:pt x="1307" y="270"/>
                      <a:pt x="1331" y="239"/>
                    </a:cubicBezTo>
                    <a:cubicBezTo>
                      <a:pt x="1355" y="208"/>
                      <a:pt x="1389" y="141"/>
                      <a:pt x="1394" y="102"/>
                    </a:cubicBezTo>
                    <a:cubicBezTo>
                      <a:pt x="1399" y="63"/>
                      <a:pt x="1370" y="3"/>
                      <a:pt x="1359" y="3"/>
                    </a:cubicBezTo>
                    <a:cubicBezTo>
                      <a:pt x="1348" y="3"/>
                      <a:pt x="1322" y="62"/>
                      <a:pt x="1326" y="101"/>
                    </a:cubicBezTo>
                    <a:cubicBezTo>
                      <a:pt x="1330" y="140"/>
                      <a:pt x="1362" y="207"/>
                      <a:pt x="1385" y="239"/>
                    </a:cubicBezTo>
                    <a:cubicBezTo>
                      <a:pt x="1408" y="271"/>
                      <a:pt x="1437" y="290"/>
                      <a:pt x="1464" y="290"/>
                    </a:cubicBezTo>
                    <a:cubicBezTo>
                      <a:pt x="1491" y="290"/>
                      <a:pt x="1524" y="272"/>
                      <a:pt x="1547" y="240"/>
                    </a:cubicBezTo>
                    <a:cubicBezTo>
                      <a:pt x="1570" y="208"/>
                      <a:pt x="1598" y="140"/>
                      <a:pt x="1602" y="101"/>
                    </a:cubicBezTo>
                    <a:cubicBezTo>
                      <a:pt x="1606" y="62"/>
                      <a:pt x="1585" y="3"/>
                      <a:pt x="1574" y="3"/>
                    </a:cubicBezTo>
                    <a:cubicBezTo>
                      <a:pt x="1563" y="3"/>
                      <a:pt x="1534" y="60"/>
                      <a:pt x="1538" y="99"/>
                    </a:cubicBezTo>
                    <a:cubicBezTo>
                      <a:pt x="1542" y="138"/>
                      <a:pt x="1574" y="208"/>
                      <a:pt x="1598" y="240"/>
                    </a:cubicBezTo>
                    <a:cubicBezTo>
                      <a:pt x="1622" y="272"/>
                      <a:pt x="1654" y="290"/>
                      <a:pt x="1680" y="290"/>
                    </a:cubicBezTo>
                    <a:cubicBezTo>
                      <a:pt x="1706" y="290"/>
                      <a:pt x="1738" y="264"/>
                      <a:pt x="1757" y="240"/>
                    </a:cubicBezTo>
                    <a:cubicBezTo>
                      <a:pt x="1776" y="216"/>
                      <a:pt x="1788" y="162"/>
                      <a:pt x="1796" y="146"/>
                    </a:cubicBezTo>
                    <a:cubicBezTo>
                      <a:pt x="1804" y="130"/>
                      <a:pt x="1793" y="146"/>
                      <a:pt x="1806" y="146"/>
                    </a:cubicBezTo>
                    <a:cubicBezTo>
                      <a:pt x="1819" y="146"/>
                      <a:pt x="1861" y="144"/>
                      <a:pt x="1875" y="144"/>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11" name="Freeform 11">
                <a:extLst>
                  <a:ext uri="{FF2B5EF4-FFF2-40B4-BE49-F238E27FC236}">
                    <a16:creationId xmlns:a16="http://schemas.microsoft.com/office/drawing/2014/main" id="{75008AA0-A325-238B-92F9-31329207DD4B}"/>
                  </a:ext>
                </a:extLst>
              </p:cNvPr>
              <p:cNvSpPr>
                <a:spLocks noChangeArrowheads="1"/>
              </p:cNvSpPr>
              <p:nvPr/>
            </p:nvSpPr>
            <p:spPr bwMode="auto">
              <a:xfrm rot="5400000">
                <a:off x="3668" y="1095"/>
                <a:ext cx="616" cy="104"/>
              </a:xfrm>
              <a:custGeom>
                <a:avLst/>
                <a:gdLst>
                  <a:gd name="T0" fmla="*/ 0 w 1875"/>
                  <a:gd name="T1" fmla="*/ 1 h 290"/>
                  <a:gd name="T2" fmla="*/ 0 w 1875"/>
                  <a:gd name="T3" fmla="*/ 1 h 290"/>
                  <a:gd name="T4" fmla="*/ 0 w 1875"/>
                  <a:gd name="T5" fmla="*/ 1 h 290"/>
                  <a:gd name="T6" fmla="*/ 0 w 1875"/>
                  <a:gd name="T7" fmla="*/ 1 h 290"/>
                  <a:gd name="T8" fmla="*/ 1 w 1875"/>
                  <a:gd name="T9" fmla="*/ 2 h 290"/>
                  <a:gd name="T10" fmla="*/ 1 w 1875"/>
                  <a:gd name="T11" fmla="*/ 1 h 290"/>
                  <a:gd name="T12" fmla="*/ 1 w 1875"/>
                  <a:gd name="T13" fmla="*/ 1 h 290"/>
                  <a:gd name="T14" fmla="*/ 1 w 1875"/>
                  <a:gd name="T15" fmla="*/ 0 h 290"/>
                  <a:gd name="T16" fmla="*/ 1 w 1875"/>
                  <a:gd name="T17" fmla="*/ 1 h 290"/>
                  <a:gd name="T18" fmla="*/ 1 w 1875"/>
                  <a:gd name="T19" fmla="*/ 1 h 290"/>
                  <a:gd name="T20" fmla="*/ 2 w 1875"/>
                  <a:gd name="T21" fmla="*/ 2 h 290"/>
                  <a:gd name="T22" fmla="*/ 2 w 1875"/>
                  <a:gd name="T23" fmla="*/ 1 h 290"/>
                  <a:gd name="T24" fmla="*/ 2 w 1875"/>
                  <a:gd name="T25" fmla="*/ 1 h 290"/>
                  <a:gd name="T26" fmla="*/ 2 w 1875"/>
                  <a:gd name="T27" fmla="*/ 0 h 290"/>
                  <a:gd name="T28" fmla="*/ 2 w 1875"/>
                  <a:gd name="T29" fmla="*/ 1 h 290"/>
                  <a:gd name="T30" fmla="*/ 2 w 1875"/>
                  <a:gd name="T31" fmla="*/ 1 h 290"/>
                  <a:gd name="T32" fmla="*/ 2 w 1875"/>
                  <a:gd name="T33" fmla="*/ 2 h 290"/>
                  <a:gd name="T34" fmla="*/ 3 w 1875"/>
                  <a:gd name="T35" fmla="*/ 1 h 290"/>
                  <a:gd name="T36" fmla="*/ 3 w 1875"/>
                  <a:gd name="T37" fmla="*/ 0 h 290"/>
                  <a:gd name="T38" fmla="*/ 3 w 1875"/>
                  <a:gd name="T39" fmla="*/ 0 h 290"/>
                  <a:gd name="T40" fmla="*/ 3 w 1875"/>
                  <a:gd name="T41" fmla="*/ 1 h 290"/>
                  <a:gd name="T42" fmla="*/ 3 w 1875"/>
                  <a:gd name="T43" fmla="*/ 1 h 290"/>
                  <a:gd name="T44" fmla="*/ 3 w 1875"/>
                  <a:gd name="T45" fmla="*/ 2 h 290"/>
                  <a:gd name="T46" fmla="*/ 4 w 1875"/>
                  <a:gd name="T47" fmla="*/ 1 h 290"/>
                  <a:gd name="T48" fmla="*/ 4 w 1875"/>
                  <a:gd name="T49" fmla="*/ 1 h 290"/>
                  <a:gd name="T50" fmla="*/ 4 w 1875"/>
                  <a:gd name="T51" fmla="*/ 0 h 290"/>
                  <a:gd name="T52" fmla="*/ 4 w 1875"/>
                  <a:gd name="T53" fmla="*/ 1 h 290"/>
                  <a:gd name="T54" fmla="*/ 4 w 1875"/>
                  <a:gd name="T55" fmla="*/ 1 h 290"/>
                  <a:gd name="T56" fmla="*/ 4 w 1875"/>
                  <a:gd name="T57" fmla="*/ 2 h 290"/>
                  <a:gd name="T58" fmla="*/ 4 w 1875"/>
                  <a:gd name="T59" fmla="*/ 1 h 290"/>
                  <a:gd name="T60" fmla="*/ 5 w 1875"/>
                  <a:gd name="T61" fmla="*/ 1 h 290"/>
                  <a:gd name="T62" fmla="*/ 4 w 1875"/>
                  <a:gd name="T63" fmla="*/ 0 h 290"/>
                  <a:gd name="T64" fmla="*/ 4 w 1875"/>
                  <a:gd name="T65" fmla="*/ 1 h 290"/>
                  <a:gd name="T66" fmla="*/ 4 w 1875"/>
                  <a:gd name="T67" fmla="*/ 1 h 290"/>
                  <a:gd name="T68" fmla="*/ 5 w 1875"/>
                  <a:gd name="T69" fmla="*/ 2 h 290"/>
                  <a:gd name="T70" fmla="*/ 5 w 1875"/>
                  <a:gd name="T71" fmla="*/ 1 h 290"/>
                  <a:gd name="T72" fmla="*/ 5 w 1875"/>
                  <a:gd name="T73" fmla="*/ 1 h 290"/>
                  <a:gd name="T74" fmla="*/ 5 w 1875"/>
                  <a:gd name="T75" fmla="*/ 0 h 290"/>
                  <a:gd name="T76" fmla="*/ 5 w 1875"/>
                  <a:gd name="T77" fmla="*/ 1 h 290"/>
                  <a:gd name="T78" fmla="*/ 5 w 1875"/>
                  <a:gd name="T79" fmla="*/ 1 h 290"/>
                  <a:gd name="T80" fmla="*/ 6 w 1875"/>
                  <a:gd name="T81" fmla="*/ 2 h 290"/>
                  <a:gd name="T82" fmla="*/ 6 w 1875"/>
                  <a:gd name="T83" fmla="*/ 1 h 290"/>
                  <a:gd name="T84" fmla="*/ 6 w 1875"/>
                  <a:gd name="T85" fmla="*/ 1 h 290"/>
                  <a:gd name="T86" fmla="*/ 6 w 1875"/>
                  <a:gd name="T87" fmla="*/ 0 h 290"/>
                  <a:gd name="T88" fmla="*/ 6 w 1875"/>
                  <a:gd name="T89" fmla="*/ 1 h 290"/>
                  <a:gd name="T90" fmla="*/ 6 w 1875"/>
                  <a:gd name="T91" fmla="*/ 1 h 290"/>
                  <a:gd name="T92" fmla="*/ 6 w 1875"/>
                  <a:gd name="T93" fmla="*/ 2 h 290"/>
                  <a:gd name="T94" fmla="*/ 7 w 1875"/>
                  <a:gd name="T95" fmla="*/ 1 h 290"/>
                  <a:gd name="T96" fmla="*/ 7 w 1875"/>
                  <a:gd name="T97" fmla="*/ 1 h 290"/>
                  <a:gd name="T98" fmla="*/ 7 w 1875"/>
                  <a:gd name="T99" fmla="*/ 1 h 290"/>
                  <a:gd name="T100" fmla="*/ 7 w 1875"/>
                  <a:gd name="T101" fmla="*/ 1 h 2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75"/>
                  <a:gd name="T154" fmla="*/ 0 h 290"/>
                  <a:gd name="T155" fmla="*/ 1875 w 1875"/>
                  <a:gd name="T156" fmla="*/ 290 h 2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75" h="290">
                    <a:moveTo>
                      <a:pt x="0" y="143"/>
                    </a:moveTo>
                    <a:cubicBezTo>
                      <a:pt x="9" y="143"/>
                      <a:pt x="43" y="143"/>
                      <a:pt x="53" y="143"/>
                    </a:cubicBezTo>
                    <a:cubicBezTo>
                      <a:pt x="63" y="143"/>
                      <a:pt x="51" y="128"/>
                      <a:pt x="59" y="144"/>
                    </a:cubicBezTo>
                    <a:cubicBezTo>
                      <a:pt x="67" y="160"/>
                      <a:pt x="82" y="215"/>
                      <a:pt x="102" y="239"/>
                    </a:cubicBezTo>
                    <a:cubicBezTo>
                      <a:pt x="122" y="263"/>
                      <a:pt x="153" y="288"/>
                      <a:pt x="179" y="288"/>
                    </a:cubicBezTo>
                    <a:cubicBezTo>
                      <a:pt x="205" y="288"/>
                      <a:pt x="235" y="270"/>
                      <a:pt x="258" y="239"/>
                    </a:cubicBezTo>
                    <a:cubicBezTo>
                      <a:pt x="281" y="208"/>
                      <a:pt x="314" y="141"/>
                      <a:pt x="318" y="102"/>
                    </a:cubicBezTo>
                    <a:cubicBezTo>
                      <a:pt x="322" y="63"/>
                      <a:pt x="295" y="2"/>
                      <a:pt x="285" y="2"/>
                    </a:cubicBezTo>
                    <a:cubicBezTo>
                      <a:pt x="275" y="2"/>
                      <a:pt x="250" y="61"/>
                      <a:pt x="255" y="101"/>
                    </a:cubicBezTo>
                    <a:cubicBezTo>
                      <a:pt x="260" y="141"/>
                      <a:pt x="291" y="208"/>
                      <a:pt x="314" y="240"/>
                    </a:cubicBezTo>
                    <a:cubicBezTo>
                      <a:pt x="337" y="272"/>
                      <a:pt x="368" y="290"/>
                      <a:pt x="395" y="290"/>
                    </a:cubicBezTo>
                    <a:cubicBezTo>
                      <a:pt x="422" y="290"/>
                      <a:pt x="453" y="269"/>
                      <a:pt x="476" y="237"/>
                    </a:cubicBezTo>
                    <a:cubicBezTo>
                      <a:pt x="499" y="205"/>
                      <a:pt x="527" y="137"/>
                      <a:pt x="531" y="98"/>
                    </a:cubicBezTo>
                    <a:cubicBezTo>
                      <a:pt x="535" y="59"/>
                      <a:pt x="508" y="2"/>
                      <a:pt x="498" y="2"/>
                    </a:cubicBezTo>
                    <a:cubicBezTo>
                      <a:pt x="488" y="2"/>
                      <a:pt x="464" y="59"/>
                      <a:pt x="468" y="98"/>
                    </a:cubicBezTo>
                    <a:cubicBezTo>
                      <a:pt x="472" y="137"/>
                      <a:pt x="501" y="204"/>
                      <a:pt x="524" y="236"/>
                    </a:cubicBezTo>
                    <a:cubicBezTo>
                      <a:pt x="547" y="268"/>
                      <a:pt x="578" y="290"/>
                      <a:pt x="605" y="290"/>
                    </a:cubicBezTo>
                    <a:cubicBezTo>
                      <a:pt x="632" y="290"/>
                      <a:pt x="665" y="268"/>
                      <a:pt x="689" y="236"/>
                    </a:cubicBezTo>
                    <a:cubicBezTo>
                      <a:pt x="713" y="204"/>
                      <a:pt x="743" y="134"/>
                      <a:pt x="747" y="95"/>
                    </a:cubicBezTo>
                    <a:cubicBezTo>
                      <a:pt x="751" y="56"/>
                      <a:pt x="725" y="0"/>
                      <a:pt x="714" y="0"/>
                    </a:cubicBezTo>
                    <a:cubicBezTo>
                      <a:pt x="703" y="0"/>
                      <a:pt x="677" y="59"/>
                      <a:pt x="681" y="98"/>
                    </a:cubicBezTo>
                    <a:cubicBezTo>
                      <a:pt x="685" y="137"/>
                      <a:pt x="715" y="202"/>
                      <a:pt x="738" y="234"/>
                    </a:cubicBezTo>
                    <a:cubicBezTo>
                      <a:pt x="761" y="266"/>
                      <a:pt x="794" y="290"/>
                      <a:pt x="822" y="290"/>
                    </a:cubicBezTo>
                    <a:cubicBezTo>
                      <a:pt x="850" y="290"/>
                      <a:pt x="882" y="269"/>
                      <a:pt x="905" y="237"/>
                    </a:cubicBezTo>
                    <a:cubicBezTo>
                      <a:pt x="928" y="205"/>
                      <a:pt x="958" y="138"/>
                      <a:pt x="962" y="99"/>
                    </a:cubicBezTo>
                    <a:cubicBezTo>
                      <a:pt x="966" y="60"/>
                      <a:pt x="938" y="2"/>
                      <a:pt x="927" y="2"/>
                    </a:cubicBezTo>
                    <a:cubicBezTo>
                      <a:pt x="916" y="2"/>
                      <a:pt x="891" y="60"/>
                      <a:pt x="896" y="99"/>
                    </a:cubicBezTo>
                    <a:cubicBezTo>
                      <a:pt x="901" y="138"/>
                      <a:pt x="933" y="208"/>
                      <a:pt x="956" y="239"/>
                    </a:cubicBezTo>
                    <a:cubicBezTo>
                      <a:pt x="979" y="270"/>
                      <a:pt x="1008" y="288"/>
                      <a:pt x="1035" y="288"/>
                    </a:cubicBezTo>
                    <a:cubicBezTo>
                      <a:pt x="1062" y="288"/>
                      <a:pt x="1095" y="268"/>
                      <a:pt x="1118" y="237"/>
                    </a:cubicBezTo>
                    <a:cubicBezTo>
                      <a:pt x="1141" y="206"/>
                      <a:pt x="1171" y="140"/>
                      <a:pt x="1175" y="101"/>
                    </a:cubicBezTo>
                    <a:cubicBezTo>
                      <a:pt x="1179" y="62"/>
                      <a:pt x="1153" y="2"/>
                      <a:pt x="1142" y="2"/>
                    </a:cubicBezTo>
                    <a:cubicBezTo>
                      <a:pt x="1131" y="2"/>
                      <a:pt x="1105" y="59"/>
                      <a:pt x="1109" y="99"/>
                    </a:cubicBezTo>
                    <a:cubicBezTo>
                      <a:pt x="1113" y="139"/>
                      <a:pt x="1146" y="209"/>
                      <a:pt x="1169" y="240"/>
                    </a:cubicBezTo>
                    <a:cubicBezTo>
                      <a:pt x="1192" y="271"/>
                      <a:pt x="1223" y="288"/>
                      <a:pt x="1250" y="288"/>
                    </a:cubicBezTo>
                    <a:cubicBezTo>
                      <a:pt x="1277" y="288"/>
                      <a:pt x="1307" y="270"/>
                      <a:pt x="1331" y="239"/>
                    </a:cubicBezTo>
                    <a:cubicBezTo>
                      <a:pt x="1355" y="208"/>
                      <a:pt x="1389" y="141"/>
                      <a:pt x="1394" y="102"/>
                    </a:cubicBezTo>
                    <a:cubicBezTo>
                      <a:pt x="1399" y="63"/>
                      <a:pt x="1370" y="3"/>
                      <a:pt x="1359" y="3"/>
                    </a:cubicBezTo>
                    <a:cubicBezTo>
                      <a:pt x="1348" y="3"/>
                      <a:pt x="1322" y="62"/>
                      <a:pt x="1326" y="101"/>
                    </a:cubicBezTo>
                    <a:cubicBezTo>
                      <a:pt x="1330" y="140"/>
                      <a:pt x="1362" y="207"/>
                      <a:pt x="1385" y="239"/>
                    </a:cubicBezTo>
                    <a:cubicBezTo>
                      <a:pt x="1408" y="271"/>
                      <a:pt x="1437" y="290"/>
                      <a:pt x="1464" y="290"/>
                    </a:cubicBezTo>
                    <a:cubicBezTo>
                      <a:pt x="1491" y="290"/>
                      <a:pt x="1524" y="272"/>
                      <a:pt x="1547" y="240"/>
                    </a:cubicBezTo>
                    <a:cubicBezTo>
                      <a:pt x="1570" y="208"/>
                      <a:pt x="1598" y="140"/>
                      <a:pt x="1602" y="101"/>
                    </a:cubicBezTo>
                    <a:cubicBezTo>
                      <a:pt x="1606" y="62"/>
                      <a:pt x="1585" y="3"/>
                      <a:pt x="1574" y="3"/>
                    </a:cubicBezTo>
                    <a:cubicBezTo>
                      <a:pt x="1563" y="3"/>
                      <a:pt x="1534" y="60"/>
                      <a:pt x="1538" y="99"/>
                    </a:cubicBezTo>
                    <a:cubicBezTo>
                      <a:pt x="1542" y="138"/>
                      <a:pt x="1574" y="208"/>
                      <a:pt x="1598" y="240"/>
                    </a:cubicBezTo>
                    <a:cubicBezTo>
                      <a:pt x="1622" y="272"/>
                      <a:pt x="1654" y="290"/>
                      <a:pt x="1680" y="290"/>
                    </a:cubicBezTo>
                    <a:cubicBezTo>
                      <a:pt x="1706" y="290"/>
                      <a:pt x="1738" y="264"/>
                      <a:pt x="1757" y="240"/>
                    </a:cubicBezTo>
                    <a:cubicBezTo>
                      <a:pt x="1776" y="216"/>
                      <a:pt x="1788" y="162"/>
                      <a:pt x="1796" y="146"/>
                    </a:cubicBezTo>
                    <a:cubicBezTo>
                      <a:pt x="1804" y="130"/>
                      <a:pt x="1793" y="146"/>
                      <a:pt x="1806" y="146"/>
                    </a:cubicBezTo>
                    <a:cubicBezTo>
                      <a:pt x="1819" y="146"/>
                      <a:pt x="1861" y="144"/>
                      <a:pt x="1875" y="144"/>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12" name="Line 12">
                <a:extLst>
                  <a:ext uri="{FF2B5EF4-FFF2-40B4-BE49-F238E27FC236}">
                    <a16:creationId xmlns:a16="http://schemas.microsoft.com/office/drawing/2014/main" id="{F88CFFDE-68E2-C246-A232-4CC7D33EDA36}"/>
                  </a:ext>
                </a:extLst>
              </p:cNvPr>
              <p:cNvSpPr>
                <a:spLocks noChangeShapeType="1"/>
              </p:cNvSpPr>
              <p:nvPr/>
            </p:nvSpPr>
            <p:spPr bwMode="auto">
              <a:xfrm flipV="1">
                <a:off x="3001" y="1494"/>
                <a:ext cx="694" cy="111"/>
              </a:xfrm>
              <a:prstGeom prst="line">
                <a:avLst/>
              </a:prstGeom>
              <a:noFill/>
              <a:ln w="9360">
                <a:solidFill>
                  <a:srgbClr val="000000"/>
                </a:solidFill>
                <a:miter lim="800000"/>
                <a:headEnd/>
                <a:tailEnd/>
              </a:ln>
            </p:spPr>
            <p:txBody>
              <a:bodyPr>
                <a:prstTxWarp prst="textNoShape">
                  <a:avLst/>
                </a:prstTxWarp>
              </a:bodyPr>
              <a:lstStyle/>
              <a:p>
                <a:endParaRPr lang="en-US"/>
              </a:p>
            </p:txBody>
          </p:sp>
          <p:sp>
            <p:nvSpPr>
              <p:cNvPr id="13" name="Line 13">
                <a:extLst>
                  <a:ext uri="{FF2B5EF4-FFF2-40B4-BE49-F238E27FC236}">
                    <a16:creationId xmlns:a16="http://schemas.microsoft.com/office/drawing/2014/main" id="{51529575-16C8-14EC-8E8D-9829F88F8947}"/>
                  </a:ext>
                </a:extLst>
              </p:cNvPr>
              <p:cNvSpPr>
                <a:spLocks noChangeShapeType="1"/>
              </p:cNvSpPr>
              <p:nvPr/>
            </p:nvSpPr>
            <p:spPr bwMode="auto">
              <a:xfrm>
                <a:off x="4036" y="1514"/>
                <a:ext cx="623" cy="63"/>
              </a:xfrm>
              <a:prstGeom prst="line">
                <a:avLst/>
              </a:prstGeom>
              <a:noFill/>
              <a:ln w="9360">
                <a:solidFill>
                  <a:srgbClr val="000000"/>
                </a:solidFill>
                <a:miter lim="800000"/>
                <a:headEnd/>
                <a:tailEnd/>
              </a:ln>
            </p:spPr>
            <p:txBody>
              <a:bodyPr>
                <a:prstTxWarp prst="textNoShape">
                  <a:avLst/>
                </a:prstTxWarp>
              </a:bodyPr>
              <a:lstStyle/>
              <a:p>
                <a:endParaRPr lang="en-US"/>
              </a:p>
            </p:txBody>
          </p:sp>
          <p:sp>
            <p:nvSpPr>
              <p:cNvPr id="14" name="Oval 14">
                <a:extLst>
                  <a:ext uri="{FF2B5EF4-FFF2-40B4-BE49-F238E27FC236}">
                    <a16:creationId xmlns:a16="http://schemas.microsoft.com/office/drawing/2014/main" id="{5328B805-6347-5646-9ED6-174FBA3B2EC2}"/>
                  </a:ext>
                </a:extLst>
              </p:cNvPr>
              <p:cNvSpPr>
                <a:spLocks noChangeArrowheads="1"/>
              </p:cNvSpPr>
              <p:nvPr/>
            </p:nvSpPr>
            <p:spPr bwMode="auto">
              <a:xfrm>
                <a:off x="3690" y="1381"/>
                <a:ext cx="347" cy="320"/>
              </a:xfrm>
              <a:prstGeom prst="ellipse">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mc:AlternateContent xmlns:mc="http://schemas.openxmlformats.org/markup-compatibility/2006">
            <mc:Choice xmlns:a14="http://schemas.microsoft.com/office/drawing/2010/main" Requires="a14">
              <p:sp>
                <p:nvSpPr>
                  <p:cNvPr id="15" name="Text Box 15">
                    <a:extLst>
                      <a:ext uri="{FF2B5EF4-FFF2-40B4-BE49-F238E27FC236}">
                        <a16:creationId xmlns:a16="http://schemas.microsoft.com/office/drawing/2014/main" id="{6151AB6D-ADFE-44D9-7FD5-AEC3B837503E}"/>
                      </a:ext>
                    </a:extLst>
                  </p:cNvPr>
                  <p:cNvSpPr txBox="1">
                    <a:spLocks noChangeArrowheads="1"/>
                  </p:cNvSpPr>
                  <p:nvPr/>
                </p:nvSpPr>
                <p:spPr bwMode="auto">
                  <a:xfrm>
                    <a:off x="2874" y="1335"/>
                    <a:ext cx="259" cy="282"/>
                  </a:xfrm>
                  <a:prstGeom prst="rect">
                    <a:avLst/>
                  </a:prstGeom>
                  <a:noFill/>
                  <a:ln w="9525">
                    <a:noFill/>
                    <a:round/>
                    <a:headEnd/>
                    <a:tailEnd/>
                  </a:ln>
                </p:spPr>
                <p:txBody>
                  <a:bodyPr wrap="none" lIns="89280" tIns="62280" rIns="89280" bIns="44640">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14:m>
                      <m:oMathPara xmlns:m="http://schemas.openxmlformats.org/officeDocument/2006/math">
                        <m:oMathParaPr>
                          <m:jc m:val="centerGroup"/>
                        </m:oMathParaPr>
                        <m:oMath xmlns:m="http://schemas.openxmlformats.org/officeDocument/2006/math">
                          <m:r>
                            <a:rPr lang="en-US" sz="2000" b="1" i="1" smtClean="0">
                              <a:solidFill>
                                <a:srgbClr val="000000"/>
                              </a:solidFill>
                              <a:latin typeface="Cambria Math" panose="02040503050406030204" pitchFamily="18" charset="0"/>
                              <a:ea typeface="DejaVu Sans" charset="0"/>
                              <a:cs typeface="DejaVu Sans" charset="0"/>
                            </a:rPr>
                            <m:t>𝒑</m:t>
                          </m:r>
                        </m:oMath>
                      </m:oMathPara>
                    </a14:m>
                    <a:endParaRPr lang="en-GB" sz="2100" b="1" dirty="0">
                      <a:solidFill>
                        <a:srgbClr val="000000"/>
                      </a:solidFill>
                      <a:latin typeface="Times New Roman" charset="0"/>
                      <a:ea typeface="DejaVu Sans" charset="0"/>
                      <a:cs typeface="DejaVu Sans" charset="0"/>
                    </a:endParaRPr>
                  </a:p>
                </p:txBody>
              </p:sp>
            </mc:Choice>
            <mc:Fallback>
              <p:sp>
                <p:nvSpPr>
                  <p:cNvPr id="15" name="Text Box 15">
                    <a:extLst>
                      <a:ext uri="{FF2B5EF4-FFF2-40B4-BE49-F238E27FC236}">
                        <a16:creationId xmlns:a16="http://schemas.microsoft.com/office/drawing/2014/main" id="{6151AB6D-ADFE-44D9-7FD5-AEC3B837503E}"/>
                      </a:ext>
                    </a:extLst>
                  </p:cNvPr>
                  <p:cNvSpPr txBox="1">
                    <a:spLocks noRot="1" noChangeAspect="1" noMove="1" noResize="1" noEditPoints="1" noAdjustHandles="1" noChangeArrowheads="1" noChangeShapeType="1" noTextEdit="1"/>
                  </p:cNvSpPr>
                  <p:nvPr/>
                </p:nvSpPr>
                <p:spPr bwMode="auto">
                  <a:xfrm>
                    <a:off x="2874" y="1335"/>
                    <a:ext cx="259" cy="282"/>
                  </a:xfrm>
                  <a:prstGeom prst="rect">
                    <a:avLst/>
                  </a:prstGeom>
                  <a:blipFill>
                    <a:blip r:embed="rId4"/>
                    <a:stretch>
                      <a:fillRect b="-12903"/>
                    </a:stretch>
                  </a:blipFill>
                  <a:ln w="9525">
                    <a:noFill/>
                    <a:round/>
                    <a:headEnd/>
                    <a:tailEnd/>
                  </a:ln>
                </p:spPr>
                <p:txBody>
                  <a:bodyPr/>
                  <a:lstStyle/>
                  <a:p>
                    <a:r>
                      <a:rPr lang="it-IT">
                        <a:noFill/>
                      </a:rPr>
                      <a:t> </a:t>
                    </a:r>
                  </a:p>
                </p:txBody>
              </p:sp>
            </mc:Fallback>
          </mc:AlternateContent>
          <p:sp>
            <p:nvSpPr>
              <p:cNvPr id="16" name="Freeform 16">
                <a:extLst>
                  <a:ext uri="{FF2B5EF4-FFF2-40B4-BE49-F238E27FC236}">
                    <a16:creationId xmlns:a16="http://schemas.microsoft.com/office/drawing/2014/main" id="{D6489E33-BA42-9503-DF57-FC9C6D0C48A1}"/>
                  </a:ext>
                </a:extLst>
              </p:cNvPr>
              <p:cNvSpPr>
                <a:spLocks noChangeArrowheads="1"/>
              </p:cNvSpPr>
              <p:nvPr/>
            </p:nvSpPr>
            <p:spPr bwMode="auto">
              <a:xfrm>
                <a:off x="3401" y="840"/>
                <a:ext cx="635" cy="85"/>
              </a:xfrm>
              <a:custGeom>
                <a:avLst/>
                <a:gdLst>
                  <a:gd name="T0" fmla="*/ 0 w 777"/>
                  <a:gd name="T1" fmla="*/ 14 h 133"/>
                  <a:gd name="T2" fmla="*/ 74 w 777"/>
                  <a:gd name="T3" fmla="*/ 2 h 133"/>
                  <a:gd name="T4" fmla="*/ 284 w 777"/>
                  <a:gd name="T5" fmla="*/ 1 h 133"/>
                  <a:gd name="T6" fmla="*/ 0 60000 65536"/>
                  <a:gd name="T7" fmla="*/ 0 60000 65536"/>
                  <a:gd name="T8" fmla="*/ 0 60000 65536"/>
                  <a:gd name="T9" fmla="*/ 0 w 777"/>
                  <a:gd name="T10" fmla="*/ 0 h 133"/>
                  <a:gd name="T11" fmla="*/ 777 w 777"/>
                  <a:gd name="T12" fmla="*/ 133 h 133"/>
                </a:gdLst>
                <a:ahLst/>
                <a:cxnLst>
                  <a:cxn ang="T6">
                    <a:pos x="T0" y="T1"/>
                  </a:cxn>
                  <a:cxn ang="T7">
                    <a:pos x="T2" y="T3"/>
                  </a:cxn>
                  <a:cxn ang="T8">
                    <a:pos x="T4" y="T5"/>
                  </a:cxn>
                </a:cxnLst>
                <a:rect l="T9" t="T10" r="T11" b="T12"/>
                <a:pathLst>
                  <a:path w="777" h="133">
                    <a:moveTo>
                      <a:pt x="0" y="133"/>
                    </a:moveTo>
                    <a:cubicBezTo>
                      <a:pt x="33" y="114"/>
                      <a:pt x="72" y="42"/>
                      <a:pt x="201" y="21"/>
                    </a:cubicBezTo>
                    <a:cubicBezTo>
                      <a:pt x="330" y="0"/>
                      <a:pt x="657" y="9"/>
                      <a:pt x="777" y="6"/>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17" name="Freeform 17">
                <a:extLst>
                  <a:ext uri="{FF2B5EF4-FFF2-40B4-BE49-F238E27FC236}">
                    <a16:creationId xmlns:a16="http://schemas.microsoft.com/office/drawing/2014/main" id="{D5BDE1E0-A1D6-4336-EEA2-C915C4494596}"/>
                  </a:ext>
                </a:extLst>
              </p:cNvPr>
              <p:cNvSpPr>
                <a:spLocks noChangeArrowheads="1"/>
              </p:cNvSpPr>
              <p:nvPr/>
            </p:nvSpPr>
            <p:spPr bwMode="auto">
              <a:xfrm flipH="1">
                <a:off x="4032" y="840"/>
                <a:ext cx="408" cy="85"/>
              </a:xfrm>
              <a:custGeom>
                <a:avLst/>
                <a:gdLst>
                  <a:gd name="T0" fmla="*/ 0 w 777"/>
                  <a:gd name="T1" fmla="*/ 14 h 133"/>
                  <a:gd name="T2" fmla="*/ 8 w 777"/>
                  <a:gd name="T3" fmla="*/ 2 h 133"/>
                  <a:gd name="T4" fmla="*/ 31 w 777"/>
                  <a:gd name="T5" fmla="*/ 1 h 133"/>
                  <a:gd name="T6" fmla="*/ 0 60000 65536"/>
                  <a:gd name="T7" fmla="*/ 0 60000 65536"/>
                  <a:gd name="T8" fmla="*/ 0 60000 65536"/>
                  <a:gd name="T9" fmla="*/ 0 w 777"/>
                  <a:gd name="T10" fmla="*/ 0 h 133"/>
                  <a:gd name="T11" fmla="*/ 777 w 777"/>
                  <a:gd name="T12" fmla="*/ 133 h 133"/>
                </a:gdLst>
                <a:ahLst/>
                <a:cxnLst>
                  <a:cxn ang="T6">
                    <a:pos x="T0" y="T1"/>
                  </a:cxn>
                  <a:cxn ang="T7">
                    <a:pos x="T2" y="T3"/>
                  </a:cxn>
                  <a:cxn ang="T8">
                    <a:pos x="T4" y="T5"/>
                  </a:cxn>
                </a:cxnLst>
                <a:rect l="T9" t="T10" r="T11" b="T12"/>
                <a:pathLst>
                  <a:path w="777" h="133">
                    <a:moveTo>
                      <a:pt x="0" y="133"/>
                    </a:moveTo>
                    <a:cubicBezTo>
                      <a:pt x="33" y="114"/>
                      <a:pt x="72" y="42"/>
                      <a:pt x="201" y="21"/>
                    </a:cubicBezTo>
                    <a:cubicBezTo>
                      <a:pt x="330" y="0"/>
                      <a:pt x="657" y="9"/>
                      <a:pt x="777" y="6"/>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18" name="Freeform 18">
                <a:extLst>
                  <a:ext uri="{FF2B5EF4-FFF2-40B4-BE49-F238E27FC236}">
                    <a16:creationId xmlns:a16="http://schemas.microsoft.com/office/drawing/2014/main" id="{D0A34F2C-970B-9605-491D-88F5AB01C6E3}"/>
                  </a:ext>
                </a:extLst>
              </p:cNvPr>
              <p:cNvSpPr>
                <a:spLocks noChangeArrowheads="1"/>
              </p:cNvSpPr>
              <p:nvPr/>
            </p:nvSpPr>
            <p:spPr bwMode="auto">
              <a:xfrm flipH="1" flipV="1">
                <a:off x="4032" y="932"/>
                <a:ext cx="408" cy="85"/>
              </a:xfrm>
              <a:custGeom>
                <a:avLst/>
                <a:gdLst>
                  <a:gd name="T0" fmla="*/ 0 w 777"/>
                  <a:gd name="T1" fmla="*/ 14 h 133"/>
                  <a:gd name="T2" fmla="*/ 8 w 777"/>
                  <a:gd name="T3" fmla="*/ 2 h 133"/>
                  <a:gd name="T4" fmla="*/ 31 w 777"/>
                  <a:gd name="T5" fmla="*/ 1 h 133"/>
                  <a:gd name="T6" fmla="*/ 0 60000 65536"/>
                  <a:gd name="T7" fmla="*/ 0 60000 65536"/>
                  <a:gd name="T8" fmla="*/ 0 60000 65536"/>
                  <a:gd name="T9" fmla="*/ 0 w 777"/>
                  <a:gd name="T10" fmla="*/ 0 h 133"/>
                  <a:gd name="T11" fmla="*/ 777 w 777"/>
                  <a:gd name="T12" fmla="*/ 133 h 133"/>
                </a:gdLst>
                <a:ahLst/>
                <a:cxnLst>
                  <a:cxn ang="T6">
                    <a:pos x="T0" y="T1"/>
                  </a:cxn>
                  <a:cxn ang="T7">
                    <a:pos x="T2" y="T3"/>
                  </a:cxn>
                  <a:cxn ang="T8">
                    <a:pos x="T4" y="T5"/>
                  </a:cxn>
                </a:cxnLst>
                <a:rect l="T9" t="T10" r="T11" b="T12"/>
                <a:pathLst>
                  <a:path w="777" h="133">
                    <a:moveTo>
                      <a:pt x="0" y="133"/>
                    </a:moveTo>
                    <a:cubicBezTo>
                      <a:pt x="33" y="114"/>
                      <a:pt x="72" y="42"/>
                      <a:pt x="201" y="21"/>
                    </a:cubicBezTo>
                    <a:cubicBezTo>
                      <a:pt x="330" y="0"/>
                      <a:pt x="657" y="9"/>
                      <a:pt x="777" y="6"/>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19" name="Freeform 19">
                <a:extLst>
                  <a:ext uri="{FF2B5EF4-FFF2-40B4-BE49-F238E27FC236}">
                    <a16:creationId xmlns:a16="http://schemas.microsoft.com/office/drawing/2014/main" id="{A1BA50CE-C56C-E287-4113-6BAC3BD358CB}"/>
                  </a:ext>
                </a:extLst>
              </p:cNvPr>
              <p:cNvSpPr>
                <a:spLocks noChangeArrowheads="1"/>
              </p:cNvSpPr>
              <p:nvPr/>
            </p:nvSpPr>
            <p:spPr bwMode="auto">
              <a:xfrm rot="-1980000">
                <a:off x="2992" y="740"/>
                <a:ext cx="384" cy="320"/>
              </a:xfrm>
              <a:custGeom>
                <a:avLst/>
                <a:gdLst>
                  <a:gd name="T0" fmla="*/ 40 w 380"/>
                  <a:gd name="T1" fmla="*/ 10 h 311"/>
                  <a:gd name="T2" fmla="*/ 15 w 380"/>
                  <a:gd name="T3" fmla="*/ 81 h 311"/>
                  <a:gd name="T4" fmla="*/ 130 w 380"/>
                  <a:gd name="T5" fmla="*/ 9 h 311"/>
                  <a:gd name="T6" fmla="*/ 79 w 380"/>
                  <a:gd name="T7" fmla="*/ 146 h 311"/>
                  <a:gd name="T8" fmla="*/ 195 w 380"/>
                  <a:gd name="T9" fmla="*/ 76 h 311"/>
                  <a:gd name="T10" fmla="*/ 139 w 380"/>
                  <a:gd name="T11" fmla="*/ 210 h 311"/>
                  <a:gd name="T12" fmla="*/ 260 w 380"/>
                  <a:gd name="T13" fmla="*/ 141 h 311"/>
                  <a:gd name="T14" fmla="*/ 204 w 380"/>
                  <a:gd name="T15" fmla="*/ 273 h 311"/>
                  <a:gd name="T16" fmla="*/ 320 w 380"/>
                  <a:gd name="T17" fmla="*/ 206 h 311"/>
                  <a:gd name="T18" fmla="*/ 269 w 380"/>
                  <a:gd name="T19" fmla="*/ 337 h 311"/>
                  <a:gd name="T20" fmla="*/ 386 w 380"/>
                  <a:gd name="T21" fmla="*/ 271 h 311"/>
                  <a:gd name="T22" fmla="*/ 359 w 380"/>
                  <a:gd name="T23" fmla="*/ 359 h 3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11"/>
                  <a:gd name="T38" fmla="*/ 380 w 380"/>
                  <a:gd name="T39" fmla="*/ 311 h 3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11">
                    <a:moveTo>
                      <a:pt x="40" y="10"/>
                    </a:moveTo>
                    <a:cubicBezTo>
                      <a:pt x="36" y="20"/>
                      <a:pt x="0" y="70"/>
                      <a:pt x="15" y="71"/>
                    </a:cubicBezTo>
                    <a:cubicBezTo>
                      <a:pt x="29" y="70"/>
                      <a:pt x="116" y="0"/>
                      <a:pt x="125" y="9"/>
                    </a:cubicBezTo>
                    <a:cubicBezTo>
                      <a:pt x="136" y="19"/>
                      <a:pt x="64" y="116"/>
                      <a:pt x="74" y="126"/>
                    </a:cubicBezTo>
                    <a:cubicBezTo>
                      <a:pt x="84" y="135"/>
                      <a:pt x="174" y="56"/>
                      <a:pt x="185" y="66"/>
                    </a:cubicBezTo>
                    <a:cubicBezTo>
                      <a:pt x="194" y="75"/>
                      <a:pt x="124" y="172"/>
                      <a:pt x="134" y="182"/>
                    </a:cubicBezTo>
                    <a:cubicBezTo>
                      <a:pt x="145" y="191"/>
                      <a:pt x="235" y="111"/>
                      <a:pt x="245" y="121"/>
                    </a:cubicBezTo>
                    <a:cubicBezTo>
                      <a:pt x="256" y="131"/>
                      <a:pt x="184" y="228"/>
                      <a:pt x="194" y="237"/>
                    </a:cubicBezTo>
                    <a:cubicBezTo>
                      <a:pt x="205" y="247"/>
                      <a:pt x="294" y="169"/>
                      <a:pt x="305" y="179"/>
                    </a:cubicBezTo>
                    <a:cubicBezTo>
                      <a:pt x="315" y="189"/>
                      <a:pt x="244" y="284"/>
                      <a:pt x="254" y="293"/>
                    </a:cubicBezTo>
                    <a:cubicBezTo>
                      <a:pt x="265" y="303"/>
                      <a:pt x="352" y="232"/>
                      <a:pt x="366" y="235"/>
                    </a:cubicBezTo>
                    <a:cubicBezTo>
                      <a:pt x="380" y="238"/>
                      <a:pt x="345" y="295"/>
                      <a:pt x="339" y="311"/>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20" name="Freeform 20">
                <a:extLst>
                  <a:ext uri="{FF2B5EF4-FFF2-40B4-BE49-F238E27FC236}">
                    <a16:creationId xmlns:a16="http://schemas.microsoft.com/office/drawing/2014/main" id="{A5EF7F3D-01C3-E142-3D2F-173E39A178A5}"/>
                  </a:ext>
                </a:extLst>
              </p:cNvPr>
              <p:cNvSpPr>
                <a:spLocks noChangeArrowheads="1"/>
              </p:cNvSpPr>
              <p:nvPr/>
            </p:nvSpPr>
            <p:spPr bwMode="auto">
              <a:xfrm rot="-2520000">
                <a:off x="4449" y="785"/>
                <a:ext cx="384" cy="320"/>
              </a:xfrm>
              <a:custGeom>
                <a:avLst/>
                <a:gdLst>
                  <a:gd name="T0" fmla="*/ 40 w 380"/>
                  <a:gd name="T1" fmla="*/ 10 h 311"/>
                  <a:gd name="T2" fmla="*/ 15 w 380"/>
                  <a:gd name="T3" fmla="*/ 81 h 311"/>
                  <a:gd name="T4" fmla="*/ 130 w 380"/>
                  <a:gd name="T5" fmla="*/ 9 h 311"/>
                  <a:gd name="T6" fmla="*/ 79 w 380"/>
                  <a:gd name="T7" fmla="*/ 146 h 311"/>
                  <a:gd name="T8" fmla="*/ 195 w 380"/>
                  <a:gd name="T9" fmla="*/ 76 h 311"/>
                  <a:gd name="T10" fmla="*/ 139 w 380"/>
                  <a:gd name="T11" fmla="*/ 210 h 311"/>
                  <a:gd name="T12" fmla="*/ 260 w 380"/>
                  <a:gd name="T13" fmla="*/ 141 h 311"/>
                  <a:gd name="T14" fmla="*/ 204 w 380"/>
                  <a:gd name="T15" fmla="*/ 273 h 311"/>
                  <a:gd name="T16" fmla="*/ 320 w 380"/>
                  <a:gd name="T17" fmla="*/ 206 h 311"/>
                  <a:gd name="T18" fmla="*/ 269 w 380"/>
                  <a:gd name="T19" fmla="*/ 337 h 311"/>
                  <a:gd name="T20" fmla="*/ 386 w 380"/>
                  <a:gd name="T21" fmla="*/ 271 h 311"/>
                  <a:gd name="T22" fmla="*/ 359 w 380"/>
                  <a:gd name="T23" fmla="*/ 359 h 3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11"/>
                  <a:gd name="T38" fmla="*/ 380 w 380"/>
                  <a:gd name="T39" fmla="*/ 311 h 3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11">
                    <a:moveTo>
                      <a:pt x="40" y="10"/>
                    </a:moveTo>
                    <a:cubicBezTo>
                      <a:pt x="36" y="20"/>
                      <a:pt x="0" y="70"/>
                      <a:pt x="15" y="71"/>
                    </a:cubicBezTo>
                    <a:cubicBezTo>
                      <a:pt x="29" y="70"/>
                      <a:pt x="116" y="0"/>
                      <a:pt x="125" y="9"/>
                    </a:cubicBezTo>
                    <a:cubicBezTo>
                      <a:pt x="136" y="19"/>
                      <a:pt x="64" y="116"/>
                      <a:pt x="74" y="126"/>
                    </a:cubicBezTo>
                    <a:cubicBezTo>
                      <a:pt x="84" y="135"/>
                      <a:pt x="174" y="56"/>
                      <a:pt x="185" y="66"/>
                    </a:cubicBezTo>
                    <a:cubicBezTo>
                      <a:pt x="194" y="75"/>
                      <a:pt x="124" y="172"/>
                      <a:pt x="134" y="182"/>
                    </a:cubicBezTo>
                    <a:cubicBezTo>
                      <a:pt x="145" y="191"/>
                      <a:pt x="235" y="111"/>
                      <a:pt x="245" y="121"/>
                    </a:cubicBezTo>
                    <a:cubicBezTo>
                      <a:pt x="256" y="131"/>
                      <a:pt x="184" y="228"/>
                      <a:pt x="194" y="237"/>
                    </a:cubicBezTo>
                    <a:cubicBezTo>
                      <a:pt x="205" y="247"/>
                      <a:pt x="294" y="169"/>
                      <a:pt x="305" y="179"/>
                    </a:cubicBezTo>
                    <a:cubicBezTo>
                      <a:pt x="315" y="189"/>
                      <a:pt x="244" y="284"/>
                      <a:pt x="254" y="293"/>
                    </a:cubicBezTo>
                    <a:cubicBezTo>
                      <a:pt x="265" y="303"/>
                      <a:pt x="352" y="232"/>
                      <a:pt x="366" y="235"/>
                    </a:cubicBezTo>
                    <a:cubicBezTo>
                      <a:pt x="380" y="238"/>
                      <a:pt x="345" y="295"/>
                      <a:pt x="339" y="311"/>
                    </a:cubicBezTo>
                  </a:path>
                </a:pathLst>
              </a:custGeom>
              <a:noFill/>
              <a:ln w="19080">
                <a:solidFill>
                  <a:srgbClr val="000000"/>
                </a:solidFill>
                <a:round/>
                <a:headEnd/>
                <a:tailEnd/>
              </a:ln>
            </p:spPr>
            <p:txBody>
              <a:bodyPr wrap="none" anchor="ctr">
                <a:prstTxWarp prst="textNoShape">
                  <a:avLst/>
                </a:prstTxWarp>
              </a:bodyPr>
              <a:lstStyle/>
              <a:p>
                <a:endParaRPr lang="en-US"/>
              </a:p>
            </p:txBody>
          </p:sp>
          <mc:AlternateContent xmlns:mc="http://schemas.openxmlformats.org/markup-compatibility/2006">
            <mc:Choice xmlns:a14="http://schemas.microsoft.com/office/drawing/2010/main" Requires="a14">
              <p:sp>
                <p:nvSpPr>
                  <p:cNvPr id="21" name="Text Box 21">
                    <a:extLst>
                      <a:ext uri="{FF2B5EF4-FFF2-40B4-BE49-F238E27FC236}">
                        <a16:creationId xmlns:a16="http://schemas.microsoft.com/office/drawing/2014/main" id="{C1DE39B3-6E46-A081-B4E3-69B879C612F8}"/>
                      </a:ext>
                    </a:extLst>
                  </p:cNvPr>
                  <p:cNvSpPr txBox="1">
                    <a:spLocks noChangeArrowheads="1"/>
                  </p:cNvSpPr>
                  <p:nvPr/>
                </p:nvSpPr>
                <p:spPr bwMode="auto">
                  <a:xfrm>
                    <a:off x="4426" y="1288"/>
                    <a:ext cx="309" cy="282"/>
                  </a:xfrm>
                  <a:prstGeom prst="rect">
                    <a:avLst/>
                  </a:prstGeom>
                  <a:noFill/>
                  <a:ln w="9525">
                    <a:noFill/>
                    <a:round/>
                    <a:headEnd/>
                    <a:tailEnd/>
                  </a:ln>
                </p:spPr>
                <p:txBody>
                  <a:bodyPr wrap="none" lIns="89280" tIns="62280" rIns="89280" bIns="44640">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14:m>
                      <m:oMathPara xmlns:m="http://schemas.openxmlformats.org/officeDocument/2006/math">
                        <m:oMathParaPr>
                          <m:jc m:val="centerGroup"/>
                        </m:oMathParaPr>
                        <m:oMath xmlns:m="http://schemas.openxmlformats.org/officeDocument/2006/math">
                          <m:sSup>
                            <m:sSupPr>
                              <m:ctrlPr>
                                <a:rPr lang="en-US" sz="2000" b="1" i="1">
                                  <a:solidFill>
                                    <a:srgbClr val="000000"/>
                                  </a:solidFill>
                                  <a:latin typeface="Cambria Math" panose="02040503050406030204" pitchFamily="18" charset="0"/>
                                  <a:ea typeface="DejaVu Sans" charset="0"/>
                                  <a:cs typeface="DejaVu Sans" charset="0"/>
                                </a:rPr>
                              </m:ctrlPr>
                            </m:sSupPr>
                            <m:e>
                              <m:r>
                                <a:rPr lang="en-US" sz="2000" b="1" i="1">
                                  <a:solidFill>
                                    <a:srgbClr val="000000"/>
                                  </a:solidFill>
                                  <a:latin typeface="Cambria Math" panose="02040503050406030204" pitchFamily="18" charset="0"/>
                                  <a:ea typeface="DejaVu Sans" charset="0"/>
                                  <a:cs typeface="DejaVu Sans" charset="0"/>
                                </a:rPr>
                                <m:t>𝒑</m:t>
                              </m:r>
                            </m:e>
                            <m:sup>
                              <m:r>
                                <a:rPr lang="en-US" sz="2000" b="1" i="1">
                                  <a:solidFill>
                                    <a:srgbClr val="000000"/>
                                  </a:solidFill>
                                  <a:latin typeface="Cambria Math" panose="02040503050406030204" pitchFamily="18" charset="0"/>
                                  <a:ea typeface="DejaVu Sans" charset="0"/>
                                  <a:cs typeface="DejaVu Sans" charset="0"/>
                                </a:rPr>
                                <m:t>′</m:t>
                              </m:r>
                            </m:sup>
                          </m:sSup>
                        </m:oMath>
                      </m:oMathPara>
                    </a14:m>
                    <a:endParaRPr lang="en-GB" sz="2100" b="1" dirty="0">
                      <a:solidFill>
                        <a:srgbClr val="000000"/>
                      </a:solidFill>
                      <a:latin typeface="Times New Roman" charset="0"/>
                      <a:ea typeface="DejaVu Sans" charset="0"/>
                      <a:cs typeface="DejaVu Sans" charset="0"/>
                    </a:endParaRPr>
                  </a:p>
                </p:txBody>
              </p:sp>
            </mc:Choice>
            <mc:Fallback>
              <p:sp>
                <p:nvSpPr>
                  <p:cNvPr id="21" name="Text Box 21">
                    <a:extLst>
                      <a:ext uri="{FF2B5EF4-FFF2-40B4-BE49-F238E27FC236}">
                        <a16:creationId xmlns:a16="http://schemas.microsoft.com/office/drawing/2014/main" id="{C1DE39B3-6E46-A081-B4E3-69B879C612F8}"/>
                      </a:ext>
                    </a:extLst>
                  </p:cNvPr>
                  <p:cNvSpPr txBox="1">
                    <a:spLocks noRot="1" noChangeAspect="1" noMove="1" noResize="1" noEditPoints="1" noAdjustHandles="1" noChangeArrowheads="1" noChangeShapeType="1" noTextEdit="1"/>
                  </p:cNvSpPr>
                  <p:nvPr/>
                </p:nvSpPr>
                <p:spPr bwMode="auto">
                  <a:xfrm>
                    <a:off x="4426" y="1288"/>
                    <a:ext cx="309" cy="282"/>
                  </a:xfrm>
                  <a:prstGeom prst="rect">
                    <a:avLst/>
                  </a:prstGeom>
                  <a:blipFill>
                    <a:blip r:embed="rId5"/>
                    <a:stretch>
                      <a:fillRect l="-2632" b="-9375"/>
                    </a:stretch>
                  </a:blipFill>
                  <a:ln w="9525">
                    <a:noFill/>
                    <a:round/>
                    <a:headEnd/>
                    <a:tailEnd/>
                  </a:ln>
                </p:spPr>
                <p:txBody>
                  <a:bodyPr/>
                  <a:lstStyle/>
                  <a:p>
                    <a:r>
                      <a:rPr lang="it-IT">
                        <a:noFill/>
                      </a:rPr>
                      <a:t> </a:t>
                    </a:r>
                  </a:p>
                </p:txBody>
              </p:sp>
            </mc:Fallback>
          </mc:AlternateContent>
          <p:sp>
            <p:nvSpPr>
              <p:cNvPr id="22" name="Text Box 22">
                <a:extLst>
                  <a:ext uri="{FF2B5EF4-FFF2-40B4-BE49-F238E27FC236}">
                    <a16:creationId xmlns:a16="http://schemas.microsoft.com/office/drawing/2014/main" id="{EFE23B37-2FDB-E6F2-BA1E-BE61B601DF2E}"/>
                  </a:ext>
                </a:extLst>
              </p:cNvPr>
              <p:cNvSpPr txBox="1">
                <a:spLocks noChangeArrowheads="1"/>
              </p:cNvSpPr>
              <p:nvPr/>
            </p:nvSpPr>
            <p:spPr bwMode="auto">
              <a:xfrm>
                <a:off x="4872" y="692"/>
                <a:ext cx="222" cy="347"/>
              </a:xfrm>
              <a:prstGeom prst="rect">
                <a:avLst/>
              </a:prstGeom>
              <a:noFill/>
              <a:ln w="9525">
                <a:noFill/>
                <a:round/>
                <a:headEnd/>
                <a:tailEnd/>
              </a:ln>
            </p:spPr>
            <p:txBody>
              <a:bodyPr wrap="none" lIns="89280" tIns="83520" rIns="89280" bIns="44640">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4600" b="1" baseline="30000" dirty="0" err="1">
                    <a:solidFill>
                      <a:srgbClr val="000000"/>
                    </a:solidFill>
                    <a:latin typeface="Times New Roman" charset="0"/>
                    <a:ea typeface="Times New Roman" charset="0"/>
                    <a:cs typeface="Times New Roman" charset="0"/>
                  </a:rPr>
                  <a:t>γ</a:t>
                </a:r>
                <a:endParaRPr lang="en-GB" sz="4600" b="1" baseline="30000" dirty="0">
                  <a:solidFill>
                    <a:srgbClr val="000000"/>
                  </a:solidFill>
                  <a:latin typeface="Times New Roman" charset="0"/>
                  <a:ea typeface="Times New Roman" charset="0"/>
                  <a:cs typeface="Times New Roman" charset="0"/>
                </a:endParaRPr>
              </a:p>
            </p:txBody>
          </p:sp>
        </p:grpSp>
        <p:sp>
          <p:nvSpPr>
            <p:cNvPr id="6" name="Text Box 23">
              <a:extLst>
                <a:ext uri="{FF2B5EF4-FFF2-40B4-BE49-F238E27FC236}">
                  <a16:creationId xmlns:a16="http://schemas.microsoft.com/office/drawing/2014/main" id="{843CB872-AA59-7599-AB2F-D31F42BDA17E}"/>
                </a:ext>
              </a:extLst>
            </p:cNvPr>
            <p:cNvSpPr txBox="1">
              <a:spLocks noChangeArrowheads="1"/>
            </p:cNvSpPr>
            <p:nvPr/>
          </p:nvSpPr>
          <p:spPr bwMode="auto">
            <a:xfrm>
              <a:off x="4529750" y="1083537"/>
              <a:ext cx="570006" cy="580342"/>
            </a:xfrm>
            <a:prstGeom prst="rect">
              <a:avLst/>
            </a:prstGeom>
            <a:noFill/>
            <a:ln w="9525">
              <a:noFill/>
              <a:round/>
              <a:headEnd/>
              <a:tailEnd/>
            </a:ln>
          </p:spPr>
          <p:txBody>
            <a:bodyPr wrap="none" lIns="93789" tIns="87738" rIns="93789" bIns="46894">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4600" b="1" baseline="30000" dirty="0" err="1">
                  <a:solidFill>
                    <a:srgbClr val="000000"/>
                  </a:solidFill>
                  <a:latin typeface="Times New Roman" charset="0"/>
                  <a:ea typeface="Times New Roman" charset="0"/>
                  <a:cs typeface="Times New Roman" charset="0"/>
                </a:rPr>
                <a:t>γ</a:t>
              </a:r>
              <a:r>
                <a:rPr lang="en-GB" sz="4600" b="1" baseline="30000" dirty="0">
                  <a:solidFill>
                    <a:srgbClr val="000000"/>
                  </a:solidFill>
                  <a:latin typeface="Times New Roman" charset="0"/>
                  <a:ea typeface="Times New Roman" charset="0"/>
                  <a:cs typeface="Times New Roman" charset="0"/>
                </a:rPr>
                <a:t>*</a:t>
              </a:r>
            </a:p>
          </p:txBody>
        </p:sp>
        <p:sp>
          <p:nvSpPr>
            <p:cNvPr id="7" name="Text Box 27">
              <a:extLst>
                <a:ext uri="{FF2B5EF4-FFF2-40B4-BE49-F238E27FC236}">
                  <a16:creationId xmlns:a16="http://schemas.microsoft.com/office/drawing/2014/main" id="{90ABD7C6-5B95-B01C-6E28-A3C6C248C7BB}"/>
                </a:ext>
              </a:extLst>
            </p:cNvPr>
            <p:cNvSpPr txBox="1">
              <a:spLocks noChangeArrowheads="1"/>
            </p:cNvSpPr>
            <p:nvPr/>
          </p:nvSpPr>
          <p:spPr bwMode="auto">
            <a:xfrm>
              <a:off x="5378378" y="654087"/>
              <a:ext cx="2284740" cy="482892"/>
            </a:xfrm>
            <a:prstGeom prst="rect">
              <a:avLst/>
            </a:prstGeom>
            <a:noFill/>
            <a:ln w="9525">
              <a:noFill/>
              <a:round/>
              <a:headEnd/>
              <a:tailEnd/>
            </a:ln>
          </p:spPr>
          <p:txBody>
            <a:bodyPr lIns="92276" tIns="72989" rIns="92276" bIns="48029">
              <a:prstTxWarp prst="textNoShape">
                <a:avLst/>
              </a:prstTxWarp>
              <a:spAutoFit/>
            </a:bodyPr>
            <a:lstStyle/>
            <a:p>
              <a:pPr algn="ctr">
                <a:lnSpc>
                  <a:spcPct val="93000"/>
                </a:lnSpc>
                <a:spcBef>
                  <a:spcPts val="1773"/>
                </a:spcBef>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2500" dirty="0">
                  <a:solidFill>
                    <a:srgbClr val="000066"/>
                  </a:solidFill>
                  <a:latin typeface="Times New Roman" charset="0"/>
                  <a:ea typeface="DejaVu Sans" charset="0"/>
                  <a:cs typeface="DejaVu Sans" charset="0"/>
                </a:rPr>
                <a:t>DVCS (</a:t>
              </a:r>
              <a:r>
                <a:rPr lang="en-GB" sz="2500" dirty="0" err="1">
                  <a:solidFill>
                    <a:srgbClr val="000066"/>
                  </a:solidFill>
                  <a:latin typeface="Times New Roman" charset="0"/>
                  <a:ea typeface="DejaVu Sans" charset="0"/>
                  <a:cs typeface="DejaVu Sans" charset="0"/>
                </a:rPr>
                <a:t>γ</a:t>
              </a:r>
              <a:r>
                <a:rPr lang="en-GB" sz="2500" dirty="0">
                  <a:solidFill>
                    <a:srgbClr val="000066"/>
                  </a:solidFill>
                  <a:latin typeface="Times New Roman" charset="0"/>
                  <a:ea typeface="DejaVu Sans" charset="0"/>
                  <a:cs typeface="DejaVu Sans" charset="0"/>
                </a:rPr>
                <a:t>)</a:t>
              </a:r>
            </a:p>
          </p:txBody>
        </p:sp>
      </p:grpSp>
      <p:sp>
        <p:nvSpPr>
          <p:cNvPr id="23" name="Text Box 28">
            <a:extLst>
              <a:ext uri="{FF2B5EF4-FFF2-40B4-BE49-F238E27FC236}">
                <a16:creationId xmlns:a16="http://schemas.microsoft.com/office/drawing/2014/main" id="{3B985DDE-6E32-310E-6BA5-9A5ED69BEEBF}"/>
              </a:ext>
            </a:extLst>
          </p:cNvPr>
          <p:cNvSpPr txBox="1">
            <a:spLocks noChangeArrowheads="1"/>
          </p:cNvSpPr>
          <p:nvPr/>
        </p:nvSpPr>
        <p:spPr bwMode="auto">
          <a:xfrm>
            <a:off x="9081820" y="3113157"/>
            <a:ext cx="1368243" cy="527952"/>
          </a:xfrm>
          <a:prstGeom prst="rect">
            <a:avLst/>
          </a:prstGeom>
          <a:noFill/>
          <a:ln w="9525">
            <a:noFill/>
            <a:round/>
            <a:headEnd/>
            <a:tailEnd/>
          </a:ln>
        </p:spPr>
        <p:txBody>
          <a:bodyPr wrap="none" lIns="92276" tIns="72989" rIns="92276" bIns="48029">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2800" b="1" dirty="0">
                <a:solidFill>
                  <a:srgbClr val="FF0000"/>
                </a:solidFill>
                <a:latin typeface="Times New Roman" charset="0"/>
                <a:ea typeface="DejaVu Sans" charset="0"/>
                <a:cs typeface="DejaVu Sans" charset="0"/>
              </a:rPr>
              <a:t>Q</a:t>
            </a:r>
            <a:r>
              <a:rPr lang="en-GB" sz="2800" b="1" baseline="30000" dirty="0">
                <a:solidFill>
                  <a:srgbClr val="FF0000"/>
                </a:solidFill>
                <a:latin typeface="Times New Roman" charset="0"/>
                <a:ea typeface="DejaVu Sans" charset="0"/>
                <a:cs typeface="DejaVu Sans" charset="0"/>
              </a:rPr>
              <a:t>2 </a:t>
            </a:r>
            <a:r>
              <a:rPr lang="en-GB" sz="2800" b="1" dirty="0">
                <a:solidFill>
                  <a:srgbClr val="FF0000"/>
                </a:solidFill>
                <a:latin typeface="Times New Roman" charset="0"/>
                <a:ea typeface="DejaVu Sans" charset="0"/>
                <a:cs typeface="DejaVu Sans" charset="0"/>
              </a:rPr>
              <a:t>+</a:t>
            </a:r>
            <a:r>
              <a:rPr lang="en-GB" sz="2800" b="1" baseline="30000" dirty="0">
                <a:solidFill>
                  <a:srgbClr val="FF0000"/>
                </a:solidFill>
                <a:latin typeface="Times New Roman" charset="0"/>
                <a:ea typeface="DejaVu Sans" charset="0"/>
                <a:cs typeface="DejaVu Sans" charset="0"/>
              </a:rPr>
              <a:t> </a:t>
            </a:r>
            <a:r>
              <a:rPr lang="en-GB" sz="2800" b="1" dirty="0">
                <a:solidFill>
                  <a:srgbClr val="FF0000"/>
                </a:solidFill>
                <a:latin typeface="Times New Roman" charset="0"/>
                <a:ea typeface="DejaVu Sans" charset="0"/>
                <a:cs typeface="DejaVu Sans" charset="0"/>
              </a:rPr>
              <a:t>M</a:t>
            </a:r>
            <a:r>
              <a:rPr lang="en-GB" sz="2800" b="1" baseline="30000" dirty="0">
                <a:solidFill>
                  <a:srgbClr val="FF0000"/>
                </a:solidFill>
                <a:latin typeface="Times New Roman" charset="0"/>
                <a:ea typeface="DejaVu Sans" charset="0"/>
                <a:cs typeface="DejaVu Sans" charset="0"/>
              </a:rPr>
              <a:t>2</a:t>
            </a:r>
          </a:p>
        </p:txBody>
      </p:sp>
      <p:sp>
        <p:nvSpPr>
          <p:cNvPr id="24" name="Text Box 29">
            <a:extLst>
              <a:ext uri="{FF2B5EF4-FFF2-40B4-BE49-F238E27FC236}">
                <a16:creationId xmlns:a16="http://schemas.microsoft.com/office/drawing/2014/main" id="{D4E21186-BA57-50D9-1F5E-73A0C954791C}"/>
              </a:ext>
            </a:extLst>
          </p:cNvPr>
          <p:cNvSpPr txBox="1">
            <a:spLocks noChangeArrowheads="1"/>
          </p:cNvSpPr>
          <p:nvPr/>
        </p:nvSpPr>
        <p:spPr bwMode="auto">
          <a:xfrm>
            <a:off x="2476853" y="3067879"/>
            <a:ext cx="585343" cy="527952"/>
          </a:xfrm>
          <a:prstGeom prst="rect">
            <a:avLst/>
          </a:prstGeom>
          <a:noFill/>
          <a:ln w="9525">
            <a:noFill/>
            <a:round/>
            <a:headEnd/>
            <a:tailEnd/>
          </a:ln>
        </p:spPr>
        <p:txBody>
          <a:bodyPr wrap="none" lIns="92276" tIns="72989" rIns="92276" bIns="48029">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2800" b="1" dirty="0">
                <a:solidFill>
                  <a:srgbClr val="FF0000"/>
                </a:solidFill>
                <a:latin typeface="Times New Roman" charset="0"/>
                <a:ea typeface="DejaVu Sans" charset="0"/>
                <a:cs typeface="DejaVu Sans" charset="0"/>
              </a:rPr>
              <a:t>Q</a:t>
            </a:r>
            <a:r>
              <a:rPr lang="en-GB" sz="2800" b="1" baseline="30000" dirty="0">
                <a:solidFill>
                  <a:srgbClr val="FF0000"/>
                </a:solidFill>
                <a:latin typeface="Times New Roman" charset="0"/>
                <a:ea typeface="DejaVu Sans" charset="0"/>
                <a:cs typeface="DejaVu Sans" charset="0"/>
              </a:rPr>
              <a:t>2</a:t>
            </a:r>
          </a:p>
        </p:txBody>
      </p:sp>
      <p:sp>
        <p:nvSpPr>
          <p:cNvPr id="25" name="AutoShape 30">
            <a:extLst>
              <a:ext uri="{FF2B5EF4-FFF2-40B4-BE49-F238E27FC236}">
                <a16:creationId xmlns:a16="http://schemas.microsoft.com/office/drawing/2014/main" id="{E22AB367-DA71-8B69-69DC-F7CBBAD5132A}"/>
              </a:ext>
            </a:extLst>
          </p:cNvPr>
          <p:cNvSpPr>
            <a:spLocks noChangeArrowheads="1"/>
          </p:cNvSpPr>
          <p:nvPr/>
        </p:nvSpPr>
        <p:spPr bwMode="auto">
          <a:xfrm>
            <a:off x="4248064" y="3188345"/>
            <a:ext cx="3800441" cy="216377"/>
          </a:xfrm>
          <a:prstGeom prst="leftRightArrow">
            <a:avLst>
              <a:gd name="adj1" fmla="val 50000"/>
              <a:gd name="adj2" fmla="val 319279"/>
            </a:avLst>
          </a:prstGeom>
          <a:gradFill rotWithShape="0">
            <a:gsLst>
              <a:gs pos="0">
                <a:srgbClr val="00FFCC">
                  <a:alpha val="70998"/>
                </a:srgbClr>
              </a:gs>
              <a:gs pos="100000">
                <a:srgbClr val="000099"/>
              </a:gs>
            </a:gsLst>
            <a:lin ang="18900000" scaled="1"/>
          </a:gradFill>
          <a:ln w="9525">
            <a:noFill/>
            <a:round/>
            <a:headEnd/>
            <a:tailEnd/>
          </a:ln>
        </p:spPr>
        <p:txBody>
          <a:bodyPr wrap="none" lIns="96058" tIns="48029" rIns="96058" bIns="48029" anchor="ctr">
            <a:prstTxWarp prst="textNoShape">
              <a:avLst/>
            </a:prstTxWarp>
          </a:bodyPr>
          <a:lstStyle/>
          <a:p>
            <a:endParaRPr lang="en-US"/>
          </a:p>
        </p:txBody>
      </p:sp>
      <p:sp>
        <p:nvSpPr>
          <p:cNvPr id="26" name="Text Box 31">
            <a:extLst>
              <a:ext uri="{FF2B5EF4-FFF2-40B4-BE49-F238E27FC236}">
                <a16:creationId xmlns:a16="http://schemas.microsoft.com/office/drawing/2014/main" id="{6F047BF1-549F-F825-8DFD-C27FA752C3D9}"/>
              </a:ext>
            </a:extLst>
          </p:cNvPr>
          <p:cNvSpPr txBox="1">
            <a:spLocks noChangeArrowheads="1"/>
          </p:cNvSpPr>
          <p:nvPr/>
        </p:nvSpPr>
        <p:spPr bwMode="auto">
          <a:xfrm>
            <a:off x="915723" y="3067879"/>
            <a:ext cx="1103673" cy="527952"/>
          </a:xfrm>
          <a:prstGeom prst="rect">
            <a:avLst/>
          </a:prstGeom>
          <a:noFill/>
          <a:ln w="9525">
            <a:noFill/>
            <a:round/>
            <a:headEnd/>
            <a:tailEnd/>
          </a:ln>
        </p:spPr>
        <p:txBody>
          <a:bodyPr wrap="none" lIns="92276" tIns="72989" rIns="92276" bIns="48029">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2800" b="1" dirty="0">
                <a:solidFill>
                  <a:srgbClr val="000066"/>
                </a:solidFill>
                <a:latin typeface="Times New Roman" charset="0"/>
                <a:ea typeface="DejaVu Sans" charset="0"/>
                <a:cs typeface="DejaVu Sans" charset="0"/>
              </a:rPr>
              <a:t>Scale:</a:t>
            </a:r>
          </a:p>
        </p:txBody>
      </p:sp>
      <p:sp>
        <p:nvSpPr>
          <p:cNvPr id="27" name="Text Box 32">
            <a:extLst>
              <a:ext uri="{FF2B5EF4-FFF2-40B4-BE49-F238E27FC236}">
                <a16:creationId xmlns:a16="http://schemas.microsoft.com/office/drawing/2014/main" id="{8647EB4A-2E7E-B82E-B97C-34AB658A60BF}"/>
              </a:ext>
            </a:extLst>
          </p:cNvPr>
          <p:cNvSpPr txBox="1">
            <a:spLocks noChangeArrowheads="1"/>
          </p:cNvSpPr>
          <p:nvPr/>
        </p:nvSpPr>
        <p:spPr bwMode="auto">
          <a:xfrm>
            <a:off x="77880" y="3677907"/>
            <a:ext cx="6246719" cy="2274531"/>
          </a:xfrm>
          <a:prstGeom prst="rect">
            <a:avLst/>
          </a:prstGeom>
          <a:solidFill>
            <a:schemeClr val="accent2">
              <a:lumMod val="20000"/>
              <a:lumOff val="80000"/>
            </a:schemeClr>
          </a:solidFill>
          <a:ln w="9525">
            <a:noFill/>
            <a:round/>
            <a:headEnd/>
            <a:tailEnd/>
          </a:ln>
        </p:spPr>
        <p:txBody>
          <a:bodyPr wrap="square" lIns="93789" tIns="46894" rIns="93789" bIns="46894">
            <a:prstTxWarp prst="textNoShape">
              <a:avLst/>
            </a:prstTxWarp>
            <a:spAutoFit/>
          </a:bodyPr>
          <a:lstStyle/>
          <a:p>
            <a:pPr marL="138417" indent="-138417">
              <a:lnSpc>
                <a:spcPct val="93000"/>
              </a:lnSpc>
              <a:tabLst>
                <a:tab pos="140084" algn="l"/>
                <a:tab pos="610367" algn="l"/>
                <a:tab pos="1082318" algn="l"/>
                <a:tab pos="1554267" algn="l"/>
                <a:tab pos="2026218" algn="l"/>
                <a:tab pos="2498168" algn="l"/>
                <a:tab pos="2970119" algn="l"/>
                <a:tab pos="3442068" algn="l"/>
                <a:tab pos="3914019" algn="l"/>
                <a:tab pos="4385969" algn="l"/>
                <a:tab pos="4857920" algn="l"/>
                <a:tab pos="5329869" algn="l"/>
                <a:tab pos="5801820" algn="l"/>
                <a:tab pos="6273770" algn="l"/>
                <a:tab pos="6745721" algn="l"/>
                <a:tab pos="7217670" algn="l"/>
                <a:tab pos="7689621" algn="l"/>
                <a:tab pos="8161571" algn="l"/>
                <a:tab pos="8633522" algn="l"/>
                <a:tab pos="9105471" algn="l"/>
                <a:tab pos="9577422" algn="l"/>
              </a:tabLst>
            </a:pPr>
            <a:r>
              <a:rPr lang="en-GB" sz="2500" b="1" dirty="0">
                <a:solidFill>
                  <a:srgbClr val="FF0000"/>
                </a:solidFill>
                <a:ea typeface="DejaVu Sans" charset="0"/>
                <a:cs typeface="DejaVu Sans" charset="0"/>
              </a:rPr>
              <a:t>DVCS:</a:t>
            </a:r>
          </a:p>
          <a:p>
            <a:pPr marL="138417" indent="-138417">
              <a:lnSpc>
                <a:spcPct val="120000"/>
              </a:lnSpc>
              <a:buFont typeface="Arial" charset="0"/>
              <a:buChar char="•"/>
              <a:tabLst>
                <a:tab pos="140084" algn="l"/>
                <a:tab pos="610367" algn="l"/>
                <a:tab pos="1082318" algn="l"/>
                <a:tab pos="1554267" algn="l"/>
                <a:tab pos="2026218" algn="l"/>
                <a:tab pos="2498168" algn="l"/>
                <a:tab pos="2970119" algn="l"/>
                <a:tab pos="3442068" algn="l"/>
                <a:tab pos="3914019" algn="l"/>
                <a:tab pos="4385969" algn="l"/>
                <a:tab pos="4857920" algn="l"/>
                <a:tab pos="5329869" algn="l"/>
                <a:tab pos="5801820" algn="l"/>
                <a:tab pos="6273770" algn="l"/>
                <a:tab pos="6745721" algn="l"/>
                <a:tab pos="7217670" algn="l"/>
                <a:tab pos="7689621" algn="l"/>
                <a:tab pos="8161571" algn="l"/>
                <a:tab pos="8633522" algn="l"/>
                <a:tab pos="9105471" algn="l"/>
                <a:tab pos="9577422" algn="l"/>
              </a:tabLst>
            </a:pPr>
            <a:r>
              <a:rPr lang="en-GB" sz="2000" b="1" dirty="0">
                <a:solidFill>
                  <a:srgbClr val="000000"/>
                </a:solidFill>
                <a:ea typeface="DejaVu Sans" charset="0"/>
                <a:cs typeface="DejaVu Sans" charset="0"/>
              </a:rPr>
              <a:t>Very clean experimental signature</a:t>
            </a:r>
          </a:p>
          <a:p>
            <a:pPr marL="138417" indent="-138417">
              <a:lnSpc>
                <a:spcPct val="120000"/>
              </a:lnSpc>
              <a:buFont typeface="Arial" charset="0"/>
              <a:buChar char="•"/>
              <a:tabLst>
                <a:tab pos="140084" algn="l"/>
                <a:tab pos="610367" algn="l"/>
                <a:tab pos="1082318" algn="l"/>
                <a:tab pos="1554267" algn="l"/>
                <a:tab pos="2026218" algn="l"/>
                <a:tab pos="2498168" algn="l"/>
                <a:tab pos="2970119" algn="l"/>
                <a:tab pos="3442068" algn="l"/>
                <a:tab pos="3914019" algn="l"/>
                <a:tab pos="4385969" algn="l"/>
                <a:tab pos="4857920" algn="l"/>
                <a:tab pos="5329869" algn="l"/>
                <a:tab pos="5801820" algn="l"/>
                <a:tab pos="6273770" algn="l"/>
                <a:tab pos="6745721" algn="l"/>
                <a:tab pos="7217670" algn="l"/>
                <a:tab pos="7689621" algn="l"/>
                <a:tab pos="8161571" algn="l"/>
                <a:tab pos="8633522" algn="l"/>
                <a:tab pos="9105471" algn="l"/>
                <a:tab pos="9577422" algn="l"/>
              </a:tabLst>
            </a:pPr>
            <a:r>
              <a:rPr lang="en-GB" sz="2000" b="1" dirty="0">
                <a:solidFill>
                  <a:srgbClr val="000000"/>
                </a:solidFill>
                <a:ea typeface="DejaVu Sans" charset="0"/>
                <a:cs typeface="DejaVu Sans" charset="0"/>
              </a:rPr>
              <a:t>No VM wave-function uncertainty</a:t>
            </a:r>
          </a:p>
          <a:p>
            <a:pPr marL="138417" indent="-138417">
              <a:lnSpc>
                <a:spcPct val="120000"/>
              </a:lnSpc>
              <a:buFont typeface="Arial" charset="0"/>
              <a:buChar char="•"/>
              <a:tabLst>
                <a:tab pos="140084" algn="l"/>
                <a:tab pos="610367" algn="l"/>
                <a:tab pos="1082318" algn="l"/>
                <a:tab pos="1554267" algn="l"/>
                <a:tab pos="2026218" algn="l"/>
                <a:tab pos="2498168" algn="l"/>
                <a:tab pos="2970119" algn="l"/>
                <a:tab pos="3442068" algn="l"/>
                <a:tab pos="3914019" algn="l"/>
                <a:tab pos="4385969" algn="l"/>
                <a:tab pos="4857920" algn="l"/>
                <a:tab pos="5329869" algn="l"/>
                <a:tab pos="5801820" algn="l"/>
                <a:tab pos="6273770" algn="l"/>
                <a:tab pos="6745721" algn="l"/>
                <a:tab pos="7217670" algn="l"/>
                <a:tab pos="7689621" algn="l"/>
                <a:tab pos="8161571" algn="l"/>
                <a:tab pos="8633522" algn="l"/>
                <a:tab pos="9105471" algn="l"/>
                <a:tab pos="9577422" algn="l"/>
              </a:tabLst>
            </a:pPr>
            <a:r>
              <a:rPr lang="en-GB" sz="2000" b="1" dirty="0">
                <a:solidFill>
                  <a:srgbClr val="000000"/>
                </a:solidFill>
                <a:ea typeface="DejaVu Sans" charset="0"/>
                <a:cs typeface="DejaVu Sans" charset="0"/>
              </a:rPr>
              <a:t>Hard scale provided by Q</a:t>
            </a:r>
            <a:r>
              <a:rPr lang="en-GB" sz="2000" b="1" baseline="30000" dirty="0">
                <a:solidFill>
                  <a:srgbClr val="000000"/>
                </a:solidFill>
                <a:ea typeface="DejaVu Sans" charset="0"/>
                <a:cs typeface="DejaVu Sans" charset="0"/>
              </a:rPr>
              <a:t>2</a:t>
            </a:r>
          </a:p>
          <a:p>
            <a:pPr marL="138417" indent="-138417">
              <a:lnSpc>
                <a:spcPct val="120000"/>
              </a:lnSpc>
              <a:buFont typeface="Arial" charset="0"/>
              <a:buChar char="•"/>
              <a:tabLst>
                <a:tab pos="140084" algn="l"/>
                <a:tab pos="610367" algn="l"/>
                <a:tab pos="1082318" algn="l"/>
                <a:tab pos="1554267" algn="l"/>
                <a:tab pos="2026218" algn="l"/>
                <a:tab pos="2498168" algn="l"/>
                <a:tab pos="2970119" algn="l"/>
                <a:tab pos="3442068" algn="l"/>
                <a:tab pos="3914019" algn="l"/>
                <a:tab pos="4385969" algn="l"/>
                <a:tab pos="4857920" algn="l"/>
                <a:tab pos="5329869" algn="l"/>
                <a:tab pos="5801820" algn="l"/>
                <a:tab pos="6273770" algn="l"/>
                <a:tab pos="6745721" algn="l"/>
                <a:tab pos="7217670" algn="l"/>
                <a:tab pos="7689621" algn="l"/>
                <a:tab pos="8161571" algn="l"/>
                <a:tab pos="8633522" algn="l"/>
                <a:tab pos="9105471" algn="l"/>
                <a:tab pos="9577422" algn="l"/>
              </a:tabLst>
            </a:pPr>
            <a:r>
              <a:rPr lang="en-GB" sz="2000" b="1" dirty="0">
                <a:solidFill>
                  <a:srgbClr val="000000"/>
                </a:solidFill>
                <a:ea typeface="DejaVu Sans" charset="0"/>
                <a:cs typeface="DejaVu Sans" charset="0"/>
              </a:rPr>
              <a:t>Sensitive to both quarks and gluons [via Q</a:t>
            </a:r>
            <a:r>
              <a:rPr lang="en-GB" sz="2000" b="1" baseline="30000" dirty="0">
                <a:solidFill>
                  <a:srgbClr val="000000"/>
                </a:solidFill>
                <a:ea typeface="DejaVu Sans" charset="0"/>
                <a:cs typeface="DejaVu Sans" charset="0"/>
              </a:rPr>
              <a:t>2 </a:t>
            </a:r>
            <a:r>
              <a:rPr lang="en-GB" sz="2000" b="1" dirty="0">
                <a:solidFill>
                  <a:srgbClr val="000000"/>
                </a:solidFill>
                <a:ea typeface="DejaVu Sans" charset="0"/>
                <a:cs typeface="DejaVu Sans" charset="0"/>
              </a:rPr>
              <a:t>dependence of </a:t>
            </a:r>
            <a:r>
              <a:rPr lang="en-GB" sz="2000" b="1" dirty="0" err="1">
                <a:solidFill>
                  <a:srgbClr val="000000"/>
                </a:solidFill>
                <a:ea typeface="DejaVu Sans" charset="0"/>
                <a:cs typeface="DejaVu Sans" charset="0"/>
              </a:rPr>
              <a:t>xsec</a:t>
            </a:r>
            <a:r>
              <a:rPr lang="en-GB" sz="2000" b="1" dirty="0">
                <a:solidFill>
                  <a:srgbClr val="000000"/>
                </a:solidFill>
                <a:ea typeface="DejaVu Sans" charset="0"/>
                <a:cs typeface="DejaVu Sans" charset="0"/>
              </a:rPr>
              <a:t> (scaling violation)</a:t>
            </a:r>
          </a:p>
        </p:txBody>
      </p:sp>
      <p:grpSp>
        <p:nvGrpSpPr>
          <p:cNvPr id="28" name="Group 27">
            <a:extLst>
              <a:ext uri="{FF2B5EF4-FFF2-40B4-BE49-F238E27FC236}">
                <a16:creationId xmlns:a16="http://schemas.microsoft.com/office/drawing/2014/main" id="{17AB2157-2DC5-3269-2064-7113CD8C7F86}"/>
              </a:ext>
            </a:extLst>
          </p:cNvPr>
          <p:cNvGrpSpPr/>
          <p:nvPr/>
        </p:nvGrpSpPr>
        <p:grpSpPr>
          <a:xfrm>
            <a:off x="8383566" y="934156"/>
            <a:ext cx="2826388" cy="1836836"/>
            <a:chOff x="416977" y="654087"/>
            <a:chExt cx="2826388" cy="2089446"/>
          </a:xfrm>
        </p:grpSpPr>
        <p:sp>
          <p:nvSpPr>
            <p:cNvPr id="29" name="Text Box 26">
              <a:extLst>
                <a:ext uri="{FF2B5EF4-FFF2-40B4-BE49-F238E27FC236}">
                  <a16:creationId xmlns:a16="http://schemas.microsoft.com/office/drawing/2014/main" id="{78222566-30C6-700B-5B49-E316A86D644B}"/>
                </a:ext>
              </a:extLst>
            </p:cNvPr>
            <p:cNvSpPr txBox="1">
              <a:spLocks noChangeArrowheads="1"/>
            </p:cNvSpPr>
            <p:nvPr/>
          </p:nvSpPr>
          <p:spPr bwMode="auto">
            <a:xfrm>
              <a:off x="416977" y="654087"/>
              <a:ext cx="2826388" cy="484478"/>
            </a:xfrm>
            <a:prstGeom prst="rect">
              <a:avLst/>
            </a:prstGeom>
            <a:noFill/>
            <a:ln w="9525">
              <a:noFill/>
              <a:round/>
              <a:headEnd/>
              <a:tailEnd/>
            </a:ln>
          </p:spPr>
          <p:txBody>
            <a:bodyPr wrap="none" lIns="92276" tIns="72989" rIns="92276" bIns="48029">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2500" dirty="0">
                  <a:solidFill>
                    <a:srgbClr val="000066"/>
                  </a:solidFill>
                  <a:latin typeface="Times New Roman" charset="0"/>
                  <a:ea typeface="DejaVu Sans" charset="0"/>
                  <a:cs typeface="DejaVu Sans" charset="0"/>
                </a:rPr>
                <a:t>VM (</a:t>
              </a:r>
              <a:r>
                <a:rPr lang="en-GB" sz="2500" dirty="0" err="1">
                  <a:solidFill>
                    <a:srgbClr val="000066"/>
                  </a:solidFill>
                  <a:latin typeface="Times New Roman" charset="0"/>
                  <a:ea typeface="Times New Roman" charset="0"/>
                  <a:cs typeface="Times New Roman" charset="0"/>
                </a:rPr>
                <a:t>ρ</a:t>
              </a:r>
              <a:r>
                <a:rPr lang="en-GB" sz="2500" dirty="0">
                  <a:solidFill>
                    <a:srgbClr val="000066"/>
                  </a:solidFill>
                  <a:latin typeface="Times New Roman" charset="0"/>
                  <a:ea typeface="Times New Roman" charset="0"/>
                  <a:cs typeface="Times New Roman" charset="0"/>
                </a:rPr>
                <a:t>, </a:t>
              </a:r>
              <a:r>
                <a:rPr lang="en-GB" sz="2500" dirty="0" err="1">
                  <a:solidFill>
                    <a:srgbClr val="000066"/>
                  </a:solidFill>
                  <a:latin typeface="Times New Roman" charset="0"/>
                  <a:ea typeface="Times New Roman" charset="0"/>
                  <a:cs typeface="Times New Roman" charset="0"/>
                </a:rPr>
                <a:t>ω</a:t>
              </a:r>
              <a:r>
                <a:rPr lang="en-GB" sz="2500" dirty="0">
                  <a:solidFill>
                    <a:srgbClr val="000066"/>
                  </a:solidFill>
                  <a:latin typeface="Times New Roman" charset="0"/>
                  <a:ea typeface="Times New Roman" charset="0"/>
                  <a:cs typeface="Times New Roman" charset="0"/>
                </a:rPr>
                <a:t>, </a:t>
              </a:r>
              <a:r>
                <a:rPr lang="en-GB" sz="2500" dirty="0" err="1">
                  <a:solidFill>
                    <a:srgbClr val="000066"/>
                  </a:solidFill>
                  <a:latin typeface="Times New Roman" charset="0"/>
                  <a:ea typeface="Times New Roman" charset="0"/>
                  <a:cs typeface="Times New Roman" charset="0"/>
                </a:rPr>
                <a:t>φ</a:t>
              </a:r>
              <a:r>
                <a:rPr lang="en-GB" sz="2500" dirty="0">
                  <a:solidFill>
                    <a:srgbClr val="000066"/>
                  </a:solidFill>
                  <a:latin typeface="Times New Roman" charset="0"/>
                  <a:ea typeface="Times New Roman" charset="0"/>
                  <a:cs typeface="Times New Roman" charset="0"/>
                </a:rPr>
                <a:t>, J/ψ, </a:t>
              </a:r>
              <a:r>
                <a:rPr lang="en-GB" sz="2500" dirty="0" err="1">
                  <a:solidFill>
                    <a:srgbClr val="000066"/>
                  </a:solidFill>
                  <a:latin typeface="Times New Roman" charset="0"/>
                  <a:ea typeface="Times New Roman" charset="0"/>
                  <a:cs typeface="Times New Roman" charset="0"/>
                </a:rPr>
                <a:t>Υ</a:t>
              </a:r>
              <a:r>
                <a:rPr lang="en-GB" sz="2500" dirty="0">
                  <a:solidFill>
                    <a:srgbClr val="000066"/>
                  </a:solidFill>
                  <a:latin typeface="Times New Roman" charset="0"/>
                  <a:ea typeface="DejaVu Sans" charset="0"/>
                  <a:cs typeface="DejaVu Sans" charset="0"/>
                </a:rPr>
                <a:t>)</a:t>
              </a:r>
            </a:p>
          </p:txBody>
        </p:sp>
        <p:grpSp>
          <p:nvGrpSpPr>
            <p:cNvPr id="30" name="Group 33">
              <a:extLst>
                <a:ext uri="{FF2B5EF4-FFF2-40B4-BE49-F238E27FC236}">
                  <a16:creationId xmlns:a16="http://schemas.microsoft.com/office/drawing/2014/main" id="{0BB4B151-38A8-48D1-E26E-95FC83DFC184}"/>
                </a:ext>
              </a:extLst>
            </p:cNvPr>
            <p:cNvGrpSpPr>
              <a:grpSpLocks/>
            </p:cNvGrpSpPr>
            <p:nvPr/>
          </p:nvGrpSpPr>
          <p:grpSpPr bwMode="auto">
            <a:xfrm>
              <a:off x="456949" y="1083539"/>
              <a:ext cx="2533374" cy="1659994"/>
              <a:chOff x="272" y="656"/>
              <a:chExt cx="1508" cy="1005"/>
            </a:xfrm>
          </p:grpSpPr>
          <p:grpSp>
            <p:nvGrpSpPr>
              <p:cNvPr id="31" name="Group 34">
                <a:extLst>
                  <a:ext uri="{FF2B5EF4-FFF2-40B4-BE49-F238E27FC236}">
                    <a16:creationId xmlns:a16="http://schemas.microsoft.com/office/drawing/2014/main" id="{FF41115D-00D8-2E4F-CE37-D2E72ACE6A2D}"/>
                  </a:ext>
                </a:extLst>
              </p:cNvPr>
              <p:cNvGrpSpPr>
                <a:grpSpLocks/>
              </p:cNvGrpSpPr>
              <p:nvPr/>
            </p:nvGrpSpPr>
            <p:grpSpPr bwMode="auto">
              <a:xfrm>
                <a:off x="447" y="656"/>
                <a:ext cx="1333" cy="1005"/>
                <a:chOff x="447" y="656"/>
                <a:chExt cx="1333" cy="1005"/>
              </a:xfrm>
            </p:grpSpPr>
            <p:sp>
              <p:nvSpPr>
                <p:cNvPr id="33" name="Text Box 35">
                  <a:extLst>
                    <a:ext uri="{FF2B5EF4-FFF2-40B4-BE49-F238E27FC236}">
                      <a16:creationId xmlns:a16="http://schemas.microsoft.com/office/drawing/2014/main" id="{7F12ECAA-56B5-57B5-D80F-2FC6294C6793}"/>
                    </a:ext>
                  </a:extLst>
                </p:cNvPr>
                <p:cNvSpPr txBox="1">
                  <a:spLocks noChangeArrowheads="1"/>
                </p:cNvSpPr>
                <p:nvPr/>
              </p:nvSpPr>
              <p:spPr bwMode="auto">
                <a:xfrm>
                  <a:off x="1129" y="1118"/>
                  <a:ext cx="298" cy="287"/>
                </a:xfrm>
                <a:prstGeom prst="rect">
                  <a:avLst/>
                </a:prstGeom>
                <a:noFill/>
                <a:ln w="9525">
                  <a:noFill/>
                  <a:round/>
                  <a:headEnd/>
                  <a:tailEnd/>
                </a:ln>
              </p:spPr>
              <p:txBody>
                <a:bodyPr wrap="none" lIns="89280" tIns="65880" rIns="89280" bIns="44640">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2500" b="1" dirty="0">
                      <a:solidFill>
                        <a:srgbClr val="000000"/>
                      </a:solidFill>
                      <a:latin typeface="Times New Roman" charset="0"/>
                      <a:ea typeface="DejaVu Sans" charset="0"/>
                      <a:cs typeface="DejaVu Sans" charset="0"/>
                    </a:rPr>
                    <a:t>IP</a:t>
                  </a:r>
                </a:p>
              </p:txBody>
            </p:sp>
            <p:grpSp>
              <p:nvGrpSpPr>
                <p:cNvPr id="34" name="Group 36">
                  <a:extLst>
                    <a:ext uri="{FF2B5EF4-FFF2-40B4-BE49-F238E27FC236}">
                      <a16:creationId xmlns:a16="http://schemas.microsoft.com/office/drawing/2014/main" id="{65C97710-AEA3-D606-284F-23ADAD7BED0C}"/>
                    </a:ext>
                  </a:extLst>
                </p:cNvPr>
                <p:cNvGrpSpPr>
                  <a:grpSpLocks/>
                </p:cNvGrpSpPr>
                <p:nvPr/>
              </p:nvGrpSpPr>
              <p:grpSpPr bwMode="auto">
                <a:xfrm>
                  <a:off x="447" y="656"/>
                  <a:ext cx="1333" cy="1005"/>
                  <a:chOff x="447" y="656"/>
                  <a:chExt cx="1333" cy="1005"/>
                </a:xfrm>
              </p:grpSpPr>
              <p:sp>
                <p:nvSpPr>
                  <p:cNvPr id="35" name="Freeform 37">
                    <a:extLst>
                      <a:ext uri="{FF2B5EF4-FFF2-40B4-BE49-F238E27FC236}">
                        <a16:creationId xmlns:a16="http://schemas.microsoft.com/office/drawing/2014/main" id="{24FCE380-69EA-3449-F629-7FDC9F0F9DBE}"/>
                      </a:ext>
                    </a:extLst>
                  </p:cNvPr>
                  <p:cNvSpPr>
                    <a:spLocks noChangeArrowheads="1"/>
                  </p:cNvSpPr>
                  <p:nvPr/>
                </p:nvSpPr>
                <p:spPr bwMode="auto">
                  <a:xfrm>
                    <a:off x="1058" y="1022"/>
                    <a:ext cx="104" cy="494"/>
                  </a:xfrm>
                  <a:custGeom>
                    <a:avLst/>
                    <a:gdLst>
                      <a:gd name="T0" fmla="*/ 36 w 114"/>
                      <a:gd name="T1" fmla="*/ 368 h 532"/>
                      <a:gd name="T2" fmla="*/ 35 w 114"/>
                      <a:gd name="T3" fmla="*/ 357 h 532"/>
                      <a:gd name="T4" fmla="*/ 1 w 114"/>
                      <a:gd name="T5" fmla="*/ 339 h 532"/>
                      <a:gd name="T6" fmla="*/ 72 w 114"/>
                      <a:gd name="T7" fmla="*/ 308 h 532"/>
                      <a:gd name="T8" fmla="*/ 5 w 114"/>
                      <a:gd name="T9" fmla="*/ 282 h 532"/>
                      <a:gd name="T10" fmla="*/ 72 w 114"/>
                      <a:gd name="T11" fmla="*/ 251 h 532"/>
                      <a:gd name="T12" fmla="*/ 4 w 114"/>
                      <a:gd name="T13" fmla="*/ 224 h 532"/>
                      <a:gd name="T14" fmla="*/ 71 w 114"/>
                      <a:gd name="T15" fmla="*/ 193 h 532"/>
                      <a:gd name="T16" fmla="*/ 2 w 114"/>
                      <a:gd name="T17" fmla="*/ 165 h 532"/>
                      <a:gd name="T18" fmla="*/ 68 w 114"/>
                      <a:gd name="T19" fmla="*/ 134 h 532"/>
                      <a:gd name="T20" fmla="*/ 0 w 114"/>
                      <a:gd name="T21" fmla="*/ 108 h 532"/>
                      <a:gd name="T22" fmla="*/ 68 w 114"/>
                      <a:gd name="T23" fmla="*/ 79 h 532"/>
                      <a:gd name="T24" fmla="*/ 5 w 114"/>
                      <a:gd name="T25" fmla="*/ 50 h 532"/>
                      <a:gd name="T26" fmla="*/ 67 w 114"/>
                      <a:gd name="T27" fmla="*/ 27 h 532"/>
                      <a:gd name="T28" fmla="*/ 33 w 114"/>
                      <a:gd name="T29" fmla="*/ 8 h 532"/>
                      <a:gd name="T30" fmla="*/ 35 w 114"/>
                      <a:gd name="T31" fmla="*/ 0 h 5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4"/>
                      <a:gd name="T49" fmla="*/ 0 h 532"/>
                      <a:gd name="T50" fmla="*/ 114 w 114"/>
                      <a:gd name="T51" fmla="*/ 532 h 5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4" h="532">
                        <a:moveTo>
                          <a:pt x="57" y="532"/>
                        </a:moveTo>
                        <a:lnTo>
                          <a:pt x="55" y="517"/>
                        </a:lnTo>
                        <a:lnTo>
                          <a:pt x="1" y="490"/>
                        </a:lnTo>
                        <a:lnTo>
                          <a:pt x="114" y="448"/>
                        </a:lnTo>
                        <a:lnTo>
                          <a:pt x="6" y="408"/>
                        </a:lnTo>
                        <a:lnTo>
                          <a:pt x="114" y="363"/>
                        </a:lnTo>
                        <a:lnTo>
                          <a:pt x="4" y="324"/>
                        </a:lnTo>
                        <a:lnTo>
                          <a:pt x="112" y="279"/>
                        </a:lnTo>
                        <a:lnTo>
                          <a:pt x="2" y="240"/>
                        </a:lnTo>
                        <a:lnTo>
                          <a:pt x="109" y="194"/>
                        </a:lnTo>
                        <a:lnTo>
                          <a:pt x="0" y="156"/>
                        </a:lnTo>
                        <a:lnTo>
                          <a:pt x="108" y="114"/>
                        </a:lnTo>
                        <a:lnTo>
                          <a:pt x="6" y="72"/>
                        </a:lnTo>
                        <a:lnTo>
                          <a:pt x="106" y="39"/>
                        </a:lnTo>
                        <a:lnTo>
                          <a:pt x="52" y="13"/>
                        </a:lnTo>
                        <a:lnTo>
                          <a:pt x="55" y="0"/>
                        </a:ln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36" name="Line 38">
                    <a:extLst>
                      <a:ext uri="{FF2B5EF4-FFF2-40B4-BE49-F238E27FC236}">
                        <a16:creationId xmlns:a16="http://schemas.microsoft.com/office/drawing/2014/main" id="{8118661C-526C-B91C-B095-D16A685BF5F1}"/>
                      </a:ext>
                    </a:extLst>
                  </p:cNvPr>
                  <p:cNvSpPr>
                    <a:spLocks noChangeShapeType="1"/>
                  </p:cNvSpPr>
                  <p:nvPr/>
                </p:nvSpPr>
                <p:spPr bwMode="auto">
                  <a:xfrm flipH="1">
                    <a:off x="1086" y="931"/>
                    <a:ext cx="580" cy="91"/>
                  </a:xfrm>
                  <a:prstGeom prst="line">
                    <a:avLst/>
                  </a:prstGeom>
                  <a:noFill/>
                  <a:ln w="57240">
                    <a:solidFill>
                      <a:srgbClr val="000000"/>
                    </a:solidFill>
                    <a:miter lim="800000"/>
                    <a:headEnd/>
                    <a:tailEnd/>
                  </a:ln>
                </p:spPr>
                <p:txBody>
                  <a:bodyPr>
                    <a:prstTxWarp prst="textNoShape">
                      <a:avLst/>
                    </a:prstTxWarp>
                  </a:bodyPr>
                  <a:lstStyle/>
                  <a:p>
                    <a:endParaRPr lang="en-US"/>
                  </a:p>
                </p:txBody>
              </p:sp>
              <p:sp>
                <p:nvSpPr>
                  <p:cNvPr id="37" name="Line 39">
                    <a:extLst>
                      <a:ext uri="{FF2B5EF4-FFF2-40B4-BE49-F238E27FC236}">
                        <a16:creationId xmlns:a16="http://schemas.microsoft.com/office/drawing/2014/main" id="{D2827DAD-B4AE-B699-25BC-A4A44D12BA76}"/>
                      </a:ext>
                    </a:extLst>
                  </p:cNvPr>
                  <p:cNvSpPr>
                    <a:spLocks noChangeShapeType="1"/>
                  </p:cNvSpPr>
                  <p:nvPr/>
                </p:nvSpPr>
                <p:spPr bwMode="auto">
                  <a:xfrm flipV="1">
                    <a:off x="580" y="1504"/>
                    <a:ext cx="522" cy="139"/>
                  </a:xfrm>
                  <a:prstGeom prst="line">
                    <a:avLst/>
                  </a:prstGeom>
                  <a:noFill/>
                  <a:ln w="19080">
                    <a:solidFill>
                      <a:srgbClr val="000000"/>
                    </a:solidFill>
                    <a:miter lim="800000"/>
                    <a:headEnd/>
                    <a:tailEnd/>
                  </a:ln>
                </p:spPr>
                <p:txBody>
                  <a:bodyPr>
                    <a:prstTxWarp prst="textNoShape">
                      <a:avLst/>
                    </a:prstTxWarp>
                  </a:bodyPr>
                  <a:lstStyle/>
                  <a:p>
                    <a:endParaRPr lang="en-US"/>
                  </a:p>
                </p:txBody>
              </p:sp>
              <p:sp>
                <p:nvSpPr>
                  <p:cNvPr id="38" name="Line 40">
                    <a:extLst>
                      <a:ext uri="{FF2B5EF4-FFF2-40B4-BE49-F238E27FC236}">
                        <a16:creationId xmlns:a16="http://schemas.microsoft.com/office/drawing/2014/main" id="{A175ADBC-2B93-757F-7C13-938D41147D6B}"/>
                      </a:ext>
                    </a:extLst>
                  </p:cNvPr>
                  <p:cNvSpPr>
                    <a:spLocks noChangeShapeType="1"/>
                  </p:cNvSpPr>
                  <p:nvPr/>
                </p:nvSpPr>
                <p:spPr bwMode="auto">
                  <a:xfrm flipH="1" flipV="1">
                    <a:off x="1076" y="1504"/>
                    <a:ext cx="590" cy="139"/>
                  </a:xfrm>
                  <a:prstGeom prst="line">
                    <a:avLst/>
                  </a:prstGeom>
                  <a:noFill/>
                  <a:ln w="19080">
                    <a:solidFill>
                      <a:srgbClr val="000000"/>
                    </a:solidFill>
                    <a:miter lim="800000"/>
                    <a:headEnd/>
                    <a:tailEnd/>
                  </a:ln>
                </p:spPr>
                <p:txBody>
                  <a:bodyPr>
                    <a:prstTxWarp prst="textNoShape">
                      <a:avLst/>
                    </a:prstTxWarp>
                  </a:bodyPr>
                  <a:lstStyle/>
                  <a:p>
                    <a:endParaRPr lang="en-US"/>
                  </a:p>
                </p:txBody>
              </p:sp>
              <mc:AlternateContent xmlns:mc="http://schemas.openxmlformats.org/markup-compatibility/2006">
                <mc:Choice xmlns:a14="http://schemas.microsoft.com/office/drawing/2010/main" Requires="a14">
                  <p:sp>
                    <p:nvSpPr>
                      <p:cNvPr id="39" name="Text Box 41">
                        <a:extLst>
                          <a:ext uri="{FF2B5EF4-FFF2-40B4-BE49-F238E27FC236}">
                            <a16:creationId xmlns:a16="http://schemas.microsoft.com/office/drawing/2014/main" id="{16F402C6-3F71-9EA7-3256-056DB835D169}"/>
                          </a:ext>
                        </a:extLst>
                      </p:cNvPr>
                      <p:cNvSpPr txBox="1">
                        <a:spLocks noChangeArrowheads="1"/>
                      </p:cNvSpPr>
                      <p:nvPr/>
                    </p:nvSpPr>
                    <p:spPr bwMode="auto">
                      <a:xfrm>
                        <a:off x="447" y="1390"/>
                        <a:ext cx="240" cy="271"/>
                      </a:xfrm>
                      <a:prstGeom prst="rect">
                        <a:avLst/>
                      </a:prstGeom>
                      <a:noFill/>
                      <a:ln w="9525">
                        <a:noFill/>
                        <a:round/>
                        <a:headEnd/>
                        <a:tailEnd/>
                      </a:ln>
                    </p:spPr>
                    <p:txBody>
                      <a:bodyPr wrap="none" lIns="89280" tIns="62280" rIns="89280" bIns="44640">
                        <a:prstTxWarp prst="textNoShape">
                          <a:avLst/>
                        </a:prstTxWarp>
                        <a:spAutoFit/>
                      </a:bodyPr>
                      <a:lstStyle/>
                      <a:p>
                        <a:pP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14:m>
                          <m:oMathPara xmlns:m="http://schemas.openxmlformats.org/officeDocument/2006/math">
                            <m:oMathParaPr>
                              <m:jc m:val="centerGroup"/>
                            </m:oMathParaPr>
                            <m:oMath xmlns:m="http://schemas.openxmlformats.org/officeDocument/2006/math">
                              <m:r>
                                <a:rPr lang="en-US" sz="2000" b="1" i="1">
                                  <a:solidFill>
                                    <a:srgbClr val="000000"/>
                                  </a:solidFill>
                                  <a:latin typeface="Cambria Math" panose="02040503050406030204" pitchFamily="18" charset="0"/>
                                  <a:ea typeface="DejaVu Sans" charset="0"/>
                                  <a:cs typeface="DejaVu Sans" charset="0"/>
                                </a:rPr>
                                <m:t>𝒑</m:t>
                              </m:r>
                            </m:oMath>
                          </m:oMathPara>
                        </a14:m>
                        <a:endParaRPr lang="en-GB" sz="2000" b="1" dirty="0">
                          <a:solidFill>
                            <a:srgbClr val="000000"/>
                          </a:solidFill>
                          <a:latin typeface="Times New Roman" charset="0"/>
                          <a:ea typeface="DejaVu Sans" charset="0"/>
                          <a:cs typeface="DejaVu Sans" charset="0"/>
                        </a:endParaRPr>
                      </a:p>
                    </p:txBody>
                  </p:sp>
                </mc:Choice>
                <mc:Fallback>
                  <p:sp>
                    <p:nvSpPr>
                      <p:cNvPr id="39" name="Text Box 41">
                        <a:extLst>
                          <a:ext uri="{FF2B5EF4-FFF2-40B4-BE49-F238E27FC236}">
                            <a16:creationId xmlns:a16="http://schemas.microsoft.com/office/drawing/2014/main" id="{16F402C6-3F71-9EA7-3256-056DB835D169}"/>
                          </a:ext>
                        </a:extLst>
                      </p:cNvPr>
                      <p:cNvSpPr txBox="1">
                        <a:spLocks noRot="1" noChangeAspect="1" noMove="1" noResize="1" noEditPoints="1" noAdjustHandles="1" noChangeArrowheads="1" noChangeShapeType="1" noTextEdit="1"/>
                      </p:cNvSpPr>
                      <p:nvPr/>
                    </p:nvSpPr>
                    <p:spPr bwMode="auto">
                      <a:xfrm>
                        <a:off x="447" y="1390"/>
                        <a:ext cx="240" cy="271"/>
                      </a:xfrm>
                      <a:prstGeom prst="rect">
                        <a:avLst/>
                      </a:prstGeom>
                      <a:blipFill>
                        <a:blip r:embed="rId6"/>
                        <a:stretch>
                          <a:fillRect b="-9375"/>
                        </a:stretch>
                      </a:blipFill>
                      <a:ln w="9525">
                        <a:noFill/>
                        <a:round/>
                        <a:headEnd/>
                        <a:tailEnd/>
                      </a:ln>
                    </p:spPr>
                    <p:txBody>
                      <a:bodyPr/>
                      <a:lstStyle/>
                      <a:p>
                        <a:r>
                          <a:rPr lang="it-IT">
                            <a:noFill/>
                          </a:rPr>
                          <a:t> </a:t>
                        </a:r>
                      </a:p>
                    </p:txBody>
                  </p:sp>
                </mc:Fallback>
              </mc:AlternateContent>
              <p:sp>
                <p:nvSpPr>
                  <p:cNvPr id="40" name="Freeform 42">
                    <a:extLst>
                      <a:ext uri="{FF2B5EF4-FFF2-40B4-BE49-F238E27FC236}">
                        <a16:creationId xmlns:a16="http://schemas.microsoft.com/office/drawing/2014/main" id="{AEB72428-C586-C089-329D-EB1B4CF6513F}"/>
                      </a:ext>
                    </a:extLst>
                  </p:cNvPr>
                  <p:cNvSpPr>
                    <a:spLocks noChangeArrowheads="1"/>
                  </p:cNvSpPr>
                  <p:nvPr/>
                </p:nvSpPr>
                <p:spPr bwMode="auto">
                  <a:xfrm rot="-1980000">
                    <a:off x="587" y="753"/>
                    <a:ext cx="453" cy="443"/>
                  </a:xfrm>
                  <a:custGeom>
                    <a:avLst/>
                    <a:gdLst>
                      <a:gd name="T0" fmla="*/ 97 w 380"/>
                      <a:gd name="T1" fmla="*/ 57 h 311"/>
                      <a:gd name="T2" fmla="*/ 36 w 380"/>
                      <a:gd name="T3" fmla="*/ 416 h 311"/>
                      <a:gd name="T4" fmla="*/ 302 w 380"/>
                      <a:gd name="T5" fmla="*/ 54 h 311"/>
                      <a:gd name="T6" fmla="*/ 178 w 380"/>
                      <a:gd name="T7" fmla="*/ 736 h 311"/>
                      <a:gd name="T8" fmla="*/ 446 w 380"/>
                      <a:gd name="T9" fmla="*/ 387 h 311"/>
                      <a:gd name="T10" fmla="*/ 324 w 380"/>
                      <a:gd name="T11" fmla="*/ 1067 h 311"/>
                      <a:gd name="T12" fmla="*/ 590 w 380"/>
                      <a:gd name="T13" fmla="*/ 708 h 311"/>
                      <a:gd name="T14" fmla="*/ 466 w 380"/>
                      <a:gd name="T15" fmla="*/ 1390 h 311"/>
                      <a:gd name="T16" fmla="*/ 734 w 380"/>
                      <a:gd name="T17" fmla="*/ 1048 h 311"/>
                      <a:gd name="T18" fmla="*/ 612 w 380"/>
                      <a:gd name="T19" fmla="*/ 1716 h 311"/>
                      <a:gd name="T20" fmla="*/ 881 w 380"/>
                      <a:gd name="T21" fmla="*/ 1377 h 311"/>
                      <a:gd name="T22" fmla="*/ 817 w 380"/>
                      <a:gd name="T23" fmla="*/ 1825 h 3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11"/>
                      <a:gd name="T38" fmla="*/ 380 w 380"/>
                      <a:gd name="T39" fmla="*/ 311 h 3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11">
                        <a:moveTo>
                          <a:pt x="40" y="10"/>
                        </a:moveTo>
                        <a:cubicBezTo>
                          <a:pt x="36" y="20"/>
                          <a:pt x="0" y="70"/>
                          <a:pt x="15" y="71"/>
                        </a:cubicBezTo>
                        <a:cubicBezTo>
                          <a:pt x="29" y="70"/>
                          <a:pt x="116" y="0"/>
                          <a:pt x="125" y="9"/>
                        </a:cubicBezTo>
                        <a:cubicBezTo>
                          <a:pt x="136" y="19"/>
                          <a:pt x="64" y="116"/>
                          <a:pt x="74" y="126"/>
                        </a:cubicBezTo>
                        <a:cubicBezTo>
                          <a:pt x="84" y="135"/>
                          <a:pt x="174" y="56"/>
                          <a:pt x="185" y="66"/>
                        </a:cubicBezTo>
                        <a:cubicBezTo>
                          <a:pt x="194" y="75"/>
                          <a:pt x="124" y="172"/>
                          <a:pt x="134" y="182"/>
                        </a:cubicBezTo>
                        <a:cubicBezTo>
                          <a:pt x="145" y="191"/>
                          <a:pt x="235" y="111"/>
                          <a:pt x="245" y="121"/>
                        </a:cubicBezTo>
                        <a:cubicBezTo>
                          <a:pt x="256" y="131"/>
                          <a:pt x="184" y="228"/>
                          <a:pt x="194" y="237"/>
                        </a:cubicBezTo>
                        <a:cubicBezTo>
                          <a:pt x="205" y="247"/>
                          <a:pt x="294" y="169"/>
                          <a:pt x="305" y="179"/>
                        </a:cubicBezTo>
                        <a:cubicBezTo>
                          <a:pt x="315" y="189"/>
                          <a:pt x="244" y="284"/>
                          <a:pt x="254" y="293"/>
                        </a:cubicBezTo>
                        <a:cubicBezTo>
                          <a:pt x="265" y="303"/>
                          <a:pt x="352" y="232"/>
                          <a:pt x="366" y="235"/>
                        </a:cubicBezTo>
                        <a:cubicBezTo>
                          <a:pt x="380" y="238"/>
                          <a:pt x="345" y="295"/>
                          <a:pt x="339" y="311"/>
                        </a:cubicBezTo>
                      </a:path>
                    </a:pathLst>
                  </a:custGeom>
                  <a:noFill/>
                  <a:ln w="19080">
                    <a:solidFill>
                      <a:srgbClr val="000000"/>
                    </a:solidFill>
                    <a:round/>
                    <a:headEnd/>
                    <a:tailEnd/>
                  </a:ln>
                </p:spPr>
                <p:txBody>
                  <a:bodyPr wrap="none" anchor="ctr">
                    <a:prstTxWarp prst="textNoShape">
                      <a:avLst/>
                    </a:prstTxWarp>
                  </a:bodyPr>
                  <a:lstStyle/>
                  <a:p>
                    <a:endParaRPr lang="en-US"/>
                  </a:p>
                </p:txBody>
              </p:sp>
              <mc:AlternateContent xmlns:mc="http://schemas.openxmlformats.org/markup-compatibility/2006">
                <mc:Choice xmlns:a14="http://schemas.microsoft.com/office/drawing/2010/main" Requires="a14">
                  <p:sp>
                    <p:nvSpPr>
                      <p:cNvPr id="41" name="Text Box 43">
                        <a:extLst>
                          <a:ext uri="{FF2B5EF4-FFF2-40B4-BE49-F238E27FC236}">
                            <a16:creationId xmlns:a16="http://schemas.microsoft.com/office/drawing/2014/main" id="{2C75CCC8-5452-7691-0D6D-31680320CF0C}"/>
                          </a:ext>
                        </a:extLst>
                      </p:cNvPr>
                      <p:cNvSpPr txBox="1">
                        <a:spLocks noChangeArrowheads="1"/>
                      </p:cNvSpPr>
                      <p:nvPr/>
                    </p:nvSpPr>
                    <p:spPr bwMode="auto">
                      <a:xfrm>
                        <a:off x="1494" y="1390"/>
                        <a:ext cx="286" cy="271"/>
                      </a:xfrm>
                      <a:prstGeom prst="rect">
                        <a:avLst/>
                      </a:prstGeom>
                      <a:noFill/>
                      <a:ln w="9525">
                        <a:noFill/>
                        <a:round/>
                        <a:headEnd/>
                        <a:tailEnd/>
                      </a:ln>
                    </p:spPr>
                    <p:txBody>
                      <a:bodyPr wrap="none" lIns="89280" tIns="62280" rIns="89280" bIns="44640">
                        <a:prstTxWarp prst="textNoShape">
                          <a:avLst/>
                        </a:prstTxWarp>
                        <a:spAutoFit/>
                      </a:bodyPr>
                      <a:lstStyle/>
                      <a:p>
                        <a:pP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14:m>
                          <m:oMathPara xmlns:m="http://schemas.openxmlformats.org/officeDocument/2006/math">
                            <m:oMathParaPr>
                              <m:jc m:val="centerGroup"/>
                            </m:oMathParaPr>
                            <m:oMath xmlns:m="http://schemas.openxmlformats.org/officeDocument/2006/math">
                              <m:sSup>
                                <m:sSupPr>
                                  <m:ctrlPr>
                                    <a:rPr lang="en-US" sz="2000" b="1" i="1">
                                      <a:solidFill>
                                        <a:srgbClr val="000000"/>
                                      </a:solidFill>
                                      <a:latin typeface="Cambria Math" panose="02040503050406030204" pitchFamily="18" charset="0"/>
                                      <a:ea typeface="DejaVu Sans" charset="0"/>
                                      <a:cs typeface="DejaVu Sans" charset="0"/>
                                    </a:rPr>
                                  </m:ctrlPr>
                                </m:sSupPr>
                                <m:e>
                                  <m:r>
                                    <a:rPr lang="en-US" sz="2000" b="1" i="1">
                                      <a:solidFill>
                                        <a:srgbClr val="000000"/>
                                      </a:solidFill>
                                      <a:latin typeface="Cambria Math" panose="02040503050406030204" pitchFamily="18" charset="0"/>
                                      <a:ea typeface="DejaVu Sans" charset="0"/>
                                      <a:cs typeface="DejaVu Sans" charset="0"/>
                                    </a:rPr>
                                    <m:t>𝒑</m:t>
                                  </m:r>
                                </m:e>
                                <m:sup>
                                  <m:r>
                                    <a:rPr lang="en-US" sz="2000" b="1" i="1">
                                      <a:solidFill>
                                        <a:srgbClr val="000000"/>
                                      </a:solidFill>
                                      <a:latin typeface="Cambria Math" panose="02040503050406030204" pitchFamily="18" charset="0"/>
                                      <a:ea typeface="DejaVu Sans" charset="0"/>
                                      <a:cs typeface="DejaVu Sans" charset="0"/>
                                    </a:rPr>
                                    <m:t>′</m:t>
                                  </m:r>
                                </m:sup>
                              </m:sSup>
                            </m:oMath>
                          </m:oMathPara>
                        </a14:m>
                        <a:endParaRPr lang="en-GB" sz="2000" b="1" dirty="0">
                          <a:solidFill>
                            <a:srgbClr val="000000"/>
                          </a:solidFill>
                          <a:latin typeface="Times New Roman" charset="0"/>
                          <a:ea typeface="DejaVu Sans" charset="0"/>
                          <a:cs typeface="DejaVu Sans" charset="0"/>
                        </a:endParaRPr>
                      </a:p>
                    </p:txBody>
                  </p:sp>
                </mc:Choice>
                <mc:Fallback>
                  <p:sp>
                    <p:nvSpPr>
                      <p:cNvPr id="41" name="Text Box 43">
                        <a:extLst>
                          <a:ext uri="{FF2B5EF4-FFF2-40B4-BE49-F238E27FC236}">
                            <a16:creationId xmlns:a16="http://schemas.microsoft.com/office/drawing/2014/main" id="{2C75CCC8-5452-7691-0D6D-31680320CF0C}"/>
                          </a:ext>
                        </a:extLst>
                      </p:cNvPr>
                      <p:cNvSpPr txBox="1">
                        <a:spLocks noRot="1" noChangeAspect="1" noMove="1" noResize="1" noEditPoints="1" noAdjustHandles="1" noChangeArrowheads="1" noChangeShapeType="1" noTextEdit="1"/>
                      </p:cNvSpPr>
                      <p:nvPr/>
                    </p:nvSpPr>
                    <p:spPr bwMode="auto">
                      <a:xfrm>
                        <a:off x="1494" y="1390"/>
                        <a:ext cx="286" cy="271"/>
                      </a:xfrm>
                      <a:prstGeom prst="rect">
                        <a:avLst/>
                      </a:prstGeom>
                      <a:blipFill>
                        <a:blip r:embed="rId7"/>
                        <a:stretch>
                          <a:fillRect b="-9375"/>
                        </a:stretch>
                      </a:blipFill>
                      <a:ln w="9525">
                        <a:noFill/>
                        <a:round/>
                        <a:headEnd/>
                        <a:tailEnd/>
                      </a:ln>
                    </p:spPr>
                    <p:txBody>
                      <a:bodyPr/>
                      <a:lstStyle/>
                      <a:p>
                        <a:r>
                          <a:rPr lang="it-IT">
                            <a:noFill/>
                          </a:rPr>
                          <a:t> </a:t>
                        </a:r>
                      </a:p>
                    </p:txBody>
                  </p:sp>
                </mc:Fallback>
              </mc:AlternateContent>
              <p:sp>
                <p:nvSpPr>
                  <p:cNvPr id="42" name="Text Box 44">
                    <a:extLst>
                      <a:ext uri="{FF2B5EF4-FFF2-40B4-BE49-F238E27FC236}">
                        <a16:creationId xmlns:a16="http://schemas.microsoft.com/office/drawing/2014/main" id="{29BEA52C-6A95-DB43-6851-8B30666500DE}"/>
                      </a:ext>
                    </a:extLst>
                  </p:cNvPr>
                  <p:cNvSpPr txBox="1">
                    <a:spLocks noChangeArrowheads="1"/>
                  </p:cNvSpPr>
                  <p:nvPr/>
                </p:nvSpPr>
                <p:spPr bwMode="auto">
                  <a:xfrm>
                    <a:off x="1416" y="656"/>
                    <a:ext cx="222" cy="250"/>
                  </a:xfrm>
                  <a:prstGeom prst="rect">
                    <a:avLst/>
                  </a:prstGeom>
                  <a:noFill/>
                  <a:ln w="9525">
                    <a:noFill/>
                    <a:round/>
                    <a:headEnd/>
                    <a:tailEnd/>
                  </a:ln>
                </p:spPr>
                <p:txBody>
                  <a:bodyPr wrap="none" lIns="89280" tIns="62280" rIns="89280" bIns="44640">
                    <a:prstTxWarp prst="textNoShape">
                      <a:avLst/>
                    </a:prstTxWarp>
                    <a:spAutoFit/>
                  </a:bodyPr>
                  <a:lstStyle/>
                  <a:p>
                    <a:pP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2100" b="1" dirty="0">
                        <a:solidFill>
                          <a:srgbClr val="000000"/>
                        </a:solidFill>
                        <a:latin typeface="Times New Roman" charset="0"/>
                        <a:ea typeface="DejaVu Sans" charset="0"/>
                        <a:cs typeface="DejaVu Sans" charset="0"/>
                      </a:rPr>
                      <a:t>V</a:t>
                    </a:r>
                  </a:p>
                </p:txBody>
              </p:sp>
            </p:grpSp>
          </p:grpSp>
          <p:sp>
            <p:nvSpPr>
              <p:cNvPr id="32" name="Text Box 45">
                <a:extLst>
                  <a:ext uri="{FF2B5EF4-FFF2-40B4-BE49-F238E27FC236}">
                    <a16:creationId xmlns:a16="http://schemas.microsoft.com/office/drawing/2014/main" id="{ACE8759A-8C22-EC06-4B23-3CF94648DDEC}"/>
                  </a:ext>
                </a:extLst>
              </p:cNvPr>
              <p:cNvSpPr txBox="1">
                <a:spLocks noChangeArrowheads="1"/>
              </p:cNvSpPr>
              <p:nvPr/>
            </p:nvSpPr>
            <p:spPr bwMode="auto">
              <a:xfrm>
                <a:off x="272" y="698"/>
                <a:ext cx="334" cy="340"/>
              </a:xfrm>
              <a:prstGeom prst="rect">
                <a:avLst/>
              </a:prstGeom>
              <a:noFill/>
              <a:ln w="9525">
                <a:noFill/>
                <a:round/>
                <a:headEnd/>
                <a:tailEnd/>
              </a:ln>
            </p:spPr>
            <p:txBody>
              <a:bodyPr wrap="none" lIns="89280" tIns="44640" rIns="89280" bIns="44640">
                <a:prstTxWarp prst="textNoShape">
                  <a:avLst/>
                </a:prstTxWarp>
                <a:spAutoFit/>
              </a:bodyPr>
              <a:lstStyle/>
              <a:p>
                <a:pPr algn="ctr">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4600" b="1" baseline="30000" dirty="0" err="1">
                    <a:solidFill>
                      <a:srgbClr val="000000"/>
                    </a:solidFill>
                    <a:latin typeface="Times New Roman" charset="0"/>
                    <a:ea typeface="Times New Roman" charset="0"/>
                    <a:cs typeface="Times New Roman" charset="0"/>
                  </a:rPr>
                  <a:t>γ</a:t>
                </a:r>
                <a:r>
                  <a:rPr lang="en-GB" sz="4600" b="1" baseline="30000" dirty="0">
                    <a:solidFill>
                      <a:srgbClr val="000000"/>
                    </a:solidFill>
                    <a:latin typeface="Times New Roman" charset="0"/>
                    <a:ea typeface="Times New Roman" charset="0"/>
                    <a:cs typeface="Times New Roman" charset="0"/>
                  </a:rPr>
                  <a:t>*</a:t>
                </a:r>
              </a:p>
            </p:txBody>
          </p:sp>
        </p:grpSp>
      </p:grpSp>
      <p:pic>
        <p:nvPicPr>
          <p:cNvPr id="43" name="Picture 42" descr="lingots.jpg">
            <a:extLst>
              <a:ext uri="{FF2B5EF4-FFF2-40B4-BE49-F238E27FC236}">
                <a16:creationId xmlns:a16="http://schemas.microsoft.com/office/drawing/2014/main" id="{584F50E6-99BC-11D7-9E74-03E9158312BD}"/>
              </a:ext>
            </a:extLst>
          </p:cNvPr>
          <p:cNvPicPr>
            <a:picLocks noChangeAspect="1"/>
          </p:cNvPicPr>
          <p:nvPr/>
        </p:nvPicPr>
        <p:blipFill>
          <a:blip r:embed="rId8"/>
          <a:stretch>
            <a:fillRect/>
          </a:stretch>
        </p:blipFill>
        <p:spPr>
          <a:xfrm>
            <a:off x="4716236" y="3912719"/>
            <a:ext cx="1306920" cy="978928"/>
          </a:xfrm>
          <a:prstGeom prst="rect">
            <a:avLst/>
          </a:prstGeom>
          <a:solidFill>
            <a:schemeClr val="accent2">
              <a:lumMod val="20000"/>
              <a:lumOff val="80000"/>
            </a:schemeClr>
          </a:solidFill>
        </p:spPr>
      </p:pic>
      <p:sp>
        <p:nvSpPr>
          <p:cNvPr id="44" name="Text Box 32">
            <a:extLst>
              <a:ext uri="{FF2B5EF4-FFF2-40B4-BE49-F238E27FC236}">
                <a16:creationId xmlns:a16="http://schemas.microsoft.com/office/drawing/2014/main" id="{754D1874-12CE-8F24-ACDB-E94A060F6F77}"/>
              </a:ext>
            </a:extLst>
          </p:cNvPr>
          <p:cNvSpPr txBox="1">
            <a:spLocks noChangeArrowheads="1"/>
          </p:cNvSpPr>
          <p:nvPr/>
        </p:nvSpPr>
        <p:spPr bwMode="auto">
          <a:xfrm>
            <a:off x="6813550" y="3677907"/>
            <a:ext cx="5254544" cy="2272544"/>
          </a:xfrm>
          <a:prstGeom prst="rect">
            <a:avLst/>
          </a:prstGeom>
          <a:solidFill>
            <a:schemeClr val="accent6">
              <a:lumMod val="20000"/>
              <a:lumOff val="80000"/>
              <a:alpha val="70000"/>
            </a:schemeClr>
          </a:solidFill>
          <a:ln w="9525">
            <a:noFill/>
            <a:round/>
            <a:headEnd/>
            <a:tailEnd/>
          </a:ln>
        </p:spPr>
        <p:txBody>
          <a:bodyPr wrap="square" lIns="93789" tIns="46894" rIns="93789" bIns="46894">
            <a:prstTxWarp prst="textNoShape">
              <a:avLst/>
            </a:prstTxWarp>
            <a:spAutoFit/>
          </a:bodyPr>
          <a:lstStyle/>
          <a:p>
            <a:pPr marL="138417" indent="-138417">
              <a:lnSpc>
                <a:spcPct val="93000"/>
              </a:lnSpc>
              <a:tabLst>
                <a:tab pos="140084" algn="l"/>
                <a:tab pos="610367" algn="l"/>
                <a:tab pos="1082318" algn="l"/>
                <a:tab pos="1554267" algn="l"/>
                <a:tab pos="2026218" algn="l"/>
                <a:tab pos="2498168" algn="l"/>
                <a:tab pos="2970119" algn="l"/>
                <a:tab pos="3442068" algn="l"/>
                <a:tab pos="3914019" algn="l"/>
                <a:tab pos="4385969" algn="l"/>
                <a:tab pos="4857920" algn="l"/>
                <a:tab pos="5329869" algn="l"/>
                <a:tab pos="5801820" algn="l"/>
                <a:tab pos="6273770" algn="l"/>
                <a:tab pos="6745721" algn="l"/>
                <a:tab pos="7217670" algn="l"/>
                <a:tab pos="7689621" algn="l"/>
                <a:tab pos="8161571" algn="l"/>
                <a:tab pos="8633522" algn="l"/>
                <a:tab pos="9105471" algn="l"/>
                <a:tab pos="9577422" algn="l"/>
              </a:tabLst>
            </a:pPr>
            <a:r>
              <a:rPr lang="en-GB" sz="2500" b="1" dirty="0">
                <a:solidFill>
                  <a:srgbClr val="008000"/>
                </a:solidFill>
                <a:ea typeface="DejaVu Sans" charset="0"/>
                <a:cs typeface="DejaVu Sans" charset="0"/>
              </a:rPr>
              <a:t>HEMP:</a:t>
            </a:r>
          </a:p>
          <a:p>
            <a:pPr marL="138417" indent="-138417">
              <a:lnSpc>
                <a:spcPct val="120000"/>
              </a:lnSpc>
              <a:buFont typeface="Arial" charset="0"/>
              <a:buChar char="•"/>
              <a:tabLst>
                <a:tab pos="140084" algn="l"/>
                <a:tab pos="610367" algn="l"/>
                <a:tab pos="1082318" algn="l"/>
                <a:tab pos="1554267" algn="l"/>
                <a:tab pos="2026218" algn="l"/>
                <a:tab pos="2498168" algn="l"/>
                <a:tab pos="2970119" algn="l"/>
                <a:tab pos="3442068" algn="l"/>
                <a:tab pos="3914019" algn="l"/>
                <a:tab pos="4385969" algn="l"/>
                <a:tab pos="4857920" algn="l"/>
                <a:tab pos="5329869" algn="l"/>
                <a:tab pos="5801820" algn="l"/>
                <a:tab pos="6273770" algn="l"/>
                <a:tab pos="6745721" algn="l"/>
                <a:tab pos="7217670" algn="l"/>
                <a:tab pos="7689621" algn="l"/>
                <a:tab pos="8161571" algn="l"/>
                <a:tab pos="8633522" algn="l"/>
                <a:tab pos="9105471" algn="l"/>
                <a:tab pos="9577422" algn="l"/>
              </a:tabLst>
            </a:pPr>
            <a:r>
              <a:rPr lang="en-US" sz="2000" b="1" dirty="0"/>
              <a:t>Uncertainty of wave function</a:t>
            </a:r>
          </a:p>
          <a:p>
            <a:pPr marL="138417" indent="-138417">
              <a:lnSpc>
                <a:spcPct val="120000"/>
              </a:lnSpc>
              <a:buFont typeface="Arial" charset="0"/>
              <a:buChar char="•"/>
              <a:tabLst>
                <a:tab pos="140084" algn="l"/>
                <a:tab pos="610367" algn="l"/>
                <a:tab pos="1082318" algn="l"/>
                <a:tab pos="1554267" algn="l"/>
                <a:tab pos="2026218" algn="l"/>
                <a:tab pos="2498168" algn="l"/>
                <a:tab pos="2970119" algn="l"/>
                <a:tab pos="3442068" algn="l"/>
                <a:tab pos="3914019" algn="l"/>
                <a:tab pos="4385969" algn="l"/>
                <a:tab pos="4857920" algn="l"/>
                <a:tab pos="5329869" algn="l"/>
                <a:tab pos="5801820" algn="l"/>
                <a:tab pos="6273770" algn="l"/>
                <a:tab pos="6745721" algn="l"/>
                <a:tab pos="7217670" algn="l"/>
                <a:tab pos="7689621" algn="l"/>
                <a:tab pos="8161571" algn="l"/>
                <a:tab pos="8633522" algn="l"/>
                <a:tab pos="9105471" algn="l"/>
                <a:tab pos="9577422" algn="l"/>
              </a:tabLst>
            </a:pPr>
            <a:r>
              <a:rPr lang="en-US" sz="2000" b="1" dirty="0">
                <a:solidFill>
                  <a:srgbClr val="008000"/>
                </a:solidFill>
              </a:rPr>
              <a:t>J/Psi </a:t>
            </a:r>
            <a:r>
              <a:rPr lang="en-US" sz="2000" dirty="0">
                <a:sym typeface="Wingdings"/>
              </a:rPr>
              <a:t></a:t>
            </a:r>
            <a:r>
              <a:rPr lang="en-US" sz="2000" dirty="0"/>
              <a:t> </a:t>
            </a:r>
            <a:r>
              <a:rPr lang="en-US" sz="2000" b="1" dirty="0"/>
              <a:t>direct access to gluons, </a:t>
            </a:r>
            <a:r>
              <a:rPr lang="en-US" sz="2000" b="1" dirty="0" err="1"/>
              <a:t>c+bar-c</a:t>
            </a:r>
            <a:r>
              <a:rPr lang="en-US" sz="2000" b="1" dirty="0"/>
              <a:t> pair produced via quark(gluon)-gluon fusion</a:t>
            </a:r>
            <a:endParaRPr lang="en-US" sz="2000" b="1" dirty="0">
              <a:solidFill>
                <a:srgbClr val="008000"/>
              </a:solidFill>
            </a:endParaRPr>
          </a:p>
          <a:p>
            <a:pPr marL="138417" indent="-138417">
              <a:lnSpc>
                <a:spcPct val="120000"/>
              </a:lnSpc>
              <a:buFont typeface="Arial" charset="0"/>
              <a:buChar char="•"/>
              <a:tabLst>
                <a:tab pos="140084" algn="l"/>
                <a:tab pos="610367" algn="l"/>
                <a:tab pos="1082318" algn="l"/>
                <a:tab pos="1554267" algn="l"/>
                <a:tab pos="2026218" algn="l"/>
                <a:tab pos="2498168" algn="l"/>
                <a:tab pos="2970119" algn="l"/>
                <a:tab pos="3442068" algn="l"/>
                <a:tab pos="3914019" algn="l"/>
                <a:tab pos="4385969" algn="l"/>
                <a:tab pos="4857920" algn="l"/>
                <a:tab pos="5329869" algn="l"/>
                <a:tab pos="5801820" algn="l"/>
                <a:tab pos="6273770" algn="l"/>
                <a:tab pos="6745721" algn="l"/>
                <a:tab pos="7217670" algn="l"/>
                <a:tab pos="7689621" algn="l"/>
                <a:tab pos="8161571" algn="l"/>
                <a:tab pos="8633522" algn="l"/>
                <a:tab pos="9105471" algn="l"/>
                <a:tab pos="9577422" algn="l"/>
              </a:tabLst>
            </a:pPr>
            <a:r>
              <a:rPr lang="en-US" sz="2000" b="1" dirty="0">
                <a:solidFill>
                  <a:srgbClr val="008000"/>
                </a:solidFill>
              </a:rPr>
              <a:t>Light VMs </a:t>
            </a:r>
            <a:r>
              <a:rPr lang="en-US" sz="2000" b="1" dirty="0">
                <a:sym typeface="Wingdings"/>
              </a:rPr>
              <a:t></a:t>
            </a:r>
            <a:r>
              <a:rPr lang="en-US" sz="2000" b="1" dirty="0"/>
              <a:t> quark-flavor separation</a:t>
            </a:r>
          </a:p>
          <a:p>
            <a:pPr marL="138417" indent="-138417">
              <a:lnSpc>
                <a:spcPct val="120000"/>
              </a:lnSpc>
              <a:buFont typeface="Arial" charset="0"/>
              <a:buChar char="•"/>
              <a:tabLst>
                <a:tab pos="140084" algn="l"/>
                <a:tab pos="610367" algn="l"/>
                <a:tab pos="1082318" algn="l"/>
                <a:tab pos="1554267" algn="l"/>
                <a:tab pos="2026218" algn="l"/>
                <a:tab pos="2498168" algn="l"/>
                <a:tab pos="2970119" algn="l"/>
                <a:tab pos="3442068" algn="l"/>
                <a:tab pos="3914019" algn="l"/>
                <a:tab pos="4385969" algn="l"/>
                <a:tab pos="4857920" algn="l"/>
                <a:tab pos="5329869" algn="l"/>
                <a:tab pos="5801820" algn="l"/>
                <a:tab pos="6273770" algn="l"/>
                <a:tab pos="6745721" algn="l"/>
                <a:tab pos="7217670" algn="l"/>
                <a:tab pos="7689621" algn="l"/>
                <a:tab pos="8161571" algn="l"/>
                <a:tab pos="8633522" algn="l"/>
                <a:tab pos="9105471" algn="l"/>
                <a:tab pos="9577422" algn="l"/>
              </a:tabLst>
            </a:pPr>
            <a:r>
              <a:rPr lang="en-US" sz="2000" b="1" dirty="0" err="1">
                <a:solidFill>
                  <a:srgbClr val="009545"/>
                </a:solidFill>
              </a:rPr>
              <a:t>Psedoscalars</a:t>
            </a:r>
            <a:r>
              <a:rPr lang="en-US" sz="2000" b="1" dirty="0">
                <a:solidFill>
                  <a:srgbClr val="009545"/>
                </a:solidFill>
              </a:rPr>
              <a:t> </a:t>
            </a:r>
            <a:r>
              <a:rPr lang="en-US" sz="2000" b="1" dirty="0">
                <a:sym typeface="Wingdings" pitchFamily="2" charset="2"/>
              </a:rPr>
              <a:t> helicity-flip GPDs</a:t>
            </a:r>
            <a:endParaRPr lang="en-US" sz="2000" b="1" dirty="0"/>
          </a:p>
        </p:txBody>
      </p:sp>
      <p:grpSp>
        <p:nvGrpSpPr>
          <p:cNvPr id="45" name="Group 44">
            <a:extLst>
              <a:ext uri="{FF2B5EF4-FFF2-40B4-BE49-F238E27FC236}">
                <a16:creationId xmlns:a16="http://schemas.microsoft.com/office/drawing/2014/main" id="{E3924EF9-63AA-C830-4284-AC1A13E52A3C}"/>
              </a:ext>
            </a:extLst>
          </p:cNvPr>
          <p:cNvGrpSpPr/>
          <p:nvPr/>
        </p:nvGrpSpPr>
        <p:grpSpPr>
          <a:xfrm>
            <a:off x="51298" y="5942670"/>
            <a:ext cx="10136686" cy="624704"/>
            <a:chOff x="51298" y="5723214"/>
            <a:chExt cx="10136686" cy="624704"/>
          </a:xfrm>
        </p:grpSpPr>
        <p:sp>
          <p:nvSpPr>
            <p:cNvPr id="46" name="Rectangle 45">
              <a:extLst>
                <a:ext uri="{FF2B5EF4-FFF2-40B4-BE49-F238E27FC236}">
                  <a16:creationId xmlns:a16="http://schemas.microsoft.com/office/drawing/2014/main" id="{35C2266A-916E-4D33-F249-357636FA7129}"/>
                </a:ext>
              </a:extLst>
            </p:cNvPr>
            <p:cNvSpPr/>
            <p:nvPr/>
          </p:nvSpPr>
          <p:spPr>
            <a:xfrm>
              <a:off x="51298" y="5832007"/>
              <a:ext cx="6597474" cy="400110"/>
            </a:xfrm>
            <a:prstGeom prst="rect">
              <a:avLst/>
            </a:prstGeom>
            <a:solidFill>
              <a:schemeClr val="accent5">
                <a:lumMod val="20000"/>
                <a:lumOff val="80000"/>
              </a:schemeClr>
            </a:solidFill>
          </p:spPr>
          <p:txBody>
            <a:bodyPr wrap="square">
              <a:spAutoFit/>
            </a:bodyPr>
            <a:lstStyle/>
            <a:p>
              <a:r>
                <a:rPr lang="en-US" sz="2000" b="1" dirty="0">
                  <a:solidFill>
                    <a:srgbClr val="0000FF"/>
                  </a:solidFill>
                </a:rPr>
                <a:t>DVCS on a real neutron target </a:t>
              </a:r>
              <a:r>
                <a:rPr lang="en-US" sz="2000" b="1" dirty="0">
                  <a:solidFill>
                    <a:srgbClr val="000000"/>
                  </a:solidFill>
                  <a:sym typeface="Wingdings"/>
                </a:rPr>
                <a:t> polarized Deuterium or He</a:t>
              </a:r>
              <a:r>
                <a:rPr lang="en-US" sz="2000" b="1" baseline="30000" dirty="0">
                  <a:solidFill>
                    <a:srgbClr val="000000"/>
                  </a:solidFill>
                  <a:sym typeface="Wingdings"/>
                </a:rPr>
                <a:t>3</a:t>
              </a:r>
              <a:r>
                <a:rPr lang="en-US" sz="2000" b="1" dirty="0">
                  <a:solidFill>
                    <a:srgbClr val="000000"/>
                  </a:solidFill>
                  <a:sym typeface="Wingdings"/>
                </a:rPr>
                <a:t>  </a:t>
              </a:r>
            </a:p>
          </p:txBody>
        </p:sp>
        <p:sp>
          <p:nvSpPr>
            <p:cNvPr id="47" name="Bent Arrow 46">
              <a:extLst>
                <a:ext uri="{FF2B5EF4-FFF2-40B4-BE49-F238E27FC236}">
                  <a16:creationId xmlns:a16="http://schemas.microsoft.com/office/drawing/2014/main" id="{1D3B56FD-7BEE-B6A9-33CE-0617633F1F64}"/>
                </a:ext>
              </a:extLst>
            </p:cNvPr>
            <p:cNvSpPr/>
            <p:nvPr/>
          </p:nvSpPr>
          <p:spPr>
            <a:xfrm rot="10800000">
              <a:off x="6780934" y="5723214"/>
              <a:ext cx="457201" cy="402893"/>
            </a:xfrm>
            <a:prstGeom prst="bentArrow">
              <a:avLst>
                <a:gd name="adj1" fmla="val 36870"/>
                <a:gd name="adj2" fmla="val 25000"/>
                <a:gd name="adj3" fmla="val 25000"/>
                <a:gd name="adj4" fmla="val 369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42492D0F-4B18-E4C8-C4B0-CD78DB6AE3F3}"/>
                </a:ext>
              </a:extLst>
            </p:cNvPr>
            <p:cNvSpPr txBox="1"/>
            <p:nvPr/>
          </p:nvSpPr>
          <p:spPr>
            <a:xfrm>
              <a:off x="7368583" y="5763142"/>
              <a:ext cx="2819401" cy="584776"/>
            </a:xfrm>
            <a:prstGeom prst="rect">
              <a:avLst/>
            </a:prstGeom>
            <a:solidFill>
              <a:schemeClr val="accent5">
                <a:lumMod val="20000"/>
                <a:lumOff val="80000"/>
              </a:schemeClr>
            </a:solidFill>
          </p:spPr>
          <p:txBody>
            <a:bodyPr wrap="square" rtlCol="0">
              <a:spAutoFit/>
            </a:bodyPr>
            <a:lstStyle/>
            <a:p>
              <a:pPr algn="ctr"/>
              <a:r>
                <a:rPr lang="en-US" sz="1600" b="1" dirty="0">
                  <a:solidFill>
                    <a:srgbClr val="0000FF"/>
                  </a:solidFill>
                </a:rPr>
                <a:t>Alternative/complementary way to quark-flavor separation</a:t>
              </a:r>
            </a:p>
          </p:txBody>
        </p:sp>
      </p:grpSp>
      <mc:AlternateContent xmlns:mc="http://schemas.openxmlformats.org/markup-compatibility/2006">
        <mc:Choice xmlns:a14="http://schemas.microsoft.com/office/drawing/2010/main" Requires="a14">
          <p:sp>
            <p:nvSpPr>
              <p:cNvPr id="49" name="Text Box 3">
                <a:extLst>
                  <a:ext uri="{FF2B5EF4-FFF2-40B4-BE49-F238E27FC236}">
                    <a16:creationId xmlns:a16="http://schemas.microsoft.com/office/drawing/2014/main" id="{C9DA817A-2681-746A-937E-8189D18F660E}"/>
                  </a:ext>
                </a:extLst>
              </p:cNvPr>
              <p:cNvSpPr txBox="1">
                <a:spLocks noChangeArrowheads="1"/>
              </p:cNvSpPr>
              <p:nvPr/>
            </p:nvSpPr>
            <p:spPr bwMode="auto">
              <a:xfrm>
                <a:off x="1697333" y="2795204"/>
                <a:ext cx="1719536" cy="459453"/>
              </a:xfrm>
              <a:prstGeom prst="rect">
                <a:avLst/>
              </a:prstGeom>
              <a:noFill/>
              <a:ln w="9525">
                <a:noFill/>
                <a:round/>
                <a:headEnd/>
                <a:tailEnd/>
              </a:ln>
            </p:spPr>
            <p:txBody>
              <a:bodyPr wrap="square" lIns="90000" tIns="68040" rIns="90000" bIns="46800">
                <a:prstTxWarp prst="textNoShape">
                  <a:avLst/>
                </a:prstTxWarp>
                <a:spAutoFit/>
              </a:bodyPr>
              <a:lstStyle/>
              <a:p>
                <a:pPr>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14:m>
                  <m:oMathPara xmlns:m="http://schemas.openxmlformats.org/officeDocument/2006/math">
                    <m:oMathParaPr>
                      <m:jc m:val="centerGroup"/>
                    </m:oMathParaPr>
                    <m:oMath xmlns:m="http://schemas.openxmlformats.org/officeDocument/2006/math">
                      <m:r>
                        <a:rPr lang="en-US" sz="2400" b="1" i="1" smtClean="0">
                          <a:solidFill>
                            <a:srgbClr val="000000"/>
                          </a:solidFill>
                          <a:latin typeface="Cambria Math" panose="02040503050406030204" pitchFamily="18" charset="0"/>
                          <a:ea typeface="DejaVu Sans" charset="0"/>
                          <a:cs typeface="DejaVu Sans" charset="0"/>
                        </a:rPr>
                        <m:t>𝒕</m:t>
                      </m:r>
                    </m:oMath>
                  </m:oMathPara>
                </a14:m>
                <a:endParaRPr lang="en-GB" sz="2400" b="1" i="1" dirty="0">
                  <a:solidFill>
                    <a:srgbClr val="000000"/>
                  </a:solidFill>
                  <a:latin typeface="Times New Roman" charset="0"/>
                  <a:ea typeface="DejaVu Sans" charset="0"/>
                  <a:cs typeface="DejaVu Sans" charset="0"/>
                </a:endParaRPr>
              </a:p>
            </p:txBody>
          </p:sp>
        </mc:Choice>
        <mc:Fallback>
          <p:sp>
            <p:nvSpPr>
              <p:cNvPr id="49" name="Text Box 3">
                <a:extLst>
                  <a:ext uri="{FF2B5EF4-FFF2-40B4-BE49-F238E27FC236}">
                    <a16:creationId xmlns:a16="http://schemas.microsoft.com/office/drawing/2014/main" id="{C9DA817A-2681-746A-937E-8189D18F660E}"/>
                  </a:ext>
                </a:extLst>
              </p:cNvPr>
              <p:cNvSpPr txBox="1">
                <a:spLocks noRot="1" noChangeAspect="1" noMove="1" noResize="1" noEditPoints="1" noAdjustHandles="1" noChangeArrowheads="1" noChangeShapeType="1" noTextEdit="1"/>
              </p:cNvSpPr>
              <p:nvPr/>
            </p:nvSpPr>
            <p:spPr bwMode="auto">
              <a:xfrm>
                <a:off x="1697333" y="2795204"/>
                <a:ext cx="1719536" cy="459453"/>
              </a:xfrm>
              <a:prstGeom prst="rect">
                <a:avLst/>
              </a:prstGeom>
              <a:blipFill>
                <a:blip r:embed="rId9"/>
                <a:stretch>
                  <a:fillRect/>
                </a:stretch>
              </a:blipFill>
              <a:ln w="9525">
                <a:noFill/>
                <a:round/>
                <a:headEnd/>
                <a:tailEnd/>
              </a:ln>
            </p:spPr>
            <p:txBody>
              <a:bodyPr/>
              <a:lstStyle/>
              <a:p>
                <a:r>
                  <a:rPr lang="it-IT">
                    <a:noFill/>
                  </a:rPr>
                  <a:t> </a:t>
                </a:r>
              </a:p>
            </p:txBody>
          </p:sp>
        </mc:Fallback>
      </mc:AlternateContent>
      <p:sp>
        <p:nvSpPr>
          <p:cNvPr id="50" name="AutoShape 16">
            <a:extLst>
              <a:ext uri="{FF2B5EF4-FFF2-40B4-BE49-F238E27FC236}">
                <a16:creationId xmlns:a16="http://schemas.microsoft.com/office/drawing/2014/main" id="{4C955D31-E61B-4771-FEC1-B6D7FAADAC02}"/>
              </a:ext>
            </a:extLst>
          </p:cNvPr>
          <p:cNvSpPr>
            <a:spLocks/>
          </p:cNvSpPr>
          <p:nvPr/>
        </p:nvSpPr>
        <p:spPr bwMode="auto">
          <a:xfrm flipV="1">
            <a:off x="1947019" y="2318307"/>
            <a:ext cx="1294215" cy="54637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255 w 21600"/>
              <a:gd name="T19" fmla="*/ 0 h 21600"/>
              <a:gd name="T20" fmla="*/ 21600 w 21600"/>
              <a:gd name="T21" fmla="*/ 1098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67" y="8412"/>
                </a:moveTo>
                <a:cubicBezTo>
                  <a:pt x="1382" y="3492"/>
                  <a:pt x="5755" y="-1"/>
                  <a:pt x="10800" y="-1"/>
                </a:cubicBezTo>
                <a:cubicBezTo>
                  <a:pt x="16764" y="0"/>
                  <a:pt x="21600" y="4835"/>
                  <a:pt x="21600" y="10800"/>
                </a:cubicBezTo>
                <a:cubicBezTo>
                  <a:pt x="21600" y="10908"/>
                  <a:pt x="21598" y="11016"/>
                  <a:pt x="21595" y="11124"/>
                </a:cubicBezTo>
                <a:lnTo>
                  <a:pt x="10800" y="10800"/>
                </a:lnTo>
                <a:close/>
              </a:path>
              <a:path w="21600" h="21600" fill="none">
                <a:moveTo>
                  <a:pt x="267" y="8412"/>
                </a:moveTo>
                <a:cubicBezTo>
                  <a:pt x="1382" y="3492"/>
                  <a:pt x="5755" y="-1"/>
                  <a:pt x="10800" y="-1"/>
                </a:cubicBezTo>
                <a:cubicBezTo>
                  <a:pt x="16764" y="0"/>
                  <a:pt x="21600" y="4835"/>
                  <a:pt x="21600" y="10800"/>
                </a:cubicBezTo>
                <a:cubicBezTo>
                  <a:pt x="21600" y="10908"/>
                  <a:pt x="21598" y="11016"/>
                  <a:pt x="21595" y="11124"/>
                </a:cubicBezTo>
              </a:path>
            </a:pathLst>
          </a:custGeom>
          <a:noFill/>
          <a:ln w="9360">
            <a:solidFill>
              <a:srgbClr val="000000"/>
            </a:solidFill>
            <a:miter lim="800000"/>
            <a:headEnd type="triangle" w="med" len="med"/>
            <a:tailEnd type="triangle" w="med" len="med"/>
          </a:ln>
        </p:spPr>
        <p:txBody>
          <a:bodyPr wrap="none" anchor="ctr">
            <a:prstTxWarp prst="textNoShape">
              <a:avLst/>
            </a:prstTxWarp>
          </a:bodyPr>
          <a:lstStyle/>
          <a:p>
            <a:endParaRPr lang="en-US"/>
          </a:p>
        </p:txBody>
      </p:sp>
      <p:sp>
        <p:nvSpPr>
          <p:cNvPr id="51" name="Text Box 3">
            <a:extLst>
              <a:ext uri="{FF2B5EF4-FFF2-40B4-BE49-F238E27FC236}">
                <a16:creationId xmlns:a16="http://schemas.microsoft.com/office/drawing/2014/main" id="{D8966896-460B-16B4-B262-DE4012FF032B}"/>
              </a:ext>
            </a:extLst>
          </p:cNvPr>
          <p:cNvSpPr txBox="1">
            <a:spLocks noChangeArrowheads="1"/>
          </p:cNvSpPr>
          <p:nvPr/>
        </p:nvSpPr>
        <p:spPr bwMode="auto">
          <a:xfrm>
            <a:off x="9692967" y="2799287"/>
            <a:ext cx="342643" cy="463749"/>
          </a:xfrm>
          <a:prstGeom prst="rect">
            <a:avLst/>
          </a:prstGeom>
          <a:noFill/>
          <a:ln w="9525">
            <a:noFill/>
            <a:round/>
            <a:headEnd/>
            <a:tailEnd/>
          </a:ln>
        </p:spPr>
        <p:txBody>
          <a:bodyPr wrap="square" lIns="90000" tIns="68040" rIns="90000" bIns="46800">
            <a:prstTxWarp prst="textNoShape">
              <a:avLst/>
            </a:prstTxWarp>
            <a:spAutoFit/>
          </a:bodyPr>
          <a:lstStyle/>
          <a:p>
            <a:pPr>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i="1" dirty="0">
                <a:solidFill>
                  <a:srgbClr val="000000"/>
                </a:solidFill>
                <a:latin typeface="Times New Roman" charset="0"/>
                <a:ea typeface="DejaVu Sans" charset="0"/>
                <a:cs typeface="DejaVu Sans" charset="0"/>
              </a:rPr>
              <a:t>t</a:t>
            </a:r>
          </a:p>
        </p:txBody>
      </p:sp>
      <p:sp>
        <p:nvSpPr>
          <p:cNvPr id="52" name="AutoShape 16">
            <a:extLst>
              <a:ext uri="{FF2B5EF4-FFF2-40B4-BE49-F238E27FC236}">
                <a16:creationId xmlns:a16="http://schemas.microsoft.com/office/drawing/2014/main" id="{27A056F0-C8D8-BB1D-EEB7-91EDE5882677}"/>
              </a:ext>
            </a:extLst>
          </p:cNvPr>
          <p:cNvSpPr>
            <a:spLocks/>
          </p:cNvSpPr>
          <p:nvPr/>
        </p:nvSpPr>
        <p:spPr bwMode="auto">
          <a:xfrm flipV="1">
            <a:off x="9125759" y="2366994"/>
            <a:ext cx="1294215" cy="54637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255 w 21600"/>
              <a:gd name="T19" fmla="*/ 0 h 21600"/>
              <a:gd name="T20" fmla="*/ 21600 w 21600"/>
              <a:gd name="T21" fmla="*/ 1098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67" y="8412"/>
                </a:moveTo>
                <a:cubicBezTo>
                  <a:pt x="1382" y="3492"/>
                  <a:pt x="5755" y="-1"/>
                  <a:pt x="10800" y="-1"/>
                </a:cubicBezTo>
                <a:cubicBezTo>
                  <a:pt x="16764" y="0"/>
                  <a:pt x="21600" y="4835"/>
                  <a:pt x="21600" y="10800"/>
                </a:cubicBezTo>
                <a:cubicBezTo>
                  <a:pt x="21600" y="10908"/>
                  <a:pt x="21598" y="11016"/>
                  <a:pt x="21595" y="11124"/>
                </a:cubicBezTo>
                <a:lnTo>
                  <a:pt x="10800" y="10800"/>
                </a:lnTo>
                <a:close/>
              </a:path>
              <a:path w="21600" h="21600" fill="none">
                <a:moveTo>
                  <a:pt x="267" y="8412"/>
                </a:moveTo>
                <a:cubicBezTo>
                  <a:pt x="1382" y="3492"/>
                  <a:pt x="5755" y="-1"/>
                  <a:pt x="10800" y="-1"/>
                </a:cubicBezTo>
                <a:cubicBezTo>
                  <a:pt x="16764" y="0"/>
                  <a:pt x="21600" y="4835"/>
                  <a:pt x="21600" y="10800"/>
                </a:cubicBezTo>
                <a:cubicBezTo>
                  <a:pt x="21600" y="10908"/>
                  <a:pt x="21598" y="11016"/>
                  <a:pt x="21595" y="11124"/>
                </a:cubicBezTo>
              </a:path>
            </a:pathLst>
          </a:custGeom>
          <a:noFill/>
          <a:ln w="9360">
            <a:solidFill>
              <a:srgbClr val="000000"/>
            </a:solidFill>
            <a:miter lim="800000"/>
            <a:headEnd type="triangle" w="med" len="med"/>
            <a:tailEnd type="triangle" w="med" len="med"/>
          </a:ln>
        </p:spPr>
        <p:txBody>
          <a:bodyPr wrap="none" anchor="ctr">
            <a:prstTxWarp prst="textNoShape">
              <a:avLst/>
            </a:prstTxWarp>
          </a:bodyPr>
          <a:lstStyle/>
          <a:p>
            <a:endParaRPr lang="en-US"/>
          </a:p>
        </p:txBody>
      </p:sp>
      <p:sp>
        <p:nvSpPr>
          <p:cNvPr id="53" name="Text Box 4">
            <a:extLst>
              <a:ext uri="{FF2B5EF4-FFF2-40B4-BE49-F238E27FC236}">
                <a16:creationId xmlns:a16="http://schemas.microsoft.com/office/drawing/2014/main" id="{4BB0F844-0412-7CAB-F034-49AF11EAC97D}"/>
              </a:ext>
            </a:extLst>
          </p:cNvPr>
          <p:cNvSpPr txBox="1">
            <a:spLocks noChangeArrowheads="1"/>
          </p:cNvSpPr>
          <p:nvPr/>
        </p:nvSpPr>
        <p:spPr bwMode="auto">
          <a:xfrm>
            <a:off x="4741192" y="1930126"/>
            <a:ext cx="2587844" cy="685880"/>
          </a:xfrm>
          <a:prstGeom prst="rect">
            <a:avLst/>
          </a:prstGeom>
          <a:noFill/>
          <a:ln w="9360">
            <a:solidFill>
              <a:srgbClr val="FFFFFF"/>
            </a:solidFill>
            <a:miter lim="800000"/>
            <a:headEnd/>
            <a:tailEnd/>
          </a:ln>
          <a:effectLst/>
        </p:spPr>
        <p:txBody>
          <a:bodyPr wrap="square" lIns="93789" tIns="65425" rIns="93789" bIns="46894">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defRPr/>
            </a:pPr>
            <a:r>
              <a:rPr lang="en-GB" sz="2000" b="1" dirty="0">
                <a:solidFill>
                  <a:srgbClr val="000090"/>
                </a:solidFill>
                <a:ea typeface="DejaVu Sans" charset="0"/>
                <a:cs typeface="DejaVu Sans" charset="0"/>
              </a:rPr>
              <a:t>4-momentum transfer</a:t>
            </a:r>
          </a:p>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defRPr/>
            </a:pPr>
            <a:r>
              <a:rPr lang="en-GB" sz="2000" b="1" dirty="0">
                <a:solidFill>
                  <a:srgbClr val="000090"/>
                </a:solidFill>
                <a:ea typeface="DejaVu Sans" charset="0"/>
                <a:cs typeface="DejaVu Sans" charset="0"/>
              </a:rPr>
              <a:t>at the </a:t>
            </a:r>
            <a:r>
              <a:rPr lang="en-GB" sz="2000" b="1" i="1" dirty="0">
                <a:solidFill>
                  <a:srgbClr val="000090"/>
                </a:solidFill>
                <a:ea typeface="DejaVu Sans" charset="0"/>
                <a:cs typeface="DejaVu Sans" charset="0"/>
              </a:rPr>
              <a:t>p </a:t>
            </a:r>
            <a:r>
              <a:rPr lang="en-GB" sz="2000" b="1" dirty="0">
                <a:solidFill>
                  <a:srgbClr val="000090"/>
                </a:solidFill>
                <a:ea typeface="DejaVu Sans" charset="0"/>
                <a:cs typeface="DejaVu Sans" charset="0"/>
              </a:rPr>
              <a:t>vertex:</a:t>
            </a:r>
            <a:r>
              <a:rPr lang="en-GB" sz="2000" b="1" i="1" dirty="0">
                <a:solidFill>
                  <a:srgbClr val="000090"/>
                </a:solidFill>
                <a:ea typeface="DejaVu Sans" charset="0"/>
                <a:cs typeface="DejaVu Sans" charset="0"/>
              </a:rPr>
              <a:t> </a:t>
            </a:r>
          </a:p>
        </p:txBody>
      </p:sp>
      <p:graphicFrame>
        <p:nvGraphicFramePr>
          <p:cNvPr id="54" name="Object 5">
            <a:extLst>
              <a:ext uri="{FF2B5EF4-FFF2-40B4-BE49-F238E27FC236}">
                <a16:creationId xmlns:a16="http://schemas.microsoft.com/office/drawing/2014/main" id="{A61FC600-90E8-FADE-E979-FFA21F7FEDE5}"/>
              </a:ext>
            </a:extLst>
          </p:cNvPr>
          <p:cNvGraphicFramePr>
            <a:graphicFrameLocks noChangeAspect="1"/>
          </p:cNvGraphicFramePr>
          <p:nvPr>
            <p:extLst>
              <p:ext uri="{D42A27DB-BD31-4B8C-83A1-F6EECF244321}">
                <p14:modId xmlns:p14="http://schemas.microsoft.com/office/powerpoint/2010/main" val="3050125243"/>
              </p:ext>
            </p:extLst>
          </p:nvPr>
        </p:nvGraphicFramePr>
        <p:xfrm>
          <a:off x="5186179" y="2517985"/>
          <a:ext cx="2031394" cy="659573"/>
        </p:xfrm>
        <a:graphic>
          <a:graphicData uri="http://schemas.openxmlformats.org/presentationml/2006/ole">
            <mc:AlternateContent xmlns:mc="http://schemas.openxmlformats.org/markup-compatibility/2006">
              <mc:Choice xmlns:v="urn:schemas-microsoft-com:vml" Requires="v">
                <p:oleObj name="Equation" r:id="rId10" imgW="749300" imgH="279400" progId="Equation.3">
                  <p:embed/>
                </p:oleObj>
              </mc:Choice>
              <mc:Fallback>
                <p:oleObj name="Equation" r:id="rId10" imgW="749300" imgH="279400" progId="Equation.3">
                  <p:embed/>
                  <p:pic>
                    <p:nvPicPr>
                      <p:cNvPr id="56" name="Object 5">
                        <a:extLst>
                          <a:ext uri="{FF2B5EF4-FFF2-40B4-BE49-F238E27FC236}">
                            <a16:creationId xmlns:a16="http://schemas.microsoft.com/office/drawing/2014/main" id="{B6C42E71-CC3A-6B4F-A7BE-9A6C0AFD2B92}"/>
                          </a:ext>
                        </a:extLst>
                      </p:cNvPr>
                      <p:cNvPicPr>
                        <a:picLocks noChangeAspect="1" noChangeArrowheads="1"/>
                      </p:cNvPicPr>
                      <p:nvPr/>
                    </p:nvPicPr>
                    <p:blipFill>
                      <a:blip r:embed="rId11"/>
                      <a:srcRect/>
                      <a:stretch>
                        <a:fillRect/>
                      </a:stretch>
                    </p:blipFill>
                    <p:spPr bwMode="auto">
                      <a:xfrm>
                        <a:off x="5186179" y="2517985"/>
                        <a:ext cx="2031394" cy="659573"/>
                      </a:xfrm>
                      <a:prstGeom prst="rect">
                        <a:avLst/>
                      </a:prstGeom>
                      <a:noFill/>
                      <a:extLst>
                        <a:ext uri="{909E8E84-426E-40dd-AFC4-6F175D3DCCD1}">
                          <a14:hiddenFill xmlns:a14="http://schemas.microsoft.com/office/drawing/2010/main" xmlns="">
                            <a:blipFill dpi="0" rotWithShape="0">
                              <a:blip/>
                              <a:srcRect/>
                              <a:stretch>
                                <a:fillRect/>
                              </a:stretch>
                            </a:blipFill>
                          </a14:hiddenFill>
                        </a:ext>
                      </a:extLst>
                    </p:spPr>
                  </p:pic>
                </p:oleObj>
              </mc:Fallback>
            </mc:AlternateContent>
          </a:graphicData>
        </a:graphic>
      </p:graphicFrame>
      <p:sp>
        <p:nvSpPr>
          <p:cNvPr id="55" name="Title 1">
            <a:extLst>
              <a:ext uri="{FF2B5EF4-FFF2-40B4-BE49-F238E27FC236}">
                <a16:creationId xmlns:a16="http://schemas.microsoft.com/office/drawing/2014/main" id="{F2C6F3D9-30C1-9DF9-F01A-2C6DEF3D0548}"/>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Accessing GPDs in exclusive processes</a:t>
            </a:r>
          </a:p>
        </p:txBody>
      </p:sp>
    </p:spTree>
    <p:extLst>
      <p:ext uri="{BB962C8B-B14F-4D97-AF65-F5344CB8AC3E}">
        <p14:creationId xmlns:p14="http://schemas.microsoft.com/office/powerpoint/2010/main" val="266933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36</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Accessing GPDs in exclusive processes</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sp>
        <p:nvSpPr>
          <p:cNvPr id="6" name="Rectangle 5">
            <a:extLst>
              <a:ext uri="{FF2B5EF4-FFF2-40B4-BE49-F238E27FC236}">
                <a16:creationId xmlns:a16="http://schemas.microsoft.com/office/drawing/2014/main" id="{8EB5C1D6-30BF-4E48-985A-331FE18BD547}"/>
              </a:ext>
            </a:extLst>
          </p:cNvPr>
          <p:cNvSpPr/>
          <p:nvPr/>
        </p:nvSpPr>
        <p:spPr>
          <a:xfrm>
            <a:off x="202934" y="3273877"/>
            <a:ext cx="9469820" cy="3093154"/>
          </a:xfrm>
          <a:prstGeom prst="rect">
            <a:avLst/>
          </a:prstGeom>
        </p:spPr>
        <p:txBody>
          <a:bodyPr wrap="square">
            <a:spAutoFit/>
          </a:bodyPr>
          <a:lstStyle/>
          <a:p>
            <a:pPr marL="287338" indent="-287338">
              <a:spcBef>
                <a:spcPts val="600"/>
              </a:spcBef>
              <a:buClr>
                <a:srgbClr val="FF0000"/>
              </a:buClr>
              <a:buFont typeface="Wingdings" pitchFamily="2" charset="2"/>
              <a:buChar char="v"/>
            </a:pPr>
            <a:r>
              <a:rPr lang="en-US" sz="2000" b="1" dirty="0">
                <a:solidFill>
                  <a:srgbClr val="FF0000"/>
                </a:solidFill>
              </a:rPr>
              <a:t>Hard Exclusive processes probe specific components of GPDs</a:t>
            </a:r>
          </a:p>
          <a:p>
            <a:pPr marL="360363" lvl="1" indent="-131763">
              <a:spcBef>
                <a:spcPts val="600"/>
              </a:spcBef>
              <a:buClr>
                <a:srgbClr val="FF0000"/>
              </a:buClr>
              <a:buFont typeface="Arial" panose="020B0604020202020204" pitchFamily="34" charset="0"/>
              <a:buChar char="•"/>
            </a:pPr>
            <a:r>
              <a:rPr lang="en-US" sz="2000" dirty="0">
                <a:solidFill>
                  <a:srgbClr val="2D3DC2"/>
                </a:solidFill>
              </a:rPr>
              <a:t>DVCS, TCS                                                -&gt; whole set of GPDs</a:t>
            </a:r>
          </a:p>
          <a:p>
            <a:pPr marL="342900" lvl="2" indent="-114300">
              <a:lnSpc>
                <a:spcPct val="100000"/>
              </a:lnSpc>
              <a:buClr>
                <a:srgbClr val="FF0000"/>
              </a:buClr>
              <a:buFont typeface="Arial" panose="020B0604020202020204" pitchFamily="34" charset="0"/>
              <a:buChar char="•"/>
            </a:pPr>
            <a:r>
              <a:rPr lang="en-US" sz="2000" dirty="0"/>
              <a:t>heavy vector mesons (J/</a:t>
            </a:r>
            <a:r>
              <a:rPr lang="en-US" sz="2000" dirty="0" err="1"/>
              <a:t>ψ</a:t>
            </a:r>
            <a:r>
              <a:rPr lang="en-US" sz="2000" dirty="0"/>
              <a:t>, Y)              -&gt; gluon GPDs</a:t>
            </a:r>
          </a:p>
          <a:p>
            <a:pPr marL="342900" lvl="2" indent="-114300">
              <a:lnSpc>
                <a:spcPct val="100000"/>
              </a:lnSpc>
              <a:spcBef>
                <a:spcPts val="0"/>
              </a:spcBef>
              <a:buClr>
                <a:srgbClr val="FF0000"/>
              </a:buClr>
              <a:buFont typeface="Arial" panose="020B0604020202020204" pitchFamily="34" charset="0"/>
              <a:buChar char="•"/>
            </a:pPr>
            <a:r>
              <a:rPr lang="en-US" sz="2000" dirty="0"/>
              <a:t>light vector mesons (⍴</a:t>
            </a:r>
            <a:r>
              <a:rPr lang="en-US" sz="2000" baseline="30000" dirty="0"/>
              <a:t>0</a:t>
            </a:r>
            <a:r>
              <a:rPr lang="en-US" sz="2000" dirty="0"/>
              <a:t>; ⍴</a:t>
            </a:r>
            <a:r>
              <a:rPr lang="en-US" sz="2000" baseline="30000" dirty="0"/>
              <a:t>+</a:t>
            </a:r>
            <a:r>
              <a:rPr lang="en-US" sz="2000" dirty="0"/>
              <a:t>; ⍵)            -&gt; quark flavors GPDs</a:t>
            </a:r>
          </a:p>
          <a:p>
            <a:pPr marL="342900" lvl="2" indent="-114300">
              <a:lnSpc>
                <a:spcPct val="100000"/>
              </a:lnSpc>
              <a:spcBef>
                <a:spcPts val="0"/>
              </a:spcBef>
              <a:buClr>
                <a:srgbClr val="FF0000"/>
              </a:buClr>
              <a:buFont typeface="Arial" panose="020B0604020202020204" pitchFamily="34" charset="0"/>
              <a:buChar char="•"/>
            </a:pPr>
            <a:r>
              <a:rPr lang="en-US" sz="2000" dirty="0"/>
              <a:t>light pseudoscalar mesons (π</a:t>
            </a:r>
            <a:r>
              <a:rPr lang="en-US" sz="2000" baseline="30000" dirty="0"/>
              <a:t>+</a:t>
            </a:r>
            <a:r>
              <a:rPr lang="en-US" sz="2000" dirty="0"/>
              <a:t>; π</a:t>
            </a:r>
            <a:r>
              <a:rPr lang="en-US" sz="2000" baseline="30000" dirty="0"/>
              <a:t>0</a:t>
            </a:r>
            <a:r>
              <a:rPr lang="en-US" sz="2000" dirty="0"/>
              <a:t>; </a:t>
            </a:r>
            <a:r>
              <a:rPr lang="en-US" sz="2000" dirty="0" err="1"/>
              <a:t>η</a:t>
            </a:r>
            <a:r>
              <a:rPr lang="en-US" sz="2000" dirty="0"/>
              <a:t>) -&gt; helicity-flip GPDs</a:t>
            </a:r>
          </a:p>
          <a:p>
            <a:pPr marL="228600" lvl="1" indent="-217488">
              <a:spcBef>
                <a:spcPts val="600"/>
              </a:spcBef>
              <a:buClr>
                <a:srgbClr val="FF0000"/>
              </a:buClr>
              <a:buFont typeface="Wingdings" pitchFamily="2" charset="2"/>
              <a:buChar char="v"/>
            </a:pPr>
            <a:r>
              <a:rPr lang="en-US" sz="2000" b="1" dirty="0">
                <a:solidFill>
                  <a:srgbClr val="FF0000"/>
                </a:solidFill>
              </a:rPr>
              <a:t>GPDs also sensitive to </a:t>
            </a:r>
          </a:p>
          <a:p>
            <a:pPr marL="342900" lvl="2" indent="-114300">
              <a:spcBef>
                <a:spcPts val="600"/>
              </a:spcBef>
              <a:buClr>
                <a:srgbClr val="FF0000"/>
              </a:buClr>
              <a:buFont typeface="Arial" panose="020B0604020202020204" pitchFamily="34" charset="0"/>
              <a:buChar char="•"/>
            </a:pPr>
            <a:r>
              <a:rPr lang="en-US" sz="2000" dirty="0"/>
              <a:t>Distribution of forces inside the proton</a:t>
            </a:r>
          </a:p>
          <a:p>
            <a:pPr marL="342900" lvl="2" indent="-114300">
              <a:buClr>
                <a:srgbClr val="FF0000"/>
              </a:buClr>
              <a:buFont typeface="Arial" panose="020B0604020202020204" pitchFamily="34" charset="0"/>
              <a:buChar char="•"/>
            </a:pPr>
            <a:r>
              <a:rPr lang="en-US" sz="2000" dirty="0"/>
              <a:t>Contribution from orbital angular momentum to proton spin</a:t>
            </a:r>
          </a:p>
          <a:p>
            <a:pPr marL="342900" lvl="2" indent="-114300">
              <a:buClr>
                <a:srgbClr val="FF0000"/>
              </a:buClr>
              <a:buFont typeface="Arial" panose="020B0604020202020204" pitchFamily="34" charset="0"/>
              <a:buChar char="•"/>
            </a:pPr>
            <a:r>
              <a:rPr lang="en-US" sz="2000" dirty="0"/>
              <a:t>Energy-Momentum Tensor trace anomaly → origin of </a:t>
            </a:r>
            <a:r>
              <a:rPr lang="en-US" sz="2000" i="1" dirty="0"/>
              <a:t>p</a:t>
            </a:r>
            <a:r>
              <a:rPr lang="en-US" sz="2000" dirty="0"/>
              <a:t>-mass </a:t>
            </a:r>
          </a:p>
        </p:txBody>
      </p:sp>
      <p:grpSp>
        <p:nvGrpSpPr>
          <p:cNvPr id="7" name="Group 6">
            <a:extLst>
              <a:ext uri="{FF2B5EF4-FFF2-40B4-BE49-F238E27FC236}">
                <a16:creationId xmlns:a16="http://schemas.microsoft.com/office/drawing/2014/main" id="{859EAC41-B0DD-3E42-A9BD-6D6472262090}"/>
              </a:ext>
            </a:extLst>
          </p:cNvPr>
          <p:cNvGrpSpPr/>
          <p:nvPr/>
        </p:nvGrpSpPr>
        <p:grpSpPr>
          <a:xfrm>
            <a:off x="8444626" y="940475"/>
            <a:ext cx="3377021" cy="1762930"/>
            <a:chOff x="5744123" y="539129"/>
            <a:chExt cx="3377021" cy="1762930"/>
          </a:xfrm>
        </p:grpSpPr>
        <p:grpSp>
          <p:nvGrpSpPr>
            <p:cNvPr id="8" name="Group 7">
              <a:extLst>
                <a:ext uri="{FF2B5EF4-FFF2-40B4-BE49-F238E27FC236}">
                  <a16:creationId xmlns:a16="http://schemas.microsoft.com/office/drawing/2014/main" id="{B61AC051-844F-C54B-BBA5-E4CED05AC146}"/>
                </a:ext>
              </a:extLst>
            </p:cNvPr>
            <p:cNvGrpSpPr/>
            <p:nvPr/>
          </p:nvGrpSpPr>
          <p:grpSpPr>
            <a:xfrm>
              <a:off x="5744123" y="539129"/>
              <a:ext cx="3377021" cy="1670617"/>
              <a:chOff x="3469190" y="3416579"/>
              <a:chExt cx="3377021" cy="1670617"/>
            </a:xfrm>
          </p:grpSpPr>
          <p:grpSp>
            <p:nvGrpSpPr>
              <p:cNvPr id="10" name="Group 9">
                <a:extLst>
                  <a:ext uri="{FF2B5EF4-FFF2-40B4-BE49-F238E27FC236}">
                    <a16:creationId xmlns:a16="http://schemas.microsoft.com/office/drawing/2014/main" id="{99AF48D2-4A00-6D4D-A652-2B45025B709E}"/>
                  </a:ext>
                </a:extLst>
              </p:cNvPr>
              <p:cNvGrpSpPr/>
              <p:nvPr/>
            </p:nvGrpSpPr>
            <p:grpSpPr>
              <a:xfrm>
                <a:off x="3591233" y="3730692"/>
                <a:ext cx="3254978" cy="1356504"/>
                <a:chOff x="-60061" y="4152624"/>
                <a:chExt cx="7183090" cy="1894537"/>
              </a:xfrm>
            </p:grpSpPr>
            <p:grpSp>
              <p:nvGrpSpPr>
                <p:cNvPr id="12" name="Group 7">
                  <a:extLst>
                    <a:ext uri="{FF2B5EF4-FFF2-40B4-BE49-F238E27FC236}">
                      <a16:creationId xmlns:a16="http://schemas.microsoft.com/office/drawing/2014/main" id="{8E3BE19C-3256-ED4B-816D-978A9D1C829B}"/>
                    </a:ext>
                  </a:extLst>
                </p:cNvPr>
                <p:cNvGrpSpPr>
                  <a:grpSpLocks/>
                </p:cNvGrpSpPr>
                <p:nvPr/>
              </p:nvGrpSpPr>
              <p:grpSpPr bwMode="auto">
                <a:xfrm>
                  <a:off x="23520" y="4152624"/>
                  <a:ext cx="7099509" cy="1894537"/>
                  <a:chOff x="2522" y="582"/>
                  <a:chExt cx="4226" cy="1147"/>
                </a:xfrm>
              </p:grpSpPr>
              <p:graphicFrame>
                <p:nvGraphicFramePr>
                  <p:cNvPr id="15" name="Object 2">
                    <a:extLst>
                      <a:ext uri="{FF2B5EF4-FFF2-40B4-BE49-F238E27FC236}">
                        <a16:creationId xmlns:a16="http://schemas.microsoft.com/office/drawing/2014/main" id="{227B0A23-8AC2-6043-9822-C8AD329375DA}"/>
                      </a:ext>
                    </a:extLst>
                  </p:cNvPr>
                  <p:cNvGraphicFramePr>
                    <a:graphicFrameLocks noChangeAspect="1"/>
                  </p:cNvGraphicFramePr>
                  <p:nvPr/>
                </p:nvGraphicFramePr>
                <p:xfrm>
                  <a:off x="4656" y="1576"/>
                  <a:ext cx="65" cy="129"/>
                </p:xfrm>
                <a:graphic>
                  <a:graphicData uri="http://schemas.openxmlformats.org/presentationml/2006/ole">
                    <mc:AlternateContent xmlns:mc="http://schemas.openxmlformats.org/markup-compatibility/2006">
                      <mc:Choice xmlns:v="urn:schemas-microsoft-com:vml" Requires="v">
                        <p:oleObj r:id="rId2" imgW="76200" imgH="177800" progId="Equation.3">
                          <p:embed/>
                        </p:oleObj>
                      </mc:Choice>
                      <mc:Fallback>
                        <p:oleObj r:id="rId2" imgW="76200" imgH="177800" progId="Equation.3">
                          <p:embed/>
                          <p:pic>
                            <p:nvPicPr>
                              <p:cNvPr id="31" name="Object 2">
                                <a:extLst>
                                  <a:ext uri="{FF2B5EF4-FFF2-40B4-BE49-F238E27FC236}">
                                    <a16:creationId xmlns:a16="http://schemas.microsoft.com/office/drawing/2014/main" id="{149B60A4-C447-6549-A213-1890262C7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 y="1576"/>
                                <a:ext cx="65" cy="129"/>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6" name="Freeform 9">
                    <a:extLst>
                      <a:ext uri="{FF2B5EF4-FFF2-40B4-BE49-F238E27FC236}">
                        <a16:creationId xmlns:a16="http://schemas.microsoft.com/office/drawing/2014/main" id="{B08699A1-1DC3-5641-BC9E-7C6538007144}"/>
                      </a:ext>
                    </a:extLst>
                  </p:cNvPr>
                  <p:cNvSpPr>
                    <a:spLocks noChangeArrowheads="1"/>
                  </p:cNvSpPr>
                  <p:nvPr/>
                </p:nvSpPr>
                <p:spPr bwMode="auto">
                  <a:xfrm flipV="1">
                    <a:off x="3395" y="945"/>
                    <a:ext cx="642" cy="77"/>
                  </a:xfrm>
                  <a:custGeom>
                    <a:avLst/>
                    <a:gdLst>
                      <a:gd name="T0" fmla="*/ 0 w 777"/>
                      <a:gd name="T1" fmla="*/ 9 h 133"/>
                      <a:gd name="T2" fmla="*/ 77 w 777"/>
                      <a:gd name="T3" fmla="*/ 1 h 133"/>
                      <a:gd name="T4" fmla="*/ 299 w 777"/>
                      <a:gd name="T5" fmla="*/ 1 h 133"/>
                      <a:gd name="T6" fmla="*/ 0 60000 65536"/>
                      <a:gd name="T7" fmla="*/ 0 60000 65536"/>
                      <a:gd name="T8" fmla="*/ 0 60000 65536"/>
                      <a:gd name="T9" fmla="*/ 0 w 777"/>
                      <a:gd name="T10" fmla="*/ 0 h 133"/>
                      <a:gd name="T11" fmla="*/ 777 w 777"/>
                      <a:gd name="T12" fmla="*/ 133 h 133"/>
                    </a:gdLst>
                    <a:ahLst/>
                    <a:cxnLst>
                      <a:cxn ang="T6">
                        <a:pos x="T0" y="T1"/>
                      </a:cxn>
                      <a:cxn ang="T7">
                        <a:pos x="T2" y="T3"/>
                      </a:cxn>
                      <a:cxn ang="T8">
                        <a:pos x="T4" y="T5"/>
                      </a:cxn>
                    </a:cxnLst>
                    <a:rect l="T9" t="T10" r="T11" b="T12"/>
                    <a:pathLst>
                      <a:path w="777" h="133">
                        <a:moveTo>
                          <a:pt x="0" y="133"/>
                        </a:moveTo>
                        <a:cubicBezTo>
                          <a:pt x="33" y="114"/>
                          <a:pt x="72" y="42"/>
                          <a:pt x="201" y="21"/>
                        </a:cubicBezTo>
                        <a:cubicBezTo>
                          <a:pt x="330" y="0"/>
                          <a:pt x="657" y="9"/>
                          <a:pt x="777" y="6"/>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17" name="Freeform 10">
                    <a:extLst>
                      <a:ext uri="{FF2B5EF4-FFF2-40B4-BE49-F238E27FC236}">
                        <a16:creationId xmlns:a16="http://schemas.microsoft.com/office/drawing/2014/main" id="{37DD4BCC-459B-3D4C-BE0D-97AB9EF0CDD4}"/>
                      </a:ext>
                    </a:extLst>
                  </p:cNvPr>
                  <p:cNvSpPr>
                    <a:spLocks noChangeArrowheads="1"/>
                  </p:cNvSpPr>
                  <p:nvPr/>
                </p:nvSpPr>
                <p:spPr bwMode="auto">
                  <a:xfrm rot="5400000">
                    <a:off x="3468" y="1280"/>
                    <a:ext cx="616" cy="103"/>
                  </a:xfrm>
                  <a:custGeom>
                    <a:avLst/>
                    <a:gdLst>
                      <a:gd name="T0" fmla="*/ 0 w 1875"/>
                      <a:gd name="T1" fmla="*/ 1 h 290"/>
                      <a:gd name="T2" fmla="*/ 0 w 1875"/>
                      <a:gd name="T3" fmla="*/ 1 h 290"/>
                      <a:gd name="T4" fmla="*/ 0 w 1875"/>
                      <a:gd name="T5" fmla="*/ 1 h 290"/>
                      <a:gd name="T6" fmla="*/ 0 w 1875"/>
                      <a:gd name="T7" fmla="*/ 1 h 290"/>
                      <a:gd name="T8" fmla="*/ 1 w 1875"/>
                      <a:gd name="T9" fmla="*/ 2 h 290"/>
                      <a:gd name="T10" fmla="*/ 1 w 1875"/>
                      <a:gd name="T11" fmla="*/ 1 h 290"/>
                      <a:gd name="T12" fmla="*/ 1 w 1875"/>
                      <a:gd name="T13" fmla="*/ 1 h 290"/>
                      <a:gd name="T14" fmla="*/ 1 w 1875"/>
                      <a:gd name="T15" fmla="*/ 0 h 290"/>
                      <a:gd name="T16" fmla="*/ 1 w 1875"/>
                      <a:gd name="T17" fmla="*/ 1 h 290"/>
                      <a:gd name="T18" fmla="*/ 1 w 1875"/>
                      <a:gd name="T19" fmla="*/ 1 h 290"/>
                      <a:gd name="T20" fmla="*/ 2 w 1875"/>
                      <a:gd name="T21" fmla="*/ 2 h 290"/>
                      <a:gd name="T22" fmla="*/ 2 w 1875"/>
                      <a:gd name="T23" fmla="*/ 1 h 290"/>
                      <a:gd name="T24" fmla="*/ 2 w 1875"/>
                      <a:gd name="T25" fmla="*/ 0 h 290"/>
                      <a:gd name="T26" fmla="*/ 2 w 1875"/>
                      <a:gd name="T27" fmla="*/ 0 h 290"/>
                      <a:gd name="T28" fmla="*/ 2 w 1875"/>
                      <a:gd name="T29" fmla="*/ 0 h 290"/>
                      <a:gd name="T30" fmla="*/ 2 w 1875"/>
                      <a:gd name="T31" fmla="*/ 1 h 290"/>
                      <a:gd name="T32" fmla="*/ 2 w 1875"/>
                      <a:gd name="T33" fmla="*/ 2 h 290"/>
                      <a:gd name="T34" fmla="*/ 3 w 1875"/>
                      <a:gd name="T35" fmla="*/ 1 h 290"/>
                      <a:gd name="T36" fmla="*/ 3 w 1875"/>
                      <a:gd name="T37" fmla="*/ 0 h 290"/>
                      <a:gd name="T38" fmla="*/ 3 w 1875"/>
                      <a:gd name="T39" fmla="*/ 0 h 290"/>
                      <a:gd name="T40" fmla="*/ 3 w 1875"/>
                      <a:gd name="T41" fmla="*/ 0 h 290"/>
                      <a:gd name="T42" fmla="*/ 3 w 1875"/>
                      <a:gd name="T43" fmla="*/ 1 h 290"/>
                      <a:gd name="T44" fmla="*/ 3 w 1875"/>
                      <a:gd name="T45" fmla="*/ 2 h 290"/>
                      <a:gd name="T46" fmla="*/ 4 w 1875"/>
                      <a:gd name="T47" fmla="*/ 1 h 290"/>
                      <a:gd name="T48" fmla="*/ 4 w 1875"/>
                      <a:gd name="T49" fmla="*/ 0 h 290"/>
                      <a:gd name="T50" fmla="*/ 4 w 1875"/>
                      <a:gd name="T51" fmla="*/ 0 h 290"/>
                      <a:gd name="T52" fmla="*/ 4 w 1875"/>
                      <a:gd name="T53" fmla="*/ 0 h 290"/>
                      <a:gd name="T54" fmla="*/ 4 w 1875"/>
                      <a:gd name="T55" fmla="*/ 1 h 290"/>
                      <a:gd name="T56" fmla="*/ 4 w 1875"/>
                      <a:gd name="T57" fmla="*/ 2 h 290"/>
                      <a:gd name="T58" fmla="*/ 4 w 1875"/>
                      <a:gd name="T59" fmla="*/ 1 h 290"/>
                      <a:gd name="T60" fmla="*/ 5 w 1875"/>
                      <a:gd name="T61" fmla="*/ 1 h 290"/>
                      <a:gd name="T62" fmla="*/ 4 w 1875"/>
                      <a:gd name="T63" fmla="*/ 0 h 290"/>
                      <a:gd name="T64" fmla="*/ 4 w 1875"/>
                      <a:gd name="T65" fmla="*/ 0 h 290"/>
                      <a:gd name="T66" fmla="*/ 4 w 1875"/>
                      <a:gd name="T67" fmla="*/ 1 h 290"/>
                      <a:gd name="T68" fmla="*/ 5 w 1875"/>
                      <a:gd name="T69" fmla="*/ 2 h 290"/>
                      <a:gd name="T70" fmla="*/ 5 w 1875"/>
                      <a:gd name="T71" fmla="*/ 1 h 290"/>
                      <a:gd name="T72" fmla="*/ 5 w 1875"/>
                      <a:gd name="T73" fmla="*/ 1 h 290"/>
                      <a:gd name="T74" fmla="*/ 5 w 1875"/>
                      <a:gd name="T75" fmla="*/ 0 h 290"/>
                      <a:gd name="T76" fmla="*/ 5 w 1875"/>
                      <a:gd name="T77" fmla="*/ 1 h 290"/>
                      <a:gd name="T78" fmla="*/ 5 w 1875"/>
                      <a:gd name="T79" fmla="*/ 1 h 290"/>
                      <a:gd name="T80" fmla="*/ 6 w 1875"/>
                      <a:gd name="T81" fmla="*/ 2 h 290"/>
                      <a:gd name="T82" fmla="*/ 6 w 1875"/>
                      <a:gd name="T83" fmla="*/ 1 h 290"/>
                      <a:gd name="T84" fmla="*/ 6 w 1875"/>
                      <a:gd name="T85" fmla="*/ 1 h 290"/>
                      <a:gd name="T86" fmla="*/ 6 w 1875"/>
                      <a:gd name="T87" fmla="*/ 0 h 290"/>
                      <a:gd name="T88" fmla="*/ 6 w 1875"/>
                      <a:gd name="T89" fmla="*/ 0 h 290"/>
                      <a:gd name="T90" fmla="*/ 6 w 1875"/>
                      <a:gd name="T91" fmla="*/ 1 h 290"/>
                      <a:gd name="T92" fmla="*/ 6 w 1875"/>
                      <a:gd name="T93" fmla="*/ 2 h 290"/>
                      <a:gd name="T94" fmla="*/ 7 w 1875"/>
                      <a:gd name="T95" fmla="*/ 1 h 290"/>
                      <a:gd name="T96" fmla="*/ 7 w 1875"/>
                      <a:gd name="T97" fmla="*/ 1 h 290"/>
                      <a:gd name="T98" fmla="*/ 7 w 1875"/>
                      <a:gd name="T99" fmla="*/ 1 h 290"/>
                      <a:gd name="T100" fmla="*/ 7 w 1875"/>
                      <a:gd name="T101" fmla="*/ 1 h 2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75"/>
                      <a:gd name="T154" fmla="*/ 0 h 290"/>
                      <a:gd name="T155" fmla="*/ 1875 w 1875"/>
                      <a:gd name="T156" fmla="*/ 290 h 2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75" h="290">
                        <a:moveTo>
                          <a:pt x="0" y="143"/>
                        </a:moveTo>
                        <a:cubicBezTo>
                          <a:pt x="9" y="143"/>
                          <a:pt x="43" y="143"/>
                          <a:pt x="53" y="143"/>
                        </a:cubicBezTo>
                        <a:cubicBezTo>
                          <a:pt x="63" y="143"/>
                          <a:pt x="51" y="128"/>
                          <a:pt x="59" y="144"/>
                        </a:cubicBezTo>
                        <a:cubicBezTo>
                          <a:pt x="67" y="160"/>
                          <a:pt x="82" y="215"/>
                          <a:pt x="102" y="239"/>
                        </a:cubicBezTo>
                        <a:cubicBezTo>
                          <a:pt x="122" y="263"/>
                          <a:pt x="153" y="288"/>
                          <a:pt x="179" y="288"/>
                        </a:cubicBezTo>
                        <a:cubicBezTo>
                          <a:pt x="205" y="288"/>
                          <a:pt x="235" y="270"/>
                          <a:pt x="258" y="239"/>
                        </a:cubicBezTo>
                        <a:cubicBezTo>
                          <a:pt x="281" y="208"/>
                          <a:pt x="314" y="141"/>
                          <a:pt x="318" y="102"/>
                        </a:cubicBezTo>
                        <a:cubicBezTo>
                          <a:pt x="322" y="63"/>
                          <a:pt x="295" y="2"/>
                          <a:pt x="285" y="2"/>
                        </a:cubicBezTo>
                        <a:cubicBezTo>
                          <a:pt x="275" y="2"/>
                          <a:pt x="250" y="61"/>
                          <a:pt x="255" y="101"/>
                        </a:cubicBezTo>
                        <a:cubicBezTo>
                          <a:pt x="260" y="141"/>
                          <a:pt x="291" y="208"/>
                          <a:pt x="314" y="240"/>
                        </a:cubicBezTo>
                        <a:cubicBezTo>
                          <a:pt x="337" y="272"/>
                          <a:pt x="368" y="290"/>
                          <a:pt x="395" y="290"/>
                        </a:cubicBezTo>
                        <a:cubicBezTo>
                          <a:pt x="422" y="290"/>
                          <a:pt x="453" y="269"/>
                          <a:pt x="476" y="237"/>
                        </a:cubicBezTo>
                        <a:cubicBezTo>
                          <a:pt x="499" y="205"/>
                          <a:pt x="527" y="137"/>
                          <a:pt x="531" y="98"/>
                        </a:cubicBezTo>
                        <a:cubicBezTo>
                          <a:pt x="535" y="59"/>
                          <a:pt x="508" y="2"/>
                          <a:pt x="498" y="2"/>
                        </a:cubicBezTo>
                        <a:cubicBezTo>
                          <a:pt x="488" y="2"/>
                          <a:pt x="464" y="59"/>
                          <a:pt x="468" y="98"/>
                        </a:cubicBezTo>
                        <a:cubicBezTo>
                          <a:pt x="472" y="137"/>
                          <a:pt x="501" y="204"/>
                          <a:pt x="524" y="236"/>
                        </a:cubicBezTo>
                        <a:cubicBezTo>
                          <a:pt x="547" y="268"/>
                          <a:pt x="578" y="290"/>
                          <a:pt x="605" y="290"/>
                        </a:cubicBezTo>
                        <a:cubicBezTo>
                          <a:pt x="632" y="290"/>
                          <a:pt x="665" y="268"/>
                          <a:pt x="689" y="236"/>
                        </a:cubicBezTo>
                        <a:cubicBezTo>
                          <a:pt x="713" y="204"/>
                          <a:pt x="743" y="134"/>
                          <a:pt x="747" y="95"/>
                        </a:cubicBezTo>
                        <a:cubicBezTo>
                          <a:pt x="751" y="56"/>
                          <a:pt x="725" y="0"/>
                          <a:pt x="714" y="0"/>
                        </a:cubicBezTo>
                        <a:cubicBezTo>
                          <a:pt x="703" y="0"/>
                          <a:pt x="677" y="59"/>
                          <a:pt x="681" y="98"/>
                        </a:cubicBezTo>
                        <a:cubicBezTo>
                          <a:pt x="685" y="137"/>
                          <a:pt x="715" y="202"/>
                          <a:pt x="738" y="234"/>
                        </a:cubicBezTo>
                        <a:cubicBezTo>
                          <a:pt x="761" y="266"/>
                          <a:pt x="794" y="290"/>
                          <a:pt x="822" y="290"/>
                        </a:cubicBezTo>
                        <a:cubicBezTo>
                          <a:pt x="850" y="290"/>
                          <a:pt x="882" y="269"/>
                          <a:pt x="905" y="237"/>
                        </a:cubicBezTo>
                        <a:cubicBezTo>
                          <a:pt x="928" y="205"/>
                          <a:pt x="958" y="138"/>
                          <a:pt x="962" y="99"/>
                        </a:cubicBezTo>
                        <a:cubicBezTo>
                          <a:pt x="966" y="60"/>
                          <a:pt x="938" y="2"/>
                          <a:pt x="927" y="2"/>
                        </a:cubicBezTo>
                        <a:cubicBezTo>
                          <a:pt x="916" y="2"/>
                          <a:pt x="891" y="60"/>
                          <a:pt x="896" y="99"/>
                        </a:cubicBezTo>
                        <a:cubicBezTo>
                          <a:pt x="901" y="138"/>
                          <a:pt x="933" y="208"/>
                          <a:pt x="956" y="239"/>
                        </a:cubicBezTo>
                        <a:cubicBezTo>
                          <a:pt x="979" y="270"/>
                          <a:pt x="1008" y="288"/>
                          <a:pt x="1035" y="288"/>
                        </a:cubicBezTo>
                        <a:cubicBezTo>
                          <a:pt x="1062" y="288"/>
                          <a:pt x="1095" y="268"/>
                          <a:pt x="1118" y="237"/>
                        </a:cubicBezTo>
                        <a:cubicBezTo>
                          <a:pt x="1141" y="206"/>
                          <a:pt x="1171" y="140"/>
                          <a:pt x="1175" y="101"/>
                        </a:cubicBezTo>
                        <a:cubicBezTo>
                          <a:pt x="1179" y="62"/>
                          <a:pt x="1153" y="2"/>
                          <a:pt x="1142" y="2"/>
                        </a:cubicBezTo>
                        <a:cubicBezTo>
                          <a:pt x="1131" y="2"/>
                          <a:pt x="1105" y="59"/>
                          <a:pt x="1109" y="99"/>
                        </a:cubicBezTo>
                        <a:cubicBezTo>
                          <a:pt x="1113" y="139"/>
                          <a:pt x="1146" y="209"/>
                          <a:pt x="1169" y="240"/>
                        </a:cubicBezTo>
                        <a:cubicBezTo>
                          <a:pt x="1192" y="271"/>
                          <a:pt x="1223" y="288"/>
                          <a:pt x="1250" y="288"/>
                        </a:cubicBezTo>
                        <a:cubicBezTo>
                          <a:pt x="1277" y="288"/>
                          <a:pt x="1307" y="270"/>
                          <a:pt x="1331" y="239"/>
                        </a:cubicBezTo>
                        <a:cubicBezTo>
                          <a:pt x="1355" y="208"/>
                          <a:pt x="1389" y="141"/>
                          <a:pt x="1394" y="102"/>
                        </a:cubicBezTo>
                        <a:cubicBezTo>
                          <a:pt x="1399" y="63"/>
                          <a:pt x="1370" y="3"/>
                          <a:pt x="1359" y="3"/>
                        </a:cubicBezTo>
                        <a:cubicBezTo>
                          <a:pt x="1348" y="3"/>
                          <a:pt x="1322" y="62"/>
                          <a:pt x="1326" y="101"/>
                        </a:cubicBezTo>
                        <a:cubicBezTo>
                          <a:pt x="1330" y="140"/>
                          <a:pt x="1362" y="207"/>
                          <a:pt x="1385" y="239"/>
                        </a:cubicBezTo>
                        <a:cubicBezTo>
                          <a:pt x="1408" y="271"/>
                          <a:pt x="1437" y="290"/>
                          <a:pt x="1464" y="290"/>
                        </a:cubicBezTo>
                        <a:cubicBezTo>
                          <a:pt x="1491" y="290"/>
                          <a:pt x="1524" y="272"/>
                          <a:pt x="1547" y="240"/>
                        </a:cubicBezTo>
                        <a:cubicBezTo>
                          <a:pt x="1570" y="208"/>
                          <a:pt x="1598" y="140"/>
                          <a:pt x="1602" y="101"/>
                        </a:cubicBezTo>
                        <a:cubicBezTo>
                          <a:pt x="1606" y="62"/>
                          <a:pt x="1585" y="3"/>
                          <a:pt x="1574" y="3"/>
                        </a:cubicBezTo>
                        <a:cubicBezTo>
                          <a:pt x="1563" y="3"/>
                          <a:pt x="1534" y="60"/>
                          <a:pt x="1538" y="99"/>
                        </a:cubicBezTo>
                        <a:cubicBezTo>
                          <a:pt x="1542" y="138"/>
                          <a:pt x="1574" y="208"/>
                          <a:pt x="1598" y="240"/>
                        </a:cubicBezTo>
                        <a:cubicBezTo>
                          <a:pt x="1622" y="272"/>
                          <a:pt x="1654" y="290"/>
                          <a:pt x="1680" y="290"/>
                        </a:cubicBezTo>
                        <a:cubicBezTo>
                          <a:pt x="1706" y="290"/>
                          <a:pt x="1738" y="264"/>
                          <a:pt x="1757" y="240"/>
                        </a:cubicBezTo>
                        <a:cubicBezTo>
                          <a:pt x="1776" y="216"/>
                          <a:pt x="1788" y="162"/>
                          <a:pt x="1796" y="146"/>
                        </a:cubicBezTo>
                        <a:cubicBezTo>
                          <a:pt x="1804" y="130"/>
                          <a:pt x="1793" y="146"/>
                          <a:pt x="1806" y="146"/>
                        </a:cubicBezTo>
                        <a:cubicBezTo>
                          <a:pt x="1819" y="146"/>
                          <a:pt x="1861" y="144"/>
                          <a:pt x="1875" y="144"/>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18" name="Freeform 11">
                    <a:extLst>
                      <a:ext uri="{FF2B5EF4-FFF2-40B4-BE49-F238E27FC236}">
                        <a16:creationId xmlns:a16="http://schemas.microsoft.com/office/drawing/2014/main" id="{9078B5D5-963F-DB4C-A99B-D984944A30B7}"/>
                      </a:ext>
                    </a:extLst>
                  </p:cNvPr>
                  <p:cNvSpPr>
                    <a:spLocks noChangeArrowheads="1"/>
                  </p:cNvSpPr>
                  <p:nvPr/>
                </p:nvSpPr>
                <p:spPr bwMode="auto">
                  <a:xfrm rot="5400000">
                    <a:off x="3770" y="1095"/>
                    <a:ext cx="616" cy="104"/>
                  </a:xfrm>
                  <a:custGeom>
                    <a:avLst/>
                    <a:gdLst>
                      <a:gd name="T0" fmla="*/ 0 w 1875"/>
                      <a:gd name="T1" fmla="*/ 1 h 290"/>
                      <a:gd name="T2" fmla="*/ 0 w 1875"/>
                      <a:gd name="T3" fmla="*/ 1 h 290"/>
                      <a:gd name="T4" fmla="*/ 0 w 1875"/>
                      <a:gd name="T5" fmla="*/ 1 h 290"/>
                      <a:gd name="T6" fmla="*/ 0 w 1875"/>
                      <a:gd name="T7" fmla="*/ 1 h 290"/>
                      <a:gd name="T8" fmla="*/ 1 w 1875"/>
                      <a:gd name="T9" fmla="*/ 2 h 290"/>
                      <a:gd name="T10" fmla="*/ 1 w 1875"/>
                      <a:gd name="T11" fmla="*/ 1 h 290"/>
                      <a:gd name="T12" fmla="*/ 1 w 1875"/>
                      <a:gd name="T13" fmla="*/ 1 h 290"/>
                      <a:gd name="T14" fmla="*/ 1 w 1875"/>
                      <a:gd name="T15" fmla="*/ 0 h 290"/>
                      <a:gd name="T16" fmla="*/ 1 w 1875"/>
                      <a:gd name="T17" fmla="*/ 1 h 290"/>
                      <a:gd name="T18" fmla="*/ 1 w 1875"/>
                      <a:gd name="T19" fmla="*/ 1 h 290"/>
                      <a:gd name="T20" fmla="*/ 2 w 1875"/>
                      <a:gd name="T21" fmla="*/ 2 h 290"/>
                      <a:gd name="T22" fmla="*/ 2 w 1875"/>
                      <a:gd name="T23" fmla="*/ 1 h 290"/>
                      <a:gd name="T24" fmla="*/ 2 w 1875"/>
                      <a:gd name="T25" fmla="*/ 1 h 290"/>
                      <a:gd name="T26" fmla="*/ 2 w 1875"/>
                      <a:gd name="T27" fmla="*/ 0 h 290"/>
                      <a:gd name="T28" fmla="*/ 2 w 1875"/>
                      <a:gd name="T29" fmla="*/ 1 h 290"/>
                      <a:gd name="T30" fmla="*/ 2 w 1875"/>
                      <a:gd name="T31" fmla="*/ 1 h 290"/>
                      <a:gd name="T32" fmla="*/ 2 w 1875"/>
                      <a:gd name="T33" fmla="*/ 2 h 290"/>
                      <a:gd name="T34" fmla="*/ 3 w 1875"/>
                      <a:gd name="T35" fmla="*/ 1 h 290"/>
                      <a:gd name="T36" fmla="*/ 3 w 1875"/>
                      <a:gd name="T37" fmla="*/ 0 h 290"/>
                      <a:gd name="T38" fmla="*/ 3 w 1875"/>
                      <a:gd name="T39" fmla="*/ 0 h 290"/>
                      <a:gd name="T40" fmla="*/ 3 w 1875"/>
                      <a:gd name="T41" fmla="*/ 1 h 290"/>
                      <a:gd name="T42" fmla="*/ 3 w 1875"/>
                      <a:gd name="T43" fmla="*/ 1 h 290"/>
                      <a:gd name="T44" fmla="*/ 3 w 1875"/>
                      <a:gd name="T45" fmla="*/ 2 h 290"/>
                      <a:gd name="T46" fmla="*/ 4 w 1875"/>
                      <a:gd name="T47" fmla="*/ 1 h 290"/>
                      <a:gd name="T48" fmla="*/ 4 w 1875"/>
                      <a:gd name="T49" fmla="*/ 1 h 290"/>
                      <a:gd name="T50" fmla="*/ 4 w 1875"/>
                      <a:gd name="T51" fmla="*/ 0 h 290"/>
                      <a:gd name="T52" fmla="*/ 4 w 1875"/>
                      <a:gd name="T53" fmla="*/ 1 h 290"/>
                      <a:gd name="T54" fmla="*/ 4 w 1875"/>
                      <a:gd name="T55" fmla="*/ 1 h 290"/>
                      <a:gd name="T56" fmla="*/ 4 w 1875"/>
                      <a:gd name="T57" fmla="*/ 2 h 290"/>
                      <a:gd name="T58" fmla="*/ 4 w 1875"/>
                      <a:gd name="T59" fmla="*/ 1 h 290"/>
                      <a:gd name="T60" fmla="*/ 5 w 1875"/>
                      <a:gd name="T61" fmla="*/ 1 h 290"/>
                      <a:gd name="T62" fmla="*/ 4 w 1875"/>
                      <a:gd name="T63" fmla="*/ 0 h 290"/>
                      <a:gd name="T64" fmla="*/ 4 w 1875"/>
                      <a:gd name="T65" fmla="*/ 1 h 290"/>
                      <a:gd name="T66" fmla="*/ 4 w 1875"/>
                      <a:gd name="T67" fmla="*/ 1 h 290"/>
                      <a:gd name="T68" fmla="*/ 5 w 1875"/>
                      <a:gd name="T69" fmla="*/ 2 h 290"/>
                      <a:gd name="T70" fmla="*/ 5 w 1875"/>
                      <a:gd name="T71" fmla="*/ 1 h 290"/>
                      <a:gd name="T72" fmla="*/ 5 w 1875"/>
                      <a:gd name="T73" fmla="*/ 1 h 290"/>
                      <a:gd name="T74" fmla="*/ 5 w 1875"/>
                      <a:gd name="T75" fmla="*/ 0 h 290"/>
                      <a:gd name="T76" fmla="*/ 5 w 1875"/>
                      <a:gd name="T77" fmla="*/ 1 h 290"/>
                      <a:gd name="T78" fmla="*/ 5 w 1875"/>
                      <a:gd name="T79" fmla="*/ 1 h 290"/>
                      <a:gd name="T80" fmla="*/ 6 w 1875"/>
                      <a:gd name="T81" fmla="*/ 2 h 290"/>
                      <a:gd name="T82" fmla="*/ 6 w 1875"/>
                      <a:gd name="T83" fmla="*/ 1 h 290"/>
                      <a:gd name="T84" fmla="*/ 6 w 1875"/>
                      <a:gd name="T85" fmla="*/ 1 h 290"/>
                      <a:gd name="T86" fmla="*/ 6 w 1875"/>
                      <a:gd name="T87" fmla="*/ 0 h 290"/>
                      <a:gd name="T88" fmla="*/ 6 w 1875"/>
                      <a:gd name="T89" fmla="*/ 1 h 290"/>
                      <a:gd name="T90" fmla="*/ 6 w 1875"/>
                      <a:gd name="T91" fmla="*/ 1 h 290"/>
                      <a:gd name="T92" fmla="*/ 6 w 1875"/>
                      <a:gd name="T93" fmla="*/ 2 h 290"/>
                      <a:gd name="T94" fmla="*/ 7 w 1875"/>
                      <a:gd name="T95" fmla="*/ 1 h 290"/>
                      <a:gd name="T96" fmla="*/ 7 w 1875"/>
                      <a:gd name="T97" fmla="*/ 1 h 290"/>
                      <a:gd name="T98" fmla="*/ 7 w 1875"/>
                      <a:gd name="T99" fmla="*/ 1 h 290"/>
                      <a:gd name="T100" fmla="*/ 7 w 1875"/>
                      <a:gd name="T101" fmla="*/ 1 h 2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75"/>
                      <a:gd name="T154" fmla="*/ 0 h 290"/>
                      <a:gd name="T155" fmla="*/ 1875 w 1875"/>
                      <a:gd name="T156" fmla="*/ 290 h 2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75" h="290">
                        <a:moveTo>
                          <a:pt x="0" y="143"/>
                        </a:moveTo>
                        <a:cubicBezTo>
                          <a:pt x="9" y="143"/>
                          <a:pt x="43" y="143"/>
                          <a:pt x="53" y="143"/>
                        </a:cubicBezTo>
                        <a:cubicBezTo>
                          <a:pt x="63" y="143"/>
                          <a:pt x="51" y="128"/>
                          <a:pt x="59" y="144"/>
                        </a:cubicBezTo>
                        <a:cubicBezTo>
                          <a:pt x="67" y="160"/>
                          <a:pt x="82" y="215"/>
                          <a:pt x="102" y="239"/>
                        </a:cubicBezTo>
                        <a:cubicBezTo>
                          <a:pt x="122" y="263"/>
                          <a:pt x="153" y="288"/>
                          <a:pt x="179" y="288"/>
                        </a:cubicBezTo>
                        <a:cubicBezTo>
                          <a:pt x="205" y="288"/>
                          <a:pt x="235" y="270"/>
                          <a:pt x="258" y="239"/>
                        </a:cubicBezTo>
                        <a:cubicBezTo>
                          <a:pt x="281" y="208"/>
                          <a:pt x="314" y="141"/>
                          <a:pt x="318" y="102"/>
                        </a:cubicBezTo>
                        <a:cubicBezTo>
                          <a:pt x="322" y="63"/>
                          <a:pt x="295" y="2"/>
                          <a:pt x="285" y="2"/>
                        </a:cubicBezTo>
                        <a:cubicBezTo>
                          <a:pt x="275" y="2"/>
                          <a:pt x="250" y="61"/>
                          <a:pt x="255" y="101"/>
                        </a:cubicBezTo>
                        <a:cubicBezTo>
                          <a:pt x="260" y="141"/>
                          <a:pt x="291" y="208"/>
                          <a:pt x="314" y="240"/>
                        </a:cubicBezTo>
                        <a:cubicBezTo>
                          <a:pt x="337" y="272"/>
                          <a:pt x="368" y="290"/>
                          <a:pt x="395" y="290"/>
                        </a:cubicBezTo>
                        <a:cubicBezTo>
                          <a:pt x="422" y="290"/>
                          <a:pt x="453" y="269"/>
                          <a:pt x="476" y="237"/>
                        </a:cubicBezTo>
                        <a:cubicBezTo>
                          <a:pt x="499" y="205"/>
                          <a:pt x="527" y="137"/>
                          <a:pt x="531" y="98"/>
                        </a:cubicBezTo>
                        <a:cubicBezTo>
                          <a:pt x="535" y="59"/>
                          <a:pt x="508" y="2"/>
                          <a:pt x="498" y="2"/>
                        </a:cubicBezTo>
                        <a:cubicBezTo>
                          <a:pt x="488" y="2"/>
                          <a:pt x="464" y="59"/>
                          <a:pt x="468" y="98"/>
                        </a:cubicBezTo>
                        <a:cubicBezTo>
                          <a:pt x="472" y="137"/>
                          <a:pt x="501" y="204"/>
                          <a:pt x="524" y="236"/>
                        </a:cubicBezTo>
                        <a:cubicBezTo>
                          <a:pt x="547" y="268"/>
                          <a:pt x="578" y="290"/>
                          <a:pt x="605" y="290"/>
                        </a:cubicBezTo>
                        <a:cubicBezTo>
                          <a:pt x="632" y="290"/>
                          <a:pt x="665" y="268"/>
                          <a:pt x="689" y="236"/>
                        </a:cubicBezTo>
                        <a:cubicBezTo>
                          <a:pt x="713" y="204"/>
                          <a:pt x="743" y="134"/>
                          <a:pt x="747" y="95"/>
                        </a:cubicBezTo>
                        <a:cubicBezTo>
                          <a:pt x="751" y="56"/>
                          <a:pt x="725" y="0"/>
                          <a:pt x="714" y="0"/>
                        </a:cubicBezTo>
                        <a:cubicBezTo>
                          <a:pt x="703" y="0"/>
                          <a:pt x="677" y="59"/>
                          <a:pt x="681" y="98"/>
                        </a:cubicBezTo>
                        <a:cubicBezTo>
                          <a:pt x="685" y="137"/>
                          <a:pt x="715" y="202"/>
                          <a:pt x="738" y="234"/>
                        </a:cubicBezTo>
                        <a:cubicBezTo>
                          <a:pt x="761" y="266"/>
                          <a:pt x="794" y="290"/>
                          <a:pt x="822" y="290"/>
                        </a:cubicBezTo>
                        <a:cubicBezTo>
                          <a:pt x="850" y="290"/>
                          <a:pt x="882" y="269"/>
                          <a:pt x="905" y="237"/>
                        </a:cubicBezTo>
                        <a:cubicBezTo>
                          <a:pt x="928" y="205"/>
                          <a:pt x="958" y="138"/>
                          <a:pt x="962" y="99"/>
                        </a:cubicBezTo>
                        <a:cubicBezTo>
                          <a:pt x="966" y="60"/>
                          <a:pt x="938" y="2"/>
                          <a:pt x="927" y="2"/>
                        </a:cubicBezTo>
                        <a:cubicBezTo>
                          <a:pt x="916" y="2"/>
                          <a:pt x="891" y="60"/>
                          <a:pt x="896" y="99"/>
                        </a:cubicBezTo>
                        <a:cubicBezTo>
                          <a:pt x="901" y="138"/>
                          <a:pt x="933" y="208"/>
                          <a:pt x="956" y="239"/>
                        </a:cubicBezTo>
                        <a:cubicBezTo>
                          <a:pt x="979" y="270"/>
                          <a:pt x="1008" y="288"/>
                          <a:pt x="1035" y="288"/>
                        </a:cubicBezTo>
                        <a:cubicBezTo>
                          <a:pt x="1062" y="288"/>
                          <a:pt x="1095" y="268"/>
                          <a:pt x="1118" y="237"/>
                        </a:cubicBezTo>
                        <a:cubicBezTo>
                          <a:pt x="1141" y="206"/>
                          <a:pt x="1171" y="140"/>
                          <a:pt x="1175" y="101"/>
                        </a:cubicBezTo>
                        <a:cubicBezTo>
                          <a:pt x="1179" y="62"/>
                          <a:pt x="1153" y="2"/>
                          <a:pt x="1142" y="2"/>
                        </a:cubicBezTo>
                        <a:cubicBezTo>
                          <a:pt x="1131" y="2"/>
                          <a:pt x="1105" y="59"/>
                          <a:pt x="1109" y="99"/>
                        </a:cubicBezTo>
                        <a:cubicBezTo>
                          <a:pt x="1113" y="139"/>
                          <a:pt x="1146" y="209"/>
                          <a:pt x="1169" y="240"/>
                        </a:cubicBezTo>
                        <a:cubicBezTo>
                          <a:pt x="1192" y="271"/>
                          <a:pt x="1223" y="288"/>
                          <a:pt x="1250" y="288"/>
                        </a:cubicBezTo>
                        <a:cubicBezTo>
                          <a:pt x="1277" y="288"/>
                          <a:pt x="1307" y="270"/>
                          <a:pt x="1331" y="239"/>
                        </a:cubicBezTo>
                        <a:cubicBezTo>
                          <a:pt x="1355" y="208"/>
                          <a:pt x="1389" y="141"/>
                          <a:pt x="1394" y="102"/>
                        </a:cubicBezTo>
                        <a:cubicBezTo>
                          <a:pt x="1399" y="63"/>
                          <a:pt x="1370" y="3"/>
                          <a:pt x="1359" y="3"/>
                        </a:cubicBezTo>
                        <a:cubicBezTo>
                          <a:pt x="1348" y="3"/>
                          <a:pt x="1322" y="62"/>
                          <a:pt x="1326" y="101"/>
                        </a:cubicBezTo>
                        <a:cubicBezTo>
                          <a:pt x="1330" y="140"/>
                          <a:pt x="1362" y="207"/>
                          <a:pt x="1385" y="239"/>
                        </a:cubicBezTo>
                        <a:cubicBezTo>
                          <a:pt x="1408" y="271"/>
                          <a:pt x="1437" y="290"/>
                          <a:pt x="1464" y="290"/>
                        </a:cubicBezTo>
                        <a:cubicBezTo>
                          <a:pt x="1491" y="290"/>
                          <a:pt x="1524" y="272"/>
                          <a:pt x="1547" y="240"/>
                        </a:cubicBezTo>
                        <a:cubicBezTo>
                          <a:pt x="1570" y="208"/>
                          <a:pt x="1598" y="140"/>
                          <a:pt x="1602" y="101"/>
                        </a:cubicBezTo>
                        <a:cubicBezTo>
                          <a:pt x="1606" y="62"/>
                          <a:pt x="1585" y="3"/>
                          <a:pt x="1574" y="3"/>
                        </a:cubicBezTo>
                        <a:cubicBezTo>
                          <a:pt x="1563" y="3"/>
                          <a:pt x="1534" y="60"/>
                          <a:pt x="1538" y="99"/>
                        </a:cubicBezTo>
                        <a:cubicBezTo>
                          <a:pt x="1542" y="138"/>
                          <a:pt x="1574" y="208"/>
                          <a:pt x="1598" y="240"/>
                        </a:cubicBezTo>
                        <a:cubicBezTo>
                          <a:pt x="1622" y="272"/>
                          <a:pt x="1654" y="290"/>
                          <a:pt x="1680" y="290"/>
                        </a:cubicBezTo>
                        <a:cubicBezTo>
                          <a:pt x="1706" y="290"/>
                          <a:pt x="1738" y="264"/>
                          <a:pt x="1757" y="240"/>
                        </a:cubicBezTo>
                        <a:cubicBezTo>
                          <a:pt x="1776" y="216"/>
                          <a:pt x="1788" y="162"/>
                          <a:pt x="1796" y="146"/>
                        </a:cubicBezTo>
                        <a:cubicBezTo>
                          <a:pt x="1804" y="130"/>
                          <a:pt x="1793" y="146"/>
                          <a:pt x="1806" y="146"/>
                        </a:cubicBezTo>
                        <a:cubicBezTo>
                          <a:pt x="1819" y="146"/>
                          <a:pt x="1861" y="144"/>
                          <a:pt x="1875" y="144"/>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19" name="Line 12">
                    <a:extLst>
                      <a:ext uri="{FF2B5EF4-FFF2-40B4-BE49-F238E27FC236}">
                        <a16:creationId xmlns:a16="http://schemas.microsoft.com/office/drawing/2014/main" id="{8A4D98EB-0493-004B-9831-C56A072AEFFC}"/>
                      </a:ext>
                    </a:extLst>
                  </p:cNvPr>
                  <p:cNvSpPr>
                    <a:spLocks noChangeShapeType="1"/>
                  </p:cNvSpPr>
                  <p:nvPr/>
                </p:nvSpPr>
                <p:spPr bwMode="auto">
                  <a:xfrm flipV="1">
                    <a:off x="3001" y="1494"/>
                    <a:ext cx="694" cy="111"/>
                  </a:xfrm>
                  <a:prstGeom prst="line">
                    <a:avLst/>
                  </a:prstGeom>
                  <a:noFill/>
                  <a:ln w="9360">
                    <a:solidFill>
                      <a:srgbClr val="000000"/>
                    </a:solidFill>
                    <a:miter lim="800000"/>
                    <a:headEnd/>
                    <a:tailEnd/>
                  </a:ln>
                </p:spPr>
                <p:txBody>
                  <a:bodyPr>
                    <a:prstTxWarp prst="textNoShape">
                      <a:avLst/>
                    </a:prstTxWarp>
                  </a:bodyPr>
                  <a:lstStyle/>
                  <a:p>
                    <a:endParaRPr lang="en-US"/>
                  </a:p>
                </p:txBody>
              </p:sp>
              <p:sp>
                <p:nvSpPr>
                  <p:cNvPr id="20" name="Line 13">
                    <a:extLst>
                      <a:ext uri="{FF2B5EF4-FFF2-40B4-BE49-F238E27FC236}">
                        <a16:creationId xmlns:a16="http://schemas.microsoft.com/office/drawing/2014/main" id="{D750CC6A-0C52-D648-A900-29F6BA769AB0}"/>
                      </a:ext>
                    </a:extLst>
                  </p:cNvPr>
                  <p:cNvSpPr>
                    <a:spLocks noChangeShapeType="1"/>
                  </p:cNvSpPr>
                  <p:nvPr/>
                </p:nvSpPr>
                <p:spPr bwMode="auto">
                  <a:xfrm>
                    <a:off x="4036" y="1514"/>
                    <a:ext cx="623" cy="63"/>
                  </a:xfrm>
                  <a:prstGeom prst="line">
                    <a:avLst/>
                  </a:prstGeom>
                  <a:noFill/>
                  <a:ln w="9360">
                    <a:solidFill>
                      <a:srgbClr val="000000"/>
                    </a:solidFill>
                    <a:miter lim="800000"/>
                    <a:headEnd/>
                    <a:tailEnd/>
                  </a:ln>
                </p:spPr>
                <p:txBody>
                  <a:bodyPr>
                    <a:prstTxWarp prst="textNoShape">
                      <a:avLst/>
                    </a:prstTxWarp>
                  </a:bodyPr>
                  <a:lstStyle/>
                  <a:p>
                    <a:endParaRPr lang="en-US"/>
                  </a:p>
                </p:txBody>
              </p:sp>
              <p:sp>
                <p:nvSpPr>
                  <p:cNvPr id="21" name="Oval 14">
                    <a:extLst>
                      <a:ext uri="{FF2B5EF4-FFF2-40B4-BE49-F238E27FC236}">
                        <a16:creationId xmlns:a16="http://schemas.microsoft.com/office/drawing/2014/main" id="{0A9A3BF0-C490-C44B-8F12-5E09C060ADEF}"/>
                      </a:ext>
                    </a:extLst>
                  </p:cNvPr>
                  <p:cNvSpPr>
                    <a:spLocks noChangeArrowheads="1"/>
                  </p:cNvSpPr>
                  <p:nvPr/>
                </p:nvSpPr>
                <p:spPr bwMode="auto">
                  <a:xfrm>
                    <a:off x="3599" y="1381"/>
                    <a:ext cx="557" cy="259"/>
                  </a:xfrm>
                  <a:prstGeom prst="ellipse">
                    <a:avLst/>
                  </a:prstGeom>
                  <a:solidFill>
                    <a:schemeClr val="accent5">
                      <a:lumMod val="75000"/>
                    </a:schemeClr>
                  </a:solidFill>
                  <a:ln w="9360">
                    <a:solidFill>
                      <a:srgbClr val="000000"/>
                    </a:solidFill>
                    <a:miter lim="800000"/>
                    <a:headEnd/>
                    <a:tailEnd/>
                  </a:ln>
                </p:spPr>
                <p:txBody>
                  <a:bodyPr wrap="none" anchor="ctr">
                    <a:prstTxWarp prst="textNoShape">
                      <a:avLst/>
                    </a:prstTxWarp>
                  </a:bodyPr>
                  <a:lstStyle/>
                  <a:p>
                    <a:endParaRPr lang="en-US"/>
                  </a:p>
                </p:txBody>
              </p:sp>
              <p:sp>
                <p:nvSpPr>
                  <p:cNvPr id="22" name="Text Box 15">
                    <a:extLst>
                      <a:ext uri="{FF2B5EF4-FFF2-40B4-BE49-F238E27FC236}">
                        <a16:creationId xmlns:a16="http://schemas.microsoft.com/office/drawing/2014/main" id="{FD194F04-767A-674D-977A-161DFF51C94E}"/>
                      </a:ext>
                    </a:extLst>
                  </p:cNvPr>
                  <p:cNvSpPr txBox="1">
                    <a:spLocks noChangeArrowheads="1"/>
                  </p:cNvSpPr>
                  <p:nvPr/>
                </p:nvSpPr>
                <p:spPr bwMode="auto">
                  <a:xfrm>
                    <a:off x="2522" y="1362"/>
                    <a:ext cx="618" cy="336"/>
                  </a:xfrm>
                  <a:prstGeom prst="rect">
                    <a:avLst/>
                  </a:prstGeom>
                  <a:noFill/>
                  <a:ln w="9525">
                    <a:noFill/>
                    <a:round/>
                    <a:headEnd/>
                    <a:tailEnd/>
                  </a:ln>
                </p:spPr>
                <p:txBody>
                  <a:bodyPr wrap="square" lIns="89280" tIns="62280" rIns="89280" bIns="44640">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2000" b="1" dirty="0" err="1">
                        <a:solidFill>
                          <a:srgbClr val="000000"/>
                        </a:solidFill>
                        <a:latin typeface="Times New Roman" charset="0"/>
                        <a:ea typeface="DejaVu Sans" charset="0"/>
                        <a:cs typeface="DejaVu Sans" charset="0"/>
                      </a:rPr>
                      <a:t>p</a:t>
                    </a:r>
                    <a:endParaRPr lang="en-GB" sz="2000" b="1" dirty="0">
                      <a:solidFill>
                        <a:srgbClr val="000000"/>
                      </a:solidFill>
                      <a:latin typeface="Times New Roman" charset="0"/>
                      <a:ea typeface="DejaVu Sans" charset="0"/>
                      <a:cs typeface="DejaVu Sans" charset="0"/>
                    </a:endParaRPr>
                  </a:p>
                </p:txBody>
              </p:sp>
              <p:sp>
                <p:nvSpPr>
                  <p:cNvPr id="23" name="Freeform 16">
                    <a:extLst>
                      <a:ext uri="{FF2B5EF4-FFF2-40B4-BE49-F238E27FC236}">
                        <a16:creationId xmlns:a16="http://schemas.microsoft.com/office/drawing/2014/main" id="{B9CF07E2-EBE0-124D-A904-2F0403AE09E5}"/>
                      </a:ext>
                    </a:extLst>
                  </p:cNvPr>
                  <p:cNvSpPr>
                    <a:spLocks noChangeArrowheads="1"/>
                  </p:cNvSpPr>
                  <p:nvPr/>
                </p:nvSpPr>
                <p:spPr bwMode="auto">
                  <a:xfrm>
                    <a:off x="3401" y="840"/>
                    <a:ext cx="635" cy="85"/>
                  </a:xfrm>
                  <a:custGeom>
                    <a:avLst/>
                    <a:gdLst>
                      <a:gd name="T0" fmla="*/ 0 w 777"/>
                      <a:gd name="T1" fmla="*/ 14 h 133"/>
                      <a:gd name="T2" fmla="*/ 74 w 777"/>
                      <a:gd name="T3" fmla="*/ 2 h 133"/>
                      <a:gd name="T4" fmla="*/ 284 w 777"/>
                      <a:gd name="T5" fmla="*/ 1 h 133"/>
                      <a:gd name="T6" fmla="*/ 0 60000 65536"/>
                      <a:gd name="T7" fmla="*/ 0 60000 65536"/>
                      <a:gd name="T8" fmla="*/ 0 60000 65536"/>
                      <a:gd name="T9" fmla="*/ 0 w 777"/>
                      <a:gd name="T10" fmla="*/ 0 h 133"/>
                      <a:gd name="T11" fmla="*/ 777 w 777"/>
                      <a:gd name="T12" fmla="*/ 133 h 133"/>
                    </a:gdLst>
                    <a:ahLst/>
                    <a:cxnLst>
                      <a:cxn ang="T6">
                        <a:pos x="T0" y="T1"/>
                      </a:cxn>
                      <a:cxn ang="T7">
                        <a:pos x="T2" y="T3"/>
                      </a:cxn>
                      <a:cxn ang="T8">
                        <a:pos x="T4" y="T5"/>
                      </a:cxn>
                    </a:cxnLst>
                    <a:rect l="T9" t="T10" r="T11" b="T12"/>
                    <a:pathLst>
                      <a:path w="777" h="133">
                        <a:moveTo>
                          <a:pt x="0" y="133"/>
                        </a:moveTo>
                        <a:cubicBezTo>
                          <a:pt x="33" y="114"/>
                          <a:pt x="72" y="42"/>
                          <a:pt x="201" y="21"/>
                        </a:cubicBezTo>
                        <a:cubicBezTo>
                          <a:pt x="330" y="0"/>
                          <a:pt x="657" y="9"/>
                          <a:pt x="777" y="6"/>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24" name="Freeform 17">
                    <a:extLst>
                      <a:ext uri="{FF2B5EF4-FFF2-40B4-BE49-F238E27FC236}">
                        <a16:creationId xmlns:a16="http://schemas.microsoft.com/office/drawing/2014/main" id="{6B63651F-9914-0840-BCBA-96D3B7E8F8E4}"/>
                      </a:ext>
                    </a:extLst>
                  </p:cNvPr>
                  <p:cNvSpPr>
                    <a:spLocks noChangeArrowheads="1"/>
                  </p:cNvSpPr>
                  <p:nvPr/>
                </p:nvSpPr>
                <p:spPr bwMode="auto">
                  <a:xfrm flipH="1">
                    <a:off x="4032" y="840"/>
                    <a:ext cx="408" cy="85"/>
                  </a:xfrm>
                  <a:custGeom>
                    <a:avLst/>
                    <a:gdLst>
                      <a:gd name="T0" fmla="*/ 0 w 777"/>
                      <a:gd name="T1" fmla="*/ 14 h 133"/>
                      <a:gd name="T2" fmla="*/ 8 w 777"/>
                      <a:gd name="T3" fmla="*/ 2 h 133"/>
                      <a:gd name="T4" fmla="*/ 31 w 777"/>
                      <a:gd name="T5" fmla="*/ 1 h 133"/>
                      <a:gd name="T6" fmla="*/ 0 60000 65536"/>
                      <a:gd name="T7" fmla="*/ 0 60000 65536"/>
                      <a:gd name="T8" fmla="*/ 0 60000 65536"/>
                      <a:gd name="T9" fmla="*/ 0 w 777"/>
                      <a:gd name="T10" fmla="*/ 0 h 133"/>
                      <a:gd name="T11" fmla="*/ 777 w 777"/>
                      <a:gd name="T12" fmla="*/ 133 h 133"/>
                    </a:gdLst>
                    <a:ahLst/>
                    <a:cxnLst>
                      <a:cxn ang="T6">
                        <a:pos x="T0" y="T1"/>
                      </a:cxn>
                      <a:cxn ang="T7">
                        <a:pos x="T2" y="T3"/>
                      </a:cxn>
                      <a:cxn ang="T8">
                        <a:pos x="T4" y="T5"/>
                      </a:cxn>
                    </a:cxnLst>
                    <a:rect l="T9" t="T10" r="T11" b="T12"/>
                    <a:pathLst>
                      <a:path w="777" h="133">
                        <a:moveTo>
                          <a:pt x="0" y="133"/>
                        </a:moveTo>
                        <a:cubicBezTo>
                          <a:pt x="33" y="114"/>
                          <a:pt x="72" y="42"/>
                          <a:pt x="201" y="21"/>
                        </a:cubicBezTo>
                        <a:cubicBezTo>
                          <a:pt x="330" y="0"/>
                          <a:pt x="657" y="9"/>
                          <a:pt x="777" y="6"/>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25" name="Freeform 18">
                    <a:extLst>
                      <a:ext uri="{FF2B5EF4-FFF2-40B4-BE49-F238E27FC236}">
                        <a16:creationId xmlns:a16="http://schemas.microsoft.com/office/drawing/2014/main" id="{74DA0653-7908-3248-BB7D-72B8BE05B322}"/>
                      </a:ext>
                    </a:extLst>
                  </p:cNvPr>
                  <p:cNvSpPr>
                    <a:spLocks noChangeArrowheads="1"/>
                  </p:cNvSpPr>
                  <p:nvPr/>
                </p:nvSpPr>
                <p:spPr bwMode="auto">
                  <a:xfrm flipH="1" flipV="1">
                    <a:off x="4032" y="932"/>
                    <a:ext cx="408" cy="85"/>
                  </a:xfrm>
                  <a:custGeom>
                    <a:avLst/>
                    <a:gdLst>
                      <a:gd name="T0" fmla="*/ 0 w 777"/>
                      <a:gd name="T1" fmla="*/ 14 h 133"/>
                      <a:gd name="T2" fmla="*/ 8 w 777"/>
                      <a:gd name="T3" fmla="*/ 2 h 133"/>
                      <a:gd name="T4" fmla="*/ 31 w 777"/>
                      <a:gd name="T5" fmla="*/ 1 h 133"/>
                      <a:gd name="T6" fmla="*/ 0 60000 65536"/>
                      <a:gd name="T7" fmla="*/ 0 60000 65536"/>
                      <a:gd name="T8" fmla="*/ 0 60000 65536"/>
                      <a:gd name="T9" fmla="*/ 0 w 777"/>
                      <a:gd name="T10" fmla="*/ 0 h 133"/>
                      <a:gd name="T11" fmla="*/ 777 w 777"/>
                      <a:gd name="T12" fmla="*/ 133 h 133"/>
                    </a:gdLst>
                    <a:ahLst/>
                    <a:cxnLst>
                      <a:cxn ang="T6">
                        <a:pos x="T0" y="T1"/>
                      </a:cxn>
                      <a:cxn ang="T7">
                        <a:pos x="T2" y="T3"/>
                      </a:cxn>
                      <a:cxn ang="T8">
                        <a:pos x="T4" y="T5"/>
                      </a:cxn>
                    </a:cxnLst>
                    <a:rect l="T9" t="T10" r="T11" b="T12"/>
                    <a:pathLst>
                      <a:path w="777" h="133">
                        <a:moveTo>
                          <a:pt x="0" y="133"/>
                        </a:moveTo>
                        <a:cubicBezTo>
                          <a:pt x="33" y="114"/>
                          <a:pt x="72" y="42"/>
                          <a:pt x="201" y="21"/>
                        </a:cubicBezTo>
                        <a:cubicBezTo>
                          <a:pt x="330" y="0"/>
                          <a:pt x="657" y="9"/>
                          <a:pt x="777" y="6"/>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26" name="Freeform 19">
                    <a:extLst>
                      <a:ext uri="{FF2B5EF4-FFF2-40B4-BE49-F238E27FC236}">
                        <a16:creationId xmlns:a16="http://schemas.microsoft.com/office/drawing/2014/main" id="{68B8023E-42A2-3049-BDC5-1D43B18C35DC}"/>
                      </a:ext>
                    </a:extLst>
                  </p:cNvPr>
                  <p:cNvSpPr>
                    <a:spLocks noChangeArrowheads="1"/>
                  </p:cNvSpPr>
                  <p:nvPr/>
                </p:nvSpPr>
                <p:spPr bwMode="auto">
                  <a:xfrm rot="-1980000">
                    <a:off x="2992" y="740"/>
                    <a:ext cx="384" cy="320"/>
                  </a:xfrm>
                  <a:custGeom>
                    <a:avLst/>
                    <a:gdLst>
                      <a:gd name="T0" fmla="*/ 40 w 380"/>
                      <a:gd name="T1" fmla="*/ 10 h 311"/>
                      <a:gd name="T2" fmla="*/ 15 w 380"/>
                      <a:gd name="T3" fmla="*/ 81 h 311"/>
                      <a:gd name="T4" fmla="*/ 130 w 380"/>
                      <a:gd name="T5" fmla="*/ 9 h 311"/>
                      <a:gd name="T6" fmla="*/ 79 w 380"/>
                      <a:gd name="T7" fmla="*/ 146 h 311"/>
                      <a:gd name="T8" fmla="*/ 195 w 380"/>
                      <a:gd name="T9" fmla="*/ 76 h 311"/>
                      <a:gd name="T10" fmla="*/ 139 w 380"/>
                      <a:gd name="T11" fmla="*/ 210 h 311"/>
                      <a:gd name="T12" fmla="*/ 260 w 380"/>
                      <a:gd name="T13" fmla="*/ 141 h 311"/>
                      <a:gd name="T14" fmla="*/ 204 w 380"/>
                      <a:gd name="T15" fmla="*/ 273 h 311"/>
                      <a:gd name="T16" fmla="*/ 320 w 380"/>
                      <a:gd name="T17" fmla="*/ 206 h 311"/>
                      <a:gd name="T18" fmla="*/ 269 w 380"/>
                      <a:gd name="T19" fmla="*/ 337 h 311"/>
                      <a:gd name="T20" fmla="*/ 386 w 380"/>
                      <a:gd name="T21" fmla="*/ 271 h 311"/>
                      <a:gd name="T22" fmla="*/ 359 w 380"/>
                      <a:gd name="T23" fmla="*/ 359 h 3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11"/>
                      <a:gd name="T38" fmla="*/ 380 w 380"/>
                      <a:gd name="T39" fmla="*/ 311 h 3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11">
                        <a:moveTo>
                          <a:pt x="40" y="10"/>
                        </a:moveTo>
                        <a:cubicBezTo>
                          <a:pt x="36" y="20"/>
                          <a:pt x="0" y="70"/>
                          <a:pt x="15" y="71"/>
                        </a:cubicBezTo>
                        <a:cubicBezTo>
                          <a:pt x="29" y="70"/>
                          <a:pt x="116" y="0"/>
                          <a:pt x="125" y="9"/>
                        </a:cubicBezTo>
                        <a:cubicBezTo>
                          <a:pt x="136" y="19"/>
                          <a:pt x="64" y="116"/>
                          <a:pt x="74" y="126"/>
                        </a:cubicBezTo>
                        <a:cubicBezTo>
                          <a:pt x="84" y="135"/>
                          <a:pt x="174" y="56"/>
                          <a:pt x="185" y="66"/>
                        </a:cubicBezTo>
                        <a:cubicBezTo>
                          <a:pt x="194" y="75"/>
                          <a:pt x="124" y="172"/>
                          <a:pt x="134" y="182"/>
                        </a:cubicBezTo>
                        <a:cubicBezTo>
                          <a:pt x="145" y="191"/>
                          <a:pt x="235" y="111"/>
                          <a:pt x="245" y="121"/>
                        </a:cubicBezTo>
                        <a:cubicBezTo>
                          <a:pt x="256" y="131"/>
                          <a:pt x="184" y="228"/>
                          <a:pt x="194" y="237"/>
                        </a:cubicBezTo>
                        <a:cubicBezTo>
                          <a:pt x="205" y="247"/>
                          <a:pt x="294" y="169"/>
                          <a:pt x="305" y="179"/>
                        </a:cubicBezTo>
                        <a:cubicBezTo>
                          <a:pt x="315" y="189"/>
                          <a:pt x="244" y="284"/>
                          <a:pt x="254" y="293"/>
                        </a:cubicBezTo>
                        <a:cubicBezTo>
                          <a:pt x="265" y="303"/>
                          <a:pt x="352" y="232"/>
                          <a:pt x="366" y="235"/>
                        </a:cubicBezTo>
                        <a:cubicBezTo>
                          <a:pt x="380" y="238"/>
                          <a:pt x="345" y="295"/>
                          <a:pt x="339" y="311"/>
                        </a:cubicBezTo>
                      </a:path>
                    </a:pathLst>
                  </a:custGeom>
                  <a:noFill/>
                  <a:ln w="19080">
                    <a:solidFill>
                      <a:srgbClr val="000000"/>
                    </a:solidFill>
                    <a:round/>
                    <a:headEnd/>
                    <a:tailEnd/>
                  </a:ln>
                </p:spPr>
                <p:txBody>
                  <a:bodyPr wrap="none" anchor="ctr">
                    <a:prstTxWarp prst="textNoShape">
                      <a:avLst/>
                    </a:prstTxWarp>
                  </a:bodyPr>
                  <a:lstStyle/>
                  <a:p>
                    <a:endParaRPr lang="en-US"/>
                  </a:p>
                </p:txBody>
              </p:sp>
              <p:sp>
                <p:nvSpPr>
                  <p:cNvPr id="27" name="Text Box 21">
                    <a:extLst>
                      <a:ext uri="{FF2B5EF4-FFF2-40B4-BE49-F238E27FC236}">
                        <a16:creationId xmlns:a16="http://schemas.microsoft.com/office/drawing/2014/main" id="{BB2F8914-2B56-BB41-BD34-3B729E9BFF80}"/>
                      </a:ext>
                    </a:extLst>
                  </p:cNvPr>
                  <p:cNvSpPr txBox="1">
                    <a:spLocks noChangeArrowheads="1"/>
                  </p:cNvSpPr>
                  <p:nvPr/>
                </p:nvSpPr>
                <p:spPr bwMode="auto">
                  <a:xfrm>
                    <a:off x="4597" y="1396"/>
                    <a:ext cx="541" cy="333"/>
                  </a:xfrm>
                  <a:prstGeom prst="rect">
                    <a:avLst/>
                  </a:prstGeom>
                  <a:noFill/>
                  <a:ln w="9525">
                    <a:noFill/>
                    <a:round/>
                    <a:headEnd/>
                    <a:tailEnd/>
                  </a:ln>
                </p:spPr>
                <p:txBody>
                  <a:bodyPr wrap="square" lIns="89280" tIns="62280" rIns="89280" bIns="44640">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2000" b="1" dirty="0">
                        <a:solidFill>
                          <a:srgbClr val="000000"/>
                        </a:solidFill>
                        <a:latin typeface="Times New Roman" charset="0"/>
                        <a:ea typeface="DejaVu Sans" charset="0"/>
                        <a:cs typeface="DejaVu Sans" charset="0"/>
                      </a:rPr>
                      <a:t>p’</a:t>
                    </a:r>
                  </a:p>
                </p:txBody>
              </p:sp>
              <p:sp>
                <p:nvSpPr>
                  <p:cNvPr id="28" name="Text Box 22">
                    <a:extLst>
                      <a:ext uri="{FF2B5EF4-FFF2-40B4-BE49-F238E27FC236}">
                        <a16:creationId xmlns:a16="http://schemas.microsoft.com/office/drawing/2014/main" id="{E2716D3E-48AC-2C41-A5A7-10F705395090}"/>
                      </a:ext>
                    </a:extLst>
                  </p:cNvPr>
                  <p:cNvSpPr txBox="1">
                    <a:spLocks noChangeArrowheads="1"/>
                  </p:cNvSpPr>
                  <p:nvPr/>
                </p:nvSpPr>
                <p:spPr bwMode="auto">
                  <a:xfrm>
                    <a:off x="4972" y="582"/>
                    <a:ext cx="1776" cy="690"/>
                  </a:xfrm>
                  <a:prstGeom prst="rect">
                    <a:avLst/>
                  </a:prstGeom>
                  <a:noFill/>
                  <a:ln w="9525">
                    <a:noFill/>
                    <a:round/>
                    <a:headEnd/>
                    <a:tailEnd/>
                  </a:ln>
                </p:spPr>
                <p:txBody>
                  <a:bodyPr wrap="square" lIns="89280" tIns="83520" rIns="89280" bIns="44640">
                    <a:prstTxWarp prst="textNoShape">
                      <a:avLst/>
                    </a:prstTxWarp>
                    <a:spAutoFit/>
                  </a:bodyPr>
                  <a:lstStyle/>
                  <a:p>
                    <a:pP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1600" b="1" dirty="0">
                        <a:solidFill>
                          <a:srgbClr val="000000"/>
                        </a:solidFill>
                        <a:latin typeface="Times New Roman" charset="0"/>
                        <a:ea typeface="Times New Roman" charset="0"/>
                        <a:cs typeface="Times New Roman" charset="0"/>
                      </a:rPr>
                      <a:t>DVCS (</a:t>
                    </a:r>
                    <a:r>
                      <a:rPr lang="en-GB" sz="1600" b="1" dirty="0" err="1">
                        <a:solidFill>
                          <a:srgbClr val="000000"/>
                        </a:solidFill>
                        <a:latin typeface="Times New Roman" charset="0"/>
                        <a:ea typeface="Times New Roman" charset="0"/>
                        <a:cs typeface="Times New Roman" charset="0"/>
                      </a:rPr>
                      <a:t>γ</a:t>
                    </a:r>
                    <a:r>
                      <a:rPr lang="en-GB" sz="1600" b="1" dirty="0">
                        <a:solidFill>
                          <a:srgbClr val="000000"/>
                        </a:solidFill>
                        <a:latin typeface="Times New Roman" charset="0"/>
                        <a:ea typeface="Times New Roman" charset="0"/>
                        <a:cs typeface="Times New Roman" charset="0"/>
                      </a:rPr>
                      <a:t>), </a:t>
                    </a:r>
                  </a:p>
                  <a:p>
                    <a:pP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1600" b="1" dirty="0">
                        <a:solidFill>
                          <a:srgbClr val="000000"/>
                        </a:solidFill>
                        <a:latin typeface="Times New Roman" charset="0"/>
                        <a:ea typeface="Times New Roman" charset="0"/>
                        <a:cs typeface="Times New Roman" charset="0"/>
                      </a:rPr>
                      <a:t>Mesons (</a:t>
                    </a:r>
                    <a:r>
                      <a:rPr lang="en-GB" sz="1600" dirty="0" err="1">
                        <a:solidFill>
                          <a:srgbClr val="000066"/>
                        </a:solidFill>
                        <a:latin typeface="Times New Roman" charset="0"/>
                        <a:ea typeface="Times New Roman" charset="0"/>
                        <a:cs typeface="Times New Roman" charset="0"/>
                      </a:rPr>
                      <a:t>ρ</a:t>
                    </a:r>
                    <a:r>
                      <a:rPr lang="en-GB" sz="1600" dirty="0">
                        <a:solidFill>
                          <a:srgbClr val="000066"/>
                        </a:solidFill>
                        <a:latin typeface="Times New Roman" charset="0"/>
                        <a:ea typeface="Times New Roman" charset="0"/>
                        <a:cs typeface="Times New Roman" charset="0"/>
                      </a:rPr>
                      <a:t>, </a:t>
                    </a:r>
                    <a:r>
                      <a:rPr lang="en-GB" sz="1600" dirty="0" err="1">
                        <a:solidFill>
                          <a:srgbClr val="000066"/>
                        </a:solidFill>
                        <a:latin typeface="Times New Roman" charset="0"/>
                        <a:ea typeface="Times New Roman" charset="0"/>
                        <a:cs typeface="Times New Roman" charset="0"/>
                      </a:rPr>
                      <a:t>ω</a:t>
                    </a:r>
                    <a:r>
                      <a:rPr lang="en-GB" sz="1600" dirty="0">
                        <a:solidFill>
                          <a:srgbClr val="000066"/>
                        </a:solidFill>
                        <a:latin typeface="Times New Roman" charset="0"/>
                        <a:ea typeface="Times New Roman" charset="0"/>
                        <a:cs typeface="Times New Roman" charset="0"/>
                      </a:rPr>
                      <a:t>, </a:t>
                    </a:r>
                    <a:r>
                      <a:rPr lang="en-GB" sz="1600" dirty="0" err="1">
                        <a:solidFill>
                          <a:srgbClr val="000066"/>
                        </a:solidFill>
                        <a:latin typeface="Times New Roman" charset="0"/>
                        <a:ea typeface="Times New Roman" charset="0"/>
                        <a:cs typeface="Times New Roman" charset="0"/>
                      </a:rPr>
                      <a:t>φ</a:t>
                    </a:r>
                    <a:r>
                      <a:rPr lang="en-GB" sz="1600" dirty="0">
                        <a:solidFill>
                          <a:srgbClr val="000066"/>
                        </a:solidFill>
                        <a:latin typeface="Times New Roman" charset="0"/>
                        <a:ea typeface="Times New Roman" charset="0"/>
                        <a:cs typeface="Times New Roman" charset="0"/>
                      </a:rPr>
                      <a:t>, J/</a:t>
                    </a:r>
                    <a:r>
                      <a:rPr lang="en-GB" sz="1600" dirty="0" err="1">
                        <a:solidFill>
                          <a:srgbClr val="000066"/>
                        </a:solidFill>
                        <a:latin typeface="Times New Roman" charset="0"/>
                        <a:ea typeface="Times New Roman" charset="0"/>
                        <a:cs typeface="Times New Roman" charset="0"/>
                      </a:rPr>
                      <a:t>ψ</a:t>
                    </a:r>
                    <a:r>
                      <a:rPr lang="en-GB" sz="1600" dirty="0">
                        <a:solidFill>
                          <a:srgbClr val="000066"/>
                        </a:solidFill>
                        <a:latin typeface="Times New Roman" charset="0"/>
                        <a:ea typeface="Times New Roman" charset="0"/>
                        <a:cs typeface="Times New Roman" charset="0"/>
                      </a:rPr>
                      <a:t>, </a:t>
                    </a:r>
                    <a:r>
                      <a:rPr lang="en-GB" sz="1600" dirty="0" err="1">
                        <a:solidFill>
                          <a:srgbClr val="000066"/>
                        </a:solidFill>
                        <a:latin typeface="Times New Roman" charset="0"/>
                        <a:ea typeface="Times New Roman" charset="0"/>
                        <a:cs typeface="Times New Roman" charset="0"/>
                      </a:rPr>
                      <a:t>Υ</a:t>
                    </a:r>
                    <a:r>
                      <a:rPr lang="en-GB" sz="1600" dirty="0">
                        <a:solidFill>
                          <a:srgbClr val="000066"/>
                        </a:solidFill>
                        <a:latin typeface="Times New Roman" charset="0"/>
                        <a:ea typeface="Times New Roman" charset="0"/>
                        <a:cs typeface="Times New Roman" charset="0"/>
                      </a:rPr>
                      <a:t>…)</a:t>
                    </a:r>
                    <a:r>
                      <a:rPr lang="en-GB" sz="1600" b="1" dirty="0">
                        <a:solidFill>
                          <a:srgbClr val="000000"/>
                        </a:solidFill>
                        <a:latin typeface="Times New Roman" charset="0"/>
                        <a:ea typeface="Times New Roman" charset="0"/>
                        <a:cs typeface="Times New Roman" charset="0"/>
                      </a:rPr>
                      <a:t> </a:t>
                    </a:r>
                  </a:p>
                </p:txBody>
              </p:sp>
            </p:grpSp>
            <p:sp>
              <p:nvSpPr>
                <p:cNvPr id="13" name="Text Box 22">
                  <a:extLst>
                    <a:ext uri="{FF2B5EF4-FFF2-40B4-BE49-F238E27FC236}">
                      <a16:creationId xmlns:a16="http://schemas.microsoft.com/office/drawing/2014/main" id="{CED2FCF8-0C8B-2143-BB62-95A19D1BE066}"/>
                    </a:ext>
                  </a:extLst>
                </p:cNvPr>
                <p:cNvSpPr txBox="1">
                  <a:spLocks noChangeArrowheads="1"/>
                </p:cNvSpPr>
                <p:nvPr/>
              </p:nvSpPr>
              <p:spPr bwMode="auto">
                <a:xfrm>
                  <a:off x="-60061" y="4326061"/>
                  <a:ext cx="997335" cy="553815"/>
                </a:xfrm>
                <a:prstGeom prst="rect">
                  <a:avLst/>
                </a:prstGeom>
                <a:noFill/>
                <a:ln w="9525">
                  <a:noFill/>
                  <a:round/>
                  <a:headEnd/>
                  <a:tailEnd/>
                </a:ln>
              </p:spPr>
              <p:txBody>
                <a:bodyPr wrap="square" lIns="89280" tIns="83520" rIns="89280" bIns="44640">
                  <a:prstTxWarp prst="textNoShape">
                    <a:avLst/>
                  </a:prstTxWarp>
                  <a:sp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GB" sz="2800" b="1" baseline="30000" dirty="0" err="1">
                      <a:solidFill>
                        <a:srgbClr val="000000"/>
                      </a:solidFill>
                      <a:latin typeface="Symbol" charset="2"/>
                      <a:ea typeface="Times New Roman" charset="0"/>
                      <a:cs typeface="Symbol" charset="2"/>
                    </a:rPr>
                    <a:t>g</a:t>
                  </a:r>
                  <a:r>
                    <a:rPr lang="en-GB" sz="2800" b="1" baseline="30000" dirty="0">
                      <a:solidFill>
                        <a:srgbClr val="000000"/>
                      </a:solidFill>
                      <a:latin typeface="Times New Roman" charset="0"/>
                      <a:ea typeface="Times New Roman" charset="0"/>
                      <a:cs typeface="Times New Roman" charset="0"/>
                    </a:rPr>
                    <a:t>*</a:t>
                  </a:r>
                </a:p>
              </p:txBody>
            </p:sp>
            <p:cxnSp>
              <p:nvCxnSpPr>
                <p:cNvPr id="14" name="Straight Connector 13">
                  <a:extLst>
                    <a:ext uri="{FF2B5EF4-FFF2-40B4-BE49-F238E27FC236}">
                      <a16:creationId xmlns:a16="http://schemas.microsoft.com/office/drawing/2014/main" id="{162F2612-8F0D-664A-B565-0A7ABA5F191E}"/>
                    </a:ext>
                  </a:extLst>
                </p:cNvPr>
                <p:cNvCxnSpPr/>
                <p:nvPr/>
              </p:nvCxnSpPr>
              <p:spPr>
                <a:xfrm flipV="1">
                  <a:off x="3245674" y="4578773"/>
                  <a:ext cx="764130" cy="151959"/>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1" name="TextBox 10">
                <a:extLst>
                  <a:ext uri="{FF2B5EF4-FFF2-40B4-BE49-F238E27FC236}">
                    <a16:creationId xmlns:a16="http://schemas.microsoft.com/office/drawing/2014/main" id="{A71A91AF-32D9-1F40-891E-3B1CDC5BF9C4}"/>
                  </a:ext>
                </a:extLst>
              </p:cNvPr>
              <p:cNvSpPr txBox="1"/>
              <p:nvPr/>
            </p:nvSpPr>
            <p:spPr>
              <a:xfrm>
                <a:off x="3469190" y="3416579"/>
                <a:ext cx="2609717" cy="400110"/>
              </a:xfrm>
              <a:prstGeom prst="rect">
                <a:avLst/>
              </a:prstGeom>
              <a:noFill/>
            </p:spPr>
            <p:txBody>
              <a:bodyPr wrap="square" rtlCol="0">
                <a:spAutoFit/>
              </a:bodyPr>
              <a:lstStyle/>
              <a:p>
                <a:pPr algn="ctr"/>
                <a:r>
                  <a:rPr lang="en-US" sz="2000" b="1" dirty="0">
                    <a:solidFill>
                      <a:srgbClr val="0000FF"/>
                    </a:solidFill>
                  </a:rPr>
                  <a:t>Exclusive Processes</a:t>
                </a:r>
              </a:p>
            </p:txBody>
          </p:sp>
        </p:grpSp>
        <p:sp>
          <p:nvSpPr>
            <p:cNvPr id="9" name="Arc 8">
              <a:extLst>
                <a:ext uri="{FF2B5EF4-FFF2-40B4-BE49-F238E27FC236}">
                  <a16:creationId xmlns:a16="http://schemas.microsoft.com/office/drawing/2014/main" id="{B9463D12-59CF-3948-B98B-281465419E88}"/>
                </a:ext>
              </a:extLst>
            </p:cNvPr>
            <p:cNvSpPr/>
            <p:nvPr/>
          </p:nvSpPr>
          <p:spPr>
            <a:xfrm rot="2599307" flipV="1">
              <a:off x="6206595" y="1167955"/>
              <a:ext cx="1252408" cy="1134104"/>
            </a:xfrm>
            <a:prstGeom prst="arc">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B83E2DA2-7581-7B4D-BC65-D86CD8EB049A}"/>
              </a:ext>
            </a:extLst>
          </p:cNvPr>
          <p:cNvSpPr txBox="1"/>
          <p:nvPr/>
        </p:nvSpPr>
        <p:spPr>
          <a:xfrm>
            <a:off x="9460379" y="2769613"/>
            <a:ext cx="292068" cy="461665"/>
          </a:xfrm>
          <a:prstGeom prst="rect">
            <a:avLst/>
          </a:prstGeom>
          <a:noFill/>
        </p:spPr>
        <p:txBody>
          <a:bodyPr wrap="none" rtlCol="0">
            <a:spAutoFit/>
          </a:bodyPr>
          <a:lstStyle/>
          <a:p>
            <a:pPr algn="ctr"/>
            <a:r>
              <a:rPr lang="en-US" sz="2400" b="1" dirty="0"/>
              <a:t>t</a:t>
            </a:r>
          </a:p>
        </p:txBody>
      </p:sp>
      <p:sp>
        <p:nvSpPr>
          <p:cNvPr id="55" name="Oval 54">
            <a:extLst>
              <a:ext uri="{FF2B5EF4-FFF2-40B4-BE49-F238E27FC236}">
                <a16:creationId xmlns:a16="http://schemas.microsoft.com/office/drawing/2014/main" id="{84EBE01C-FC6B-5047-BB5D-8F0022902FA5}"/>
              </a:ext>
            </a:extLst>
          </p:cNvPr>
          <p:cNvSpPr/>
          <p:nvPr/>
        </p:nvSpPr>
        <p:spPr>
          <a:xfrm>
            <a:off x="10154187" y="2217268"/>
            <a:ext cx="411844" cy="39382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0" name="Group 59">
            <a:extLst>
              <a:ext uri="{FF2B5EF4-FFF2-40B4-BE49-F238E27FC236}">
                <a16:creationId xmlns:a16="http://schemas.microsoft.com/office/drawing/2014/main" id="{D8390158-D878-0C4A-8B71-1E2865A5B047}"/>
              </a:ext>
            </a:extLst>
          </p:cNvPr>
          <p:cNvGrpSpPr/>
          <p:nvPr/>
        </p:nvGrpSpPr>
        <p:grpSpPr>
          <a:xfrm>
            <a:off x="10084379" y="2414180"/>
            <a:ext cx="1539011" cy="924143"/>
            <a:chOff x="10547226" y="2414180"/>
            <a:chExt cx="1539011" cy="924143"/>
          </a:xfrm>
        </p:grpSpPr>
        <p:sp>
          <p:nvSpPr>
            <p:cNvPr id="56" name="TextBox 55">
              <a:extLst>
                <a:ext uri="{FF2B5EF4-FFF2-40B4-BE49-F238E27FC236}">
                  <a16:creationId xmlns:a16="http://schemas.microsoft.com/office/drawing/2014/main" id="{97CEEA4E-1CD4-A343-9DD7-5D9F4B955E05}"/>
                </a:ext>
              </a:extLst>
            </p:cNvPr>
            <p:cNvSpPr txBox="1"/>
            <p:nvPr/>
          </p:nvSpPr>
          <p:spPr>
            <a:xfrm>
              <a:off x="10547226" y="2691992"/>
              <a:ext cx="1539011" cy="646331"/>
            </a:xfrm>
            <a:prstGeom prst="rect">
              <a:avLst/>
            </a:prstGeom>
            <a:noFill/>
            <a:ln w="12700">
              <a:solidFill>
                <a:srgbClr val="FF0000"/>
              </a:solidFill>
            </a:ln>
          </p:spPr>
          <p:txBody>
            <a:bodyPr wrap="none" rtlCol="0">
              <a:spAutoFit/>
            </a:bodyPr>
            <a:lstStyle/>
            <a:p>
              <a:pPr algn="ctr"/>
              <a:r>
                <a:rPr lang="en-US" dirty="0"/>
                <a:t>Far Forward </a:t>
              </a:r>
            </a:p>
            <a:p>
              <a:pPr algn="ctr"/>
              <a:r>
                <a:rPr lang="en-US" dirty="0"/>
                <a:t>spectrometers</a:t>
              </a:r>
            </a:p>
          </p:txBody>
        </p:sp>
        <p:cxnSp>
          <p:nvCxnSpPr>
            <p:cNvPr id="58" name="Elbow Connector 57">
              <a:extLst>
                <a:ext uri="{FF2B5EF4-FFF2-40B4-BE49-F238E27FC236}">
                  <a16:creationId xmlns:a16="http://schemas.microsoft.com/office/drawing/2014/main" id="{E77C2CB8-E835-D34B-B768-EF683A05797B}"/>
                </a:ext>
              </a:extLst>
            </p:cNvPr>
            <p:cNvCxnSpPr>
              <a:cxnSpLocks/>
              <a:stCxn id="55" idx="6"/>
              <a:endCxn id="56" idx="0"/>
            </p:cNvCxnSpPr>
            <p:nvPr/>
          </p:nvCxnSpPr>
          <p:spPr>
            <a:xfrm>
              <a:off x="10972434" y="2414180"/>
              <a:ext cx="344298" cy="277812"/>
            </a:xfrm>
            <a:prstGeom prst="bentConnector2">
              <a:avLst/>
            </a:prstGeom>
            <a:ln w="19050">
              <a:solidFill>
                <a:srgbClr val="3346F2"/>
              </a:solidFill>
              <a:tailEnd type="triangle"/>
            </a:ln>
          </p:spPr>
          <p:style>
            <a:lnRef idx="1">
              <a:schemeClr val="accent1"/>
            </a:lnRef>
            <a:fillRef idx="0">
              <a:schemeClr val="accent1"/>
            </a:fillRef>
            <a:effectRef idx="0">
              <a:schemeClr val="accent1"/>
            </a:effectRef>
            <a:fontRef idx="minor">
              <a:schemeClr val="tx1"/>
            </a:fontRef>
          </p:style>
        </p:cxnSp>
      </p:grpSp>
      <p:pic>
        <p:nvPicPr>
          <p:cNvPr id="59" name="Picture 58" descr="A screenshot of a cell phone&#13;&#10;&#13;&#10;Description automatically generated">
            <a:extLst>
              <a:ext uri="{FF2B5EF4-FFF2-40B4-BE49-F238E27FC236}">
                <a16:creationId xmlns:a16="http://schemas.microsoft.com/office/drawing/2014/main" id="{D8E97810-A300-16C6-5368-87D3060C4BB1}"/>
              </a:ext>
            </a:extLst>
          </p:cNvPr>
          <p:cNvPicPr>
            <a:picLocks noChangeAspect="1"/>
          </p:cNvPicPr>
          <p:nvPr/>
        </p:nvPicPr>
        <p:blipFill>
          <a:blip r:embed="rId4"/>
          <a:stretch>
            <a:fillRect/>
          </a:stretch>
        </p:blipFill>
        <p:spPr>
          <a:xfrm>
            <a:off x="1801580" y="907252"/>
            <a:ext cx="5257761" cy="2195445"/>
          </a:xfrm>
          <a:prstGeom prst="rect">
            <a:avLst/>
          </a:prstGeom>
        </p:spPr>
      </p:pic>
    </p:spTree>
    <p:extLst>
      <p:ext uri="{BB962C8B-B14F-4D97-AF65-F5344CB8AC3E}">
        <p14:creationId xmlns:p14="http://schemas.microsoft.com/office/powerpoint/2010/main" val="115212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37D008-B313-FFF6-F47B-907A0AA52C87}"/>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E06EC66C-C6DE-E844-6AF3-A0E8C7F86003}"/>
              </a:ext>
            </a:extLst>
          </p:cNvPr>
          <p:cNvSpPr>
            <a:spLocks noGrp="1"/>
          </p:cNvSpPr>
          <p:nvPr>
            <p:ph type="sldNum" sz="quarter" idx="12"/>
          </p:nvPr>
        </p:nvSpPr>
        <p:spPr/>
        <p:txBody>
          <a:bodyPr/>
          <a:lstStyle/>
          <a:p>
            <a:fld id="{1495DAC2-AB1D-3846-9742-98AFDA9D25F8}" type="slidenum">
              <a:rPr lang="it-IT" smtClean="0"/>
              <a:t>37</a:t>
            </a:fld>
            <a:endParaRPr lang="it-IT"/>
          </a:p>
        </p:txBody>
      </p:sp>
      <p:pic>
        <p:nvPicPr>
          <p:cNvPr id="4" name="Picture 6">
            <a:extLst>
              <a:ext uri="{FF2B5EF4-FFF2-40B4-BE49-F238E27FC236}">
                <a16:creationId xmlns:a16="http://schemas.microsoft.com/office/drawing/2014/main" id="{865D5653-7B03-1C3A-4E20-754CA3EB5847}"/>
              </a:ext>
            </a:extLst>
          </p:cNvPr>
          <p:cNvPicPr>
            <a:picLocks noChangeAspect="1"/>
          </p:cNvPicPr>
          <p:nvPr/>
        </p:nvPicPr>
        <p:blipFill rotWithShape="1">
          <a:blip r:embed="rId2">
            <a:extLst>
              <a:ext uri="{28A0092B-C50C-407E-A947-70E740481C1C}">
                <a14:useLocalDpi xmlns:a14="http://schemas.microsoft.com/office/drawing/2010/main" val="0"/>
              </a:ext>
            </a:extLst>
          </a:blip>
          <a:srcRect t="5663"/>
          <a:stretch/>
        </p:blipFill>
        <p:spPr bwMode="auto">
          <a:xfrm>
            <a:off x="92249" y="967748"/>
            <a:ext cx="4457173" cy="3248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D1EEEE2A-A453-2241-E8BA-22D48D1AEB01}"/>
              </a:ext>
            </a:extLst>
          </p:cNvPr>
          <p:cNvSpPr txBox="1"/>
          <p:nvPr/>
        </p:nvSpPr>
        <p:spPr>
          <a:xfrm>
            <a:off x="4883611" y="1031175"/>
            <a:ext cx="3036472" cy="1138773"/>
          </a:xfrm>
          <a:prstGeom prst="rect">
            <a:avLst/>
          </a:prstGeom>
          <a:solidFill>
            <a:schemeClr val="accent2">
              <a:lumMod val="20000"/>
              <a:lumOff val="80000"/>
            </a:schemeClr>
          </a:solidFill>
        </p:spPr>
        <p:txBody>
          <a:bodyPr wrap="none" rtlCol="0">
            <a:spAutoFit/>
          </a:bodyPr>
          <a:lstStyle/>
          <a:p>
            <a:r>
              <a:rPr lang="en-US" sz="2000" b="1" dirty="0">
                <a:solidFill>
                  <a:srgbClr val="0000FF"/>
                </a:solidFill>
                <a:cs typeface="Comic Sans MS"/>
              </a:rPr>
              <a:t>Remember:</a:t>
            </a:r>
          </a:p>
          <a:p>
            <a:endParaRPr lang="en-US" sz="1200" dirty="0">
              <a:cs typeface="Comic Sans MS"/>
              <a:sym typeface="Wingdings"/>
            </a:endParaRPr>
          </a:p>
          <a:p>
            <a:r>
              <a:rPr lang="en-US" dirty="0" err="1">
                <a:cs typeface="Comic Sans MS"/>
                <a:sym typeface="Wingdings"/>
              </a:rPr>
              <a:t>p</a:t>
            </a:r>
            <a:r>
              <a:rPr lang="en-US" baseline="-25000" dirty="0" err="1">
                <a:cs typeface="Comic Sans MS"/>
                <a:sym typeface="Wingdings"/>
              </a:rPr>
              <a:t>T</a:t>
            </a:r>
            <a:r>
              <a:rPr lang="en-US" dirty="0">
                <a:cs typeface="Comic Sans MS"/>
                <a:sym typeface="Wingdings"/>
              </a:rPr>
              <a:t> of proton critical for physics</a:t>
            </a:r>
          </a:p>
          <a:p>
            <a:r>
              <a:rPr lang="en-US" dirty="0" err="1">
                <a:cs typeface="Comic Sans MS"/>
                <a:sym typeface="Wingdings"/>
              </a:rPr>
              <a:t>p</a:t>
            </a:r>
            <a:r>
              <a:rPr lang="en-US" baseline="-25000" dirty="0" err="1">
                <a:cs typeface="Comic Sans MS"/>
                <a:sym typeface="Wingdings"/>
              </a:rPr>
              <a:t>T</a:t>
            </a:r>
            <a:r>
              <a:rPr lang="en-US" dirty="0">
                <a:cs typeface="Comic Sans MS"/>
                <a:sym typeface="Wingdings"/>
              </a:rPr>
              <a:t> = pʹ sin(</a:t>
            </a:r>
            <a:r>
              <a:rPr lang="en-US" dirty="0">
                <a:solidFill>
                  <a:srgbClr val="000000"/>
                </a:solidFill>
                <a:cs typeface="Symbol" charset="2"/>
                <a:sym typeface="Wingdings"/>
              </a:rPr>
              <a:t>𝛩</a:t>
            </a:r>
            <a:r>
              <a:rPr lang="en-US" dirty="0">
                <a:cs typeface="Comic Sans MS"/>
                <a:sym typeface="Wingdings"/>
              </a:rPr>
              <a:t>)</a:t>
            </a:r>
          </a:p>
        </p:txBody>
      </p:sp>
      <p:pic>
        <p:nvPicPr>
          <p:cNvPr id="6" name="Picture 5" descr="DESY-08-175_3.eps">
            <a:extLst>
              <a:ext uri="{FF2B5EF4-FFF2-40B4-BE49-F238E27FC236}">
                <a16:creationId xmlns:a16="http://schemas.microsoft.com/office/drawing/2014/main" id="{5ECA9B7F-E52C-0F67-1D4E-5423F395155E}"/>
              </a:ext>
            </a:extLst>
          </p:cNvPr>
          <p:cNvPicPr>
            <a:picLocks noChangeAspect="1"/>
          </p:cNvPicPr>
          <p:nvPr/>
        </p:nvPicPr>
        <p:blipFill rotWithShape="1">
          <a:blip r:embed="rId3">
            <a:extLst>
              <a:ext uri="{28A0092B-C50C-407E-A947-70E740481C1C}">
                <a14:useLocalDpi xmlns:a14="http://schemas.microsoft.com/office/drawing/2010/main" val="0"/>
              </a:ext>
            </a:extLst>
          </a:blip>
          <a:srcRect t="9461" r="53868" b="62206"/>
          <a:stretch/>
        </p:blipFill>
        <p:spPr>
          <a:xfrm>
            <a:off x="7860778" y="1201973"/>
            <a:ext cx="4289276" cy="2634286"/>
          </a:xfrm>
          <a:prstGeom prst="rect">
            <a:avLst/>
          </a:prstGeom>
        </p:spPr>
      </p:pic>
      <p:sp>
        <p:nvSpPr>
          <p:cNvPr id="7" name="TextBox 6">
            <a:extLst>
              <a:ext uri="{FF2B5EF4-FFF2-40B4-BE49-F238E27FC236}">
                <a16:creationId xmlns:a16="http://schemas.microsoft.com/office/drawing/2014/main" id="{22424EEE-8518-A339-AE4B-58A77F63AB68}"/>
              </a:ext>
            </a:extLst>
          </p:cNvPr>
          <p:cNvSpPr txBox="1"/>
          <p:nvPr/>
        </p:nvSpPr>
        <p:spPr>
          <a:xfrm>
            <a:off x="9608325" y="3451116"/>
            <a:ext cx="1696298" cy="461665"/>
          </a:xfrm>
          <a:prstGeom prst="rect">
            <a:avLst/>
          </a:prstGeom>
          <a:noFill/>
        </p:spPr>
        <p:txBody>
          <a:bodyPr wrap="none" rtlCol="0">
            <a:spAutoFit/>
          </a:bodyPr>
          <a:lstStyle/>
          <a:p>
            <a:r>
              <a:rPr lang="en-US" sz="2400" b="1" dirty="0">
                <a:cs typeface="Comic Sans MS"/>
              </a:rPr>
              <a:t>X</a:t>
            </a:r>
            <a:r>
              <a:rPr lang="en-US" sz="2400" b="1" baseline="-25000" dirty="0">
                <a:cs typeface="Comic Sans MS"/>
              </a:rPr>
              <a:t>L</a:t>
            </a:r>
            <a:r>
              <a:rPr lang="en-US" sz="2400" b="1" dirty="0">
                <a:cs typeface="Comic Sans MS"/>
              </a:rPr>
              <a:t>=</a:t>
            </a:r>
            <a:r>
              <a:rPr lang="en-US" sz="2400" b="1" dirty="0" err="1">
                <a:cs typeface="Comic Sans MS"/>
              </a:rPr>
              <a:t>pʹ</a:t>
            </a:r>
            <a:r>
              <a:rPr lang="en-US" sz="2400" b="1" baseline="-25000" dirty="0" err="1">
                <a:cs typeface="Comic Sans MS"/>
              </a:rPr>
              <a:t>L</a:t>
            </a:r>
            <a:r>
              <a:rPr lang="en-US" sz="2400" b="1" dirty="0">
                <a:cs typeface="Comic Sans MS"/>
              </a:rPr>
              <a:t>/</a:t>
            </a:r>
            <a:r>
              <a:rPr lang="en-US" sz="2400" b="1" dirty="0" err="1">
                <a:cs typeface="Comic Sans MS"/>
              </a:rPr>
              <a:t>p</a:t>
            </a:r>
            <a:r>
              <a:rPr lang="en-US" sz="2400" b="1" baseline="-25000" dirty="0" err="1">
                <a:cs typeface="Comic Sans MS"/>
              </a:rPr>
              <a:t>Beam</a:t>
            </a:r>
            <a:endParaRPr lang="en-US" sz="2400" b="1" baseline="-25000" dirty="0">
              <a:cs typeface="Comic Sans MS"/>
            </a:endParaRPr>
          </a:p>
        </p:txBody>
      </p:sp>
      <p:sp>
        <p:nvSpPr>
          <p:cNvPr id="8" name="TextBox 7">
            <a:extLst>
              <a:ext uri="{FF2B5EF4-FFF2-40B4-BE49-F238E27FC236}">
                <a16:creationId xmlns:a16="http://schemas.microsoft.com/office/drawing/2014/main" id="{08AC98D5-2067-246B-550D-97ABABA69161}"/>
              </a:ext>
            </a:extLst>
          </p:cNvPr>
          <p:cNvSpPr txBox="1"/>
          <p:nvPr/>
        </p:nvSpPr>
        <p:spPr>
          <a:xfrm>
            <a:off x="8970393" y="965218"/>
            <a:ext cx="3257623" cy="338554"/>
          </a:xfrm>
          <a:prstGeom prst="rect">
            <a:avLst/>
          </a:prstGeom>
          <a:noFill/>
        </p:spPr>
        <p:txBody>
          <a:bodyPr wrap="none" rtlCol="0">
            <a:spAutoFit/>
          </a:bodyPr>
          <a:lstStyle/>
          <a:p>
            <a:r>
              <a:rPr lang="en-US" sz="1600" b="1" dirty="0">
                <a:latin typeface="Comic Sans MS"/>
                <a:cs typeface="Comic Sans MS"/>
              </a:rPr>
              <a:t>ZEUS </a:t>
            </a:r>
            <a:r>
              <a:rPr lang="en-US" sz="1600" b="1" dirty="0" err="1">
                <a:latin typeface="Comic Sans MS"/>
                <a:cs typeface="Comic Sans MS"/>
              </a:rPr>
              <a:t>Coll</a:t>
            </a:r>
            <a:r>
              <a:rPr lang="en-US" sz="1600" b="1" dirty="0">
                <a:latin typeface="Comic Sans MS"/>
                <a:cs typeface="Comic Sans MS"/>
              </a:rPr>
              <a:t>, JHEP 06 (2009) 074</a:t>
            </a:r>
          </a:p>
        </p:txBody>
      </p:sp>
      <p:grpSp>
        <p:nvGrpSpPr>
          <p:cNvPr id="9" name="Group 8">
            <a:extLst>
              <a:ext uri="{FF2B5EF4-FFF2-40B4-BE49-F238E27FC236}">
                <a16:creationId xmlns:a16="http://schemas.microsoft.com/office/drawing/2014/main" id="{E39B6A7C-B663-130A-C5E3-B51294A3EF41}"/>
              </a:ext>
            </a:extLst>
          </p:cNvPr>
          <p:cNvGrpSpPr/>
          <p:nvPr/>
        </p:nvGrpSpPr>
        <p:grpSpPr>
          <a:xfrm>
            <a:off x="9036883" y="1222771"/>
            <a:ext cx="2329292" cy="1920343"/>
            <a:chOff x="5797736" y="3718000"/>
            <a:chExt cx="2329292" cy="1920343"/>
          </a:xfrm>
        </p:grpSpPr>
        <p:cxnSp>
          <p:nvCxnSpPr>
            <p:cNvPr id="10" name="Straight Connector 9">
              <a:extLst>
                <a:ext uri="{FF2B5EF4-FFF2-40B4-BE49-F238E27FC236}">
                  <a16:creationId xmlns:a16="http://schemas.microsoft.com/office/drawing/2014/main" id="{816AF46C-AFFB-67A5-8539-245B9969223E}"/>
                </a:ext>
              </a:extLst>
            </p:cNvPr>
            <p:cNvCxnSpPr/>
            <p:nvPr/>
          </p:nvCxnSpPr>
          <p:spPr>
            <a:xfrm flipV="1">
              <a:off x="8065476" y="3718000"/>
              <a:ext cx="0" cy="1920343"/>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CB9711C-6E07-C9F2-585C-ABE15C6CF132}"/>
                </a:ext>
              </a:extLst>
            </p:cNvPr>
            <p:cNvSpPr txBox="1"/>
            <p:nvPr/>
          </p:nvSpPr>
          <p:spPr>
            <a:xfrm>
              <a:off x="7579432" y="3935480"/>
              <a:ext cx="547596" cy="461665"/>
            </a:xfrm>
            <a:prstGeom prst="rect">
              <a:avLst/>
            </a:prstGeom>
            <a:noFill/>
          </p:spPr>
          <p:txBody>
            <a:bodyPr wrap="none" rtlCol="0">
              <a:spAutoFit/>
            </a:bodyPr>
            <a:lstStyle/>
            <a:p>
              <a:r>
                <a:rPr lang="en-US" sz="2400" b="1" dirty="0">
                  <a:solidFill>
                    <a:srgbClr val="FF0000"/>
                  </a:solidFill>
                </a:rPr>
                <a:t>⟻</a:t>
              </a:r>
            </a:p>
          </p:txBody>
        </p:sp>
        <p:sp>
          <p:nvSpPr>
            <p:cNvPr id="12" name="TextBox 11">
              <a:extLst>
                <a:ext uri="{FF2B5EF4-FFF2-40B4-BE49-F238E27FC236}">
                  <a16:creationId xmlns:a16="http://schemas.microsoft.com/office/drawing/2014/main" id="{BF4B56E2-F0F9-DF29-5FDB-01BA2025F317}"/>
                </a:ext>
              </a:extLst>
            </p:cNvPr>
            <p:cNvSpPr txBox="1"/>
            <p:nvPr/>
          </p:nvSpPr>
          <p:spPr>
            <a:xfrm>
              <a:off x="5797736" y="4012002"/>
              <a:ext cx="1816266" cy="307777"/>
            </a:xfrm>
            <a:prstGeom prst="rect">
              <a:avLst/>
            </a:prstGeom>
            <a:solidFill>
              <a:schemeClr val="bg1"/>
            </a:solidFill>
          </p:spPr>
          <p:txBody>
            <a:bodyPr wrap="none" rtlCol="0">
              <a:spAutoFit/>
            </a:bodyPr>
            <a:lstStyle/>
            <a:p>
              <a:pPr algn="ctr"/>
              <a:r>
                <a:rPr lang="en-US" sz="1400" b="1" dirty="0">
                  <a:cs typeface="Comic Sans MS"/>
                </a:rPr>
                <a:t>non-diffractive events</a:t>
              </a:r>
            </a:p>
          </p:txBody>
        </p:sp>
      </p:grpSp>
      <p:sp>
        <p:nvSpPr>
          <p:cNvPr id="13" name="TextBox 12">
            <a:extLst>
              <a:ext uri="{FF2B5EF4-FFF2-40B4-BE49-F238E27FC236}">
                <a16:creationId xmlns:a16="http://schemas.microsoft.com/office/drawing/2014/main" id="{4F518632-EF8B-CF63-A12D-2B8941783E30}"/>
              </a:ext>
            </a:extLst>
          </p:cNvPr>
          <p:cNvSpPr txBox="1"/>
          <p:nvPr/>
        </p:nvSpPr>
        <p:spPr>
          <a:xfrm>
            <a:off x="123418" y="4262367"/>
            <a:ext cx="11081854" cy="2092881"/>
          </a:xfrm>
          <a:prstGeom prst="rect">
            <a:avLst/>
          </a:prstGeom>
          <a:solidFill>
            <a:schemeClr val="accent5">
              <a:lumMod val="20000"/>
              <a:lumOff val="80000"/>
            </a:schemeClr>
          </a:solidFill>
        </p:spPr>
        <p:txBody>
          <a:bodyPr wrap="square" rtlCol="0">
            <a:spAutoFit/>
          </a:bodyPr>
          <a:lstStyle/>
          <a:p>
            <a:r>
              <a:rPr lang="en-US" sz="2000" b="1" dirty="0">
                <a:solidFill>
                  <a:srgbClr val="0000FF"/>
                </a:solidFill>
                <a:cs typeface="Comic Sans MS"/>
              </a:rPr>
              <a:t>Note:</a:t>
            </a:r>
          </a:p>
          <a:p>
            <a:pPr>
              <a:spcAft>
                <a:spcPts val="600"/>
              </a:spcAft>
            </a:pPr>
            <a:r>
              <a:rPr lang="en-US" sz="2000" dirty="0">
                <a:solidFill>
                  <a:srgbClr val="000000"/>
                </a:solidFill>
                <a:cs typeface="Comic Sans MS"/>
              </a:rPr>
              <a:t>High energy colliders (HERA, Tevatron, LHC, RHIC) use </a:t>
            </a:r>
            <a:r>
              <a:rPr lang="en-US" sz="2000" dirty="0">
                <a:solidFill>
                  <a:srgbClr val="FF0000"/>
                </a:solidFill>
                <a:cs typeface="Comic Sans MS"/>
              </a:rPr>
              <a:t>Roman Pots </a:t>
            </a:r>
            <a:r>
              <a:rPr lang="en-US" sz="2000" dirty="0">
                <a:solidFill>
                  <a:srgbClr val="000000"/>
                </a:solidFill>
                <a:cs typeface="Comic Sans MS"/>
              </a:rPr>
              <a:t>to detect these protons</a:t>
            </a:r>
          </a:p>
          <a:p>
            <a:pPr>
              <a:spcAft>
                <a:spcPts val="600"/>
              </a:spcAft>
            </a:pPr>
            <a:r>
              <a:rPr lang="en-US" sz="2000" dirty="0">
                <a:solidFill>
                  <a:srgbClr val="000000"/>
                </a:solidFill>
                <a:cs typeface="Comic Sans MS"/>
                <a:sym typeface="Wingdings" pitchFamily="2" charset="2"/>
              </a:rPr>
              <a:t> RPs are high resolution movable small tracking detectors (Si strips, Si pixels…), </a:t>
            </a:r>
            <a:r>
              <a:rPr lang="en-US" sz="2000" dirty="0">
                <a:solidFill>
                  <a:srgbClr val="FF0000"/>
                </a:solidFill>
                <a:cs typeface="Comic Sans MS"/>
                <a:sym typeface="Wingdings" pitchFamily="2" charset="2"/>
              </a:rPr>
              <a:t>a crucial component</a:t>
            </a:r>
            <a:endParaRPr lang="en-US" sz="2000" dirty="0">
              <a:solidFill>
                <a:srgbClr val="FF0000"/>
              </a:solidFill>
              <a:cs typeface="Comic Sans MS"/>
            </a:endParaRPr>
          </a:p>
          <a:p>
            <a:pPr marL="285750" indent="-285750">
              <a:buFont typeface="Wingdings" charset="0"/>
              <a:buChar char="à"/>
            </a:pPr>
            <a:r>
              <a:rPr lang="en-US" sz="2000" dirty="0">
                <a:cs typeface="Comic Sans MS"/>
                <a:sym typeface="Wingdings"/>
              </a:rPr>
              <a:t>Magnets aperture limits larger angles acceptance</a:t>
            </a:r>
          </a:p>
          <a:p>
            <a:pPr marL="285750" indent="-285750">
              <a:buFont typeface="Wingdings" charset="0"/>
              <a:buChar char="à"/>
            </a:pPr>
            <a:r>
              <a:rPr lang="en-US" sz="2000" dirty="0">
                <a:solidFill>
                  <a:srgbClr val="000000"/>
                </a:solidFill>
                <a:cs typeface="Comic Sans MS"/>
                <a:sym typeface="Wingdings"/>
              </a:rPr>
              <a:t>Smaller angles </a:t>
            </a:r>
            <a:r>
              <a:rPr lang="en-US" sz="2000" dirty="0">
                <a:cs typeface="Comic Sans MS"/>
                <a:sym typeface="Wingdings"/>
              </a:rPr>
              <a:t>acceptance limited by </a:t>
            </a:r>
            <a:r>
              <a:rPr lang="en-US" sz="2000" dirty="0">
                <a:solidFill>
                  <a:srgbClr val="000000"/>
                </a:solidFill>
                <a:cs typeface="Comic Sans MS"/>
                <a:sym typeface="Wingdings"/>
              </a:rPr>
              <a:t>beam divergence and immittance</a:t>
            </a:r>
          </a:p>
          <a:p>
            <a:r>
              <a:rPr lang="en-US" sz="2000" dirty="0">
                <a:solidFill>
                  <a:srgbClr val="000000"/>
                </a:solidFill>
                <a:cs typeface="Comic Sans MS"/>
                <a:sym typeface="Wingdings"/>
              </a:rPr>
              <a:t> rule of thumb keep 10</a:t>
            </a:r>
            <a:r>
              <a:rPr lang="en-US" sz="2000" dirty="0">
                <a:solidFill>
                  <a:srgbClr val="000000"/>
                </a:solidFill>
                <a:cs typeface="Symbol" charset="2"/>
                <a:sym typeface="Wingdings"/>
              </a:rPr>
              <a:t>s</a:t>
            </a:r>
            <a:r>
              <a:rPr lang="en-US" sz="2000" dirty="0">
                <a:solidFill>
                  <a:srgbClr val="000000"/>
                </a:solidFill>
                <a:cs typeface="Comic Sans MS"/>
                <a:sym typeface="Wingdings"/>
              </a:rPr>
              <a:t> between RP and beam</a:t>
            </a:r>
            <a:endParaRPr lang="en-US" sz="2000" dirty="0">
              <a:solidFill>
                <a:srgbClr val="000000"/>
              </a:solidFill>
              <a:cs typeface="Comic Sans MS"/>
            </a:endParaRPr>
          </a:p>
        </p:txBody>
      </p:sp>
      <p:sp>
        <p:nvSpPr>
          <p:cNvPr id="14" name="Title 1">
            <a:extLst>
              <a:ext uri="{FF2B5EF4-FFF2-40B4-BE49-F238E27FC236}">
                <a16:creationId xmlns:a16="http://schemas.microsoft.com/office/drawing/2014/main" id="{018AB8C7-BE14-99CE-DDA7-3B2A043851D1}"/>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Scattered proton measurement</a:t>
            </a:r>
          </a:p>
        </p:txBody>
      </p:sp>
    </p:spTree>
    <p:extLst>
      <p:ext uri="{BB962C8B-B14F-4D97-AF65-F5344CB8AC3E}">
        <p14:creationId xmlns:p14="http://schemas.microsoft.com/office/powerpoint/2010/main" val="2114840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547FA3-B4DB-3ED9-84FE-BD7C11EE2998}"/>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75B929D3-5A91-DE47-ED0D-5FC5D0CC8ABC}"/>
              </a:ext>
            </a:extLst>
          </p:cNvPr>
          <p:cNvSpPr>
            <a:spLocks noGrp="1"/>
          </p:cNvSpPr>
          <p:nvPr>
            <p:ph type="sldNum" sz="quarter" idx="12"/>
          </p:nvPr>
        </p:nvSpPr>
        <p:spPr/>
        <p:txBody>
          <a:bodyPr/>
          <a:lstStyle/>
          <a:p>
            <a:fld id="{1495DAC2-AB1D-3846-9742-98AFDA9D25F8}" type="slidenum">
              <a:rPr lang="it-IT" smtClean="0"/>
              <a:t>38</a:t>
            </a:fld>
            <a:endParaRPr lang="it-IT"/>
          </a:p>
        </p:txBody>
      </p:sp>
      <p:pic>
        <p:nvPicPr>
          <p:cNvPr id="4" name="Picture 3" descr="x-q2-dvcs.eps">
            <a:extLst>
              <a:ext uri="{FF2B5EF4-FFF2-40B4-BE49-F238E27FC236}">
                <a16:creationId xmlns:a16="http://schemas.microsoft.com/office/drawing/2014/main" id="{ADF9524A-96E5-2916-5DB5-928105DBE961}"/>
              </a:ext>
            </a:extLst>
          </p:cNvPr>
          <p:cNvPicPr>
            <a:picLocks noChangeAspect="1"/>
          </p:cNvPicPr>
          <p:nvPr/>
        </p:nvPicPr>
        <p:blipFill>
          <a:blip r:embed="rId2"/>
          <a:stretch>
            <a:fillRect/>
          </a:stretch>
        </p:blipFill>
        <p:spPr>
          <a:xfrm>
            <a:off x="12602" y="1049869"/>
            <a:ext cx="5064146" cy="3636197"/>
          </a:xfrm>
          <a:prstGeom prst="rect">
            <a:avLst/>
          </a:prstGeom>
        </p:spPr>
      </p:pic>
      <p:sp>
        <p:nvSpPr>
          <p:cNvPr id="5" name="TextBox 4">
            <a:extLst>
              <a:ext uri="{FF2B5EF4-FFF2-40B4-BE49-F238E27FC236}">
                <a16:creationId xmlns:a16="http://schemas.microsoft.com/office/drawing/2014/main" id="{C6290262-1486-7334-0DCE-D4CBD020B9CF}"/>
              </a:ext>
            </a:extLst>
          </p:cNvPr>
          <p:cNvSpPr txBox="1"/>
          <p:nvPr/>
        </p:nvSpPr>
        <p:spPr>
          <a:xfrm>
            <a:off x="0" y="5614494"/>
            <a:ext cx="4889140" cy="338554"/>
          </a:xfrm>
          <a:prstGeom prst="rect">
            <a:avLst/>
          </a:prstGeom>
          <a:solidFill>
            <a:schemeClr val="accent5">
              <a:lumMod val="60000"/>
              <a:lumOff val="40000"/>
              <a:alpha val="80000"/>
            </a:schemeClr>
          </a:solidFill>
        </p:spPr>
        <p:txBody>
          <a:bodyPr wrap="square" rtlCol="0">
            <a:spAutoFit/>
          </a:bodyPr>
          <a:lstStyle/>
          <a:p>
            <a:pPr algn="ctr"/>
            <a:r>
              <a:rPr lang="en-US" sz="1600" b="1" dirty="0"/>
              <a:t>HERA results limited by lack of statistics</a:t>
            </a:r>
          </a:p>
        </p:txBody>
      </p:sp>
      <p:sp>
        <p:nvSpPr>
          <p:cNvPr id="6" name="TextBox 5">
            <a:extLst>
              <a:ext uri="{FF2B5EF4-FFF2-40B4-BE49-F238E27FC236}">
                <a16:creationId xmlns:a16="http://schemas.microsoft.com/office/drawing/2014/main" id="{45E95648-8A51-8B2D-3F86-DD8B54500616}"/>
              </a:ext>
            </a:extLst>
          </p:cNvPr>
          <p:cNvSpPr txBox="1"/>
          <p:nvPr/>
        </p:nvSpPr>
        <p:spPr>
          <a:xfrm>
            <a:off x="5124657" y="5577156"/>
            <a:ext cx="4886856" cy="584776"/>
          </a:xfrm>
          <a:prstGeom prst="rect">
            <a:avLst/>
          </a:prstGeom>
          <a:solidFill>
            <a:srgbClr val="FFFF00">
              <a:alpha val="50000"/>
            </a:srgbClr>
          </a:solidFill>
        </p:spPr>
        <p:txBody>
          <a:bodyPr wrap="square" rtlCol="0">
            <a:spAutoFit/>
          </a:bodyPr>
          <a:lstStyle/>
          <a:p>
            <a:pPr algn="ctr"/>
            <a:r>
              <a:rPr lang="en-US" sz="1600" b="1" dirty="0"/>
              <a:t>EIC: the first machine to measure cross sections and asymmetries</a:t>
            </a:r>
          </a:p>
        </p:txBody>
      </p:sp>
      <p:sp>
        <p:nvSpPr>
          <p:cNvPr id="7" name="Rectangle 6">
            <a:extLst>
              <a:ext uri="{FF2B5EF4-FFF2-40B4-BE49-F238E27FC236}">
                <a16:creationId xmlns:a16="http://schemas.microsoft.com/office/drawing/2014/main" id="{19B118F4-33A1-2554-4441-DA39BD46FC8E}"/>
              </a:ext>
            </a:extLst>
          </p:cNvPr>
          <p:cNvSpPr/>
          <p:nvPr/>
        </p:nvSpPr>
        <p:spPr>
          <a:xfrm>
            <a:off x="5440491" y="2820571"/>
            <a:ext cx="6518690" cy="2585323"/>
          </a:xfrm>
          <a:prstGeom prst="rect">
            <a:avLst/>
          </a:prstGeom>
          <a:ln w="25400">
            <a:solidFill>
              <a:schemeClr val="accent6"/>
            </a:solidFill>
          </a:ln>
        </p:spPr>
        <p:txBody>
          <a:bodyPr wrap="square">
            <a:spAutoFit/>
          </a:bodyPr>
          <a:lstStyle/>
          <a:p>
            <a:r>
              <a:rPr lang="en-US" b="1" dirty="0">
                <a:solidFill>
                  <a:srgbClr val="0000FF"/>
                </a:solidFill>
              </a:rPr>
              <a:t>Comprehensive EIC studies</a:t>
            </a:r>
          </a:p>
          <a:p>
            <a:pPr marL="177800" indent="-177800">
              <a:buFont typeface="Arial"/>
              <a:buChar char="•"/>
            </a:pPr>
            <a:r>
              <a:rPr lang="en-US" b="1" dirty="0"/>
              <a:t>Signal extraction “a la HERA”</a:t>
            </a:r>
            <a:endParaRPr lang="en-US" b="1" dirty="0">
              <a:sym typeface="Wingdings"/>
            </a:endParaRPr>
          </a:p>
          <a:p>
            <a:pPr marL="177800" indent="-177800">
              <a:buFont typeface="Arial"/>
              <a:buChar char="•"/>
            </a:pPr>
            <a:r>
              <a:rPr lang="en-US" b="1" dirty="0" err="1">
                <a:sym typeface="Wingdings"/>
              </a:rPr>
              <a:t>xSec</a:t>
            </a:r>
            <a:r>
              <a:rPr lang="en-US" b="1" dirty="0">
                <a:sym typeface="Wingdings"/>
              </a:rPr>
              <a:t> meas.: Specific requirements to suppress BH </a:t>
            </a:r>
          </a:p>
          <a:p>
            <a:pPr marL="463550" indent="-285750">
              <a:buFont typeface="Wingdings" charset="0"/>
              <a:buChar char="à"/>
            </a:pPr>
            <a:r>
              <a:rPr lang="en-US" b="1" dirty="0">
                <a:solidFill>
                  <a:srgbClr val="FF0000"/>
                </a:solidFill>
              </a:rPr>
              <a:t>keep BH/sample below 60% at high energies</a:t>
            </a:r>
            <a:endParaRPr lang="en-US" b="1" dirty="0">
              <a:sym typeface="Wingdings"/>
            </a:endParaRPr>
          </a:p>
          <a:p>
            <a:pPr marL="177800" indent="-177800">
              <a:buFont typeface="Arial"/>
              <a:buChar char="•"/>
            </a:pPr>
            <a:r>
              <a:rPr lang="en-US" b="1" dirty="0">
                <a:sym typeface="Wingdings"/>
              </a:rPr>
              <a:t>Radiative Corrections evaluated </a:t>
            </a:r>
          </a:p>
          <a:p>
            <a:pPr marL="177800" indent="-177800">
              <a:buFont typeface="Arial"/>
              <a:buChar char="•"/>
            </a:pPr>
            <a:r>
              <a:rPr lang="en-US" b="1" dirty="0">
                <a:sym typeface="Wingdings"/>
              </a:rPr>
              <a:t>detector acceptance &amp; smearing</a:t>
            </a:r>
          </a:p>
          <a:p>
            <a:pPr marL="177800" indent="-177800">
              <a:buFont typeface="Arial"/>
              <a:buChar char="•"/>
            </a:pPr>
            <a:r>
              <a:rPr lang="en-US" b="1" dirty="0"/>
              <a:t>t-slope: b=5.6 compatible with H1 data</a:t>
            </a:r>
            <a:endParaRPr lang="en-US" b="1" dirty="0">
              <a:sym typeface="Wingdings"/>
            </a:endParaRPr>
          </a:p>
          <a:p>
            <a:pPr marL="177800" indent="-177800">
              <a:buFont typeface="Arial"/>
              <a:buChar char="•"/>
            </a:pPr>
            <a:r>
              <a:rPr lang="en-US" b="1" dirty="0"/>
              <a:t>|t|-binning is (3*resolution)</a:t>
            </a:r>
            <a:endParaRPr lang="en-US" b="1" dirty="0">
              <a:sym typeface="Wingdings"/>
            </a:endParaRPr>
          </a:p>
          <a:p>
            <a:pPr marL="177800" indent="-177800">
              <a:buFont typeface="Arial"/>
              <a:buChar char="•"/>
            </a:pPr>
            <a:r>
              <a:rPr lang="en-US" b="1" dirty="0"/>
              <a:t>5% systematic uncertainties</a:t>
            </a:r>
          </a:p>
        </p:txBody>
      </p:sp>
      <p:pic>
        <p:nvPicPr>
          <p:cNvPr id="8" name="Picture 7" descr="Screen Shot 2018-01-18 at 4.07.21 PM.png">
            <a:extLst>
              <a:ext uri="{FF2B5EF4-FFF2-40B4-BE49-F238E27FC236}">
                <a16:creationId xmlns:a16="http://schemas.microsoft.com/office/drawing/2014/main" id="{E16F41CC-7C80-11FC-9CAC-CCD8569D4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657" y="1579055"/>
            <a:ext cx="1826270" cy="870465"/>
          </a:xfrm>
          <a:prstGeom prst="rect">
            <a:avLst/>
          </a:prstGeom>
        </p:spPr>
      </p:pic>
      <p:pic>
        <p:nvPicPr>
          <p:cNvPr id="9" name="Picture 8" descr="fig_DVCS-BH.eps">
            <a:extLst>
              <a:ext uri="{FF2B5EF4-FFF2-40B4-BE49-F238E27FC236}">
                <a16:creationId xmlns:a16="http://schemas.microsoft.com/office/drawing/2014/main" id="{47105BFB-EB39-86F5-90BA-F16B3B177FDB}"/>
              </a:ext>
            </a:extLst>
          </p:cNvPr>
          <p:cNvPicPr>
            <a:picLocks noChangeAspect="1"/>
          </p:cNvPicPr>
          <p:nvPr/>
        </p:nvPicPr>
        <p:blipFill rotWithShape="1">
          <a:blip r:embed="rId4">
            <a:extLst>
              <a:ext uri="{28A0092B-C50C-407E-A947-70E740481C1C}">
                <a14:useLocalDpi xmlns:a14="http://schemas.microsoft.com/office/drawing/2010/main" val="0"/>
              </a:ext>
            </a:extLst>
          </a:blip>
          <a:srcRect l="39709" r="-2753"/>
          <a:stretch/>
        </p:blipFill>
        <p:spPr>
          <a:xfrm>
            <a:off x="8181251" y="1489246"/>
            <a:ext cx="2001356" cy="1111250"/>
          </a:xfrm>
          <a:prstGeom prst="rect">
            <a:avLst/>
          </a:prstGeom>
        </p:spPr>
      </p:pic>
      <p:sp>
        <p:nvSpPr>
          <p:cNvPr id="10" name="Oval 9">
            <a:extLst>
              <a:ext uri="{FF2B5EF4-FFF2-40B4-BE49-F238E27FC236}">
                <a16:creationId xmlns:a16="http://schemas.microsoft.com/office/drawing/2014/main" id="{03F106C0-332F-6E84-6CA2-984314375464}"/>
              </a:ext>
            </a:extLst>
          </p:cNvPr>
          <p:cNvSpPr/>
          <p:nvPr/>
        </p:nvSpPr>
        <p:spPr>
          <a:xfrm>
            <a:off x="6851750" y="1672170"/>
            <a:ext cx="1003859" cy="6350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DVCS signal</a:t>
            </a:r>
          </a:p>
        </p:txBody>
      </p:sp>
      <p:sp>
        <p:nvSpPr>
          <p:cNvPr id="11" name="Oval 10">
            <a:extLst>
              <a:ext uri="{FF2B5EF4-FFF2-40B4-BE49-F238E27FC236}">
                <a16:creationId xmlns:a16="http://schemas.microsoft.com/office/drawing/2014/main" id="{CB7B69E4-1114-4CEA-8098-98C4178D5BA4}"/>
              </a:ext>
            </a:extLst>
          </p:cNvPr>
          <p:cNvSpPr/>
          <p:nvPr/>
        </p:nvSpPr>
        <p:spPr>
          <a:xfrm>
            <a:off x="10112183" y="1581844"/>
            <a:ext cx="1981760" cy="889000"/>
          </a:xfrm>
          <a:prstGeom prst="ellipse">
            <a:avLst/>
          </a:prstGeom>
          <a:noFill/>
          <a:ln w="254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Bethe-Heitler QED bkgd.</a:t>
            </a:r>
          </a:p>
        </p:txBody>
      </p:sp>
      <p:sp>
        <p:nvSpPr>
          <p:cNvPr id="12" name="TextBox 11">
            <a:extLst>
              <a:ext uri="{FF2B5EF4-FFF2-40B4-BE49-F238E27FC236}">
                <a16:creationId xmlns:a16="http://schemas.microsoft.com/office/drawing/2014/main" id="{A12242E5-7251-A468-A1D9-0BF309BCC7E7}"/>
              </a:ext>
            </a:extLst>
          </p:cNvPr>
          <p:cNvSpPr txBox="1"/>
          <p:nvPr/>
        </p:nvSpPr>
        <p:spPr>
          <a:xfrm>
            <a:off x="5239013" y="1045280"/>
            <a:ext cx="6335671" cy="369332"/>
          </a:xfrm>
          <a:prstGeom prst="rect">
            <a:avLst/>
          </a:prstGeom>
          <a:solidFill>
            <a:schemeClr val="bg1"/>
          </a:solidFill>
          <a:ln w="19050">
            <a:solidFill>
              <a:srgbClr val="0000FF"/>
            </a:solidFill>
          </a:ln>
        </p:spPr>
        <p:txBody>
          <a:bodyPr wrap="square" rtlCol="0">
            <a:spAutoFit/>
          </a:bodyPr>
          <a:lstStyle/>
          <a:p>
            <a:pPr algn="ctr"/>
            <a:r>
              <a:rPr lang="en-US" dirty="0">
                <a:solidFill>
                  <a:srgbClr val="FF0000"/>
                </a:solidFill>
              </a:rPr>
              <a:t>E.C. </a:t>
            </a:r>
            <a:r>
              <a:rPr lang="en-US" dirty="0" err="1">
                <a:solidFill>
                  <a:srgbClr val="FF0000"/>
                </a:solidFill>
              </a:rPr>
              <a:t>Aschenauer</a:t>
            </a:r>
            <a:r>
              <a:rPr lang="en-US" dirty="0">
                <a:solidFill>
                  <a:srgbClr val="FF0000"/>
                </a:solidFill>
              </a:rPr>
              <a:t>, S. F., K. </a:t>
            </a:r>
            <a:r>
              <a:rPr lang="en-US" dirty="0" err="1">
                <a:solidFill>
                  <a:srgbClr val="FF0000"/>
                </a:solidFill>
              </a:rPr>
              <a:t>Kumerički</a:t>
            </a:r>
            <a:r>
              <a:rPr lang="en-US" dirty="0">
                <a:solidFill>
                  <a:srgbClr val="FF0000"/>
                </a:solidFill>
              </a:rPr>
              <a:t>, D. Müller [JHEP09(2013)093]</a:t>
            </a:r>
          </a:p>
        </p:txBody>
      </p:sp>
      <p:grpSp>
        <p:nvGrpSpPr>
          <p:cNvPr id="13" name="Group 12">
            <a:extLst>
              <a:ext uri="{FF2B5EF4-FFF2-40B4-BE49-F238E27FC236}">
                <a16:creationId xmlns:a16="http://schemas.microsoft.com/office/drawing/2014/main" id="{F5D3D5C8-B193-6E1C-6861-6626EEA000F2}"/>
              </a:ext>
            </a:extLst>
          </p:cNvPr>
          <p:cNvGrpSpPr/>
          <p:nvPr/>
        </p:nvGrpSpPr>
        <p:grpSpPr>
          <a:xfrm>
            <a:off x="3720024" y="3977796"/>
            <a:ext cx="1315722" cy="1209360"/>
            <a:chOff x="3720024" y="3740727"/>
            <a:chExt cx="1315722" cy="1209360"/>
          </a:xfrm>
        </p:grpSpPr>
        <p:sp>
          <p:nvSpPr>
            <p:cNvPr id="14" name="TextBox 13">
              <a:extLst>
                <a:ext uri="{FF2B5EF4-FFF2-40B4-BE49-F238E27FC236}">
                  <a16:creationId xmlns:a16="http://schemas.microsoft.com/office/drawing/2014/main" id="{5E42B29D-4BAF-C18C-CC73-384C70FAAEDB}"/>
                </a:ext>
              </a:extLst>
            </p:cNvPr>
            <p:cNvSpPr txBox="1"/>
            <p:nvPr/>
          </p:nvSpPr>
          <p:spPr>
            <a:xfrm>
              <a:off x="3720024" y="4211423"/>
              <a:ext cx="1315722" cy="738664"/>
            </a:xfrm>
            <a:prstGeom prst="rect">
              <a:avLst/>
            </a:prstGeom>
            <a:solidFill>
              <a:schemeClr val="accent5">
                <a:lumMod val="60000"/>
                <a:lumOff val="40000"/>
                <a:alpha val="38000"/>
              </a:schemeClr>
            </a:solidFill>
          </p:spPr>
          <p:txBody>
            <a:bodyPr wrap="square" rtlCol="0">
              <a:spAutoFit/>
            </a:bodyPr>
            <a:lstStyle/>
            <a:p>
              <a:pPr algn="ctr"/>
              <a:r>
                <a:rPr lang="en-US" sz="1400" b="1" dirty="0"/>
                <a:t>Overlap with JLAB12:</a:t>
              </a:r>
            </a:p>
            <a:p>
              <a:pPr algn="ctr"/>
              <a:r>
                <a:rPr lang="en-US" sz="1400" b="1" dirty="0">
                  <a:solidFill>
                    <a:srgbClr val="FF0000"/>
                  </a:solidFill>
                </a:rPr>
                <a:t>Sanity check</a:t>
              </a:r>
            </a:p>
          </p:txBody>
        </p:sp>
        <p:cxnSp>
          <p:nvCxnSpPr>
            <p:cNvPr id="15" name="Straight Arrow Connector 14">
              <a:extLst>
                <a:ext uri="{FF2B5EF4-FFF2-40B4-BE49-F238E27FC236}">
                  <a16:creationId xmlns:a16="http://schemas.microsoft.com/office/drawing/2014/main" id="{3070A7EC-8A96-B002-BAF9-5F39B41F2612}"/>
                </a:ext>
              </a:extLst>
            </p:cNvPr>
            <p:cNvCxnSpPr/>
            <p:nvPr/>
          </p:nvCxnSpPr>
          <p:spPr>
            <a:xfrm>
              <a:off x="4180114" y="3740727"/>
              <a:ext cx="0" cy="36652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F1FB2D81-C8B4-243F-7655-4BCAE97BCB57}"/>
              </a:ext>
            </a:extLst>
          </p:cNvPr>
          <p:cNvGrpSpPr/>
          <p:nvPr/>
        </p:nvGrpSpPr>
        <p:grpSpPr>
          <a:xfrm>
            <a:off x="11874" y="4010275"/>
            <a:ext cx="1662545" cy="1134823"/>
            <a:chOff x="11874" y="3773206"/>
            <a:chExt cx="1662545" cy="1134823"/>
          </a:xfrm>
        </p:grpSpPr>
        <p:sp>
          <p:nvSpPr>
            <p:cNvPr id="17" name="TextBox 16">
              <a:extLst>
                <a:ext uri="{FF2B5EF4-FFF2-40B4-BE49-F238E27FC236}">
                  <a16:creationId xmlns:a16="http://schemas.microsoft.com/office/drawing/2014/main" id="{E78959E2-6B05-0138-1B0C-033C59824476}"/>
                </a:ext>
              </a:extLst>
            </p:cNvPr>
            <p:cNvSpPr txBox="1"/>
            <p:nvPr/>
          </p:nvSpPr>
          <p:spPr>
            <a:xfrm>
              <a:off x="11874" y="4169365"/>
              <a:ext cx="1662545" cy="738664"/>
            </a:xfrm>
            <a:prstGeom prst="rect">
              <a:avLst/>
            </a:prstGeom>
            <a:solidFill>
              <a:schemeClr val="bg1">
                <a:lumMod val="85000"/>
                <a:alpha val="38000"/>
              </a:schemeClr>
            </a:solidFill>
          </p:spPr>
          <p:txBody>
            <a:bodyPr wrap="square" rtlCol="0">
              <a:spAutoFit/>
            </a:bodyPr>
            <a:lstStyle/>
            <a:p>
              <a:pPr algn="ctr"/>
              <a:r>
                <a:rPr lang="en-US" sz="1400" b="1" dirty="0"/>
                <a:t>Overlap with HERA:</a:t>
              </a:r>
            </a:p>
            <a:p>
              <a:pPr algn="ctr"/>
              <a:r>
                <a:rPr lang="en-US" sz="1400" b="1" dirty="0">
                  <a:solidFill>
                    <a:srgbClr val="FF0000"/>
                  </a:solidFill>
                </a:rPr>
                <a:t>Large impact on current fits at low x</a:t>
              </a:r>
            </a:p>
          </p:txBody>
        </p:sp>
        <p:cxnSp>
          <p:nvCxnSpPr>
            <p:cNvPr id="18" name="Straight Arrow Connector 17">
              <a:extLst>
                <a:ext uri="{FF2B5EF4-FFF2-40B4-BE49-F238E27FC236}">
                  <a16:creationId xmlns:a16="http://schemas.microsoft.com/office/drawing/2014/main" id="{85D0BD87-A9FB-758A-7B5E-E4B34C5AE769}"/>
                </a:ext>
              </a:extLst>
            </p:cNvPr>
            <p:cNvCxnSpPr/>
            <p:nvPr/>
          </p:nvCxnSpPr>
          <p:spPr>
            <a:xfrm flipH="1">
              <a:off x="1080655" y="3773206"/>
              <a:ext cx="225631" cy="396159"/>
            </a:xfrm>
            <a:prstGeom prst="straightConnector1">
              <a:avLst/>
            </a:prstGeom>
            <a:ln w="38100">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18EB0EA0-6354-FA27-0602-F94DFA2545EE}"/>
              </a:ext>
            </a:extLst>
          </p:cNvPr>
          <p:cNvGrpSpPr/>
          <p:nvPr/>
        </p:nvGrpSpPr>
        <p:grpSpPr>
          <a:xfrm>
            <a:off x="1728192" y="4126163"/>
            <a:ext cx="1950830" cy="1357928"/>
            <a:chOff x="1728192" y="3889094"/>
            <a:chExt cx="1950830" cy="1357928"/>
          </a:xfrm>
        </p:grpSpPr>
        <p:sp>
          <p:nvSpPr>
            <p:cNvPr id="20" name="TextBox 19">
              <a:extLst>
                <a:ext uri="{FF2B5EF4-FFF2-40B4-BE49-F238E27FC236}">
                  <a16:creationId xmlns:a16="http://schemas.microsoft.com/office/drawing/2014/main" id="{40E3390C-2210-0B2F-D77C-C952158AEF41}"/>
                </a:ext>
              </a:extLst>
            </p:cNvPr>
            <p:cNvSpPr txBox="1"/>
            <p:nvPr/>
          </p:nvSpPr>
          <p:spPr>
            <a:xfrm>
              <a:off x="1728192" y="4508358"/>
              <a:ext cx="1950830" cy="738664"/>
            </a:xfrm>
            <a:prstGeom prst="rect">
              <a:avLst/>
            </a:prstGeom>
            <a:solidFill>
              <a:schemeClr val="accent6">
                <a:lumMod val="40000"/>
                <a:lumOff val="60000"/>
                <a:alpha val="38000"/>
              </a:schemeClr>
            </a:solidFill>
          </p:spPr>
          <p:txBody>
            <a:bodyPr wrap="square" rtlCol="0">
              <a:spAutoFit/>
            </a:bodyPr>
            <a:lstStyle/>
            <a:p>
              <a:pPr algn="ctr"/>
              <a:r>
                <a:rPr lang="en-US" sz="1400" b="1" dirty="0"/>
                <a:t>Intermediate region:</a:t>
              </a:r>
            </a:p>
            <a:p>
              <a:pPr algn="ctr"/>
              <a:r>
                <a:rPr lang="en-US" sz="1400" b="1" dirty="0">
                  <a:solidFill>
                    <a:srgbClr val="FF0000"/>
                  </a:solidFill>
                </a:rPr>
                <a:t>Fine mapping of the GPDs evolution</a:t>
              </a:r>
            </a:p>
          </p:txBody>
        </p:sp>
        <p:cxnSp>
          <p:nvCxnSpPr>
            <p:cNvPr id="21" name="Straight Arrow Connector 20">
              <a:extLst>
                <a:ext uri="{FF2B5EF4-FFF2-40B4-BE49-F238E27FC236}">
                  <a16:creationId xmlns:a16="http://schemas.microsoft.com/office/drawing/2014/main" id="{3D7D13B4-4D4F-BE25-0EB1-C9BAF7AF1F6B}"/>
                </a:ext>
              </a:extLst>
            </p:cNvPr>
            <p:cNvCxnSpPr>
              <a:cxnSpLocks/>
              <a:endCxn id="20" idx="0"/>
            </p:cNvCxnSpPr>
            <p:nvPr/>
          </p:nvCxnSpPr>
          <p:spPr>
            <a:xfrm>
              <a:off x="2703607" y="3889094"/>
              <a:ext cx="0" cy="619264"/>
            </a:xfrm>
            <a:prstGeom prst="straightConnector1">
              <a:avLst/>
            </a:prstGeom>
            <a:ln w="38100">
              <a:solidFill>
                <a:schemeClr val="accent6">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22" name="Title 1">
            <a:extLst>
              <a:ext uri="{FF2B5EF4-FFF2-40B4-BE49-F238E27FC236}">
                <a16:creationId xmlns:a16="http://schemas.microsoft.com/office/drawing/2014/main" id="{5A94AF96-04B3-F9F2-616E-EDD5B3C72473}"/>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DVCS at the EIC</a:t>
            </a:r>
          </a:p>
        </p:txBody>
      </p:sp>
    </p:spTree>
    <p:extLst>
      <p:ext uri="{BB962C8B-B14F-4D97-AF65-F5344CB8AC3E}">
        <p14:creationId xmlns:p14="http://schemas.microsoft.com/office/powerpoint/2010/main" val="171018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41BA75-0976-7AFD-0BB8-53E72E153EBB}"/>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A5840C02-AD25-C83C-4B12-514D470B699D}"/>
              </a:ext>
            </a:extLst>
          </p:cNvPr>
          <p:cNvSpPr>
            <a:spLocks noGrp="1"/>
          </p:cNvSpPr>
          <p:nvPr>
            <p:ph type="sldNum" sz="quarter" idx="12"/>
          </p:nvPr>
        </p:nvSpPr>
        <p:spPr/>
        <p:txBody>
          <a:bodyPr/>
          <a:lstStyle/>
          <a:p>
            <a:fld id="{1495DAC2-AB1D-3846-9742-98AFDA9D25F8}" type="slidenum">
              <a:rPr lang="it-IT" smtClean="0"/>
              <a:t>39</a:t>
            </a:fld>
            <a:endParaRPr lang="it-IT"/>
          </a:p>
        </p:txBody>
      </p:sp>
      <p:grpSp>
        <p:nvGrpSpPr>
          <p:cNvPr id="4" name="Group 3">
            <a:extLst>
              <a:ext uri="{FF2B5EF4-FFF2-40B4-BE49-F238E27FC236}">
                <a16:creationId xmlns:a16="http://schemas.microsoft.com/office/drawing/2014/main" id="{9158DF15-B88A-CEA1-5946-708BE6B951AA}"/>
              </a:ext>
            </a:extLst>
          </p:cNvPr>
          <p:cNvGrpSpPr/>
          <p:nvPr/>
        </p:nvGrpSpPr>
        <p:grpSpPr>
          <a:xfrm>
            <a:off x="167671" y="39547"/>
            <a:ext cx="6481485" cy="6451564"/>
            <a:chOff x="63500" y="-76200"/>
            <a:chExt cx="6553200" cy="6556318"/>
          </a:xfrm>
          <a:noFill/>
        </p:grpSpPr>
        <p:pic>
          <p:nvPicPr>
            <p:cNvPr id="5" name="Picture 4" descr="20x250_gpd_bhfracbinbybin.eps">
              <a:extLst>
                <a:ext uri="{FF2B5EF4-FFF2-40B4-BE49-F238E27FC236}">
                  <a16:creationId xmlns:a16="http://schemas.microsoft.com/office/drawing/2014/main" id="{3600161E-9457-18B4-9118-F794C77DF161}"/>
                </a:ext>
              </a:extLst>
            </p:cNvPr>
            <p:cNvPicPr>
              <a:picLocks noChangeAspect="1"/>
            </p:cNvPicPr>
            <p:nvPr/>
          </p:nvPicPr>
          <p:blipFill>
            <a:blip r:embed="rId2"/>
            <a:stretch>
              <a:fillRect/>
            </a:stretch>
          </p:blipFill>
          <p:spPr>
            <a:xfrm>
              <a:off x="63500" y="-76200"/>
              <a:ext cx="6553200" cy="6553200"/>
            </a:xfrm>
            <a:prstGeom prst="rect">
              <a:avLst/>
            </a:prstGeom>
            <a:noFill/>
          </p:spPr>
        </p:pic>
        <p:sp>
          <p:nvSpPr>
            <p:cNvPr id="6" name="TextBox 5">
              <a:extLst>
                <a:ext uri="{FF2B5EF4-FFF2-40B4-BE49-F238E27FC236}">
                  <a16:creationId xmlns:a16="http://schemas.microsoft.com/office/drawing/2014/main" id="{058D64FE-57C0-C637-3B15-D61AF7D30E28}"/>
                </a:ext>
              </a:extLst>
            </p:cNvPr>
            <p:cNvSpPr txBox="1"/>
            <p:nvPr/>
          </p:nvSpPr>
          <p:spPr>
            <a:xfrm>
              <a:off x="5686927" y="6110786"/>
              <a:ext cx="300082" cy="369332"/>
            </a:xfrm>
            <a:prstGeom prst="rect">
              <a:avLst/>
            </a:prstGeom>
            <a:grpFill/>
          </p:spPr>
          <p:txBody>
            <a:bodyPr wrap="none" rtlCol="0">
              <a:spAutoFit/>
            </a:bodyPr>
            <a:lstStyle/>
            <a:p>
              <a:r>
                <a:rPr lang="en-US" b="1" dirty="0" err="1"/>
                <a:t>y</a:t>
              </a:r>
              <a:endParaRPr lang="en-US" b="1" dirty="0"/>
            </a:p>
          </p:txBody>
        </p:sp>
      </p:grpSp>
      <p:sp>
        <p:nvSpPr>
          <p:cNvPr id="7" name="TextBox 6">
            <a:extLst>
              <a:ext uri="{FF2B5EF4-FFF2-40B4-BE49-F238E27FC236}">
                <a16:creationId xmlns:a16="http://schemas.microsoft.com/office/drawing/2014/main" id="{8DD3B35E-9BC5-D84B-D754-683F34260D14}"/>
              </a:ext>
            </a:extLst>
          </p:cNvPr>
          <p:cNvSpPr txBox="1"/>
          <p:nvPr/>
        </p:nvSpPr>
        <p:spPr>
          <a:xfrm>
            <a:off x="6861999" y="2108745"/>
            <a:ext cx="5270598" cy="1938992"/>
          </a:xfrm>
          <a:prstGeom prst="rect">
            <a:avLst/>
          </a:prstGeom>
          <a:noFill/>
        </p:spPr>
        <p:txBody>
          <a:bodyPr wrap="square" rtlCol="0">
            <a:spAutoFit/>
          </a:bodyPr>
          <a:lstStyle/>
          <a:p>
            <a:r>
              <a:rPr lang="en-US" sz="2000" b="1" dirty="0">
                <a:solidFill>
                  <a:srgbClr val="FF0000"/>
                </a:solidFill>
              </a:rPr>
              <a:t>20 x 250 GeV</a:t>
            </a:r>
            <a:r>
              <a:rPr lang="en-US" sz="2000" b="1" baseline="30000" dirty="0">
                <a:solidFill>
                  <a:srgbClr val="FF0000"/>
                </a:solidFill>
              </a:rPr>
              <a:t>2</a:t>
            </a:r>
            <a:endParaRPr lang="en-US" sz="2000" b="1" dirty="0">
              <a:solidFill>
                <a:srgbClr val="000090"/>
              </a:solidFill>
            </a:endParaRPr>
          </a:p>
          <a:p>
            <a:pPr marL="342900" indent="-342900">
              <a:buFont typeface="Arial" panose="020B0604020202020204" pitchFamily="34" charset="0"/>
              <a:buChar char="•"/>
            </a:pPr>
            <a:r>
              <a:rPr lang="en-US" sz="2000" b="1" dirty="0">
                <a:solidFill>
                  <a:srgbClr val="000090"/>
                </a:solidFill>
              </a:rPr>
              <a:t>BH subtraction will be not an issue for y&lt;0.6</a:t>
            </a:r>
          </a:p>
          <a:p>
            <a:pPr marL="342900" indent="-342900">
              <a:buFont typeface="Arial" panose="020B0604020202020204" pitchFamily="34" charset="0"/>
              <a:buChar char="•"/>
            </a:pPr>
            <a:r>
              <a:rPr lang="en-US" sz="2000" b="1" dirty="0">
                <a:solidFill>
                  <a:srgbClr val="000090"/>
                </a:solidFill>
              </a:rPr>
              <a:t>But… BH subtraction will be relevant at lower energies and large y, in many x-Q</a:t>
            </a:r>
            <a:r>
              <a:rPr lang="en-US" sz="2000" b="1" baseline="30000" dirty="0">
                <a:solidFill>
                  <a:srgbClr val="000090"/>
                </a:solidFill>
              </a:rPr>
              <a:t>2</a:t>
            </a:r>
            <a:r>
              <a:rPr lang="en-US" sz="2000" b="1" dirty="0">
                <a:solidFill>
                  <a:srgbClr val="000090"/>
                </a:solidFill>
              </a:rPr>
              <a:t> bins</a:t>
            </a:r>
          </a:p>
          <a:p>
            <a:pPr marL="342900" indent="-342900">
              <a:buFont typeface="Arial" panose="020B0604020202020204" pitchFamily="34" charset="0"/>
              <a:buChar char="•"/>
            </a:pPr>
            <a:r>
              <a:rPr lang="en-US" sz="2000" b="1" dirty="0">
                <a:solidFill>
                  <a:srgbClr val="000090"/>
                </a:solidFill>
              </a:rPr>
              <a:t>Low energy </a:t>
            </a:r>
            <a:r>
              <a:rPr lang="en-US" sz="2000" b="1" dirty="0" err="1">
                <a:solidFill>
                  <a:srgbClr val="000090"/>
                </a:solidFill>
              </a:rPr>
              <a:t>consiguratinons</a:t>
            </a:r>
            <a:r>
              <a:rPr lang="en-US" sz="2000" b="1" dirty="0">
                <a:solidFill>
                  <a:srgbClr val="000090"/>
                </a:solidFill>
              </a:rPr>
              <a:t> require extra care </a:t>
            </a:r>
          </a:p>
        </p:txBody>
      </p:sp>
      <p:sp>
        <p:nvSpPr>
          <p:cNvPr id="8" name="TextBox 7">
            <a:extLst>
              <a:ext uri="{FF2B5EF4-FFF2-40B4-BE49-F238E27FC236}">
                <a16:creationId xmlns:a16="http://schemas.microsoft.com/office/drawing/2014/main" id="{A5740346-D686-6D3B-AAAD-DA05929FD922}"/>
              </a:ext>
            </a:extLst>
          </p:cNvPr>
          <p:cNvSpPr txBox="1"/>
          <p:nvPr/>
        </p:nvSpPr>
        <p:spPr>
          <a:xfrm>
            <a:off x="6753731" y="1094915"/>
            <a:ext cx="5270598" cy="707886"/>
          </a:xfrm>
          <a:prstGeom prst="rect">
            <a:avLst/>
          </a:prstGeom>
          <a:noFill/>
        </p:spPr>
        <p:txBody>
          <a:bodyPr wrap="square" rtlCol="0">
            <a:spAutoFit/>
          </a:bodyPr>
          <a:lstStyle/>
          <a:p>
            <a:pPr algn="ctr"/>
            <a:r>
              <a:rPr lang="en-US" sz="2000" b="1" dirty="0">
                <a:solidFill>
                  <a:srgbClr val="FF0000"/>
                </a:solidFill>
              </a:rPr>
              <a:t>Special selection criteria can be optimized to suppress BH below 60% at large y&gt;0.5</a:t>
            </a:r>
          </a:p>
        </p:txBody>
      </p:sp>
      <p:sp>
        <p:nvSpPr>
          <p:cNvPr id="9" name="Title 1">
            <a:extLst>
              <a:ext uri="{FF2B5EF4-FFF2-40B4-BE49-F238E27FC236}">
                <a16:creationId xmlns:a16="http://schemas.microsoft.com/office/drawing/2014/main" id="{95B65878-74DE-BEB1-3960-FD98D48BE53B}"/>
              </a:ext>
            </a:extLst>
          </p:cNvPr>
          <p:cNvSpPr txBox="1">
            <a:spLocks/>
          </p:cNvSpPr>
          <p:nvPr/>
        </p:nvSpPr>
        <p:spPr>
          <a:xfrm>
            <a:off x="6999110" y="240281"/>
            <a:ext cx="4632057"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BH contamination</a:t>
            </a:r>
          </a:p>
        </p:txBody>
      </p:sp>
    </p:spTree>
    <p:extLst>
      <p:ext uri="{BB962C8B-B14F-4D97-AF65-F5344CB8AC3E}">
        <p14:creationId xmlns:p14="http://schemas.microsoft.com/office/powerpoint/2010/main" val="2325411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7C9B40-9B8D-151F-CCD6-2B84598287E2}"/>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9043E123-11A3-D056-93A3-6AD02E51A657}"/>
              </a:ext>
            </a:extLst>
          </p:cNvPr>
          <p:cNvSpPr>
            <a:spLocks noGrp="1"/>
          </p:cNvSpPr>
          <p:nvPr>
            <p:ph type="sldNum" sz="quarter" idx="12"/>
          </p:nvPr>
        </p:nvSpPr>
        <p:spPr/>
        <p:txBody>
          <a:bodyPr/>
          <a:lstStyle/>
          <a:p>
            <a:fld id="{1495DAC2-AB1D-3846-9742-98AFDA9D25F8}" type="slidenum">
              <a:rPr lang="it-IT" smtClean="0"/>
              <a:t>4</a:t>
            </a:fld>
            <a:endParaRPr lang="it-IT"/>
          </a:p>
        </p:txBody>
      </p:sp>
      <p:pic>
        <p:nvPicPr>
          <p:cNvPr id="4" name="Picture 3">
            <a:extLst>
              <a:ext uri="{FF2B5EF4-FFF2-40B4-BE49-F238E27FC236}">
                <a16:creationId xmlns:a16="http://schemas.microsoft.com/office/drawing/2014/main" id="{E876FE3B-1E83-F60C-EB8C-3771316487B0}"/>
              </a:ext>
            </a:extLst>
          </p:cNvPr>
          <p:cNvPicPr>
            <a:picLocks noChangeAspect="1"/>
          </p:cNvPicPr>
          <p:nvPr/>
        </p:nvPicPr>
        <p:blipFill>
          <a:blip r:embed="rId2"/>
          <a:stretch>
            <a:fillRect/>
          </a:stretch>
        </p:blipFill>
        <p:spPr>
          <a:xfrm>
            <a:off x="76200" y="4251865"/>
            <a:ext cx="2667000" cy="1956911"/>
          </a:xfrm>
          <a:prstGeom prst="rect">
            <a:avLst/>
          </a:prstGeom>
        </p:spPr>
      </p:pic>
      <p:sp>
        <p:nvSpPr>
          <p:cNvPr id="5" name="TextBox 4">
            <a:extLst>
              <a:ext uri="{FF2B5EF4-FFF2-40B4-BE49-F238E27FC236}">
                <a16:creationId xmlns:a16="http://schemas.microsoft.com/office/drawing/2014/main" id="{F325CCDF-EF6F-0BFF-630D-E8BCB528AE94}"/>
              </a:ext>
            </a:extLst>
          </p:cNvPr>
          <p:cNvSpPr txBox="1"/>
          <p:nvPr/>
        </p:nvSpPr>
        <p:spPr>
          <a:xfrm>
            <a:off x="2209799" y="937316"/>
            <a:ext cx="8898468" cy="769441"/>
          </a:xfrm>
          <a:prstGeom prst="rect">
            <a:avLst/>
          </a:prstGeom>
          <a:noFill/>
        </p:spPr>
        <p:txBody>
          <a:bodyPr wrap="square" rtlCol="0">
            <a:spAutoFit/>
          </a:bodyPr>
          <a:lstStyle/>
          <a:p>
            <a:pPr marL="292100" indent="-292100">
              <a:buFont typeface="Arial"/>
              <a:buChar char="•"/>
            </a:pPr>
            <a:r>
              <a:rPr lang="en-US" sz="2200" dirty="0"/>
              <a:t>The atom is mostly empty, with a central </a:t>
            </a:r>
            <a:r>
              <a:rPr lang="en-US" sz="2200" b="1" dirty="0">
                <a:solidFill>
                  <a:srgbClr val="FF0000"/>
                </a:solidFill>
              </a:rPr>
              <a:t>nucleus</a:t>
            </a:r>
            <a:r>
              <a:rPr lang="en-US" sz="2200" dirty="0"/>
              <a:t> </a:t>
            </a:r>
          </a:p>
          <a:p>
            <a:pPr marL="292100" indent="-292100">
              <a:buFont typeface="Arial"/>
              <a:buChar char="•"/>
            </a:pPr>
            <a:r>
              <a:rPr lang="en-US" sz="2200" dirty="0"/>
              <a:t>The nucleus  is </a:t>
            </a:r>
            <a:r>
              <a:rPr lang="en-US" sz="2200" dirty="0">
                <a:solidFill>
                  <a:srgbClr val="FF0000"/>
                </a:solidFill>
              </a:rPr>
              <a:t>positively charged</a:t>
            </a:r>
            <a:r>
              <a:rPr lang="en-US" sz="2200" dirty="0"/>
              <a:t> and contains </a:t>
            </a:r>
            <a:r>
              <a:rPr lang="en-US" sz="2200" dirty="0">
                <a:solidFill>
                  <a:srgbClr val="FF0000"/>
                </a:solidFill>
              </a:rPr>
              <a:t>most of the atom’s mass</a:t>
            </a:r>
            <a:endParaRPr lang="en-US" sz="2200" dirty="0"/>
          </a:p>
        </p:txBody>
      </p:sp>
      <p:grpSp>
        <p:nvGrpSpPr>
          <p:cNvPr id="6" name="Group 5">
            <a:extLst>
              <a:ext uri="{FF2B5EF4-FFF2-40B4-BE49-F238E27FC236}">
                <a16:creationId xmlns:a16="http://schemas.microsoft.com/office/drawing/2014/main" id="{783ABB7B-2FAF-5FD8-68D0-8725C1BB5174}"/>
              </a:ext>
            </a:extLst>
          </p:cNvPr>
          <p:cNvGrpSpPr/>
          <p:nvPr/>
        </p:nvGrpSpPr>
        <p:grpSpPr>
          <a:xfrm>
            <a:off x="76200" y="993423"/>
            <a:ext cx="1752600" cy="2870776"/>
            <a:chOff x="381000" y="1447800"/>
            <a:chExt cx="1752600" cy="2870776"/>
          </a:xfrm>
        </p:grpSpPr>
        <p:pic>
          <p:nvPicPr>
            <p:cNvPr id="7" name="Picture 6">
              <a:extLst>
                <a:ext uri="{FF2B5EF4-FFF2-40B4-BE49-F238E27FC236}">
                  <a16:creationId xmlns:a16="http://schemas.microsoft.com/office/drawing/2014/main" id="{EA5FAC36-E825-9F59-9EB5-129FC3002B01}"/>
                </a:ext>
              </a:extLst>
            </p:cNvPr>
            <p:cNvPicPr>
              <a:picLocks noChangeAspect="1"/>
            </p:cNvPicPr>
            <p:nvPr/>
          </p:nvPicPr>
          <p:blipFill>
            <a:blip r:embed="rId3"/>
            <a:stretch>
              <a:fillRect/>
            </a:stretch>
          </p:blipFill>
          <p:spPr>
            <a:xfrm>
              <a:off x="381000" y="1447800"/>
              <a:ext cx="1752600" cy="2362200"/>
            </a:xfrm>
            <a:prstGeom prst="rect">
              <a:avLst/>
            </a:prstGeom>
          </p:spPr>
        </p:pic>
        <p:sp>
          <p:nvSpPr>
            <p:cNvPr id="8" name="Rectangle 7">
              <a:extLst>
                <a:ext uri="{FF2B5EF4-FFF2-40B4-BE49-F238E27FC236}">
                  <a16:creationId xmlns:a16="http://schemas.microsoft.com/office/drawing/2014/main" id="{415C1DC2-9C5B-F8CA-4A0F-3C24A0249400}"/>
                </a:ext>
              </a:extLst>
            </p:cNvPr>
            <p:cNvSpPr/>
            <p:nvPr/>
          </p:nvSpPr>
          <p:spPr>
            <a:xfrm>
              <a:off x="381000" y="3733800"/>
              <a:ext cx="1714131" cy="584776"/>
            </a:xfrm>
            <a:prstGeom prst="rect">
              <a:avLst/>
            </a:prstGeom>
          </p:spPr>
          <p:txBody>
            <a:bodyPr wrap="none">
              <a:spAutoFit/>
            </a:bodyPr>
            <a:lstStyle/>
            <a:p>
              <a:pPr algn="ctr"/>
              <a:r>
                <a:rPr lang="en-US" sz="1600" dirty="0"/>
                <a:t>Ernest Rutherford</a:t>
              </a:r>
            </a:p>
            <a:p>
              <a:pPr algn="ctr"/>
              <a:r>
                <a:rPr lang="en-US" sz="1600" dirty="0"/>
                <a:t>(1871 – 1937)</a:t>
              </a:r>
            </a:p>
          </p:txBody>
        </p:sp>
      </p:grpSp>
      <p:pic>
        <p:nvPicPr>
          <p:cNvPr id="9" name="Picture 8">
            <a:extLst>
              <a:ext uri="{FF2B5EF4-FFF2-40B4-BE49-F238E27FC236}">
                <a16:creationId xmlns:a16="http://schemas.microsoft.com/office/drawing/2014/main" id="{0DBDF9B1-D690-9582-E726-F5FBF9266350}"/>
              </a:ext>
            </a:extLst>
          </p:cNvPr>
          <p:cNvPicPr>
            <a:picLocks noChangeAspect="1"/>
          </p:cNvPicPr>
          <p:nvPr/>
        </p:nvPicPr>
        <p:blipFill rotWithShape="1">
          <a:blip r:embed="rId4"/>
          <a:srcRect l="14332" r="15961"/>
          <a:stretch/>
        </p:blipFill>
        <p:spPr>
          <a:xfrm>
            <a:off x="8753213" y="1623632"/>
            <a:ext cx="2648564" cy="1893600"/>
          </a:xfrm>
          <a:prstGeom prst="rect">
            <a:avLst/>
          </a:prstGeom>
        </p:spPr>
      </p:pic>
      <p:sp>
        <p:nvSpPr>
          <p:cNvPr id="10" name="TextBox 9">
            <a:extLst>
              <a:ext uri="{FF2B5EF4-FFF2-40B4-BE49-F238E27FC236}">
                <a16:creationId xmlns:a16="http://schemas.microsoft.com/office/drawing/2014/main" id="{7DEFEA6D-4E27-852F-6F7B-5F4853BF73B6}"/>
              </a:ext>
            </a:extLst>
          </p:cNvPr>
          <p:cNvSpPr txBox="1"/>
          <p:nvPr/>
        </p:nvSpPr>
        <p:spPr>
          <a:xfrm>
            <a:off x="3124200" y="1828800"/>
            <a:ext cx="2604752" cy="707886"/>
          </a:xfrm>
          <a:prstGeom prst="rect">
            <a:avLst/>
          </a:prstGeom>
          <a:noFill/>
        </p:spPr>
        <p:txBody>
          <a:bodyPr wrap="none" rtlCol="0">
            <a:spAutoFit/>
          </a:bodyPr>
          <a:lstStyle/>
          <a:p>
            <a:r>
              <a:rPr lang="en-US" sz="2000" dirty="0"/>
              <a:t>Atomic radius ~10</a:t>
            </a:r>
            <a:r>
              <a:rPr lang="en-US" sz="2000" baseline="30000" dirty="0"/>
              <a:t>-11 </a:t>
            </a:r>
            <a:r>
              <a:rPr lang="en-US" sz="2000" dirty="0"/>
              <a:t>m</a:t>
            </a:r>
          </a:p>
          <a:p>
            <a:r>
              <a:rPr lang="en-US" sz="2000" dirty="0"/>
              <a:t>Nuclear radius ~10</a:t>
            </a:r>
            <a:r>
              <a:rPr lang="en-US" sz="2000" baseline="30000" dirty="0"/>
              <a:t>-15 </a:t>
            </a:r>
            <a:r>
              <a:rPr lang="en-US" sz="2000" dirty="0"/>
              <a:t>m</a:t>
            </a:r>
          </a:p>
        </p:txBody>
      </p:sp>
      <p:sp>
        <p:nvSpPr>
          <p:cNvPr id="11" name="TextBox 10">
            <a:extLst>
              <a:ext uri="{FF2B5EF4-FFF2-40B4-BE49-F238E27FC236}">
                <a16:creationId xmlns:a16="http://schemas.microsoft.com/office/drawing/2014/main" id="{62A1C92E-88F6-1FA1-5BC5-20E9419C4748}"/>
              </a:ext>
            </a:extLst>
          </p:cNvPr>
          <p:cNvSpPr txBox="1"/>
          <p:nvPr/>
        </p:nvSpPr>
        <p:spPr>
          <a:xfrm>
            <a:off x="2517422" y="2591653"/>
            <a:ext cx="5635978" cy="400110"/>
          </a:xfrm>
          <a:prstGeom prst="rect">
            <a:avLst/>
          </a:prstGeom>
          <a:solidFill>
            <a:schemeClr val="accent6">
              <a:alpha val="50000"/>
            </a:schemeClr>
          </a:solidFill>
        </p:spPr>
        <p:txBody>
          <a:bodyPr wrap="square" rtlCol="0">
            <a:spAutoFit/>
          </a:bodyPr>
          <a:lstStyle/>
          <a:p>
            <a:pPr algn="ctr"/>
            <a:r>
              <a:rPr lang="en-US" sz="2000" b="1" dirty="0">
                <a:solidFill>
                  <a:srgbClr val="0000FF"/>
                </a:solidFill>
              </a:rPr>
              <a:t>The nucleus is 10000 times smaller than the atom! </a:t>
            </a:r>
          </a:p>
        </p:txBody>
      </p:sp>
      <p:pic>
        <p:nvPicPr>
          <p:cNvPr id="12" name="Picture 11">
            <a:extLst>
              <a:ext uri="{FF2B5EF4-FFF2-40B4-BE49-F238E27FC236}">
                <a16:creationId xmlns:a16="http://schemas.microsoft.com/office/drawing/2014/main" id="{542EA58C-EFBF-DDEA-2A47-143F52C8229E}"/>
              </a:ext>
            </a:extLst>
          </p:cNvPr>
          <p:cNvPicPr>
            <a:picLocks noChangeAspect="1"/>
          </p:cNvPicPr>
          <p:nvPr/>
        </p:nvPicPr>
        <p:blipFill rotWithShape="1">
          <a:blip r:embed="rId5"/>
          <a:srcRect l="56891"/>
          <a:stretch/>
        </p:blipFill>
        <p:spPr>
          <a:xfrm>
            <a:off x="3173255" y="4572000"/>
            <a:ext cx="1703545" cy="1822681"/>
          </a:xfrm>
          <a:prstGeom prst="rect">
            <a:avLst/>
          </a:prstGeom>
        </p:spPr>
      </p:pic>
      <p:sp>
        <p:nvSpPr>
          <p:cNvPr id="13" name="TextBox 12">
            <a:extLst>
              <a:ext uri="{FF2B5EF4-FFF2-40B4-BE49-F238E27FC236}">
                <a16:creationId xmlns:a16="http://schemas.microsoft.com/office/drawing/2014/main" id="{862132C9-DF15-4180-CFA2-DF6DBAC57A94}"/>
              </a:ext>
            </a:extLst>
          </p:cNvPr>
          <p:cNvSpPr txBox="1"/>
          <p:nvPr/>
        </p:nvSpPr>
        <p:spPr>
          <a:xfrm>
            <a:off x="2729094" y="3437469"/>
            <a:ext cx="8514644" cy="1107996"/>
          </a:xfrm>
          <a:prstGeom prst="rect">
            <a:avLst/>
          </a:prstGeom>
          <a:noFill/>
        </p:spPr>
        <p:txBody>
          <a:bodyPr wrap="square" rtlCol="0">
            <a:spAutoFit/>
          </a:bodyPr>
          <a:lstStyle/>
          <a:p>
            <a:pPr marL="292100" indent="-292100">
              <a:buFont typeface="Arial"/>
              <a:buChar char="•"/>
            </a:pPr>
            <a:r>
              <a:rPr lang="en-US" sz="2200" dirty="0"/>
              <a:t>The electric charge of the nucleus corresponds to the number of protons within, known as </a:t>
            </a:r>
            <a:r>
              <a:rPr lang="en-US" sz="2200" dirty="0">
                <a:solidFill>
                  <a:srgbClr val="FF0000"/>
                </a:solidFill>
              </a:rPr>
              <a:t>atomic number</a:t>
            </a:r>
          </a:p>
          <a:p>
            <a:pPr marL="292100" indent="-292100">
              <a:buFont typeface="Arial"/>
              <a:buChar char="•"/>
            </a:pPr>
            <a:r>
              <a:rPr lang="en-US" sz="2200" dirty="0"/>
              <a:t>The</a:t>
            </a:r>
            <a:r>
              <a:rPr lang="en-US" sz="2200" dirty="0">
                <a:solidFill>
                  <a:srgbClr val="FF0000"/>
                </a:solidFill>
              </a:rPr>
              <a:t> electrons </a:t>
            </a:r>
            <a:r>
              <a:rPr lang="en-US" sz="2200" dirty="0">
                <a:solidFill>
                  <a:srgbClr val="000000"/>
                </a:solidFill>
              </a:rPr>
              <a:t>orbit around the nucleus bound by electrostatic forces </a:t>
            </a:r>
          </a:p>
        </p:txBody>
      </p:sp>
      <p:sp>
        <p:nvSpPr>
          <p:cNvPr id="14" name="TextBox 13">
            <a:extLst>
              <a:ext uri="{FF2B5EF4-FFF2-40B4-BE49-F238E27FC236}">
                <a16:creationId xmlns:a16="http://schemas.microsoft.com/office/drawing/2014/main" id="{996A187C-B80D-C5AD-EC19-A1813F4DC605}"/>
              </a:ext>
            </a:extLst>
          </p:cNvPr>
          <p:cNvSpPr txBox="1"/>
          <p:nvPr/>
        </p:nvSpPr>
        <p:spPr>
          <a:xfrm>
            <a:off x="5944391" y="4937432"/>
            <a:ext cx="5686777" cy="1107996"/>
          </a:xfrm>
          <a:prstGeom prst="rect">
            <a:avLst/>
          </a:prstGeom>
          <a:solidFill>
            <a:schemeClr val="accent5">
              <a:lumMod val="40000"/>
              <a:lumOff val="60000"/>
              <a:alpha val="50000"/>
            </a:schemeClr>
          </a:solidFill>
          <a:ln w="38100">
            <a:solidFill>
              <a:srgbClr val="FF0000"/>
            </a:solidFill>
          </a:ln>
        </p:spPr>
        <p:txBody>
          <a:bodyPr wrap="square" rtlCol="0">
            <a:spAutoFit/>
          </a:bodyPr>
          <a:lstStyle/>
          <a:p>
            <a:pPr algn="ctr"/>
            <a:r>
              <a:rPr lang="en-US" sz="2200" b="1" dirty="0">
                <a:solidFill>
                  <a:srgbClr val="0000FF"/>
                </a:solidFill>
              </a:rPr>
              <a:t>The Rutherford’s idea: </a:t>
            </a:r>
          </a:p>
          <a:p>
            <a:pPr algn="ctr"/>
            <a:r>
              <a:rPr lang="en-US" sz="2200" dirty="0"/>
              <a:t>to study the subatomic structure using collisions between projectile particles and target atoms</a:t>
            </a:r>
          </a:p>
        </p:txBody>
      </p:sp>
      <p:pic>
        <p:nvPicPr>
          <p:cNvPr id="15" name="Picture 14">
            <a:extLst>
              <a:ext uri="{FF2B5EF4-FFF2-40B4-BE49-F238E27FC236}">
                <a16:creationId xmlns:a16="http://schemas.microsoft.com/office/drawing/2014/main" id="{C053967F-92E7-70E1-3720-64B31C9746D8}"/>
              </a:ext>
            </a:extLst>
          </p:cNvPr>
          <p:cNvPicPr>
            <a:picLocks noChangeAspect="1"/>
          </p:cNvPicPr>
          <p:nvPr/>
        </p:nvPicPr>
        <p:blipFill rotWithShape="1">
          <a:blip r:embed="rId6"/>
          <a:srcRect b="22619"/>
          <a:stretch/>
        </p:blipFill>
        <p:spPr>
          <a:xfrm>
            <a:off x="2743200" y="4724400"/>
            <a:ext cx="2904979" cy="1498600"/>
          </a:xfrm>
          <a:prstGeom prst="rect">
            <a:avLst/>
          </a:prstGeom>
        </p:spPr>
      </p:pic>
      <p:sp>
        <p:nvSpPr>
          <p:cNvPr id="16" name="Title 1">
            <a:extLst>
              <a:ext uri="{FF2B5EF4-FFF2-40B4-BE49-F238E27FC236}">
                <a16:creationId xmlns:a16="http://schemas.microsoft.com/office/drawing/2014/main" id="{D2CB7446-86C9-F135-6723-B0BEC24F8ABC}"/>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The experiment of Rutherford</a:t>
            </a:r>
          </a:p>
        </p:txBody>
      </p:sp>
    </p:spTree>
    <p:extLst>
      <p:ext uri="{BB962C8B-B14F-4D97-AF65-F5344CB8AC3E}">
        <p14:creationId xmlns:p14="http://schemas.microsoft.com/office/powerpoint/2010/main" val="227261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FD34BF-286F-1B9E-81DE-1EC0919C1A8D}"/>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02F11B16-D704-4873-BBDB-74BB049E65BF}"/>
              </a:ext>
            </a:extLst>
          </p:cNvPr>
          <p:cNvSpPr>
            <a:spLocks noGrp="1"/>
          </p:cNvSpPr>
          <p:nvPr>
            <p:ph type="sldNum" sz="quarter" idx="12"/>
          </p:nvPr>
        </p:nvSpPr>
        <p:spPr/>
        <p:txBody>
          <a:bodyPr/>
          <a:lstStyle/>
          <a:p>
            <a:fld id="{1495DAC2-AB1D-3846-9742-98AFDA9D25F8}" type="slidenum">
              <a:rPr lang="it-IT" smtClean="0"/>
              <a:t>40</a:t>
            </a:fld>
            <a:endParaRPr lang="it-IT"/>
          </a:p>
        </p:txBody>
      </p:sp>
      <p:pic>
        <p:nvPicPr>
          <p:cNvPr id="5" name="Picture 4" descr="isr_summary.eps">
            <a:extLst>
              <a:ext uri="{FF2B5EF4-FFF2-40B4-BE49-F238E27FC236}">
                <a16:creationId xmlns:a16="http://schemas.microsoft.com/office/drawing/2014/main" id="{759802BD-101D-AE91-FBB8-E473BB3F7B69}"/>
              </a:ext>
            </a:extLst>
          </p:cNvPr>
          <p:cNvPicPr>
            <a:picLocks noChangeAspect="1"/>
          </p:cNvPicPr>
          <p:nvPr/>
        </p:nvPicPr>
        <p:blipFill rotWithShape="1">
          <a:blip r:embed="rId2"/>
          <a:srcRect t="7854" r="6388"/>
          <a:stretch/>
        </p:blipFill>
        <p:spPr>
          <a:xfrm>
            <a:off x="166448" y="906174"/>
            <a:ext cx="5366447" cy="5282411"/>
          </a:xfrm>
          <a:prstGeom prst="rect">
            <a:avLst/>
          </a:prstGeom>
          <a:solidFill>
            <a:schemeClr val="bg1"/>
          </a:solidFill>
          <a:effectLst/>
        </p:spPr>
      </p:pic>
      <p:grpSp>
        <p:nvGrpSpPr>
          <p:cNvPr id="6" name="Group 5">
            <a:extLst>
              <a:ext uri="{FF2B5EF4-FFF2-40B4-BE49-F238E27FC236}">
                <a16:creationId xmlns:a16="http://schemas.microsoft.com/office/drawing/2014/main" id="{58E7876E-3311-8EFD-7506-200394D93FB5}"/>
              </a:ext>
            </a:extLst>
          </p:cNvPr>
          <p:cNvGrpSpPr/>
          <p:nvPr/>
        </p:nvGrpSpPr>
        <p:grpSpPr>
          <a:xfrm>
            <a:off x="6279407" y="3751165"/>
            <a:ext cx="1996831" cy="2311094"/>
            <a:chOff x="6689969" y="3556002"/>
            <a:chExt cx="1996831" cy="2311094"/>
          </a:xfrm>
        </p:grpSpPr>
        <p:grpSp>
          <p:nvGrpSpPr>
            <p:cNvPr id="7" name="Group 10">
              <a:extLst>
                <a:ext uri="{FF2B5EF4-FFF2-40B4-BE49-F238E27FC236}">
                  <a16:creationId xmlns:a16="http://schemas.microsoft.com/office/drawing/2014/main" id="{60FD0AA5-C7F1-678C-5EE9-4CE27C12D778}"/>
                </a:ext>
              </a:extLst>
            </p:cNvPr>
            <p:cNvGrpSpPr/>
            <p:nvPr/>
          </p:nvGrpSpPr>
          <p:grpSpPr>
            <a:xfrm>
              <a:off x="6689969" y="3556002"/>
              <a:ext cx="1996831" cy="1866900"/>
              <a:chOff x="552938" y="3379788"/>
              <a:chExt cx="1996831" cy="1866900"/>
            </a:xfrm>
          </p:grpSpPr>
          <p:pic>
            <p:nvPicPr>
              <p:cNvPr id="9" name="Picture 8" descr="fig_DVCS-BH.eps">
                <a:extLst>
                  <a:ext uri="{FF2B5EF4-FFF2-40B4-BE49-F238E27FC236}">
                    <a16:creationId xmlns:a16="http://schemas.microsoft.com/office/drawing/2014/main" id="{8AC0A2D4-5DD1-AC00-AA7A-B875F9407306}"/>
                  </a:ext>
                </a:extLst>
              </p:cNvPr>
              <p:cNvPicPr>
                <a:picLocks noChangeAspect="1"/>
              </p:cNvPicPr>
              <p:nvPr/>
            </p:nvPicPr>
            <p:blipFill rotWithShape="1">
              <a:blip r:embed="rId3">
                <a:extLst>
                  <a:ext uri="{28A0092B-C50C-407E-A947-70E740481C1C}">
                    <a14:useLocalDpi xmlns:a14="http://schemas.microsoft.com/office/drawing/2010/main" val="0"/>
                  </a:ext>
                </a:extLst>
              </a:blip>
              <a:srcRect r="64184"/>
              <a:stretch/>
            </p:blipFill>
            <p:spPr>
              <a:xfrm>
                <a:off x="552938" y="3379788"/>
                <a:ext cx="1996831" cy="1866900"/>
              </a:xfrm>
              <a:prstGeom prst="rect">
                <a:avLst/>
              </a:prstGeom>
            </p:spPr>
          </p:pic>
          <p:pic>
            <p:nvPicPr>
              <p:cNvPr id="10" name="Picture 9">
                <a:extLst>
                  <a:ext uri="{FF2B5EF4-FFF2-40B4-BE49-F238E27FC236}">
                    <a16:creationId xmlns:a16="http://schemas.microsoft.com/office/drawing/2014/main" id="{DFC44F01-F379-8ACA-AE3C-6B19C87427DF}"/>
                  </a:ext>
                </a:extLst>
              </p:cNvPr>
              <p:cNvPicPr>
                <a:picLocks noChangeAspect="1"/>
              </p:cNvPicPr>
              <p:nvPr/>
            </p:nvPicPr>
            <p:blipFill>
              <a:blip r:embed="rId4"/>
              <a:stretch>
                <a:fillRect/>
              </a:stretch>
            </p:blipFill>
            <p:spPr>
              <a:xfrm>
                <a:off x="701433" y="3845167"/>
                <a:ext cx="359507" cy="269630"/>
              </a:xfrm>
              <a:prstGeom prst="rect">
                <a:avLst/>
              </a:prstGeom>
            </p:spPr>
          </p:pic>
          <p:sp>
            <p:nvSpPr>
              <p:cNvPr id="11" name="TextBox 10">
                <a:extLst>
                  <a:ext uri="{FF2B5EF4-FFF2-40B4-BE49-F238E27FC236}">
                    <a16:creationId xmlns:a16="http://schemas.microsoft.com/office/drawing/2014/main" id="{44277350-0EE7-7C7A-526D-7C0D4517ABBE}"/>
                  </a:ext>
                </a:extLst>
              </p:cNvPr>
              <p:cNvSpPr txBox="1"/>
              <p:nvPr/>
            </p:nvSpPr>
            <p:spPr>
              <a:xfrm>
                <a:off x="914399" y="3581402"/>
                <a:ext cx="355653" cy="338554"/>
              </a:xfrm>
              <a:prstGeom prst="rect">
                <a:avLst/>
              </a:prstGeom>
              <a:noFill/>
            </p:spPr>
            <p:txBody>
              <a:bodyPr wrap="none" rtlCol="0">
                <a:spAutoFit/>
              </a:bodyPr>
              <a:lstStyle/>
              <a:p>
                <a:r>
                  <a:rPr lang="en-US" sz="1600" b="0" dirty="0">
                    <a:latin typeface="Times New Roman"/>
                    <a:cs typeface="Times New Roman"/>
                  </a:rPr>
                  <a:t>q</a:t>
                </a:r>
                <a:r>
                  <a:rPr lang="en-US" sz="1600" b="0" baseline="-25000" dirty="0">
                    <a:latin typeface="Times New Roman"/>
                    <a:cs typeface="Times New Roman"/>
                  </a:rPr>
                  <a:t>3</a:t>
                </a:r>
              </a:p>
            </p:txBody>
          </p:sp>
        </p:grpSp>
        <p:sp>
          <p:nvSpPr>
            <p:cNvPr id="8" name="TextBox 7">
              <a:extLst>
                <a:ext uri="{FF2B5EF4-FFF2-40B4-BE49-F238E27FC236}">
                  <a16:creationId xmlns:a16="http://schemas.microsoft.com/office/drawing/2014/main" id="{26B53151-9284-BD7B-D8B1-55674FA98B2A}"/>
                </a:ext>
              </a:extLst>
            </p:cNvPr>
            <p:cNvSpPr txBox="1"/>
            <p:nvPr/>
          </p:nvSpPr>
          <p:spPr>
            <a:xfrm>
              <a:off x="6689970" y="5282321"/>
              <a:ext cx="1996830" cy="584775"/>
            </a:xfrm>
            <a:prstGeom prst="rect">
              <a:avLst/>
            </a:prstGeom>
            <a:solidFill>
              <a:schemeClr val="bg1"/>
            </a:solidFill>
          </p:spPr>
          <p:txBody>
            <a:bodyPr wrap="square" rtlCol="0">
              <a:spAutoFit/>
            </a:bodyPr>
            <a:lstStyle/>
            <a:p>
              <a:pPr algn="ctr"/>
              <a:r>
                <a:rPr lang="en-US" sz="1600" b="0" dirty="0">
                  <a:latin typeface="Times New Roman"/>
                  <a:cs typeface="Times New Roman"/>
                </a:rPr>
                <a:t>DVCS &amp;</a:t>
              </a:r>
            </a:p>
            <a:p>
              <a:pPr algn="ctr"/>
              <a:r>
                <a:rPr lang="en-US" sz="1600" b="0" dirty="0">
                  <a:latin typeface="Times New Roman"/>
                  <a:cs typeface="Times New Roman"/>
                </a:rPr>
                <a:t>BH -ISR</a:t>
              </a:r>
            </a:p>
          </p:txBody>
        </p:sp>
      </p:grpSp>
      <p:sp>
        <p:nvSpPr>
          <p:cNvPr id="12" name="TextBox 11">
            <a:extLst>
              <a:ext uri="{FF2B5EF4-FFF2-40B4-BE49-F238E27FC236}">
                <a16:creationId xmlns:a16="http://schemas.microsoft.com/office/drawing/2014/main" id="{D1AC40AF-0EB9-45F4-3F31-6E9E7C3BCB07}"/>
              </a:ext>
            </a:extLst>
          </p:cNvPr>
          <p:cNvSpPr txBox="1"/>
          <p:nvPr/>
        </p:nvSpPr>
        <p:spPr>
          <a:xfrm>
            <a:off x="5600808" y="859350"/>
            <a:ext cx="6498204" cy="2523768"/>
          </a:xfrm>
          <a:prstGeom prst="rect">
            <a:avLst/>
          </a:prstGeom>
          <a:noFill/>
        </p:spPr>
        <p:txBody>
          <a:bodyPr wrap="square" rtlCol="0">
            <a:spAutoFit/>
          </a:bodyPr>
          <a:lstStyle/>
          <a:p>
            <a:r>
              <a:rPr lang="en-US" sz="2400" b="1" dirty="0"/>
              <a:t>Fraction of ISR events for three Q</a:t>
            </a:r>
            <a:r>
              <a:rPr lang="en-US" sz="2400" b="1" baseline="30000" dirty="0"/>
              <a:t>2</a:t>
            </a:r>
            <a:r>
              <a:rPr lang="en-US" sz="2400" b="1" dirty="0"/>
              <a:t>-bins vs. x for two EIC beam energy combinations</a:t>
            </a:r>
          </a:p>
          <a:p>
            <a:endParaRPr lang="en-US" sz="2000" b="1" dirty="0"/>
          </a:p>
          <a:p>
            <a:pPr marL="342900" indent="-342900">
              <a:buFont typeface="Arial" panose="020B0604020202020204" pitchFamily="34" charset="0"/>
              <a:buChar char="•"/>
            </a:pPr>
            <a:r>
              <a:rPr lang="en-US" sz="2000" b="1" dirty="0">
                <a:solidFill>
                  <a:srgbClr val="FF0000"/>
                </a:solidFill>
              </a:rPr>
              <a:t>ONLY 15% of the events emit a photon with &gt; 2% energy of the incoming electron      </a:t>
            </a:r>
          </a:p>
          <a:p>
            <a:pPr marL="342900" indent="-342900">
              <a:spcBef>
                <a:spcPts val="1200"/>
              </a:spcBef>
              <a:buFont typeface="Arial" panose="020B0604020202020204" pitchFamily="34" charset="0"/>
              <a:buChar char="•"/>
            </a:pPr>
            <a:r>
              <a:rPr lang="en-US" sz="2000" b="1" dirty="0"/>
              <a:t>ISR photons with </a:t>
            </a:r>
            <a:r>
              <a:rPr lang="en-US" sz="2000" b="1" dirty="0" err="1">
                <a:solidFill>
                  <a:srgbClr val="0000FF"/>
                </a:solidFill>
              </a:rPr>
              <a:t>E</a:t>
            </a:r>
            <a:r>
              <a:rPr lang="en-US" sz="2000" b="1" baseline="-25000" dirty="0" err="1">
                <a:solidFill>
                  <a:srgbClr val="0000FF"/>
                </a:solidFill>
                <a:latin typeface="Symbol" charset="2"/>
                <a:cs typeface="Symbol" charset="2"/>
              </a:rPr>
              <a:t>g</a:t>
            </a:r>
            <a:r>
              <a:rPr lang="en-US" sz="2000" b="1" dirty="0">
                <a:solidFill>
                  <a:srgbClr val="0000FF"/>
                </a:solidFill>
              </a:rPr>
              <a:t> &lt; 0.02 </a:t>
            </a:r>
            <a:r>
              <a:rPr lang="en-US" sz="2000" b="1" dirty="0" err="1">
                <a:solidFill>
                  <a:srgbClr val="0000FF"/>
                </a:solidFill>
              </a:rPr>
              <a:t>E</a:t>
            </a:r>
            <a:r>
              <a:rPr lang="en-US" sz="2000" b="1" baseline="-25000" dirty="0" err="1">
                <a:solidFill>
                  <a:srgbClr val="0000FF"/>
                </a:solidFill>
              </a:rPr>
              <a:t>e</a:t>
            </a:r>
            <a:r>
              <a:rPr lang="en-US" sz="2000" b="1" baseline="-25000" dirty="0">
                <a:solidFill>
                  <a:srgbClr val="0000FF"/>
                </a:solidFill>
              </a:rPr>
              <a:t> </a:t>
            </a:r>
            <a:r>
              <a:rPr lang="en-US" sz="2000" b="1" dirty="0"/>
              <a:t>do not result in a significant correction for the event kinematics </a:t>
            </a:r>
          </a:p>
        </p:txBody>
      </p:sp>
      <p:sp>
        <p:nvSpPr>
          <p:cNvPr id="13" name="Title 1">
            <a:extLst>
              <a:ext uri="{FF2B5EF4-FFF2-40B4-BE49-F238E27FC236}">
                <a16:creationId xmlns:a16="http://schemas.microsoft.com/office/drawing/2014/main" id="{82594BB6-F579-8441-35F8-5644C1722BE6}"/>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Initial state radiation</a:t>
            </a:r>
          </a:p>
        </p:txBody>
      </p:sp>
    </p:spTree>
    <p:extLst>
      <p:ext uri="{BB962C8B-B14F-4D97-AF65-F5344CB8AC3E}">
        <p14:creationId xmlns:p14="http://schemas.microsoft.com/office/powerpoint/2010/main" val="398382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CDDD80-47FC-87E2-8ACB-125A0998A135}"/>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9588C2B3-776D-55C5-CA87-365CCFBA82EA}"/>
              </a:ext>
            </a:extLst>
          </p:cNvPr>
          <p:cNvSpPr>
            <a:spLocks noGrp="1"/>
          </p:cNvSpPr>
          <p:nvPr>
            <p:ph type="sldNum" sz="quarter" idx="12"/>
          </p:nvPr>
        </p:nvSpPr>
        <p:spPr/>
        <p:txBody>
          <a:bodyPr/>
          <a:lstStyle/>
          <a:p>
            <a:fld id="{1495DAC2-AB1D-3846-9742-98AFDA9D25F8}" type="slidenum">
              <a:rPr lang="it-IT" smtClean="0"/>
              <a:t>41</a:t>
            </a:fld>
            <a:endParaRPr lang="it-IT"/>
          </a:p>
        </p:txBody>
      </p:sp>
      <p:pic>
        <p:nvPicPr>
          <p:cNvPr id="4" name="Picture 3" descr="Screen Shot 2013-05-01 at 3.13.15 PM.png">
            <a:extLst>
              <a:ext uri="{FF2B5EF4-FFF2-40B4-BE49-F238E27FC236}">
                <a16:creationId xmlns:a16="http://schemas.microsoft.com/office/drawing/2014/main" id="{2A1AC498-239D-0B7D-76EB-8DD0447882A0}"/>
              </a:ext>
            </a:extLst>
          </p:cNvPr>
          <p:cNvPicPr>
            <a:picLocks noChangeAspect="1"/>
          </p:cNvPicPr>
          <p:nvPr/>
        </p:nvPicPr>
        <p:blipFill rotWithShape="1">
          <a:blip r:embed="rId2"/>
          <a:srcRect b="37442"/>
          <a:stretch/>
        </p:blipFill>
        <p:spPr>
          <a:xfrm>
            <a:off x="204185" y="611717"/>
            <a:ext cx="5988980" cy="3448050"/>
          </a:xfrm>
          <a:prstGeom prst="rect">
            <a:avLst/>
          </a:prstGeom>
        </p:spPr>
      </p:pic>
      <p:pic>
        <p:nvPicPr>
          <p:cNvPr id="6" name="Picture 5" descr="Combo_xQ2.pdf">
            <a:extLst>
              <a:ext uri="{FF2B5EF4-FFF2-40B4-BE49-F238E27FC236}">
                <a16:creationId xmlns:a16="http://schemas.microsoft.com/office/drawing/2014/main" id="{885BAF20-13BB-40BC-E56B-57B4F9022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3" y="4176343"/>
            <a:ext cx="6339692" cy="2207647"/>
          </a:xfrm>
          <a:prstGeom prst="rect">
            <a:avLst/>
          </a:prstGeom>
          <a:solidFill>
            <a:schemeClr val="bg1"/>
          </a:solidFill>
        </p:spPr>
      </p:pic>
      <p:sp>
        <p:nvSpPr>
          <p:cNvPr id="7" name="TextBox 6">
            <a:extLst>
              <a:ext uri="{FF2B5EF4-FFF2-40B4-BE49-F238E27FC236}">
                <a16:creationId xmlns:a16="http://schemas.microsoft.com/office/drawing/2014/main" id="{D71F98D8-E6A5-89BD-12C9-B08F29881E5A}"/>
              </a:ext>
            </a:extLst>
          </p:cNvPr>
          <p:cNvSpPr txBox="1"/>
          <p:nvPr/>
        </p:nvSpPr>
        <p:spPr>
          <a:xfrm>
            <a:off x="2768428" y="1861018"/>
            <a:ext cx="813143" cy="369332"/>
          </a:xfrm>
          <a:prstGeom prst="rect">
            <a:avLst/>
          </a:prstGeom>
          <a:noFill/>
        </p:spPr>
        <p:txBody>
          <a:bodyPr wrap="none" rtlCol="0">
            <a:spAutoFit/>
          </a:bodyPr>
          <a:lstStyle/>
          <a:p>
            <a:r>
              <a:rPr lang="en-GB" b="1" dirty="0">
                <a:solidFill>
                  <a:srgbClr val="0000FF"/>
                </a:solidFill>
                <a:latin typeface="Times New Roman" charset="0"/>
                <a:ea typeface="DejaVu Sans" charset="0"/>
                <a:cs typeface="DejaVu Sans" charset="0"/>
              </a:rPr>
              <a:t>DVCS</a:t>
            </a:r>
          </a:p>
        </p:txBody>
      </p:sp>
      <p:sp>
        <p:nvSpPr>
          <p:cNvPr id="8" name="TextBox 7">
            <a:extLst>
              <a:ext uri="{FF2B5EF4-FFF2-40B4-BE49-F238E27FC236}">
                <a16:creationId xmlns:a16="http://schemas.microsoft.com/office/drawing/2014/main" id="{45177405-B6DB-F449-89C4-E18A81AEF566}"/>
              </a:ext>
            </a:extLst>
          </p:cNvPr>
          <p:cNvSpPr txBox="1"/>
          <p:nvPr/>
        </p:nvSpPr>
        <p:spPr>
          <a:xfrm>
            <a:off x="5890281" y="794323"/>
            <a:ext cx="1894942" cy="400110"/>
          </a:xfrm>
          <a:prstGeom prst="rect">
            <a:avLst/>
          </a:prstGeom>
          <a:noFill/>
          <a:ln w="38100">
            <a:solidFill>
              <a:srgbClr val="0432FF"/>
            </a:solidFill>
          </a:ln>
        </p:spPr>
        <p:txBody>
          <a:bodyPr wrap="none" rtlCol="0">
            <a:spAutoFit/>
          </a:bodyPr>
          <a:lstStyle/>
          <a:p>
            <a:r>
              <a:rPr lang="en-US" sz="2000" b="1" dirty="0">
                <a:solidFill>
                  <a:srgbClr val="FF0000"/>
                </a:solidFill>
              </a:rPr>
              <a:t>EIC White Paper</a:t>
            </a:r>
          </a:p>
        </p:txBody>
      </p:sp>
      <p:sp>
        <p:nvSpPr>
          <p:cNvPr id="9" name="TextBox 8">
            <a:extLst>
              <a:ext uri="{FF2B5EF4-FFF2-40B4-BE49-F238E27FC236}">
                <a16:creationId xmlns:a16="http://schemas.microsoft.com/office/drawing/2014/main" id="{9F497586-70FA-7B59-7DF2-A01A02AD7D18}"/>
              </a:ext>
            </a:extLst>
          </p:cNvPr>
          <p:cNvSpPr txBox="1"/>
          <p:nvPr/>
        </p:nvSpPr>
        <p:spPr>
          <a:xfrm>
            <a:off x="6452418" y="1850637"/>
            <a:ext cx="5686602" cy="1938992"/>
          </a:xfrm>
          <a:prstGeom prst="rect">
            <a:avLst/>
          </a:prstGeom>
          <a:noFill/>
        </p:spPr>
        <p:txBody>
          <a:bodyPr wrap="square" rtlCol="0">
            <a:spAutoFit/>
          </a:bodyPr>
          <a:lstStyle/>
          <a:p>
            <a:pPr marL="285750" indent="-285750">
              <a:buFont typeface="Arial"/>
              <a:buChar char="•"/>
            </a:pPr>
            <a:r>
              <a:rPr lang="en-US" sz="2000" b="1" dirty="0"/>
              <a:t>L = 10 fb</a:t>
            </a:r>
            <a:r>
              <a:rPr lang="en-US" sz="2000" b="1" baseline="30000" dirty="0"/>
              <a:t>-1</a:t>
            </a:r>
            <a:r>
              <a:rPr lang="en-US" sz="2000" b="1" dirty="0"/>
              <a:t> per energy configuration</a:t>
            </a:r>
            <a:endParaRPr lang="en-US" sz="2000" b="1" baseline="30000" dirty="0"/>
          </a:p>
          <a:p>
            <a:pPr marL="285750" indent="-285750">
              <a:buFont typeface="Arial"/>
              <a:buChar char="•"/>
            </a:pPr>
            <a:r>
              <a:rPr lang="en-US" sz="2000" b="1" dirty="0">
                <a:solidFill>
                  <a:srgbClr val="FF0000"/>
                </a:solidFill>
              </a:rPr>
              <a:t>Measurement dominated by systematics</a:t>
            </a:r>
          </a:p>
          <a:p>
            <a:pPr marL="285750" indent="-285750">
              <a:buFont typeface="Arial"/>
              <a:buChar char="•"/>
            </a:pPr>
            <a:r>
              <a:rPr lang="en-US" sz="2000" dirty="0"/>
              <a:t>Fine binning in a wide range of x-Q</a:t>
            </a:r>
            <a:r>
              <a:rPr lang="en-US" sz="2000" baseline="30000" dirty="0"/>
              <a:t>2</a:t>
            </a:r>
            <a:r>
              <a:rPr lang="en-US" sz="2000" dirty="0"/>
              <a:t> needed for GPDs</a:t>
            </a:r>
          </a:p>
          <a:p>
            <a:pPr marL="285750" indent="-285750">
              <a:buFont typeface="Arial"/>
              <a:buChar char="•"/>
            </a:pPr>
            <a:r>
              <a:rPr lang="en-US" sz="2000" b="1" dirty="0">
                <a:solidFill>
                  <a:srgbClr val="FF0000"/>
                </a:solidFill>
              </a:rPr>
              <a:t>Assumed t-range: </a:t>
            </a:r>
            <a:r>
              <a:rPr lang="en-US" sz="2000" dirty="0"/>
              <a:t>0.03 &lt; |t| (GeV</a:t>
            </a:r>
            <a:r>
              <a:rPr lang="en-US" sz="2000" baseline="30000" dirty="0"/>
              <a:t>2</a:t>
            </a:r>
            <a:r>
              <a:rPr lang="en-US" sz="2000" dirty="0"/>
              <a:t>) &lt; 1.6</a:t>
            </a:r>
          </a:p>
          <a:p>
            <a:pPr marL="285750" indent="-285750">
              <a:buFont typeface="Arial"/>
              <a:buChar char="•"/>
            </a:pPr>
            <a:r>
              <a:rPr lang="en-US" sz="2000" dirty="0"/>
              <a:t>Fourier transform of </a:t>
            </a:r>
            <a:r>
              <a:rPr lang="en-US" sz="2000" dirty="0" err="1"/>
              <a:t>dσ</a:t>
            </a:r>
            <a:r>
              <a:rPr lang="en-US" sz="2000" dirty="0"/>
              <a:t>/dt </a:t>
            </a:r>
            <a:r>
              <a:rPr lang="en-US" sz="2000" dirty="0">
                <a:sym typeface="Wingdings"/>
              </a:rPr>
              <a:t> partonic profiles</a:t>
            </a:r>
            <a:endParaRPr lang="en-US" sz="2000" dirty="0"/>
          </a:p>
        </p:txBody>
      </p:sp>
      <p:pic>
        <p:nvPicPr>
          <p:cNvPr id="10" name="Picture 9" descr="DVCS.x.Q2.5x100.eps">
            <a:extLst>
              <a:ext uri="{FF2B5EF4-FFF2-40B4-BE49-F238E27FC236}">
                <a16:creationId xmlns:a16="http://schemas.microsoft.com/office/drawing/2014/main" id="{DEAF4DFE-4870-E3F5-A18F-A24305B0056B}"/>
              </a:ext>
            </a:extLst>
          </p:cNvPr>
          <p:cNvPicPr>
            <a:picLocks noChangeAspect="1"/>
          </p:cNvPicPr>
          <p:nvPr/>
        </p:nvPicPr>
        <p:blipFill>
          <a:blip r:embed="rId4"/>
          <a:stretch>
            <a:fillRect/>
          </a:stretch>
        </p:blipFill>
        <p:spPr>
          <a:xfrm>
            <a:off x="6485822" y="3918407"/>
            <a:ext cx="2743201" cy="1915342"/>
          </a:xfrm>
          <a:prstGeom prst="rect">
            <a:avLst/>
          </a:prstGeom>
        </p:spPr>
      </p:pic>
      <p:pic>
        <p:nvPicPr>
          <p:cNvPr id="11" name="Picture 10" descr="DVCS.x.Q2.20x250.eps">
            <a:extLst>
              <a:ext uri="{FF2B5EF4-FFF2-40B4-BE49-F238E27FC236}">
                <a16:creationId xmlns:a16="http://schemas.microsoft.com/office/drawing/2014/main" id="{D047F811-38FD-EAE9-509D-8510EA02D84D}"/>
              </a:ext>
            </a:extLst>
          </p:cNvPr>
          <p:cNvPicPr>
            <a:picLocks noChangeAspect="1"/>
          </p:cNvPicPr>
          <p:nvPr/>
        </p:nvPicPr>
        <p:blipFill>
          <a:blip r:embed="rId5"/>
          <a:stretch>
            <a:fillRect/>
          </a:stretch>
        </p:blipFill>
        <p:spPr>
          <a:xfrm>
            <a:off x="9402499" y="3918406"/>
            <a:ext cx="2743201" cy="1915343"/>
          </a:xfrm>
          <a:prstGeom prst="rect">
            <a:avLst/>
          </a:prstGeom>
        </p:spPr>
      </p:pic>
      <p:sp>
        <p:nvSpPr>
          <p:cNvPr id="13" name="Title 1">
            <a:extLst>
              <a:ext uri="{FF2B5EF4-FFF2-40B4-BE49-F238E27FC236}">
                <a16:creationId xmlns:a16="http://schemas.microsoft.com/office/drawing/2014/main" id="{CCCCAAEC-F6EC-C905-E50E-F59AC7BACEFA}"/>
              </a:ext>
            </a:extLst>
          </p:cNvPr>
          <p:cNvSpPr txBox="1">
            <a:spLocks/>
          </p:cNvSpPr>
          <p:nvPr/>
        </p:nvSpPr>
        <p:spPr>
          <a:xfrm>
            <a:off x="372240" y="70382"/>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DVCS – differential cross section</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EAB8992-342E-CC38-E585-6E045E1CB176}"/>
                  </a:ext>
                </a:extLst>
              </p:cNvPr>
              <p:cNvSpPr txBox="1"/>
              <p:nvPr/>
            </p:nvSpPr>
            <p:spPr>
              <a:xfrm>
                <a:off x="9712925" y="106348"/>
                <a:ext cx="2374900" cy="899605"/>
              </a:xfrm>
              <a:prstGeom prst="rect">
                <a:avLst/>
              </a:prstGeom>
              <a:noFill/>
              <a:ln w="25400">
                <a:solidFill>
                  <a:srgbClr val="0000FF"/>
                </a:solidFill>
              </a:ln>
            </p:spPr>
            <p:txBody>
              <a:bodyPr wrap="square"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2000" b="1" i="1" smtClean="0">
                              <a:solidFill>
                                <a:srgbClr val="FF0000"/>
                              </a:solidFill>
                              <a:latin typeface="Cambria Math" panose="02040503050406030204" pitchFamily="18" charset="0"/>
                            </a:rPr>
                          </m:ctrlPr>
                        </m:naryPr>
                        <m:sub/>
                        <m:sup/>
                        <m:e>
                          <m:r>
                            <a:rPr lang="en-US" sz="2000" b="1" i="1" smtClean="0">
                              <a:solidFill>
                                <a:srgbClr val="FF0000"/>
                              </a:solidFill>
                              <a:latin typeface="Cambria Math" panose="02040503050406030204" pitchFamily="18" charset="0"/>
                            </a:rPr>
                            <m:t>𝑳</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𝟏𝟎</m:t>
                          </m:r>
                          <m:sSup>
                            <m:sSupPr>
                              <m:ctrlPr>
                                <a:rPr lang="en-US" sz="2000" b="1" i="1" smtClean="0">
                                  <a:solidFill>
                                    <a:srgbClr val="FF0000"/>
                                  </a:solidFill>
                                  <a:latin typeface="Cambria Math" panose="02040503050406030204" pitchFamily="18" charset="0"/>
                                </a:rPr>
                              </m:ctrlPr>
                            </m:sSupPr>
                            <m:e>
                              <m:r>
                                <a:rPr lang="en-US" sz="2000" b="1" i="1" smtClean="0">
                                  <a:solidFill>
                                    <a:srgbClr val="FF0000"/>
                                  </a:solidFill>
                                  <a:latin typeface="Cambria Math" panose="02040503050406030204" pitchFamily="18" charset="0"/>
                                </a:rPr>
                                <m:t>𝒇𝒃</m:t>
                              </m:r>
                            </m:e>
                            <m:sup>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𝟏</m:t>
                              </m:r>
                            </m:sup>
                          </m:sSup>
                        </m:e>
                      </m:nary>
                    </m:oMath>
                  </m:oMathPara>
                </a14:m>
                <a:endParaRPr lang="en-US" sz="2000" b="1" dirty="0"/>
              </a:p>
            </p:txBody>
          </p:sp>
        </mc:Choice>
        <mc:Fallback>
          <p:sp>
            <p:nvSpPr>
              <p:cNvPr id="12" name="TextBox 11">
                <a:extLst>
                  <a:ext uri="{FF2B5EF4-FFF2-40B4-BE49-F238E27FC236}">
                    <a16:creationId xmlns:a16="http://schemas.microsoft.com/office/drawing/2014/main" id="{5EAB8992-342E-CC38-E585-6E045E1CB176}"/>
                  </a:ext>
                </a:extLst>
              </p:cNvPr>
              <p:cNvSpPr txBox="1">
                <a:spLocks noRot="1" noChangeAspect="1" noMove="1" noResize="1" noEditPoints="1" noAdjustHandles="1" noChangeArrowheads="1" noChangeShapeType="1" noTextEdit="1"/>
              </p:cNvSpPr>
              <p:nvPr/>
            </p:nvSpPr>
            <p:spPr>
              <a:xfrm>
                <a:off x="9712925" y="106348"/>
                <a:ext cx="2374900" cy="899605"/>
              </a:xfrm>
              <a:prstGeom prst="rect">
                <a:avLst/>
              </a:prstGeom>
              <a:blipFill>
                <a:blip r:embed="rId6"/>
                <a:stretch>
                  <a:fillRect l="-28421" t="-128378" b="-181081"/>
                </a:stretch>
              </a:blipFill>
              <a:ln w="25400">
                <a:solidFill>
                  <a:srgbClr val="0000FF"/>
                </a:solidFill>
              </a:ln>
            </p:spPr>
            <p:txBody>
              <a:bodyPr/>
              <a:lstStyle/>
              <a:p>
                <a:r>
                  <a:rPr lang="it-IT">
                    <a:noFill/>
                  </a:rPr>
                  <a:t> </a:t>
                </a:r>
              </a:p>
            </p:txBody>
          </p:sp>
        </mc:Fallback>
      </mc:AlternateContent>
    </p:spTree>
    <p:extLst>
      <p:ext uri="{BB962C8B-B14F-4D97-AF65-F5344CB8AC3E}">
        <p14:creationId xmlns:p14="http://schemas.microsoft.com/office/powerpoint/2010/main" val="2255629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F2508-7B2D-318D-35B9-34114EF11487}"/>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B8172080-B649-AA49-6C3B-D4E917C2F09F}"/>
              </a:ext>
            </a:extLst>
          </p:cNvPr>
          <p:cNvSpPr>
            <a:spLocks noGrp="1"/>
          </p:cNvSpPr>
          <p:nvPr>
            <p:ph type="sldNum" sz="quarter" idx="12"/>
          </p:nvPr>
        </p:nvSpPr>
        <p:spPr/>
        <p:txBody>
          <a:bodyPr/>
          <a:lstStyle/>
          <a:p>
            <a:fld id="{1495DAC2-AB1D-3846-9742-98AFDA9D25F8}" type="slidenum">
              <a:rPr lang="it-IT" smtClean="0"/>
              <a:t>42</a:t>
            </a:fld>
            <a:endParaRPr lang="it-IT"/>
          </a:p>
        </p:txBody>
      </p:sp>
      <p:sp>
        <p:nvSpPr>
          <p:cNvPr id="4" name="Title 1">
            <a:extLst>
              <a:ext uri="{FF2B5EF4-FFF2-40B4-BE49-F238E27FC236}">
                <a16:creationId xmlns:a16="http://schemas.microsoft.com/office/drawing/2014/main" id="{D0184805-32E6-ACA7-526B-3564DDB4E7B4}"/>
              </a:ext>
            </a:extLst>
          </p:cNvPr>
          <p:cNvSpPr txBox="1">
            <a:spLocks/>
          </p:cNvSpPr>
          <p:nvPr/>
        </p:nvSpPr>
        <p:spPr>
          <a:xfrm>
            <a:off x="372240" y="70382"/>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DVCS – Transverse T. Spin Asymmetry</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7DEC303-0EF5-A61D-1323-C2133B6103FD}"/>
                  </a:ext>
                </a:extLst>
              </p:cNvPr>
              <p:cNvSpPr txBox="1"/>
              <p:nvPr/>
            </p:nvSpPr>
            <p:spPr>
              <a:xfrm>
                <a:off x="9797275" y="136719"/>
                <a:ext cx="2273300" cy="980268"/>
              </a:xfrm>
              <a:prstGeom prst="rect">
                <a:avLst/>
              </a:prstGeom>
              <a:noFill/>
              <a:ln w="25400">
                <a:solidFill>
                  <a:srgbClr val="0000FF"/>
                </a:solidFill>
              </a:ln>
            </p:spPr>
            <p:txBody>
              <a:bodyPr wrap="square"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2200" b="1" i="1" smtClean="0">
                              <a:solidFill>
                                <a:srgbClr val="FF0000"/>
                              </a:solidFill>
                              <a:latin typeface="Cambria Math" panose="02040503050406030204" pitchFamily="18" charset="0"/>
                            </a:rPr>
                          </m:ctrlPr>
                        </m:naryPr>
                        <m:sub/>
                        <m:sup/>
                        <m:e>
                          <m:r>
                            <a:rPr lang="en-US" sz="2200" b="1" i="1" smtClean="0">
                              <a:solidFill>
                                <a:srgbClr val="FF0000"/>
                              </a:solidFill>
                              <a:latin typeface="Cambria Math" panose="02040503050406030204" pitchFamily="18" charset="0"/>
                            </a:rPr>
                            <m:t>𝑳</m:t>
                          </m:r>
                          <m:r>
                            <a:rPr lang="en-US" sz="2200" b="1" i="1" smtClean="0">
                              <a:solidFill>
                                <a:srgbClr val="FF0000"/>
                              </a:solidFill>
                              <a:latin typeface="Cambria Math" panose="02040503050406030204" pitchFamily="18" charset="0"/>
                            </a:rPr>
                            <m:t>=</m:t>
                          </m:r>
                          <m:r>
                            <a:rPr lang="en-US" sz="2200" b="1" i="1" smtClean="0">
                              <a:solidFill>
                                <a:srgbClr val="FF0000"/>
                              </a:solidFill>
                              <a:latin typeface="Cambria Math" panose="02040503050406030204" pitchFamily="18" charset="0"/>
                            </a:rPr>
                            <m:t>𝟏𝟎𝟎</m:t>
                          </m:r>
                          <m:sSup>
                            <m:sSupPr>
                              <m:ctrlPr>
                                <a:rPr lang="en-US" sz="2200" b="1" i="1" smtClean="0">
                                  <a:solidFill>
                                    <a:srgbClr val="FF0000"/>
                                  </a:solidFill>
                                  <a:latin typeface="Cambria Math" panose="02040503050406030204" pitchFamily="18" charset="0"/>
                                </a:rPr>
                              </m:ctrlPr>
                            </m:sSupPr>
                            <m:e>
                              <m:r>
                                <a:rPr lang="en-US" sz="2200" b="1" i="1" smtClean="0">
                                  <a:solidFill>
                                    <a:srgbClr val="FF0000"/>
                                  </a:solidFill>
                                  <a:latin typeface="Cambria Math" panose="02040503050406030204" pitchFamily="18" charset="0"/>
                                </a:rPr>
                                <m:t>𝒇𝒃</m:t>
                              </m:r>
                            </m:e>
                            <m:sup>
                              <m:r>
                                <a:rPr lang="en-US" sz="2200" b="1" i="1" smtClean="0">
                                  <a:solidFill>
                                    <a:srgbClr val="FF0000"/>
                                  </a:solidFill>
                                  <a:latin typeface="Cambria Math" panose="02040503050406030204" pitchFamily="18" charset="0"/>
                                </a:rPr>
                                <m:t>−</m:t>
                              </m:r>
                              <m:r>
                                <a:rPr lang="en-US" sz="2200" b="1" i="1" smtClean="0">
                                  <a:solidFill>
                                    <a:srgbClr val="FF0000"/>
                                  </a:solidFill>
                                  <a:latin typeface="Cambria Math" panose="02040503050406030204" pitchFamily="18" charset="0"/>
                                </a:rPr>
                                <m:t>𝟏</m:t>
                              </m:r>
                            </m:sup>
                          </m:sSup>
                        </m:e>
                      </m:nary>
                    </m:oMath>
                  </m:oMathPara>
                </a14:m>
                <a:endParaRPr lang="en-US" sz="2200" b="1" dirty="0"/>
              </a:p>
            </p:txBody>
          </p:sp>
        </mc:Choice>
        <mc:Fallback>
          <p:sp>
            <p:nvSpPr>
              <p:cNvPr id="5" name="TextBox 4">
                <a:extLst>
                  <a:ext uri="{FF2B5EF4-FFF2-40B4-BE49-F238E27FC236}">
                    <a16:creationId xmlns:a16="http://schemas.microsoft.com/office/drawing/2014/main" id="{97DEC303-0EF5-A61D-1323-C2133B6103FD}"/>
                  </a:ext>
                </a:extLst>
              </p:cNvPr>
              <p:cNvSpPr txBox="1">
                <a:spLocks noRot="1" noChangeAspect="1" noMove="1" noResize="1" noEditPoints="1" noAdjustHandles="1" noChangeArrowheads="1" noChangeShapeType="1" noTextEdit="1"/>
              </p:cNvSpPr>
              <p:nvPr/>
            </p:nvSpPr>
            <p:spPr>
              <a:xfrm>
                <a:off x="9797275" y="136719"/>
                <a:ext cx="2273300" cy="980268"/>
              </a:xfrm>
              <a:prstGeom prst="rect">
                <a:avLst/>
              </a:prstGeom>
              <a:blipFill>
                <a:blip r:embed="rId2"/>
                <a:stretch>
                  <a:fillRect l="-43407" t="-130000" b="-183750"/>
                </a:stretch>
              </a:blipFill>
              <a:ln w="25400">
                <a:solidFill>
                  <a:srgbClr val="0000FF"/>
                </a:solidFill>
              </a:ln>
            </p:spPr>
            <p:txBody>
              <a:bodyPr/>
              <a:lstStyle/>
              <a:p>
                <a:r>
                  <a:rPr lang="it-IT">
                    <a:noFill/>
                  </a:rPr>
                  <a:t> </a:t>
                </a:r>
              </a:p>
            </p:txBody>
          </p:sp>
        </mc:Fallback>
      </mc:AlternateContent>
      <p:pic>
        <p:nvPicPr>
          <p:cNvPr id="6" name="Picture 5" descr="plot-AUT20x250.eps">
            <a:extLst>
              <a:ext uri="{FF2B5EF4-FFF2-40B4-BE49-F238E27FC236}">
                <a16:creationId xmlns:a16="http://schemas.microsoft.com/office/drawing/2014/main" id="{2AE45B53-0136-AE3F-1D21-E1D62FBB5FF1}"/>
              </a:ext>
            </a:extLst>
          </p:cNvPr>
          <p:cNvPicPr>
            <a:picLocks noChangeAspect="1"/>
          </p:cNvPicPr>
          <p:nvPr/>
        </p:nvPicPr>
        <p:blipFill>
          <a:blip r:embed="rId3"/>
          <a:stretch>
            <a:fillRect/>
          </a:stretch>
        </p:blipFill>
        <p:spPr>
          <a:xfrm>
            <a:off x="901701" y="1331548"/>
            <a:ext cx="8585200" cy="2616200"/>
          </a:xfrm>
          <a:prstGeom prst="rect">
            <a:avLst/>
          </a:prstGeom>
        </p:spPr>
      </p:pic>
      <p:grpSp>
        <p:nvGrpSpPr>
          <p:cNvPr id="7" name="Group 6">
            <a:extLst>
              <a:ext uri="{FF2B5EF4-FFF2-40B4-BE49-F238E27FC236}">
                <a16:creationId xmlns:a16="http://schemas.microsoft.com/office/drawing/2014/main" id="{6E78AC40-FAED-2404-EF84-FC27DC512BFC}"/>
              </a:ext>
            </a:extLst>
          </p:cNvPr>
          <p:cNvGrpSpPr/>
          <p:nvPr/>
        </p:nvGrpSpPr>
        <p:grpSpPr>
          <a:xfrm>
            <a:off x="572108" y="4716156"/>
            <a:ext cx="5456238" cy="712788"/>
            <a:chOff x="213356" y="4037237"/>
            <a:chExt cx="5456238" cy="712788"/>
          </a:xfrm>
        </p:grpSpPr>
        <p:graphicFrame>
          <p:nvGraphicFramePr>
            <p:cNvPr id="8" name="Object 7">
              <a:extLst>
                <a:ext uri="{FF2B5EF4-FFF2-40B4-BE49-F238E27FC236}">
                  <a16:creationId xmlns:a16="http://schemas.microsoft.com/office/drawing/2014/main" id="{64C18C2C-2459-11D0-3686-7415124C0070}"/>
                </a:ext>
              </a:extLst>
            </p:cNvPr>
            <p:cNvGraphicFramePr>
              <a:graphicFrameLocks noChangeAspect="1"/>
            </p:cNvGraphicFramePr>
            <p:nvPr>
              <p:extLst>
                <p:ext uri="{D42A27DB-BD31-4B8C-83A1-F6EECF244321}">
                  <p14:modId xmlns:p14="http://schemas.microsoft.com/office/powerpoint/2010/main" val="3253552976"/>
                </p:ext>
              </p:extLst>
            </p:nvPr>
          </p:nvGraphicFramePr>
          <p:xfrm>
            <a:off x="213356" y="4037237"/>
            <a:ext cx="5456238" cy="712788"/>
          </p:xfrm>
          <a:graphic>
            <a:graphicData uri="http://schemas.openxmlformats.org/presentationml/2006/ole">
              <mc:AlternateContent xmlns:mc="http://schemas.openxmlformats.org/markup-compatibility/2006">
                <mc:Choice xmlns:v="urn:schemas-microsoft-com:vml" Requires="v">
                  <p:oleObj name="Equation" r:id="rId4" imgW="3378200" imgH="406400" progId="Equation.3">
                    <p:embed/>
                  </p:oleObj>
                </mc:Choice>
                <mc:Fallback>
                  <p:oleObj name="Equation" r:id="rId4" imgW="3378200" imgH="406400" progId="Equation.3">
                    <p:embed/>
                    <p:pic>
                      <p:nvPicPr>
                        <p:cNvPr id="9" name="Object 8">
                          <a:extLst>
                            <a:ext uri="{FF2B5EF4-FFF2-40B4-BE49-F238E27FC236}">
                              <a16:creationId xmlns:a16="http://schemas.microsoft.com/office/drawing/2014/main" id="{A7B1CD9C-698B-E84D-9D87-E6F0E5BE23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56" y="4037237"/>
                          <a:ext cx="5456238" cy="712788"/>
                        </a:xfrm>
                        <a:prstGeom prst="rect">
                          <a:avLst/>
                        </a:prstGeom>
                        <a:solidFill>
                          <a:schemeClr val="bg1"/>
                        </a:solid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grpSp>
          <p:nvGrpSpPr>
            <p:cNvPr id="9" name="Group 12">
              <a:extLst>
                <a:ext uri="{FF2B5EF4-FFF2-40B4-BE49-F238E27FC236}">
                  <a16:creationId xmlns:a16="http://schemas.microsoft.com/office/drawing/2014/main" id="{3A7AE26C-6DDB-BC6E-85EE-935E07C37124}"/>
                </a:ext>
              </a:extLst>
            </p:cNvPr>
            <p:cNvGrpSpPr/>
            <p:nvPr/>
          </p:nvGrpSpPr>
          <p:grpSpPr>
            <a:xfrm>
              <a:off x="2182966" y="4096375"/>
              <a:ext cx="3026009" cy="647701"/>
              <a:chOff x="1921985" y="5208988"/>
              <a:chExt cx="3026009" cy="647701"/>
            </a:xfrm>
          </p:grpSpPr>
          <p:sp>
            <p:nvSpPr>
              <p:cNvPr id="10" name="Oval 9">
                <a:extLst>
                  <a:ext uri="{FF2B5EF4-FFF2-40B4-BE49-F238E27FC236}">
                    <a16:creationId xmlns:a16="http://schemas.microsoft.com/office/drawing/2014/main" id="{28DBDAAE-A2D5-BC5A-1B78-1A515A35DB64}"/>
                  </a:ext>
                </a:extLst>
              </p:cNvPr>
              <p:cNvSpPr/>
              <p:nvPr/>
            </p:nvSpPr>
            <p:spPr>
              <a:xfrm>
                <a:off x="1921985" y="5208988"/>
                <a:ext cx="1142467" cy="647701"/>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81FD4DD-57DC-0CD5-99E5-648C9B647452}"/>
                  </a:ext>
                </a:extLst>
              </p:cNvPr>
              <p:cNvSpPr/>
              <p:nvPr/>
            </p:nvSpPr>
            <p:spPr>
              <a:xfrm>
                <a:off x="3805527" y="5208988"/>
                <a:ext cx="1142467" cy="647701"/>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2" name="Group 21">
            <a:extLst>
              <a:ext uri="{FF2B5EF4-FFF2-40B4-BE49-F238E27FC236}">
                <a16:creationId xmlns:a16="http://schemas.microsoft.com/office/drawing/2014/main" id="{2B57B561-EDB4-D4A7-77C0-6300CD11D7E3}"/>
              </a:ext>
            </a:extLst>
          </p:cNvPr>
          <p:cNvGrpSpPr/>
          <p:nvPr/>
        </p:nvGrpSpPr>
        <p:grpSpPr>
          <a:xfrm>
            <a:off x="3399571" y="2717695"/>
            <a:ext cx="4203701" cy="1625911"/>
            <a:chOff x="2705099" y="2425700"/>
            <a:chExt cx="4203701" cy="1625911"/>
          </a:xfrm>
        </p:grpSpPr>
        <p:cxnSp>
          <p:nvCxnSpPr>
            <p:cNvPr id="13" name="Straight Arrow Connector 12">
              <a:extLst>
                <a:ext uri="{FF2B5EF4-FFF2-40B4-BE49-F238E27FC236}">
                  <a16:creationId xmlns:a16="http://schemas.microsoft.com/office/drawing/2014/main" id="{B8EFB403-A744-C195-A4ED-1EC4F7D5001F}"/>
                </a:ext>
              </a:extLst>
            </p:cNvPr>
            <p:cNvCxnSpPr>
              <a:cxnSpLocks/>
            </p:cNvCxnSpPr>
            <p:nvPr/>
          </p:nvCxnSpPr>
          <p:spPr>
            <a:xfrm>
              <a:off x="3124200" y="2425700"/>
              <a:ext cx="1464600" cy="100330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A370A89-D229-BC64-D7CE-A7FCAE63C6A7}"/>
                </a:ext>
              </a:extLst>
            </p:cNvPr>
            <p:cNvCxnSpPr>
              <a:cxnSpLocks/>
            </p:cNvCxnSpPr>
            <p:nvPr/>
          </p:nvCxnSpPr>
          <p:spPr>
            <a:xfrm flipH="1">
              <a:off x="4777522" y="2425700"/>
              <a:ext cx="2131278" cy="968708"/>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759319D-8CA9-01B5-5926-C70A6B5F2DFD}"/>
                </a:ext>
              </a:extLst>
            </p:cNvPr>
            <p:cNvSpPr txBox="1"/>
            <p:nvPr/>
          </p:nvSpPr>
          <p:spPr>
            <a:xfrm>
              <a:off x="2705099" y="3405280"/>
              <a:ext cx="3987801" cy="646331"/>
            </a:xfrm>
            <a:prstGeom prst="rect">
              <a:avLst/>
            </a:prstGeom>
            <a:noFill/>
          </p:spPr>
          <p:txBody>
            <a:bodyPr wrap="square" rtlCol="0">
              <a:spAutoFit/>
            </a:bodyPr>
            <a:lstStyle/>
            <a:p>
              <a:pPr algn="ctr"/>
              <a:r>
                <a:rPr lang="en-US" b="1" dirty="0">
                  <a:solidFill>
                    <a:srgbClr val="FF0000"/>
                  </a:solidFill>
                </a:rPr>
                <a:t>Theory curves show different assumptions for E</a:t>
              </a:r>
            </a:p>
          </p:txBody>
        </p:sp>
      </p:grpSp>
      <p:sp>
        <p:nvSpPr>
          <p:cNvPr id="16" name="TextBox 15">
            <a:extLst>
              <a:ext uri="{FF2B5EF4-FFF2-40B4-BE49-F238E27FC236}">
                <a16:creationId xmlns:a16="http://schemas.microsoft.com/office/drawing/2014/main" id="{38206EB2-BF04-1364-AD32-9A6D12220FAA}"/>
              </a:ext>
            </a:extLst>
          </p:cNvPr>
          <p:cNvSpPr txBox="1"/>
          <p:nvPr/>
        </p:nvSpPr>
        <p:spPr>
          <a:xfrm>
            <a:off x="2059725" y="747101"/>
            <a:ext cx="6487534" cy="369332"/>
          </a:xfrm>
          <a:prstGeom prst="rect">
            <a:avLst/>
          </a:prstGeom>
          <a:noFill/>
        </p:spPr>
        <p:txBody>
          <a:bodyPr wrap="square" rtlCol="0">
            <a:spAutoFit/>
          </a:bodyPr>
          <a:lstStyle/>
          <a:p>
            <a:pPr algn="ctr"/>
            <a:r>
              <a:rPr lang="en-US" dirty="0">
                <a:solidFill>
                  <a:srgbClr val="000000"/>
                </a:solidFill>
              </a:rPr>
              <a:t>E.C. </a:t>
            </a:r>
            <a:r>
              <a:rPr lang="en-US" dirty="0" err="1">
                <a:solidFill>
                  <a:srgbClr val="000000"/>
                </a:solidFill>
              </a:rPr>
              <a:t>Aschenauer</a:t>
            </a:r>
            <a:r>
              <a:rPr lang="en-US" dirty="0">
                <a:solidFill>
                  <a:srgbClr val="000000"/>
                </a:solidFill>
              </a:rPr>
              <a:t>, S. F., K. </a:t>
            </a:r>
            <a:r>
              <a:rPr lang="en-US" dirty="0" err="1">
                <a:solidFill>
                  <a:srgbClr val="000000"/>
                </a:solidFill>
              </a:rPr>
              <a:t>Kumerički</a:t>
            </a:r>
            <a:r>
              <a:rPr lang="en-US" dirty="0">
                <a:solidFill>
                  <a:srgbClr val="000000"/>
                </a:solidFill>
              </a:rPr>
              <a:t>, D. Müller [JHEP09(2013)093]</a:t>
            </a:r>
          </a:p>
        </p:txBody>
      </p:sp>
      <p:grpSp>
        <p:nvGrpSpPr>
          <p:cNvPr id="17" name="Group 16">
            <a:extLst>
              <a:ext uri="{FF2B5EF4-FFF2-40B4-BE49-F238E27FC236}">
                <a16:creationId xmlns:a16="http://schemas.microsoft.com/office/drawing/2014/main" id="{305D0CB6-42DF-807C-4593-D13AB4BF4EFD}"/>
              </a:ext>
            </a:extLst>
          </p:cNvPr>
          <p:cNvGrpSpPr/>
          <p:nvPr/>
        </p:nvGrpSpPr>
        <p:grpSpPr>
          <a:xfrm>
            <a:off x="6273479" y="4282671"/>
            <a:ext cx="5821156" cy="1941206"/>
            <a:chOff x="9914006" y="3154824"/>
            <a:chExt cx="5821156" cy="1941206"/>
          </a:xfrm>
        </p:grpSpPr>
        <p:sp>
          <p:nvSpPr>
            <p:cNvPr id="18" name="TextBox 17">
              <a:extLst>
                <a:ext uri="{FF2B5EF4-FFF2-40B4-BE49-F238E27FC236}">
                  <a16:creationId xmlns:a16="http://schemas.microsoft.com/office/drawing/2014/main" id="{894F67A5-8EDA-D4D4-5F65-799310A827E6}"/>
                </a:ext>
              </a:extLst>
            </p:cNvPr>
            <p:cNvSpPr txBox="1"/>
            <p:nvPr/>
          </p:nvSpPr>
          <p:spPr>
            <a:xfrm>
              <a:off x="9914006" y="3154824"/>
              <a:ext cx="5821156" cy="923330"/>
            </a:xfrm>
            <a:prstGeom prst="rect">
              <a:avLst/>
            </a:prstGeom>
            <a:noFill/>
          </p:spPr>
          <p:txBody>
            <a:bodyPr wrap="square" rtlCol="0">
              <a:spAutoFit/>
            </a:bodyPr>
            <a:lstStyle/>
            <a:p>
              <a:pPr algn="ctr"/>
              <a:r>
                <a:rPr lang="en-US" b="1" i="1" dirty="0">
                  <a:solidFill>
                    <a:srgbClr val="000090"/>
                  </a:solidFill>
                </a:rPr>
                <a:t>Transversely polarized  protons: sin(</a:t>
              </a:r>
              <a:r>
                <a:rPr lang="en-US" b="1" i="1" dirty="0">
                  <a:solidFill>
                    <a:srgbClr val="000090"/>
                  </a:solidFill>
                  <a:latin typeface="Symbol" charset="2"/>
                  <a:cs typeface="Symbol" charset="2"/>
                </a:rPr>
                <a:t>F</a:t>
              </a:r>
              <a:r>
                <a:rPr lang="en-US" b="1" i="1" baseline="-25000" dirty="0">
                  <a:solidFill>
                    <a:srgbClr val="000090"/>
                  </a:solidFill>
                  <a:latin typeface="Symbol" charset="2"/>
                  <a:cs typeface="Symbol" charset="2"/>
                </a:rPr>
                <a:t>T </a:t>
              </a:r>
              <a:r>
                <a:rPr lang="en-US" b="1" i="1" dirty="0">
                  <a:solidFill>
                    <a:srgbClr val="000090"/>
                  </a:solidFill>
                  <a:latin typeface="Symbol" charset="2"/>
                  <a:cs typeface="Symbol" charset="2"/>
                </a:rPr>
                <a:t>- </a:t>
              </a:r>
              <a:r>
                <a:rPr lang="en-US" b="1" i="1" dirty="0" err="1">
                  <a:solidFill>
                    <a:srgbClr val="000090"/>
                  </a:solidFill>
                  <a:latin typeface="Symbol" charset="2"/>
                  <a:cs typeface="Symbol" charset="2"/>
                </a:rPr>
                <a:t>f</a:t>
              </a:r>
              <a:r>
                <a:rPr lang="en-US" b="1" i="1" baseline="-25000" dirty="0" err="1">
                  <a:solidFill>
                    <a:srgbClr val="000090"/>
                  </a:solidFill>
                  <a:latin typeface="Symbol" charset="2"/>
                  <a:cs typeface="Symbol" charset="2"/>
                </a:rPr>
                <a:t>N</a:t>
              </a:r>
              <a:r>
                <a:rPr lang="en-US" b="1" i="1" dirty="0">
                  <a:solidFill>
                    <a:srgbClr val="000090"/>
                  </a:solidFill>
                  <a:latin typeface="Symbol" charset="2"/>
                  <a:cs typeface="Symbol" charset="2"/>
                </a:rPr>
                <a:t>)</a:t>
              </a:r>
              <a:r>
                <a:rPr lang="en-US" b="1" i="1" baseline="-25000" dirty="0">
                  <a:solidFill>
                    <a:srgbClr val="000090"/>
                  </a:solidFill>
                  <a:latin typeface="Symbol" charset="2"/>
                  <a:cs typeface="Symbol" charset="2"/>
                </a:rPr>
                <a:t> </a:t>
              </a:r>
              <a:r>
                <a:rPr lang="en-US" b="1" dirty="0">
                  <a:solidFill>
                    <a:srgbClr val="000090"/>
                  </a:solidFill>
                </a:rPr>
                <a:t> </a:t>
              </a:r>
            </a:p>
            <a:p>
              <a:pPr algn="ctr"/>
              <a:r>
                <a:rPr lang="en-US" b="1" dirty="0">
                  <a:solidFill>
                    <a:srgbClr val="000090"/>
                  </a:solidFill>
                </a:rPr>
                <a:t>gives access to </a:t>
              </a:r>
              <a:r>
                <a:rPr lang="en-US" b="1" dirty="0">
                  <a:solidFill>
                    <a:srgbClr val="FF0000"/>
                  </a:solidFill>
                </a:rPr>
                <a:t>GPD E</a:t>
              </a:r>
            </a:p>
            <a:p>
              <a:pPr algn="ctr"/>
              <a:r>
                <a:rPr lang="en-US" b="1" dirty="0">
                  <a:solidFill>
                    <a:srgbClr val="008000"/>
                  </a:solidFill>
                </a:rPr>
                <a:t>Access to orbital angular momentum through “</a:t>
              </a:r>
              <a:r>
                <a:rPr lang="en-US" b="1" dirty="0" err="1">
                  <a:solidFill>
                    <a:srgbClr val="008000"/>
                  </a:solidFill>
                </a:rPr>
                <a:t>Ji</a:t>
              </a:r>
              <a:r>
                <a:rPr lang="en-US" b="1" dirty="0">
                  <a:solidFill>
                    <a:srgbClr val="008000"/>
                  </a:solidFill>
                </a:rPr>
                <a:t> sum rule”</a:t>
              </a:r>
            </a:p>
          </p:txBody>
        </p:sp>
        <p:graphicFrame>
          <p:nvGraphicFramePr>
            <p:cNvPr id="19" name="Object 18">
              <a:extLst>
                <a:ext uri="{FF2B5EF4-FFF2-40B4-BE49-F238E27FC236}">
                  <a16:creationId xmlns:a16="http://schemas.microsoft.com/office/drawing/2014/main" id="{FB281564-9FDB-7728-A5DA-717F4D138420}"/>
                </a:ext>
              </a:extLst>
            </p:cNvPr>
            <p:cNvGraphicFramePr>
              <a:graphicFrameLocks noChangeAspect="1"/>
            </p:cNvGraphicFramePr>
            <p:nvPr>
              <p:extLst>
                <p:ext uri="{D42A27DB-BD31-4B8C-83A1-F6EECF244321}">
                  <p14:modId xmlns:p14="http://schemas.microsoft.com/office/powerpoint/2010/main" val="3613570498"/>
                </p:ext>
              </p:extLst>
            </p:nvPr>
          </p:nvGraphicFramePr>
          <p:xfrm>
            <a:off x="11676778" y="4345142"/>
            <a:ext cx="2865458" cy="750888"/>
          </p:xfrm>
          <a:graphic>
            <a:graphicData uri="http://schemas.openxmlformats.org/presentationml/2006/ole">
              <mc:AlternateContent xmlns:mc="http://schemas.openxmlformats.org/markup-compatibility/2006">
                <mc:Choice xmlns:v="urn:schemas-microsoft-com:vml" Requires="v">
                  <p:oleObj name="Equation" r:id="rId6" imgW="1790700" imgH="469900" progId="Equation.3">
                    <p:embed/>
                  </p:oleObj>
                </mc:Choice>
                <mc:Fallback>
                  <p:oleObj name="Equation" r:id="rId6" imgW="1790700" imgH="469900" progId="Equation.3">
                    <p:embed/>
                    <p:pic>
                      <p:nvPicPr>
                        <p:cNvPr id="20" name="Object 19">
                          <a:extLst>
                            <a:ext uri="{FF2B5EF4-FFF2-40B4-BE49-F238E27FC236}">
                              <a16:creationId xmlns:a16="http://schemas.microsoft.com/office/drawing/2014/main" id="{0A1D8EA2-CBF4-AA46-9B3B-F743C6470BEB}"/>
                            </a:ext>
                          </a:extLst>
                        </p:cNvPr>
                        <p:cNvPicPr/>
                        <p:nvPr/>
                      </p:nvPicPr>
                      <p:blipFill>
                        <a:blip r:embed="rId7"/>
                        <a:stretch>
                          <a:fillRect/>
                        </a:stretch>
                      </p:blipFill>
                      <p:spPr>
                        <a:xfrm>
                          <a:off x="11676778" y="4345142"/>
                          <a:ext cx="2865458" cy="750888"/>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0254546A-ACE4-9014-6E02-BD297FCC50CF}"/>
                </a:ext>
              </a:extLst>
            </p:cNvPr>
            <p:cNvSpPr txBox="1"/>
            <p:nvPr/>
          </p:nvSpPr>
          <p:spPr>
            <a:xfrm>
              <a:off x="11402600" y="4057444"/>
              <a:ext cx="3413815" cy="338554"/>
            </a:xfrm>
            <a:prstGeom prst="rect">
              <a:avLst/>
            </a:prstGeom>
            <a:noFill/>
          </p:spPr>
          <p:txBody>
            <a:bodyPr wrap="none" rtlCol="0">
              <a:spAutoFit/>
            </a:bodyPr>
            <a:lstStyle/>
            <a:p>
              <a:r>
                <a:rPr lang="it-IT" sz="1600" dirty="0"/>
                <a:t>[X.D. </a:t>
              </a:r>
              <a:r>
                <a:rPr lang="it-IT" sz="1600" dirty="0" err="1"/>
                <a:t>Ji</a:t>
              </a:r>
              <a:r>
                <a:rPr lang="it-IT" sz="1600" dirty="0"/>
                <a:t>, </a:t>
              </a:r>
              <a:r>
                <a:rPr lang="it-IT" sz="1600" dirty="0" err="1"/>
                <a:t>Phys</a:t>
              </a:r>
              <a:r>
                <a:rPr lang="it-IT" sz="1600" dirty="0"/>
                <a:t>. Rev. </a:t>
              </a:r>
              <a:r>
                <a:rPr lang="it-IT" sz="1600" dirty="0" err="1"/>
                <a:t>Lett</a:t>
              </a:r>
              <a:r>
                <a:rPr lang="it-IT" sz="1600" dirty="0"/>
                <a:t>. 78, 610 (1997)]</a:t>
              </a:r>
              <a:endParaRPr lang="en-US" sz="1600" dirty="0"/>
            </a:p>
          </p:txBody>
        </p:sp>
      </p:grpSp>
    </p:spTree>
    <p:extLst>
      <p:ext uri="{BB962C8B-B14F-4D97-AF65-F5344CB8AC3E}">
        <p14:creationId xmlns:p14="http://schemas.microsoft.com/office/powerpoint/2010/main" val="1575314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DD4656-397A-B840-F873-BC717191A1F6}"/>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8AD91627-80B6-BF9A-A485-9159CD43CAD7}"/>
              </a:ext>
            </a:extLst>
          </p:cNvPr>
          <p:cNvSpPr>
            <a:spLocks noGrp="1"/>
          </p:cNvSpPr>
          <p:nvPr>
            <p:ph type="sldNum" sz="quarter" idx="12"/>
          </p:nvPr>
        </p:nvSpPr>
        <p:spPr/>
        <p:txBody>
          <a:bodyPr/>
          <a:lstStyle/>
          <a:p>
            <a:fld id="{1495DAC2-AB1D-3846-9742-98AFDA9D25F8}" type="slidenum">
              <a:rPr lang="it-IT" smtClean="0"/>
              <a:t>43</a:t>
            </a:fld>
            <a:endParaRPr lang="it-IT"/>
          </a:p>
        </p:txBody>
      </p:sp>
      <p:grpSp>
        <p:nvGrpSpPr>
          <p:cNvPr id="4" name="Group 3">
            <a:extLst>
              <a:ext uri="{FF2B5EF4-FFF2-40B4-BE49-F238E27FC236}">
                <a16:creationId xmlns:a16="http://schemas.microsoft.com/office/drawing/2014/main" id="{CE3C3DC9-E133-015A-10A5-F64F6368E224}"/>
              </a:ext>
            </a:extLst>
          </p:cNvPr>
          <p:cNvGrpSpPr/>
          <p:nvPr/>
        </p:nvGrpSpPr>
        <p:grpSpPr>
          <a:xfrm>
            <a:off x="1458410" y="860279"/>
            <a:ext cx="9155575" cy="4778014"/>
            <a:chOff x="1458410" y="1501758"/>
            <a:chExt cx="9155575" cy="4778014"/>
          </a:xfrm>
        </p:grpSpPr>
        <p:sp>
          <p:nvSpPr>
            <p:cNvPr id="5" name="TextBox 4">
              <a:extLst>
                <a:ext uri="{FF2B5EF4-FFF2-40B4-BE49-F238E27FC236}">
                  <a16:creationId xmlns:a16="http://schemas.microsoft.com/office/drawing/2014/main" id="{679F36B6-621C-E305-443D-6B6862C8DE58}"/>
                </a:ext>
              </a:extLst>
            </p:cNvPr>
            <p:cNvSpPr txBox="1"/>
            <p:nvPr/>
          </p:nvSpPr>
          <p:spPr>
            <a:xfrm>
              <a:off x="1458410" y="1501758"/>
              <a:ext cx="9155575" cy="4778014"/>
            </a:xfrm>
            <a:prstGeom prst="rect">
              <a:avLst/>
            </a:prstGeom>
            <a:solidFill>
              <a:schemeClr val="bg1"/>
            </a:solidFill>
          </p:spPr>
          <p:txBody>
            <a:bodyPr wrap="square" rtlCol="0">
              <a:spAutoFit/>
            </a:bodyPr>
            <a:lstStyle/>
            <a:p>
              <a:endParaRPr lang="en-US" dirty="0"/>
            </a:p>
          </p:txBody>
        </p:sp>
        <p:pic>
          <p:nvPicPr>
            <p:cNvPr id="6" name="Picture 5" descr="plotGPDHsea.eps">
              <a:extLst>
                <a:ext uri="{FF2B5EF4-FFF2-40B4-BE49-F238E27FC236}">
                  <a16:creationId xmlns:a16="http://schemas.microsoft.com/office/drawing/2014/main" id="{656BA561-929B-CF24-E151-478A1CB7D938}"/>
                </a:ext>
              </a:extLst>
            </p:cNvPr>
            <p:cNvPicPr>
              <a:picLocks noChangeAspect="1"/>
            </p:cNvPicPr>
            <p:nvPr/>
          </p:nvPicPr>
          <p:blipFill>
            <a:blip r:embed="rId2"/>
            <a:stretch>
              <a:fillRect/>
            </a:stretch>
          </p:blipFill>
          <p:spPr>
            <a:xfrm>
              <a:off x="1655179" y="1774970"/>
              <a:ext cx="2834156" cy="1889437"/>
            </a:xfrm>
            <a:prstGeom prst="rect">
              <a:avLst/>
            </a:prstGeom>
          </p:spPr>
        </p:pic>
        <p:pic>
          <p:nvPicPr>
            <p:cNvPr id="7" name="Picture 6" descr="plotGPDEsea.eps">
              <a:extLst>
                <a:ext uri="{FF2B5EF4-FFF2-40B4-BE49-F238E27FC236}">
                  <a16:creationId xmlns:a16="http://schemas.microsoft.com/office/drawing/2014/main" id="{C75DDA43-818A-8C85-29B5-D090647AE07D}"/>
                </a:ext>
              </a:extLst>
            </p:cNvPr>
            <p:cNvPicPr>
              <a:picLocks noChangeAspect="1"/>
            </p:cNvPicPr>
            <p:nvPr/>
          </p:nvPicPr>
          <p:blipFill>
            <a:blip r:embed="rId3"/>
            <a:stretch>
              <a:fillRect/>
            </a:stretch>
          </p:blipFill>
          <p:spPr>
            <a:xfrm>
              <a:off x="4533507" y="1774970"/>
              <a:ext cx="2834156" cy="1889437"/>
            </a:xfrm>
            <a:prstGeom prst="rect">
              <a:avLst/>
            </a:prstGeom>
          </p:spPr>
        </p:pic>
        <p:grpSp>
          <p:nvGrpSpPr>
            <p:cNvPr id="8" name="Group 21">
              <a:extLst>
                <a:ext uri="{FF2B5EF4-FFF2-40B4-BE49-F238E27FC236}">
                  <a16:creationId xmlns:a16="http://schemas.microsoft.com/office/drawing/2014/main" id="{070405E6-C8DC-829D-112C-27C498605FDC}"/>
                </a:ext>
              </a:extLst>
            </p:cNvPr>
            <p:cNvGrpSpPr/>
            <p:nvPr/>
          </p:nvGrpSpPr>
          <p:grpSpPr>
            <a:xfrm>
              <a:off x="1655181" y="4294026"/>
              <a:ext cx="5839637" cy="1985746"/>
              <a:chOff x="2" y="4230202"/>
              <a:chExt cx="5839637" cy="1985746"/>
            </a:xfrm>
          </p:grpSpPr>
          <p:pic>
            <p:nvPicPr>
              <p:cNvPr id="16" name="Picture 15" descr="plotGPD1D-q-qT.pdf">
                <a:extLst>
                  <a:ext uri="{FF2B5EF4-FFF2-40B4-BE49-F238E27FC236}">
                    <a16:creationId xmlns:a16="http://schemas.microsoft.com/office/drawing/2014/main" id="{C7CFACAF-65A0-B0A2-1D10-ADDF07EBFA57}"/>
                  </a:ext>
                </a:extLst>
              </p:cNvPr>
              <p:cNvPicPr>
                <a:picLocks noChangeAspect="1"/>
              </p:cNvPicPr>
              <p:nvPr/>
            </p:nvPicPr>
            <p:blipFill>
              <a:blip r:embed="rId4"/>
              <a:stretch>
                <a:fillRect/>
              </a:stretch>
            </p:blipFill>
            <p:spPr>
              <a:xfrm>
                <a:off x="2" y="4230202"/>
                <a:ext cx="5820292" cy="1985746"/>
              </a:xfrm>
              <a:prstGeom prst="rect">
                <a:avLst/>
              </a:prstGeom>
            </p:spPr>
          </p:pic>
          <p:sp>
            <p:nvSpPr>
              <p:cNvPr id="17" name="TextBox 16">
                <a:extLst>
                  <a:ext uri="{FF2B5EF4-FFF2-40B4-BE49-F238E27FC236}">
                    <a16:creationId xmlns:a16="http://schemas.microsoft.com/office/drawing/2014/main" id="{E1DD6E17-8672-8FF3-94CB-F1D1C577972E}"/>
                  </a:ext>
                </a:extLst>
              </p:cNvPr>
              <p:cNvSpPr txBox="1"/>
              <p:nvPr/>
            </p:nvSpPr>
            <p:spPr>
              <a:xfrm>
                <a:off x="1798272" y="4285595"/>
                <a:ext cx="1102936" cy="523220"/>
              </a:xfrm>
              <a:prstGeom prst="rect">
                <a:avLst/>
              </a:prstGeom>
              <a:noFill/>
            </p:spPr>
            <p:txBody>
              <a:bodyPr wrap="none" rtlCol="0">
                <a:spAutoFit/>
              </a:bodyPr>
              <a:lstStyle/>
              <a:p>
                <a:pPr algn="ctr"/>
                <a:r>
                  <a:rPr lang="en-US" sz="1400" i="1" dirty="0">
                    <a:solidFill>
                      <a:srgbClr val="FF0000"/>
                    </a:solidFill>
                  </a:rPr>
                  <a:t>Unpolarized</a:t>
                </a:r>
              </a:p>
              <a:p>
                <a:pPr algn="ctr"/>
                <a:r>
                  <a:rPr lang="en-US" sz="1400" i="1" dirty="0">
                    <a:solidFill>
                      <a:srgbClr val="FF0000"/>
                    </a:solidFill>
                  </a:rPr>
                  <a:t>sea-quarks</a:t>
                </a:r>
              </a:p>
            </p:txBody>
          </p:sp>
          <p:sp>
            <p:nvSpPr>
              <p:cNvPr id="18" name="TextBox 17">
                <a:extLst>
                  <a:ext uri="{FF2B5EF4-FFF2-40B4-BE49-F238E27FC236}">
                    <a16:creationId xmlns:a16="http://schemas.microsoft.com/office/drawing/2014/main" id="{E5B0726F-9A91-0CC6-D768-88F0FDB7AC0C}"/>
                  </a:ext>
                </a:extLst>
              </p:cNvPr>
              <p:cNvSpPr txBox="1"/>
              <p:nvPr/>
            </p:nvSpPr>
            <p:spPr>
              <a:xfrm>
                <a:off x="4820159" y="4316737"/>
                <a:ext cx="1019480" cy="523220"/>
              </a:xfrm>
              <a:prstGeom prst="rect">
                <a:avLst/>
              </a:prstGeom>
              <a:noFill/>
            </p:spPr>
            <p:txBody>
              <a:bodyPr wrap="none" rtlCol="0">
                <a:spAutoFit/>
              </a:bodyPr>
              <a:lstStyle/>
              <a:p>
                <a:pPr algn="ctr"/>
                <a:r>
                  <a:rPr lang="en-US" sz="1400" i="1" dirty="0">
                    <a:solidFill>
                      <a:srgbClr val="FF0000"/>
                    </a:solidFill>
                  </a:rPr>
                  <a:t>Polarized</a:t>
                </a:r>
              </a:p>
              <a:p>
                <a:pPr algn="ctr"/>
                <a:r>
                  <a:rPr lang="en-US" sz="1400" i="1" dirty="0">
                    <a:solidFill>
                      <a:srgbClr val="FF0000"/>
                    </a:solidFill>
                  </a:rPr>
                  <a:t>sea-quarks</a:t>
                </a:r>
              </a:p>
            </p:txBody>
          </p:sp>
        </p:grpSp>
        <p:grpSp>
          <p:nvGrpSpPr>
            <p:cNvPr id="9" name="Group 23">
              <a:extLst>
                <a:ext uri="{FF2B5EF4-FFF2-40B4-BE49-F238E27FC236}">
                  <a16:creationId xmlns:a16="http://schemas.microsoft.com/office/drawing/2014/main" id="{135A6740-FB63-FFB6-2127-189D70EFA6C7}"/>
                </a:ext>
              </a:extLst>
            </p:cNvPr>
            <p:cNvGrpSpPr/>
            <p:nvPr/>
          </p:nvGrpSpPr>
          <p:grpSpPr>
            <a:xfrm>
              <a:off x="7687348" y="4380561"/>
              <a:ext cx="2654631" cy="1791876"/>
              <a:chOff x="6032169" y="4316737"/>
              <a:chExt cx="2654631" cy="1791876"/>
            </a:xfrm>
          </p:grpSpPr>
          <p:pic>
            <p:nvPicPr>
              <p:cNvPr id="14" name="Picture 13" descr="plotGPD1D-g.eps">
                <a:extLst>
                  <a:ext uri="{FF2B5EF4-FFF2-40B4-BE49-F238E27FC236}">
                    <a16:creationId xmlns:a16="http://schemas.microsoft.com/office/drawing/2014/main" id="{E9ECF9BB-A933-8AD5-2718-03350936A9A8}"/>
                  </a:ext>
                </a:extLst>
              </p:cNvPr>
              <p:cNvPicPr>
                <a:picLocks noChangeAspect="1"/>
              </p:cNvPicPr>
              <p:nvPr/>
            </p:nvPicPr>
            <p:blipFill>
              <a:blip r:embed="rId5"/>
              <a:stretch>
                <a:fillRect/>
              </a:stretch>
            </p:blipFill>
            <p:spPr>
              <a:xfrm>
                <a:off x="6032169" y="4316737"/>
                <a:ext cx="2654631" cy="1791876"/>
              </a:xfrm>
              <a:prstGeom prst="rect">
                <a:avLst/>
              </a:prstGeom>
            </p:spPr>
          </p:pic>
          <p:sp>
            <p:nvSpPr>
              <p:cNvPr id="15" name="TextBox 14">
                <a:extLst>
                  <a:ext uri="{FF2B5EF4-FFF2-40B4-BE49-F238E27FC236}">
                    <a16:creationId xmlns:a16="http://schemas.microsoft.com/office/drawing/2014/main" id="{E765D637-C605-31E9-B91A-C85D24289525}"/>
                  </a:ext>
                </a:extLst>
              </p:cNvPr>
              <p:cNvSpPr txBox="1"/>
              <p:nvPr/>
            </p:nvSpPr>
            <p:spPr>
              <a:xfrm>
                <a:off x="7871776" y="4316737"/>
                <a:ext cx="708447" cy="307777"/>
              </a:xfrm>
              <a:prstGeom prst="rect">
                <a:avLst/>
              </a:prstGeom>
              <a:noFill/>
            </p:spPr>
            <p:txBody>
              <a:bodyPr wrap="none" rtlCol="0">
                <a:spAutoFit/>
              </a:bodyPr>
              <a:lstStyle/>
              <a:p>
                <a:pPr algn="ctr"/>
                <a:r>
                  <a:rPr lang="en-US" sz="1400" i="1" dirty="0">
                    <a:solidFill>
                      <a:srgbClr val="FF0000"/>
                    </a:solidFill>
                  </a:rPr>
                  <a:t>gluons</a:t>
                </a:r>
              </a:p>
            </p:txBody>
          </p:sp>
        </p:grpSp>
        <p:sp>
          <p:nvSpPr>
            <p:cNvPr id="10" name="Notched Right Arrow 9">
              <a:extLst>
                <a:ext uri="{FF2B5EF4-FFF2-40B4-BE49-F238E27FC236}">
                  <a16:creationId xmlns:a16="http://schemas.microsoft.com/office/drawing/2014/main" id="{D72A4230-9CDC-B429-E2BC-C8F36054DEC0}"/>
                </a:ext>
              </a:extLst>
            </p:cNvPr>
            <p:cNvSpPr/>
            <p:nvPr/>
          </p:nvSpPr>
          <p:spPr>
            <a:xfrm rot="5400000">
              <a:off x="3526802" y="3205191"/>
              <a:ext cx="992897" cy="48047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b" anchorCtr="1">
              <a:scene3d>
                <a:camera prst="orthographicFront">
                  <a:rot lat="0" lon="0" rev="10799999"/>
                </a:camera>
                <a:lightRig rig="threePt" dir="t"/>
              </a:scene3d>
            </a:bodyPr>
            <a:lstStyle/>
            <a:p>
              <a:pPr algn="ctr"/>
              <a:r>
                <a:rPr lang="en-US" sz="1400" b="1" dirty="0">
                  <a:solidFill>
                    <a:srgbClr val="FF0000"/>
                  </a:solidFill>
                </a:rPr>
                <a:t>Fourier</a:t>
              </a:r>
            </a:p>
          </p:txBody>
        </p:sp>
        <p:sp>
          <p:nvSpPr>
            <p:cNvPr id="11" name="Notched Right Arrow 10">
              <a:extLst>
                <a:ext uri="{FF2B5EF4-FFF2-40B4-BE49-F238E27FC236}">
                  <a16:creationId xmlns:a16="http://schemas.microsoft.com/office/drawing/2014/main" id="{95E55811-78FA-2077-DB8F-B085B3F60B02}"/>
                </a:ext>
              </a:extLst>
            </p:cNvPr>
            <p:cNvSpPr/>
            <p:nvPr/>
          </p:nvSpPr>
          <p:spPr>
            <a:xfrm rot="5400000">
              <a:off x="7733822" y="3235157"/>
              <a:ext cx="1052836" cy="48047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b" anchorCtr="1">
              <a:scene3d>
                <a:camera prst="orthographicFront">
                  <a:rot lat="0" lon="0" rev="0"/>
                </a:camera>
                <a:lightRig rig="threePt" dir="t"/>
              </a:scene3d>
            </a:bodyPr>
            <a:lstStyle/>
            <a:p>
              <a:pPr algn="ctr"/>
              <a:r>
                <a:rPr lang="en-US" sz="1400" b="1" dirty="0">
                  <a:solidFill>
                    <a:srgbClr val="FF0000"/>
                  </a:solidFill>
                </a:rPr>
                <a:t>Fourier</a:t>
              </a:r>
            </a:p>
          </p:txBody>
        </p:sp>
        <p:pic>
          <p:nvPicPr>
            <p:cNvPr id="12" name="Picture 11" descr="plotGPDHG.eps">
              <a:extLst>
                <a:ext uri="{FF2B5EF4-FFF2-40B4-BE49-F238E27FC236}">
                  <a16:creationId xmlns:a16="http://schemas.microsoft.com/office/drawing/2014/main" id="{0EEBFE69-D710-C6AE-8C2C-B498502D5F43}"/>
                </a:ext>
              </a:extLst>
            </p:cNvPr>
            <p:cNvPicPr>
              <a:picLocks noChangeAspect="1"/>
            </p:cNvPicPr>
            <p:nvPr/>
          </p:nvPicPr>
          <p:blipFill>
            <a:blip r:embed="rId6"/>
            <a:stretch>
              <a:fillRect/>
            </a:stretch>
          </p:blipFill>
          <p:spPr>
            <a:xfrm>
              <a:off x="7535278" y="1774971"/>
              <a:ext cx="2872253" cy="1914836"/>
            </a:xfrm>
            <a:prstGeom prst="rect">
              <a:avLst/>
            </a:prstGeom>
          </p:spPr>
        </p:pic>
        <p:graphicFrame>
          <p:nvGraphicFramePr>
            <p:cNvPr id="13" name="Object 12">
              <a:extLst>
                <a:ext uri="{FF2B5EF4-FFF2-40B4-BE49-F238E27FC236}">
                  <a16:creationId xmlns:a16="http://schemas.microsoft.com/office/drawing/2014/main" id="{E763626E-0F60-E08C-0302-D222DB90CD01}"/>
                </a:ext>
              </a:extLst>
            </p:cNvPr>
            <p:cNvGraphicFramePr>
              <a:graphicFrameLocks noChangeAspect="1"/>
            </p:cNvGraphicFramePr>
            <p:nvPr>
              <p:extLst>
                <p:ext uri="{D42A27DB-BD31-4B8C-83A1-F6EECF244321}">
                  <p14:modId xmlns:p14="http://schemas.microsoft.com/office/powerpoint/2010/main" val="2936615635"/>
                </p:ext>
              </p:extLst>
            </p:nvPr>
          </p:nvGraphicFramePr>
          <p:xfrm>
            <a:off x="4144069" y="3759483"/>
            <a:ext cx="4018011" cy="465093"/>
          </p:xfrm>
          <a:graphic>
            <a:graphicData uri="http://schemas.openxmlformats.org/presentationml/2006/ole">
              <mc:AlternateContent xmlns:mc="http://schemas.openxmlformats.org/markup-compatibility/2006">
                <mc:Choice xmlns:v="urn:schemas-microsoft-com:vml" Requires="v">
                  <p:oleObj name="Equation" r:id="rId7" imgW="2908300" imgH="355600" progId="Equation.3">
                    <p:embed/>
                  </p:oleObj>
                </mc:Choice>
                <mc:Fallback>
                  <p:oleObj name="Equation" r:id="rId7" imgW="2908300" imgH="355600" progId="Equation.3">
                    <p:embed/>
                    <p:pic>
                      <p:nvPicPr>
                        <p:cNvPr id="18" name="Object 17">
                          <a:extLst>
                            <a:ext uri="{FF2B5EF4-FFF2-40B4-BE49-F238E27FC236}">
                              <a16:creationId xmlns:a16="http://schemas.microsoft.com/office/drawing/2014/main" id="{DBD72D14-143A-CD40-AFE2-34BC847076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4069" y="3759483"/>
                          <a:ext cx="4018011" cy="465093"/>
                        </a:xfrm>
                        <a:prstGeom prst="rect">
                          <a:avLst/>
                        </a:prstGeom>
                        <a:noFill/>
                      </p:spPr>
                    </p:pic>
                  </p:oleObj>
                </mc:Fallback>
              </mc:AlternateContent>
            </a:graphicData>
          </a:graphic>
        </p:graphicFrame>
      </p:grpSp>
      <p:sp>
        <p:nvSpPr>
          <p:cNvPr id="19" name="TextBox 18">
            <a:extLst>
              <a:ext uri="{FF2B5EF4-FFF2-40B4-BE49-F238E27FC236}">
                <a16:creationId xmlns:a16="http://schemas.microsoft.com/office/drawing/2014/main" id="{4A04F13C-4F05-0F11-75B7-FFA71F6E17E4}"/>
              </a:ext>
            </a:extLst>
          </p:cNvPr>
          <p:cNvSpPr txBox="1"/>
          <p:nvPr/>
        </p:nvSpPr>
        <p:spPr>
          <a:xfrm>
            <a:off x="1622327" y="5650783"/>
            <a:ext cx="8930644" cy="584776"/>
          </a:xfrm>
          <a:prstGeom prst="rect">
            <a:avLst/>
          </a:prstGeom>
          <a:solidFill>
            <a:schemeClr val="accent2">
              <a:lumMod val="20000"/>
              <a:lumOff val="80000"/>
            </a:schemeClr>
          </a:solidFill>
        </p:spPr>
        <p:txBody>
          <a:bodyPr wrap="square" rtlCol="0">
            <a:spAutoFit/>
          </a:bodyPr>
          <a:lstStyle/>
          <a:p>
            <a:pPr marL="228600" indent="-228600">
              <a:buFont typeface="Wingdings" charset="2"/>
              <a:buChar char="Ø"/>
            </a:pPr>
            <a:r>
              <a:rPr lang="en-US" sz="1600" b="1" dirty="0"/>
              <a:t>A global fit over all mock data was done, based on: [Nuclear Physics B 794 (2008) 244–323]</a:t>
            </a:r>
            <a:endParaRPr lang="en-US" sz="1600" b="1" dirty="0">
              <a:solidFill>
                <a:srgbClr val="0000FF"/>
              </a:solidFill>
            </a:endParaRPr>
          </a:p>
          <a:p>
            <a:pPr marL="228600" indent="-228600">
              <a:buFont typeface="Wingdings" charset="2"/>
              <a:buChar char="Ø"/>
            </a:pPr>
            <a:r>
              <a:rPr lang="en-US" sz="1600" b="1" dirty="0"/>
              <a:t>Known values </a:t>
            </a:r>
            <a:r>
              <a:rPr lang="en-US" sz="1600" b="1" i="1" dirty="0" err="1"/>
              <a:t>q(x</a:t>
            </a:r>
            <a:r>
              <a:rPr lang="en-US" sz="1600" b="1" i="1" dirty="0"/>
              <a:t>)</a:t>
            </a:r>
            <a:r>
              <a:rPr lang="en-US" sz="1600" b="1" dirty="0"/>
              <a:t>, </a:t>
            </a:r>
            <a:r>
              <a:rPr lang="en-US" sz="1600" b="1" i="1" dirty="0" err="1"/>
              <a:t>g(x</a:t>
            </a:r>
            <a:r>
              <a:rPr lang="en-US" sz="1600" b="1" i="1" dirty="0"/>
              <a:t>)</a:t>
            </a:r>
            <a:r>
              <a:rPr lang="en-US" sz="1600" b="1" dirty="0"/>
              <a:t> are assumed for </a:t>
            </a:r>
            <a:r>
              <a:rPr lang="en-US" sz="1600" b="1" i="1" dirty="0" err="1"/>
              <a:t>H</a:t>
            </a:r>
            <a:r>
              <a:rPr lang="en-US" sz="1600" b="1" i="1" baseline="30000" dirty="0" err="1"/>
              <a:t>q</a:t>
            </a:r>
            <a:r>
              <a:rPr lang="en-US" sz="1600" b="1" i="1" dirty="0"/>
              <a:t>, H</a:t>
            </a:r>
            <a:r>
              <a:rPr lang="en-US" sz="1600" b="1" i="1" baseline="30000" dirty="0"/>
              <a:t>g </a:t>
            </a:r>
            <a:r>
              <a:rPr lang="en-US" sz="1600" b="1" dirty="0"/>
              <a:t>(at </a:t>
            </a:r>
            <a:r>
              <a:rPr lang="en-US" sz="1600" b="1" dirty="0" err="1"/>
              <a:t>t</a:t>
            </a:r>
            <a:r>
              <a:rPr lang="en-US" sz="1600" b="1" dirty="0"/>
              <a:t>=0 forward limits </a:t>
            </a:r>
            <a:r>
              <a:rPr lang="en-US" sz="1600" b="1" i="1" dirty="0" err="1"/>
              <a:t>E</a:t>
            </a:r>
            <a:r>
              <a:rPr lang="en-US" sz="1600" b="1" i="1" baseline="30000" dirty="0" err="1"/>
              <a:t>q</a:t>
            </a:r>
            <a:r>
              <a:rPr lang="en-US" sz="1600" b="1" i="1" dirty="0"/>
              <a:t>, </a:t>
            </a:r>
            <a:r>
              <a:rPr lang="en-US" sz="1600" b="1" i="1" dirty="0" err="1"/>
              <a:t>E</a:t>
            </a:r>
            <a:r>
              <a:rPr lang="en-US" sz="1600" b="1" i="1" baseline="30000" dirty="0" err="1"/>
              <a:t>g</a:t>
            </a:r>
            <a:r>
              <a:rPr lang="en-US" sz="1600" b="1" i="1" baseline="30000" dirty="0"/>
              <a:t> </a:t>
            </a:r>
            <a:r>
              <a:rPr lang="en-US" sz="1600" b="1" baseline="30000" dirty="0"/>
              <a:t> </a:t>
            </a:r>
            <a:r>
              <a:rPr lang="en-US" sz="1600" b="1" dirty="0"/>
              <a:t>are unknown)</a:t>
            </a:r>
          </a:p>
        </p:txBody>
      </p:sp>
      <p:sp>
        <p:nvSpPr>
          <p:cNvPr id="20" name="TextBox 19">
            <a:extLst>
              <a:ext uri="{FF2B5EF4-FFF2-40B4-BE49-F238E27FC236}">
                <a16:creationId xmlns:a16="http://schemas.microsoft.com/office/drawing/2014/main" id="{B9793333-9AB2-2F24-A487-9F5F0C1D2120}"/>
              </a:ext>
            </a:extLst>
          </p:cNvPr>
          <p:cNvSpPr txBox="1"/>
          <p:nvPr/>
        </p:nvSpPr>
        <p:spPr>
          <a:xfrm>
            <a:off x="2792430" y="739809"/>
            <a:ext cx="6487534" cy="369332"/>
          </a:xfrm>
          <a:prstGeom prst="rect">
            <a:avLst/>
          </a:prstGeom>
          <a:noFill/>
        </p:spPr>
        <p:txBody>
          <a:bodyPr wrap="square" rtlCol="0">
            <a:spAutoFit/>
          </a:bodyPr>
          <a:lstStyle/>
          <a:p>
            <a:pPr algn="ctr"/>
            <a:r>
              <a:rPr lang="en-US" dirty="0">
                <a:solidFill>
                  <a:srgbClr val="000000"/>
                </a:solidFill>
              </a:rPr>
              <a:t>E.C. </a:t>
            </a:r>
            <a:r>
              <a:rPr lang="en-US" dirty="0" err="1">
                <a:solidFill>
                  <a:srgbClr val="000000"/>
                </a:solidFill>
              </a:rPr>
              <a:t>Aschenauer</a:t>
            </a:r>
            <a:r>
              <a:rPr lang="en-US" dirty="0">
                <a:solidFill>
                  <a:srgbClr val="000000"/>
                </a:solidFill>
              </a:rPr>
              <a:t>, S. F., K. </a:t>
            </a:r>
            <a:r>
              <a:rPr lang="en-US" dirty="0" err="1">
                <a:solidFill>
                  <a:srgbClr val="000000"/>
                </a:solidFill>
              </a:rPr>
              <a:t>Kumerički</a:t>
            </a:r>
            <a:r>
              <a:rPr lang="en-US" dirty="0">
                <a:solidFill>
                  <a:srgbClr val="000000"/>
                </a:solidFill>
              </a:rPr>
              <a:t>, D. Müller [JHEP09(2013)093]</a:t>
            </a:r>
          </a:p>
        </p:txBody>
      </p:sp>
      <p:sp>
        <p:nvSpPr>
          <p:cNvPr id="21" name="Title 1">
            <a:extLst>
              <a:ext uri="{FF2B5EF4-FFF2-40B4-BE49-F238E27FC236}">
                <a16:creationId xmlns:a16="http://schemas.microsoft.com/office/drawing/2014/main" id="{40097AB7-E2D1-6823-9A39-FB856AAC5296}"/>
              </a:ext>
            </a:extLst>
          </p:cNvPr>
          <p:cNvSpPr txBox="1">
            <a:spLocks/>
          </p:cNvSpPr>
          <p:nvPr/>
        </p:nvSpPr>
        <p:spPr>
          <a:xfrm>
            <a:off x="595086" y="104813"/>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DVCS-based spatial imaging</a:t>
            </a:r>
          </a:p>
        </p:txBody>
      </p:sp>
    </p:spTree>
    <p:extLst>
      <p:ext uri="{BB962C8B-B14F-4D97-AF65-F5344CB8AC3E}">
        <p14:creationId xmlns:p14="http://schemas.microsoft.com/office/powerpoint/2010/main" val="418492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A7D129-3E76-8B5B-9874-EBE969985AA1}"/>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C8455EB0-55C9-0B9A-7B36-B3EC27B7F6D5}"/>
              </a:ext>
            </a:extLst>
          </p:cNvPr>
          <p:cNvSpPr>
            <a:spLocks noGrp="1"/>
          </p:cNvSpPr>
          <p:nvPr>
            <p:ph type="sldNum" sz="quarter" idx="12"/>
          </p:nvPr>
        </p:nvSpPr>
        <p:spPr/>
        <p:txBody>
          <a:bodyPr/>
          <a:lstStyle/>
          <a:p>
            <a:fld id="{1495DAC2-AB1D-3846-9742-98AFDA9D25F8}" type="slidenum">
              <a:rPr lang="it-IT" smtClean="0"/>
              <a:t>44</a:t>
            </a:fld>
            <a:endParaRPr lang="it-IT"/>
          </a:p>
        </p:txBody>
      </p:sp>
      <p:sp>
        <p:nvSpPr>
          <p:cNvPr id="4" name="TextBox 3">
            <a:extLst>
              <a:ext uri="{FF2B5EF4-FFF2-40B4-BE49-F238E27FC236}">
                <a16:creationId xmlns:a16="http://schemas.microsoft.com/office/drawing/2014/main" id="{DF72CBF2-0F3A-0978-2B4D-F4291F8D835E}"/>
              </a:ext>
            </a:extLst>
          </p:cNvPr>
          <p:cNvSpPr txBox="1"/>
          <p:nvPr/>
        </p:nvSpPr>
        <p:spPr>
          <a:xfrm>
            <a:off x="2792430" y="739809"/>
            <a:ext cx="6487534" cy="369332"/>
          </a:xfrm>
          <a:prstGeom prst="rect">
            <a:avLst/>
          </a:prstGeom>
          <a:noFill/>
        </p:spPr>
        <p:txBody>
          <a:bodyPr wrap="square" rtlCol="0">
            <a:spAutoFit/>
          </a:bodyPr>
          <a:lstStyle/>
          <a:p>
            <a:pPr algn="ctr"/>
            <a:r>
              <a:rPr lang="en-US" dirty="0">
                <a:solidFill>
                  <a:srgbClr val="000000"/>
                </a:solidFill>
              </a:rPr>
              <a:t>E.C. </a:t>
            </a:r>
            <a:r>
              <a:rPr lang="en-US" dirty="0" err="1">
                <a:solidFill>
                  <a:srgbClr val="000000"/>
                </a:solidFill>
              </a:rPr>
              <a:t>Aschenauer</a:t>
            </a:r>
            <a:r>
              <a:rPr lang="en-US" dirty="0">
                <a:solidFill>
                  <a:srgbClr val="000000"/>
                </a:solidFill>
              </a:rPr>
              <a:t>, S. F., K. </a:t>
            </a:r>
            <a:r>
              <a:rPr lang="en-US" dirty="0" err="1">
                <a:solidFill>
                  <a:srgbClr val="000000"/>
                </a:solidFill>
              </a:rPr>
              <a:t>Kumerički</a:t>
            </a:r>
            <a:r>
              <a:rPr lang="en-US" dirty="0">
                <a:solidFill>
                  <a:srgbClr val="000000"/>
                </a:solidFill>
              </a:rPr>
              <a:t>, D. Müller [JHEP09(2013)093]</a:t>
            </a:r>
          </a:p>
        </p:txBody>
      </p:sp>
      <p:grpSp>
        <p:nvGrpSpPr>
          <p:cNvPr id="5" name="Group 4">
            <a:extLst>
              <a:ext uri="{FF2B5EF4-FFF2-40B4-BE49-F238E27FC236}">
                <a16:creationId xmlns:a16="http://schemas.microsoft.com/office/drawing/2014/main" id="{34C55784-5F58-17D4-45D8-54342BCBA044}"/>
              </a:ext>
            </a:extLst>
          </p:cNvPr>
          <p:cNvGrpSpPr/>
          <p:nvPr/>
        </p:nvGrpSpPr>
        <p:grpSpPr>
          <a:xfrm>
            <a:off x="61992" y="1178367"/>
            <a:ext cx="8578564" cy="4370916"/>
            <a:chOff x="0" y="1026584"/>
            <a:chExt cx="9124664" cy="4593167"/>
          </a:xfrm>
        </p:grpSpPr>
        <p:grpSp>
          <p:nvGrpSpPr>
            <p:cNvPr id="6" name="Group 5">
              <a:extLst>
                <a:ext uri="{FF2B5EF4-FFF2-40B4-BE49-F238E27FC236}">
                  <a16:creationId xmlns:a16="http://schemas.microsoft.com/office/drawing/2014/main" id="{9B207B4C-F258-8957-B102-F3020EBDD4FC}"/>
                </a:ext>
              </a:extLst>
            </p:cNvPr>
            <p:cNvGrpSpPr/>
            <p:nvPr/>
          </p:nvGrpSpPr>
          <p:grpSpPr>
            <a:xfrm>
              <a:off x="0" y="1026584"/>
              <a:ext cx="9124664" cy="4593167"/>
              <a:chOff x="21175" y="1132407"/>
              <a:chExt cx="9124664" cy="4593167"/>
            </a:xfrm>
          </p:grpSpPr>
          <p:pic>
            <p:nvPicPr>
              <p:cNvPr id="11" name="Picture 10">
                <a:extLst>
                  <a:ext uri="{FF2B5EF4-FFF2-40B4-BE49-F238E27FC236}">
                    <a16:creationId xmlns:a16="http://schemas.microsoft.com/office/drawing/2014/main" id="{0BF30AA3-61E2-4264-7395-599EA1843FF6}"/>
                  </a:ext>
                </a:extLst>
              </p:cNvPr>
              <p:cNvPicPr>
                <a:picLocks noChangeAspect="1"/>
              </p:cNvPicPr>
              <p:nvPr/>
            </p:nvPicPr>
            <p:blipFill rotWithShape="1">
              <a:blip r:embed="rId2">
                <a:extLst>
                  <a:ext uri="{28A0092B-C50C-407E-A947-70E740481C1C}">
                    <a14:useLocalDpi xmlns:a14="http://schemas.microsoft.com/office/drawing/2010/main" val="0"/>
                  </a:ext>
                </a:extLst>
              </a:blip>
              <a:srcRect l="1468" t="31395" r="4620" b="32075"/>
              <a:stretch/>
            </p:blipFill>
            <p:spPr>
              <a:xfrm>
                <a:off x="21175" y="1132407"/>
                <a:ext cx="9124664" cy="4593167"/>
              </a:xfrm>
              <a:prstGeom prst="rect">
                <a:avLst/>
              </a:prstGeom>
              <a:solidFill>
                <a:schemeClr val="bg1">
                  <a:lumMod val="95000"/>
                </a:schemeClr>
              </a:solidFill>
            </p:spPr>
          </p:pic>
          <p:cxnSp>
            <p:nvCxnSpPr>
              <p:cNvPr id="12" name="Straight Connector 11">
                <a:extLst>
                  <a:ext uri="{FF2B5EF4-FFF2-40B4-BE49-F238E27FC236}">
                    <a16:creationId xmlns:a16="http://schemas.microsoft.com/office/drawing/2014/main" id="{30398602-D1E5-6157-1E4B-92CDFD9FFFB7}"/>
                  </a:ext>
                </a:extLst>
              </p:cNvPr>
              <p:cNvCxnSpPr/>
              <p:nvPr/>
            </p:nvCxnSpPr>
            <p:spPr bwMode="auto">
              <a:xfrm>
                <a:off x="402167" y="4138081"/>
                <a:ext cx="7323666" cy="21167"/>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3" name="Straight Connector 12">
                <a:extLst>
                  <a:ext uri="{FF2B5EF4-FFF2-40B4-BE49-F238E27FC236}">
                    <a16:creationId xmlns:a16="http://schemas.microsoft.com/office/drawing/2014/main" id="{359F72BD-2848-9794-9FF4-194E26A97612}"/>
                  </a:ext>
                </a:extLst>
              </p:cNvPr>
              <p:cNvCxnSpPr/>
              <p:nvPr/>
            </p:nvCxnSpPr>
            <p:spPr bwMode="auto">
              <a:xfrm flipH="1">
                <a:off x="1661582" y="2857500"/>
                <a:ext cx="10584" cy="2476500"/>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4" name="Straight Connector 13">
                <a:extLst>
                  <a:ext uri="{FF2B5EF4-FFF2-40B4-BE49-F238E27FC236}">
                    <a16:creationId xmlns:a16="http://schemas.microsoft.com/office/drawing/2014/main" id="{FABB9F80-FF6B-3702-7550-8DFC621D5AD8}"/>
                  </a:ext>
                </a:extLst>
              </p:cNvPr>
              <p:cNvCxnSpPr/>
              <p:nvPr/>
            </p:nvCxnSpPr>
            <p:spPr bwMode="auto">
              <a:xfrm flipH="1">
                <a:off x="4078816" y="2840567"/>
                <a:ext cx="10584" cy="2476500"/>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5" name="Straight Connector 14">
                <a:extLst>
                  <a:ext uri="{FF2B5EF4-FFF2-40B4-BE49-F238E27FC236}">
                    <a16:creationId xmlns:a16="http://schemas.microsoft.com/office/drawing/2014/main" id="{4FBFA5DE-F1EC-5C66-91C8-BE6B8EC308E7}"/>
                  </a:ext>
                </a:extLst>
              </p:cNvPr>
              <p:cNvCxnSpPr/>
              <p:nvPr/>
            </p:nvCxnSpPr>
            <p:spPr bwMode="auto">
              <a:xfrm flipH="1">
                <a:off x="6485466" y="2887134"/>
                <a:ext cx="10584" cy="2476500"/>
              </a:xfrm>
              <a:prstGeom prst="line">
                <a:avLst/>
              </a:prstGeom>
              <a:solidFill>
                <a:schemeClr val="accent1"/>
              </a:solidFill>
              <a:ln w="19050" cap="flat" cmpd="sng" algn="ctr">
                <a:solidFill>
                  <a:schemeClr val="tx1"/>
                </a:solidFill>
                <a:prstDash val="dash"/>
                <a:round/>
                <a:headEnd type="none" w="med" len="med"/>
                <a:tailEnd type="none" w="med" len="med"/>
              </a:ln>
              <a:effectLst/>
            </p:spPr>
          </p:cxnSp>
        </p:grpSp>
        <p:sp>
          <p:nvSpPr>
            <p:cNvPr id="7" name="TextBox 6">
              <a:extLst>
                <a:ext uri="{FF2B5EF4-FFF2-40B4-BE49-F238E27FC236}">
                  <a16:creationId xmlns:a16="http://schemas.microsoft.com/office/drawing/2014/main" id="{E2066EB5-B13F-D8B4-3592-EEAFB9DADAAD}"/>
                </a:ext>
              </a:extLst>
            </p:cNvPr>
            <p:cNvSpPr txBox="1"/>
            <p:nvPr/>
          </p:nvSpPr>
          <p:spPr>
            <a:xfrm>
              <a:off x="3177763" y="4872690"/>
              <a:ext cx="1730462" cy="338554"/>
            </a:xfrm>
            <a:prstGeom prst="rect">
              <a:avLst/>
            </a:prstGeom>
            <a:noFill/>
          </p:spPr>
          <p:txBody>
            <a:bodyPr wrap="none" rtlCol="0">
              <a:spAutoFit/>
            </a:bodyPr>
            <a:lstStyle/>
            <a:p>
              <a:r>
                <a:rPr lang="en-US" sz="1600" b="1" dirty="0">
                  <a:solidFill>
                    <a:srgbClr val="FF0000"/>
                  </a:solidFill>
                </a:rPr>
                <a:t>Shift due to GPD E</a:t>
              </a:r>
            </a:p>
          </p:txBody>
        </p:sp>
        <p:sp>
          <p:nvSpPr>
            <p:cNvPr id="8" name="TextBox 7">
              <a:extLst>
                <a:ext uri="{FF2B5EF4-FFF2-40B4-BE49-F238E27FC236}">
                  <a16:creationId xmlns:a16="http://schemas.microsoft.com/office/drawing/2014/main" id="{4F9DE599-EC64-F335-22DF-E35AC87FA4A8}"/>
                </a:ext>
              </a:extLst>
            </p:cNvPr>
            <p:cNvSpPr txBox="1"/>
            <p:nvPr/>
          </p:nvSpPr>
          <p:spPr>
            <a:xfrm>
              <a:off x="1746584" y="2840326"/>
              <a:ext cx="1130112" cy="523220"/>
            </a:xfrm>
            <a:prstGeom prst="rect">
              <a:avLst/>
            </a:prstGeom>
            <a:noFill/>
          </p:spPr>
          <p:txBody>
            <a:bodyPr wrap="none" rtlCol="0">
              <a:spAutoFit/>
            </a:bodyPr>
            <a:lstStyle/>
            <a:p>
              <a:pPr algn="ctr"/>
              <a:r>
                <a:rPr lang="en-US" sz="1400" b="1" i="1" dirty="0">
                  <a:solidFill>
                    <a:srgbClr val="FF0000"/>
                  </a:solidFill>
                </a:rPr>
                <a:t>Unpolarized</a:t>
              </a:r>
            </a:p>
            <a:p>
              <a:pPr algn="ctr"/>
              <a:r>
                <a:rPr lang="en-US" sz="1400" b="1" i="1" dirty="0">
                  <a:solidFill>
                    <a:srgbClr val="FF0000"/>
                  </a:solidFill>
                </a:rPr>
                <a:t>sea-quarks</a:t>
              </a:r>
            </a:p>
          </p:txBody>
        </p:sp>
        <p:sp>
          <p:nvSpPr>
            <p:cNvPr id="9" name="TextBox 8">
              <a:extLst>
                <a:ext uri="{FF2B5EF4-FFF2-40B4-BE49-F238E27FC236}">
                  <a16:creationId xmlns:a16="http://schemas.microsoft.com/office/drawing/2014/main" id="{A1E611C2-6D75-EE19-B895-E234B12406E3}"/>
                </a:ext>
              </a:extLst>
            </p:cNvPr>
            <p:cNvSpPr txBox="1"/>
            <p:nvPr/>
          </p:nvSpPr>
          <p:spPr>
            <a:xfrm>
              <a:off x="4225045" y="2840326"/>
              <a:ext cx="1041308" cy="523220"/>
            </a:xfrm>
            <a:prstGeom prst="rect">
              <a:avLst/>
            </a:prstGeom>
            <a:noFill/>
          </p:spPr>
          <p:txBody>
            <a:bodyPr wrap="none" rtlCol="0">
              <a:spAutoFit/>
            </a:bodyPr>
            <a:lstStyle/>
            <a:p>
              <a:pPr algn="ctr"/>
              <a:r>
                <a:rPr lang="en-US" sz="1400" b="1" i="1" dirty="0">
                  <a:solidFill>
                    <a:srgbClr val="FF0000"/>
                  </a:solidFill>
                </a:rPr>
                <a:t>Polarized</a:t>
              </a:r>
            </a:p>
            <a:p>
              <a:pPr algn="ctr"/>
              <a:r>
                <a:rPr lang="en-US" sz="1400" b="1" i="1" dirty="0">
                  <a:solidFill>
                    <a:srgbClr val="FF0000"/>
                  </a:solidFill>
                </a:rPr>
                <a:t>sea-quarks</a:t>
              </a:r>
            </a:p>
          </p:txBody>
        </p:sp>
        <p:sp>
          <p:nvSpPr>
            <p:cNvPr id="10" name="TextBox 9">
              <a:extLst>
                <a:ext uri="{FF2B5EF4-FFF2-40B4-BE49-F238E27FC236}">
                  <a16:creationId xmlns:a16="http://schemas.microsoft.com/office/drawing/2014/main" id="{36A409FC-8B2D-73F0-9E89-FBEB520FEDFC}"/>
                </a:ext>
              </a:extLst>
            </p:cNvPr>
            <p:cNvSpPr txBox="1"/>
            <p:nvPr/>
          </p:nvSpPr>
          <p:spPr>
            <a:xfrm>
              <a:off x="6899826" y="2851763"/>
              <a:ext cx="721947" cy="307777"/>
            </a:xfrm>
            <a:prstGeom prst="rect">
              <a:avLst/>
            </a:prstGeom>
            <a:noFill/>
          </p:spPr>
          <p:txBody>
            <a:bodyPr wrap="none" rtlCol="0">
              <a:spAutoFit/>
            </a:bodyPr>
            <a:lstStyle/>
            <a:p>
              <a:pPr algn="ctr"/>
              <a:r>
                <a:rPr lang="en-US" sz="1400" b="1" i="1" dirty="0">
                  <a:solidFill>
                    <a:srgbClr val="FF0000"/>
                  </a:solidFill>
                </a:rPr>
                <a:t>gluons</a:t>
              </a:r>
            </a:p>
          </p:txBody>
        </p:sp>
      </p:grpSp>
      <p:sp>
        <p:nvSpPr>
          <p:cNvPr id="16" name="TextBox 15">
            <a:extLst>
              <a:ext uri="{FF2B5EF4-FFF2-40B4-BE49-F238E27FC236}">
                <a16:creationId xmlns:a16="http://schemas.microsoft.com/office/drawing/2014/main" id="{8BC3EE1D-15EF-1FF8-E8A2-C74FACF4A449}"/>
              </a:ext>
            </a:extLst>
          </p:cNvPr>
          <p:cNvSpPr txBox="1"/>
          <p:nvPr/>
        </p:nvSpPr>
        <p:spPr>
          <a:xfrm>
            <a:off x="73457" y="5657285"/>
            <a:ext cx="5211465" cy="923330"/>
          </a:xfrm>
          <a:prstGeom prst="rect">
            <a:avLst/>
          </a:prstGeom>
          <a:solidFill>
            <a:schemeClr val="accent2">
              <a:lumMod val="20000"/>
              <a:lumOff val="80000"/>
            </a:schemeClr>
          </a:solidFill>
          <a:ln w="38100">
            <a:solidFill>
              <a:srgbClr val="0000FF"/>
            </a:solidFill>
          </a:ln>
        </p:spPr>
        <p:txBody>
          <a:bodyPr wrap="square" rtlCol="0">
            <a:spAutoFit/>
          </a:bodyPr>
          <a:lstStyle/>
          <a:p>
            <a:pPr marL="228600" indent="-228600"/>
            <a:r>
              <a:rPr lang="en-US" b="1" dirty="0">
                <a:solidFill>
                  <a:srgbClr val="000090"/>
                </a:solidFill>
                <a:latin typeface="+mj-lt"/>
                <a:cs typeface="Comic Sans MS"/>
              </a:rPr>
              <a:t>Impact of EIC </a:t>
            </a:r>
            <a:r>
              <a:rPr lang="en-US" b="1" dirty="0">
                <a:solidFill>
                  <a:srgbClr val="000000"/>
                </a:solidFill>
                <a:latin typeface="+mj-lt"/>
                <a:cs typeface="Comic Sans MS"/>
              </a:rPr>
              <a:t>(based on DVCS only):</a:t>
            </a:r>
          </a:p>
          <a:p>
            <a:pPr marL="228600" indent="-228600">
              <a:buFont typeface="Wingdings" charset="2"/>
              <a:buChar char="ü"/>
            </a:pPr>
            <a:r>
              <a:rPr lang="en-US" b="1" dirty="0">
                <a:solidFill>
                  <a:srgbClr val="FF0000"/>
                </a:solidFill>
                <a:latin typeface="+mj-lt"/>
              </a:rPr>
              <a:t>Excellent reconstruction of </a:t>
            </a:r>
            <a:r>
              <a:rPr lang="en-US" b="1" i="1" dirty="0" err="1">
                <a:solidFill>
                  <a:srgbClr val="FF0000"/>
                </a:solidFill>
                <a:latin typeface="+mj-lt"/>
              </a:rPr>
              <a:t>H</a:t>
            </a:r>
            <a:r>
              <a:rPr lang="en-US" b="1" i="1" baseline="30000" dirty="0" err="1">
                <a:solidFill>
                  <a:srgbClr val="FF0000"/>
                </a:solidFill>
                <a:latin typeface="+mj-lt"/>
              </a:rPr>
              <a:t>sea</a:t>
            </a:r>
            <a:r>
              <a:rPr lang="en-US" b="1" i="1" dirty="0">
                <a:solidFill>
                  <a:srgbClr val="FF0000"/>
                </a:solidFill>
                <a:latin typeface="+mj-lt"/>
              </a:rPr>
              <a:t>,</a:t>
            </a:r>
            <a:r>
              <a:rPr lang="en-US" b="1" baseline="30000" dirty="0">
                <a:solidFill>
                  <a:srgbClr val="FF0000"/>
                </a:solidFill>
                <a:latin typeface="+mj-lt"/>
              </a:rPr>
              <a:t> </a:t>
            </a:r>
            <a:r>
              <a:rPr lang="en-US" b="1" dirty="0">
                <a:solidFill>
                  <a:srgbClr val="FF0000"/>
                </a:solidFill>
                <a:latin typeface="+mj-lt"/>
              </a:rPr>
              <a:t>and </a:t>
            </a:r>
            <a:r>
              <a:rPr lang="en-US" b="1" i="1" dirty="0">
                <a:solidFill>
                  <a:srgbClr val="FF0000"/>
                </a:solidFill>
                <a:latin typeface="+mj-lt"/>
              </a:rPr>
              <a:t>H</a:t>
            </a:r>
            <a:r>
              <a:rPr lang="en-US" b="1" i="1" baseline="30000" dirty="0">
                <a:solidFill>
                  <a:srgbClr val="FF0000"/>
                </a:solidFill>
                <a:latin typeface="+mj-lt"/>
              </a:rPr>
              <a:t>g</a:t>
            </a:r>
            <a:r>
              <a:rPr lang="en-US" b="1" i="1" dirty="0">
                <a:solidFill>
                  <a:srgbClr val="FF0000"/>
                </a:solidFill>
                <a:latin typeface="+mj-lt"/>
              </a:rPr>
              <a:t> </a:t>
            </a:r>
            <a:r>
              <a:rPr lang="en-US" b="1" dirty="0">
                <a:latin typeface="+mj-lt"/>
              </a:rPr>
              <a:t>(from </a:t>
            </a:r>
            <a:r>
              <a:rPr lang="en-US" b="1" i="1" dirty="0" err="1">
                <a:latin typeface="+mj-lt"/>
              </a:rPr>
              <a:t>dσ/dt</a:t>
            </a:r>
            <a:r>
              <a:rPr lang="en-US" b="1" dirty="0">
                <a:latin typeface="+mj-lt"/>
              </a:rPr>
              <a:t>)</a:t>
            </a:r>
          </a:p>
          <a:p>
            <a:pPr marL="228600" indent="-228600">
              <a:buFont typeface="Wingdings" charset="2"/>
              <a:buChar char="ü"/>
            </a:pPr>
            <a:r>
              <a:rPr lang="en-US" b="1" dirty="0">
                <a:solidFill>
                  <a:srgbClr val="FF0000"/>
                </a:solidFill>
              </a:rPr>
              <a:t>Reconstruction of sea-quarks GPD E </a:t>
            </a:r>
            <a:endParaRPr lang="en-US" b="1" dirty="0"/>
          </a:p>
        </p:txBody>
      </p:sp>
      <p:sp>
        <p:nvSpPr>
          <p:cNvPr id="17" name="TextBox 16">
            <a:extLst>
              <a:ext uri="{FF2B5EF4-FFF2-40B4-BE49-F238E27FC236}">
                <a16:creationId xmlns:a16="http://schemas.microsoft.com/office/drawing/2014/main" id="{239F09A6-2E60-A97A-33A0-BA9B995C8374}"/>
              </a:ext>
            </a:extLst>
          </p:cNvPr>
          <p:cNvSpPr txBox="1"/>
          <p:nvPr/>
        </p:nvSpPr>
        <p:spPr>
          <a:xfrm>
            <a:off x="8650507" y="1413040"/>
            <a:ext cx="3528266" cy="2923877"/>
          </a:xfrm>
          <a:prstGeom prst="rect">
            <a:avLst/>
          </a:prstGeom>
          <a:noFill/>
        </p:spPr>
        <p:txBody>
          <a:bodyPr wrap="square" rtlCol="0">
            <a:spAutoFit/>
          </a:bodyPr>
          <a:lstStyle/>
          <a:p>
            <a:r>
              <a:rPr lang="en-US" sz="2000" b="1" dirty="0">
                <a:solidFill>
                  <a:srgbClr val="0000FF"/>
                </a:solidFill>
              </a:rPr>
              <a:t>Much still to be investigated!</a:t>
            </a:r>
          </a:p>
          <a:p>
            <a:pPr marL="285750" indent="-285750">
              <a:spcBef>
                <a:spcPts val="600"/>
              </a:spcBef>
              <a:buFont typeface="Arial"/>
              <a:buChar char="•"/>
            </a:pPr>
            <a:r>
              <a:rPr lang="en-US" b="1" dirty="0">
                <a:latin typeface="+mj-lt"/>
              </a:rPr>
              <a:t>Gluon GPD H can be much improved by including </a:t>
            </a:r>
            <a:r>
              <a:rPr lang="en-GB" b="1" dirty="0">
                <a:latin typeface="+mj-lt"/>
                <a:ea typeface="DejaVu Sans" charset="0"/>
                <a:cs typeface="DejaVu Sans" charset="0"/>
              </a:rPr>
              <a:t>J/</a:t>
            </a:r>
            <a:r>
              <a:rPr lang="en-GB" b="1" dirty="0" err="1">
                <a:latin typeface="+mj-lt"/>
                <a:ea typeface="DejaVu Sans" charset="0"/>
                <a:cs typeface="DejaVu Sans" charset="0"/>
              </a:rPr>
              <a:t>ψ</a:t>
            </a:r>
            <a:r>
              <a:rPr lang="en-US" b="1" dirty="0">
                <a:latin typeface="+mj-lt"/>
              </a:rPr>
              <a:t> </a:t>
            </a:r>
          </a:p>
          <a:p>
            <a:pPr marL="285750" indent="-285750">
              <a:spcBef>
                <a:spcPts val="600"/>
              </a:spcBef>
              <a:buFont typeface="Arial"/>
              <a:buChar char="•"/>
            </a:pPr>
            <a:r>
              <a:rPr lang="en-US" b="1" dirty="0">
                <a:latin typeface="+mj-lt"/>
              </a:rPr>
              <a:t>Access to gluon GPD E </a:t>
            </a:r>
            <a:r>
              <a:rPr lang="en-US" b="1" dirty="0">
                <a:latin typeface="+mj-lt"/>
                <a:sym typeface="Wingdings"/>
              </a:rPr>
              <a:t> orbital momentum (Ji sum rule)</a:t>
            </a:r>
            <a:endParaRPr lang="en-US" b="1" dirty="0">
              <a:latin typeface="+mj-lt"/>
            </a:endParaRPr>
          </a:p>
          <a:p>
            <a:pPr marL="285750" indent="-285750">
              <a:spcBef>
                <a:spcPts val="600"/>
              </a:spcBef>
              <a:buClr>
                <a:schemeClr val="tx1"/>
              </a:buClr>
              <a:buFont typeface="Arial"/>
              <a:buChar char="•"/>
            </a:pPr>
            <a:r>
              <a:rPr lang="en-US" b="1" dirty="0">
                <a:solidFill>
                  <a:srgbClr val="FF0000"/>
                </a:solidFill>
                <a:latin typeface="+mj-lt"/>
              </a:rPr>
              <a:t>Flavor Separation of GPDs </a:t>
            </a:r>
            <a:r>
              <a:rPr lang="en-US" b="1" dirty="0">
                <a:latin typeface="+mj-lt"/>
              </a:rPr>
              <a:t>(VMP and/or DVCS on deuteron) </a:t>
            </a:r>
          </a:p>
          <a:p>
            <a:pPr marL="285750" indent="-285750">
              <a:spcBef>
                <a:spcPts val="600"/>
              </a:spcBef>
              <a:buFont typeface="Arial"/>
              <a:buChar char="•"/>
            </a:pPr>
            <a:r>
              <a:rPr lang="en-US" b="1" dirty="0">
                <a:latin typeface="+mj-lt"/>
              </a:rPr>
              <a:t>Nuclear imaging (modification of GPDs in </a:t>
            </a:r>
            <a:r>
              <a:rPr lang="en-US" b="1" dirty="0" err="1">
                <a:latin typeface="+mj-lt"/>
              </a:rPr>
              <a:t>p+A</a:t>
            </a:r>
            <a:r>
              <a:rPr lang="en-US" b="1" dirty="0">
                <a:latin typeface="+mj-lt"/>
              </a:rPr>
              <a:t> collisions)</a:t>
            </a:r>
          </a:p>
        </p:txBody>
      </p:sp>
      <p:sp>
        <p:nvSpPr>
          <p:cNvPr id="18" name="Title 1">
            <a:extLst>
              <a:ext uri="{FF2B5EF4-FFF2-40B4-BE49-F238E27FC236}">
                <a16:creationId xmlns:a16="http://schemas.microsoft.com/office/drawing/2014/main" id="{CA99434D-2979-0EF6-A471-8F9308B88528}"/>
              </a:ext>
            </a:extLst>
          </p:cNvPr>
          <p:cNvSpPr txBox="1">
            <a:spLocks/>
          </p:cNvSpPr>
          <p:nvPr/>
        </p:nvSpPr>
        <p:spPr>
          <a:xfrm>
            <a:off x="595086" y="104813"/>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DVCS-based spatial imaging</a:t>
            </a:r>
          </a:p>
        </p:txBody>
      </p:sp>
    </p:spTree>
    <p:extLst>
      <p:ext uri="{BB962C8B-B14F-4D97-AF65-F5344CB8AC3E}">
        <p14:creationId xmlns:p14="http://schemas.microsoft.com/office/powerpoint/2010/main" val="203599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B663A2-C63F-D760-F06C-A0B03701807C}"/>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96EE5B12-0F69-9C73-83AC-F20CEEBEBE54}"/>
              </a:ext>
            </a:extLst>
          </p:cNvPr>
          <p:cNvSpPr>
            <a:spLocks noGrp="1"/>
          </p:cNvSpPr>
          <p:nvPr>
            <p:ph type="sldNum" sz="quarter" idx="12"/>
          </p:nvPr>
        </p:nvSpPr>
        <p:spPr/>
        <p:txBody>
          <a:bodyPr/>
          <a:lstStyle/>
          <a:p>
            <a:fld id="{1495DAC2-AB1D-3846-9742-98AFDA9D25F8}" type="slidenum">
              <a:rPr lang="it-IT" smtClean="0"/>
              <a:t>45</a:t>
            </a:fld>
            <a:endParaRPr lang="it-IT"/>
          </a:p>
        </p:txBody>
      </p:sp>
      <p:sp>
        <p:nvSpPr>
          <p:cNvPr id="4" name="TextBox 3">
            <a:extLst>
              <a:ext uri="{FF2B5EF4-FFF2-40B4-BE49-F238E27FC236}">
                <a16:creationId xmlns:a16="http://schemas.microsoft.com/office/drawing/2014/main" id="{F6FA1C5E-8E32-DDDB-5F76-CD44CF693882}"/>
              </a:ext>
            </a:extLst>
          </p:cNvPr>
          <p:cNvSpPr txBox="1"/>
          <p:nvPr/>
        </p:nvSpPr>
        <p:spPr>
          <a:xfrm>
            <a:off x="10094061" y="817441"/>
            <a:ext cx="1663469" cy="400110"/>
          </a:xfrm>
          <a:prstGeom prst="rect">
            <a:avLst/>
          </a:prstGeom>
          <a:solidFill>
            <a:schemeClr val="accent1">
              <a:lumMod val="60000"/>
              <a:lumOff val="40000"/>
              <a:alpha val="30000"/>
            </a:schemeClr>
          </a:solidFill>
        </p:spPr>
        <p:txBody>
          <a:bodyPr wrap="none" rtlCol="0">
            <a:spAutoFit/>
          </a:bodyPr>
          <a:lstStyle/>
          <a:p>
            <a:r>
              <a:rPr lang="en-US" sz="2000" b="1" dirty="0">
                <a:solidFill>
                  <a:srgbClr val="FFC000"/>
                </a:solidFill>
              </a:rPr>
              <a:t>Yellow Report</a:t>
            </a:r>
            <a:endParaRPr lang="en-US" sz="2000" dirty="0">
              <a:solidFill>
                <a:srgbClr val="FFC000"/>
              </a:solidFill>
            </a:endParaRPr>
          </a:p>
        </p:txBody>
      </p:sp>
      <p:sp>
        <p:nvSpPr>
          <p:cNvPr id="5" name="TextBox 4">
            <a:extLst>
              <a:ext uri="{FF2B5EF4-FFF2-40B4-BE49-F238E27FC236}">
                <a16:creationId xmlns:a16="http://schemas.microsoft.com/office/drawing/2014/main" id="{29C1C132-C72E-92DC-E90A-B8B6115DFA09}"/>
              </a:ext>
            </a:extLst>
          </p:cNvPr>
          <p:cNvSpPr txBox="1"/>
          <p:nvPr/>
        </p:nvSpPr>
        <p:spPr>
          <a:xfrm>
            <a:off x="363938" y="877948"/>
            <a:ext cx="5567585" cy="1400383"/>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2000" dirty="0">
                <a:solidFill>
                  <a:srgbClr val="0432FF"/>
                </a:solidFill>
              </a:rPr>
              <a:t>Based on </a:t>
            </a:r>
            <a:r>
              <a:rPr lang="en-US" sz="2000" dirty="0" err="1">
                <a:solidFill>
                  <a:srgbClr val="0432FF"/>
                </a:solidFill>
              </a:rPr>
              <a:t>Goloskokov</a:t>
            </a:r>
            <a:r>
              <a:rPr lang="en-US" sz="2000" dirty="0">
                <a:solidFill>
                  <a:srgbClr val="0432FF"/>
                </a:solidFill>
              </a:rPr>
              <a:t>-Kroll model</a:t>
            </a:r>
          </a:p>
          <a:p>
            <a:pPr marL="171450" indent="-171450">
              <a:spcBef>
                <a:spcPts val="600"/>
              </a:spcBef>
              <a:buFont typeface="Arial" panose="020B0604020202020204" pitchFamily="34" charset="0"/>
              <a:buChar char="•"/>
            </a:pPr>
            <a:r>
              <a:rPr lang="en-US" sz="2000" dirty="0">
                <a:solidFill>
                  <a:srgbClr val="0003FF"/>
                </a:solidFill>
              </a:rPr>
              <a:t>Kinematic range: </a:t>
            </a:r>
            <a:r>
              <a:rPr lang="en-US" sz="2000" b="1" dirty="0"/>
              <a:t>10</a:t>
            </a:r>
            <a:r>
              <a:rPr lang="en-US" sz="2000" b="1" baseline="30000" dirty="0"/>
              <a:t>-4</a:t>
            </a:r>
            <a:r>
              <a:rPr lang="en-US" sz="2000" b="1" dirty="0"/>
              <a:t> &lt; </a:t>
            </a:r>
            <a:r>
              <a:rPr lang="en-US" sz="2000" b="1" dirty="0" err="1"/>
              <a:t>x</a:t>
            </a:r>
            <a:r>
              <a:rPr lang="en-US" sz="2000" b="1" baseline="-25000" dirty="0" err="1"/>
              <a:t>B</a:t>
            </a:r>
            <a:r>
              <a:rPr lang="en-US" sz="2000" b="1" dirty="0"/>
              <a:t> &lt; 0.7</a:t>
            </a:r>
          </a:p>
          <a:p>
            <a:pPr algn="ctr"/>
            <a:r>
              <a:rPr lang="en-US" sz="2000" b="1" dirty="0"/>
              <a:t>                    1 GeV</a:t>
            </a:r>
            <a:r>
              <a:rPr lang="en-US" sz="2000" b="1" baseline="30000" dirty="0"/>
              <a:t>2</a:t>
            </a:r>
            <a:r>
              <a:rPr lang="en-US" sz="2000" b="1" dirty="0"/>
              <a:t> &lt; Q</a:t>
            </a:r>
            <a:r>
              <a:rPr lang="en-US" sz="2000" b="1" baseline="30000" dirty="0"/>
              <a:t>2</a:t>
            </a:r>
            <a:r>
              <a:rPr lang="en-US" sz="2000" b="1" dirty="0"/>
              <a:t> &lt; 1000 GeV</a:t>
            </a:r>
            <a:r>
              <a:rPr lang="en-US" sz="2000" b="1" baseline="30000" dirty="0"/>
              <a:t>2</a:t>
            </a:r>
          </a:p>
          <a:p>
            <a:pPr algn="ctr"/>
            <a:r>
              <a:rPr lang="en-US" sz="2000" b="1" dirty="0"/>
              <a:t>    0 &lt; |t| &lt; 1 GeV</a:t>
            </a:r>
            <a:r>
              <a:rPr lang="en-US" sz="2000" b="1" baseline="30000" dirty="0"/>
              <a:t>2</a:t>
            </a:r>
          </a:p>
        </p:txBody>
      </p:sp>
      <p:pic>
        <p:nvPicPr>
          <p:cNvPr id="7" name="Picture 6">
            <a:extLst>
              <a:ext uri="{FF2B5EF4-FFF2-40B4-BE49-F238E27FC236}">
                <a16:creationId xmlns:a16="http://schemas.microsoft.com/office/drawing/2014/main" id="{7631EA09-155D-A605-01FE-93E148C47405}"/>
              </a:ext>
            </a:extLst>
          </p:cNvPr>
          <p:cNvPicPr>
            <a:picLocks noChangeAspect="1"/>
          </p:cNvPicPr>
          <p:nvPr/>
        </p:nvPicPr>
        <p:blipFill rotWithShape="1">
          <a:blip r:embed="rId2"/>
          <a:srcRect l="3880" t="55765" r="32173" b="2831"/>
          <a:stretch/>
        </p:blipFill>
        <p:spPr>
          <a:xfrm>
            <a:off x="5695601" y="1258205"/>
            <a:ext cx="5658199" cy="2060727"/>
          </a:xfrm>
          <a:prstGeom prst="rect">
            <a:avLst/>
          </a:prstGeom>
        </p:spPr>
      </p:pic>
      <p:sp>
        <p:nvSpPr>
          <p:cNvPr id="8" name="Title 1">
            <a:extLst>
              <a:ext uri="{FF2B5EF4-FFF2-40B4-BE49-F238E27FC236}">
                <a16:creationId xmlns:a16="http://schemas.microsoft.com/office/drawing/2014/main" id="{2D45A9F2-0406-7FAD-560B-C3E89E9547A6}"/>
              </a:ext>
            </a:extLst>
          </p:cNvPr>
          <p:cNvSpPr txBox="1">
            <a:spLocks/>
          </p:cNvSpPr>
          <p:nvPr/>
        </p:nvSpPr>
        <p:spPr>
          <a:xfrm>
            <a:off x="595086" y="104813"/>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C0000"/>
                </a:solidFill>
                <a:ea typeface="DejaVu Sans" charset="0"/>
                <a:cs typeface="DejaVu Sans" charset="0"/>
              </a:rPr>
              <a:t>DVCS vs exclusive π</a:t>
            </a:r>
            <a:r>
              <a:rPr lang="en-US" sz="3200" b="1" baseline="30000" dirty="0">
                <a:solidFill>
                  <a:srgbClr val="CC0000"/>
                </a:solidFill>
                <a:ea typeface="DejaVu Sans" charset="0"/>
                <a:cs typeface="DejaVu Sans" charset="0"/>
              </a:rPr>
              <a:t>0</a:t>
            </a:r>
            <a:endParaRPr lang="en-US" sz="3200" b="1" dirty="0">
              <a:solidFill>
                <a:srgbClr val="C00000"/>
              </a:solidFill>
            </a:endParaRPr>
          </a:p>
        </p:txBody>
      </p:sp>
      <p:grpSp>
        <p:nvGrpSpPr>
          <p:cNvPr id="10" name="Group 9">
            <a:extLst>
              <a:ext uri="{FF2B5EF4-FFF2-40B4-BE49-F238E27FC236}">
                <a16:creationId xmlns:a16="http://schemas.microsoft.com/office/drawing/2014/main" id="{AFCC3BA9-1E99-12DE-7046-C869AD4CE797}"/>
              </a:ext>
            </a:extLst>
          </p:cNvPr>
          <p:cNvGrpSpPr/>
          <p:nvPr/>
        </p:nvGrpSpPr>
        <p:grpSpPr>
          <a:xfrm>
            <a:off x="132030" y="2200014"/>
            <a:ext cx="4010992" cy="2808406"/>
            <a:chOff x="5599434" y="1304417"/>
            <a:chExt cx="3287573" cy="2257365"/>
          </a:xfrm>
        </p:grpSpPr>
        <p:grpSp>
          <p:nvGrpSpPr>
            <p:cNvPr id="11" name="Group 10">
              <a:extLst>
                <a:ext uri="{FF2B5EF4-FFF2-40B4-BE49-F238E27FC236}">
                  <a16:creationId xmlns:a16="http://schemas.microsoft.com/office/drawing/2014/main" id="{E795CC7E-00CB-7D69-AB12-510C194AE712}"/>
                </a:ext>
              </a:extLst>
            </p:cNvPr>
            <p:cNvGrpSpPr/>
            <p:nvPr/>
          </p:nvGrpSpPr>
          <p:grpSpPr>
            <a:xfrm>
              <a:off x="5599434" y="1304417"/>
              <a:ext cx="3287573" cy="2257365"/>
              <a:chOff x="5447195" y="3085250"/>
              <a:chExt cx="3287573" cy="2257365"/>
            </a:xfrm>
          </p:grpSpPr>
          <p:pic>
            <p:nvPicPr>
              <p:cNvPr id="13" name="Picture 12" descr="A picture containing map, text&#10;&#10;Description automatically generated">
                <a:extLst>
                  <a:ext uri="{FF2B5EF4-FFF2-40B4-BE49-F238E27FC236}">
                    <a16:creationId xmlns:a16="http://schemas.microsoft.com/office/drawing/2014/main" id="{82B7F594-9C45-9DAF-4B02-6ED6F8E338EB}"/>
                  </a:ext>
                </a:extLst>
              </p:cNvPr>
              <p:cNvPicPr>
                <a:picLocks noChangeAspect="1"/>
              </p:cNvPicPr>
              <p:nvPr/>
            </p:nvPicPr>
            <p:blipFill rotWithShape="1">
              <a:blip r:embed="rId3"/>
              <a:srcRect l="54782" t="11215" b="23510"/>
              <a:stretch/>
            </p:blipFill>
            <p:spPr>
              <a:xfrm>
                <a:off x="5447195" y="3085250"/>
                <a:ext cx="3287573" cy="2257365"/>
              </a:xfrm>
              <a:prstGeom prst="rect">
                <a:avLst/>
              </a:prstGeom>
            </p:spPr>
          </p:pic>
          <p:sp>
            <p:nvSpPr>
              <p:cNvPr id="14" name="TextBox 13">
                <a:extLst>
                  <a:ext uri="{FF2B5EF4-FFF2-40B4-BE49-F238E27FC236}">
                    <a16:creationId xmlns:a16="http://schemas.microsoft.com/office/drawing/2014/main" id="{3DEEE82C-27A0-5FF7-B963-AA366A7085F2}"/>
                  </a:ext>
                </a:extLst>
              </p:cNvPr>
              <p:cNvSpPr txBox="1"/>
              <p:nvPr/>
            </p:nvSpPr>
            <p:spPr>
              <a:xfrm>
                <a:off x="6972634" y="3489956"/>
                <a:ext cx="1509781" cy="320908"/>
              </a:xfrm>
              <a:prstGeom prst="rect">
                <a:avLst/>
              </a:prstGeom>
              <a:noFill/>
              <a:ln w="25400">
                <a:noFill/>
              </a:ln>
            </p:spPr>
            <p:txBody>
              <a:bodyPr wrap="none" rtlCol="0">
                <a:spAutoFit/>
              </a:bodyPr>
              <a:lstStyle/>
              <a:p>
                <a:r>
                  <a:rPr lang="en-US" b="1" dirty="0">
                    <a:solidFill>
                      <a:srgbClr val="00DB64"/>
                    </a:solidFill>
                  </a:rPr>
                  <a:t>10x100 – 10 fb</a:t>
                </a:r>
                <a:r>
                  <a:rPr lang="en-US" b="1" baseline="30000" dirty="0">
                    <a:solidFill>
                      <a:srgbClr val="00DB64"/>
                    </a:solidFill>
                  </a:rPr>
                  <a:t>-1</a:t>
                </a:r>
              </a:p>
            </p:txBody>
          </p:sp>
        </p:grpSp>
        <p:sp>
          <p:nvSpPr>
            <p:cNvPr id="12" name="TextBox 11">
              <a:extLst>
                <a:ext uri="{FF2B5EF4-FFF2-40B4-BE49-F238E27FC236}">
                  <a16:creationId xmlns:a16="http://schemas.microsoft.com/office/drawing/2014/main" id="{B8C84935-5155-D677-357C-1D77B901AA81}"/>
                </a:ext>
              </a:extLst>
            </p:cNvPr>
            <p:cNvSpPr txBox="1"/>
            <p:nvPr/>
          </p:nvSpPr>
          <p:spPr>
            <a:xfrm>
              <a:off x="7027131" y="3227468"/>
              <a:ext cx="1239442" cy="307777"/>
            </a:xfrm>
            <a:prstGeom prst="rect">
              <a:avLst/>
            </a:prstGeom>
            <a:solidFill>
              <a:schemeClr val="bg1"/>
            </a:solidFill>
          </p:spPr>
          <p:txBody>
            <a:bodyPr wrap="none" rtlCol="0">
              <a:spAutoFit/>
            </a:bodyPr>
            <a:lstStyle/>
            <a:p>
              <a:r>
                <a:rPr lang="en-US" dirty="0" err="1"/>
                <a:t>Δ</a:t>
              </a:r>
              <a:r>
                <a:rPr lang="en-US" dirty="0"/>
                <a:t> angle [deg]</a:t>
              </a:r>
            </a:p>
          </p:txBody>
        </p:sp>
      </p:grpSp>
      <p:sp>
        <p:nvSpPr>
          <p:cNvPr id="15" name="TextBox 14">
            <a:extLst>
              <a:ext uri="{FF2B5EF4-FFF2-40B4-BE49-F238E27FC236}">
                <a16:creationId xmlns:a16="http://schemas.microsoft.com/office/drawing/2014/main" id="{FBABA114-D5B7-2B1D-E6DE-A10B1B1A5D5C}"/>
              </a:ext>
            </a:extLst>
          </p:cNvPr>
          <p:cNvSpPr txBox="1"/>
          <p:nvPr/>
        </p:nvSpPr>
        <p:spPr>
          <a:xfrm>
            <a:off x="355298" y="4992023"/>
            <a:ext cx="9940237" cy="1554272"/>
          </a:xfrm>
          <a:prstGeom prst="rect">
            <a:avLst/>
          </a:prstGeom>
          <a:solidFill>
            <a:schemeClr val="bg1"/>
          </a:solidFill>
        </p:spPr>
        <p:txBody>
          <a:bodyPr wrap="square" rtlCol="0">
            <a:spAutoFit/>
          </a:bodyPr>
          <a:lstStyle/>
          <a:p>
            <a:r>
              <a:rPr lang="en-US" sz="2000" b="1" dirty="0">
                <a:solidFill>
                  <a:srgbClr val="FF0000"/>
                </a:solidFill>
              </a:rPr>
              <a:t>Take away message:</a:t>
            </a:r>
          </a:p>
          <a:p>
            <a:pPr marL="171450" indent="-171450">
              <a:spcBef>
                <a:spcPts val="600"/>
              </a:spcBef>
              <a:buFont typeface="Arial" panose="020B0604020202020204" pitchFamily="34" charset="0"/>
              <a:buChar char="•"/>
            </a:pPr>
            <a:r>
              <a:rPr lang="en-US" sz="2000" dirty="0"/>
              <a:t>π</a:t>
            </a:r>
            <a:r>
              <a:rPr lang="en-US" sz="2000" baseline="30000" dirty="0"/>
              <a:t>0</a:t>
            </a:r>
            <a:r>
              <a:rPr lang="en-US" sz="2000" dirty="0"/>
              <a:t> x-sec lower than signal (DVCS)</a:t>
            </a:r>
          </a:p>
          <a:p>
            <a:pPr marL="171450" indent="-171450">
              <a:spcBef>
                <a:spcPts val="600"/>
              </a:spcBef>
              <a:buFont typeface="Arial" panose="020B0604020202020204" pitchFamily="34" charset="0"/>
              <a:buChar char="•"/>
            </a:pPr>
            <a:r>
              <a:rPr lang="en-US" sz="2000" dirty="0"/>
              <a:t>Min 2𝛾 angle ~0.2 deg </a:t>
            </a:r>
          </a:p>
          <a:p>
            <a:pPr marL="171450" indent="-171450">
              <a:spcBef>
                <a:spcPts val="600"/>
              </a:spcBef>
              <a:buFont typeface="Arial" panose="020B0604020202020204" pitchFamily="34" charset="0"/>
              <a:buChar char="•"/>
            </a:pPr>
            <a:r>
              <a:rPr lang="en-US" sz="2000" dirty="0"/>
              <a:t>Exclusive π</a:t>
            </a:r>
            <a:r>
              <a:rPr lang="en-US" sz="2000" baseline="30000" dirty="0"/>
              <a:t>0 </a:t>
            </a:r>
            <a:r>
              <a:rPr lang="en-US" sz="2000" dirty="0"/>
              <a:t>can reach high momentum/energy (but </a:t>
            </a:r>
            <a:r>
              <a:rPr lang="en-US" sz="2000" dirty="0" err="1"/>
              <a:t>xSec</a:t>
            </a:r>
            <a:r>
              <a:rPr lang="en-US" sz="2000" dirty="0"/>
              <a:t> decreases with meson’s energy)</a:t>
            </a:r>
          </a:p>
        </p:txBody>
      </p:sp>
      <p:pic>
        <p:nvPicPr>
          <p:cNvPr id="16" name="Picture 15" descr="A picture containing text, map&#10;&#10;Description automatically generated">
            <a:extLst>
              <a:ext uri="{FF2B5EF4-FFF2-40B4-BE49-F238E27FC236}">
                <a16:creationId xmlns:a16="http://schemas.microsoft.com/office/drawing/2014/main" id="{E4AD8690-A5C4-B82D-1EF3-18F7F620716B}"/>
              </a:ext>
            </a:extLst>
          </p:cNvPr>
          <p:cNvPicPr>
            <a:picLocks noChangeAspect="1"/>
          </p:cNvPicPr>
          <p:nvPr/>
        </p:nvPicPr>
        <p:blipFill rotWithShape="1">
          <a:blip r:embed="rId4"/>
          <a:srcRect t="50949"/>
          <a:stretch/>
        </p:blipFill>
        <p:spPr>
          <a:xfrm>
            <a:off x="5627865" y="3211952"/>
            <a:ext cx="5876243" cy="2030114"/>
          </a:xfrm>
          <a:prstGeom prst="rect">
            <a:avLst/>
          </a:prstGeom>
        </p:spPr>
      </p:pic>
    </p:spTree>
    <p:extLst>
      <p:ext uri="{BB962C8B-B14F-4D97-AF65-F5344CB8AC3E}">
        <p14:creationId xmlns:p14="http://schemas.microsoft.com/office/powerpoint/2010/main" val="430984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46</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ea typeface="+mj-ea"/>
                <a:cs typeface="+mj-cs"/>
              </a:rPr>
              <a:t>Detector Proposals – DVCS/TCS</a:t>
            </a:r>
            <a:endParaRPr kumimoji="0" lang="en-US" sz="3200" b="1" i="0" u="none" strike="noStrike" kern="1200" cap="none" spc="0" normalizeH="0" baseline="0" noProof="0" dirty="0">
              <a:ln>
                <a:noFill/>
              </a:ln>
              <a:solidFill>
                <a:srgbClr val="C00000"/>
              </a:solidFill>
              <a:effectLst/>
              <a:uLnTx/>
              <a:uFillTx/>
              <a:ea typeface="+mj-ea"/>
              <a:cs typeface="+mj-cs"/>
            </a:endParaRP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pic>
        <p:nvPicPr>
          <p:cNvPr id="3" name="Picture 2">
            <a:extLst>
              <a:ext uri="{FF2B5EF4-FFF2-40B4-BE49-F238E27FC236}">
                <a16:creationId xmlns:a16="http://schemas.microsoft.com/office/drawing/2014/main" id="{ED8382F0-F820-EF43-A4A4-5C07C342FAEB}"/>
              </a:ext>
            </a:extLst>
          </p:cNvPr>
          <p:cNvPicPr>
            <a:picLocks noChangeAspect="1"/>
          </p:cNvPicPr>
          <p:nvPr/>
        </p:nvPicPr>
        <p:blipFill>
          <a:blip r:embed="rId2"/>
          <a:stretch>
            <a:fillRect/>
          </a:stretch>
        </p:blipFill>
        <p:spPr>
          <a:xfrm>
            <a:off x="60208" y="3636383"/>
            <a:ext cx="3804185" cy="2981336"/>
          </a:xfrm>
          <a:prstGeom prst="rect">
            <a:avLst/>
          </a:prstGeom>
        </p:spPr>
      </p:pic>
      <p:grpSp>
        <p:nvGrpSpPr>
          <p:cNvPr id="33" name="Group 32">
            <a:extLst>
              <a:ext uri="{FF2B5EF4-FFF2-40B4-BE49-F238E27FC236}">
                <a16:creationId xmlns:a16="http://schemas.microsoft.com/office/drawing/2014/main" id="{3391DDCE-B2E1-494D-B8C2-2A2CD85EA4ED}"/>
              </a:ext>
            </a:extLst>
          </p:cNvPr>
          <p:cNvGrpSpPr/>
          <p:nvPr/>
        </p:nvGrpSpPr>
        <p:grpSpPr>
          <a:xfrm>
            <a:off x="3977090" y="3786344"/>
            <a:ext cx="3931797" cy="2712269"/>
            <a:chOff x="3113862" y="4064879"/>
            <a:chExt cx="3595411" cy="2443172"/>
          </a:xfrm>
        </p:grpSpPr>
        <p:pic>
          <p:nvPicPr>
            <p:cNvPr id="30" name="Picture 29">
              <a:extLst>
                <a:ext uri="{FF2B5EF4-FFF2-40B4-BE49-F238E27FC236}">
                  <a16:creationId xmlns:a16="http://schemas.microsoft.com/office/drawing/2014/main" id="{AE26B032-8A20-A346-9DD5-BC8F55CA71A1}"/>
                </a:ext>
              </a:extLst>
            </p:cNvPr>
            <p:cNvPicPr>
              <a:picLocks noChangeAspect="1"/>
            </p:cNvPicPr>
            <p:nvPr/>
          </p:nvPicPr>
          <p:blipFill>
            <a:blip r:embed="rId3"/>
            <a:stretch>
              <a:fillRect/>
            </a:stretch>
          </p:blipFill>
          <p:spPr>
            <a:xfrm>
              <a:off x="3113862" y="4064879"/>
              <a:ext cx="3595411" cy="2443172"/>
            </a:xfrm>
            <a:prstGeom prst="rect">
              <a:avLst/>
            </a:prstGeom>
          </p:spPr>
        </p:pic>
        <p:sp>
          <p:nvSpPr>
            <p:cNvPr id="32" name="TextBox 31">
              <a:extLst>
                <a:ext uri="{FF2B5EF4-FFF2-40B4-BE49-F238E27FC236}">
                  <a16:creationId xmlns:a16="http://schemas.microsoft.com/office/drawing/2014/main" id="{C496E894-E4ED-1148-B326-3A9048E49FB1}"/>
                </a:ext>
              </a:extLst>
            </p:cNvPr>
            <p:cNvSpPr txBox="1"/>
            <p:nvPr/>
          </p:nvSpPr>
          <p:spPr>
            <a:xfrm>
              <a:off x="5670610" y="4552720"/>
              <a:ext cx="521361" cy="369332"/>
            </a:xfrm>
            <a:prstGeom prst="rect">
              <a:avLst/>
            </a:prstGeom>
            <a:noFill/>
          </p:spPr>
          <p:txBody>
            <a:bodyPr wrap="none" rtlCol="0">
              <a:spAutoFit/>
            </a:bodyPr>
            <a:lstStyle/>
            <a:p>
              <a:r>
                <a:rPr lang="it-IT" dirty="0"/>
                <a:t>TCS</a:t>
              </a:r>
            </a:p>
          </p:txBody>
        </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F09679B-B635-534C-9D95-A111AEBA5A50}"/>
                  </a:ext>
                </a:extLst>
              </p:cNvPr>
              <p:cNvSpPr txBox="1"/>
              <p:nvPr/>
            </p:nvSpPr>
            <p:spPr>
              <a:xfrm>
                <a:off x="8077797" y="847965"/>
                <a:ext cx="4074710" cy="2015936"/>
              </a:xfrm>
              <a:prstGeom prst="rect">
                <a:avLst/>
              </a:prstGeom>
              <a:noFill/>
            </p:spPr>
            <p:txBody>
              <a:bodyPr wrap="square" rtlCol="0">
                <a:spAutoFit/>
              </a:bodyPr>
              <a:lstStyle/>
              <a:p>
                <a:r>
                  <a:rPr lang="en-GB" sz="2400" b="1" dirty="0"/>
                  <a:t>Observables:</a:t>
                </a:r>
                <a:endParaRPr lang="en-GB" sz="2400" dirty="0"/>
              </a:p>
              <a:p>
                <a14:m>
                  <m:oMath xmlns:m="http://schemas.openxmlformats.org/officeDocument/2006/math">
                    <m:f>
                      <m:fPr>
                        <m:type m:val="lin"/>
                        <m:ctrlPr>
                          <a:rPr lang="en-GB" sz="2400" i="1" smtClean="0">
                            <a:latin typeface="Cambria Math" panose="02040503050406030204" pitchFamily="18" charset="0"/>
                          </a:rPr>
                        </m:ctrlPr>
                      </m:fPr>
                      <m:num>
                        <m:r>
                          <a:rPr lang="en-US" sz="2400" b="0" i="1" smtClean="0">
                            <a:latin typeface="Cambria Math" panose="02040503050406030204" pitchFamily="18" charset="0"/>
                          </a:rPr>
                          <m:t>𝑑</m:t>
                        </m:r>
                        <m:r>
                          <a:rPr lang="en-US" sz="2400" b="0" i="1" smtClean="0">
                            <a:latin typeface="Cambria Math" panose="02040503050406030204" pitchFamily="18" charset="0"/>
                            <a:ea typeface="Cambria Math" panose="02040503050406030204" pitchFamily="18" charset="0"/>
                          </a:rPr>
                          <m:t>𝜎</m:t>
                        </m:r>
                      </m:num>
                      <m:den>
                        <m:r>
                          <a:rPr lang="en-US" sz="2400" b="0" i="1" smtClean="0">
                            <a:latin typeface="Cambria Math" panose="02040503050406030204" pitchFamily="18" charset="0"/>
                          </a:rPr>
                          <m:t>𝑑𝑡</m:t>
                        </m:r>
                      </m:den>
                    </m:f>
                  </m:oMath>
                </a14:m>
                <a:r>
                  <a:rPr lang="en-GB" sz="2400" dirty="0"/>
                  <a:t>; A</a:t>
                </a:r>
                <a:r>
                  <a:rPr lang="en-GB" sz="2400" baseline="-25000" dirty="0"/>
                  <a:t>LU</a:t>
                </a:r>
                <a:r>
                  <a:rPr lang="en-GB" sz="2400" dirty="0"/>
                  <a:t>; A</a:t>
                </a:r>
                <a:r>
                  <a:rPr lang="en-GB" sz="2400" baseline="-25000" dirty="0"/>
                  <a:t>UT</a:t>
                </a:r>
              </a:p>
              <a:p>
                <a:pPr>
                  <a:spcBef>
                    <a:spcPts val="600"/>
                  </a:spcBef>
                </a:pPr>
                <a:r>
                  <a:rPr lang="en-GB" sz="2400" b="1" dirty="0"/>
                  <a:t>Asymmetries (DVCS &amp; TCS):</a:t>
                </a:r>
              </a:p>
              <a:p>
                <a:r>
                  <a:rPr lang="en-GB" sz="2400" dirty="0"/>
                  <a:t>GPDs via amplitude-level interference with Bethe-Heitler</a:t>
                </a:r>
              </a:p>
            </p:txBody>
          </p:sp>
        </mc:Choice>
        <mc:Fallback xmlns="">
          <p:sp>
            <p:nvSpPr>
              <p:cNvPr id="35" name="TextBox 34">
                <a:extLst>
                  <a:ext uri="{FF2B5EF4-FFF2-40B4-BE49-F238E27FC236}">
                    <a16:creationId xmlns:a16="http://schemas.microsoft.com/office/drawing/2014/main" id="{CF09679B-B635-534C-9D95-A111AEBA5A50}"/>
                  </a:ext>
                </a:extLst>
              </p:cNvPr>
              <p:cNvSpPr txBox="1">
                <a:spLocks noRot="1" noChangeAspect="1" noMove="1" noResize="1" noEditPoints="1" noAdjustHandles="1" noChangeArrowheads="1" noChangeShapeType="1" noTextEdit="1"/>
              </p:cNvSpPr>
              <p:nvPr/>
            </p:nvSpPr>
            <p:spPr>
              <a:xfrm>
                <a:off x="8077797" y="847965"/>
                <a:ext cx="4074710" cy="2015936"/>
              </a:xfrm>
              <a:prstGeom prst="rect">
                <a:avLst/>
              </a:prstGeom>
              <a:blipFill>
                <a:blip r:embed="rId4"/>
                <a:stretch>
                  <a:fillRect l="-2795" t="-11250" r="-1553" b="-6250"/>
                </a:stretch>
              </a:blipFill>
            </p:spPr>
            <p:txBody>
              <a:bodyPr/>
              <a:lstStyle/>
              <a:p>
                <a:r>
                  <a:rPr lang="it-IT">
                    <a:noFill/>
                  </a:rPr>
                  <a:t> </a:t>
                </a:r>
              </a:p>
            </p:txBody>
          </p:sp>
        </mc:Fallback>
      </mc:AlternateContent>
      <p:grpSp>
        <p:nvGrpSpPr>
          <p:cNvPr id="44" name="Group 43">
            <a:extLst>
              <a:ext uri="{FF2B5EF4-FFF2-40B4-BE49-F238E27FC236}">
                <a16:creationId xmlns:a16="http://schemas.microsoft.com/office/drawing/2014/main" id="{BECE36D3-534D-9A41-8F61-EA1540B02959}"/>
              </a:ext>
            </a:extLst>
          </p:cNvPr>
          <p:cNvGrpSpPr/>
          <p:nvPr/>
        </p:nvGrpSpPr>
        <p:grpSpPr>
          <a:xfrm>
            <a:off x="84463" y="900966"/>
            <a:ext cx="3745735" cy="2829648"/>
            <a:chOff x="84463" y="900966"/>
            <a:chExt cx="3745735" cy="2829648"/>
          </a:xfrm>
        </p:grpSpPr>
        <p:pic>
          <p:nvPicPr>
            <p:cNvPr id="37" name="Picture 36">
              <a:extLst>
                <a:ext uri="{FF2B5EF4-FFF2-40B4-BE49-F238E27FC236}">
                  <a16:creationId xmlns:a16="http://schemas.microsoft.com/office/drawing/2014/main" id="{88450105-7D27-464A-9E4F-6D7B03146955}"/>
                </a:ext>
              </a:extLst>
            </p:cNvPr>
            <p:cNvPicPr>
              <a:picLocks noChangeAspect="1"/>
            </p:cNvPicPr>
            <p:nvPr/>
          </p:nvPicPr>
          <p:blipFill>
            <a:blip r:embed="rId5"/>
            <a:stretch>
              <a:fillRect/>
            </a:stretch>
          </p:blipFill>
          <p:spPr>
            <a:xfrm>
              <a:off x="84463" y="1052668"/>
              <a:ext cx="3745735" cy="2677946"/>
            </a:xfrm>
            <a:prstGeom prst="rect">
              <a:avLst/>
            </a:prstGeom>
          </p:spPr>
        </p:pic>
        <p:pic>
          <p:nvPicPr>
            <p:cNvPr id="38" name="Picture 37">
              <a:extLst>
                <a:ext uri="{FF2B5EF4-FFF2-40B4-BE49-F238E27FC236}">
                  <a16:creationId xmlns:a16="http://schemas.microsoft.com/office/drawing/2014/main" id="{F2130DDC-F1F7-2344-B4B4-BAC899634A65}"/>
                </a:ext>
              </a:extLst>
            </p:cNvPr>
            <p:cNvPicPr>
              <a:picLocks noChangeAspect="1"/>
            </p:cNvPicPr>
            <p:nvPr/>
          </p:nvPicPr>
          <p:blipFill>
            <a:blip r:embed="rId6"/>
            <a:stretch>
              <a:fillRect/>
            </a:stretch>
          </p:blipFill>
          <p:spPr>
            <a:xfrm>
              <a:off x="611757" y="900966"/>
              <a:ext cx="1405247" cy="408502"/>
            </a:xfrm>
            <a:prstGeom prst="rect">
              <a:avLst/>
            </a:prstGeom>
          </p:spPr>
        </p:pic>
      </p:grpSp>
      <p:grpSp>
        <p:nvGrpSpPr>
          <p:cNvPr id="43" name="Group 42">
            <a:extLst>
              <a:ext uri="{FF2B5EF4-FFF2-40B4-BE49-F238E27FC236}">
                <a16:creationId xmlns:a16="http://schemas.microsoft.com/office/drawing/2014/main" id="{C15FD3AD-99D1-3045-B2D0-CB45CAA05A39}"/>
              </a:ext>
            </a:extLst>
          </p:cNvPr>
          <p:cNvGrpSpPr/>
          <p:nvPr/>
        </p:nvGrpSpPr>
        <p:grpSpPr>
          <a:xfrm>
            <a:off x="4002160" y="942577"/>
            <a:ext cx="4109260" cy="2680098"/>
            <a:chOff x="4002160" y="942577"/>
            <a:chExt cx="4109260" cy="2680098"/>
          </a:xfrm>
        </p:grpSpPr>
        <p:pic>
          <p:nvPicPr>
            <p:cNvPr id="39" name="Picture 38" descr="Chart, histogram&#10;&#10;Description automatically generated">
              <a:extLst>
                <a:ext uri="{FF2B5EF4-FFF2-40B4-BE49-F238E27FC236}">
                  <a16:creationId xmlns:a16="http://schemas.microsoft.com/office/drawing/2014/main" id="{874D6989-3E8B-4E40-80C7-EAAC5B572D8B}"/>
                </a:ext>
              </a:extLst>
            </p:cNvPr>
            <p:cNvPicPr>
              <a:picLocks noChangeAspect="1"/>
            </p:cNvPicPr>
            <p:nvPr/>
          </p:nvPicPr>
          <p:blipFill>
            <a:blip r:embed="rId7"/>
            <a:stretch>
              <a:fillRect/>
            </a:stretch>
          </p:blipFill>
          <p:spPr>
            <a:xfrm>
              <a:off x="4002160" y="1052669"/>
              <a:ext cx="4109260" cy="2570006"/>
            </a:xfrm>
            <a:prstGeom prst="rect">
              <a:avLst/>
            </a:prstGeom>
          </p:spPr>
        </p:pic>
        <p:sp>
          <p:nvSpPr>
            <p:cNvPr id="40" name="TextBox 39">
              <a:extLst>
                <a:ext uri="{FF2B5EF4-FFF2-40B4-BE49-F238E27FC236}">
                  <a16:creationId xmlns:a16="http://schemas.microsoft.com/office/drawing/2014/main" id="{6C996547-A36B-FF4E-ADED-BC4F3087C9AC}"/>
                </a:ext>
              </a:extLst>
            </p:cNvPr>
            <p:cNvSpPr txBox="1"/>
            <p:nvPr/>
          </p:nvSpPr>
          <p:spPr>
            <a:xfrm>
              <a:off x="4715215" y="1311005"/>
              <a:ext cx="2604557" cy="584775"/>
            </a:xfrm>
            <a:prstGeom prst="rect">
              <a:avLst/>
            </a:prstGeom>
            <a:noFill/>
          </p:spPr>
          <p:txBody>
            <a:bodyPr wrap="square" rtlCol="0">
              <a:spAutoFit/>
            </a:bodyPr>
            <a:lstStyle/>
            <a:p>
              <a:r>
                <a:rPr lang="en-US" sz="1600" dirty="0"/>
                <a:t>10 x 275 GeV</a:t>
              </a:r>
              <a:r>
                <a:rPr lang="en-US" sz="1600" baseline="30000" dirty="0"/>
                <a:t>2</a:t>
              </a:r>
            </a:p>
            <a:p>
              <a:r>
                <a:rPr lang="en-US" sz="1600" dirty="0"/>
                <a:t>Reconstructed from </a:t>
              </a:r>
              <a:r>
                <a:rPr lang="en-US" sz="1600" i="1" dirty="0"/>
                <a:t>(</a:t>
              </a:r>
              <a:r>
                <a:rPr lang="en-US" sz="1600" i="1" dirty="0" err="1"/>
                <a:t>e,e</a:t>
              </a:r>
              <a:r>
                <a:rPr lang="en-US" sz="1600" i="1" dirty="0"/>
                <a:t>’𝛾)</a:t>
              </a:r>
            </a:p>
          </p:txBody>
        </p:sp>
        <p:sp>
          <p:nvSpPr>
            <p:cNvPr id="41" name="Rectangle 40">
              <a:extLst>
                <a:ext uri="{FF2B5EF4-FFF2-40B4-BE49-F238E27FC236}">
                  <a16:creationId xmlns:a16="http://schemas.microsoft.com/office/drawing/2014/main" id="{741457DD-1130-1541-B668-FCDE8A0D3055}"/>
                </a:ext>
              </a:extLst>
            </p:cNvPr>
            <p:cNvSpPr/>
            <p:nvPr/>
          </p:nvSpPr>
          <p:spPr>
            <a:xfrm>
              <a:off x="5516372" y="1901122"/>
              <a:ext cx="2185012" cy="738664"/>
            </a:xfrm>
            <a:prstGeom prst="rect">
              <a:avLst/>
            </a:prstGeom>
          </p:spPr>
          <p:txBody>
            <a:bodyPr wrap="square">
              <a:spAutoFit/>
            </a:bodyPr>
            <a:lstStyle/>
            <a:p>
              <a:pPr lvl="1"/>
              <a:r>
                <a:rPr lang="en-US" sz="1400" dirty="0">
                  <a:solidFill>
                    <a:schemeClr val="accent6"/>
                  </a:solidFill>
                </a:rPr>
                <a:t>Generated (Green), </a:t>
              </a:r>
              <a:r>
                <a:rPr lang="en-US" sz="1400" dirty="0"/>
                <a:t>Accepted (black), </a:t>
              </a:r>
              <a:r>
                <a:rPr lang="en-US" sz="1400" dirty="0">
                  <a:solidFill>
                    <a:srgbClr val="FF0000"/>
                  </a:solidFill>
                </a:rPr>
                <a:t>Reconstructed (red)</a:t>
              </a:r>
            </a:p>
          </p:txBody>
        </p:sp>
        <p:pic>
          <p:nvPicPr>
            <p:cNvPr id="42" name="Picture 41">
              <a:extLst>
                <a:ext uri="{FF2B5EF4-FFF2-40B4-BE49-F238E27FC236}">
                  <a16:creationId xmlns:a16="http://schemas.microsoft.com/office/drawing/2014/main" id="{6314375D-D87F-9149-9834-0A10179D39C8}"/>
                </a:ext>
              </a:extLst>
            </p:cNvPr>
            <p:cNvPicPr>
              <a:picLocks noChangeAspect="1"/>
            </p:cNvPicPr>
            <p:nvPr/>
          </p:nvPicPr>
          <p:blipFill>
            <a:blip r:embed="rId8"/>
            <a:stretch>
              <a:fillRect/>
            </a:stretch>
          </p:blipFill>
          <p:spPr>
            <a:xfrm>
              <a:off x="6989983" y="942577"/>
              <a:ext cx="995051" cy="613276"/>
            </a:xfrm>
            <a:prstGeom prst="rect">
              <a:avLst/>
            </a:prstGeom>
          </p:spPr>
        </p:pic>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8AB997D-833F-EB48-A21D-50729A4B31CA}"/>
                  </a:ext>
                </a:extLst>
              </p:cNvPr>
              <p:cNvSpPr txBox="1"/>
              <p:nvPr/>
            </p:nvSpPr>
            <p:spPr>
              <a:xfrm>
                <a:off x="8153400" y="2826866"/>
                <a:ext cx="4033657" cy="1384995"/>
              </a:xfrm>
              <a:prstGeom prst="rect">
                <a:avLst/>
              </a:prstGeom>
              <a:solidFill>
                <a:schemeClr val="accent4">
                  <a:lumMod val="40000"/>
                  <a:lumOff val="60000"/>
                </a:schemeClr>
              </a:solidFill>
            </p:spPr>
            <p:txBody>
              <a:bodyPr wrap="square" rtlCol="0">
                <a:spAutoFit/>
              </a:bodyPr>
              <a:lstStyle/>
              <a:p>
                <a:r>
                  <a:rPr lang="en-GB" sz="2400" b="1" dirty="0">
                    <a:solidFill>
                      <a:srgbClr val="3346F2"/>
                    </a:solidFill>
                  </a:rPr>
                  <a:t>Key: </a:t>
                </a:r>
              </a:p>
              <a:p>
                <a:pPr marL="342900" indent="-342900">
                  <a:buFont typeface="Arial" panose="020B0604020202020204" pitchFamily="34" charset="0"/>
                  <a:buChar char="•"/>
                </a:pPr>
                <a:r>
                  <a:rPr lang="en-GB" sz="2000" dirty="0"/>
                  <a:t>Acceptance (including FF)</a:t>
                </a:r>
              </a:p>
              <a:p>
                <a:pPr marL="342900" indent="-342900">
                  <a:buFont typeface="Arial" panose="020B0604020202020204" pitchFamily="34" charset="0"/>
                  <a:buChar char="•"/>
                </a:pPr>
                <a14:m>
                  <m:oMath xmlns:m="http://schemas.openxmlformats.org/officeDocument/2006/math">
                    <m:f>
                      <m:fPr>
                        <m:type m:val="lin"/>
                        <m:ctrlPr>
                          <a:rPr lang="en-GB" sz="2000" i="1" smtClean="0">
                            <a:latin typeface="Cambria Math" panose="02040503050406030204" pitchFamily="18" charset="0"/>
                          </a:rPr>
                        </m:ctrlPr>
                      </m:fPr>
                      <m:num>
                        <m:r>
                          <a:rPr lang="en-GB" sz="2000" i="1" smtClean="0">
                            <a:latin typeface="Cambria Math" panose="02040503050406030204" pitchFamily="18" charset="0"/>
                            <a:ea typeface="Cambria Math" panose="02040503050406030204" pitchFamily="18" charset="0"/>
                          </a:rPr>
                          <m:t>𝛾</m:t>
                        </m:r>
                      </m:num>
                      <m:den>
                        <m:sSup>
                          <m:sSupPr>
                            <m:ctrlPr>
                              <a:rPr lang="en-US" sz="2000" b="0" i="1" smtClean="0">
                                <a:latin typeface="Cambria Math" panose="02040503050406030204" pitchFamily="18" charset="0"/>
                                <a:ea typeface="Cambria Math" panose="02040503050406030204" pitchFamily="18" charset="0"/>
                              </a:rPr>
                            </m:ctrlPr>
                          </m:sSupPr>
                          <m:e>
                            <m:r>
                              <a:rPr lang="en-GB" sz="2000" i="1" smtClean="0">
                                <a:latin typeface="Cambria Math" panose="02040503050406030204" pitchFamily="18" charset="0"/>
                                <a:ea typeface="Cambria Math" panose="02040503050406030204" pitchFamily="18" charset="0"/>
                              </a:rPr>
                              <m:t>𝜋</m:t>
                            </m:r>
                          </m:e>
                          <m:sup>
                            <m:r>
                              <a:rPr lang="en-US" sz="2000" b="0" i="1" smtClean="0">
                                <a:latin typeface="Cambria Math" panose="02040503050406030204" pitchFamily="18" charset="0"/>
                                <a:ea typeface="Cambria Math" panose="02040503050406030204" pitchFamily="18" charset="0"/>
                              </a:rPr>
                              <m:t>0</m:t>
                            </m:r>
                          </m:sup>
                        </m:sSup>
                      </m:den>
                    </m:f>
                  </m:oMath>
                </a14:m>
                <a:r>
                  <a:rPr lang="en-GB" sz="2000" dirty="0"/>
                  <a:t> separation in ECAL</a:t>
                </a:r>
              </a:p>
              <a:p>
                <a:pPr marL="342900" indent="-342900">
                  <a:buFont typeface="Arial" panose="020B0604020202020204" pitchFamily="34" charset="0"/>
                  <a:buChar char="•"/>
                </a:pPr>
                <a14:m>
                  <m:oMath xmlns:m="http://schemas.openxmlformats.org/officeDocument/2006/math">
                    <m:r>
                      <a:rPr lang="en-US" sz="2000" b="0" i="1" smtClean="0">
                        <a:latin typeface="Cambria Math" panose="02040503050406030204" pitchFamily="18" charset="0"/>
                      </a:rPr>
                      <m:t>𝑡</m:t>
                    </m:r>
                  </m:oMath>
                </a14:m>
                <a:r>
                  <a:rPr lang="en-GB" sz="2000" dirty="0"/>
                  <a:t>- lever arm in FF spectrometers</a:t>
                </a:r>
                <a:endParaRPr lang="it-IT" sz="2000" dirty="0"/>
              </a:p>
            </p:txBody>
          </p:sp>
        </mc:Choice>
        <mc:Fallback xmlns="">
          <p:sp>
            <p:nvSpPr>
              <p:cNvPr id="46" name="TextBox 45">
                <a:extLst>
                  <a:ext uri="{FF2B5EF4-FFF2-40B4-BE49-F238E27FC236}">
                    <a16:creationId xmlns:a16="http://schemas.microsoft.com/office/drawing/2014/main" id="{A8AB997D-833F-EB48-A21D-50729A4B31CA}"/>
                  </a:ext>
                </a:extLst>
              </p:cNvPr>
              <p:cNvSpPr txBox="1">
                <a:spLocks noRot="1" noChangeAspect="1" noMove="1" noResize="1" noEditPoints="1" noAdjustHandles="1" noChangeArrowheads="1" noChangeShapeType="1" noTextEdit="1"/>
              </p:cNvSpPr>
              <p:nvPr/>
            </p:nvSpPr>
            <p:spPr>
              <a:xfrm>
                <a:off x="8153400" y="2826866"/>
                <a:ext cx="4033657" cy="1384995"/>
              </a:xfrm>
              <a:prstGeom prst="rect">
                <a:avLst/>
              </a:prstGeom>
              <a:blipFill>
                <a:blip r:embed="rId9"/>
                <a:stretch>
                  <a:fillRect l="-2516" t="-3636" b="-30000"/>
                </a:stretch>
              </a:blipFill>
            </p:spPr>
            <p:txBody>
              <a:bodyPr/>
              <a:lstStyle/>
              <a:p>
                <a:r>
                  <a:rPr lang="it-IT">
                    <a:noFill/>
                  </a:rPr>
                  <a:t> </a:t>
                </a:r>
              </a:p>
            </p:txBody>
          </p:sp>
        </mc:Fallback>
      </mc:AlternateContent>
      <p:pic>
        <p:nvPicPr>
          <p:cNvPr id="31" name="Picture 30">
            <a:extLst>
              <a:ext uri="{FF2B5EF4-FFF2-40B4-BE49-F238E27FC236}">
                <a16:creationId xmlns:a16="http://schemas.microsoft.com/office/drawing/2014/main" id="{94BE30D2-EF93-2F43-B01B-E4BA7023816F}"/>
              </a:ext>
            </a:extLst>
          </p:cNvPr>
          <p:cNvPicPr>
            <a:picLocks noChangeAspect="1"/>
          </p:cNvPicPr>
          <p:nvPr/>
        </p:nvPicPr>
        <p:blipFill>
          <a:blip r:embed="rId10"/>
          <a:stretch>
            <a:fillRect/>
          </a:stretch>
        </p:blipFill>
        <p:spPr>
          <a:xfrm>
            <a:off x="3384199" y="3723726"/>
            <a:ext cx="755351" cy="951300"/>
          </a:xfrm>
          <a:prstGeom prst="rect">
            <a:avLst/>
          </a:prstGeom>
        </p:spPr>
      </p:pic>
      <p:sp>
        <p:nvSpPr>
          <p:cNvPr id="47" name="TextBox 46">
            <a:extLst>
              <a:ext uri="{FF2B5EF4-FFF2-40B4-BE49-F238E27FC236}">
                <a16:creationId xmlns:a16="http://schemas.microsoft.com/office/drawing/2014/main" id="{BB93C543-0FF7-7241-BFF6-5EF9CF7459BE}"/>
              </a:ext>
            </a:extLst>
          </p:cNvPr>
          <p:cNvSpPr txBox="1"/>
          <p:nvPr/>
        </p:nvSpPr>
        <p:spPr>
          <a:xfrm>
            <a:off x="2118613" y="3827140"/>
            <a:ext cx="683264" cy="369332"/>
          </a:xfrm>
          <a:prstGeom prst="rect">
            <a:avLst/>
          </a:prstGeom>
          <a:noFill/>
        </p:spPr>
        <p:txBody>
          <a:bodyPr wrap="none" rtlCol="0">
            <a:spAutoFit/>
          </a:bodyPr>
          <a:lstStyle/>
          <a:p>
            <a:r>
              <a:rPr lang="it-IT" dirty="0"/>
              <a:t>DVCS</a:t>
            </a:r>
          </a:p>
        </p:txBody>
      </p:sp>
      <p:sp>
        <p:nvSpPr>
          <p:cNvPr id="48" name="TextBox 47">
            <a:extLst>
              <a:ext uri="{FF2B5EF4-FFF2-40B4-BE49-F238E27FC236}">
                <a16:creationId xmlns:a16="http://schemas.microsoft.com/office/drawing/2014/main" id="{65FEA2A9-AEE6-4143-AA83-85393FB5BD59}"/>
              </a:ext>
            </a:extLst>
          </p:cNvPr>
          <p:cNvSpPr txBox="1"/>
          <p:nvPr/>
        </p:nvSpPr>
        <p:spPr>
          <a:xfrm>
            <a:off x="2462045" y="817273"/>
            <a:ext cx="683264" cy="369332"/>
          </a:xfrm>
          <a:prstGeom prst="rect">
            <a:avLst/>
          </a:prstGeom>
          <a:noFill/>
        </p:spPr>
        <p:txBody>
          <a:bodyPr wrap="none" rtlCol="0">
            <a:spAutoFit/>
          </a:bodyPr>
          <a:lstStyle/>
          <a:p>
            <a:r>
              <a:rPr lang="it-IT" dirty="0"/>
              <a:t>DVCS</a:t>
            </a:r>
          </a:p>
        </p:txBody>
      </p:sp>
      <p:sp>
        <p:nvSpPr>
          <p:cNvPr id="49" name="TextBox 48">
            <a:extLst>
              <a:ext uri="{FF2B5EF4-FFF2-40B4-BE49-F238E27FC236}">
                <a16:creationId xmlns:a16="http://schemas.microsoft.com/office/drawing/2014/main" id="{1DD7CA5E-C52A-104F-824E-18591ADB8B95}"/>
              </a:ext>
            </a:extLst>
          </p:cNvPr>
          <p:cNvSpPr txBox="1"/>
          <p:nvPr/>
        </p:nvSpPr>
        <p:spPr>
          <a:xfrm>
            <a:off x="4393981" y="962670"/>
            <a:ext cx="683264" cy="369332"/>
          </a:xfrm>
          <a:prstGeom prst="rect">
            <a:avLst/>
          </a:prstGeom>
          <a:noFill/>
        </p:spPr>
        <p:txBody>
          <a:bodyPr wrap="none" rtlCol="0">
            <a:spAutoFit/>
          </a:bodyPr>
          <a:lstStyle/>
          <a:p>
            <a:r>
              <a:rPr lang="it-IT" dirty="0"/>
              <a:t>DVCS</a:t>
            </a:r>
          </a:p>
        </p:txBody>
      </p:sp>
      <p:grpSp>
        <p:nvGrpSpPr>
          <p:cNvPr id="53" name="Group 52">
            <a:extLst>
              <a:ext uri="{FF2B5EF4-FFF2-40B4-BE49-F238E27FC236}">
                <a16:creationId xmlns:a16="http://schemas.microsoft.com/office/drawing/2014/main" id="{1766BAE6-E0AE-FE4C-97E9-EC830C572C91}"/>
              </a:ext>
            </a:extLst>
          </p:cNvPr>
          <p:cNvGrpSpPr/>
          <p:nvPr/>
        </p:nvGrpSpPr>
        <p:grpSpPr>
          <a:xfrm>
            <a:off x="1079653" y="4595861"/>
            <a:ext cx="2215609" cy="523220"/>
            <a:chOff x="1079653" y="4595861"/>
            <a:chExt cx="2215609" cy="523220"/>
          </a:xfrm>
        </p:grpSpPr>
        <p:sp>
          <p:nvSpPr>
            <p:cNvPr id="50" name="TextBox 49">
              <a:extLst>
                <a:ext uri="{FF2B5EF4-FFF2-40B4-BE49-F238E27FC236}">
                  <a16:creationId xmlns:a16="http://schemas.microsoft.com/office/drawing/2014/main" id="{39449BF5-B20B-734A-80B9-A68F17F9C413}"/>
                </a:ext>
              </a:extLst>
            </p:cNvPr>
            <p:cNvSpPr txBox="1"/>
            <p:nvPr/>
          </p:nvSpPr>
          <p:spPr>
            <a:xfrm>
              <a:off x="1804148" y="4595861"/>
              <a:ext cx="1491114" cy="523220"/>
            </a:xfrm>
            <a:prstGeom prst="rect">
              <a:avLst/>
            </a:prstGeom>
            <a:noFill/>
            <a:ln w="12700">
              <a:solidFill>
                <a:srgbClr val="3346F2"/>
              </a:solidFill>
            </a:ln>
          </p:spPr>
          <p:txBody>
            <a:bodyPr wrap="none" rtlCol="0">
              <a:spAutoFit/>
            </a:bodyPr>
            <a:lstStyle/>
            <a:p>
              <a:pPr algn="ctr"/>
              <a:r>
                <a:rPr lang="it-IT" sz="1400" dirty="0"/>
                <a:t>B0-RPs gap</a:t>
              </a:r>
            </a:p>
            <a:p>
              <a:pPr algn="ctr"/>
              <a:r>
                <a:rPr lang="it-IT" sz="1400" dirty="0"/>
                <a:t>(</a:t>
              </a:r>
              <a:r>
                <a:rPr lang="it-IT" sz="1400" dirty="0" err="1"/>
                <a:t>beamline</a:t>
              </a:r>
              <a:r>
                <a:rPr lang="it-IT" sz="1400" dirty="0"/>
                <a:t> design)</a:t>
              </a:r>
            </a:p>
          </p:txBody>
        </p:sp>
        <p:cxnSp>
          <p:nvCxnSpPr>
            <p:cNvPr id="52" name="Straight Arrow Connector 51">
              <a:extLst>
                <a:ext uri="{FF2B5EF4-FFF2-40B4-BE49-F238E27FC236}">
                  <a16:creationId xmlns:a16="http://schemas.microsoft.com/office/drawing/2014/main" id="{080DAF54-5E48-B24D-9EC9-492E83AADE29}"/>
                </a:ext>
              </a:extLst>
            </p:cNvPr>
            <p:cNvCxnSpPr>
              <a:stCxn id="50" idx="1"/>
            </p:cNvCxnSpPr>
            <p:nvPr/>
          </p:nvCxnSpPr>
          <p:spPr>
            <a:xfrm flipH="1" flipV="1">
              <a:off x="1079653" y="4737928"/>
              <a:ext cx="724495" cy="119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DC9E330-ACB1-A04A-9C53-C5C20BF318FA}"/>
                  </a:ext>
                </a:extLst>
              </p:cNvPr>
              <p:cNvSpPr txBox="1"/>
              <p:nvPr/>
            </p:nvSpPr>
            <p:spPr>
              <a:xfrm>
                <a:off x="7927897" y="4899845"/>
                <a:ext cx="4193199" cy="1241494"/>
              </a:xfrm>
              <a:prstGeom prst="rect">
                <a:avLst/>
              </a:prstGeom>
              <a:noFill/>
            </p:spPr>
            <p:txBody>
              <a:bodyPr wrap="none" rtlCol="0">
                <a:spAutoFit/>
              </a:bodyPr>
              <a:lstStyle/>
              <a:p>
                <a:r>
                  <a:rPr lang="en-US" b="1" dirty="0" err="1">
                    <a:latin typeface="Cambria Math" panose="02040503050406030204" pitchFamily="18" charset="0"/>
                  </a:rPr>
                  <a:t>Timelike</a:t>
                </a:r>
                <a:r>
                  <a:rPr lang="en-US" b="1" dirty="0">
                    <a:latin typeface="Cambria Math" panose="02040503050406030204" pitchFamily="18" charset="0"/>
                  </a:rPr>
                  <a:t> Compton Scattering (TCS)</a:t>
                </a:r>
              </a:p>
              <a:p>
                <a14:m>
                  <m:oMath xmlns:m="http://schemas.openxmlformats.org/officeDocument/2006/math">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𝛾</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𝑝</m:t>
                    </m:r>
                  </m:oMath>
                </a14:m>
                <a:r>
                  <a:rPr lang="en-US" b="0" dirty="0">
                    <a:latin typeface="Cambria Math" panose="02040503050406030204" pitchFamily="18" charset="0"/>
                  </a:rPr>
                  <a:t> (</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𝛾</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𝑙</m:t>
                        </m:r>
                      </m:e>
                      <m:sup>
                        <m:r>
                          <a:rPr lang="en-US" b="0" i="1" smtClean="0">
                            <a:latin typeface="Cambria Math" panose="02040503050406030204" pitchFamily="18" charset="0"/>
                            <a:ea typeface="Cambria Math" panose="02040503050406030204" pitchFamily="18" charset="0"/>
                          </a:rPr>
                          <m:t>+</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𝑙</m:t>
                        </m:r>
                      </m:e>
                      <m:sup>
                        <m:r>
                          <a:rPr lang="en-US" b="0" i="1" smtClean="0">
                            <a:latin typeface="Cambria Math" panose="02040503050406030204" pitchFamily="18" charset="0"/>
                            <a:ea typeface="Cambria Math" panose="02040503050406030204" pitchFamily="18" charset="0"/>
                          </a:rPr>
                          <m:t>−</m:t>
                        </m:r>
                      </m:sup>
                    </m:sSup>
                  </m:oMath>
                </a14:m>
                <a:r>
                  <a:rPr lang="en-US" b="0" dirty="0">
                    <a:latin typeface="Cambria Math" panose="02040503050406030204" pitchFamily="18" charset="0"/>
                  </a:rPr>
                  <a:t>)</a:t>
                </a:r>
              </a:p>
              <a:p>
                <a:pPr marL="285750" indent="-285750">
                  <a:buFont typeface="Arial" panose="020B0604020202020204" pitchFamily="34" charset="0"/>
                  <a:buChar char="•"/>
                </a:pP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m:t>
                        </m:r>
                      </m:sup>
                    </m:sSup>
                  </m:oMath>
                </a14:m>
                <a:r>
                  <a:rPr lang="en-US" dirty="0"/>
                  <a:t>: invariant mass of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𝑙</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𝑙</m:t>
                        </m:r>
                      </m:e>
                      <m:sup>
                        <m:r>
                          <a:rPr lang="en-US" i="1">
                            <a:latin typeface="Cambria Math" panose="02040503050406030204" pitchFamily="18" charset="0"/>
                            <a:ea typeface="Cambria Math" panose="02040503050406030204" pitchFamily="18" charset="0"/>
                          </a:rPr>
                          <m:t>−</m:t>
                        </m:r>
                      </m:sup>
                    </m:sSup>
                  </m:oMath>
                </a14:m>
                <a:endParaRPr lang="en-US" i="1" dirty="0">
                  <a:latin typeface="Cambria Math" panose="02040503050406030204" pitchFamily="18" charset="0"/>
                  <a:ea typeface="Cambria Math" panose="02040503050406030204" pitchFamily="18" charset="0"/>
                </a:endParaRPr>
              </a:p>
              <a:p>
                <a:pPr marL="285750" indent="-285750">
                  <a:buFont typeface="Arial" panose="020B0604020202020204" pitchFamily="34" charset="0"/>
                  <a:buChar char="•"/>
                </a:pPr>
                <a14:m>
                  <m:oMath xmlns:m="http://schemas.openxmlformats.org/officeDocument/2006/math">
                    <m:r>
                      <a:rPr lang="en-US" i="1" smtClean="0">
                        <a:latin typeface="Cambria Math" panose="02040503050406030204" pitchFamily="18" charset="0"/>
                        <a:ea typeface="Cambria Math" panose="02040503050406030204" pitchFamily="18" charset="0"/>
                      </a:rPr>
                      <m:t>𝜏</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𝑄</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𝑝</m:t>
                            </m:r>
                          </m:sub>
                          <m:sup>
                            <m:r>
                              <a:rPr lang="en-US" b="0" i="1" smtClean="0">
                                <a:latin typeface="Cambria Math" panose="02040503050406030204" pitchFamily="18" charset="0"/>
                                <a:ea typeface="Cambria Math" panose="02040503050406030204" pitchFamily="18" charset="0"/>
                              </a:rPr>
                              <m:t>2</m:t>
                            </m:r>
                          </m:sup>
                        </m:sSubSup>
                      </m:e>
                    </m:d>
                  </m:oMath>
                </a14:m>
                <a:r>
                  <a:rPr lang="en-US" dirty="0"/>
                  <a:t> </a:t>
                </a:r>
                <a:r>
                  <a:rPr lang="en-US" dirty="0" err="1"/>
                  <a:t>equivalente</a:t>
                </a:r>
                <a:r>
                  <a:rPr lang="en-US" dirty="0"/>
                  <a:t> 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𝐵</m:t>
                        </m:r>
                      </m:sub>
                    </m:sSub>
                  </m:oMath>
                </a14:m>
                <a:endParaRPr lang="en-US" dirty="0"/>
              </a:p>
            </p:txBody>
          </p:sp>
        </mc:Choice>
        <mc:Fallback xmlns="">
          <p:sp>
            <p:nvSpPr>
              <p:cNvPr id="55" name="TextBox 54">
                <a:extLst>
                  <a:ext uri="{FF2B5EF4-FFF2-40B4-BE49-F238E27FC236}">
                    <a16:creationId xmlns:a16="http://schemas.microsoft.com/office/drawing/2014/main" id="{FDC9E330-ACB1-A04A-9C53-C5C20BF318FA}"/>
                  </a:ext>
                </a:extLst>
              </p:cNvPr>
              <p:cNvSpPr txBox="1">
                <a:spLocks noRot="1" noChangeAspect="1" noMove="1" noResize="1" noEditPoints="1" noAdjustHandles="1" noChangeArrowheads="1" noChangeShapeType="1" noTextEdit="1"/>
              </p:cNvSpPr>
              <p:nvPr/>
            </p:nvSpPr>
            <p:spPr>
              <a:xfrm>
                <a:off x="7927897" y="4899845"/>
                <a:ext cx="4193199" cy="1241494"/>
              </a:xfrm>
              <a:prstGeom prst="rect">
                <a:avLst/>
              </a:prstGeom>
              <a:blipFill>
                <a:blip r:embed="rId11"/>
                <a:stretch>
                  <a:fillRect l="-1208" t="-2020" b="-5051"/>
                </a:stretch>
              </a:blipFill>
            </p:spPr>
            <p:txBody>
              <a:bodyPr/>
              <a:lstStyle/>
              <a:p>
                <a:r>
                  <a:rPr lang="it-IT">
                    <a:noFill/>
                  </a:rPr>
                  <a:t> </a:t>
                </a:r>
              </a:p>
            </p:txBody>
          </p:sp>
        </mc:Fallback>
      </mc:AlternateContent>
    </p:spTree>
    <p:extLst>
      <p:ext uri="{BB962C8B-B14F-4D97-AF65-F5344CB8AC3E}">
        <p14:creationId xmlns:p14="http://schemas.microsoft.com/office/powerpoint/2010/main" val="3769350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CAC07B-06B3-9E65-A626-FA38FBAA3BEF}"/>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F5BB2718-96EA-6A59-608A-98B9A87F76AA}"/>
              </a:ext>
            </a:extLst>
          </p:cNvPr>
          <p:cNvSpPr>
            <a:spLocks noGrp="1"/>
          </p:cNvSpPr>
          <p:nvPr>
            <p:ph type="sldNum" sz="quarter" idx="12"/>
          </p:nvPr>
        </p:nvSpPr>
        <p:spPr/>
        <p:txBody>
          <a:bodyPr/>
          <a:lstStyle/>
          <a:p>
            <a:fld id="{1495DAC2-AB1D-3846-9742-98AFDA9D25F8}" type="slidenum">
              <a:rPr lang="it-IT" smtClean="0"/>
              <a:t>47</a:t>
            </a:fld>
            <a:endParaRPr lang="it-IT"/>
          </a:p>
        </p:txBody>
      </p:sp>
      <p:grpSp>
        <p:nvGrpSpPr>
          <p:cNvPr id="4" name="Group 44">
            <a:extLst>
              <a:ext uri="{FF2B5EF4-FFF2-40B4-BE49-F238E27FC236}">
                <a16:creationId xmlns:a16="http://schemas.microsoft.com/office/drawing/2014/main" id="{01AE80D6-3C18-8D77-5336-3EBC10A871F2}"/>
              </a:ext>
            </a:extLst>
          </p:cNvPr>
          <p:cNvGrpSpPr>
            <a:grpSpLocks/>
          </p:cNvGrpSpPr>
          <p:nvPr/>
        </p:nvGrpSpPr>
        <p:grpSpPr bwMode="auto">
          <a:xfrm>
            <a:off x="1855523" y="1445976"/>
            <a:ext cx="8417148" cy="2413507"/>
            <a:chOff x="242888" y="2777233"/>
            <a:chExt cx="8417857" cy="2413799"/>
          </a:xfrm>
        </p:grpSpPr>
        <p:sp>
          <p:nvSpPr>
            <p:cNvPr id="5" name="Text Box 14">
              <a:extLst>
                <a:ext uri="{FF2B5EF4-FFF2-40B4-BE49-F238E27FC236}">
                  <a16:creationId xmlns:a16="http://schemas.microsoft.com/office/drawing/2014/main" id="{AC02499E-CBCA-97BD-BCC3-F89D5FFEBDC4}"/>
                </a:ext>
              </a:extLst>
            </p:cNvPr>
            <p:cNvSpPr txBox="1">
              <a:spLocks noChangeArrowheads="1"/>
            </p:cNvSpPr>
            <p:nvPr/>
          </p:nvSpPr>
          <p:spPr bwMode="auto">
            <a:xfrm>
              <a:off x="730964" y="4777000"/>
              <a:ext cx="749114" cy="400158"/>
            </a:xfrm>
            <a:prstGeom prst="rect">
              <a:avLst/>
            </a:prstGeom>
            <a:noFill/>
            <a:ln w="9525">
              <a:noFill/>
              <a:miter lim="800000"/>
              <a:headEnd/>
              <a:tailEnd/>
            </a:ln>
            <a:effectLst/>
          </p:spPr>
          <p:txBody>
            <a:bodyPr wrap="none">
              <a:prstTxWarp prst="textNoShape">
                <a:avLst/>
              </a:prstTxWarp>
              <a:spAutoFit/>
            </a:bodyPr>
            <a:lstStyle/>
            <a:p>
              <a:pPr>
                <a:defRPr/>
              </a:pPr>
              <a:r>
                <a:rPr lang="en-US" sz="2000" b="1" dirty="0">
                  <a:solidFill>
                    <a:srgbClr val="FF0000"/>
                  </a:solidFill>
                  <a:effectLst>
                    <a:outerShdw blurRad="38100" dist="38100" dir="2700000" algn="tl">
                      <a:srgbClr val="DDDDDD"/>
                    </a:outerShdw>
                  </a:effectLst>
                  <a:cs typeface="Comic Sans MS"/>
                </a:rPr>
                <a:t>DVCS</a:t>
              </a:r>
            </a:p>
          </p:txBody>
        </p:sp>
        <p:pic>
          <p:nvPicPr>
            <p:cNvPr id="6" name="Picture 16" descr="gnome">
              <a:extLst>
                <a:ext uri="{FF2B5EF4-FFF2-40B4-BE49-F238E27FC236}">
                  <a16:creationId xmlns:a16="http://schemas.microsoft.com/office/drawing/2014/main" id="{31A1A6F1-00B1-B0AA-C04F-C7A7671F7EC2}"/>
                </a:ext>
              </a:extLst>
            </p:cNvPr>
            <p:cNvPicPr>
              <a:picLocks noChangeAspect="1" noChangeArrowheads="1"/>
            </p:cNvPicPr>
            <p:nvPr/>
          </p:nvPicPr>
          <p:blipFill>
            <a:blip r:embed="rId2"/>
            <a:srcRect/>
            <a:stretch>
              <a:fillRect/>
            </a:stretch>
          </p:blipFill>
          <p:spPr bwMode="auto">
            <a:xfrm>
              <a:off x="242888" y="3392488"/>
              <a:ext cx="1701800" cy="1352550"/>
            </a:xfrm>
            <a:prstGeom prst="rect">
              <a:avLst/>
            </a:prstGeom>
            <a:noFill/>
            <a:ln w="9525">
              <a:noFill/>
              <a:miter lim="800000"/>
              <a:headEnd/>
              <a:tailEnd/>
            </a:ln>
            <a:effectLst/>
            <a:scene3d>
              <a:camera prst="orthographicFront"/>
              <a:lightRig rig="threePt" dir="t"/>
            </a:scene3d>
            <a:sp3d>
              <a:bevelT w="114300" prst="artDeco"/>
              <a:bevelB w="114300" prst="artDeco"/>
            </a:sp3d>
          </p:spPr>
        </p:pic>
        <p:sp>
          <p:nvSpPr>
            <p:cNvPr id="7" name="Text Box 17">
              <a:extLst>
                <a:ext uri="{FF2B5EF4-FFF2-40B4-BE49-F238E27FC236}">
                  <a16:creationId xmlns:a16="http://schemas.microsoft.com/office/drawing/2014/main" id="{7561AED4-FD12-56CC-558B-52B459227F34}"/>
                </a:ext>
              </a:extLst>
            </p:cNvPr>
            <p:cNvSpPr txBox="1">
              <a:spLocks noChangeArrowheads="1"/>
            </p:cNvSpPr>
            <p:nvPr/>
          </p:nvSpPr>
          <p:spPr bwMode="auto">
            <a:xfrm>
              <a:off x="1401610" y="2777233"/>
              <a:ext cx="6252046" cy="400157"/>
            </a:xfrm>
            <a:prstGeom prst="rect">
              <a:avLst/>
            </a:prstGeom>
            <a:noFill/>
            <a:ln w="9525">
              <a:noFill/>
              <a:miter lim="800000"/>
              <a:headEnd/>
              <a:tailEnd/>
            </a:ln>
            <a:effectLst/>
          </p:spPr>
          <p:txBody>
            <a:bodyPr wrap="none">
              <a:prstTxWarp prst="textNoShape">
                <a:avLst/>
              </a:prstTxWarp>
              <a:spAutoFit/>
            </a:bodyPr>
            <a:lstStyle/>
            <a:p>
              <a:pPr>
                <a:defRPr/>
              </a:pPr>
              <a:r>
                <a:rPr lang="en-US" sz="2000" b="1" dirty="0">
                  <a:effectLst>
                    <a:outerShdw blurRad="38100" dist="38100" dir="2700000" algn="tl">
                      <a:srgbClr val="DDDDDD"/>
                    </a:outerShdw>
                  </a:effectLst>
                </a:rPr>
                <a:t>quantum numbers of final state          select different GPD</a:t>
              </a:r>
            </a:p>
          </p:txBody>
        </p:sp>
        <p:pic>
          <p:nvPicPr>
            <p:cNvPr id="8" name="Picture 19" descr="gnome">
              <a:extLst>
                <a:ext uri="{FF2B5EF4-FFF2-40B4-BE49-F238E27FC236}">
                  <a16:creationId xmlns:a16="http://schemas.microsoft.com/office/drawing/2014/main" id="{47DE58C4-C7EB-E6AD-687F-B20061FF7B6F}"/>
                </a:ext>
              </a:extLst>
            </p:cNvPr>
            <p:cNvPicPr>
              <a:picLocks noChangeAspect="1" noChangeArrowheads="1"/>
            </p:cNvPicPr>
            <p:nvPr/>
          </p:nvPicPr>
          <p:blipFill>
            <a:blip r:embed="rId3"/>
            <a:srcRect/>
            <a:stretch>
              <a:fillRect/>
            </a:stretch>
          </p:blipFill>
          <p:spPr bwMode="auto">
            <a:xfrm>
              <a:off x="3556000" y="3367088"/>
              <a:ext cx="1727200" cy="1352550"/>
            </a:xfrm>
            <a:prstGeom prst="rect">
              <a:avLst/>
            </a:prstGeom>
            <a:noFill/>
            <a:ln w="9525">
              <a:noFill/>
              <a:miter lim="800000"/>
              <a:headEnd/>
              <a:tailEnd/>
            </a:ln>
            <a:effectLst/>
            <a:scene3d>
              <a:camera prst="orthographicFront"/>
              <a:lightRig rig="threePt" dir="t"/>
            </a:scene3d>
            <a:sp3d>
              <a:bevelT w="114300" prst="artDeco"/>
              <a:bevelB w="114300" prst="artDeco"/>
            </a:sp3d>
          </p:spPr>
        </p:pic>
        <p:pic>
          <p:nvPicPr>
            <p:cNvPr id="9" name="Picture 21" descr="gnome">
              <a:extLst>
                <a:ext uri="{FF2B5EF4-FFF2-40B4-BE49-F238E27FC236}">
                  <a16:creationId xmlns:a16="http://schemas.microsoft.com/office/drawing/2014/main" id="{E853591A-70E4-4AEC-354E-A7D8FEAE9FF6}"/>
                </a:ext>
              </a:extLst>
            </p:cNvPr>
            <p:cNvPicPr>
              <a:picLocks noChangeAspect="1" noChangeArrowheads="1"/>
            </p:cNvPicPr>
            <p:nvPr/>
          </p:nvPicPr>
          <p:blipFill>
            <a:blip r:embed="rId4"/>
            <a:srcRect/>
            <a:stretch>
              <a:fillRect/>
            </a:stretch>
          </p:blipFill>
          <p:spPr bwMode="auto">
            <a:xfrm>
              <a:off x="6842125" y="3365500"/>
              <a:ext cx="1778000" cy="1390650"/>
            </a:xfrm>
            <a:prstGeom prst="rect">
              <a:avLst/>
            </a:prstGeom>
            <a:noFill/>
            <a:ln w="9525">
              <a:noFill/>
              <a:miter lim="800000"/>
              <a:headEnd/>
              <a:tailEnd/>
            </a:ln>
            <a:effectLst/>
            <a:scene3d>
              <a:camera prst="orthographicFront"/>
              <a:lightRig rig="threePt" dir="t"/>
            </a:scene3d>
            <a:sp3d>
              <a:bevelT w="114300" prst="artDeco"/>
              <a:bevelB w="114300" prst="artDeco"/>
            </a:sp3d>
          </p:spPr>
        </p:pic>
        <p:sp>
          <p:nvSpPr>
            <p:cNvPr id="10" name="Line 22">
              <a:extLst>
                <a:ext uri="{FF2B5EF4-FFF2-40B4-BE49-F238E27FC236}">
                  <a16:creationId xmlns:a16="http://schemas.microsoft.com/office/drawing/2014/main" id="{3A6F49DA-429D-D1F9-E3F2-3DDC52AF47A0}"/>
                </a:ext>
              </a:extLst>
            </p:cNvPr>
            <p:cNvSpPr>
              <a:spLocks noChangeShapeType="1"/>
            </p:cNvSpPr>
            <p:nvPr/>
          </p:nvSpPr>
          <p:spPr bwMode="auto">
            <a:xfrm>
              <a:off x="4922361" y="2971157"/>
              <a:ext cx="391062" cy="8053"/>
            </a:xfrm>
            <a:prstGeom prst="line">
              <a:avLst/>
            </a:prstGeom>
            <a:noFill/>
            <a:ln w="76200" cmpd="sng">
              <a:solidFill>
                <a:srgbClr val="0432FF"/>
              </a:solidFill>
              <a:round/>
              <a:headEnd/>
              <a:tailEnd type="triangle" w="med" len="sm"/>
            </a:ln>
          </p:spPr>
          <p:txBody>
            <a:bodyPr>
              <a:prstTxWarp prst="textNoShape">
                <a:avLst/>
              </a:prstTxWarp>
            </a:bodyPr>
            <a:lstStyle/>
            <a:p>
              <a:endParaRPr lang="en-US">
                <a:ln w="0"/>
                <a:solidFill>
                  <a:schemeClr val="accent1"/>
                </a:solidFill>
                <a:effectLst>
                  <a:outerShdw blurRad="38100" dist="25400" dir="5400000" algn="ctr" rotWithShape="0">
                    <a:srgbClr val="6E747A">
                      <a:alpha val="43000"/>
                    </a:srgbClr>
                  </a:outerShdw>
                </a:effectLst>
              </a:endParaRPr>
            </a:p>
          </p:txBody>
        </p:sp>
        <p:sp>
          <p:nvSpPr>
            <p:cNvPr id="11" name="Text Box 24">
              <a:extLst>
                <a:ext uri="{FF2B5EF4-FFF2-40B4-BE49-F238E27FC236}">
                  <a16:creationId xmlns:a16="http://schemas.microsoft.com/office/drawing/2014/main" id="{10F98CF7-1C7D-D38E-A875-8693ED0FA1F9}"/>
                </a:ext>
              </a:extLst>
            </p:cNvPr>
            <p:cNvSpPr txBox="1">
              <a:spLocks noChangeArrowheads="1"/>
            </p:cNvSpPr>
            <p:nvPr/>
          </p:nvSpPr>
          <p:spPr bwMode="auto">
            <a:xfrm>
              <a:off x="3172812" y="4790874"/>
              <a:ext cx="2538538" cy="400158"/>
            </a:xfrm>
            <a:prstGeom prst="rect">
              <a:avLst/>
            </a:prstGeom>
            <a:noFill/>
            <a:ln w="9525">
              <a:noFill/>
              <a:miter lim="800000"/>
              <a:headEnd/>
              <a:tailEnd/>
            </a:ln>
            <a:effectLst/>
          </p:spPr>
          <p:txBody>
            <a:bodyPr wrap="none">
              <a:prstTxWarp prst="textNoShape">
                <a:avLst/>
              </a:prstTxWarp>
              <a:spAutoFit/>
            </a:bodyPr>
            <a:lstStyle/>
            <a:p>
              <a:pPr>
                <a:defRPr/>
              </a:pPr>
              <a:r>
                <a:rPr lang="en-US" sz="2000" b="1" dirty="0">
                  <a:solidFill>
                    <a:srgbClr val="0432FF"/>
                  </a:solidFill>
                  <a:effectLst>
                    <a:outerShdw blurRad="38100" dist="38100" dir="2700000" algn="tl">
                      <a:srgbClr val="DDDDDD"/>
                    </a:outerShdw>
                  </a:effectLst>
                  <a:cs typeface="Comic Sans MS"/>
                </a:rPr>
                <a:t>pseudo-scalar mesons</a:t>
              </a:r>
            </a:p>
          </p:txBody>
        </p:sp>
        <p:sp>
          <p:nvSpPr>
            <p:cNvPr id="12" name="Text Box 26">
              <a:extLst>
                <a:ext uri="{FF2B5EF4-FFF2-40B4-BE49-F238E27FC236}">
                  <a16:creationId xmlns:a16="http://schemas.microsoft.com/office/drawing/2014/main" id="{9B452296-4DBD-567F-EE9C-A34E706E03A9}"/>
                </a:ext>
              </a:extLst>
            </p:cNvPr>
            <p:cNvSpPr txBox="1">
              <a:spLocks noChangeArrowheads="1"/>
            </p:cNvSpPr>
            <p:nvPr/>
          </p:nvSpPr>
          <p:spPr bwMode="auto">
            <a:xfrm>
              <a:off x="6927496" y="4713493"/>
              <a:ext cx="1733249" cy="400158"/>
            </a:xfrm>
            <a:prstGeom prst="rect">
              <a:avLst/>
            </a:prstGeom>
            <a:noFill/>
            <a:ln w="9525">
              <a:noFill/>
              <a:miter lim="800000"/>
              <a:headEnd/>
              <a:tailEnd/>
            </a:ln>
            <a:effectLst/>
          </p:spPr>
          <p:txBody>
            <a:bodyPr wrap="none">
              <a:prstTxWarp prst="textNoShape">
                <a:avLst/>
              </a:prstTxWarp>
              <a:spAutoFit/>
            </a:bodyPr>
            <a:lstStyle/>
            <a:p>
              <a:pPr>
                <a:defRPr/>
              </a:pPr>
              <a:r>
                <a:rPr lang="en-US" sz="2000" b="1" dirty="0">
                  <a:solidFill>
                    <a:srgbClr val="00B050"/>
                  </a:solidFill>
                  <a:effectLst>
                    <a:outerShdw blurRad="38100" dist="38100" dir="2700000" algn="tl">
                      <a:srgbClr val="DDDDDD"/>
                    </a:outerShdw>
                  </a:effectLst>
                  <a:cs typeface="Comic Sans MS"/>
                </a:rPr>
                <a:t>vector mesons</a:t>
              </a:r>
            </a:p>
          </p:txBody>
        </p:sp>
      </p:grpSp>
      <p:sp>
        <p:nvSpPr>
          <p:cNvPr id="13" name="TextBox 12">
            <a:extLst>
              <a:ext uri="{FF2B5EF4-FFF2-40B4-BE49-F238E27FC236}">
                <a16:creationId xmlns:a16="http://schemas.microsoft.com/office/drawing/2014/main" id="{35145A6A-8655-CF4A-2D81-38DC20179448}"/>
              </a:ext>
            </a:extLst>
          </p:cNvPr>
          <p:cNvSpPr txBox="1"/>
          <p:nvPr/>
        </p:nvSpPr>
        <p:spPr>
          <a:xfrm>
            <a:off x="35689" y="5317588"/>
            <a:ext cx="7835095" cy="769441"/>
          </a:xfrm>
          <a:prstGeom prst="rect">
            <a:avLst/>
          </a:prstGeom>
          <a:solidFill>
            <a:schemeClr val="accent5">
              <a:lumMod val="20000"/>
              <a:lumOff val="80000"/>
            </a:schemeClr>
          </a:solidFill>
        </p:spPr>
        <p:txBody>
          <a:bodyPr wrap="square" rtlCol="0">
            <a:spAutoFit/>
          </a:bodyPr>
          <a:lstStyle/>
          <a:p>
            <a:r>
              <a:rPr lang="en-US" sz="2400" b="1" dirty="0">
                <a:solidFill>
                  <a:srgbClr val="0432FF"/>
                </a:solidFill>
              </a:rPr>
              <a:t>DVCS on protons and neutrons also separates u/d flavors</a:t>
            </a:r>
          </a:p>
          <a:p>
            <a:pPr marL="342900" indent="-342900">
              <a:buFont typeface="Arial"/>
              <a:buChar char="•"/>
            </a:pPr>
            <a:r>
              <a:rPr lang="en-US" sz="2000" b="1" dirty="0">
                <a:solidFill>
                  <a:srgbClr val="000000"/>
                </a:solidFill>
              </a:rPr>
              <a:t>We do not have a real neutron target </a:t>
            </a:r>
            <a:r>
              <a:rPr lang="en-US" sz="2000" b="1" dirty="0">
                <a:solidFill>
                  <a:srgbClr val="000000"/>
                </a:solidFill>
                <a:sym typeface="Wingdings"/>
              </a:rPr>
              <a:t> </a:t>
            </a:r>
            <a:r>
              <a:rPr lang="en-US" sz="2000" b="1" dirty="0">
                <a:solidFill>
                  <a:srgbClr val="FF0000"/>
                </a:solidFill>
                <a:sym typeface="Wingdings"/>
              </a:rPr>
              <a:t>Use Deuterium </a:t>
            </a:r>
          </a:p>
        </p:txBody>
      </p:sp>
      <p:graphicFrame>
        <p:nvGraphicFramePr>
          <p:cNvPr id="14" name="Group 149">
            <a:extLst>
              <a:ext uri="{FF2B5EF4-FFF2-40B4-BE49-F238E27FC236}">
                <a16:creationId xmlns:a16="http://schemas.microsoft.com/office/drawing/2014/main" id="{84C54AE3-63BA-A18F-ADDE-E3A67FB9DF9F}"/>
              </a:ext>
            </a:extLst>
          </p:cNvPr>
          <p:cNvGraphicFramePr>
            <a:graphicFrameLocks noGrp="1"/>
          </p:cNvGraphicFramePr>
          <p:nvPr>
            <p:extLst>
              <p:ext uri="{D42A27DB-BD31-4B8C-83A1-F6EECF244321}">
                <p14:modId xmlns:p14="http://schemas.microsoft.com/office/powerpoint/2010/main" val="1723030775"/>
              </p:ext>
            </p:extLst>
          </p:nvPr>
        </p:nvGraphicFramePr>
        <p:xfrm>
          <a:off x="8198895" y="4371593"/>
          <a:ext cx="2506359" cy="1767138"/>
        </p:xfrm>
        <a:graphic>
          <a:graphicData uri="http://schemas.openxmlformats.org/drawingml/2006/table">
            <a:tbl>
              <a:tblPr/>
              <a:tblGrid>
                <a:gridCol w="1162580">
                  <a:extLst>
                    <a:ext uri="{9D8B030D-6E8A-4147-A177-3AD203B41FA5}">
                      <a16:colId xmlns:a16="http://schemas.microsoft.com/office/drawing/2014/main" val="20000"/>
                    </a:ext>
                  </a:extLst>
                </a:gridCol>
                <a:gridCol w="1343779">
                  <a:extLst>
                    <a:ext uri="{9D8B030D-6E8A-4147-A177-3AD203B41FA5}">
                      <a16:colId xmlns:a16="http://schemas.microsoft.com/office/drawing/2014/main" val="20001"/>
                    </a:ext>
                  </a:extLst>
                </a:gridCol>
              </a:tblGrid>
              <a:tr h="3089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a:ln>
                            <a:noFill/>
                          </a:ln>
                          <a:solidFill>
                            <a:srgbClr val="00B050"/>
                          </a:solidFill>
                          <a:effectLst/>
                          <a:latin typeface="Arial" charset="0"/>
                          <a:ea typeface="Times New Roman" charset="0"/>
                          <a:cs typeface="Times New Roman" charset="0"/>
                        </a:rPr>
                        <a:t>ρ</a:t>
                      </a:r>
                      <a:r>
                        <a:rPr kumimoji="0" lang="en-US" sz="2000" b="1" i="0" u="none" strike="noStrike" cap="none" normalizeH="0" baseline="30000" dirty="0">
                          <a:ln>
                            <a:noFill/>
                          </a:ln>
                          <a:solidFill>
                            <a:srgbClr val="00B050"/>
                          </a:solidFill>
                          <a:effectLst/>
                          <a:latin typeface="Arial" charset="0"/>
                          <a:ea typeface="Times New Roman" charset="0"/>
                          <a:cs typeface="Times New Roman" charset="0"/>
                        </a:rPr>
                        <a:t>0</a:t>
                      </a:r>
                      <a:endParaRPr kumimoji="0" lang="el-GR" sz="2000" b="1" i="0" u="none" strike="noStrike" cap="none" normalizeH="0" baseline="30000" dirty="0">
                        <a:ln>
                          <a:noFill/>
                        </a:ln>
                        <a:solidFill>
                          <a:srgbClr val="00B050"/>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2u+d, </a:t>
                      </a:r>
                      <a:r>
                        <a:rPr kumimoji="0" lang="en-US" sz="2000" b="1" i="0" u="none" strike="noStrike" cap="none" normalizeH="0" baseline="0" dirty="0">
                          <a:ln>
                            <a:noFill/>
                          </a:ln>
                          <a:solidFill>
                            <a:srgbClr val="0432FF"/>
                          </a:solidFill>
                          <a:effectLst/>
                          <a:latin typeface="Arial" charset="0"/>
                        </a:rPr>
                        <a:t>9g/4</a:t>
                      </a:r>
                      <a:endParaRPr kumimoji="0" lang="fr-FR" sz="2000" b="1" i="0" u="none" strike="noStrike" cap="none" normalizeH="0" baseline="0" dirty="0">
                        <a:ln>
                          <a:noFill/>
                        </a:ln>
                        <a:solidFill>
                          <a:srgbClr val="0432FF"/>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74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a:ln>
                            <a:noFill/>
                          </a:ln>
                          <a:solidFill>
                            <a:srgbClr val="00B050"/>
                          </a:solidFill>
                          <a:effectLst/>
                          <a:latin typeface="Arial" charset="0"/>
                          <a:ea typeface="Times New Roman" charset="0"/>
                          <a:cs typeface="Times New Roman" charset="0"/>
                        </a:rPr>
                        <a:t>ω</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2u</a:t>
                      </a:r>
                      <a:r>
                        <a:rPr kumimoji="0" lang="en-US" sz="2000" b="1" i="0" u="none" strike="noStrike" cap="none" normalizeH="0" baseline="0" dirty="0">
                          <a:ln>
                            <a:noFill/>
                          </a:ln>
                          <a:solidFill>
                            <a:schemeClr val="tx1"/>
                          </a:solidFill>
                          <a:effectLst/>
                          <a:latin typeface="Symbol" charset="2"/>
                        </a:rPr>
                        <a:t>-</a:t>
                      </a:r>
                      <a:r>
                        <a:rPr kumimoji="0" lang="en-US" sz="2000" b="1" i="0" u="none" strike="noStrike" cap="none" normalizeH="0" baseline="0" dirty="0">
                          <a:ln>
                            <a:noFill/>
                          </a:ln>
                          <a:solidFill>
                            <a:schemeClr val="tx1"/>
                          </a:solidFill>
                          <a:effectLst/>
                          <a:latin typeface="Arial" charset="0"/>
                        </a:rPr>
                        <a:t>d, </a:t>
                      </a:r>
                      <a:r>
                        <a:rPr kumimoji="0" lang="en-US" sz="2000" b="1" i="0" u="none" strike="noStrike" cap="none" normalizeH="0" baseline="0" dirty="0">
                          <a:ln>
                            <a:noFill/>
                          </a:ln>
                          <a:solidFill>
                            <a:srgbClr val="0432FF"/>
                          </a:solidFill>
                          <a:effectLst/>
                          <a:latin typeface="Arial" charset="0"/>
                        </a:rPr>
                        <a:t>3g/4</a:t>
                      </a:r>
                      <a:endParaRPr kumimoji="0" lang="fr-FR" sz="2000" b="1" i="0" u="none" strike="noStrike" cap="none" normalizeH="0" baseline="0" dirty="0">
                        <a:ln>
                          <a:noFill/>
                        </a:ln>
                        <a:solidFill>
                          <a:srgbClr val="0432FF"/>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89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B050"/>
                          </a:solidFill>
                          <a:effectLst/>
                          <a:latin typeface="Symbol" charset="2"/>
                          <a:ea typeface="Times New Roman" charset="0"/>
                          <a:cs typeface="Times New Roman" charset="0"/>
                        </a:rPr>
                        <a:t>f</a:t>
                      </a:r>
                      <a:endParaRPr kumimoji="0" lang="el-GR" sz="2000" b="1" i="0" u="none" strike="noStrike" cap="none" normalizeH="0" baseline="0" dirty="0">
                        <a:ln>
                          <a:noFill/>
                        </a:ln>
                        <a:solidFill>
                          <a:srgbClr val="00B050"/>
                        </a:solidFill>
                        <a:effectLst/>
                        <a:latin typeface="Symbol" charset="2"/>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s</a:t>
                      </a:r>
                      <a:r>
                        <a:rPr kumimoji="0" lang="en-US" sz="2000" b="0" i="0" u="none" strike="noStrike" cap="none" normalizeH="0" baseline="0" dirty="0">
                          <a:ln>
                            <a:noFill/>
                          </a:ln>
                          <a:solidFill>
                            <a:schemeClr val="tx1"/>
                          </a:solidFill>
                          <a:effectLst/>
                          <a:latin typeface="Arial" charset="0"/>
                        </a:rPr>
                        <a:t>, </a:t>
                      </a:r>
                      <a:r>
                        <a:rPr kumimoji="0" lang="en-US" sz="2000" b="1" i="0" u="none" strike="noStrike" cap="none" normalizeH="0" baseline="0" dirty="0">
                          <a:ln>
                            <a:noFill/>
                          </a:ln>
                          <a:solidFill>
                            <a:srgbClr val="0432FF"/>
                          </a:solidFill>
                          <a:effectLst/>
                          <a:latin typeface="Arial" charset="0"/>
                        </a:rPr>
                        <a:t>g</a:t>
                      </a:r>
                      <a:endParaRPr kumimoji="0" lang="fr-FR" sz="2000" b="1" i="0" u="none" strike="noStrike" cap="none" normalizeH="0" baseline="0" dirty="0">
                        <a:ln>
                          <a:noFill/>
                        </a:ln>
                        <a:solidFill>
                          <a:srgbClr val="0432FF"/>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08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a:ln>
                            <a:noFill/>
                          </a:ln>
                          <a:solidFill>
                            <a:srgbClr val="00B050"/>
                          </a:solidFill>
                          <a:effectLst/>
                          <a:latin typeface="Arial" charset="0"/>
                          <a:ea typeface="Times New Roman" charset="0"/>
                          <a:cs typeface="Times New Roman" charset="0"/>
                        </a:rPr>
                        <a:t>ρ</a:t>
                      </a:r>
                      <a:r>
                        <a:rPr kumimoji="0" lang="en-US" sz="2000" b="1" i="0" u="none" strike="noStrike" cap="none" normalizeH="0" baseline="30000" dirty="0">
                          <a:ln>
                            <a:noFill/>
                          </a:ln>
                          <a:solidFill>
                            <a:srgbClr val="00B050"/>
                          </a:solidFill>
                          <a:effectLst/>
                          <a:latin typeface="Arial" charset="0"/>
                          <a:ea typeface="Times New Roman" charset="0"/>
                          <a:cs typeface="Times New Roman" charset="0"/>
                        </a:rPr>
                        <a:t>+</a:t>
                      </a:r>
                      <a:endParaRPr kumimoji="0" lang="el-GR" sz="2000" b="1" i="0" u="none" strike="noStrike" cap="none" normalizeH="0" baseline="30000" dirty="0">
                        <a:ln>
                          <a:noFill/>
                        </a:ln>
                        <a:solidFill>
                          <a:srgbClr val="00B050"/>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charset="0"/>
                        </a:rPr>
                        <a:t>u</a:t>
                      </a:r>
                      <a:r>
                        <a:rPr kumimoji="0" lang="en-US" sz="2000" b="1" i="0" u="none" strike="noStrike" cap="none" normalizeH="0" baseline="0" dirty="0" err="1">
                          <a:ln>
                            <a:noFill/>
                          </a:ln>
                          <a:solidFill>
                            <a:schemeClr val="tx1"/>
                          </a:solidFill>
                          <a:effectLst/>
                          <a:latin typeface="Symbol" charset="2"/>
                        </a:rPr>
                        <a:t>-</a:t>
                      </a:r>
                      <a:r>
                        <a:rPr kumimoji="0" lang="en-US" sz="2000" b="1" i="0" u="none" strike="noStrike" cap="none" normalizeH="0" baseline="0" dirty="0" err="1">
                          <a:ln>
                            <a:noFill/>
                          </a:ln>
                          <a:solidFill>
                            <a:schemeClr val="tx1"/>
                          </a:solidFill>
                          <a:effectLst/>
                          <a:latin typeface="Arial" charset="0"/>
                        </a:rPr>
                        <a:t>d</a:t>
                      </a:r>
                      <a:endParaRPr kumimoji="0" lang="fr-FR" sz="2000" b="1" i="0" u="none" strike="noStrike" cap="none" normalizeH="0" baseline="0" dirty="0">
                        <a:ln>
                          <a:noFill/>
                        </a:ln>
                        <a:solidFill>
                          <a:schemeClr val="tx1"/>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08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dirty="0">
                          <a:ln>
                            <a:noFill/>
                          </a:ln>
                          <a:solidFill>
                            <a:srgbClr val="00B050"/>
                          </a:solidFill>
                          <a:effectLst/>
                          <a:latin typeface="Arial" charset="0"/>
                          <a:ea typeface="Times New Roman" charset="0"/>
                          <a:cs typeface="Times New Roman" charset="0"/>
                        </a:rPr>
                        <a:t>J/</a:t>
                      </a:r>
                      <a:r>
                        <a:rPr kumimoji="0" lang="el-GR" sz="2000" b="1" i="0" u="none" strike="noStrike" cap="none" normalizeH="0" baseline="0" dirty="0">
                          <a:ln>
                            <a:noFill/>
                          </a:ln>
                          <a:solidFill>
                            <a:srgbClr val="00B050"/>
                          </a:solidFill>
                          <a:effectLst/>
                          <a:latin typeface="Arial" charset="0"/>
                          <a:ea typeface="Times New Roman" charset="0"/>
                          <a:cs typeface="Times New Roman" charset="0"/>
                        </a:rPr>
                        <a:t>ψ</a:t>
                      </a:r>
                      <a:r>
                        <a:rPr kumimoji="0" lang="en-US" sz="2000" b="1" i="0" u="none" strike="noStrike" cap="none" normalizeH="0" baseline="0" dirty="0">
                          <a:ln>
                            <a:noFill/>
                          </a:ln>
                          <a:solidFill>
                            <a:srgbClr val="00B050"/>
                          </a:solidFill>
                          <a:effectLst/>
                          <a:latin typeface="Arial" charset="0"/>
                          <a:ea typeface="Times New Roman" charset="0"/>
                          <a:cs typeface="Times New Roman" charset="0"/>
                        </a:rPr>
                        <a:t>, Y</a:t>
                      </a:r>
                      <a:endParaRPr kumimoji="0" lang="el-GR" sz="2000" b="1" i="0" u="none" strike="noStrike" cap="none" normalizeH="0" baseline="30000" dirty="0">
                        <a:ln>
                          <a:noFill/>
                        </a:ln>
                        <a:solidFill>
                          <a:srgbClr val="00B050"/>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432FF"/>
                          </a:solidFill>
                          <a:effectLst/>
                          <a:latin typeface="Arial" charset="0"/>
                        </a:rPr>
                        <a:t>g</a:t>
                      </a:r>
                      <a:endParaRPr kumimoji="0" lang="fr-FR" sz="2000" b="1" i="0" u="none" strike="noStrike" cap="none" normalizeH="0" baseline="0" dirty="0">
                        <a:ln>
                          <a:noFill/>
                        </a:ln>
                        <a:solidFill>
                          <a:srgbClr val="0432FF"/>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5" name="Group 135">
            <a:extLst>
              <a:ext uri="{FF2B5EF4-FFF2-40B4-BE49-F238E27FC236}">
                <a16:creationId xmlns:a16="http://schemas.microsoft.com/office/drawing/2014/main" id="{B126683B-443F-775F-1ECB-9417C14912DC}"/>
              </a:ext>
            </a:extLst>
          </p:cNvPr>
          <p:cNvGraphicFramePr>
            <a:graphicFrameLocks noGrp="1"/>
          </p:cNvGraphicFramePr>
          <p:nvPr>
            <p:extLst>
              <p:ext uri="{D42A27DB-BD31-4B8C-83A1-F6EECF244321}">
                <p14:modId xmlns:p14="http://schemas.microsoft.com/office/powerpoint/2010/main" val="3902100139"/>
              </p:ext>
            </p:extLst>
          </p:nvPr>
        </p:nvGraphicFramePr>
        <p:xfrm>
          <a:off x="4873984" y="4431174"/>
          <a:ext cx="2402690" cy="682626"/>
        </p:xfrm>
        <a:graphic>
          <a:graphicData uri="http://schemas.openxmlformats.org/drawingml/2006/table">
            <a:tbl>
              <a:tblPr/>
              <a:tblGrid>
                <a:gridCol w="1114493">
                  <a:extLst>
                    <a:ext uri="{9D8B030D-6E8A-4147-A177-3AD203B41FA5}">
                      <a16:colId xmlns:a16="http://schemas.microsoft.com/office/drawing/2014/main" val="20000"/>
                    </a:ext>
                  </a:extLst>
                </a:gridCol>
                <a:gridCol w="1288197">
                  <a:extLst>
                    <a:ext uri="{9D8B030D-6E8A-4147-A177-3AD203B41FA5}">
                      <a16:colId xmlns:a16="http://schemas.microsoft.com/office/drawing/2014/main" val="20001"/>
                    </a:ext>
                  </a:extLst>
                </a:gridCol>
              </a:tblGrid>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432FF"/>
                          </a:solidFill>
                          <a:effectLst/>
                          <a:latin typeface="Symbol" charset="2"/>
                          <a:ea typeface="Times New Roman" charset="0"/>
                          <a:cs typeface="Times New Roman" charset="0"/>
                        </a:rPr>
                        <a:t>p</a:t>
                      </a:r>
                      <a:r>
                        <a:rPr kumimoji="0" lang="en-US" sz="2000" b="1" i="0" u="none" strike="noStrike" cap="none" normalizeH="0" baseline="30000" dirty="0">
                          <a:ln>
                            <a:noFill/>
                          </a:ln>
                          <a:solidFill>
                            <a:srgbClr val="0432FF"/>
                          </a:solidFill>
                          <a:effectLst/>
                          <a:latin typeface="Arial" charset="0"/>
                          <a:ea typeface="Times New Roman" charset="0"/>
                          <a:cs typeface="Times New Roman" charset="0"/>
                        </a:rPr>
                        <a:t>0</a:t>
                      </a:r>
                      <a:endParaRPr kumimoji="0" lang="el-GR" sz="2000" b="1" i="0" u="none" strike="noStrike" cap="none" normalizeH="0" baseline="30000" dirty="0">
                        <a:ln>
                          <a:noFill/>
                        </a:ln>
                        <a:solidFill>
                          <a:srgbClr val="0432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2</a:t>
                      </a:r>
                      <a:r>
                        <a:rPr kumimoji="0" lang="en-US" sz="2000" b="1" i="0" u="none" strike="noStrike" cap="none" normalizeH="0" baseline="0" dirty="0">
                          <a:ln>
                            <a:noFill/>
                          </a:ln>
                          <a:solidFill>
                            <a:schemeClr val="tx1"/>
                          </a:solidFill>
                          <a:effectLst/>
                          <a:latin typeface="Symbol" charset="2"/>
                        </a:rPr>
                        <a:t>D</a:t>
                      </a:r>
                      <a:r>
                        <a:rPr kumimoji="0" lang="en-US" sz="2000" b="1" i="0" u="none" strike="noStrike" cap="none" normalizeH="0" baseline="0" dirty="0">
                          <a:ln>
                            <a:noFill/>
                          </a:ln>
                          <a:solidFill>
                            <a:schemeClr val="tx1"/>
                          </a:solidFill>
                          <a:effectLst/>
                          <a:latin typeface="Arial" charset="0"/>
                        </a:rPr>
                        <a:t>u</a:t>
                      </a:r>
                      <a:r>
                        <a:rPr kumimoji="0" lang="en-US" sz="2000" b="1" i="0" u="none" strike="noStrike" cap="none" normalizeH="0" baseline="0" dirty="0">
                          <a:ln>
                            <a:noFill/>
                          </a:ln>
                          <a:solidFill>
                            <a:schemeClr val="tx1"/>
                          </a:solidFill>
                          <a:effectLst/>
                          <a:latin typeface="Symbol" charset="2"/>
                        </a:rPr>
                        <a:t>+D</a:t>
                      </a:r>
                      <a:r>
                        <a:rPr kumimoji="0" lang="en-US" sz="2000" b="1" i="0" u="none" strike="noStrike" cap="none" normalizeH="0" baseline="0" dirty="0">
                          <a:ln>
                            <a:noFill/>
                          </a:ln>
                          <a:solidFill>
                            <a:schemeClr val="tx1"/>
                          </a:solidFill>
                          <a:effectLst/>
                          <a:latin typeface="Arial" charset="0"/>
                        </a:rPr>
                        <a:t>d</a:t>
                      </a:r>
                      <a:endParaRPr kumimoji="0" lang="fr-FR" sz="2000" b="1" i="0" u="none" strike="noStrike" cap="none" normalizeH="0" baseline="0" dirty="0">
                        <a:ln>
                          <a:noFill/>
                        </a:ln>
                        <a:solidFill>
                          <a:schemeClr val="tx1"/>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432FF"/>
                          </a:solidFill>
                          <a:effectLst/>
                          <a:latin typeface="Symbol" charset="2"/>
                          <a:ea typeface="Times New Roman" charset="0"/>
                          <a:cs typeface="Times New Roman" charset="0"/>
                        </a:rPr>
                        <a:t>h</a:t>
                      </a:r>
                      <a:endParaRPr kumimoji="0" lang="el-GR" sz="2000" b="1" i="0" u="none" strike="noStrike" cap="none" normalizeH="0" baseline="0" dirty="0">
                        <a:ln>
                          <a:noFill/>
                        </a:ln>
                        <a:solidFill>
                          <a:srgbClr val="0432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2</a:t>
                      </a:r>
                      <a:r>
                        <a:rPr kumimoji="0" lang="en-US" sz="2000" b="1" i="0" u="none" strike="noStrike" cap="none" normalizeH="0" baseline="0" dirty="0">
                          <a:ln>
                            <a:noFill/>
                          </a:ln>
                          <a:solidFill>
                            <a:schemeClr val="tx1"/>
                          </a:solidFill>
                          <a:effectLst/>
                          <a:latin typeface="Symbol" charset="2"/>
                        </a:rPr>
                        <a:t>D</a:t>
                      </a:r>
                      <a:r>
                        <a:rPr kumimoji="0" lang="en-US" sz="2000" b="1" i="0" u="none" strike="noStrike" cap="none" normalizeH="0" baseline="0" dirty="0">
                          <a:ln>
                            <a:noFill/>
                          </a:ln>
                          <a:solidFill>
                            <a:schemeClr val="tx1"/>
                          </a:solidFill>
                          <a:effectLst/>
                          <a:latin typeface="Arial" charset="0"/>
                        </a:rPr>
                        <a:t>u</a:t>
                      </a:r>
                      <a:r>
                        <a:rPr kumimoji="0" lang="en-US" sz="2000" b="1" i="0" u="none" strike="noStrike" cap="none" normalizeH="0" baseline="0" dirty="0">
                          <a:ln>
                            <a:noFill/>
                          </a:ln>
                          <a:solidFill>
                            <a:schemeClr val="tx1"/>
                          </a:solidFill>
                          <a:effectLst/>
                          <a:latin typeface="Symbol" charset="2"/>
                        </a:rPr>
                        <a:t>-D</a:t>
                      </a:r>
                      <a:r>
                        <a:rPr kumimoji="0" lang="en-US" sz="2000" b="1" i="0" u="none" strike="noStrike" cap="none" normalizeH="0" baseline="0" dirty="0">
                          <a:ln>
                            <a:noFill/>
                          </a:ln>
                          <a:solidFill>
                            <a:schemeClr val="tx1"/>
                          </a:solidFill>
                          <a:effectLst/>
                          <a:latin typeface="Arial" charset="0"/>
                        </a:rPr>
                        <a:t>d</a:t>
                      </a:r>
                      <a:endParaRPr kumimoji="0" lang="fr-FR" sz="2000" b="1" i="0" u="none" strike="noStrike" cap="none" normalizeH="0" baseline="0" dirty="0">
                        <a:ln>
                          <a:noFill/>
                        </a:ln>
                        <a:solidFill>
                          <a:schemeClr val="tx1"/>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6BCCD72D-BFBD-C669-AD69-C4199C3355B9}"/>
                  </a:ext>
                </a:extLst>
              </p:cNvPr>
              <p:cNvSpPr txBox="1"/>
              <p:nvPr/>
            </p:nvSpPr>
            <p:spPr>
              <a:xfrm>
                <a:off x="1572405" y="3963387"/>
                <a:ext cx="710994" cy="430887"/>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𝐻</m:t>
                          </m:r>
                        </m:e>
                        <m:sup>
                          <m:r>
                            <a:rPr lang="en-US" sz="2800" b="0" i="1" smtClean="0">
                              <a:latin typeface="Cambria Math" panose="02040503050406030204" pitchFamily="18" charset="0"/>
                            </a:rPr>
                            <m:t>𝑞</m:t>
                          </m:r>
                          <m:r>
                            <a:rPr lang="en-US" sz="2800" b="0" i="1" smtClean="0">
                              <a:latin typeface="Cambria Math" panose="02040503050406030204" pitchFamily="18" charset="0"/>
                            </a:rPr>
                            <m:t> </m:t>
                          </m:r>
                        </m:sup>
                      </m:sSup>
                    </m:oMath>
                  </m:oMathPara>
                </a14:m>
                <a:endParaRPr lang="en-US" sz="2800" dirty="0" err="1">
                  <a:latin typeface="Comic Sans MS" panose="030F0902030302020204" pitchFamily="66" charset="0"/>
                </a:endParaRPr>
              </a:p>
            </p:txBody>
          </p:sp>
        </mc:Choice>
        <mc:Fallback>
          <p:sp>
            <p:nvSpPr>
              <p:cNvPr id="16" name="TextBox 15">
                <a:extLst>
                  <a:ext uri="{FF2B5EF4-FFF2-40B4-BE49-F238E27FC236}">
                    <a16:creationId xmlns:a16="http://schemas.microsoft.com/office/drawing/2014/main" id="{6BCCD72D-BFBD-C669-AD69-C4199C3355B9}"/>
                  </a:ext>
                </a:extLst>
              </p:cNvPr>
              <p:cNvSpPr txBox="1">
                <a:spLocks noRot="1" noChangeAspect="1" noMove="1" noResize="1" noEditPoints="1" noAdjustHandles="1" noChangeArrowheads="1" noChangeShapeType="1" noTextEdit="1"/>
              </p:cNvSpPr>
              <p:nvPr/>
            </p:nvSpPr>
            <p:spPr>
              <a:xfrm>
                <a:off x="1572405" y="3963387"/>
                <a:ext cx="710994" cy="430887"/>
              </a:xfrm>
              <a:prstGeom prst="rect">
                <a:avLst/>
              </a:prstGeom>
              <a:blipFill>
                <a:blip r:embed="rId5"/>
                <a:stretch>
                  <a:fillRect l="-3509" t="-11429" r="-1754" b="-5714"/>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2E464E4-9D1F-0F80-B9C5-469F75EF2955}"/>
                  </a:ext>
                </a:extLst>
              </p:cNvPr>
              <p:cNvSpPr txBox="1"/>
              <p:nvPr/>
            </p:nvSpPr>
            <p:spPr>
              <a:xfrm>
                <a:off x="2062735" y="3970012"/>
                <a:ext cx="710994" cy="430887"/>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p>
                        <m:sSupPr>
                          <m:ctrlPr>
                            <a:rPr lang="en-US" sz="2800" i="1" smtClean="0">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𝐸</m:t>
                          </m:r>
                        </m:e>
                        <m:sup>
                          <m:r>
                            <a:rPr lang="en-US" sz="2800" b="0" i="1" smtClean="0">
                              <a:solidFill>
                                <a:schemeClr val="tx1"/>
                              </a:solidFill>
                              <a:latin typeface="Cambria Math" panose="02040503050406030204" pitchFamily="18" charset="0"/>
                            </a:rPr>
                            <m:t>𝑞</m:t>
                          </m:r>
                          <m:r>
                            <a:rPr lang="en-US" sz="2800" b="0" i="1" smtClean="0">
                              <a:solidFill>
                                <a:schemeClr val="tx1"/>
                              </a:solidFill>
                              <a:latin typeface="Cambria Math" panose="02040503050406030204" pitchFamily="18" charset="0"/>
                            </a:rPr>
                            <m:t> </m:t>
                          </m:r>
                        </m:sup>
                      </m:sSup>
                    </m:oMath>
                  </m:oMathPara>
                </a14:m>
                <a:endParaRPr lang="en-US" sz="2800" dirty="0" err="1">
                  <a:latin typeface="Comic Sans MS" panose="030F0902030302020204" pitchFamily="66" charset="0"/>
                </a:endParaRPr>
              </a:p>
            </p:txBody>
          </p:sp>
        </mc:Choice>
        <mc:Fallback>
          <p:sp>
            <p:nvSpPr>
              <p:cNvPr id="17" name="TextBox 16">
                <a:extLst>
                  <a:ext uri="{FF2B5EF4-FFF2-40B4-BE49-F238E27FC236}">
                    <a16:creationId xmlns:a16="http://schemas.microsoft.com/office/drawing/2014/main" id="{A2E464E4-9D1F-0F80-B9C5-469F75EF2955}"/>
                  </a:ext>
                </a:extLst>
              </p:cNvPr>
              <p:cNvSpPr txBox="1">
                <a:spLocks noRot="1" noChangeAspect="1" noMove="1" noResize="1" noEditPoints="1" noAdjustHandles="1" noChangeArrowheads="1" noChangeShapeType="1" noTextEdit="1"/>
              </p:cNvSpPr>
              <p:nvPr/>
            </p:nvSpPr>
            <p:spPr>
              <a:xfrm>
                <a:off x="2062735" y="3970012"/>
                <a:ext cx="710994" cy="430887"/>
              </a:xfrm>
              <a:prstGeom prst="rect">
                <a:avLst/>
              </a:prstGeom>
              <a:blipFill>
                <a:blip r:embed="rId6"/>
                <a:stretch>
                  <a:fillRect t="-11429" b="-8571"/>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3ADDEA53-6205-D559-D1F6-986624314E22}"/>
                  </a:ext>
                </a:extLst>
              </p:cNvPr>
              <p:cNvSpPr txBox="1"/>
              <p:nvPr/>
            </p:nvSpPr>
            <p:spPr>
              <a:xfrm>
                <a:off x="3268684" y="3976639"/>
                <a:ext cx="710994" cy="44383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2800" i="1" smtClean="0">
                              <a:solidFill>
                                <a:srgbClr val="0432FF"/>
                              </a:solidFill>
                              <a:latin typeface="Cambria Math" panose="02040503050406030204" pitchFamily="18" charset="0"/>
                            </a:rPr>
                          </m:ctrlPr>
                        </m:accPr>
                        <m:e>
                          <m:sSup>
                            <m:sSupPr>
                              <m:ctrlPr>
                                <a:rPr lang="en-US" sz="2800" i="1" smtClean="0">
                                  <a:solidFill>
                                    <a:srgbClr val="0432FF"/>
                                  </a:solidFill>
                                  <a:latin typeface="Cambria Math" panose="02040503050406030204" pitchFamily="18" charset="0"/>
                                </a:rPr>
                              </m:ctrlPr>
                            </m:sSupPr>
                            <m:e>
                              <m:r>
                                <a:rPr lang="en-US" sz="2800" b="0" i="1" smtClean="0">
                                  <a:solidFill>
                                    <a:srgbClr val="0432FF"/>
                                  </a:solidFill>
                                  <a:latin typeface="Cambria Math" panose="02040503050406030204" pitchFamily="18" charset="0"/>
                                </a:rPr>
                                <m:t>𝐸</m:t>
                              </m:r>
                            </m:e>
                            <m:sup>
                              <m:r>
                                <a:rPr lang="en-US" sz="2800" b="0" i="1" smtClean="0">
                                  <a:solidFill>
                                    <a:srgbClr val="0432FF"/>
                                  </a:solidFill>
                                  <a:latin typeface="Cambria Math" panose="02040503050406030204" pitchFamily="18" charset="0"/>
                                </a:rPr>
                                <m:t>𝑞</m:t>
                              </m:r>
                            </m:sup>
                          </m:sSup>
                        </m:e>
                      </m:acc>
                    </m:oMath>
                  </m:oMathPara>
                </a14:m>
                <a:endParaRPr lang="en-US" sz="2800" dirty="0" err="1">
                  <a:solidFill>
                    <a:srgbClr val="0432FF"/>
                  </a:solidFill>
                  <a:latin typeface="Comic Sans MS" panose="030F0902030302020204" pitchFamily="66" charset="0"/>
                </a:endParaRPr>
              </a:p>
            </p:txBody>
          </p:sp>
        </mc:Choice>
        <mc:Fallback>
          <p:sp>
            <p:nvSpPr>
              <p:cNvPr id="18" name="TextBox 17">
                <a:extLst>
                  <a:ext uri="{FF2B5EF4-FFF2-40B4-BE49-F238E27FC236}">
                    <a16:creationId xmlns:a16="http://schemas.microsoft.com/office/drawing/2014/main" id="{3ADDEA53-6205-D559-D1F6-986624314E22}"/>
                  </a:ext>
                </a:extLst>
              </p:cNvPr>
              <p:cNvSpPr txBox="1">
                <a:spLocks noRot="1" noChangeAspect="1" noMove="1" noResize="1" noEditPoints="1" noAdjustHandles="1" noChangeArrowheads="1" noChangeShapeType="1" noTextEdit="1"/>
              </p:cNvSpPr>
              <p:nvPr/>
            </p:nvSpPr>
            <p:spPr>
              <a:xfrm>
                <a:off x="3268684" y="3976639"/>
                <a:ext cx="710994" cy="443839"/>
              </a:xfrm>
              <a:prstGeom prst="rect">
                <a:avLst/>
              </a:prstGeom>
              <a:blipFill>
                <a:blip r:embed="rId7"/>
                <a:stretch>
                  <a:fillRect t="-16667" b="-8333"/>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FB7F74F1-2FA1-7EA7-D738-32970DFDB4DE}"/>
                  </a:ext>
                </a:extLst>
              </p:cNvPr>
              <p:cNvSpPr txBox="1"/>
              <p:nvPr/>
            </p:nvSpPr>
            <p:spPr>
              <a:xfrm>
                <a:off x="2639205" y="3983265"/>
                <a:ext cx="710994" cy="44383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2800" i="1" smtClean="0">
                              <a:solidFill>
                                <a:srgbClr val="0432FF"/>
                              </a:solidFill>
                              <a:latin typeface="Cambria Math" panose="02040503050406030204" pitchFamily="18" charset="0"/>
                            </a:rPr>
                          </m:ctrlPr>
                        </m:accPr>
                        <m:e>
                          <m:sSup>
                            <m:sSupPr>
                              <m:ctrlPr>
                                <a:rPr lang="en-US" sz="2800" i="1" smtClean="0">
                                  <a:solidFill>
                                    <a:srgbClr val="0432FF"/>
                                  </a:solidFill>
                                  <a:latin typeface="Cambria Math" panose="02040503050406030204" pitchFamily="18" charset="0"/>
                                </a:rPr>
                              </m:ctrlPr>
                            </m:sSupPr>
                            <m:e>
                              <m:r>
                                <a:rPr lang="en-US" sz="2800" b="0" i="1" smtClean="0">
                                  <a:solidFill>
                                    <a:srgbClr val="0432FF"/>
                                  </a:solidFill>
                                  <a:latin typeface="Cambria Math" panose="02040503050406030204" pitchFamily="18" charset="0"/>
                                </a:rPr>
                                <m:t>𝐻</m:t>
                              </m:r>
                            </m:e>
                            <m:sup>
                              <m:r>
                                <a:rPr lang="en-US" sz="2800" b="0" i="1" smtClean="0">
                                  <a:solidFill>
                                    <a:srgbClr val="0432FF"/>
                                  </a:solidFill>
                                  <a:latin typeface="Cambria Math" panose="02040503050406030204" pitchFamily="18" charset="0"/>
                                </a:rPr>
                                <m:t>𝑞</m:t>
                              </m:r>
                            </m:sup>
                          </m:sSup>
                        </m:e>
                      </m:acc>
                    </m:oMath>
                  </m:oMathPara>
                </a14:m>
                <a:endParaRPr lang="en-US" sz="2800" dirty="0" err="1">
                  <a:solidFill>
                    <a:srgbClr val="0432FF"/>
                  </a:solidFill>
                  <a:latin typeface="Comic Sans MS" panose="030F0902030302020204" pitchFamily="66" charset="0"/>
                </a:endParaRPr>
              </a:p>
            </p:txBody>
          </p:sp>
        </mc:Choice>
        <mc:Fallback>
          <p:sp>
            <p:nvSpPr>
              <p:cNvPr id="19" name="TextBox 18">
                <a:extLst>
                  <a:ext uri="{FF2B5EF4-FFF2-40B4-BE49-F238E27FC236}">
                    <a16:creationId xmlns:a16="http://schemas.microsoft.com/office/drawing/2014/main" id="{FB7F74F1-2FA1-7EA7-D738-32970DFDB4DE}"/>
                  </a:ext>
                </a:extLst>
              </p:cNvPr>
              <p:cNvSpPr txBox="1">
                <a:spLocks noRot="1" noChangeAspect="1" noMove="1" noResize="1" noEditPoints="1" noAdjustHandles="1" noChangeArrowheads="1" noChangeShapeType="1" noTextEdit="1"/>
              </p:cNvSpPr>
              <p:nvPr/>
            </p:nvSpPr>
            <p:spPr>
              <a:xfrm>
                <a:off x="2639205" y="3983265"/>
                <a:ext cx="710994" cy="443839"/>
              </a:xfrm>
              <a:prstGeom prst="rect">
                <a:avLst/>
              </a:prstGeom>
              <a:blipFill>
                <a:blip r:embed="rId8"/>
                <a:stretch>
                  <a:fillRect t="-16667" b="-8333"/>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D42E6401-AF07-30D7-01B2-C2904C841646}"/>
                  </a:ext>
                </a:extLst>
              </p:cNvPr>
              <p:cNvSpPr txBox="1"/>
              <p:nvPr/>
            </p:nvSpPr>
            <p:spPr>
              <a:xfrm>
                <a:off x="5967504" y="4001261"/>
                <a:ext cx="710994" cy="44383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2800" i="1" smtClean="0">
                              <a:solidFill>
                                <a:srgbClr val="0432FF"/>
                              </a:solidFill>
                              <a:latin typeface="Cambria Math" panose="02040503050406030204" pitchFamily="18" charset="0"/>
                            </a:rPr>
                          </m:ctrlPr>
                        </m:accPr>
                        <m:e>
                          <m:sSup>
                            <m:sSupPr>
                              <m:ctrlPr>
                                <a:rPr lang="en-US" sz="2800" i="1" smtClean="0">
                                  <a:solidFill>
                                    <a:srgbClr val="0432FF"/>
                                  </a:solidFill>
                                  <a:latin typeface="Cambria Math" panose="02040503050406030204" pitchFamily="18" charset="0"/>
                                </a:rPr>
                              </m:ctrlPr>
                            </m:sSupPr>
                            <m:e>
                              <m:r>
                                <a:rPr lang="en-US" sz="2800" b="0" i="1" smtClean="0">
                                  <a:solidFill>
                                    <a:srgbClr val="0432FF"/>
                                  </a:solidFill>
                                  <a:latin typeface="Cambria Math" panose="02040503050406030204" pitchFamily="18" charset="0"/>
                                </a:rPr>
                                <m:t>𝐸</m:t>
                              </m:r>
                            </m:e>
                            <m:sup>
                              <m:r>
                                <a:rPr lang="en-US" sz="2800" b="0" i="1" smtClean="0">
                                  <a:solidFill>
                                    <a:srgbClr val="0432FF"/>
                                  </a:solidFill>
                                  <a:latin typeface="Cambria Math" panose="02040503050406030204" pitchFamily="18" charset="0"/>
                                </a:rPr>
                                <m:t>𝑞</m:t>
                              </m:r>
                            </m:sup>
                          </m:sSup>
                        </m:e>
                      </m:acc>
                    </m:oMath>
                  </m:oMathPara>
                </a14:m>
                <a:endParaRPr lang="en-US" sz="2800" dirty="0" err="1">
                  <a:solidFill>
                    <a:srgbClr val="0432FF"/>
                  </a:solidFill>
                  <a:latin typeface="Comic Sans MS" panose="030F0902030302020204" pitchFamily="66" charset="0"/>
                </a:endParaRPr>
              </a:p>
            </p:txBody>
          </p:sp>
        </mc:Choice>
        <mc:Fallback>
          <p:sp>
            <p:nvSpPr>
              <p:cNvPr id="20" name="TextBox 19">
                <a:extLst>
                  <a:ext uri="{FF2B5EF4-FFF2-40B4-BE49-F238E27FC236}">
                    <a16:creationId xmlns:a16="http://schemas.microsoft.com/office/drawing/2014/main" id="{D42E6401-AF07-30D7-01B2-C2904C841646}"/>
                  </a:ext>
                </a:extLst>
              </p:cNvPr>
              <p:cNvSpPr txBox="1">
                <a:spLocks noRot="1" noChangeAspect="1" noMove="1" noResize="1" noEditPoints="1" noAdjustHandles="1" noChangeArrowheads="1" noChangeShapeType="1" noTextEdit="1"/>
              </p:cNvSpPr>
              <p:nvPr/>
            </p:nvSpPr>
            <p:spPr>
              <a:xfrm>
                <a:off x="5967504" y="4001261"/>
                <a:ext cx="710994" cy="443839"/>
              </a:xfrm>
              <a:prstGeom prst="rect">
                <a:avLst/>
              </a:prstGeom>
              <a:blipFill>
                <a:blip r:embed="rId9"/>
                <a:stretch>
                  <a:fillRect t="-16667" b="-8333"/>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1D9D6873-99F1-2DA1-6445-5CA40F4D167C}"/>
                  </a:ext>
                </a:extLst>
              </p:cNvPr>
              <p:cNvSpPr txBox="1"/>
              <p:nvPr/>
            </p:nvSpPr>
            <p:spPr>
              <a:xfrm>
                <a:off x="5338025" y="4007887"/>
                <a:ext cx="710994" cy="44383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2800" i="1" smtClean="0">
                              <a:solidFill>
                                <a:srgbClr val="0432FF"/>
                              </a:solidFill>
                              <a:latin typeface="Cambria Math" panose="02040503050406030204" pitchFamily="18" charset="0"/>
                            </a:rPr>
                          </m:ctrlPr>
                        </m:accPr>
                        <m:e>
                          <m:sSup>
                            <m:sSupPr>
                              <m:ctrlPr>
                                <a:rPr lang="en-US" sz="2800" i="1" smtClean="0">
                                  <a:solidFill>
                                    <a:srgbClr val="0432FF"/>
                                  </a:solidFill>
                                  <a:latin typeface="Cambria Math" panose="02040503050406030204" pitchFamily="18" charset="0"/>
                                </a:rPr>
                              </m:ctrlPr>
                            </m:sSupPr>
                            <m:e>
                              <m:r>
                                <a:rPr lang="en-US" sz="2800" b="0" i="1" smtClean="0">
                                  <a:solidFill>
                                    <a:srgbClr val="0432FF"/>
                                  </a:solidFill>
                                  <a:latin typeface="Cambria Math" panose="02040503050406030204" pitchFamily="18" charset="0"/>
                                </a:rPr>
                                <m:t>𝐻</m:t>
                              </m:r>
                            </m:e>
                            <m:sup>
                              <m:r>
                                <a:rPr lang="en-US" sz="2800" b="0" i="1" smtClean="0">
                                  <a:solidFill>
                                    <a:srgbClr val="0432FF"/>
                                  </a:solidFill>
                                  <a:latin typeface="Cambria Math" panose="02040503050406030204" pitchFamily="18" charset="0"/>
                                </a:rPr>
                                <m:t>𝑞</m:t>
                              </m:r>
                            </m:sup>
                          </m:sSup>
                        </m:e>
                      </m:acc>
                    </m:oMath>
                  </m:oMathPara>
                </a14:m>
                <a:endParaRPr lang="en-US" sz="2800" dirty="0" err="1">
                  <a:solidFill>
                    <a:srgbClr val="0432FF"/>
                  </a:solidFill>
                  <a:latin typeface="Comic Sans MS" panose="030F0902030302020204" pitchFamily="66" charset="0"/>
                </a:endParaRPr>
              </a:p>
            </p:txBody>
          </p:sp>
        </mc:Choice>
        <mc:Fallback>
          <p:sp>
            <p:nvSpPr>
              <p:cNvPr id="21" name="TextBox 20">
                <a:extLst>
                  <a:ext uri="{FF2B5EF4-FFF2-40B4-BE49-F238E27FC236}">
                    <a16:creationId xmlns:a16="http://schemas.microsoft.com/office/drawing/2014/main" id="{1D9D6873-99F1-2DA1-6445-5CA40F4D167C}"/>
                  </a:ext>
                </a:extLst>
              </p:cNvPr>
              <p:cNvSpPr txBox="1">
                <a:spLocks noRot="1" noChangeAspect="1" noMove="1" noResize="1" noEditPoints="1" noAdjustHandles="1" noChangeArrowheads="1" noChangeShapeType="1" noTextEdit="1"/>
              </p:cNvSpPr>
              <p:nvPr/>
            </p:nvSpPr>
            <p:spPr>
              <a:xfrm>
                <a:off x="5338025" y="4007887"/>
                <a:ext cx="710994" cy="443839"/>
              </a:xfrm>
              <a:prstGeom prst="rect">
                <a:avLst/>
              </a:prstGeom>
              <a:blipFill>
                <a:blip r:embed="rId10"/>
                <a:stretch>
                  <a:fillRect t="-16667" b="-8333"/>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6221B3CB-DE5A-6CC9-477D-6A45F05FF69F}"/>
                  </a:ext>
                </a:extLst>
              </p:cNvPr>
              <p:cNvSpPr txBox="1"/>
              <p:nvPr/>
            </p:nvSpPr>
            <p:spPr>
              <a:xfrm>
                <a:off x="8774962" y="3888319"/>
                <a:ext cx="710994" cy="430887"/>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𝐻</m:t>
                          </m:r>
                        </m:e>
                        <m:sup>
                          <m:r>
                            <a:rPr lang="en-US" sz="2800" b="0" i="1" smtClean="0">
                              <a:latin typeface="Cambria Math" panose="02040503050406030204" pitchFamily="18" charset="0"/>
                            </a:rPr>
                            <m:t>𝑞</m:t>
                          </m:r>
                          <m:r>
                            <a:rPr lang="en-US" sz="2800" b="0" i="1" smtClean="0">
                              <a:latin typeface="Cambria Math" panose="02040503050406030204" pitchFamily="18" charset="0"/>
                            </a:rPr>
                            <m:t> </m:t>
                          </m:r>
                        </m:sup>
                      </m:sSup>
                    </m:oMath>
                  </m:oMathPara>
                </a14:m>
                <a:endParaRPr lang="en-US" sz="2800" dirty="0" err="1">
                  <a:latin typeface="Comic Sans MS" panose="030F0902030302020204" pitchFamily="66" charset="0"/>
                </a:endParaRPr>
              </a:p>
            </p:txBody>
          </p:sp>
        </mc:Choice>
        <mc:Fallback>
          <p:sp>
            <p:nvSpPr>
              <p:cNvPr id="22" name="TextBox 21">
                <a:extLst>
                  <a:ext uri="{FF2B5EF4-FFF2-40B4-BE49-F238E27FC236}">
                    <a16:creationId xmlns:a16="http://schemas.microsoft.com/office/drawing/2014/main" id="{6221B3CB-DE5A-6CC9-477D-6A45F05FF69F}"/>
                  </a:ext>
                </a:extLst>
              </p:cNvPr>
              <p:cNvSpPr txBox="1">
                <a:spLocks noRot="1" noChangeAspect="1" noMove="1" noResize="1" noEditPoints="1" noAdjustHandles="1" noChangeArrowheads="1" noChangeShapeType="1" noTextEdit="1"/>
              </p:cNvSpPr>
              <p:nvPr/>
            </p:nvSpPr>
            <p:spPr>
              <a:xfrm>
                <a:off x="8774962" y="3888319"/>
                <a:ext cx="710994" cy="430887"/>
              </a:xfrm>
              <a:prstGeom prst="rect">
                <a:avLst/>
              </a:prstGeom>
              <a:blipFill>
                <a:blip r:embed="rId11"/>
                <a:stretch>
                  <a:fillRect l="-1754" t="-14286" r="-1754" b="-5714"/>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E274D66B-E625-63AE-ADFD-D46F02F4DA44}"/>
                  </a:ext>
                </a:extLst>
              </p:cNvPr>
              <p:cNvSpPr txBox="1"/>
              <p:nvPr/>
            </p:nvSpPr>
            <p:spPr>
              <a:xfrm>
                <a:off x="9265292" y="3894944"/>
                <a:ext cx="710994" cy="430887"/>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p>
                        <m:sSupPr>
                          <m:ctrlPr>
                            <a:rPr lang="en-US" sz="2800" i="1" smtClean="0">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𝐸</m:t>
                          </m:r>
                        </m:e>
                        <m:sup>
                          <m:r>
                            <a:rPr lang="en-US" sz="2800" b="0" i="1" smtClean="0">
                              <a:solidFill>
                                <a:schemeClr val="tx1"/>
                              </a:solidFill>
                              <a:latin typeface="Cambria Math" panose="02040503050406030204" pitchFamily="18" charset="0"/>
                            </a:rPr>
                            <m:t>𝑞</m:t>
                          </m:r>
                          <m:r>
                            <a:rPr lang="en-US" sz="2800" b="0" i="1" smtClean="0">
                              <a:solidFill>
                                <a:schemeClr val="tx1"/>
                              </a:solidFill>
                              <a:latin typeface="Cambria Math" panose="02040503050406030204" pitchFamily="18" charset="0"/>
                            </a:rPr>
                            <m:t> </m:t>
                          </m:r>
                        </m:sup>
                      </m:sSup>
                    </m:oMath>
                  </m:oMathPara>
                </a14:m>
                <a:endParaRPr lang="en-US" sz="2800" dirty="0" err="1">
                  <a:latin typeface="Comic Sans MS" panose="030F0902030302020204" pitchFamily="66" charset="0"/>
                </a:endParaRPr>
              </a:p>
            </p:txBody>
          </p:sp>
        </mc:Choice>
        <mc:Fallback>
          <p:sp>
            <p:nvSpPr>
              <p:cNvPr id="23" name="TextBox 22">
                <a:extLst>
                  <a:ext uri="{FF2B5EF4-FFF2-40B4-BE49-F238E27FC236}">
                    <a16:creationId xmlns:a16="http://schemas.microsoft.com/office/drawing/2014/main" id="{E274D66B-E625-63AE-ADFD-D46F02F4DA44}"/>
                  </a:ext>
                </a:extLst>
              </p:cNvPr>
              <p:cNvSpPr txBox="1">
                <a:spLocks noRot="1" noChangeAspect="1" noMove="1" noResize="1" noEditPoints="1" noAdjustHandles="1" noChangeArrowheads="1" noChangeShapeType="1" noTextEdit="1"/>
              </p:cNvSpPr>
              <p:nvPr/>
            </p:nvSpPr>
            <p:spPr>
              <a:xfrm>
                <a:off x="9265292" y="3894944"/>
                <a:ext cx="710994" cy="430887"/>
              </a:xfrm>
              <a:prstGeom prst="rect">
                <a:avLst/>
              </a:prstGeom>
              <a:blipFill>
                <a:blip r:embed="rId12"/>
                <a:stretch>
                  <a:fillRect t="-11429" b="-8571"/>
                </a:stretch>
              </a:blipFill>
            </p:spPr>
            <p:txBody>
              <a:bodyPr/>
              <a:lstStyle/>
              <a:p>
                <a:r>
                  <a:rPr lang="it-IT">
                    <a:noFill/>
                  </a:rPr>
                  <a:t> </a:t>
                </a:r>
              </a:p>
            </p:txBody>
          </p:sp>
        </mc:Fallback>
      </mc:AlternateContent>
      <p:sp>
        <p:nvSpPr>
          <p:cNvPr id="24" name="TextBox 23">
            <a:extLst>
              <a:ext uri="{FF2B5EF4-FFF2-40B4-BE49-F238E27FC236}">
                <a16:creationId xmlns:a16="http://schemas.microsoft.com/office/drawing/2014/main" id="{534A560A-D705-9C73-61E8-ABEAFF5D153C}"/>
              </a:ext>
            </a:extLst>
          </p:cNvPr>
          <p:cNvSpPr txBox="1"/>
          <p:nvPr/>
        </p:nvSpPr>
        <p:spPr>
          <a:xfrm>
            <a:off x="1940767" y="910315"/>
            <a:ext cx="7980583" cy="461665"/>
          </a:xfrm>
          <a:prstGeom prst="rect">
            <a:avLst/>
          </a:prstGeom>
          <a:noFill/>
        </p:spPr>
        <p:txBody>
          <a:bodyPr wrap="none" rtlCol="0">
            <a:spAutoFit/>
          </a:bodyPr>
          <a:lstStyle/>
          <a:p>
            <a:r>
              <a:rPr lang="en-US" sz="2400" b="1" dirty="0">
                <a:solidFill>
                  <a:srgbClr val="0000FF"/>
                </a:solidFill>
              </a:rPr>
              <a:t>Hard Exclusive Meson Production (HEMP) </a:t>
            </a:r>
            <a:r>
              <a:rPr lang="en-US" sz="2400" b="1" dirty="0">
                <a:solidFill>
                  <a:srgbClr val="0000FF"/>
                </a:solidFill>
                <a:sym typeface="Wingdings" pitchFamily="2" charset="2"/>
              </a:rPr>
              <a:t> </a:t>
            </a:r>
            <a:r>
              <a:rPr lang="en-US" sz="2400" b="1" dirty="0">
                <a:solidFill>
                  <a:srgbClr val="FF0000"/>
                </a:solidFill>
                <a:sym typeface="Wingdings" pitchFamily="2" charset="2"/>
              </a:rPr>
              <a:t>a powerful tool!</a:t>
            </a:r>
            <a:endParaRPr lang="en-US" sz="2400" b="1" dirty="0">
              <a:solidFill>
                <a:srgbClr val="FF0000"/>
              </a:solidFill>
            </a:endParaRPr>
          </a:p>
        </p:txBody>
      </p:sp>
      <p:sp>
        <p:nvSpPr>
          <p:cNvPr id="25" name="Title 1">
            <a:extLst>
              <a:ext uri="{FF2B5EF4-FFF2-40B4-BE49-F238E27FC236}">
                <a16:creationId xmlns:a16="http://schemas.microsoft.com/office/drawing/2014/main" id="{E6646E82-9809-68C6-CB3B-D1838D16F86B}"/>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ea typeface="+mj-ea"/>
                <a:cs typeface="+mj-cs"/>
              </a:rPr>
              <a:t>How to separate flavors?</a:t>
            </a:r>
            <a:endParaRPr kumimoji="0" lang="en-US" sz="3200" b="1" i="0" u="none" strike="noStrike" kern="1200" cap="none" spc="0" normalizeH="0" baseline="0" noProof="0" dirty="0">
              <a:ln>
                <a:noFill/>
              </a:ln>
              <a:solidFill>
                <a:srgbClr val="C00000"/>
              </a:solidFill>
              <a:effectLst/>
              <a:uLnTx/>
              <a:uFillTx/>
              <a:ea typeface="+mj-ea"/>
              <a:cs typeface="+mj-cs"/>
            </a:endParaRPr>
          </a:p>
        </p:txBody>
      </p:sp>
    </p:spTree>
    <p:extLst>
      <p:ext uri="{BB962C8B-B14F-4D97-AF65-F5344CB8AC3E}">
        <p14:creationId xmlns:p14="http://schemas.microsoft.com/office/powerpoint/2010/main" val="410544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BBFFE37-C995-2A35-6A6B-CA6E21AF495C}"/>
              </a:ext>
            </a:extLst>
          </p:cNvPr>
          <p:cNvSpPr txBox="1">
            <a:spLocks/>
          </p:cNvSpPr>
          <p:nvPr/>
        </p:nvSpPr>
        <p:spPr>
          <a:xfrm>
            <a:off x="595086" y="66856"/>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ea typeface="+mj-ea"/>
                <a:cs typeface="+mj-cs"/>
              </a:rPr>
              <a:t>Imaging gluons with </a:t>
            </a:r>
            <a:r>
              <a:rPr lang="en-US" sz="3200" b="1" dirty="0">
                <a:solidFill>
                  <a:srgbClr val="CC0000"/>
                </a:solidFill>
                <a:latin typeface="Times New Roman" charset="0"/>
                <a:ea typeface="DejaVu Sans" charset="0"/>
                <a:cs typeface="DejaVu Sans" charset="0"/>
              </a:rPr>
              <a:t>J/</a:t>
            </a:r>
            <a:r>
              <a:rPr lang="en-US" sz="3200" b="1" dirty="0" err="1">
                <a:solidFill>
                  <a:srgbClr val="CC0000"/>
                </a:solidFill>
                <a:latin typeface="Times New Roman" charset="0"/>
                <a:ea typeface="DejaVu Sans" charset="0"/>
                <a:cs typeface="DejaVu Sans" charset="0"/>
              </a:rPr>
              <a:t>ψ</a:t>
            </a:r>
            <a:r>
              <a:rPr lang="en-US" sz="3200" b="1" dirty="0">
                <a:solidFill>
                  <a:srgbClr val="C00000"/>
                </a:solidFill>
                <a:ea typeface="+mj-ea"/>
                <a:cs typeface="+mj-cs"/>
              </a:rPr>
              <a:t> </a:t>
            </a:r>
            <a:endParaRPr kumimoji="0" lang="en-US" sz="3200" b="1" i="0" u="none" strike="noStrike" kern="1200" cap="none" spc="0" normalizeH="0" baseline="0" noProof="0" dirty="0">
              <a:ln>
                <a:noFill/>
              </a:ln>
              <a:solidFill>
                <a:srgbClr val="C00000"/>
              </a:solidFill>
              <a:effectLst/>
              <a:uLnTx/>
              <a:uFillTx/>
              <a:ea typeface="+mj-ea"/>
              <a:cs typeface="+mj-cs"/>
            </a:endParaRPr>
          </a:p>
        </p:txBody>
      </p:sp>
      <p:sp>
        <p:nvSpPr>
          <p:cNvPr id="2" name="Footer Placeholder 1">
            <a:extLst>
              <a:ext uri="{FF2B5EF4-FFF2-40B4-BE49-F238E27FC236}">
                <a16:creationId xmlns:a16="http://schemas.microsoft.com/office/drawing/2014/main" id="{9D3469B3-2CB1-C254-3F51-158983A35CA5}"/>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E59EB23B-CED2-2FB4-B1E0-57DD735D73C9}"/>
              </a:ext>
            </a:extLst>
          </p:cNvPr>
          <p:cNvSpPr>
            <a:spLocks noGrp="1"/>
          </p:cNvSpPr>
          <p:nvPr>
            <p:ph type="sldNum" sz="quarter" idx="12"/>
          </p:nvPr>
        </p:nvSpPr>
        <p:spPr/>
        <p:txBody>
          <a:bodyPr/>
          <a:lstStyle/>
          <a:p>
            <a:fld id="{1495DAC2-AB1D-3846-9742-98AFDA9D25F8}" type="slidenum">
              <a:rPr lang="it-IT" smtClean="0"/>
              <a:t>48</a:t>
            </a:fld>
            <a:endParaRPr lang="it-IT"/>
          </a:p>
        </p:txBody>
      </p:sp>
      <p:pic>
        <p:nvPicPr>
          <p:cNvPr id="4" name="Picture 3">
            <a:extLst>
              <a:ext uri="{FF2B5EF4-FFF2-40B4-BE49-F238E27FC236}">
                <a16:creationId xmlns:a16="http://schemas.microsoft.com/office/drawing/2014/main" id="{694203AB-DA38-E05E-1607-453D19E23648}"/>
              </a:ext>
            </a:extLst>
          </p:cNvPr>
          <p:cNvPicPr>
            <a:picLocks noChangeAspect="1"/>
          </p:cNvPicPr>
          <p:nvPr/>
        </p:nvPicPr>
        <p:blipFill rotWithShape="1">
          <a:blip r:embed="rId2"/>
          <a:srcRect t="13417" r="41169"/>
          <a:stretch/>
        </p:blipFill>
        <p:spPr>
          <a:xfrm>
            <a:off x="114936" y="1057966"/>
            <a:ext cx="5379522" cy="5333128"/>
          </a:xfrm>
          <a:prstGeom prst="rect">
            <a:avLst/>
          </a:prstGeom>
        </p:spPr>
      </p:pic>
      <p:sp>
        <p:nvSpPr>
          <p:cNvPr id="5" name="TextBox 4">
            <a:extLst>
              <a:ext uri="{FF2B5EF4-FFF2-40B4-BE49-F238E27FC236}">
                <a16:creationId xmlns:a16="http://schemas.microsoft.com/office/drawing/2014/main" id="{C6EDF73A-CF81-B577-70A1-7CBABA69618B}"/>
              </a:ext>
            </a:extLst>
          </p:cNvPr>
          <p:cNvSpPr txBox="1"/>
          <p:nvPr/>
        </p:nvSpPr>
        <p:spPr>
          <a:xfrm>
            <a:off x="2058013" y="705731"/>
            <a:ext cx="1862754" cy="400110"/>
          </a:xfrm>
          <a:prstGeom prst="rect">
            <a:avLst/>
          </a:prstGeom>
          <a:noFill/>
          <a:ln w="25400">
            <a:solidFill>
              <a:srgbClr val="0000FF"/>
            </a:solidFill>
          </a:ln>
        </p:spPr>
        <p:txBody>
          <a:bodyPr wrap="none" rtlCol="0">
            <a:spAutoFit/>
          </a:bodyPr>
          <a:lstStyle/>
          <a:p>
            <a:r>
              <a:rPr lang="en-US" sz="2000" dirty="0">
                <a:solidFill>
                  <a:srgbClr val="FF0000"/>
                </a:solidFill>
              </a:rPr>
              <a:t>EIC White Paper</a:t>
            </a:r>
          </a:p>
        </p:txBody>
      </p:sp>
      <p:sp>
        <p:nvSpPr>
          <p:cNvPr id="6" name="TextBox 5">
            <a:extLst>
              <a:ext uri="{FF2B5EF4-FFF2-40B4-BE49-F238E27FC236}">
                <a16:creationId xmlns:a16="http://schemas.microsoft.com/office/drawing/2014/main" id="{B0F04704-CB06-00B8-6808-48E91F7BE30D}"/>
              </a:ext>
            </a:extLst>
          </p:cNvPr>
          <p:cNvSpPr txBox="1"/>
          <p:nvPr/>
        </p:nvSpPr>
        <p:spPr>
          <a:xfrm>
            <a:off x="2044466" y="6268418"/>
            <a:ext cx="1876301" cy="369332"/>
          </a:xfrm>
          <a:prstGeom prst="rect">
            <a:avLst/>
          </a:prstGeom>
          <a:solidFill>
            <a:schemeClr val="bg1"/>
          </a:solidFill>
        </p:spPr>
        <p:txBody>
          <a:bodyPr wrap="square" rtlCol="0">
            <a:spAutoFit/>
          </a:bodyPr>
          <a:lstStyle/>
          <a:p>
            <a:pPr algn="ctr"/>
            <a:r>
              <a:rPr lang="en-US" b="1" dirty="0">
                <a:solidFill>
                  <a:srgbClr val="FF0000"/>
                </a:solidFill>
              </a:rPr>
              <a:t>Average densities</a:t>
            </a:r>
          </a:p>
        </p:txBody>
      </p:sp>
      <p:sp>
        <p:nvSpPr>
          <p:cNvPr id="7" name="TextBox 6">
            <a:extLst>
              <a:ext uri="{FF2B5EF4-FFF2-40B4-BE49-F238E27FC236}">
                <a16:creationId xmlns:a16="http://schemas.microsoft.com/office/drawing/2014/main" id="{7325E58F-9B0E-3DA7-54E2-2FF5F5557956}"/>
              </a:ext>
            </a:extLst>
          </p:cNvPr>
          <p:cNvSpPr txBox="1"/>
          <p:nvPr/>
        </p:nvSpPr>
        <p:spPr>
          <a:xfrm>
            <a:off x="5676670" y="3610356"/>
            <a:ext cx="6400394" cy="1092607"/>
          </a:xfrm>
          <a:prstGeom prst="rect">
            <a:avLst/>
          </a:prstGeom>
          <a:noFill/>
        </p:spPr>
        <p:txBody>
          <a:bodyPr wrap="square" rtlCol="0">
            <a:spAutoFit/>
          </a:bodyPr>
          <a:lstStyle/>
          <a:p>
            <a:pPr marL="285750" indent="-285750">
              <a:spcBef>
                <a:spcPts val="600"/>
              </a:spcBef>
              <a:buFont typeface="Wingdings" pitchFamily="2" charset="2"/>
              <a:buChar char="Ø"/>
            </a:pPr>
            <a:r>
              <a:rPr lang="en-US" sz="2000" dirty="0"/>
              <a:t>Measurement dominated by systematics at low |t|</a:t>
            </a:r>
          </a:p>
          <a:p>
            <a:pPr marL="285750" indent="-285750">
              <a:spcBef>
                <a:spcPts val="600"/>
              </a:spcBef>
              <a:buFont typeface="Wingdings" pitchFamily="2" charset="2"/>
              <a:buChar char="Ø"/>
            </a:pPr>
            <a:r>
              <a:rPr lang="en-US" sz="2000" b="1" dirty="0">
                <a:solidFill>
                  <a:srgbClr val="FF0000"/>
                </a:solidFill>
              </a:rPr>
              <a:t>Large-|t| spectrum would benefit of collecting more luminosity</a:t>
            </a:r>
          </a:p>
        </p:txBody>
      </p:sp>
      <p:sp>
        <p:nvSpPr>
          <p:cNvPr id="8" name="Rectangle 7">
            <a:extLst>
              <a:ext uri="{FF2B5EF4-FFF2-40B4-BE49-F238E27FC236}">
                <a16:creationId xmlns:a16="http://schemas.microsoft.com/office/drawing/2014/main" id="{DB5A9124-3F79-E8EC-0982-B1D4CB23FD31}"/>
              </a:ext>
            </a:extLst>
          </p:cNvPr>
          <p:cNvSpPr/>
          <p:nvPr/>
        </p:nvSpPr>
        <p:spPr>
          <a:xfrm>
            <a:off x="5791537" y="5004064"/>
            <a:ext cx="6103518" cy="914400"/>
          </a:xfrm>
          <a:prstGeom prst="rect">
            <a:avLst/>
          </a:prstGeom>
          <a:solidFill>
            <a:schemeClr val="accent6">
              <a:lumMod val="40000"/>
              <a:lumOff val="60000"/>
              <a:alpha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FF0000"/>
                </a:solidFill>
              </a:rPr>
              <a:t>Only possible at EIC:</a:t>
            </a:r>
          </a:p>
          <a:p>
            <a:pPr algn="ctr"/>
            <a:r>
              <a:rPr lang="en-US" sz="2400" dirty="0">
                <a:solidFill>
                  <a:srgbClr val="0000FF"/>
                </a:solidFill>
              </a:rPr>
              <a:t>from valence quark region, deep into the sea! </a:t>
            </a:r>
          </a:p>
        </p:txBody>
      </p:sp>
      <p:sp>
        <p:nvSpPr>
          <p:cNvPr id="9" name="TextBox 8">
            <a:extLst>
              <a:ext uri="{FF2B5EF4-FFF2-40B4-BE49-F238E27FC236}">
                <a16:creationId xmlns:a16="http://schemas.microsoft.com/office/drawing/2014/main" id="{B544F4F4-978B-10CE-33F0-9C2FFAA8A949}"/>
              </a:ext>
            </a:extLst>
          </p:cNvPr>
          <p:cNvSpPr txBox="1"/>
          <p:nvPr/>
        </p:nvSpPr>
        <p:spPr>
          <a:xfrm>
            <a:off x="5672380" y="2715435"/>
            <a:ext cx="6341833" cy="707886"/>
          </a:xfrm>
          <a:prstGeom prst="rect">
            <a:avLst/>
          </a:prstGeom>
          <a:noFill/>
        </p:spPr>
        <p:txBody>
          <a:bodyPr wrap="square" rtlCol="0">
            <a:spAutoFit/>
          </a:bodyPr>
          <a:lstStyle/>
          <a:p>
            <a:pPr marL="342900" indent="-342900">
              <a:buFont typeface="Courier New" panose="02070309020205020404" pitchFamily="49" charset="0"/>
              <a:buChar char="o"/>
            </a:pPr>
            <a:r>
              <a:rPr lang="en-US" sz="2000" b="1" dirty="0">
                <a:solidFill>
                  <a:srgbClr val="0000FF"/>
                </a:solidFill>
              </a:rPr>
              <a:t>We simulated the J/</a:t>
            </a:r>
            <a:r>
              <a:rPr lang="en-US" sz="2000" b="1" dirty="0" err="1">
                <a:solidFill>
                  <a:srgbClr val="0000FF"/>
                </a:solidFill>
              </a:rPr>
              <a:t>ψ</a:t>
            </a:r>
            <a:r>
              <a:rPr lang="en-US" sz="2000" b="1" dirty="0">
                <a:solidFill>
                  <a:srgbClr val="0000FF"/>
                </a:solidFill>
              </a:rPr>
              <a:t> cross section, extracted the Fourier transform but never included it on GPDs fits</a:t>
            </a:r>
          </a:p>
        </p:txBody>
      </p:sp>
      <p:sp>
        <p:nvSpPr>
          <p:cNvPr id="10" name="TextBox 9">
            <a:extLst>
              <a:ext uri="{FF2B5EF4-FFF2-40B4-BE49-F238E27FC236}">
                <a16:creationId xmlns:a16="http://schemas.microsoft.com/office/drawing/2014/main" id="{6326B0E0-A177-CB8F-F8B8-34D952888180}"/>
              </a:ext>
            </a:extLst>
          </p:cNvPr>
          <p:cNvSpPr txBox="1"/>
          <p:nvPr/>
        </p:nvSpPr>
        <p:spPr>
          <a:xfrm>
            <a:off x="5672380" y="1329053"/>
            <a:ext cx="6469716" cy="1169551"/>
          </a:xfrm>
          <a:prstGeom prst="rect">
            <a:avLst/>
          </a:prstGeom>
          <a:noFill/>
        </p:spPr>
        <p:txBody>
          <a:bodyPr wrap="square" rtlCol="0">
            <a:spAutoFit/>
          </a:bodyPr>
          <a:lstStyle/>
          <a:p>
            <a:pPr>
              <a:spcBef>
                <a:spcPts val="600"/>
              </a:spcBef>
            </a:pPr>
            <a:r>
              <a:rPr lang="en-US" sz="2000" b="1" dirty="0"/>
              <a:t>Challenges of VMP</a:t>
            </a:r>
          </a:p>
          <a:p>
            <a:pPr marL="285750" indent="-285750">
              <a:spcBef>
                <a:spcPts val="600"/>
              </a:spcBef>
              <a:buFont typeface="Arial"/>
              <a:buChar char="•"/>
            </a:pPr>
            <a:r>
              <a:rPr lang="en-US" sz="2000" dirty="0"/>
              <a:t>Uncertainty on wave function</a:t>
            </a:r>
          </a:p>
          <a:p>
            <a:pPr marL="285750" indent="-285750">
              <a:spcBef>
                <a:spcPts val="600"/>
              </a:spcBef>
              <a:buFont typeface="Arial"/>
              <a:buChar char="•"/>
            </a:pPr>
            <a:r>
              <a:rPr lang="en-US" sz="2000" dirty="0">
                <a:solidFill>
                  <a:srgbClr val="FF0000"/>
                </a:solidFill>
              </a:rPr>
              <a:t>measuring muon vs electron decay channel</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C87C2A2-0787-6255-3879-319841201434}"/>
                  </a:ext>
                </a:extLst>
              </p:cNvPr>
              <p:cNvSpPr txBox="1"/>
              <p:nvPr/>
            </p:nvSpPr>
            <p:spPr>
              <a:xfrm>
                <a:off x="9856708" y="71152"/>
                <a:ext cx="2273300" cy="899605"/>
              </a:xfrm>
              <a:prstGeom prst="rect">
                <a:avLst/>
              </a:prstGeom>
              <a:noFill/>
              <a:ln w="31750">
                <a:solidFill>
                  <a:srgbClr val="0000FF"/>
                </a:solidFill>
              </a:ln>
            </p:spPr>
            <p:txBody>
              <a:bodyPr wrap="square"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2000" b="1" i="1" smtClean="0">
                              <a:solidFill>
                                <a:srgbClr val="FF0000"/>
                              </a:solidFill>
                              <a:latin typeface="Cambria Math" panose="02040503050406030204" pitchFamily="18" charset="0"/>
                            </a:rPr>
                          </m:ctrlPr>
                        </m:naryPr>
                        <m:sub/>
                        <m:sup/>
                        <m:e>
                          <m:r>
                            <a:rPr lang="en-US" sz="2000" b="1" i="1" smtClean="0">
                              <a:solidFill>
                                <a:srgbClr val="FF0000"/>
                              </a:solidFill>
                              <a:latin typeface="Cambria Math" panose="02040503050406030204" pitchFamily="18" charset="0"/>
                            </a:rPr>
                            <m:t>𝑳</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𝟏𝟎</m:t>
                          </m:r>
                          <m:r>
                            <a:rPr lang="en-US" sz="2000" b="1" i="1" smtClean="0">
                              <a:solidFill>
                                <a:srgbClr val="FF0000"/>
                              </a:solidFill>
                              <a:latin typeface="Cambria Math" panose="02040503050406030204" pitchFamily="18" charset="0"/>
                            </a:rPr>
                            <m:t> </m:t>
                          </m:r>
                          <m:sSup>
                            <m:sSupPr>
                              <m:ctrlPr>
                                <a:rPr lang="en-US" sz="2000" b="1" i="1" smtClean="0">
                                  <a:solidFill>
                                    <a:srgbClr val="FF0000"/>
                                  </a:solidFill>
                                  <a:latin typeface="Cambria Math" panose="02040503050406030204" pitchFamily="18" charset="0"/>
                                </a:rPr>
                              </m:ctrlPr>
                            </m:sSupPr>
                            <m:e>
                              <m:r>
                                <a:rPr lang="en-US" sz="2000" b="1" i="1" smtClean="0">
                                  <a:solidFill>
                                    <a:srgbClr val="FF0000"/>
                                  </a:solidFill>
                                  <a:latin typeface="Cambria Math" panose="02040503050406030204" pitchFamily="18" charset="0"/>
                                </a:rPr>
                                <m:t>𝒇𝒃</m:t>
                              </m:r>
                            </m:e>
                            <m:sup>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𝟏</m:t>
                              </m:r>
                            </m:sup>
                          </m:sSup>
                        </m:e>
                      </m:nary>
                    </m:oMath>
                  </m:oMathPara>
                </a14:m>
                <a:endParaRPr lang="en-US" sz="2000" b="1" dirty="0"/>
              </a:p>
            </p:txBody>
          </p:sp>
        </mc:Choice>
        <mc:Fallback>
          <p:sp>
            <p:nvSpPr>
              <p:cNvPr id="11" name="TextBox 10">
                <a:extLst>
                  <a:ext uri="{FF2B5EF4-FFF2-40B4-BE49-F238E27FC236}">
                    <a16:creationId xmlns:a16="http://schemas.microsoft.com/office/drawing/2014/main" id="{0C87C2A2-0787-6255-3879-319841201434}"/>
                  </a:ext>
                </a:extLst>
              </p:cNvPr>
              <p:cNvSpPr txBox="1">
                <a:spLocks noRot="1" noChangeAspect="1" noMove="1" noResize="1" noEditPoints="1" noAdjustHandles="1" noChangeArrowheads="1" noChangeShapeType="1" noTextEdit="1"/>
              </p:cNvSpPr>
              <p:nvPr/>
            </p:nvSpPr>
            <p:spPr>
              <a:xfrm>
                <a:off x="9856708" y="71152"/>
                <a:ext cx="2273300" cy="899605"/>
              </a:xfrm>
              <a:prstGeom prst="rect">
                <a:avLst/>
              </a:prstGeom>
              <a:blipFill>
                <a:blip r:embed="rId3"/>
                <a:stretch>
                  <a:fillRect l="-33516" t="-128378" b="-181081"/>
                </a:stretch>
              </a:blipFill>
              <a:ln w="31750">
                <a:solidFill>
                  <a:srgbClr val="0000FF"/>
                </a:solidFill>
              </a:ln>
            </p:spPr>
            <p:txBody>
              <a:bodyPr/>
              <a:lstStyle/>
              <a:p>
                <a:r>
                  <a:rPr lang="it-IT">
                    <a:noFill/>
                  </a:rPr>
                  <a:t> </a:t>
                </a:r>
              </a:p>
            </p:txBody>
          </p:sp>
        </mc:Fallback>
      </mc:AlternateContent>
    </p:spTree>
    <p:extLst>
      <p:ext uri="{BB962C8B-B14F-4D97-AF65-F5344CB8AC3E}">
        <p14:creationId xmlns:p14="http://schemas.microsoft.com/office/powerpoint/2010/main" val="11833295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B2C0289-8F0E-00AF-C8A4-37365AF27AF2}"/>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41FE57CE-75DA-A88E-5C16-CD6E2C604464}"/>
              </a:ext>
            </a:extLst>
          </p:cNvPr>
          <p:cNvSpPr>
            <a:spLocks noGrp="1"/>
          </p:cNvSpPr>
          <p:nvPr>
            <p:ph type="sldNum" sz="quarter" idx="12"/>
          </p:nvPr>
        </p:nvSpPr>
        <p:spPr/>
        <p:txBody>
          <a:bodyPr/>
          <a:lstStyle/>
          <a:p>
            <a:fld id="{1495DAC2-AB1D-3846-9742-98AFDA9D25F8}" type="slidenum">
              <a:rPr lang="it-IT" smtClean="0"/>
              <a:t>49</a:t>
            </a:fld>
            <a:endParaRPr lang="it-IT"/>
          </a:p>
        </p:txBody>
      </p:sp>
      <p:pic>
        <p:nvPicPr>
          <p:cNvPr id="4" name="Picture 3" descr="A close up of a map&#10;&#10;Description automatically generated">
            <a:extLst>
              <a:ext uri="{FF2B5EF4-FFF2-40B4-BE49-F238E27FC236}">
                <a16:creationId xmlns:a16="http://schemas.microsoft.com/office/drawing/2014/main" id="{47B2C9E4-62F5-60C6-A648-1773251329C9}"/>
              </a:ext>
            </a:extLst>
          </p:cNvPr>
          <p:cNvPicPr>
            <a:picLocks noChangeAspect="1"/>
          </p:cNvPicPr>
          <p:nvPr/>
        </p:nvPicPr>
        <p:blipFill>
          <a:blip r:embed="rId2"/>
          <a:stretch>
            <a:fillRect/>
          </a:stretch>
        </p:blipFill>
        <p:spPr>
          <a:xfrm>
            <a:off x="88958" y="996279"/>
            <a:ext cx="7706692" cy="5121432"/>
          </a:xfrm>
          <a:prstGeom prst="rect">
            <a:avLst/>
          </a:prstGeom>
        </p:spPr>
      </p:pic>
      <p:sp>
        <p:nvSpPr>
          <p:cNvPr id="5" name="Reconstruction of VM: electrons vs muons">
            <a:extLst>
              <a:ext uri="{FF2B5EF4-FFF2-40B4-BE49-F238E27FC236}">
                <a16:creationId xmlns:a16="http://schemas.microsoft.com/office/drawing/2014/main" id="{CBC48404-C789-97C5-9F89-D2C64ED0839E}"/>
              </a:ext>
            </a:extLst>
          </p:cNvPr>
          <p:cNvSpPr txBox="1"/>
          <p:nvPr/>
        </p:nvSpPr>
        <p:spPr>
          <a:xfrm>
            <a:off x="8043621" y="715777"/>
            <a:ext cx="410188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2200">
                <a:solidFill>
                  <a:srgbClr val="011993"/>
                </a:solidFill>
                <a:latin typeface="Avenir Next"/>
                <a:ea typeface="Avenir Next"/>
                <a:cs typeface="Avenir Next"/>
                <a:sym typeface="Avenir Next"/>
              </a:defRPr>
            </a:lvl1pPr>
          </a:lstStyle>
          <a:p>
            <a:r>
              <a:rPr lang="en-US" sz="2000" b="1" dirty="0">
                <a:solidFill>
                  <a:srgbClr val="0432FF"/>
                </a:solidFill>
                <a:latin typeface="+mn-lt"/>
              </a:rPr>
              <a:t>Yellow Report: </a:t>
            </a:r>
            <a:r>
              <a:rPr lang="en-US" sz="2000" dirty="0">
                <a:solidFill>
                  <a:srgbClr val="FF0000"/>
                </a:solidFill>
                <a:latin typeface="+mn-lt"/>
              </a:rPr>
              <a:t>Sylvester Joosten (ANL)</a:t>
            </a:r>
          </a:p>
        </p:txBody>
      </p:sp>
      <p:sp>
        <p:nvSpPr>
          <p:cNvPr id="6" name="TextBox 5">
            <a:extLst>
              <a:ext uri="{FF2B5EF4-FFF2-40B4-BE49-F238E27FC236}">
                <a16:creationId xmlns:a16="http://schemas.microsoft.com/office/drawing/2014/main" id="{E58C3BBE-8923-4189-BC0E-4BAA3684B51C}"/>
              </a:ext>
            </a:extLst>
          </p:cNvPr>
          <p:cNvSpPr txBox="1"/>
          <p:nvPr/>
        </p:nvSpPr>
        <p:spPr>
          <a:xfrm>
            <a:off x="7640665" y="1247957"/>
            <a:ext cx="4535838" cy="3077766"/>
          </a:xfrm>
          <a:prstGeom prst="rect">
            <a:avLst/>
          </a:prstGeom>
          <a:noFill/>
        </p:spPr>
        <p:txBody>
          <a:bodyPr wrap="square" rtlCol="0" anchor="t">
            <a:spAutoFit/>
          </a:bodyPr>
          <a:lstStyle/>
          <a:p>
            <a:pPr algn="ctr"/>
            <a:r>
              <a:rPr lang="en-US" sz="2000" dirty="0"/>
              <a:t>Comparisons of </a:t>
            </a:r>
            <a:r>
              <a:rPr lang="en-US" sz="2000" b="1" dirty="0">
                <a:solidFill>
                  <a:srgbClr val="FF0000"/>
                </a:solidFill>
              </a:rPr>
              <a:t>signal</a:t>
            </a:r>
            <a:r>
              <a:rPr lang="en-US" sz="2000" dirty="0"/>
              <a:t> and </a:t>
            </a:r>
            <a:r>
              <a:rPr lang="en-US" sz="2000" b="1" dirty="0"/>
              <a:t>di-lepton background</a:t>
            </a:r>
            <a:r>
              <a:rPr lang="en-US" sz="2000" dirty="0"/>
              <a:t> (empty circles)</a:t>
            </a:r>
          </a:p>
          <a:p>
            <a:endParaRPr lang="en-US" dirty="0"/>
          </a:p>
          <a:p>
            <a:pPr marL="285750" indent="-168275">
              <a:spcAft>
                <a:spcPts val="600"/>
              </a:spcAft>
              <a:buFont typeface="Arial" panose="020B0604020202020204" pitchFamily="34" charset="0"/>
              <a:buChar char="•"/>
            </a:pPr>
            <a:r>
              <a:rPr lang="en-US" dirty="0"/>
              <a:t>Basic analysis cuts applied</a:t>
            </a:r>
          </a:p>
          <a:p>
            <a:pPr marL="285750" indent="-168275">
              <a:spcAft>
                <a:spcPts val="600"/>
              </a:spcAft>
              <a:buFont typeface="Arial" panose="020B0604020202020204" pitchFamily="34" charset="0"/>
              <a:buChar char="•"/>
            </a:pPr>
            <a:r>
              <a:rPr lang="en-US" b="1" dirty="0"/>
              <a:t>Electroproduction </a:t>
            </a:r>
            <a:r>
              <a:rPr lang="en-US" dirty="0"/>
              <a:t>(Q</a:t>
            </a:r>
            <a:r>
              <a:rPr lang="en-US" baseline="30000" dirty="0"/>
              <a:t>2</a:t>
            </a:r>
            <a:r>
              <a:rPr lang="en-US" dirty="0"/>
              <a:t>&gt;1GeV</a:t>
            </a:r>
            <a:r>
              <a:rPr lang="en-US" baseline="30000" dirty="0"/>
              <a:t>2</a:t>
            </a:r>
            <a:r>
              <a:rPr lang="en-US" dirty="0"/>
              <a:t>):</a:t>
            </a:r>
            <a:r>
              <a:rPr lang="en-US" b="1" dirty="0"/>
              <a:t> </a:t>
            </a:r>
            <a:r>
              <a:rPr lang="en-US" dirty="0"/>
              <a:t>Di-lepton background under control at all energies for heavy mesons [J/</a:t>
            </a:r>
            <a:r>
              <a:rPr lang="en-US" dirty="0" err="1"/>
              <a:t>ψ</a:t>
            </a:r>
            <a:r>
              <a:rPr lang="en-US" dirty="0"/>
              <a:t>; Y]</a:t>
            </a:r>
            <a:endParaRPr lang="en-US" b="1" dirty="0"/>
          </a:p>
          <a:p>
            <a:pPr marL="285750" indent="-168275">
              <a:spcAft>
                <a:spcPts val="600"/>
              </a:spcAft>
              <a:buFont typeface="Arial" panose="020B0604020202020204" pitchFamily="34" charset="0"/>
              <a:buChar char="•"/>
            </a:pPr>
            <a:r>
              <a:rPr lang="en-US" b="1" dirty="0"/>
              <a:t>photoproduction</a:t>
            </a:r>
            <a:r>
              <a:rPr lang="en-US" dirty="0"/>
              <a:t> (Q</a:t>
            </a:r>
            <a:r>
              <a:rPr lang="en-US" baseline="30000" dirty="0"/>
              <a:t>2</a:t>
            </a:r>
            <a:r>
              <a:rPr lang="en-US" dirty="0"/>
              <a:t>~0): at lower energies, di-lepton higher that signal at backward </a:t>
            </a:r>
            <a:r>
              <a:rPr lang="en-US" dirty="0" err="1"/>
              <a:t>rapidities</a:t>
            </a:r>
            <a:r>
              <a:rPr lang="en-US" dirty="0"/>
              <a:t>: </a:t>
            </a:r>
            <a:r>
              <a:rPr lang="en-US" dirty="0" err="1"/>
              <a:t>η</a:t>
            </a:r>
            <a:r>
              <a:rPr lang="en-US" dirty="0"/>
              <a:t>&lt;-2 (J/</a:t>
            </a:r>
            <a:r>
              <a:rPr lang="en-US" dirty="0" err="1"/>
              <a:t>ψ</a:t>
            </a:r>
            <a:r>
              <a:rPr lang="en-US" dirty="0"/>
              <a:t>) and </a:t>
            </a:r>
            <a:r>
              <a:rPr lang="en-US" dirty="0" err="1"/>
              <a:t>η</a:t>
            </a:r>
            <a:r>
              <a:rPr lang="en-US" dirty="0"/>
              <a:t>&lt;-3 (Y)</a:t>
            </a:r>
          </a:p>
        </p:txBody>
      </p:sp>
      <p:sp>
        <p:nvSpPr>
          <p:cNvPr id="7" name="Title 1">
            <a:extLst>
              <a:ext uri="{FF2B5EF4-FFF2-40B4-BE49-F238E27FC236}">
                <a16:creationId xmlns:a16="http://schemas.microsoft.com/office/drawing/2014/main" id="{19662C6D-D9AC-BA37-6B21-7845A4986987}"/>
              </a:ext>
            </a:extLst>
          </p:cNvPr>
          <p:cNvSpPr txBox="1">
            <a:spLocks/>
          </p:cNvSpPr>
          <p:nvPr/>
        </p:nvSpPr>
        <p:spPr>
          <a:xfrm>
            <a:off x="595086" y="66856"/>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algn="ctr">
              <a:lnSpc>
                <a:spcPct val="93000"/>
              </a:lnSpc>
              <a:tabLst>
                <a:tab pos="0" algn="l"/>
                <a:tab pos="470283" algn="l"/>
                <a:tab pos="942233" algn="l"/>
                <a:tab pos="1414183" algn="l"/>
                <a:tab pos="1886134" algn="l"/>
                <a:tab pos="2358084" algn="l"/>
                <a:tab pos="2830034" algn="l"/>
                <a:tab pos="3301984" algn="l"/>
                <a:tab pos="3773935" algn="l"/>
                <a:tab pos="4245885" algn="l"/>
                <a:tab pos="4717835" algn="l"/>
                <a:tab pos="5189785" algn="l"/>
                <a:tab pos="5661736" algn="l"/>
                <a:tab pos="6133686" algn="l"/>
                <a:tab pos="6605636" algn="l"/>
                <a:tab pos="7077586" algn="l"/>
                <a:tab pos="7549537" algn="l"/>
                <a:tab pos="8021487" algn="l"/>
                <a:tab pos="8493437" algn="l"/>
                <a:tab pos="8965387" algn="l"/>
                <a:tab pos="9437338" algn="l"/>
              </a:tabLst>
            </a:pPr>
            <a:r>
              <a:rPr lang="en-US" sz="3200" b="1" dirty="0">
                <a:solidFill>
                  <a:srgbClr val="CC0000"/>
                </a:solidFill>
                <a:latin typeface="Times New Roman" charset="0"/>
                <a:ea typeface="DejaVu Sans" charset="0"/>
                <a:cs typeface="DejaVu Sans" charset="0"/>
              </a:rPr>
              <a:t>J/</a:t>
            </a:r>
            <a:r>
              <a:rPr lang="en-US" sz="3200" b="1" dirty="0" err="1">
                <a:solidFill>
                  <a:srgbClr val="CC0000"/>
                </a:solidFill>
                <a:latin typeface="Times New Roman" charset="0"/>
                <a:ea typeface="DejaVu Sans" charset="0"/>
                <a:cs typeface="DejaVu Sans" charset="0"/>
              </a:rPr>
              <a:t>ψ</a:t>
            </a:r>
            <a:r>
              <a:rPr lang="en-US" sz="3200" b="1" dirty="0">
                <a:solidFill>
                  <a:srgbClr val="CC0000"/>
                </a:solidFill>
                <a:latin typeface="Times New Roman" charset="0"/>
                <a:ea typeface="DejaVu Sans" charset="0"/>
                <a:cs typeface="DejaVu Sans" charset="0"/>
              </a:rPr>
              <a:t> signal vs background</a:t>
            </a:r>
            <a:endParaRPr lang="en-GB" sz="3200" b="1" dirty="0">
              <a:solidFill>
                <a:srgbClr val="CC0000"/>
              </a:solidFill>
              <a:latin typeface="Times New Roman" charset="0"/>
              <a:ea typeface="DejaVu Sans" charset="0"/>
              <a:cs typeface="DejaVu Sans" charset="0"/>
            </a:endParaRPr>
          </a:p>
        </p:txBody>
      </p:sp>
    </p:spTree>
    <p:extLst>
      <p:ext uri="{BB962C8B-B14F-4D97-AF65-F5344CB8AC3E}">
        <p14:creationId xmlns:p14="http://schemas.microsoft.com/office/powerpoint/2010/main" val="3119722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609732-97E4-2CE3-94DF-CEEAA04B19F3}"/>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396DCC64-87E0-7ADC-74BD-DFC16ACD1E86}"/>
              </a:ext>
            </a:extLst>
          </p:cNvPr>
          <p:cNvSpPr>
            <a:spLocks noGrp="1"/>
          </p:cNvSpPr>
          <p:nvPr>
            <p:ph type="sldNum" sz="quarter" idx="12"/>
          </p:nvPr>
        </p:nvSpPr>
        <p:spPr/>
        <p:txBody>
          <a:bodyPr/>
          <a:lstStyle/>
          <a:p>
            <a:fld id="{1495DAC2-AB1D-3846-9742-98AFDA9D25F8}" type="slidenum">
              <a:rPr lang="it-IT" smtClean="0"/>
              <a:t>5</a:t>
            </a:fld>
            <a:endParaRPr lang="it-IT"/>
          </a:p>
        </p:txBody>
      </p:sp>
      <p:sp>
        <p:nvSpPr>
          <p:cNvPr id="4" name="TextBox 3">
            <a:extLst>
              <a:ext uri="{FF2B5EF4-FFF2-40B4-BE49-F238E27FC236}">
                <a16:creationId xmlns:a16="http://schemas.microsoft.com/office/drawing/2014/main" id="{3602AC53-D4C0-41AA-5AD4-26A0EF2FD646}"/>
              </a:ext>
            </a:extLst>
          </p:cNvPr>
          <p:cNvSpPr txBox="1"/>
          <p:nvPr/>
        </p:nvSpPr>
        <p:spPr>
          <a:xfrm>
            <a:off x="2971800" y="1907253"/>
            <a:ext cx="5638800" cy="830997"/>
          </a:xfrm>
          <a:prstGeom prst="rect">
            <a:avLst/>
          </a:prstGeom>
          <a:noFill/>
        </p:spPr>
        <p:txBody>
          <a:bodyPr wrap="square" rtlCol="0">
            <a:spAutoFit/>
          </a:bodyPr>
          <a:lstStyle/>
          <a:p>
            <a:pPr algn="ctr"/>
            <a:r>
              <a:rPr lang="en-US" sz="2400" b="1" dirty="0">
                <a:solidFill>
                  <a:srgbClr val="0070C0"/>
                </a:solidFill>
              </a:rPr>
              <a:t>Nucleus</a:t>
            </a:r>
            <a:r>
              <a:rPr lang="en-US" sz="2400" b="1" dirty="0"/>
              <a:t> made of </a:t>
            </a:r>
            <a:r>
              <a:rPr lang="en-US" sz="2400" b="1" dirty="0">
                <a:solidFill>
                  <a:srgbClr val="002060"/>
                </a:solidFill>
              </a:rPr>
              <a:t>nucleons</a:t>
            </a:r>
            <a:r>
              <a:rPr lang="en-US" sz="2400" b="1" dirty="0"/>
              <a:t>: </a:t>
            </a:r>
            <a:r>
              <a:rPr lang="en-US" sz="2400" b="1" dirty="0">
                <a:solidFill>
                  <a:srgbClr val="FF0000"/>
                </a:solidFill>
              </a:rPr>
              <a:t>protons</a:t>
            </a:r>
            <a:r>
              <a:rPr lang="en-US" sz="2400" b="1" dirty="0"/>
              <a:t> and </a:t>
            </a:r>
            <a:r>
              <a:rPr lang="en-US" sz="2400" b="1" dirty="0">
                <a:solidFill>
                  <a:srgbClr val="FF0000"/>
                </a:solidFill>
              </a:rPr>
              <a:t>neutrons </a:t>
            </a:r>
          </a:p>
        </p:txBody>
      </p:sp>
      <p:sp>
        <p:nvSpPr>
          <p:cNvPr id="5" name="TextBox 4">
            <a:extLst>
              <a:ext uri="{FF2B5EF4-FFF2-40B4-BE49-F238E27FC236}">
                <a16:creationId xmlns:a16="http://schemas.microsoft.com/office/drawing/2014/main" id="{4A62ABD1-4744-CB97-2504-30E3AAC0C250}"/>
              </a:ext>
            </a:extLst>
          </p:cNvPr>
          <p:cNvSpPr txBox="1"/>
          <p:nvPr/>
        </p:nvSpPr>
        <p:spPr>
          <a:xfrm>
            <a:off x="2514600" y="3853053"/>
            <a:ext cx="6547433" cy="1569660"/>
          </a:xfrm>
          <a:prstGeom prst="rect">
            <a:avLst/>
          </a:prstGeom>
          <a:noFill/>
        </p:spPr>
        <p:txBody>
          <a:bodyPr wrap="square" rtlCol="0">
            <a:spAutoFit/>
          </a:bodyPr>
          <a:lstStyle/>
          <a:p>
            <a:pPr algn="ctr"/>
            <a:r>
              <a:rPr lang="en-US" sz="2400" b="1" dirty="0">
                <a:solidFill>
                  <a:srgbClr val="0070C0"/>
                </a:solidFill>
              </a:rPr>
              <a:t>Nucleon</a:t>
            </a:r>
            <a:r>
              <a:rPr lang="en-US" sz="2400" b="1" dirty="0">
                <a:solidFill>
                  <a:srgbClr val="002060"/>
                </a:solidFill>
              </a:rPr>
              <a:t> </a:t>
            </a:r>
            <a:r>
              <a:rPr lang="en-US" sz="2400" b="1" dirty="0"/>
              <a:t>made of </a:t>
            </a:r>
            <a:r>
              <a:rPr lang="en-US" sz="2400" b="1" dirty="0">
                <a:solidFill>
                  <a:srgbClr val="FF0000"/>
                </a:solidFill>
              </a:rPr>
              <a:t>quarks</a:t>
            </a:r>
            <a:r>
              <a:rPr lang="en-US" sz="2400" b="1" dirty="0"/>
              <a:t> bonded by </a:t>
            </a:r>
            <a:r>
              <a:rPr lang="en-US" sz="2400" b="1" dirty="0">
                <a:solidFill>
                  <a:srgbClr val="FF0000"/>
                </a:solidFill>
              </a:rPr>
              <a:t>gluons</a:t>
            </a:r>
          </a:p>
          <a:p>
            <a:pPr algn="ctr"/>
            <a:r>
              <a:rPr lang="en-US" sz="2400" b="1" dirty="0"/>
              <a:t>Properties of quarks and gluons combine to for the total properties of the nucleon (electric charge, mass…)</a:t>
            </a:r>
          </a:p>
        </p:txBody>
      </p:sp>
      <p:pic>
        <p:nvPicPr>
          <p:cNvPr id="6" name="Picture 32">
            <a:extLst>
              <a:ext uri="{FF2B5EF4-FFF2-40B4-BE49-F238E27FC236}">
                <a16:creationId xmlns:a16="http://schemas.microsoft.com/office/drawing/2014/main" id="{0264DE68-AAE1-CD99-3DB5-E075EA1AC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406" y="907084"/>
            <a:ext cx="1338494" cy="1386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
        <p:nvSpPr>
          <p:cNvPr id="7" name="Rounded Rectangle 6">
            <a:extLst>
              <a:ext uri="{FF2B5EF4-FFF2-40B4-BE49-F238E27FC236}">
                <a16:creationId xmlns:a16="http://schemas.microsoft.com/office/drawing/2014/main" id="{145C7E00-A477-53B7-A215-74C507BE6382}"/>
              </a:ext>
            </a:extLst>
          </p:cNvPr>
          <p:cNvSpPr/>
          <p:nvPr/>
        </p:nvSpPr>
        <p:spPr>
          <a:xfrm>
            <a:off x="3352800" y="2811376"/>
            <a:ext cx="5410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But the nucleons are very complex objects!!</a:t>
            </a:r>
          </a:p>
        </p:txBody>
      </p:sp>
      <p:pic>
        <p:nvPicPr>
          <p:cNvPr id="8" name="Picture 14">
            <a:extLst>
              <a:ext uri="{FF2B5EF4-FFF2-40B4-BE49-F238E27FC236}">
                <a16:creationId xmlns:a16="http://schemas.microsoft.com/office/drawing/2014/main" id="{03BBE9C2-9DFD-BD8D-C96A-981AA70B9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876800"/>
            <a:ext cx="151130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grpSp>
        <p:nvGrpSpPr>
          <p:cNvPr id="9" name="Group 8">
            <a:extLst>
              <a:ext uri="{FF2B5EF4-FFF2-40B4-BE49-F238E27FC236}">
                <a16:creationId xmlns:a16="http://schemas.microsoft.com/office/drawing/2014/main" id="{6ABBFF64-3D61-D83F-393A-1AC35F0358D9}"/>
              </a:ext>
            </a:extLst>
          </p:cNvPr>
          <p:cNvGrpSpPr>
            <a:grpSpLocks noChangeAspect="1"/>
          </p:cNvGrpSpPr>
          <p:nvPr/>
        </p:nvGrpSpPr>
        <p:grpSpPr>
          <a:xfrm>
            <a:off x="-152400" y="2286000"/>
            <a:ext cx="3470698" cy="2035598"/>
            <a:chOff x="140228" y="47812"/>
            <a:chExt cx="4083173" cy="2394821"/>
          </a:xfrm>
        </p:grpSpPr>
        <p:grpSp>
          <p:nvGrpSpPr>
            <p:cNvPr id="10" name="Group 9">
              <a:extLst>
                <a:ext uri="{FF2B5EF4-FFF2-40B4-BE49-F238E27FC236}">
                  <a16:creationId xmlns:a16="http://schemas.microsoft.com/office/drawing/2014/main" id="{FAC0CCF8-BEBE-F693-3DF3-45863C483383}"/>
                </a:ext>
              </a:extLst>
            </p:cNvPr>
            <p:cNvGrpSpPr/>
            <p:nvPr/>
          </p:nvGrpSpPr>
          <p:grpSpPr>
            <a:xfrm>
              <a:off x="140228" y="47812"/>
              <a:ext cx="2256368" cy="2390588"/>
              <a:chOff x="6337828" y="263712"/>
              <a:chExt cx="2256368" cy="2390588"/>
            </a:xfrm>
          </p:grpSpPr>
          <p:pic>
            <p:nvPicPr>
              <p:cNvPr id="14" name="Picture 13">
                <a:extLst>
                  <a:ext uri="{FF2B5EF4-FFF2-40B4-BE49-F238E27FC236}">
                    <a16:creationId xmlns:a16="http://schemas.microsoft.com/office/drawing/2014/main" id="{1CFE64D3-98F1-81C4-C77A-EA007995D1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7828" y="397932"/>
                <a:ext cx="2256368" cy="2256368"/>
              </a:xfrm>
              <a:prstGeom prst="rect">
                <a:avLst/>
              </a:prstGeom>
            </p:spPr>
          </p:pic>
          <p:sp>
            <p:nvSpPr>
              <p:cNvPr id="15" name="Rectangle 14">
                <a:extLst>
                  <a:ext uri="{FF2B5EF4-FFF2-40B4-BE49-F238E27FC236}">
                    <a16:creationId xmlns:a16="http://schemas.microsoft.com/office/drawing/2014/main" id="{BE648B9A-F3D9-6FEA-31ED-F8D3AFC440DC}"/>
                  </a:ext>
                </a:extLst>
              </p:cNvPr>
              <p:cNvSpPr/>
              <p:nvPr/>
            </p:nvSpPr>
            <p:spPr>
              <a:xfrm>
                <a:off x="6965357" y="263712"/>
                <a:ext cx="1092158" cy="434508"/>
              </a:xfrm>
              <a:prstGeom prst="rect">
                <a:avLst/>
              </a:prstGeom>
            </p:spPr>
            <p:txBody>
              <a:bodyPr wrap="none">
                <a:spAutoFit/>
              </a:bodyPr>
              <a:lstStyle/>
              <a:p>
                <a:r>
                  <a:rPr lang="en-US" b="1" dirty="0"/>
                  <a:t>Proton</a:t>
                </a:r>
              </a:p>
            </p:txBody>
          </p:sp>
        </p:grpSp>
        <p:grpSp>
          <p:nvGrpSpPr>
            <p:cNvPr id="11" name="Group 7">
              <a:extLst>
                <a:ext uri="{FF2B5EF4-FFF2-40B4-BE49-F238E27FC236}">
                  <a16:creationId xmlns:a16="http://schemas.microsoft.com/office/drawing/2014/main" id="{29DFE261-9237-A0D2-7251-AF2AE9E59340}"/>
                </a:ext>
              </a:extLst>
            </p:cNvPr>
            <p:cNvGrpSpPr/>
            <p:nvPr/>
          </p:nvGrpSpPr>
          <p:grpSpPr>
            <a:xfrm>
              <a:off x="1933169" y="47812"/>
              <a:ext cx="2290232" cy="2394821"/>
              <a:chOff x="6306199" y="4463179"/>
              <a:chExt cx="2290232" cy="2394821"/>
            </a:xfrm>
          </p:grpSpPr>
          <p:pic>
            <p:nvPicPr>
              <p:cNvPr id="12" name="Picture 11">
                <a:extLst>
                  <a:ext uri="{FF2B5EF4-FFF2-40B4-BE49-F238E27FC236}">
                    <a16:creationId xmlns:a16="http://schemas.microsoft.com/office/drawing/2014/main" id="{3C27213A-BD3D-589E-FB71-9BB165DF8EB0}"/>
                  </a:ext>
                </a:extLst>
              </p:cNvPr>
              <p:cNvPicPr>
                <a:picLocks noChangeAspect="1"/>
              </p:cNvPicPr>
              <p:nvPr/>
            </p:nvPicPr>
            <p:blipFill>
              <a:blip r:embed="rId5"/>
              <a:stretch>
                <a:fillRect/>
              </a:stretch>
            </p:blipFill>
            <p:spPr>
              <a:xfrm>
                <a:off x="6306199" y="4567767"/>
                <a:ext cx="2290232" cy="2290233"/>
              </a:xfrm>
              <a:prstGeom prst="rect">
                <a:avLst/>
              </a:prstGeom>
            </p:spPr>
          </p:pic>
          <p:sp>
            <p:nvSpPr>
              <p:cNvPr id="13" name="Rectangle 12">
                <a:extLst>
                  <a:ext uri="{FF2B5EF4-FFF2-40B4-BE49-F238E27FC236}">
                    <a16:creationId xmlns:a16="http://schemas.microsoft.com/office/drawing/2014/main" id="{4935C4D7-8672-4776-7EE6-A6FED96DC94A}"/>
                  </a:ext>
                </a:extLst>
              </p:cNvPr>
              <p:cNvSpPr/>
              <p:nvPr/>
            </p:nvSpPr>
            <p:spPr>
              <a:xfrm>
                <a:off x="6933728" y="4463179"/>
                <a:ext cx="1258174" cy="434508"/>
              </a:xfrm>
              <a:prstGeom prst="rect">
                <a:avLst/>
              </a:prstGeom>
            </p:spPr>
            <p:txBody>
              <a:bodyPr wrap="none">
                <a:spAutoFit/>
              </a:bodyPr>
              <a:lstStyle/>
              <a:p>
                <a:r>
                  <a:rPr lang="en-US" b="1" dirty="0"/>
                  <a:t>Neutron</a:t>
                </a:r>
              </a:p>
            </p:txBody>
          </p:sp>
        </p:grpSp>
      </p:grpSp>
      <p:sp>
        <p:nvSpPr>
          <p:cNvPr id="16" name="Rectangle 15">
            <a:extLst>
              <a:ext uri="{FF2B5EF4-FFF2-40B4-BE49-F238E27FC236}">
                <a16:creationId xmlns:a16="http://schemas.microsoft.com/office/drawing/2014/main" id="{4096F3DE-F6C1-A43A-D0E8-CA4A1B664AC7}"/>
              </a:ext>
            </a:extLst>
          </p:cNvPr>
          <p:cNvSpPr/>
          <p:nvPr/>
        </p:nvSpPr>
        <p:spPr>
          <a:xfrm>
            <a:off x="122006" y="838200"/>
            <a:ext cx="1300394" cy="369332"/>
          </a:xfrm>
          <a:prstGeom prst="rect">
            <a:avLst/>
          </a:prstGeom>
        </p:spPr>
        <p:txBody>
          <a:bodyPr wrap="none">
            <a:spAutoFit/>
          </a:bodyPr>
          <a:lstStyle/>
          <a:p>
            <a:r>
              <a:rPr lang="en-US" b="1" dirty="0"/>
              <a:t>NUCLEUS</a:t>
            </a:r>
          </a:p>
        </p:txBody>
      </p:sp>
      <p:sp>
        <p:nvSpPr>
          <p:cNvPr id="17" name="Notched Right Arrow 16">
            <a:extLst>
              <a:ext uri="{FF2B5EF4-FFF2-40B4-BE49-F238E27FC236}">
                <a16:creationId xmlns:a16="http://schemas.microsoft.com/office/drawing/2014/main" id="{77579BAE-395B-3D94-FB2A-A40246545032}"/>
              </a:ext>
            </a:extLst>
          </p:cNvPr>
          <p:cNvSpPr/>
          <p:nvPr/>
        </p:nvSpPr>
        <p:spPr bwMode="auto">
          <a:xfrm rot="5400000">
            <a:off x="952500" y="2247900"/>
            <a:ext cx="1219200" cy="228600"/>
          </a:xfrm>
          <a:prstGeom prst="notchedRightArrow">
            <a:avLst/>
          </a:prstGeom>
          <a:gradFill flip="none" rotWithShape="1">
            <a:gsLst>
              <a:gs pos="89000">
                <a:srgbClr val="BBE0E3"/>
              </a:gs>
              <a:gs pos="20000">
                <a:srgbClr val="FFFFFF"/>
              </a:gs>
            </a:gsLst>
            <a:lin ang="0" scaled="1"/>
            <a:tileRect/>
          </a:gra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8" name="Notched Right Arrow 17">
            <a:extLst>
              <a:ext uri="{FF2B5EF4-FFF2-40B4-BE49-F238E27FC236}">
                <a16:creationId xmlns:a16="http://schemas.microsoft.com/office/drawing/2014/main" id="{ADE21848-1EBA-C5A2-B2DF-9DCD04EB9BB6}"/>
              </a:ext>
            </a:extLst>
          </p:cNvPr>
          <p:cNvSpPr/>
          <p:nvPr/>
        </p:nvSpPr>
        <p:spPr bwMode="auto">
          <a:xfrm rot="4179354">
            <a:off x="610747" y="4390648"/>
            <a:ext cx="883501" cy="190535"/>
          </a:xfrm>
          <a:prstGeom prst="notchedRightArrow">
            <a:avLst/>
          </a:prstGeom>
          <a:gradFill flip="none" rotWithShape="1">
            <a:gsLst>
              <a:gs pos="89000">
                <a:srgbClr val="BBE0E3"/>
              </a:gs>
              <a:gs pos="20000">
                <a:srgbClr val="FFFFFF"/>
              </a:gs>
            </a:gsLst>
            <a:lin ang="0" scaled="1"/>
            <a:tileRect/>
          </a:gra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9" name="Notched Right Arrow 18">
            <a:extLst>
              <a:ext uri="{FF2B5EF4-FFF2-40B4-BE49-F238E27FC236}">
                <a16:creationId xmlns:a16="http://schemas.microsoft.com/office/drawing/2014/main" id="{77E5CDF8-C3E3-B1C4-51F3-CC4B0AB8948F}"/>
              </a:ext>
            </a:extLst>
          </p:cNvPr>
          <p:cNvSpPr/>
          <p:nvPr/>
        </p:nvSpPr>
        <p:spPr bwMode="auto">
          <a:xfrm rot="6691109">
            <a:off x="1593587" y="4411828"/>
            <a:ext cx="883501" cy="190535"/>
          </a:xfrm>
          <a:prstGeom prst="notchedRightArrow">
            <a:avLst/>
          </a:prstGeom>
          <a:gradFill flip="none" rotWithShape="1">
            <a:gsLst>
              <a:gs pos="89000">
                <a:srgbClr val="BBE0E3"/>
              </a:gs>
              <a:gs pos="20000">
                <a:srgbClr val="FFFFFF"/>
              </a:gs>
            </a:gsLst>
            <a:lin ang="0" scaled="1"/>
            <a:tileRect/>
          </a:gra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20" name="TextBox 19">
            <a:extLst>
              <a:ext uri="{FF2B5EF4-FFF2-40B4-BE49-F238E27FC236}">
                <a16:creationId xmlns:a16="http://schemas.microsoft.com/office/drawing/2014/main" id="{F9249286-14A7-C67E-E332-5D3684919087}"/>
              </a:ext>
            </a:extLst>
          </p:cNvPr>
          <p:cNvSpPr txBox="1">
            <a:spLocks noChangeArrowheads="1"/>
          </p:cNvSpPr>
          <p:nvPr/>
        </p:nvSpPr>
        <p:spPr bwMode="auto">
          <a:xfrm>
            <a:off x="2819400" y="891800"/>
            <a:ext cx="6324600" cy="1138773"/>
          </a:xfrm>
          <a:prstGeom prst="rect">
            <a:avLst/>
          </a:prstGeom>
          <a:noFill/>
          <a:ln w="9525">
            <a:noFill/>
            <a:miter lim="800000"/>
            <a:headEnd/>
            <a:tailEnd/>
          </a:ln>
        </p:spPr>
        <p:txBody>
          <a:bodyPr wrap="square">
            <a:spAutoFit/>
          </a:bodyPr>
          <a:lstStyle/>
          <a:p>
            <a:pPr marL="231775" indent="-231775" fontAlgn="base">
              <a:spcBef>
                <a:spcPct val="0"/>
              </a:spcBef>
              <a:spcAft>
                <a:spcPct val="0"/>
              </a:spcAft>
              <a:buFont typeface="Wingdings" pitchFamily="2" charset="2"/>
              <a:buChar char="§"/>
              <a:defRPr/>
            </a:pPr>
            <a:r>
              <a:rPr lang="en-US" dirty="0">
                <a:solidFill>
                  <a:prstClr val="black"/>
                </a:solidFill>
                <a:cs typeface="Arial" charset="0"/>
              </a:rPr>
              <a:t>A major goal of physics is to </a:t>
            </a:r>
            <a:r>
              <a:rPr lang="en-US" dirty="0">
                <a:solidFill>
                  <a:srgbClr val="FF0000"/>
                </a:solidFill>
                <a:cs typeface="Arial" charset="0"/>
              </a:rPr>
              <a:t>investigate the basic building blocks of all matter</a:t>
            </a:r>
            <a:r>
              <a:rPr lang="en-US" dirty="0">
                <a:solidFill>
                  <a:prstClr val="black"/>
                </a:solidFill>
                <a:cs typeface="Arial" charset="0"/>
              </a:rPr>
              <a:t> </a:t>
            </a:r>
          </a:p>
          <a:p>
            <a:pPr marL="688975" lvl="1" indent="-231775" fontAlgn="base">
              <a:spcBef>
                <a:spcPct val="0"/>
              </a:spcBef>
              <a:spcAft>
                <a:spcPct val="0"/>
              </a:spcAft>
              <a:buFont typeface="Wingdings" pitchFamily="2" charset="2"/>
              <a:buChar char="§"/>
              <a:defRPr/>
            </a:pPr>
            <a:r>
              <a:rPr lang="en-US" sz="1600" dirty="0">
                <a:solidFill>
                  <a:prstClr val="black"/>
                </a:solidFill>
                <a:cs typeface="Arial" charset="0"/>
              </a:rPr>
              <a:t>pieces that make up atoms, nuclei...</a:t>
            </a:r>
          </a:p>
          <a:p>
            <a:pPr marL="1146175" lvl="2" indent="-231775" fontAlgn="base">
              <a:spcBef>
                <a:spcPct val="0"/>
              </a:spcBef>
              <a:spcAft>
                <a:spcPct val="0"/>
              </a:spcAft>
              <a:buFont typeface="Wingdings" pitchFamily="2" charset="2"/>
              <a:buChar char="§"/>
              <a:defRPr/>
            </a:pPr>
            <a:r>
              <a:rPr lang="en-US" sz="1400" dirty="0">
                <a:solidFill>
                  <a:prstClr val="black"/>
                </a:solidFill>
                <a:cs typeface="Arial" charset="0"/>
              </a:rPr>
              <a:t>and the pieces that make up those pieces…</a:t>
            </a:r>
          </a:p>
        </p:txBody>
      </p:sp>
      <p:sp>
        <p:nvSpPr>
          <p:cNvPr id="22" name="TextBox 21">
            <a:extLst>
              <a:ext uri="{FF2B5EF4-FFF2-40B4-BE49-F238E27FC236}">
                <a16:creationId xmlns:a16="http://schemas.microsoft.com/office/drawing/2014/main" id="{51BF09A0-20B8-C84E-E3DB-A72FA55B5364}"/>
              </a:ext>
            </a:extLst>
          </p:cNvPr>
          <p:cNvSpPr txBox="1"/>
          <p:nvPr/>
        </p:nvSpPr>
        <p:spPr>
          <a:xfrm>
            <a:off x="2578100" y="5508975"/>
            <a:ext cx="6547433" cy="830997"/>
          </a:xfrm>
          <a:prstGeom prst="rect">
            <a:avLst/>
          </a:prstGeom>
          <a:noFill/>
        </p:spPr>
        <p:txBody>
          <a:bodyPr wrap="none" rtlCol="0">
            <a:spAutoFit/>
          </a:bodyPr>
          <a:lstStyle/>
          <a:p>
            <a:r>
              <a:rPr lang="en-US" sz="2400" dirty="0"/>
              <a:t>Description of interactions via strong nuclear force </a:t>
            </a:r>
          </a:p>
          <a:p>
            <a:r>
              <a:rPr lang="en-US" sz="2400" dirty="0">
                <a:sym typeface="Wingdings"/>
              </a:rPr>
              <a:t> the birth of Quantum </a:t>
            </a:r>
            <a:r>
              <a:rPr lang="en-US" sz="2400" dirty="0" err="1">
                <a:sym typeface="Wingdings"/>
              </a:rPr>
              <a:t>Cromo</a:t>
            </a:r>
            <a:r>
              <a:rPr lang="en-US" sz="2400" dirty="0">
                <a:sym typeface="Wingdings"/>
              </a:rPr>
              <a:t>-Dynamics (</a:t>
            </a:r>
            <a:r>
              <a:rPr lang="en-US" sz="2400" b="1" dirty="0">
                <a:solidFill>
                  <a:srgbClr val="0000FF"/>
                </a:solidFill>
                <a:sym typeface="Wingdings"/>
              </a:rPr>
              <a:t>Q</a:t>
            </a:r>
            <a:r>
              <a:rPr lang="en-US" sz="2400" b="1" dirty="0">
                <a:solidFill>
                  <a:srgbClr val="008000"/>
                </a:solidFill>
                <a:sym typeface="Wingdings"/>
              </a:rPr>
              <a:t>C</a:t>
            </a:r>
            <a:r>
              <a:rPr lang="en-US" sz="2400" b="1" dirty="0">
                <a:solidFill>
                  <a:srgbClr val="C90000"/>
                </a:solidFill>
                <a:sym typeface="Wingdings"/>
              </a:rPr>
              <a:t>D)</a:t>
            </a:r>
            <a:endParaRPr lang="en-US" sz="2400" b="1" dirty="0">
              <a:solidFill>
                <a:srgbClr val="C90000"/>
              </a:solidFill>
            </a:endParaRPr>
          </a:p>
        </p:txBody>
      </p:sp>
      <p:sp>
        <p:nvSpPr>
          <p:cNvPr id="23" name="Title 1">
            <a:extLst>
              <a:ext uri="{FF2B5EF4-FFF2-40B4-BE49-F238E27FC236}">
                <a16:creationId xmlns:a16="http://schemas.microsoft.com/office/drawing/2014/main" id="{95BEB6EE-09C1-16CE-1643-62D88EA3CB65}"/>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The quest for the elementary constituents of matter</a:t>
            </a:r>
          </a:p>
        </p:txBody>
      </p:sp>
    </p:spTree>
    <p:extLst>
      <p:ext uri="{BB962C8B-B14F-4D97-AF65-F5344CB8AC3E}">
        <p14:creationId xmlns:p14="http://schemas.microsoft.com/office/powerpoint/2010/main" val="12415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downLeft)">
                                      <p:cBhvr>
                                        <p:cTn id="10" dur="500"/>
                                        <p:tgtEl>
                                          <p:spTgt spid="17"/>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strips(downLeft)">
                                      <p:cBhvr>
                                        <p:cTn id="26" dur="500"/>
                                        <p:tgtEl>
                                          <p:spTgt spid="18"/>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Left)">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17" grpId="0" animBg="1"/>
      <p:bldP spid="18" grpId="0" animBg="1"/>
      <p:bldP spid="19" grpId="0" animBg="1"/>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8E5E50B-5D9D-6FF4-A6FD-824F5A5B3DE2}"/>
              </a:ext>
            </a:extLst>
          </p:cNvPr>
          <p:cNvSpPr txBox="1">
            <a:spLocks/>
          </p:cNvSpPr>
          <p:nvPr/>
        </p:nvSpPr>
        <p:spPr>
          <a:xfrm>
            <a:off x="595086" y="66856"/>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ea typeface="+mj-ea"/>
                <a:cs typeface="+mj-cs"/>
              </a:rPr>
              <a:t>Imaging gluons with </a:t>
            </a:r>
            <a:r>
              <a:rPr lang="en-US" sz="3200" b="1" dirty="0">
                <a:solidFill>
                  <a:srgbClr val="CC0000"/>
                </a:solidFill>
                <a:latin typeface="Times New Roman" charset="0"/>
                <a:ea typeface="DejaVu Sans" charset="0"/>
                <a:cs typeface="DejaVu Sans" charset="0"/>
              </a:rPr>
              <a:t>Y(1s) </a:t>
            </a:r>
            <a:endParaRPr kumimoji="0" lang="en-US" sz="3200" b="1" i="0" u="none" strike="noStrike" kern="1200" cap="none" spc="0" normalizeH="0" baseline="0" noProof="0" dirty="0">
              <a:ln>
                <a:noFill/>
              </a:ln>
              <a:solidFill>
                <a:srgbClr val="C00000"/>
              </a:solidFill>
              <a:effectLst/>
              <a:uLnTx/>
              <a:uFillTx/>
              <a:ea typeface="+mj-ea"/>
              <a:cs typeface="+mj-cs"/>
            </a:endParaRPr>
          </a:p>
        </p:txBody>
      </p:sp>
      <p:sp>
        <p:nvSpPr>
          <p:cNvPr id="2" name="Footer Placeholder 1">
            <a:extLst>
              <a:ext uri="{FF2B5EF4-FFF2-40B4-BE49-F238E27FC236}">
                <a16:creationId xmlns:a16="http://schemas.microsoft.com/office/drawing/2014/main" id="{8A507F6D-8C5D-473B-1453-AF01881E8719}"/>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5E59D8C8-D6FE-DC12-3AF6-F8E63A1A9765}"/>
              </a:ext>
            </a:extLst>
          </p:cNvPr>
          <p:cNvSpPr>
            <a:spLocks noGrp="1"/>
          </p:cNvSpPr>
          <p:nvPr>
            <p:ph type="sldNum" sz="quarter" idx="12"/>
          </p:nvPr>
        </p:nvSpPr>
        <p:spPr/>
        <p:txBody>
          <a:bodyPr/>
          <a:lstStyle/>
          <a:p>
            <a:fld id="{1495DAC2-AB1D-3846-9742-98AFDA9D25F8}" type="slidenum">
              <a:rPr lang="it-IT" smtClean="0"/>
              <a:t>50</a:t>
            </a:fld>
            <a:endParaRPr lang="it-IT"/>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03AF622-F572-9778-F898-AB1C817BF98E}"/>
                  </a:ext>
                </a:extLst>
              </p:cNvPr>
              <p:cNvSpPr txBox="1"/>
              <p:nvPr/>
            </p:nvSpPr>
            <p:spPr>
              <a:xfrm>
                <a:off x="9856708" y="71152"/>
                <a:ext cx="2273300" cy="899605"/>
              </a:xfrm>
              <a:prstGeom prst="rect">
                <a:avLst/>
              </a:prstGeom>
              <a:noFill/>
              <a:ln w="31750">
                <a:solidFill>
                  <a:srgbClr val="0000FF"/>
                </a:solidFill>
              </a:ln>
            </p:spPr>
            <p:txBody>
              <a:bodyPr wrap="square"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2000" b="1" i="1" smtClean="0">
                              <a:solidFill>
                                <a:srgbClr val="FF0000"/>
                              </a:solidFill>
                              <a:latin typeface="Cambria Math" panose="02040503050406030204" pitchFamily="18" charset="0"/>
                            </a:rPr>
                          </m:ctrlPr>
                        </m:naryPr>
                        <m:sub/>
                        <m:sup/>
                        <m:e>
                          <m:r>
                            <a:rPr lang="en-US" sz="2000" b="1" i="1" smtClean="0">
                              <a:solidFill>
                                <a:srgbClr val="FF0000"/>
                              </a:solidFill>
                              <a:latin typeface="Cambria Math" panose="02040503050406030204" pitchFamily="18" charset="0"/>
                            </a:rPr>
                            <m:t>𝑳</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𝟏𝟎𝟎</m:t>
                          </m:r>
                          <m:r>
                            <a:rPr lang="en-US" sz="2000" b="1" i="1" smtClean="0">
                              <a:solidFill>
                                <a:srgbClr val="FF0000"/>
                              </a:solidFill>
                              <a:latin typeface="Cambria Math" panose="02040503050406030204" pitchFamily="18" charset="0"/>
                            </a:rPr>
                            <m:t> </m:t>
                          </m:r>
                          <m:sSup>
                            <m:sSupPr>
                              <m:ctrlPr>
                                <a:rPr lang="en-US" sz="2000" b="1" i="1" smtClean="0">
                                  <a:solidFill>
                                    <a:srgbClr val="FF0000"/>
                                  </a:solidFill>
                                  <a:latin typeface="Cambria Math" panose="02040503050406030204" pitchFamily="18" charset="0"/>
                                </a:rPr>
                              </m:ctrlPr>
                            </m:sSupPr>
                            <m:e>
                              <m:r>
                                <a:rPr lang="en-US" sz="2000" b="1" i="1" smtClean="0">
                                  <a:solidFill>
                                    <a:srgbClr val="FF0000"/>
                                  </a:solidFill>
                                  <a:latin typeface="Cambria Math" panose="02040503050406030204" pitchFamily="18" charset="0"/>
                                </a:rPr>
                                <m:t>𝒇𝒃</m:t>
                              </m:r>
                            </m:e>
                            <m:sup>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𝟏</m:t>
                              </m:r>
                            </m:sup>
                          </m:sSup>
                        </m:e>
                      </m:nary>
                    </m:oMath>
                  </m:oMathPara>
                </a14:m>
                <a:endParaRPr lang="en-US" sz="2000" b="1" dirty="0"/>
              </a:p>
            </p:txBody>
          </p:sp>
        </mc:Choice>
        <mc:Fallback>
          <p:sp>
            <p:nvSpPr>
              <p:cNvPr id="4" name="TextBox 3">
                <a:extLst>
                  <a:ext uri="{FF2B5EF4-FFF2-40B4-BE49-F238E27FC236}">
                    <a16:creationId xmlns:a16="http://schemas.microsoft.com/office/drawing/2014/main" id="{403AF622-F572-9778-F898-AB1C817BF98E}"/>
                  </a:ext>
                </a:extLst>
              </p:cNvPr>
              <p:cNvSpPr txBox="1">
                <a:spLocks noRot="1" noChangeAspect="1" noMove="1" noResize="1" noEditPoints="1" noAdjustHandles="1" noChangeArrowheads="1" noChangeShapeType="1" noTextEdit="1"/>
              </p:cNvSpPr>
              <p:nvPr/>
            </p:nvSpPr>
            <p:spPr>
              <a:xfrm>
                <a:off x="9856708" y="71152"/>
                <a:ext cx="2273300" cy="899605"/>
              </a:xfrm>
              <a:prstGeom prst="rect">
                <a:avLst/>
              </a:prstGeom>
              <a:blipFill>
                <a:blip r:embed="rId2"/>
                <a:stretch>
                  <a:fillRect l="-36813" t="-128378" b="-181081"/>
                </a:stretch>
              </a:blipFill>
              <a:ln w="31750">
                <a:solidFill>
                  <a:srgbClr val="0000FF"/>
                </a:solidFill>
              </a:ln>
            </p:spPr>
            <p:txBody>
              <a:bodyPr/>
              <a:lstStyle/>
              <a:p>
                <a:r>
                  <a:rPr lang="it-IT">
                    <a:noFill/>
                  </a:rPr>
                  <a:t> </a:t>
                </a:r>
              </a:p>
            </p:txBody>
          </p:sp>
        </mc:Fallback>
      </mc:AlternateContent>
      <p:grpSp>
        <p:nvGrpSpPr>
          <p:cNvPr id="5" name="Group 4">
            <a:extLst>
              <a:ext uri="{FF2B5EF4-FFF2-40B4-BE49-F238E27FC236}">
                <a16:creationId xmlns:a16="http://schemas.microsoft.com/office/drawing/2014/main" id="{4BAEFD50-1928-FF2E-F415-AD502E86CDA3}"/>
              </a:ext>
            </a:extLst>
          </p:cNvPr>
          <p:cNvGrpSpPr/>
          <p:nvPr/>
        </p:nvGrpSpPr>
        <p:grpSpPr>
          <a:xfrm>
            <a:off x="692631" y="820261"/>
            <a:ext cx="9134435" cy="5899420"/>
            <a:chOff x="229644" y="762386"/>
            <a:chExt cx="9134435" cy="5899420"/>
          </a:xfrm>
        </p:grpSpPr>
        <p:grpSp>
          <p:nvGrpSpPr>
            <p:cNvPr id="6" name="Group 5">
              <a:extLst>
                <a:ext uri="{FF2B5EF4-FFF2-40B4-BE49-F238E27FC236}">
                  <a16:creationId xmlns:a16="http://schemas.microsoft.com/office/drawing/2014/main" id="{3DE3206A-C578-7306-2F24-CA6C9E5B66A0}"/>
                </a:ext>
              </a:extLst>
            </p:cNvPr>
            <p:cNvGrpSpPr/>
            <p:nvPr/>
          </p:nvGrpSpPr>
          <p:grpSpPr>
            <a:xfrm>
              <a:off x="229644" y="762386"/>
              <a:ext cx="9134435" cy="5899420"/>
              <a:chOff x="229644" y="762386"/>
              <a:chExt cx="9134435" cy="5899420"/>
            </a:xfrm>
          </p:grpSpPr>
          <p:pic>
            <p:nvPicPr>
              <p:cNvPr id="8" name="Picture 7">
                <a:extLst>
                  <a:ext uri="{FF2B5EF4-FFF2-40B4-BE49-F238E27FC236}">
                    <a16:creationId xmlns:a16="http://schemas.microsoft.com/office/drawing/2014/main" id="{554BC2EE-6456-DFC4-3A98-2F5CA9C34357}"/>
                  </a:ext>
                </a:extLst>
              </p:cNvPr>
              <p:cNvPicPr>
                <a:picLocks noChangeAspect="1"/>
              </p:cNvPicPr>
              <p:nvPr/>
            </p:nvPicPr>
            <p:blipFill rotWithShape="1">
              <a:blip r:embed="rId3"/>
              <a:srcRect t="12122" b="1991"/>
              <a:stretch/>
            </p:blipFill>
            <p:spPr>
              <a:xfrm>
                <a:off x="229644" y="762386"/>
                <a:ext cx="9134435" cy="5890203"/>
              </a:xfrm>
              <a:prstGeom prst="rect">
                <a:avLst/>
              </a:prstGeom>
            </p:spPr>
          </p:pic>
          <p:sp>
            <p:nvSpPr>
              <p:cNvPr id="9" name="Rectangle 8">
                <a:extLst>
                  <a:ext uri="{FF2B5EF4-FFF2-40B4-BE49-F238E27FC236}">
                    <a16:creationId xmlns:a16="http://schemas.microsoft.com/office/drawing/2014/main" id="{0BA20C10-1234-1750-0431-45E0F4663738}"/>
                  </a:ext>
                </a:extLst>
              </p:cNvPr>
              <p:cNvSpPr/>
              <p:nvPr/>
            </p:nvSpPr>
            <p:spPr>
              <a:xfrm>
                <a:off x="240363" y="6165504"/>
                <a:ext cx="1377538" cy="4963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08DAE5-6802-42A0-733D-C40FA4C30F6C}"/>
                  </a:ext>
                </a:extLst>
              </p:cNvPr>
              <p:cNvSpPr/>
              <p:nvPr/>
            </p:nvSpPr>
            <p:spPr>
              <a:xfrm>
                <a:off x="4650738" y="6399959"/>
                <a:ext cx="368135" cy="2612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D1AF9362-97F1-4FD8-FAB2-D2FFB6D16760}"/>
                </a:ext>
              </a:extLst>
            </p:cNvPr>
            <p:cNvSpPr/>
            <p:nvPr/>
          </p:nvSpPr>
          <p:spPr>
            <a:xfrm>
              <a:off x="7949142" y="6493397"/>
              <a:ext cx="1377538" cy="162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4087268-7F41-1C04-2FC3-9EBBEB0CEFD1}"/>
              </a:ext>
            </a:extLst>
          </p:cNvPr>
          <p:cNvSpPr txBox="1"/>
          <p:nvPr/>
        </p:nvSpPr>
        <p:spPr>
          <a:xfrm>
            <a:off x="9676435" y="2822969"/>
            <a:ext cx="2515565" cy="1200329"/>
          </a:xfrm>
          <a:prstGeom prst="rect">
            <a:avLst/>
          </a:prstGeom>
          <a:noFill/>
        </p:spPr>
        <p:txBody>
          <a:bodyPr wrap="square" rtlCol="0">
            <a:spAutoFit/>
          </a:bodyPr>
          <a:lstStyle/>
          <a:p>
            <a:r>
              <a:rPr lang="en-US" b="1" dirty="0">
                <a:solidFill>
                  <a:srgbClr val="FF0000"/>
                </a:solidFill>
              </a:rPr>
              <a:t>Yellow Report exercise:</a:t>
            </a:r>
          </a:p>
          <a:p>
            <a:r>
              <a:rPr lang="en-US" dirty="0"/>
              <a:t>More simulation and studies at different energies (S. Joosten)</a:t>
            </a:r>
          </a:p>
        </p:txBody>
      </p:sp>
    </p:spTree>
    <p:extLst>
      <p:ext uri="{BB962C8B-B14F-4D97-AF65-F5344CB8AC3E}">
        <p14:creationId xmlns:p14="http://schemas.microsoft.com/office/powerpoint/2010/main" val="3662733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51</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Detector Proposals- VMs</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pic>
        <p:nvPicPr>
          <p:cNvPr id="6" name="Picture 5">
            <a:extLst>
              <a:ext uri="{FF2B5EF4-FFF2-40B4-BE49-F238E27FC236}">
                <a16:creationId xmlns:a16="http://schemas.microsoft.com/office/drawing/2014/main" id="{0E2243A4-B9CE-A94B-A5DA-48EEBE1F6487}"/>
              </a:ext>
            </a:extLst>
          </p:cNvPr>
          <p:cNvPicPr>
            <a:picLocks noChangeAspect="1"/>
          </p:cNvPicPr>
          <p:nvPr/>
        </p:nvPicPr>
        <p:blipFill>
          <a:blip r:embed="rId2"/>
          <a:stretch>
            <a:fillRect/>
          </a:stretch>
        </p:blipFill>
        <p:spPr>
          <a:xfrm>
            <a:off x="-21420" y="908819"/>
            <a:ext cx="2782141" cy="3074532"/>
          </a:xfrm>
          <a:prstGeom prst="rect">
            <a:avLst/>
          </a:prstGeom>
        </p:spPr>
      </p:pic>
      <p:pic>
        <p:nvPicPr>
          <p:cNvPr id="3" name="Picture 2">
            <a:extLst>
              <a:ext uri="{FF2B5EF4-FFF2-40B4-BE49-F238E27FC236}">
                <a16:creationId xmlns:a16="http://schemas.microsoft.com/office/drawing/2014/main" id="{28B061B4-44A7-8B46-A073-898155CFB64A}"/>
              </a:ext>
            </a:extLst>
          </p:cNvPr>
          <p:cNvPicPr>
            <a:picLocks noChangeAspect="1"/>
          </p:cNvPicPr>
          <p:nvPr/>
        </p:nvPicPr>
        <p:blipFill rotWithShape="1">
          <a:blip r:embed="rId3"/>
          <a:srcRect r="3383"/>
          <a:stretch/>
        </p:blipFill>
        <p:spPr>
          <a:xfrm>
            <a:off x="5385054" y="936323"/>
            <a:ext cx="6846918" cy="2852156"/>
          </a:xfrm>
          <a:prstGeom prst="rect">
            <a:avLst/>
          </a:prstGeom>
        </p:spPr>
      </p:pic>
      <p:pic>
        <p:nvPicPr>
          <p:cNvPr id="7" name="Picture 6">
            <a:extLst>
              <a:ext uri="{FF2B5EF4-FFF2-40B4-BE49-F238E27FC236}">
                <a16:creationId xmlns:a16="http://schemas.microsoft.com/office/drawing/2014/main" id="{3309B6EE-83DA-AE44-A4C6-702F05D75314}"/>
              </a:ext>
            </a:extLst>
          </p:cNvPr>
          <p:cNvPicPr>
            <a:picLocks noChangeAspect="1"/>
          </p:cNvPicPr>
          <p:nvPr/>
        </p:nvPicPr>
        <p:blipFill>
          <a:blip r:embed="rId4"/>
          <a:stretch>
            <a:fillRect/>
          </a:stretch>
        </p:blipFill>
        <p:spPr>
          <a:xfrm>
            <a:off x="11399045" y="820628"/>
            <a:ext cx="755351" cy="951300"/>
          </a:xfrm>
          <a:prstGeom prst="rect">
            <a:avLst/>
          </a:prstGeom>
        </p:spPr>
      </p:pic>
      <p:pic>
        <p:nvPicPr>
          <p:cNvPr id="8" name="Picture 7">
            <a:extLst>
              <a:ext uri="{FF2B5EF4-FFF2-40B4-BE49-F238E27FC236}">
                <a16:creationId xmlns:a16="http://schemas.microsoft.com/office/drawing/2014/main" id="{4DDD8D62-6A53-C544-9550-FBA0EA2D01C9}"/>
              </a:ext>
            </a:extLst>
          </p:cNvPr>
          <p:cNvPicPr>
            <a:picLocks noChangeAspect="1"/>
          </p:cNvPicPr>
          <p:nvPr/>
        </p:nvPicPr>
        <p:blipFill>
          <a:blip r:embed="rId5"/>
          <a:stretch>
            <a:fillRect/>
          </a:stretch>
        </p:blipFill>
        <p:spPr>
          <a:xfrm>
            <a:off x="285411" y="3020498"/>
            <a:ext cx="1405247" cy="408502"/>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75439EBC-7BBA-6443-8E2D-0571AD0048B9}"/>
                  </a:ext>
                </a:extLst>
              </p:cNvPr>
              <p:cNvSpPr/>
              <p:nvPr/>
            </p:nvSpPr>
            <p:spPr>
              <a:xfrm>
                <a:off x="9355142" y="363174"/>
                <a:ext cx="2140971"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𝑒</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𝑝</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𝑒</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𝑉</m:t>
                          </m:r>
                        </m:e>
                      </m:acc>
                      <m:r>
                        <a:rPr lang="en-US">
                          <a:latin typeface="Cambria Math" panose="02040503050406030204" pitchFamily="18" charset="0"/>
                        </a:rPr>
                        <m:t>  </m:t>
                      </m:r>
                    </m:oMath>
                  </m:oMathPara>
                </a14:m>
                <a:endParaRPr lang="en-US" dirty="0"/>
              </a:p>
            </p:txBody>
          </p:sp>
        </mc:Choice>
        <mc:Fallback xmlns="">
          <p:sp>
            <p:nvSpPr>
              <p:cNvPr id="10" name="Rectangle 9">
                <a:extLst>
                  <a:ext uri="{FF2B5EF4-FFF2-40B4-BE49-F238E27FC236}">
                    <a16:creationId xmlns:a16="http://schemas.microsoft.com/office/drawing/2014/main" id="{75439EBC-7BBA-6443-8E2D-0571AD0048B9}"/>
                  </a:ext>
                </a:extLst>
              </p:cNvPr>
              <p:cNvSpPr>
                <a:spLocks noRot="1" noChangeAspect="1" noMove="1" noResize="1" noEditPoints="1" noAdjustHandles="1" noChangeArrowheads="1" noChangeShapeType="1" noTextEdit="1"/>
              </p:cNvSpPr>
              <p:nvPr/>
            </p:nvSpPr>
            <p:spPr>
              <a:xfrm>
                <a:off x="9355142" y="363174"/>
                <a:ext cx="2140971" cy="402931"/>
              </a:xfrm>
              <a:prstGeom prst="rect">
                <a:avLst/>
              </a:prstGeom>
              <a:blipFill>
                <a:blip r:embed="rId6"/>
                <a:stretch>
                  <a:fillRect t="-3030" b="-15152"/>
                </a:stretch>
              </a:blipFill>
            </p:spPr>
            <p:txBody>
              <a:bodyPr/>
              <a:lstStyle/>
              <a:p>
                <a:r>
                  <a:rPr lang="it-IT">
                    <a:noFill/>
                  </a:rPr>
                  <a:t> </a:t>
                </a:r>
              </a:p>
            </p:txBody>
          </p:sp>
        </mc:Fallback>
      </mc:AlternateContent>
      <p:grpSp>
        <p:nvGrpSpPr>
          <p:cNvPr id="13" name="Group 12">
            <a:extLst>
              <a:ext uri="{FF2B5EF4-FFF2-40B4-BE49-F238E27FC236}">
                <a16:creationId xmlns:a16="http://schemas.microsoft.com/office/drawing/2014/main" id="{12A83DDE-07EC-F24B-86F9-1BD95268B4EA}"/>
              </a:ext>
            </a:extLst>
          </p:cNvPr>
          <p:cNvGrpSpPr/>
          <p:nvPr/>
        </p:nvGrpSpPr>
        <p:grpSpPr>
          <a:xfrm>
            <a:off x="0" y="4436730"/>
            <a:ext cx="4676463" cy="2421270"/>
            <a:chOff x="16590" y="4064877"/>
            <a:chExt cx="6395194" cy="2291473"/>
          </a:xfrm>
        </p:grpSpPr>
        <p:pic>
          <p:nvPicPr>
            <p:cNvPr id="11" name="Picture 10" descr="Chart, histogram&#10;&#10;Description automatically generated">
              <a:extLst>
                <a:ext uri="{FF2B5EF4-FFF2-40B4-BE49-F238E27FC236}">
                  <a16:creationId xmlns:a16="http://schemas.microsoft.com/office/drawing/2014/main" id="{0876F2D3-4192-5144-8A13-EDCE092E49DF}"/>
                </a:ext>
              </a:extLst>
            </p:cNvPr>
            <p:cNvPicPr>
              <a:picLocks noChangeAspect="1"/>
            </p:cNvPicPr>
            <p:nvPr/>
          </p:nvPicPr>
          <p:blipFill>
            <a:blip r:embed="rId7"/>
            <a:stretch>
              <a:fillRect/>
            </a:stretch>
          </p:blipFill>
          <p:spPr>
            <a:xfrm>
              <a:off x="16590" y="4064877"/>
              <a:ext cx="6395194" cy="2291473"/>
            </a:xfrm>
            <a:prstGeom prst="rect">
              <a:avLst/>
            </a:prstGeom>
            <a:ln>
              <a:solidFill>
                <a:srgbClr val="7030A0"/>
              </a:solidFill>
            </a:ln>
          </p:spPr>
        </p:pic>
        <p:pic>
          <p:nvPicPr>
            <p:cNvPr id="12" name="Picture 11">
              <a:extLst>
                <a:ext uri="{FF2B5EF4-FFF2-40B4-BE49-F238E27FC236}">
                  <a16:creationId xmlns:a16="http://schemas.microsoft.com/office/drawing/2014/main" id="{5EFCA025-4748-E941-B0A0-6727702DFB08}"/>
                </a:ext>
              </a:extLst>
            </p:cNvPr>
            <p:cNvPicPr>
              <a:picLocks noChangeAspect="1"/>
            </p:cNvPicPr>
            <p:nvPr/>
          </p:nvPicPr>
          <p:blipFill>
            <a:blip r:embed="rId8"/>
            <a:stretch>
              <a:fillRect/>
            </a:stretch>
          </p:blipFill>
          <p:spPr>
            <a:xfrm>
              <a:off x="492549" y="4069680"/>
              <a:ext cx="948807" cy="584775"/>
            </a:xfrm>
            <a:prstGeom prst="rect">
              <a:avLst/>
            </a:prstGeom>
          </p:spPr>
        </p:pic>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3E61414-9983-C945-B7B6-28D77EDA17C6}"/>
                  </a:ext>
                </a:extLst>
              </p:cNvPr>
              <p:cNvSpPr txBox="1"/>
              <p:nvPr/>
            </p:nvSpPr>
            <p:spPr>
              <a:xfrm>
                <a:off x="7989746" y="4064877"/>
                <a:ext cx="4202254" cy="2308324"/>
              </a:xfrm>
              <a:prstGeom prst="rect">
                <a:avLst/>
              </a:prstGeom>
              <a:solidFill>
                <a:schemeClr val="accent4">
                  <a:lumMod val="40000"/>
                  <a:lumOff val="60000"/>
                </a:schemeClr>
              </a:solidFill>
            </p:spPr>
            <p:txBody>
              <a:bodyPr wrap="square" rtlCol="0">
                <a:spAutoFit/>
              </a:bodyPr>
              <a:lstStyle/>
              <a:p>
                <a:r>
                  <a:rPr lang="en-GB" sz="2400" b="1" dirty="0">
                    <a:solidFill>
                      <a:srgbClr val="3346F2"/>
                    </a:solidFill>
                  </a:rPr>
                  <a:t>Key: </a:t>
                </a:r>
              </a:p>
              <a:p>
                <a:pPr marL="342900" indent="-342900">
                  <a:buFont typeface="Arial" panose="020B0604020202020204" pitchFamily="34" charset="0"/>
                  <a:buChar char="•"/>
                </a:pPr>
                <a:r>
                  <a:rPr lang="en-GB" sz="2000" dirty="0"/>
                  <a:t>Acceptance and low material for VM decay leptons</a:t>
                </a:r>
              </a:p>
              <a:p>
                <a:pPr marL="342900" indent="-342900">
                  <a:buFont typeface="Arial" panose="020B0604020202020204" pitchFamily="34" charset="0"/>
                  <a:buChar char="•"/>
                </a:pPr>
                <a:r>
                  <a:rPr lang="en-GB" sz="2000" dirty="0"/>
                  <a:t>Resolution of lepton pair inv. mass</a:t>
                </a:r>
              </a:p>
              <a:p>
                <a:pPr marL="342900" indent="-342900">
                  <a:buFont typeface="Arial" panose="020B0604020202020204" pitchFamily="34" charset="0"/>
                  <a:buChar char="•"/>
                </a:pPr>
                <a:r>
                  <a:rPr lang="en-GB" sz="2000" dirty="0"/>
                  <a:t>Muon id</a:t>
                </a:r>
              </a:p>
              <a:p>
                <a:pPr marL="342900" indent="-342900">
                  <a:buFont typeface="Arial" panose="020B0604020202020204" pitchFamily="34" charset="0"/>
                  <a:buChar char="•"/>
                </a:pPr>
                <a:r>
                  <a:rPr lang="en-US" sz="2000" dirty="0"/>
                  <a:t>Scattered electrons over full </a:t>
                </a:r>
                <a:r>
                  <a:rPr lang="en-US" sz="2000" dirty="0" err="1"/>
                  <a:t>kinem</a:t>
                </a:r>
                <a:r>
                  <a:rPr lang="en-US" sz="2000" dirty="0"/>
                  <a:t>.</a:t>
                </a:r>
                <a:endParaRPr lang="en-GB" sz="2000" dirty="0"/>
              </a:p>
              <a:p>
                <a:pPr marL="342900" indent="-342900">
                  <a:buFont typeface="Arial" panose="020B0604020202020204" pitchFamily="34" charset="0"/>
                  <a:buChar char="•"/>
                </a:pPr>
                <a14:m>
                  <m:oMath xmlns:m="http://schemas.openxmlformats.org/officeDocument/2006/math">
                    <m:r>
                      <a:rPr lang="en-US" sz="2000" b="0" i="1" smtClean="0">
                        <a:latin typeface="Cambria Math" panose="02040503050406030204" pitchFamily="18" charset="0"/>
                      </a:rPr>
                      <m:t>𝑡</m:t>
                    </m:r>
                  </m:oMath>
                </a14:m>
                <a:r>
                  <a:rPr lang="en-GB" sz="2000" dirty="0"/>
                  <a:t>- lever arm in FF spectrometers</a:t>
                </a:r>
                <a:endParaRPr lang="it-IT" sz="2000" dirty="0"/>
              </a:p>
            </p:txBody>
          </p:sp>
        </mc:Choice>
        <mc:Fallback xmlns="">
          <p:sp>
            <p:nvSpPr>
              <p:cNvPr id="14" name="TextBox 13">
                <a:extLst>
                  <a:ext uri="{FF2B5EF4-FFF2-40B4-BE49-F238E27FC236}">
                    <a16:creationId xmlns:a16="http://schemas.microsoft.com/office/drawing/2014/main" id="{53E61414-9983-C945-B7B6-28D77EDA17C6}"/>
                  </a:ext>
                </a:extLst>
              </p:cNvPr>
              <p:cNvSpPr txBox="1">
                <a:spLocks noRot="1" noChangeAspect="1" noMove="1" noResize="1" noEditPoints="1" noAdjustHandles="1" noChangeArrowheads="1" noChangeShapeType="1" noTextEdit="1"/>
              </p:cNvSpPr>
              <p:nvPr/>
            </p:nvSpPr>
            <p:spPr>
              <a:xfrm>
                <a:off x="7989746" y="4064877"/>
                <a:ext cx="4202254" cy="2308324"/>
              </a:xfrm>
              <a:prstGeom prst="rect">
                <a:avLst/>
              </a:prstGeom>
              <a:blipFill>
                <a:blip r:embed="rId9"/>
                <a:stretch>
                  <a:fillRect l="-2410" t="-2198" r="-904" b="-384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BD0A546-0FF6-9445-9DAE-7EBB20200381}"/>
                  </a:ext>
                </a:extLst>
              </p:cNvPr>
              <p:cNvSpPr txBox="1"/>
              <p:nvPr/>
            </p:nvSpPr>
            <p:spPr>
              <a:xfrm>
                <a:off x="5088275" y="4383519"/>
                <a:ext cx="2859898" cy="1323439"/>
              </a:xfrm>
              <a:prstGeom prst="rect">
                <a:avLst/>
              </a:prstGeom>
              <a:noFill/>
            </p:spPr>
            <p:txBody>
              <a:bodyPr wrap="square" rtlCol="0">
                <a:spAutoFit/>
              </a:bodyPr>
              <a:lstStyle/>
              <a:p>
                <a14:m>
                  <m:oMath xmlns:m="http://schemas.openxmlformats.org/officeDocument/2006/math">
                    <m:r>
                      <a:rPr lang="en-US" sz="2000" i="1" smtClean="0">
                        <a:latin typeface="Cambria Math" panose="02040503050406030204" pitchFamily="18" charset="0"/>
                      </a:rPr>
                      <m:t>𝑌</m:t>
                    </m:r>
                  </m:oMath>
                </a14:m>
                <a:r>
                  <a:rPr lang="en-US" sz="2000" dirty="0"/>
                  <a:t> Photopoduction near threshold and electro-production (</a:t>
                </a:r>
                <a:r>
                  <a:rPr lang="en-US" sz="2000" i="1" dirty="0"/>
                  <a:t>Q</a:t>
                </a:r>
                <a:r>
                  <a:rPr lang="en-US" sz="2000" i="1" baseline="30000" dirty="0"/>
                  <a:t>2</a:t>
                </a:r>
                <a:r>
                  <a:rPr lang="en-US" sz="2000" dirty="0"/>
                  <a:t> &lt; 1 GeV</a:t>
                </a:r>
                <a:r>
                  <a:rPr lang="en-US" sz="2000" baseline="30000" dirty="0"/>
                  <a:t>2</a:t>
                </a:r>
                <a:r>
                  <a:rPr lang="en-US" sz="2000" dirty="0"/>
                  <a:t>) -&gt; origin of </a:t>
                </a:r>
                <a:r>
                  <a:rPr lang="en-US" sz="2000" i="1" dirty="0"/>
                  <a:t>p</a:t>
                </a:r>
                <a:r>
                  <a:rPr lang="en-US" sz="2000" dirty="0"/>
                  <a:t>-mass </a:t>
                </a:r>
              </a:p>
            </p:txBody>
          </p:sp>
        </mc:Choice>
        <mc:Fallback xmlns="">
          <p:sp>
            <p:nvSpPr>
              <p:cNvPr id="15" name="TextBox 14">
                <a:extLst>
                  <a:ext uri="{FF2B5EF4-FFF2-40B4-BE49-F238E27FC236}">
                    <a16:creationId xmlns:a16="http://schemas.microsoft.com/office/drawing/2014/main" id="{3BD0A546-0FF6-9445-9DAE-7EBB20200381}"/>
                  </a:ext>
                </a:extLst>
              </p:cNvPr>
              <p:cNvSpPr txBox="1">
                <a:spLocks noRot="1" noChangeAspect="1" noMove="1" noResize="1" noEditPoints="1" noAdjustHandles="1" noChangeArrowheads="1" noChangeShapeType="1" noTextEdit="1"/>
              </p:cNvSpPr>
              <p:nvPr/>
            </p:nvSpPr>
            <p:spPr>
              <a:xfrm>
                <a:off x="5088275" y="4383519"/>
                <a:ext cx="2859898" cy="1323439"/>
              </a:xfrm>
              <a:prstGeom prst="rect">
                <a:avLst/>
              </a:prstGeom>
              <a:blipFill>
                <a:blip r:embed="rId10"/>
                <a:stretch>
                  <a:fillRect l="-2212" t="-2857" b="-6667"/>
                </a:stretch>
              </a:blipFill>
            </p:spPr>
            <p:txBody>
              <a:bodyPr/>
              <a:lstStyle/>
              <a:p>
                <a:r>
                  <a:rPr lang="it-IT">
                    <a:noFill/>
                  </a:rPr>
                  <a:t> </a:t>
                </a:r>
              </a:p>
            </p:txBody>
          </p:sp>
        </mc:Fallback>
      </mc:AlternateContent>
      <p:sp>
        <p:nvSpPr>
          <p:cNvPr id="16" name="TextBox 15">
            <a:extLst>
              <a:ext uri="{FF2B5EF4-FFF2-40B4-BE49-F238E27FC236}">
                <a16:creationId xmlns:a16="http://schemas.microsoft.com/office/drawing/2014/main" id="{9CD5A5B5-3AF3-5247-B5A6-80C4E9C61520}"/>
              </a:ext>
            </a:extLst>
          </p:cNvPr>
          <p:cNvSpPr txBox="1"/>
          <p:nvPr/>
        </p:nvSpPr>
        <p:spPr>
          <a:xfrm>
            <a:off x="975961" y="4041998"/>
            <a:ext cx="3104761" cy="400110"/>
          </a:xfrm>
          <a:prstGeom prst="rect">
            <a:avLst/>
          </a:prstGeom>
          <a:noFill/>
        </p:spPr>
        <p:txBody>
          <a:bodyPr wrap="none" rtlCol="0">
            <a:spAutoFit/>
          </a:bodyPr>
          <a:lstStyle/>
          <a:p>
            <a:r>
              <a:rPr lang="it-IT" sz="2000" dirty="0" err="1"/>
              <a:t>VMs</a:t>
            </a:r>
            <a:r>
              <a:rPr lang="it-IT" sz="2000" dirty="0"/>
              <a:t> </a:t>
            </a:r>
            <a:r>
              <a:rPr lang="it-IT" sz="2000" dirty="0" err="1"/>
              <a:t>invariant</a:t>
            </a:r>
            <a:r>
              <a:rPr lang="it-IT" sz="2000" dirty="0"/>
              <a:t> mass </a:t>
            </a:r>
            <a:r>
              <a:rPr lang="it-IT" sz="2000" dirty="0" err="1"/>
              <a:t>at</a:t>
            </a:r>
            <a:r>
              <a:rPr lang="it-IT" sz="2000" dirty="0"/>
              <a:t> CORE</a:t>
            </a:r>
          </a:p>
        </p:txBody>
      </p:sp>
      <p:pic>
        <p:nvPicPr>
          <p:cNvPr id="17" name="Picture 16">
            <a:extLst>
              <a:ext uri="{FF2B5EF4-FFF2-40B4-BE49-F238E27FC236}">
                <a16:creationId xmlns:a16="http://schemas.microsoft.com/office/drawing/2014/main" id="{A97F0D32-F813-AE44-ACF8-B5AFEDBA3F0A}"/>
              </a:ext>
            </a:extLst>
          </p:cNvPr>
          <p:cNvPicPr>
            <a:picLocks noChangeAspect="1"/>
          </p:cNvPicPr>
          <p:nvPr/>
        </p:nvPicPr>
        <p:blipFill rotWithShape="1">
          <a:blip r:embed="rId11"/>
          <a:srcRect r="52426"/>
          <a:stretch/>
        </p:blipFill>
        <p:spPr>
          <a:xfrm>
            <a:off x="2573396" y="965923"/>
            <a:ext cx="2983324" cy="2695094"/>
          </a:xfrm>
          <a:prstGeom prst="rect">
            <a:avLst/>
          </a:prstGeom>
        </p:spPr>
      </p:pic>
      <p:pic>
        <p:nvPicPr>
          <p:cNvPr id="18" name="Picture 17">
            <a:extLst>
              <a:ext uri="{FF2B5EF4-FFF2-40B4-BE49-F238E27FC236}">
                <a16:creationId xmlns:a16="http://schemas.microsoft.com/office/drawing/2014/main" id="{85DAA4FF-AA24-3441-A85D-3EDF90AE41A8}"/>
              </a:ext>
            </a:extLst>
          </p:cNvPr>
          <p:cNvPicPr>
            <a:picLocks noChangeAspect="1"/>
          </p:cNvPicPr>
          <p:nvPr/>
        </p:nvPicPr>
        <p:blipFill>
          <a:blip r:embed="rId4"/>
          <a:stretch>
            <a:fillRect/>
          </a:stretch>
        </p:blipFill>
        <p:spPr>
          <a:xfrm>
            <a:off x="7948173" y="1061123"/>
            <a:ext cx="476294" cy="599851"/>
          </a:xfrm>
          <a:prstGeom prst="rect">
            <a:avLst/>
          </a:prstGeom>
        </p:spPr>
      </p:pic>
      <p:pic>
        <p:nvPicPr>
          <p:cNvPr id="19" name="Picture 18">
            <a:extLst>
              <a:ext uri="{FF2B5EF4-FFF2-40B4-BE49-F238E27FC236}">
                <a16:creationId xmlns:a16="http://schemas.microsoft.com/office/drawing/2014/main" id="{6937521C-1A2A-8F40-9DC3-7E1D4E6469E1}"/>
              </a:ext>
            </a:extLst>
          </p:cNvPr>
          <p:cNvPicPr>
            <a:picLocks noChangeAspect="1"/>
          </p:cNvPicPr>
          <p:nvPr/>
        </p:nvPicPr>
        <p:blipFill>
          <a:blip r:embed="rId4"/>
          <a:stretch>
            <a:fillRect/>
          </a:stretch>
        </p:blipFill>
        <p:spPr>
          <a:xfrm>
            <a:off x="4927807" y="1271230"/>
            <a:ext cx="485533" cy="611487"/>
          </a:xfrm>
          <a:prstGeom prst="rect">
            <a:avLst/>
          </a:prstGeom>
        </p:spPr>
      </p:pic>
      <p:cxnSp>
        <p:nvCxnSpPr>
          <p:cNvPr id="21" name="Straight Arrow Connector 20">
            <a:extLst>
              <a:ext uri="{FF2B5EF4-FFF2-40B4-BE49-F238E27FC236}">
                <a16:creationId xmlns:a16="http://schemas.microsoft.com/office/drawing/2014/main" id="{CE1E6E20-0438-5740-A30C-560636C07D54}"/>
              </a:ext>
            </a:extLst>
          </p:cNvPr>
          <p:cNvCxnSpPr>
            <a:stCxn id="15" idx="0"/>
          </p:cNvCxnSpPr>
          <p:nvPr/>
        </p:nvCxnSpPr>
        <p:spPr>
          <a:xfrm flipH="1" flipV="1">
            <a:off x="5056683" y="3429000"/>
            <a:ext cx="1461541" cy="954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1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3DA89C-C8D4-6877-435F-5C6E12798B44}"/>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064D685A-7FC7-746A-2A93-14027E1288FE}"/>
              </a:ext>
            </a:extLst>
          </p:cNvPr>
          <p:cNvSpPr>
            <a:spLocks noGrp="1"/>
          </p:cNvSpPr>
          <p:nvPr>
            <p:ph type="sldNum" sz="quarter" idx="12"/>
          </p:nvPr>
        </p:nvSpPr>
        <p:spPr/>
        <p:txBody>
          <a:bodyPr/>
          <a:lstStyle/>
          <a:p>
            <a:fld id="{1495DAC2-AB1D-3846-9742-98AFDA9D25F8}" type="slidenum">
              <a:rPr lang="it-IT" smtClean="0"/>
              <a:t>52</a:t>
            </a:fld>
            <a:endParaRPr lang="it-IT"/>
          </a:p>
        </p:txBody>
      </p:sp>
      <p:sp>
        <p:nvSpPr>
          <p:cNvPr id="4" name="TextBox 3">
            <a:extLst>
              <a:ext uri="{FF2B5EF4-FFF2-40B4-BE49-F238E27FC236}">
                <a16:creationId xmlns:a16="http://schemas.microsoft.com/office/drawing/2014/main" id="{AFAAB615-11B3-E45A-3D76-0B17AAA2A5C6}"/>
              </a:ext>
            </a:extLst>
          </p:cNvPr>
          <p:cNvSpPr txBox="1"/>
          <p:nvPr/>
        </p:nvSpPr>
        <p:spPr>
          <a:xfrm>
            <a:off x="3544505" y="1152534"/>
            <a:ext cx="8527603" cy="707886"/>
          </a:xfrm>
          <a:prstGeom prst="rect">
            <a:avLst/>
          </a:prstGeom>
          <a:noFill/>
        </p:spPr>
        <p:txBody>
          <a:bodyPr wrap="square" rtlCol="0">
            <a:spAutoFit/>
          </a:bodyPr>
          <a:lstStyle/>
          <a:p>
            <a:pPr marL="342900" indent="-342900">
              <a:buFont typeface="Wingdings" pitchFamily="2" charset="2"/>
              <a:buChar char="Ø"/>
            </a:pPr>
            <a:r>
              <a:rPr lang="en-US" sz="2000" dirty="0"/>
              <a:t>Possibility to study neutron structure</a:t>
            </a:r>
          </a:p>
          <a:p>
            <a:pPr marL="342900" indent="-342900">
              <a:buFont typeface="Wingdings" pitchFamily="2" charset="2"/>
              <a:buChar char="Ø"/>
            </a:pPr>
            <a:r>
              <a:rPr lang="en-US" sz="2000" dirty="0"/>
              <a:t>DVCS/VMP on neutron compared to proton is important for flavor separation</a:t>
            </a:r>
          </a:p>
        </p:txBody>
      </p:sp>
      <p:pic>
        <p:nvPicPr>
          <p:cNvPr id="15" name="Picture 14">
            <a:extLst>
              <a:ext uri="{FF2B5EF4-FFF2-40B4-BE49-F238E27FC236}">
                <a16:creationId xmlns:a16="http://schemas.microsoft.com/office/drawing/2014/main" id="{F5D935F0-56A2-7BBE-0BA3-347CD835C411}"/>
              </a:ext>
            </a:extLst>
          </p:cNvPr>
          <p:cNvPicPr>
            <a:picLocks noChangeAspect="1"/>
          </p:cNvPicPr>
          <p:nvPr/>
        </p:nvPicPr>
        <p:blipFill>
          <a:blip r:embed="rId2"/>
          <a:stretch>
            <a:fillRect/>
          </a:stretch>
        </p:blipFill>
        <p:spPr>
          <a:xfrm>
            <a:off x="1175659" y="4528941"/>
            <a:ext cx="1447800" cy="1346200"/>
          </a:xfrm>
          <a:prstGeom prst="rect">
            <a:avLst/>
          </a:prstGeom>
        </p:spPr>
      </p:pic>
      <p:sp>
        <p:nvSpPr>
          <p:cNvPr id="16" name="TextBox 15">
            <a:extLst>
              <a:ext uri="{FF2B5EF4-FFF2-40B4-BE49-F238E27FC236}">
                <a16:creationId xmlns:a16="http://schemas.microsoft.com/office/drawing/2014/main" id="{145F0873-19CE-8CF2-FA98-2C8857E0ED0A}"/>
              </a:ext>
            </a:extLst>
          </p:cNvPr>
          <p:cNvSpPr txBox="1"/>
          <p:nvPr/>
        </p:nvSpPr>
        <p:spPr>
          <a:xfrm>
            <a:off x="2906089" y="5100193"/>
            <a:ext cx="8051879" cy="400110"/>
          </a:xfrm>
          <a:prstGeom prst="rect">
            <a:avLst/>
          </a:prstGeom>
          <a:solidFill>
            <a:schemeClr val="bg1"/>
          </a:solidFill>
        </p:spPr>
        <p:txBody>
          <a:bodyPr wrap="square" rtlCol="0">
            <a:spAutoFit/>
          </a:bodyPr>
          <a:lstStyle/>
          <a:p>
            <a:r>
              <a:rPr lang="en-US" sz="2000" b="1" dirty="0"/>
              <a:t>Polarized He3 also available but more complex theoretically</a:t>
            </a:r>
          </a:p>
        </p:txBody>
      </p:sp>
      <p:sp>
        <p:nvSpPr>
          <p:cNvPr id="17" name="TextBox 16">
            <a:extLst>
              <a:ext uri="{FF2B5EF4-FFF2-40B4-BE49-F238E27FC236}">
                <a16:creationId xmlns:a16="http://schemas.microsoft.com/office/drawing/2014/main" id="{3A289422-AED8-5957-92E1-21C05180648B}"/>
              </a:ext>
            </a:extLst>
          </p:cNvPr>
          <p:cNvSpPr txBox="1"/>
          <p:nvPr/>
        </p:nvSpPr>
        <p:spPr>
          <a:xfrm>
            <a:off x="3746501" y="2067811"/>
            <a:ext cx="8314319" cy="1708160"/>
          </a:xfrm>
          <a:prstGeom prst="rect">
            <a:avLst/>
          </a:prstGeom>
          <a:noFill/>
        </p:spPr>
        <p:txBody>
          <a:bodyPr wrap="square" rtlCol="0">
            <a:spAutoFit/>
          </a:bodyPr>
          <a:lstStyle/>
          <a:p>
            <a:r>
              <a:rPr lang="en-US" sz="2000" b="1" dirty="0"/>
              <a:t>Using a Deuteron is the simplest case:</a:t>
            </a:r>
          </a:p>
          <a:p>
            <a:r>
              <a:rPr lang="en-US" sz="2000" b="1" dirty="0">
                <a:solidFill>
                  <a:srgbClr val="000000"/>
                </a:solidFill>
                <a:sym typeface="Wingdings"/>
              </a:rPr>
              <a:t>DVCS on incoherent D (D breaks up) but coherent on the neutron, the </a:t>
            </a:r>
            <a:r>
              <a:rPr lang="en-US" sz="2000" b="1" dirty="0">
                <a:solidFill>
                  <a:srgbClr val="FF0000"/>
                </a:solidFill>
                <a:sym typeface="Wingdings"/>
              </a:rPr>
              <a:t>“double tagging” </a:t>
            </a:r>
            <a:r>
              <a:rPr lang="en-US" sz="2000" b="1" dirty="0">
                <a:solidFill>
                  <a:srgbClr val="000000"/>
                </a:solidFill>
                <a:sym typeface="Wingdings"/>
              </a:rPr>
              <a:t>method </a:t>
            </a:r>
            <a:endParaRPr lang="en-US" sz="2000" dirty="0"/>
          </a:p>
          <a:p>
            <a:pPr marL="742950" lvl="1" indent="-285750">
              <a:spcBef>
                <a:spcPts val="600"/>
              </a:spcBef>
              <a:spcAft>
                <a:spcPts val="600"/>
              </a:spcAft>
              <a:buFont typeface="Arial" panose="020B0604020202020204" pitchFamily="34" charset="0"/>
              <a:buChar char="•"/>
            </a:pPr>
            <a:r>
              <a:rPr lang="en-US" sz="2000" dirty="0">
                <a:solidFill>
                  <a:srgbClr val="FF0000"/>
                </a:solidFill>
              </a:rPr>
              <a:t>Gives you a free neutron structure, not affected by final state interactions</a:t>
            </a:r>
          </a:p>
        </p:txBody>
      </p:sp>
      <p:sp>
        <p:nvSpPr>
          <p:cNvPr id="18" name="Title 1">
            <a:extLst>
              <a:ext uri="{FF2B5EF4-FFF2-40B4-BE49-F238E27FC236}">
                <a16:creationId xmlns:a16="http://schemas.microsoft.com/office/drawing/2014/main" id="{D6872F34-5B9B-35D3-A9FD-873096399906}"/>
              </a:ext>
            </a:extLst>
          </p:cNvPr>
          <p:cNvSpPr txBox="1">
            <a:spLocks/>
          </p:cNvSpPr>
          <p:nvPr/>
        </p:nvSpPr>
        <p:spPr>
          <a:xfrm>
            <a:off x="595086" y="149969"/>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Imaging neutron via spectator tagging</a:t>
            </a:r>
          </a:p>
        </p:txBody>
      </p:sp>
      <p:sp>
        <p:nvSpPr>
          <p:cNvPr id="19" name="TextBox 18">
            <a:extLst>
              <a:ext uri="{FF2B5EF4-FFF2-40B4-BE49-F238E27FC236}">
                <a16:creationId xmlns:a16="http://schemas.microsoft.com/office/drawing/2014/main" id="{1D413B7B-A767-B9AE-C00F-A371E3B63C65}"/>
              </a:ext>
            </a:extLst>
          </p:cNvPr>
          <p:cNvSpPr txBox="1"/>
          <p:nvPr/>
        </p:nvSpPr>
        <p:spPr>
          <a:xfrm>
            <a:off x="7140617" y="778696"/>
            <a:ext cx="5051383" cy="369332"/>
          </a:xfrm>
          <a:prstGeom prst="rect">
            <a:avLst/>
          </a:prstGeom>
          <a:noFill/>
        </p:spPr>
        <p:txBody>
          <a:bodyPr wrap="none" rtlCol="0">
            <a:spAutoFit/>
          </a:bodyPr>
          <a:lstStyle/>
          <a:p>
            <a:r>
              <a:rPr lang="en-US" b="1" dirty="0">
                <a:solidFill>
                  <a:srgbClr val="0432FF"/>
                </a:solidFill>
              </a:rPr>
              <a:t>Yellow Report: </a:t>
            </a:r>
            <a:r>
              <a:rPr lang="en-US" dirty="0">
                <a:solidFill>
                  <a:srgbClr val="FF0000"/>
                </a:solidFill>
              </a:rPr>
              <a:t>Kong Tu and Alexander Jentsch (BNL)</a:t>
            </a:r>
            <a:endParaRPr lang="en-US" i="1" dirty="0">
              <a:solidFill>
                <a:srgbClr val="FF0000"/>
              </a:solidFill>
            </a:endParaRPr>
          </a:p>
        </p:txBody>
      </p:sp>
      <p:grpSp>
        <p:nvGrpSpPr>
          <p:cNvPr id="20" name="Group 19">
            <a:extLst>
              <a:ext uri="{FF2B5EF4-FFF2-40B4-BE49-F238E27FC236}">
                <a16:creationId xmlns:a16="http://schemas.microsoft.com/office/drawing/2014/main" id="{159C91D6-CFA1-1346-5CC1-B58D6968CF99}"/>
              </a:ext>
            </a:extLst>
          </p:cNvPr>
          <p:cNvGrpSpPr/>
          <p:nvPr/>
        </p:nvGrpSpPr>
        <p:grpSpPr>
          <a:xfrm>
            <a:off x="315942" y="1139028"/>
            <a:ext cx="3057072" cy="2276334"/>
            <a:chOff x="62699" y="1382480"/>
            <a:chExt cx="2515910" cy="1937661"/>
          </a:xfrm>
        </p:grpSpPr>
        <p:grpSp>
          <p:nvGrpSpPr>
            <p:cNvPr id="21" name="Group">
              <a:extLst>
                <a:ext uri="{FF2B5EF4-FFF2-40B4-BE49-F238E27FC236}">
                  <a16:creationId xmlns:a16="http://schemas.microsoft.com/office/drawing/2014/main" id="{97B19158-9C62-ABD2-BE27-AC6F9EEFA462}"/>
                </a:ext>
              </a:extLst>
            </p:cNvPr>
            <p:cNvGrpSpPr/>
            <p:nvPr/>
          </p:nvGrpSpPr>
          <p:grpSpPr>
            <a:xfrm>
              <a:off x="62699" y="1382480"/>
              <a:ext cx="2515910" cy="1937661"/>
              <a:chOff x="-123770" y="-360060"/>
              <a:chExt cx="4767342" cy="3204490"/>
            </a:xfrm>
          </p:grpSpPr>
          <p:pic>
            <p:nvPicPr>
              <p:cNvPr id="24" name="Screen Shot 2020-03-19 at 11.25.14.png" descr="Screen Shot 2020-03-19 at 11.25.14.png">
                <a:extLst>
                  <a:ext uri="{FF2B5EF4-FFF2-40B4-BE49-F238E27FC236}">
                    <a16:creationId xmlns:a16="http://schemas.microsoft.com/office/drawing/2014/main" id="{CECF9EBA-896E-A14C-25EA-C30965E869C9}"/>
                  </a:ext>
                </a:extLst>
              </p:cNvPr>
              <p:cNvPicPr>
                <a:picLocks noChangeAspect="1"/>
              </p:cNvPicPr>
              <p:nvPr/>
            </p:nvPicPr>
            <p:blipFill>
              <a:blip r:embed="rId3"/>
              <a:stretch>
                <a:fillRect/>
              </a:stretch>
            </p:blipFill>
            <p:spPr>
              <a:xfrm>
                <a:off x="-123770" y="-360060"/>
                <a:ext cx="4705457" cy="3204490"/>
              </a:xfrm>
              <a:prstGeom prst="rect">
                <a:avLst/>
              </a:prstGeom>
              <a:ln w="12700" cap="flat">
                <a:noFill/>
                <a:miter lim="400000"/>
              </a:ln>
              <a:effectLst/>
            </p:spPr>
          </p:pic>
          <p:sp>
            <p:nvSpPr>
              <p:cNvPr id="25" name="Rectangle">
                <a:extLst>
                  <a:ext uri="{FF2B5EF4-FFF2-40B4-BE49-F238E27FC236}">
                    <a16:creationId xmlns:a16="http://schemas.microsoft.com/office/drawing/2014/main" id="{0813623C-3CCB-C2B7-4DE0-96A86D542DCE}"/>
                  </a:ext>
                </a:extLst>
              </p:cNvPr>
              <p:cNvSpPr/>
              <p:nvPr/>
            </p:nvSpPr>
            <p:spPr>
              <a:xfrm>
                <a:off x="3331675" y="842127"/>
                <a:ext cx="1311897" cy="1840405"/>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sp>
          <p:nvSpPr>
            <p:cNvPr id="22" name="TextBox 21">
              <a:extLst>
                <a:ext uri="{FF2B5EF4-FFF2-40B4-BE49-F238E27FC236}">
                  <a16:creationId xmlns:a16="http://schemas.microsoft.com/office/drawing/2014/main" id="{B45ED060-C987-8D32-EB0B-1FCF01F68ACF}"/>
                </a:ext>
              </a:extLst>
            </p:cNvPr>
            <p:cNvSpPr txBox="1"/>
            <p:nvPr/>
          </p:nvSpPr>
          <p:spPr>
            <a:xfrm>
              <a:off x="619271" y="2664617"/>
              <a:ext cx="131842" cy="461665"/>
            </a:xfrm>
            <a:prstGeom prst="rect">
              <a:avLst/>
            </a:prstGeom>
            <a:solidFill>
              <a:srgbClr val="FFFFFF"/>
            </a:solidFill>
          </p:spPr>
          <p:txBody>
            <a:bodyPr wrap="square" rtlCol="0">
              <a:spAutoFit/>
            </a:bodyPr>
            <a:lstStyle/>
            <a:p>
              <a:r>
                <a:rPr lang="en-US" sz="1200" dirty="0"/>
                <a:t>n</a:t>
              </a:r>
            </a:p>
            <a:p>
              <a:r>
                <a:rPr lang="en-US" sz="1200" dirty="0"/>
                <a:t>p</a:t>
              </a:r>
            </a:p>
          </p:txBody>
        </p:sp>
        <p:sp>
          <p:nvSpPr>
            <p:cNvPr id="23" name="TextBox 22">
              <a:extLst>
                <a:ext uri="{FF2B5EF4-FFF2-40B4-BE49-F238E27FC236}">
                  <a16:creationId xmlns:a16="http://schemas.microsoft.com/office/drawing/2014/main" id="{B1ABE0E8-47D6-E3C7-B23D-C28DBBE4BA60}"/>
                </a:ext>
              </a:extLst>
            </p:cNvPr>
            <p:cNvSpPr txBox="1"/>
            <p:nvPr/>
          </p:nvSpPr>
          <p:spPr>
            <a:xfrm>
              <a:off x="1754427" y="2664617"/>
              <a:ext cx="379173" cy="461665"/>
            </a:xfrm>
            <a:prstGeom prst="rect">
              <a:avLst/>
            </a:prstGeom>
            <a:solidFill>
              <a:srgbClr val="FFFFFF"/>
            </a:solidFill>
          </p:spPr>
          <p:txBody>
            <a:bodyPr wrap="square" rtlCol="0">
              <a:spAutoFit/>
            </a:bodyPr>
            <a:lstStyle/>
            <a:p>
              <a:r>
                <a:rPr lang="en-US" sz="1200" dirty="0"/>
                <a:t>n’</a:t>
              </a:r>
            </a:p>
            <a:p>
              <a:r>
                <a:rPr lang="en-US" sz="1200" dirty="0"/>
                <a:t>p’</a:t>
              </a:r>
            </a:p>
          </p:txBody>
        </p:sp>
      </p:grpSp>
    </p:spTree>
    <p:extLst>
      <p:ext uri="{BB962C8B-B14F-4D97-AF65-F5344CB8AC3E}">
        <p14:creationId xmlns:p14="http://schemas.microsoft.com/office/powerpoint/2010/main" val="4221826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08F889-9D45-8C4A-A2FC-5736FF2BDE28}"/>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6CD4506E-3E8F-7345-87BC-D7EB0B7AA321}"/>
              </a:ext>
            </a:extLst>
          </p:cNvPr>
          <p:cNvSpPr>
            <a:spLocks noGrp="1"/>
          </p:cNvSpPr>
          <p:nvPr>
            <p:ph type="sldNum" sz="quarter" idx="12"/>
          </p:nvPr>
        </p:nvSpPr>
        <p:spPr/>
        <p:txBody>
          <a:bodyPr/>
          <a:lstStyle/>
          <a:p>
            <a:fld id="{1495DAC2-AB1D-3846-9742-98AFDA9D25F8}" type="slidenum">
              <a:rPr lang="it-IT" smtClean="0"/>
              <a:t>53</a:t>
            </a:fld>
            <a:endParaRPr lang="it-IT"/>
          </a:p>
        </p:txBody>
      </p:sp>
      <p:sp>
        <p:nvSpPr>
          <p:cNvPr id="4" name="Title 1">
            <a:extLst>
              <a:ext uri="{FF2B5EF4-FFF2-40B4-BE49-F238E27FC236}">
                <a16:creationId xmlns:a16="http://schemas.microsoft.com/office/drawing/2014/main" id="{089D7C45-61AE-0E44-999B-DF8553BA1164}"/>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Study of neutrons with light nuclei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B1A9FD-24E8-6540-878D-56095D0895B7}"/>
                  </a:ext>
                </a:extLst>
              </p:cNvPr>
              <p:cNvSpPr txBox="1"/>
              <p:nvPr/>
            </p:nvSpPr>
            <p:spPr>
              <a:xfrm>
                <a:off x="3426678" y="847901"/>
                <a:ext cx="8731248" cy="707886"/>
              </a:xfrm>
              <a:prstGeom prst="rect">
                <a:avLst/>
              </a:prstGeom>
              <a:noFill/>
            </p:spPr>
            <p:txBody>
              <a:bodyPr wrap="square" rtlCol="0">
                <a:spAutoFit/>
              </a:bodyPr>
              <a:lstStyle/>
              <a:p>
                <a:pPr marL="342900" indent="-342900">
                  <a:buFont typeface="Wingdings" pitchFamily="2" charset="2"/>
                  <a:buChar char="Ø"/>
                </a:pPr>
                <a:r>
                  <a:rPr lang="en-US" sz="2000" dirty="0"/>
                  <a:t>Possibility to study neutron structure</a:t>
                </a:r>
              </a:p>
              <a:p>
                <a:pPr marL="342900" indent="-342900">
                  <a:buFont typeface="Wingdings" pitchFamily="2" charset="2"/>
                  <a:buChar char="Ø"/>
                </a:pPr>
                <a:r>
                  <a:rPr lang="en-US" sz="2000" dirty="0"/>
                  <a:t>DVCS on neutron compared to proton is important for flavor </a:t>
                </a:r>
                <a14:m>
                  <m:oMath xmlns:m="http://schemas.openxmlformats.org/officeDocument/2006/math">
                    <m:f>
                      <m:fPr>
                        <m:type m:val="lin"/>
                        <m:ctrlPr>
                          <a:rPr lang="en-US" sz="2000" i="1" smtClean="0">
                            <a:latin typeface="Cambria Math" panose="02040503050406030204" pitchFamily="18" charset="0"/>
                          </a:rPr>
                        </m:ctrlPr>
                      </m:fPr>
                      <m:num>
                        <m:r>
                          <a:rPr lang="en-US" sz="2000" b="0" i="1" smtClean="0">
                            <a:latin typeface="Cambria Math" panose="02040503050406030204" pitchFamily="18" charset="0"/>
                          </a:rPr>
                          <m:t>𝑢</m:t>
                        </m:r>
                      </m:num>
                      <m:den>
                        <m:r>
                          <a:rPr lang="en-US" sz="2000" b="0" i="1" smtClean="0">
                            <a:latin typeface="Cambria Math" panose="02040503050406030204" pitchFamily="18" charset="0"/>
                          </a:rPr>
                          <m:t>𝑑</m:t>
                        </m:r>
                      </m:den>
                    </m:f>
                  </m:oMath>
                </a14:m>
                <a:r>
                  <a:rPr lang="en-US" sz="2000" dirty="0"/>
                  <a:t> separation</a:t>
                </a:r>
              </a:p>
            </p:txBody>
          </p:sp>
        </mc:Choice>
        <mc:Fallback xmlns="">
          <p:sp>
            <p:nvSpPr>
              <p:cNvPr id="5" name="TextBox 4">
                <a:extLst>
                  <a:ext uri="{FF2B5EF4-FFF2-40B4-BE49-F238E27FC236}">
                    <a16:creationId xmlns:a16="http://schemas.microsoft.com/office/drawing/2014/main" id="{DFB1A9FD-24E8-6540-878D-56095D0895B7}"/>
                  </a:ext>
                </a:extLst>
              </p:cNvPr>
              <p:cNvSpPr txBox="1">
                <a:spLocks noRot="1" noChangeAspect="1" noMove="1" noResize="1" noEditPoints="1" noAdjustHandles="1" noChangeArrowheads="1" noChangeShapeType="1" noTextEdit="1"/>
              </p:cNvSpPr>
              <p:nvPr/>
            </p:nvSpPr>
            <p:spPr>
              <a:xfrm>
                <a:off x="3426678" y="847901"/>
                <a:ext cx="8731248" cy="707886"/>
              </a:xfrm>
              <a:prstGeom prst="rect">
                <a:avLst/>
              </a:prstGeom>
              <a:blipFill>
                <a:blip r:embed="rId2"/>
                <a:stretch>
                  <a:fillRect l="-581" t="-22807" b="-100000"/>
                </a:stretch>
              </a:blipFill>
            </p:spPr>
            <p:txBody>
              <a:bodyPr/>
              <a:lstStyle/>
              <a:p>
                <a:r>
                  <a:rPr lang="it-IT">
                    <a:noFill/>
                  </a:rPr>
                  <a:t> </a:t>
                </a:r>
              </a:p>
            </p:txBody>
          </p:sp>
        </mc:Fallback>
      </mc:AlternateContent>
      <p:grpSp>
        <p:nvGrpSpPr>
          <p:cNvPr id="6" name="Group 5">
            <a:extLst>
              <a:ext uri="{FF2B5EF4-FFF2-40B4-BE49-F238E27FC236}">
                <a16:creationId xmlns:a16="http://schemas.microsoft.com/office/drawing/2014/main" id="{E16097C6-0FE0-8E47-BBC3-15EE667CB4E3}"/>
              </a:ext>
            </a:extLst>
          </p:cNvPr>
          <p:cNvGrpSpPr/>
          <p:nvPr/>
        </p:nvGrpSpPr>
        <p:grpSpPr>
          <a:xfrm>
            <a:off x="291328" y="901700"/>
            <a:ext cx="3131323" cy="2666036"/>
            <a:chOff x="25400" y="901700"/>
            <a:chExt cx="3397251" cy="3067050"/>
          </a:xfrm>
        </p:grpSpPr>
        <p:grpSp>
          <p:nvGrpSpPr>
            <p:cNvPr id="7" name="Group 6">
              <a:extLst>
                <a:ext uri="{FF2B5EF4-FFF2-40B4-BE49-F238E27FC236}">
                  <a16:creationId xmlns:a16="http://schemas.microsoft.com/office/drawing/2014/main" id="{AF13AF58-C0A4-4A4F-AF7C-48EC0D9AD59A}"/>
                </a:ext>
              </a:extLst>
            </p:cNvPr>
            <p:cNvGrpSpPr/>
            <p:nvPr/>
          </p:nvGrpSpPr>
          <p:grpSpPr>
            <a:xfrm>
              <a:off x="241300" y="901700"/>
              <a:ext cx="3181351" cy="3067050"/>
              <a:chOff x="241300" y="901700"/>
              <a:chExt cx="3181351" cy="3067050"/>
            </a:xfrm>
          </p:grpSpPr>
          <p:grpSp>
            <p:nvGrpSpPr>
              <p:cNvPr id="9" name="Group 8">
                <a:extLst>
                  <a:ext uri="{FF2B5EF4-FFF2-40B4-BE49-F238E27FC236}">
                    <a16:creationId xmlns:a16="http://schemas.microsoft.com/office/drawing/2014/main" id="{309B6300-A063-1F4C-A09F-18A8FB5CF87A}"/>
                  </a:ext>
                </a:extLst>
              </p:cNvPr>
              <p:cNvGrpSpPr/>
              <p:nvPr/>
            </p:nvGrpSpPr>
            <p:grpSpPr>
              <a:xfrm>
                <a:off x="241300" y="901700"/>
                <a:ext cx="3181351" cy="3067050"/>
                <a:chOff x="241300" y="901700"/>
                <a:chExt cx="3181351" cy="3067050"/>
              </a:xfrm>
            </p:grpSpPr>
            <p:grpSp>
              <p:nvGrpSpPr>
                <p:cNvPr id="11" name="Group 10">
                  <a:extLst>
                    <a:ext uri="{FF2B5EF4-FFF2-40B4-BE49-F238E27FC236}">
                      <a16:creationId xmlns:a16="http://schemas.microsoft.com/office/drawing/2014/main" id="{6AFF4612-8F0C-2F41-AF4B-5A2F9D3B9AB4}"/>
                    </a:ext>
                  </a:extLst>
                </p:cNvPr>
                <p:cNvGrpSpPr/>
                <p:nvPr/>
              </p:nvGrpSpPr>
              <p:grpSpPr>
                <a:xfrm>
                  <a:off x="241300" y="901700"/>
                  <a:ext cx="3181351" cy="3067050"/>
                  <a:chOff x="2927350" y="1835150"/>
                  <a:chExt cx="3289301" cy="3187700"/>
                </a:xfrm>
              </p:grpSpPr>
              <p:pic>
                <p:nvPicPr>
                  <p:cNvPr id="13" name="Picture 12">
                    <a:extLst>
                      <a:ext uri="{FF2B5EF4-FFF2-40B4-BE49-F238E27FC236}">
                        <a16:creationId xmlns:a16="http://schemas.microsoft.com/office/drawing/2014/main" id="{E9F222D1-EE55-8B48-AEB3-26C033F9E728}"/>
                      </a:ext>
                    </a:extLst>
                  </p:cNvPr>
                  <p:cNvPicPr>
                    <a:picLocks noChangeAspect="1"/>
                  </p:cNvPicPr>
                  <p:nvPr/>
                </p:nvPicPr>
                <p:blipFill>
                  <a:blip r:embed="rId3"/>
                  <a:stretch>
                    <a:fillRect/>
                  </a:stretch>
                </p:blipFill>
                <p:spPr>
                  <a:xfrm>
                    <a:off x="2927350" y="1835150"/>
                    <a:ext cx="3289300" cy="3187700"/>
                  </a:xfrm>
                  <a:prstGeom prst="rect">
                    <a:avLst/>
                  </a:prstGeom>
                </p:spPr>
              </p:pic>
              <p:sp>
                <p:nvSpPr>
                  <p:cNvPr id="14" name="Rectangle 13">
                    <a:extLst>
                      <a:ext uri="{FF2B5EF4-FFF2-40B4-BE49-F238E27FC236}">
                        <a16:creationId xmlns:a16="http://schemas.microsoft.com/office/drawing/2014/main" id="{C4E79B90-7C1A-0B4F-BEE1-F46B4EB09FF4}"/>
                      </a:ext>
                    </a:extLst>
                  </p:cNvPr>
                  <p:cNvSpPr/>
                  <p:nvPr/>
                </p:nvSpPr>
                <p:spPr>
                  <a:xfrm>
                    <a:off x="4844468" y="1835150"/>
                    <a:ext cx="1372183" cy="14915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id="{BEFB5BEB-F7D6-3648-A11A-345B1620B9AD}"/>
                      </a:ext>
                    </a:extLst>
                  </p:cNvPr>
                  <p:cNvSpPr/>
                  <p:nvPr/>
                </p:nvSpPr>
                <p:spPr>
                  <a:xfrm>
                    <a:off x="5791200" y="2451100"/>
                    <a:ext cx="4254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83B1B65B-CFE9-774C-8DF9-C8E33BED4990}"/>
                    </a:ext>
                  </a:extLst>
                </p:cNvPr>
                <p:cNvSpPr txBox="1"/>
                <p:nvPr/>
              </p:nvSpPr>
              <p:spPr>
                <a:xfrm>
                  <a:off x="2463800" y="1479022"/>
                  <a:ext cx="319318" cy="400110"/>
                </a:xfrm>
                <a:prstGeom prst="rect">
                  <a:avLst/>
                </a:prstGeom>
                <a:noFill/>
              </p:spPr>
              <p:txBody>
                <a:bodyPr wrap="none" rtlCol="0">
                  <a:spAutoFit/>
                </a:bodyPr>
                <a:lstStyle/>
                <a:p>
                  <a:r>
                    <a:rPr lang="en-US" sz="2000" b="1" dirty="0"/>
                    <a:t>𝛾</a:t>
                  </a:r>
                </a:p>
              </p:txBody>
            </p:sp>
          </p:grpSp>
          <p:sp>
            <p:nvSpPr>
              <p:cNvPr id="10" name="Freeform 9">
                <a:extLst>
                  <a:ext uri="{FF2B5EF4-FFF2-40B4-BE49-F238E27FC236}">
                    <a16:creationId xmlns:a16="http://schemas.microsoft.com/office/drawing/2014/main" id="{01AD7333-0ABE-F246-9D25-95E7ED0B6470}"/>
                  </a:ext>
                </a:extLst>
              </p:cNvPr>
              <p:cNvSpPr/>
              <p:nvPr/>
            </p:nvSpPr>
            <p:spPr>
              <a:xfrm>
                <a:off x="2082800" y="1638276"/>
                <a:ext cx="393700" cy="177824"/>
              </a:xfrm>
              <a:custGeom>
                <a:avLst/>
                <a:gdLst>
                  <a:gd name="connsiteX0" fmla="*/ 0 w 393700"/>
                  <a:gd name="connsiteY0" fmla="*/ 177824 h 177824"/>
                  <a:gd name="connsiteX1" fmla="*/ 127000 w 393700"/>
                  <a:gd name="connsiteY1" fmla="*/ 25424 h 177824"/>
                  <a:gd name="connsiteX2" fmla="*/ 203200 w 393700"/>
                  <a:gd name="connsiteY2" fmla="*/ 139724 h 177824"/>
                  <a:gd name="connsiteX3" fmla="*/ 342900 w 393700"/>
                  <a:gd name="connsiteY3" fmla="*/ 24 h 177824"/>
                  <a:gd name="connsiteX4" fmla="*/ 393700 w 393700"/>
                  <a:gd name="connsiteY4" fmla="*/ 152424 h 177824"/>
                  <a:gd name="connsiteX5" fmla="*/ 393700 w 393700"/>
                  <a:gd name="connsiteY5" fmla="*/ 152424 h 17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700" h="177824">
                    <a:moveTo>
                      <a:pt x="0" y="177824"/>
                    </a:moveTo>
                    <a:cubicBezTo>
                      <a:pt x="46566" y="104799"/>
                      <a:pt x="93133" y="31774"/>
                      <a:pt x="127000" y="25424"/>
                    </a:cubicBezTo>
                    <a:cubicBezTo>
                      <a:pt x="160867" y="19074"/>
                      <a:pt x="167217" y="143957"/>
                      <a:pt x="203200" y="139724"/>
                    </a:cubicBezTo>
                    <a:cubicBezTo>
                      <a:pt x="239183" y="135491"/>
                      <a:pt x="311150" y="-2093"/>
                      <a:pt x="342900" y="24"/>
                    </a:cubicBezTo>
                    <a:cubicBezTo>
                      <a:pt x="374650" y="2141"/>
                      <a:pt x="393700" y="152424"/>
                      <a:pt x="393700" y="152424"/>
                    </a:cubicBezTo>
                    <a:lnTo>
                      <a:pt x="393700" y="152424"/>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1428A075-E6E8-2B40-A34F-79E561268A10}"/>
                </a:ext>
              </a:extLst>
            </p:cNvPr>
            <p:cNvPicPr>
              <a:picLocks noChangeAspect="1"/>
            </p:cNvPicPr>
            <p:nvPr/>
          </p:nvPicPr>
          <p:blipFill>
            <a:blip r:embed="rId4"/>
            <a:stretch>
              <a:fillRect/>
            </a:stretch>
          </p:blipFill>
          <p:spPr>
            <a:xfrm>
              <a:off x="25400" y="2336982"/>
              <a:ext cx="800100" cy="864755"/>
            </a:xfrm>
            <a:prstGeom prst="rect">
              <a:avLst/>
            </a:prstGeom>
          </p:spPr>
        </p:pic>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57F3B1D-F1D3-5C43-B421-9D038F348A8F}"/>
                  </a:ext>
                </a:extLst>
              </p:cNvPr>
              <p:cNvSpPr txBox="1"/>
              <p:nvPr/>
            </p:nvSpPr>
            <p:spPr>
              <a:xfrm>
                <a:off x="3435351" y="1487835"/>
                <a:ext cx="8731249" cy="2337563"/>
              </a:xfrm>
              <a:prstGeom prst="rect">
                <a:avLst/>
              </a:prstGeom>
              <a:noFill/>
            </p:spPr>
            <p:txBody>
              <a:bodyPr wrap="square" rtlCol="0">
                <a:spAutoFit/>
              </a:bodyPr>
              <a:lstStyle/>
              <a:p>
                <a:r>
                  <a:rPr lang="en-US" sz="2000" b="1" dirty="0">
                    <a:solidFill>
                      <a:srgbClr val="000000"/>
                    </a:solidFill>
                    <a:sym typeface="Wingdings"/>
                  </a:rPr>
                  <a:t>DVCS on incoherent D (D breaks up) but coherent on the neutron, the </a:t>
                </a:r>
                <a:r>
                  <a:rPr lang="en-US" sz="2000" b="1" dirty="0">
                    <a:solidFill>
                      <a:srgbClr val="FF0000"/>
                    </a:solidFill>
                    <a:sym typeface="Wingdings"/>
                  </a:rPr>
                  <a:t>“double tagging” </a:t>
                </a:r>
                <a:r>
                  <a:rPr lang="en-US" sz="2000" b="1" dirty="0">
                    <a:solidFill>
                      <a:srgbClr val="000000"/>
                    </a:solidFill>
                    <a:sym typeface="Wingdings"/>
                  </a:rPr>
                  <a:t>method </a:t>
                </a:r>
                <a:endParaRPr lang="en-US" sz="2000" dirty="0"/>
              </a:p>
              <a:p>
                <a:pPr marL="742950" lvl="1" indent="-285750">
                  <a:buFont typeface="Arial" panose="020B0604020202020204" pitchFamily="34" charset="0"/>
                  <a:buChar char="•"/>
                </a:pPr>
                <a:r>
                  <a:rPr lang="en-US" sz="2000" b="1" dirty="0">
                    <a:solidFill>
                      <a:srgbClr val="0000FF"/>
                    </a:solidFill>
                  </a:rPr>
                  <a:t>Tag DIS on a neutron (by the ZDC)</a:t>
                </a:r>
              </a:p>
              <a:p>
                <a:pPr marL="742950" lvl="1" indent="-285750">
                  <a:buFont typeface="Arial" panose="020B0604020202020204" pitchFamily="34" charset="0"/>
                  <a:buChar char="•"/>
                </a:pPr>
                <a:r>
                  <a:rPr lang="en-US" sz="2000" b="1" dirty="0">
                    <a:solidFill>
                      <a:srgbClr val="0000FF"/>
                    </a:solidFill>
                  </a:rPr>
                  <a:t>Measure the recoil proton momentum</a:t>
                </a:r>
              </a:p>
              <a:p>
                <a:pPr marL="742950" lvl="1" indent="-285750">
                  <a:buFont typeface="Arial" panose="020B0604020202020204" pitchFamily="34" charset="0"/>
                  <a:buChar char="•"/>
                </a:pPr>
                <a:r>
                  <a:rPr lang="en-US" sz="2000" b="1" dirty="0">
                    <a:solidFill>
                      <a:srgbClr val="0000FF"/>
                    </a:solidFill>
                  </a:rPr>
                  <a:t>The recoil proton momentum cone is</a:t>
                </a:r>
              </a:p>
              <a:p>
                <a:pPr marL="1257300" lvl="2" indent="-342900">
                  <a:spcAft>
                    <a:spcPts val="600"/>
                  </a:spcAft>
                  <a:buFont typeface="System Font Regular"/>
                  <a:buChar char="-"/>
                </a:pPr>
                <a14:m>
                  <m:oMath xmlns:m="http://schemas.openxmlformats.org/officeDocument/2006/math">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panose="02040503050406030204" pitchFamily="18" charset="0"/>
                            <a:ea typeface="Cambria Math" panose="02040503050406030204" pitchFamily="18" charset="0"/>
                          </a:rPr>
                          <m:t>𝜶</m:t>
                        </m:r>
                      </m:e>
                      <m:sub>
                        <m:r>
                          <a:rPr lang="en-US" b="1" i="1" smtClean="0">
                            <a:solidFill>
                              <a:srgbClr val="0000FF"/>
                            </a:solidFill>
                            <a:latin typeface="Cambria Math" panose="02040503050406030204" pitchFamily="18" charset="0"/>
                          </a:rPr>
                          <m:t>𝑹</m:t>
                        </m:r>
                      </m:sub>
                    </m:sSub>
                    <m:r>
                      <a:rPr lang="en-US" b="1" i="1" smtClean="0">
                        <a:solidFill>
                          <a:srgbClr val="0000FF"/>
                        </a:solidFill>
                        <a:latin typeface="Cambria Math" panose="02040503050406030204" pitchFamily="18" charset="0"/>
                      </a:rPr>
                      <m:t>=</m:t>
                    </m:r>
                    <m:f>
                      <m:fPr>
                        <m:type m:val="lin"/>
                        <m:ctrlPr>
                          <a:rPr lang="en-US" b="1" i="1" smtClean="0">
                            <a:solidFill>
                              <a:srgbClr val="0000FF"/>
                            </a:solidFill>
                            <a:latin typeface="Cambria Math" panose="02040503050406030204" pitchFamily="18" charset="0"/>
                          </a:rPr>
                        </m:ctrlPr>
                      </m:fPr>
                      <m:num>
                        <m:d>
                          <m:dPr>
                            <m:ctrlPr>
                              <a:rPr lang="en-US" b="1" i="1">
                                <a:solidFill>
                                  <a:srgbClr val="0000FF"/>
                                </a:solidFill>
                                <a:latin typeface="Cambria Math" panose="02040503050406030204" pitchFamily="18" charset="0"/>
                              </a:rPr>
                            </m:ctrlPr>
                          </m:dPr>
                          <m:e>
                            <m:sSub>
                              <m:sSubPr>
                                <m:ctrlPr>
                                  <a:rPr lang="en-US" b="1" i="1">
                                    <a:solidFill>
                                      <a:srgbClr val="0000FF"/>
                                    </a:solidFill>
                                    <a:latin typeface="Cambria Math" panose="02040503050406030204" pitchFamily="18" charset="0"/>
                                  </a:rPr>
                                </m:ctrlPr>
                              </m:sSubPr>
                              <m:e>
                                <m:r>
                                  <a:rPr lang="en-US" b="1" i="1">
                                    <a:solidFill>
                                      <a:srgbClr val="0000FF"/>
                                    </a:solidFill>
                                    <a:latin typeface="Cambria Math" panose="02040503050406030204" pitchFamily="18" charset="0"/>
                                  </a:rPr>
                                  <m:t>𝑬</m:t>
                                </m:r>
                              </m:e>
                              <m:sub>
                                <m:r>
                                  <a:rPr lang="en-US" b="1" i="1">
                                    <a:solidFill>
                                      <a:srgbClr val="0000FF"/>
                                    </a:solidFill>
                                    <a:latin typeface="Cambria Math" panose="02040503050406030204" pitchFamily="18" charset="0"/>
                                  </a:rPr>
                                  <m:t>𝑹</m:t>
                                </m:r>
                              </m:sub>
                            </m:sSub>
                            <m:r>
                              <a:rPr lang="en-US" b="1" i="1">
                                <a:solidFill>
                                  <a:srgbClr val="0000FF"/>
                                </a:solidFill>
                                <a:latin typeface="Cambria Math" panose="02040503050406030204" pitchFamily="18" charset="0"/>
                              </a:rPr>
                              <m:t>+</m:t>
                            </m:r>
                            <m:sSub>
                              <m:sSubPr>
                                <m:ctrlPr>
                                  <a:rPr lang="en-US" b="1" i="1">
                                    <a:solidFill>
                                      <a:srgbClr val="0000FF"/>
                                    </a:solidFill>
                                    <a:latin typeface="Cambria Math" panose="02040503050406030204" pitchFamily="18" charset="0"/>
                                  </a:rPr>
                                </m:ctrlPr>
                              </m:sSubPr>
                              <m:e>
                                <m:r>
                                  <a:rPr lang="en-US" b="1" i="1">
                                    <a:solidFill>
                                      <a:srgbClr val="0000FF"/>
                                    </a:solidFill>
                                    <a:latin typeface="Cambria Math" panose="02040503050406030204" pitchFamily="18" charset="0"/>
                                  </a:rPr>
                                  <m:t>𝒑</m:t>
                                </m:r>
                              </m:e>
                              <m:sub>
                                <m:r>
                                  <a:rPr lang="en-US" b="1" i="1">
                                    <a:solidFill>
                                      <a:srgbClr val="0000FF"/>
                                    </a:solidFill>
                                    <a:latin typeface="Cambria Math" panose="02040503050406030204" pitchFamily="18" charset="0"/>
                                  </a:rPr>
                                  <m:t>𝑹</m:t>
                                </m:r>
                                <m:r>
                                  <a:rPr lang="en-US" b="1" i="1">
                                    <a:solidFill>
                                      <a:srgbClr val="0000FF"/>
                                    </a:solidFill>
                                    <a:latin typeface="Cambria Math" panose="02040503050406030204" pitchFamily="18" charset="0"/>
                                  </a:rPr>
                                  <m:t>||</m:t>
                                </m:r>
                              </m:sub>
                            </m:sSub>
                          </m:e>
                        </m:d>
                      </m:num>
                      <m:den>
                        <m:d>
                          <m:dPr>
                            <m:ctrlPr>
                              <a:rPr lang="en-US" b="1" i="1">
                                <a:solidFill>
                                  <a:srgbClr val="0000FF"/>
                                </a:solidFill>
                                <a:latin typeface="Cambria Math" panose="02040503050406030204" pitchFamily="18" charset="0"/>
                              </a:rPr>
                            </m:ctrlPr>
                          </m:dPr>
                          <m:e>
                            <m:sSub>
                              <m:sSubPr>
                                <m:ctrlPr>
                                  <a:rPr lang="en-US" b="1" i="1">
                                    <a:solidFill>
                                      <a:srgbClr val="0000FF"/>
                                    </a:solidFill>
                                    <a:latin typeface="Cambria Math" panose="02040503050406030204" pitchFamily="18" charset="0"/>
                                  </a:rPr>
                                </m:ctrlPr>
                              </m:sSubPr>
                              <m:e>
                                <m:r>
                                  <a:rPr lang="en-US" b="1" i="1">
                                    <a:solidFill>
                                      <a:srgbClr val="0000FF"/>
                                    </a:solidFill>
                                    <a:latin typeface="Cambria Math" panose="02040503050406030204" pitchFamily="18" charset="0"/>
                                  </a:rPr>
                                  <m:t>𝑬</m:t>
                                </m:r>
                              </m:e>
                              <m:sub>
                                <m:r>
                                  <a:rPr lang="en-US" b="1" i="1" smtClean="0">
                                    <a:solidFill>
                                      <a:srgbClr val="0000FF"/>
                                    </a:solidFill>
                                    <a:latin typeface="Cambria Math" panose="02040503050406030204" pitchFamily="18" charset="0"/>
                                  </a:rPr>
                                  <m:t>𝑫</m:t>
                                </m:r>
                              </m:sub>
                            </m:sSub>
                            <m:r>
                              <a:rPr lang="en-US" b="1" i="1">
                                <a:solidFill>
                                  <a:srgbClr val="0000FF"/>
                                </a:solidFill>
                                <a:latin typeface="Cambria Math" panose="02040503050406030204" pitchFamily="18" charset="0"/>
                              </a:rPr>
                              <m:t>+</m:t>
                            </m:r>
                            <m:sSub>
                              <m:sSubPr>
                                <m:ctrlPr>
                                  <a:rPr lang="en-US" b="1" i="1">
                                    <a:solidFill>
                                      <a:srgbClr val="0000FF"/>
                                    </a:solidFill>
                                    <a:latin typeface="Cambria Math" panose="02040503050406030204" pitchFamily="18" charset="0"/>
                                  </a:rPr>
                                </m:ctrlPr>
                              </m:sSubPr>
                              <m:e>
                                <m:r>
                                  <a:rPr lang="en-US" b="1" i="1">
                                    <a:solidFill>
                                      <a:srgbClr val="0000FF"/>
                                    </a:solidFill>
                                    <a:latin typeface="Cambria Math" panose="02040503050406030204" pitchFamily="18" charset="0"/>
                                  </a:rPr>
                                  <m:t>𝒑</m:t>
                                </m:r>
                              </m:e>
                              <m:sub>
                                <m:r>
                                  <a:rPr lang="en-US" b="1" i="1" smtClean="0">
                                    <a:solidFill>
                                      <a:srgbClr val="0000FF"/>
                                    </a:solidFill>
                                    <a:latin typeface="Cambria Math" panose="02040503050406030204" pitchFamily="18" charset="0"/>
                                  </a:rPr>
                                  <m:t>𝑫</m:t>
                                </m:r>
                                <m:r>
                                  <a:rPr lang="en-US" b="1" i="1">
                                    <a:solidFill>
                                      <a:srgbClr val="0000FF"/>
                                    </a:solidFill>
                                    <a:latin typeface="Cambria Math" panose="02040503050406030204" pitchFamily="18" charset="0"/>
                                  </a:rPr>
                                  <m:t>||</m:t>
                                </m:r>
                              </m:sub>
                            </m:sSub>
                          </m:e>
                        </m:d>
                      </m:den>
                    </m:f>
                  </m:oMath>
                </a14:m>
                <a:r>
                  <a:rPr lang="en-US" b="1" dirty="0">
                    <a:solidFill>
                      <a:srgbClr val="0000FF"/>
                    </a:solidFill>
                  </a:rPr>
                  <a:t> and </a:t>
                </a:r>
                <a14:m>
                  <m:oMath xmlns:m="http://schemas.openxmlformats.org/officeDocument/2006/math">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panose="02040503050406030204" pitchFamily="18" charset="0"/>
                          </a:rPr>
                          <m:t>𝒑</m:t>
                        </m:r>
                      </m:e>
                      <m:sub>
                        <m:r>
                          <a:rPr lang="en-US" b="1" i="1" smtClean="0">
                            <a:solidFill>
                              <a:srgbClr val="0000FF"/>
                            </a:solidFill>
                            <a:latin typeface="Cambria Math" panose="02040503050406030204" pitchFamily="18" charset="0"/>
                          </a:rPr>
                          <m:t>𝑹𝑻</m:t>
                        </m:r>
                      </m:sub>
                    </m:sSub>
                  </m:oMath>
                </a14:m>
                <a:endParaRPr lang="en-US" b="1" dirty="0">
                  <a:solidFill>
                    <a:srgbClr val="0000FF"/>
                  </a:solidFill>
                </a:endParaRPr>
              </a:p>
              <a:p>
                <a:pPr marL="742950" lvl="1" indent="-285750">
                  <a:spcAft>
                    <a:spcPts val="600"/>
                  </a:spcAft>
                  <a:buFont typeface="Arial" panose="020B0604020202020204" pitchFamily="34" charset="0"/>
                  <a:buChar char="•"/>
                </a:pPr>
                <a:r>
                  <a:rPr lang="en-US" sz="2000" dirty="0">
                    <a:solidFill>
                      <a:srgbClr val="FF0000"/>
                    </a:solidFill>
                  </a:rPr>
                  <a:t>Gives you a free neutron structure, not affected by final state interactions</a:t>
                </a:r>
              </a:p>
            </p:txBody>
          </p:sp>
        </mc:Choice>
        <mc:Fallback xmlns="">
          <p:sp>
            <p:nvSpPr>
              <p:cNvPr id="18" name="TextBox 17">
                <a:extLst>
                  <a:ext uri="{FF2B5EF4-FFF2-40B4-BE49-F238E27FC236}">
                    <a16:creationId xmlns:a16="http://schemas.microsoft.com/office/drawing/2014/main" id="{257F3B1D-F1D3-5C43-B421-9D038F348A8F}"/>
                  </a:ext>
                </a:extLst>
              </p:cNvPr>
              <p:cNvSpPr txBox="1">
                <a:spLocks noRot="1" noChangeAspect="1" noMove="1" noResize="1" noEditPoints="1" noAdjustHandles="1" noChangeArrowheads="1" noChangeShapeType="1" noTextEdit="1"/>
              </p:cNvSpPr>
              <p:nvPr/>
            </p:nvSpPr>
            <p:spPr>
              <a:xfrm>
                <a:off x="3435351" y="1487835"/>
                <a:ext cx="8731249" cy="2337563"/>
              </a:xfrm>
              <a:prstGeom prst="rect">
                <a:avLst/>
              </a:prstGeom>
              <a:blipFill>
                <a:blip r:embed="rId5"/>
                <a:stretch>
                  <a:fillRect l="-726" t="-1622" b="-18378"/>
                </a:stretch>
              </a:blipFill>
            </p:spPr>
            <p:txBody>
              <a:bodyPr/>
              <a:lstStyle/>
              <a:p>
                <a:r>
                  <a:rPr lang="it-IT">
                    <a:noFill/>
                  </a:rPr>
                  <a:t> </a:t>
                </a:r>
              </a:p>
            </p:txBody>
          </p:sp>
        </mc:Fallback>
      </mc:AlternateContent>
      <p:pic>
        <p:nvPicPr>
          <p:cNvPr id="19" name="Picture 18">
            <a:extLst>
              <a:ext uri="{FF2B5EF4-FFF2-40B4-BE49-F238E27FC236}">
                <a16:creationId xmlns:a16="http://schemas.microsoft.com/office/drawing/2014/main" id="{EEF03821-B68F-0949-97B8-E090A84C2236}"/>
              </a:ext>
            </a:extLst>
          </p:cNvPr>
          <p:cNvPicPr>
            <a:picLocks noChangeAspect="1"/>
          </p:cNvPicPr>
          <p:nvPr/>
        </p:nvPicPr>
        <p:blipFill>
          <a:blip r:embed="rId6"/>
          <a:stretch>
            <a:fillRect/>
          </a:stretch>
        </p:blipFill>
        <p:spPr>
          <a:xfrm rot="5400000">
            <a:off x="84918" y="3849646"/>
            <a:ext cx="2948836" cy="3067872"/>
          </a:xfrm>
          <a:prstGeom prst="rect">
            <a:avLst/>
          </a:prstGeom>
        </p:spPr>
      </p:pic>
      <p:pic>
        <p:nvPicPr>
          <p:cNvPr id="20" name="Picture 19">
            <a:extLst>
              <a:ext uri="{FF2B5EF4-FFF2-40B4-BE49-F238E27FC236}">
                <a16:creationId xmlns:a16="http://schemas.microsoft.com/office/drawing/2014/main" id="{25620391-C175-1947-8C1D-0A75DBB516F0}"/>
              </a:ext>
            </a:extLst>
          </p:cNvPr>
          <p:cNvPicPr>
            <a:picLocks noChangeAspect="1"/>
          </p:cNvPicPr>
          <p:nvPr/>
        </p:nvPicPr>
        <p:blipFill>
          <a:blip r:embed="rId7"/>
          <a:stretch>
            <a:fillRect/>
          </a:stretch>
        </p:blipFill>
        <p:spPr>
          <a:xfrm rot="5400000">
            <a:off x="3201805" y="3824010"/>
            <a:ext cx="2948837" cy="3067872"/>
          </a:xfrm>
          <a:prstGeom prst="rect">
            <a:avLst/>
          </a:prstGeom>
        </p:spPr>
      </p:pic>
      <p:pic>
        <p:nvPicPr>
          <p:cNvPr id="21" name="Picture 20">
            <a:extLst>
              <a:ext uri="{FF2B5EF4-FFF2-40B4-BE49-F238E27FC236}">
                <a16:creationId xmlns:a16="http://schemas.microsoft.com/office/drawing/2014/main" id="{EF1E1043-F403-C943-B661-D1626D6E3A72}"/>
              </a:ext>
            </a:extLst>
          </p:cNvPr>
          <p:cNvPicPr>
            <a:picLocks noChangeAspect="1"/>
          </p:cNvPicPr>
          <p:nvPr/>
        </p:nvPicPr>
        <p:blipFill>
          <a:blip r:embed="rId8"/>
          <a:stretch>
            <a:fillRect/>
          </a:stretch>
        </p:blipFill>
        <p:spPr>
          <a:xfrm>
            <a:off x="1301788" y="4251531"/>
            <a:ext cx="515096" cy="648719"/>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D2D25BE-721A-974B-B1DF-57CC3265974A}"/>
                  </a:ext>
                </a:extLst>
              </p:cNvPr>
              <p:cNvSpPr txBox="1"/>
              <p:nvPr/>
            </p:nvSpPr>
            <p:spPr>
              <a:xfrm>
                <a:off x="6210160" y="4099541"/>
                <a:ext cx="5981840" cy="2246769"/>
              </a:xfrm>
              <a:prstGeom prst="rect">
                <a:avLst/>
              </a:prstGeom>
              <a:noFill/>
            </p:spPr>
            <p:txBody>
              <a:bodyPr wrap="square" rtlCol="0">
                <a:spAutoFit/>
              </a:bodyPr>
              <a:lstStyle/>
              <a:p>
                <a:r>
                  <a:rPr lang="en-GB" sz="2000" b="1" dirty="0"/>
                  <a:t>ATHENA – DVCS on </a:t>
                </a:r>
                <a:r>
                  <a:rPr lang="en-GB" sz="2000" b="1" dirty="0" err="1"/>
                  <a:t>e+D</a:t>
                </a:r>
                <a:r>
                  <a:rPr lang="en-GB" sz="2000" b="1" dirty="0"/>
                  <a:t>:</a:t>
                </a:r>
              </a:p>
              <a:p>
                <a:pPr marL="285750" indent="-285750">
                  <a:buFont typeface="Arial" panose="020B0604020202020204" pitchFamily="34" charset="0"/>
                  <a:buChar char="•"/>
                </a:pPr>
                <a:r>
                  <a:rPr lang="en-GB" sz="2000" dirty="0"/>
                  <a:t>80-90% acceptance at low |t|, </a:t>
                </a:r>
              </a:p>
              <a:p>
                <a:pPr marL="285750" indent="-285750">
                  <a:buFont typeface="Arial" panose="020B0604020202020204" pitchFamily="34" charset="0"/>
                  <a:buChar char="•"/>
                </a:pPr>
                <a:r>
                  <a:rPr lang="en-GB" sz="2000" dirty="0"/>
                  <a:t>|t|-acceptance loss at higher value mostly due to the loss in tagging the active neutron in ZDC. </a:t>
                </a:r>
              </a:p>
              <a:p>
                <a:pPr marL="285750" indent="-285750">
                  <a:buFont typeface="Arial" panose="020B0604020202020204" pitchFamily="34" charset="0"/>
                  <a:buChar char="•"/>
                </a:pPr>
                <a:r>
                  <a:rPr lang="en-GB" sz="2000" dirty="0"/>
                  <a:t>Alternatively, |t| can be measured via scattered </a:t>
                </a:r>
                <a:r>
                  <a:rPr lang="en-GB" sz="2000" i="1" dirty="0"/>
                  <a:t>e</a:t>
                </a:r>
                <a:r>
                  <a:rPr lang="en-GB" sz="2000" dirty="0"/>
                  <a:t> and </a:t>
                </a:r>
                <a14:m>
                  <m:oMath xmlns:m="http://schemas.openxmlformats.org/officeDocument/2006/math">
                    <m:r>
                      <a:rPr lang="en-GB" sz="2000" i="1" smtClean="0">
                        <a:latin typeface="Cambria Math" panose="02040503050406030204" pitchFamily="18" charset="0"/>
                        <a:ea typeface="Cambria Math" panose="02040503050406030204" pitchFamily="18" charset="0"/>
                      </a:rPr>
                      <m:t>𝛾</m:t>
                    </m:r>
                  </m:oMath>
                </a14:m>
                <a:r>
                  <a:rPr lang="en-GB" sz="2000" dirty="0"/>
                  <a:t> → higher acceptance at large |t|.</a:t>
                </a:r>
              </a:p>
              <a:p>
                <a:pPr marL="285750" indent="-285750">
                  <a:buFont typeface="Arial" panose="020B0604020202020204" pitchFamily="34" charset="0"/>
                  <a:buChar char="•"/>
                </a:pPr>
                <a:r>
                  <a:rPr lang="en-GB" sz="2000" dirty="0"/>
                  <a:t>Proton momentum is well reconstructed </a:t>
                </a:r>
              </a:p>
            </p:txBody>
          </p:sp>
        </mc:Choice>
        <mc:Fallback xmlns="">
          <p:sp>
            <p:nvSpPr>
              <p:cNvPr id="22" name="TextBox 21">
                <a:extLst>
                  <a:ext uri="{FF2B5EF4-FFF2-40B4-BE49-F238E27FC236}">
                    <a16:creationId xmlns:a16="http://schemas.microsoft.com/office/drawing/2014/main" id="{FD2D25BE-721A-974B-B1DF-57CC3265974A}"/>
                  </a:ext>
                </a:extLst>
              </p:cNvPr>
              <p:cNvSpPr txBox="1">
                <a:spLocks noRot="1" noChangeAspect="1" noMove="1" noResize="1" noEditPoints="1" noAdjustHandles="1" noChangeArrowheads="1" noChangeShapeType="1" noTextEdit="1"/>
              </p:cNvSpPr>
              <p:nvPr/>
            </p:nvSpPr>
            <p:spPr>
              <a:xfrm>
                <a:off x="6210160" y="4099541"/>
                <a:ext cx="5981840" cy="2246769"/>
              </a:xfrm>
              <a:prstGeom prst="rect">
                <a:avLst/>
              </a:prstGeom>
              <a:blipFill>
                <a:blip r:embed="rId9"/>
                <a:stretch>
                  <a:fillRect l="-1271" t="-1124" r="-1483" b="-3933"/>
                </a:stretch>
              </a:blipFill>
            </p:spPr>
            <p:txBody>
              <a:bodyPr/>
              <a:lstStyle/>
              <a:p>
                <a:r>
                  <a:rPr lang="it-IT">
                    <a:noFill/>
                  </a:rPr>
                  <a:t> </a:t>
                </a:r>
              </a:p>
            </p:txBody>
          </p:sp>
        </mc:Fallback>
      </mc:AlternateContent>
      <p:pic>
        <p:nvPicPr>
          <p:cNvPr id="23" name="Picture 22">
            <a:extLst>
              <a:ext uri="{FF2B5EF4-FFF2-40B4-BE49-F238E27FC236}">
                <a16:creationId xmlns:a16="http://schemas.microsoft.com/office/drawing/2014/main" id="{D5E1A74B-8F48-554F-B1B3-AD2CE6AEA0DA}"/>
              </a:ext>
            </a:extLst>
          </p:cNvPr>
          <p:cNvPicPr>
            <a:picLocks noChangeAspect="1"/>
          </p:cNvPicPr>
          <p:nvPr/>
        </p:nvPicPr>
        <p:blipFill>
          <a:blip r:embed="rId8"/>
          <a:stretch>
            <a:fillRect/>
          </a:stretch>
        </p:blipFill>
        <p:spPr>
          <a:xfrm>
            <a:off x="4617951" y="4251531"/>
            <a:ext cx="515096" cy="648719"/>
          </a:xfrm>
          <a:prstGeom prst="rect">
            <a:avLst/>
          </a:prstGeom>
        </p:spPr>
      </p:pic>
    </p:spTree>
    <p:extLst>
      <p:ext uri="{BB962C8B-B14F-4D97-AF65-F5344CB8AC3E}">
        <p14:creationId xmlns:p14="http://schemas.microsoft.com/office/powerpoint/2010/main" val="50030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60D434-35DF-3F42-9FF3-017E4DFABA44}"/>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C63E7B64-67D3-B34C-9F87-7E025D7393ED}"/>
              </a:ext>
            </a:extLst>
          </p:cNvPr>
          <p:cNvSpPr>
            <a:spLocks noGrp="1"/>
          </p:cNvSpPr>
          <p:nvPr>
            <p:ph type="sldNum" sz="quarter" idx="12"/>
          </p:nvPr>
        </p:nvSpPr>
        <p:spPr/>
        <p:txBody>
          <a:bodyPr/>
          <a:lstStyle/>
          <a:p>
            <a:fld id="{1495DAC2-AB1D-3846-9742-98AFDA9D25F8}" type="slidenum">
              <a:rPr lang="it-IT" smtClean="0"/>
              <a:t>54</a:t>
            </a:fld>
            <a:endParaRPr lang="it-IT"/>
          </a:p>
        </p:txBody>
      </p:sp>
      <p:grpSp>
        <p:nvGrpSpPr>
          <p:cNvPr id="4" name="Group 3">
            <a:extLst>
              <a:ext uri="{FF2B5EF4-FFF2-40B4-BE49-F238E27FC236}">
                <a16:creationId xmlns:a16="http://schemas.microsoft.com/office/drawing/2014/main" id="{D3292DFA-1C63-E243-A501-231DE635DD97}"/>
              </a:ext>
            </a:extLst>
          </p:cNvPr>
          <p:cNvGrpSpPr/>
          <p:nvPr/>
        </p:nvGrpSpPr>
        <p:grpSpPr>
          <a:xfrm>
            <a:off x="198771" y="1907451"/>
            <a:ext cx="4917553" cy="3201464"/>
            <a:chOff x="2360083" y="3799418"/>
            <a:chExt cx="4324612" cy="2790301"/>
          </a:xfrm>
        </p:grpSpPr>
        <p:pic>
          <p:nvPicPr>
            <p:cNvPr id="5" name="Picture 4" descr="hadronizationinnucliiforgunaralt-alternate.jpg">
              <a:extLst>
                <a:ext uri="{FF2B5EF4-FFF2-40B4-BE49-F238E27FC236}">
                  <a16:creationId xmlns:a16="http://schemas.microsoft.com/office/drawing/2014/main" id="{D52D1741-BEAF-F942-B19F-C666F664DB13}"/>
                </a:ext>
              </a:extLst>
            </p:cNvPr>
            <p:cNvPicPr>
              <a:picLocks noChangeAspect="1"/>
            </p:cNvPicPr>
            <p:nvPr/>
          </p:nvPicPr>
          <p:blipFill rotWithShape="1">
            <a:blip r:embed="rId2">
              <a:extLst>
                <a:ext uri="{28A0092B-C50C-407E-A947-70E740481C1C}">
                  <a14:useLocalDpi xmlns:a14="http://schemas.microsoft.com/office/drawing/2010/main" val="0"/>
                </a:ext>
              </a:extLst>
            </a:blip>
            <a:srcRect t="6326" r="12232" b="21019"/>
            <a:stretch/>
          </p:blipFill>
          <p:spPr>
            <a:xfrm>
              <a:off x="2800350" y="3799418"/>
              <a:ext cx="3884345" cy="2790301"/>
            </a:xfrm>
            <a:prstGeom prst="rect">
              <a:avLst/>
            </a:prstGeom>
          </p:spPr>
        </p:pic>
        <p:sp>
          <p:nvSpPr>
            <p:cNvPr id="6" name="TextBox 5">
              <a:extLst>
                <a:ext uri="{FF2B5EF4-FFF2-40B4-BE49-F238E27FC236}">
                  <a16:creationId xmlns:a16="http://schemas.microsoft.com/office/drawing/2014/main" id="{F30183C4-82E2-9D40-921F-C56BB0E09732}"/>
                </a:ext>
              </a:extLst>
            </p:cNvPr>
            <p:cNvSpPr txBox="1"/>
            <p:nvPr/>
          </p:nvSpPr>
          <p:spPr>
            <a:xfrm rot="20700000">
              <a:off x="2772835" y="5334005"/>
              <a:ext cx="903062" cy="338554"/>
            </a:xfrm>
            <a:prstGeom prst="rect">
              <a:avLst/>
            </a:prstGeom>
            <a:noFill/>
          </p:spPr>
          <p:txBody>
            <a:bodyPr wrap="none" rtlCol="0">
              <a:spAutoFit/>
            </a:bodyPr>
            <a:lstStyle/>
            <a:p>
              <a:pPr algn="ctr"/>
              <a:r>
                <a:rPr lang="en-US" sz="800" dirty="0">
                  <a:solidFill>
                    <a:schemeClr val="bg1"/>
                  </a:solidFill>
                  <a:latin typeface="Helvetica"/>
                  <a:cs typeface="Helvetica"/>
                </a:rPr>
                <a:t>Incoming </a:t>
              </a:r>
            </a:p>
            <a:p>
              <a:pPr algn="ctr"/>
              <a:r>
                <a:rPr lang="en-US" sz="800" dirty="0">
                  <a:solidFill>
                    <a:schemeClr val="bg1"/>
                  </a:solidFill>
                  <a:latin typeface="Helvetica"/>
                  <a:cs typeface="Helvetica"/>
                </a:rPr>
                <a:t>Electron Beam</a:t>
              </a:r>
            </a:p>
          </p:txBody>
        </p:sp>
        <p:cxnSp>
          <p:nvCxnSpPr>
            <p:cNvPr id="7" name="Straight Connector 6">
              <a:extLst>
                <a:ext uri="{FF2B5EF4-FFF2-40B4-BE49-F238E27FC236}">
                  <a16:creationId xmlns:a16="http://schemas.microsoft.com/office/drawing/2014/main" id="{621B7F38-E561-3444-B2B9-989462C2AD6C}"/>
                </a:ext>
              </a:extLst>
            </p:cNvPr>
            <p:cNvCxnSpPr/>
            <p:nvPr/>
          </p:nvCxnSpPr>
          <p:spPr bwMode="auto">
            <a:xfrm flipH="1">
              <a:off x="2360083" y="5270500"/>
              <a:ext cx="1217084" cy="328083"/>
            </a:xfrm>
            <a:prstGeom prst="line">
              <a:avLst/>
            </a:prstGeom>
            <a:solidFill>
              <a:schemeClr val="accent1"/>
            </a:solidFill>
            <a:ln w="22225" cap="flat" cmpd="sng" algn="ctr">
              <a:solidFill>
                <a:srgbClr val="FFFF00"/>
              </a:solidFill>
              <a:prstDash val="solid"/>
              <a:round/>
              <a:headEnd type="stealth" w="lg" len="lg"/>
              <a:tailEnd type="none" w="lg" len="lg"/>
            </a:ln>
            <a:effectLst/>
          </p:spPr>
        </p:cxnSp>
      </p:grpSp>
      <p:grpSp>
        <p:nvGrpSpPr>
          <p:cNvPr id="8" name="Group 7">
            <a:extLst>
              <a:ext uri="{FF2B5EF4-FFF2-40B4-BE49-F238E27FC236}">
                <a16:creationId xmlns:a16="http://schemas.microsoft.com/office/drawing/2014/main" id="{8960ABC5-4D4F-FC46-9F8A-37ED00373E95}"/>
              </a:ext>
            </a:extLst>
          </p:cNvPr>
          <p:cNvGrpSpPr/>
          <p:nvPr/>
        </p:nvGrpSpPr>
        <p:grpSpPr>
          <a:xfrm>
            <a:off x="5526246" y="2263515"/>
            <a:ext cx="6466983" cy="2579539"/>
            <a:chOff x="4653122" y="1443924"/>
            <a:chExt cx="8928101" cy="2579539"/>
          </a:xfrm>
        </p:grpSpPr>
        <p:sp>
          <p:nvSpPr>
            <p:cNvPr id="9" name="Abgerundetes Rechteck 9">
              <a:extLst>
                <a:ext uri="{FF2B5EF4-FFF2-40B4-BE49-F238E27FC236}">
                  <a16:creationId xmlns:a16="http://schemas.microsoft.com/office/drawing/2014/main" id="{1D7BA02F-0049-F945-BECC-6761F1512C04}"/>
                </a:ext>
              </a:extLst>
            </p:cNvPr>
            <p:cNvSpPr/>
            <p:nvPr/>
          </p:nvSpPr>
          <p:spPr>
            <a:xfrm>
              <a:off x="4653123" y="1443924"/>
              <a:ext cx="8928100" cy="2579539"/>
            </a:xfrm>
            <a:prstGeom prst="roundRect">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feld 24">
              <a:extLst>
                <a:ext uri="{FF2B5EF4-FFF2-40B4-BE49-F238E27FC236}">
                  <a16:creationId xmlns:a16="http://schemas.microsoft.com/office/drawing/2014/main" id="{CEDA9AEE-EF52-6B4E-916F-B69EC231DB72}"/>
                </a:ext>
              </a:extLst>
            </p:cNvPr>
            <p:cNvSpPr txBox="1"/>
            <p:nvPr/>
          </p:nvSpPr>
          <p:spPr>
            <a:xfrm>
              <a:off x="5192345" y="1797731"/>
              <a:ext cx="8388878" cy="1200329"/>
            </a:xfrm>
            <a:prstGeom prst="rect">
              <a:avLst/>
            </a:prstGeom>
            <a:noFill/>
          </p:spPr>
          <p:txBody>
            <a:bodyPr wrap="square" rtlCol="0">
              <a:spAutoFit/>
            </a:bodyPr>
            <a:lstStyle/>
            <a:p>
              <a:r>
                <a:rPr lang="en-US" sz="2400" b="1" dirty="0"/>
                <a:t>How does the nuclear environment affect the distribution of quarks and gluons and their interaction in nuclei?</a:t>
              </a:r>
              <a:endParaRPr lang="en-US" sz="2400" b="1" dirty="0">
                <a:solidFill>
                  <a:srgbClr val="000000"/>
                </a:solidFill>
                <a:latin typeface="Comic Sans MS"/>
                <a:cs typeface="Comic Sans MS"/>
              </a:endParaRPr>
            </a:p>
          </p:txBody>
        </p:sp>
        <p:grpSp>
          <p:nvGrpSpPr>
            <p:cNvPr id="11" name="Gruppierung 7">
              <a:extLst>
                <a:ext uri="{FF2B5EF4-FFF2-40B4-BE49-F238E27FC236}">
                  <a16:creationId xmlns:a16="http://schemas.microsoft.com/office/drawing/2014/main" id="{A26D5E3E-5E8A-184E-B8FE-654DF6D7CAD8}"/>
                </a:ext>
              </a:extLst>
            </p:cNvPr>
            <p:cNvGrpSpPr/>
            <p:nvPr/>
          </p:nvGrpSpPr>
          <p:grpSpPr>
            <a:xfrm>
              <a:off x="4653124" y="1691299"/>
              <a:ext cx="806168" cy="524904"/>
              <a:chOff x="4520" y="2232747"/>
              <a:chExt cx="989678" cy="698500"/>
            </a:xfrm>
          </p:grpSpPr>
          <p:pic>
            <p:nvPicPr>
              <p:cNvPr id="16" name="Bild 28">
                <a:extLst>
                  <a:ext uri="{FF2B5EF4-FFF2-40B4-BE49-F238E27FC236}">
                    <a16:creationId xmlns:a16="http://schemas.microsoft.com/office/drawing/2014/main" id="{C16FCB13-5459-C047-A1D7-DB62A4E32EE2}"/>
                  </a:ext>
                </a:extLst>
              </p:cNvPr>
              <p:cNvPicPr>
                <a:picLocks noChangeAspect="1"/>
              </p:cNvPicPr>
              <p:nvPr/>
            </p:nvPicPr>
            <p:blipFill>
              <a:blip r:embed="rId3"/>
              <a:stretch>
                <a:fillRect/>
              </a:stretch>
            </p:blipFill>
            <p:spPr>
              <a:xfrm>
                <a:off x="4520" y="2232747"/>
                <a:ext cx="662230" cy="698500"/>
              </a:xfrm>
              <a:prstGeom prst="rect">
                <a:avLst/>
              </a:prstGeom>
            </p:spPr>
          </p:pic>
          <p:sp>
            <p:nvSpPr>
              <p:cNvPr id="17" name="Textfeld 29">
                <a:extLst>
                  <a:ext uri="{FF2B5EF4-FFF2-40B4-BE49-F238E27FC236}">
                    <a16:creationId xmlns:a16="http://schemas.microsoft.com/office/drawing/2014/main" id="{F3C12185-76E3-1B45-A240-E4B8935CB7CF}"/>
                  </a:ext>
                </a:extLst>
              </p:cNvPr>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grpSp>
          <p:nvGrpSpPr>
            <p:cNvPr id="12" name="Gruppierung 7">
              <a:extLst>
                <a:ext uri="{FF2B5EF4-FFF2-40B4-BE49-F238E27FC236}">
                  <a16:creationId xmlns:a16="http://schemas.microsoft.com/office/drawing/2014/main" id="{0D5F96C9-D988-5743-AE10-FAB0C0DA6BB0}"/>
                </a:ext>
              </a:extLst>
            </p:cNvPr>
            <p:cNvGrpSpPr/>
            <p:nvPr/>
          </p:nvGrpSpPr>
          <p:grpSpPr>
            <a:xfrm>
              <a:off x="4653122" y="2714654"/>
              <a:ext cx="806170" cy="828855"/>
              <a:chOff x="4518" y="2390176"/>
              <a:chExt cx="989680" cy="1102974"/>
            </a:xfrm>
          </p:grpSpPr>
          <p:pic>
            <p:nvPicPr>
              <p:cNvPr id="14" name="Bild 31">
                <a:extLst>
                  <a:ext uri="{FF2B5EF4-FFF2-40B4-BE49-F238E27FC236}">
                    <a16:creationId xmlns:a16="http://schemas.microsoft.com/office/drawing/2014/main" id="{DAB3057E-D14E-7340-A39F-1AB697D3223A}"/>
                  </a:ext>
                </a:extLst>
              </p:cNvPr>
              <p:cNvPicPr>
                <a:picLocks noChangeAspect="1"/>
              </p:cNvPicPr>
              <p:nvPr/>
            </p:nvPicPr>
            <p:blipFill>
              <a:blip r:embed="rId3"/>
              <a:stretch>
                <a:fillRect/>
              </a:stretch>
            </p:blipFill>
            <p:spPr>
              <a:xfrm>
                <a:off x="4518" y="2794650"/>
                <a:ext cx="662232" cy="698500"/>
              </a:xfrm>
              <a:prstGeom prst="rect">
                <a:avLst/>
              </a:prstGeom>
            </p:spPr>
          </p:pic>
          <p:sp>
            <p:nvSpPr>
              <p:cNvPr id="15" name="Textfeld 32">
                <a:extLst>
                  <a:ext uri="{FF2B5EF4-FFF2-40B4-BE49-F238E27FC236}">
                    <a16:creationId xmlns:a16="http://schemas.microsoft.com/office/drawing/2014/main" id="{14A8C37D-9210-A04C-8FD0-A04EB1762B6C}"/>
                  </a:ext>
                </a:extLst>
              </p:cNvPr>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13" name="Textfeld 35">
              <a:extLst>
                <a:ext uri="{FF2B5EF4-FFF2-40B4-BE49-F238E27FC236}">
                  <a16:creationId xmlns:a16="http://schemas.microsoft.com/office/drawing/2014/main" id="{7F6FF8BA-597F-7C47-8465-B83D23633D5B}"/>
                </a:ext>
              </a:extLst>
            </p:cNvPr>
            <p:cNvSpPr txBox="1"/>
            <p:nvPr/>
          </p:nvSpPr>
          <p:spPr>
            <a:xfrm>
              <a:off x="5192560" y="3112069"/>
              <a:ext cx="8388663" cy="830997"/>
            </a:xfrm>
            <a:prstGeom prst="rect">
              <a:avLst/>
            </a:prstGeom>
            <a:noFill/>
          </p:spPr>
          <p:txBody>
            <a:bodyPr wrap="square" rtlCol="0">
              <a:spAutoFit/>
            </a:bodyPr>
            <a:lstStyle/>
            <a:p>
              <a:r>
                <a:rPr lang="en-US" sz="2400" b="1" dirty="0"/>
                <a:t>Where does the saturation of the gluon density set in?</a:t>
              </a:r>
              <a:endParaRPr lang="en-US" sz="2400" b="1" dirty="0">
                <a:solidFill>
                  <a:srgbClr val="000000"/>
                </a:solidFill>
                <a:latin typeface="Comic Sans MS"/>
                <a:cs typeface="Comic Sans MS"/>
              </a:endParaRPr>
            </a:p>
          </p:txBody>
        </p:sp>
      </p:grpSp>
      <p:sp>
        <p:nvSpPr>
          <p:cNvPr id="18" name="Title 1">
            <a:extLst>
              <a:ext uri="{FF2B5EF4-FFF2-40B4-BE49-F238E27FC236}">
                <a16:creationId xmlns:a16="http://schemas.microsoft.com/office/drawing/2014/main" id="{8962C644-7F7C-2642-8834-68DD0EA6708E}"/>
              </a:ext>
            </a:extLst>
          </p:cNvPr>
          <p:cNvSpPr txBox="1">
            <a:spLocks/>
          </p:cNvSpPr>
          <p:nvPr/>
        </p:nvSpPr>
        <p:spPr>
          <a:xfrm>
            <a:off x="1752600" y="37949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mn-lt"/>
              </a:rPr>
              <a:t>And what about the nuclei?</a:t>
            </a:r>
          </a:p>
        </p:txBody>
      </p:sp>
    </p:spTree>
    <p:extLst>
      <p:ext uri="{BB962C8B-B14F-4D97-AF65-F5344CB8AC3E}">
        <p14:creationId xmlns:p14="http://schemas.microsoft.com/office/powerpoint/2010/main" val="480366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A7165F-393E-A842-34E7-E975A09536C3}"/>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35354393-BE47-1719-D11E-C4DD4D043124}"/>
              </a:ext>
            </a:extLst>
          </p:cNvPr>
          <p:cNvSpPr>
            <a:spLocks noGrp="1"/>
          </p:cNvSpPr>
          <p:nvPr>
            <p:ph type="sldNum" sz="quarter" idx="12"/>
          </p:nvPr>
        </p:nvSpPr>
        <p:spPr/>
        <p:txBody>
          <a:bodyPr/>
          <a:lstStyle/>
          <a:p>
            <a:fld id="{1495DAC2-AB1D-3846-9742-98AFDA9D25F8}" type="slidenum">
              <a:rPr lang="it-IT" smtClean="0"/>
              <a:t>55</a:t>
            </a:fld>
            <a:endParaRPr lang="it-IT"/>
          </a:p>
        </p:txBody>
      </p:sp>
      <p:sp>
        <p:nvSpPr>
          <p:cNvPr id="4" name="Title 1">
            <a:extLst>
              <a:ext uri="{FF2B5EF4-FFF2-40B4-BE49-F238E27FC236}">
                <a16:creationId xmlns:a16="http://schemas.microsoft.com/office/drawing/2014/main" id="{2E57DFE3-3D0E-67FE-1463-C70873B87950}"/>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Nuclear Structure Functions</a:t>
            </a:r>
          </a:p>
        </p:txBody>
      </p:sp>
      <p:grpSp>
        <p:nvGrpSpPr>
          <p:cNvPr id="5" name="Group 198">
            <a:extLst>
              <a:ext uri="{FF2B5EF4-FFF2-40B4-BE49-F238E27FC236}">
                <a16:creationId xmlns:a16="http://schemas.microsoft.com/office/drawing/2014/main" id="{F9BDEEEB-D99A-83FC-16D9-7D7DD564BE25}"/>
              </a:ext>
            </a:extLst>
          </p:cNvPr>
          <p:cNvGrpSpPr/>
          <p:nvPr/>
        </p:nvGrpSpPr>
        <p:grpSpPr>
          <a:xfrm>
            <a:off x="618476" y="1512815"/>
            <a:ext cx="6172662" cy="1455250"/>
            <a:chOff x="-233544" y="-3272"/>
            <a:chExt cx="8408207" cy="1455249"/>
          </a:xfrm>
        </p:grpSpPr>
        <p:pic>
          <p:nvPicPr>
            <p:cNvPr id="6" name="droppedImage.pdf">
              <a:extLst>
                <a:ext uri="{FF2B5EF4-FFF2-40B4-BE49-F238E27FC236}">
                  <a16:creationId xmlns:a16="http://schemas.microsoft.com/office/drawing/2014/main" id="{573DE99C-773D-1EC3-3EBD-757DD1434001}"/>
                </a:ext>
              </a:extLst>
            </p:cNvPr>
            <p:cNvPicPr>
              <a:picLocks noChangeAspect="1"/>
            </p:cNvPicPr>
            <p:nvPr/>
          </p:nvPicPr>
          <p:blipFill>
            <a:blip r:embed="rId2"/>
            <a:stretch>
              <a:fillRect/>
            </a:stretch>
          </p:blipFill>
          <p:spPr>
            <a:xfrm>
              <a:off x="-233544" y="-3272"/>
              <a:ext cx="7830849" cy="726414"/>
            </a:xfrm>
            <a:prstGeom prst="rect">
              <a:avLst/>
            </a:prstGeom>
            <a:ln w="12700" cap="flat">
              <a:noFill/>
              <a:round/>
            </a:ln>
            <a:effectLst/>
          </p:spPr>
        </p:pic>
        <p:sp>
          <p:nvSpPr>
            <p:cNvPr id="7" name="Shape 194">
              <a:extLst>
                <a:ext uri="{FF2B5EF4-FFF2-40B4-BE49-F238E27FC236}">
                  <a16:creationId xmlns:a16="http://schemas.microsoft.com/office/drawing/2014/main" id="{ACA8FD1F-28A1-E208-D394-BD8E2D55856A}"/>
                </a:ext>
              </a:extLst>
            </p:cNvPr>
            <p:cNvSpPr/>
            <p:nvPr/>
          </p:nvSpPr>
          <p:spPr>
            <a:xfrm>
              <a:off x="2554911" y="944254"/>
              <a:ext cx="2517383" cy="379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lvl1pPr marL="40639" marR="40639" defTabSz="914400">
                <a:buClr>
                  <a:srgbClr val="008F00"/>
                </a:buClr>
                <a:buFont typeface="Arial"/>
                <a:defRPr sz="1800" b="1">
                  <a:solidFill>
                    <a:srgbClr val="0433FF"/>
                  </a:solidFill>
                  <a:uFill>
                    <a:solidFill>
                      <a:srgbClr val="0433FF"/>
                    </a:solidFill>
                  </a:uFill>
                  <a:latin typeface="+mn-lt"/>
                  <a:ea typeface="+mn-ea"/>
                  <a:cs typeface="+mn-cs"/>
                  <a:sym typeface="Arial"/>
                </a:defRPr>
              </a:lvl1pPr>
            </a:lstStyle>
            <a:p>
              <a:r>
                <a:rPr dirty="0"/>
                <a:t>quark+anti-quark</a:t>
              </a:r>
            </a:p>
          </p:txBody>
        </p:sp>
        <p:sp>
          <p:nvSpPr>
            <p:cNvPr id="8" name="Shape 195">
              <a:extLst>
                <a:ext uri="{FF2B5EF4-FFF2-40B4-BE49-F238E27FC236}">
                  <a16:creationId xmlns:a16="http://schemas.microsoft.com/office/drawing/2014/main" id="{577D6321-5919-70DE-FB9A-5218E22AE61F}"/>
                </a:ext>
              </a:extLst>
            </p:cNvPr>
            <p:cNvSpPr/>
            <p:nvPr/>
          </p:nvSpPr>
          <p:spPr>
            <a:xfrm>
              <a:off x="5475933" y="856942"/>
              <a:ext cx="2698730" cy="5950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marL="40639" marR="40639" defTabSz="914400">
                <a:buClr>
                  <a:srgbClr val="008F00"/>
                </a:buClr>
                <a:buFont typeface="Arial"/>
                <a:defRPr sz="1800" b="1">
                  <a:solidFill>
                    <a:srgbClr val="FF2600"/>
                  </a:solidFill>
                  <a:uFill>
                    <a:solidFill>
                      <a:srgbClr val="FF2600"/>
                    </a:solidFill>
                  </a:uFill>
                  <a:latin typeface="+mn-lt"/>
                  <a:ea typeface="+mn-ea"/>
                  <a:cs typeface="+mn-cs"/>
                  <a:sym typeface="Arial"/>
                </a:defRPr>
              </a:lvl1pPr>
            </a:lstStyle>
            <a:p>
              <a:pPr algn="ctr">
                <a:defRPr sz="2400" b="0">
                  <a:latin typeface="Times New Roman"/>
                  <a:ea typeface="Times New Roman"/>
                  <a:cs typeface="Times New Roman"/>
                  <a:sym typeface="Times New Roman"/>
                </a:defRPr>
              </a:pPr>
              <a:r>
                <a:rPr sz="1600" b="1" dirty="0">
                  <a:latin typeface="+mn-lt"/>
                  <a:ea typeface="+mn-ea"/>
                  <a:cs typeface="+mn-cs"/>
                  <a:sym typeface="Arial"/>
                </a:rPr>
                <a:t>gluon</a:t>
              </a:r>
              <a:r>
                <a:rPr lang="en-US" sz="1600" b="1" dirty="0">
                  <a:latin typeface="+mn-lt"/>
                  <a:ea typeface="+mn-ea"/>
                  <a:cs typeface="+mn-cs"/>
                  <a:sym typeface="Arial"/>
                </a:rPr>
                <a:t>s </a:t>
              </a:r>
            </a:p>
            <a:p>
              <a:pPr algn="ctr">
                <a:defRPr sz="2400" b="0">
                  <a:latin typeface="Times New Roman"/>
                  <a:ea typeface="Times New Roman"/>
                  <a:cs typeface="Times New Roman"/>
                  <a:sym typeface="Times New Roman"/>
                </a:defRPr>
              </a:pPr>
              <a:r>
                <a:rPr lang="en-US" sz="1600" b="1" dirty="0">
                  <a:latin typeface="+mn-lt"/>
                  <a:ea typeface="+mn-ea"/>
                  <a:cs typeface="+mn-cs"/>
                  <a:sym typeface="Arial"/>
                </a:rPr>
                <a:t>(or tag on F</a:t>
              </a:r>
              <a:r>
                <a:rPr lang="en-US" sz="1600" b="1" baseline="-25000" dirty="0">
                  <a:latin typeface="+mn-lt"/>
                  <a:ea typeface="+mn-ea"/>
                  <a:cs typeface="+mn-cs"/>
                  <a:sym typeface="Arial"/>
                </a:rPr>
                <a:t>2</a:t>
              </a:r>
              <a:r>
                <a:rPr lang="en-US" sz="1600" b="1" dirty="0">
                  <a:latin typeface="+mn-lt"/>
                  <a:ea typeface="+mn-ea"/>
                  <a:cs typeface="+mn-cs"/>
                  <a:sym typeface="Arial"/>
                </a:rPr>
                <a:t>-charm)</a:t>
              </a:r>
              <a:endParaRPr sz="1600" b="1" dirty="0">
                <a:latin typeface="+mn-lt"/>
                <a:ea typeface="+mn-ea"/>
                <a:cs typeface="+mn-cs"/>
                <a:sym typeface="Arial"/>
              </a:endParaRPr>
            </a:p>
          </p:txBody>
        </p:sp>
        <p:sp>
          <p:nvSpPr>
            <p:cNvPr id="9" name="Shape 196">
              <a:extLst>
                <a:ext uri="{FF2B5EF4-FFF2-40B4-BE49-F238E27FC236}">
                  <a16:creationId xmlns:a16="http://schemas.microsoft.com/office/drawing/2014/main" id="{96134F79-CDAA-F392-C0DE-F2493168FE7C}"/>
                </a:ext>
              </a:extLst>
            </p:cNvPr>
            <p:cNvSpPr/>
            <p:nvPr/>
          </p:nvSpPr>
          <p:spPr>
            <a:xfrm flipV="1">
              <a:off x="4495583" y="653742"/>
              <a:ext cx="459626" cy="332428"/>
            </a:xfrm>
            <a:prstGeom prst="line">
              <a:avLst/>
            </a:prstGeom>
            <a:noFill/>
            <a:ln w="25400" cap="flat">
              <a:solidFill>
                <a:srgbClr val="0061FF"/>
              </a:solidFill>
              <a:prstDash val="solid"/>
              <a:round/>
              <a:headEnd type="stealth" w="med" len="med"/>
              <a:tailEnd type="stealth" w="med" len="med"/>
            </a:ln>
            <a:effectLst/>
          </p:spPr>
          <p:txBody>
            <a:bodyPr wrap="square" lIns="0" tIns="0" rIns="0" bIns="0" numCol="1" anchor="t">
              <a:noAutofit/>
            </a:bodyPr>
            <a:lstStyle/>
            <a:p>
              <a:endParaRPr/>
            </a:p>
          </p:txBody>
        </p:sp>
        <p:sp>
          <p:nvSpPr>
            <p:cNvPr id="10" name="Shape 197">
              <a:extLst>
                <a:ext uri="{FF2B5EF4-FFF2-40B4-BE49-F238E27FC236}">
                  <a16:creationId xmlns:a16="http://schemas.microsoft.com/office/drawing/2014/main" id="{DE8DDC4D-9238-D38E-36A6-4AACAA26231F}"/>
                </a:ext>
              </a:extLst>
            </p:cNvPr>
            <p:cNvSpPr/>
            <p:nvPr/>
          </p:nvSpPr>
          <p:spPr>
            <a:xfrm flipH="1" flipV="1">
              <a:off x="6555411" y="628342"/>
              <a:ext cx="228601" cy="342901"/>
            </a:xfrm>
            <a:prstGeom prst="line">
              <a:avLst/>
            </a:prstGeom>
            <a:noFill/>
            <a:ln w="25400" cap="flat">
              <a:solidFill>
                <a:srgbClr val="E32400"/>
              </a:solidFill>
              <a:prstDash val="solid"/>
              <a:round/>
              <a:headEnd type="stealth" w="med" len="med"/>
              <a:tailEnd type="stealth" w="med" len="med"/>
            </a:ln>
            <a:effectLst/>
          </p:spPr>
          <p:txBody>
            <a:bodyPr wrap="square" lIns="0" tIns="0" rIns="0" bIns="0" numCol="1" anchor="t">
              <a:noAutofit/>
            </a:bodyPr>
            <a:lstStyle/>
            <a:p>
              <a:endParaRPr/>
            </a:p>
          </p:txBody>
        </p:sp>
      </p:grpSp>
      <p:sp>
        <p:nvSpPr>
          <p:cNvPr id="12" name="Shape 200">
            <a:extLst>
              <a:ext uri="{FF2B5EF4-FFF2-40B4-BE49-F238E27FC236}">
                <a16:creationId xmlns:a16="http://schemas.microsoft.com/office/drawing/2014/main" id="{7A971830-D2A6-AFDE-45AF-71FB3655BEAB}"/>
              </a:ext>
            </a:extLst>
          </p:cNvPr>
          <p:cNvSpPr/>
          <p:nvPr/>
        </p:nvSpPr>
        <p:spPr>
          <a:xfrm>
            <a:off x="130925" y="901037"/>
            <a:ext cx="4472027"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40639" marR="40639" defTabSz="914400">
              <a:defRPr sz="2400">
                <a:uFill>
                  <a:solidFill>
                    <a:srgbClr val="000000"/>
                  </a:solidFill>
                </a:uFill>
                <a:latin typeface="+mn-lt"/>
                <a:ea typeface="+mn-ea"/>
                <a:cs typeface="+mn-cs"/>
                <a:sym typeface="Arial"/>
              </a:defRPr>
            </a:lvl1pPr>
          </a:lstStyle>
          <a:p>
            <a:r>
              <a:rPr dirty="0"/>
              <a:t>Inclusive DIS on e</a:t>
            </a:r>
            <a:r>
              <a:rPr lang="en-US" dirty="0"/>
              <a:t>+</a:t>
            </a:r>
            <a:r>
              <a:rPr dirty="0"/>
              <a:t>A analog </a:t>
            </a:r>
            <a:r>
              <a:rPr lang="en-US" dirty="0"/>
              <a:t>to </a:t>
            </a:r>
            <a:r>
              <a:rPr dirty="0"/>
              <a:t>e</a:t>
            </a:r>
            <a:r>
              <a:rPr lang="en-US" dirty="0"/>
              <a:t>+</a:t>
            </a:r>
            <a:r>
              <a:rPr dirty="0"/>
              <a:t>p:</a:t>
            </a:r>
          </a:p>
        </p:txBody>
      </p:sp>
      <p:grpSp>
        <p:nvGrpSpPr>
          <p:cNvPr id="13" name="Group 12">
            <a:extLst>
              <a:ext uri="{FF2B5EF4-FFF2-40B4-BE49-F238E27FC236}">
                <a16:creationId xmlns:a16="http://schemas.microsoft.com/office/drawing/2014/main" id="{E919000B-D283-B261-69ED-568AD39391B4}"/>
              </a:ext>
            </a:extLst>
          </p:cNvPr>
          <p:cNvGrpSpPr/>
          <p:nvPr/>
        </p:nvGrpSpPr>
        <p:grpSpPr>
          <a:xfrm>
            <a:off x="8481765" y="608113"/>
            <a:ext cx="3687657" cy="2981320"/>
            <a:chOff x="5046315" y="2706918"/>
            <a:chExt cx="3687657" cy="2981320"/>
          </a:xfrm>
        </p:grpSpPr>
        <p:pic>
          <p:nvPicPr>
            <p:cNvPr id="14" name="npdf.pdf">
              <a:extLst>
                <a:ext uri="{FF2B5EF4-FFF2-40B4-BE49-F238E27FC236}">
                  <a16:creationId xmlns:a16="http://schemas.microsoft.com/office/drawing/2014/main" id="{E94E4BF5-F4BC-1B6D-7421-2E2493707DE9}"/>
                </a:ext>
              </a:extLst>
            </p:cNvPr>
            <p:cNvPicPr>
              <a:picLocks noChangeAspect="1"/>
            </p:cNvPicPr>
            <p:nvPr/>
          </p:nvPicPr>
          <p:blipFill>
            <a:blip r:embed="rId3"/>
            <a:srcRect/>
            <a:stretch>
              <a:fillRect/>
            </a:stretch>
          </p:blipFill>
          <p:spPr>
            <a:xfrm>
              <a:off x="5046315" y="2931575"/>
              <a:ext cx="3687657" cy="2756663"/>
            </a:xfrm>
            <a:prstGeom prst="rect">
              <a:avLst/>
            </a:prstGeom>
            <a:ln w="12700"/>
          </p:spPr>
        </p:pic>
        <p:sp>
          <p:nvSpPr>
            <p:cNvPr id="15" name="Shape 211">
              <a:extLst>
                <a:ext uri="{FF2B5EF4-FFF2-40B4-BE49-F238E27FC236}">
                  <a16:creationId xmlns:a16="http://schemas.microsoft.com/office/drawing/2014/main" id="{26B45348-AA3B-68E7-04E5-A37097A1D11E}"/>
                </a:ext>
              </a:extLst>
            </p:cNvPr>
            <p:cNvSpPr/>
            <p:nvPr/>
          </p:nvSpPr>
          <p:spPr>
            <a:xfrm>
              <a:off x="5604586" y="2706918"/>
              <a:ext cx="3024429" cy="43088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defTabSz="914400">
                <a:defRPr sz="2200">
                  <a:solidFill>
                    <a:srgbClr val="021EAA"/>
                  </a:solidFill>
                  <a:latin typeface="+mn-lt"/>
                  <a:ea typeface="+mn-ea"/>
                  <a:cs typeface="+mn-cs"/>
                  <a:sym typeface="Arial"/>
                </a:defRPr>
              </a:pPr>
              <a:r>
                <a:rPr b="1" dirty="0"/>
                <a:t>Ratio</a:t>
              </a:r>
              <a:r>
                <a:rPr lang="en-US" b="1" dirty="0"/>
                <a:t>:F</a:t>
              </a:r>
              <a:r>
                <a:rPr lang="en-US" b="1" baseline="-25000" dirty="0"/>
                <a:t>2</a:t>
              </a:r>
              <a:r>
                <a:rPr b="1" dirty="0"/>
                <a:t>(x,Q</a:t>
              </a:r>
              <a:r>
                <a:rPr b="1" baseline="30363" dirty="0"/>
                <a:t>2</a:t>
              </a:r>
              <a:r>
                <a:rPr b="1" dirty="0"/>
                <a:t>)</a:t>
              </a:r>
              <a:r>
                <a:rPr b="1" baseline="-21545" dirty="0"/>
                <a:t>Pb</a:t>
              </a:r>
              <a:r>
                <a:rPr b="1" dirty="0"/>
                <a:t>/</a:t>
              </a:r>
              <a:r>
                <a:rPr lang="en-US" b="1" dirty="0"/>
                <a:t>F</a:t>
              </a:r>
              <a:r>
                <a:rPr lang="en-US" b="1" baseline="-25000" dirty="0"/>
                <a:t>2</a:t>
              </a:r>
              <a:r>
                <a:rPr b="1" dirty="0"/>
                <a:t>(x,Q</a:t>
              </a:r>
              <a:r>
                <a:rPr b="1" baseline="30363" dirty="0"/>
                <a:t>2</a:t>
              </a:r>
              <a:r>
                <a:rPr b="1" dirty="0"/>
                <a:t>)</a:t>
              </a:r>
              <a:r>
                <a:rPr b="1" baseline="-21545" dirty="0"/>
                <a:t>p</a:t>
              </a:r>
              <a:r>
                <a:rPr b="1" dirty="0"/>
                <a:t> </a:t>
              </a:r>
            </a:p>
          </p:txBody>
        </p:sp>
        <p:sp>
          <p:nvSpPr>
            <p:cNvPr id="16" name="Rectangle 15">
              <a:extLst>
                <a:ext uri="{FF2B5EF4-FFF2-40B4-BE49-F238E27FC236}">
                  <a16:creationId xmlns:a16="http://schemas.microsoft.com/office/drawing/2014/main" id="{261CEBA2-85E3-4245-54DC-48E3D75A2132}"/>
                </a:ext>
              </a:extLst>
            </p:cNvPr>
            <p:cNvSpPr/>
            <p:nvPr/>
          </p:nvSpPr>
          <p:spPr>
            <a:xfrm>
              <a:off x="5868024" y="3746500"/>
              <a:ext cx="304176"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6C337FCE-D049-57ED-AEE2-9C66E042D5C4}"/>
              </a:ext>
            </a:extLst>
          </p:cNvPr>
          <p:cNvSpPr txBox="1"/>
          <p:nvPr/>
        </p:nvSpPr>
        <p:spPr>
          <a:xfrm>
            <a:off x="106787" y="2967057"/>
            <a:ext cx="7777349" cy="1708160"/>
          </a:xfrm>
          <a:prstGeom prst="rect">
            <a:avLst/>
          </a:prstGeom>
          <a:noFill/>
        </p:spPr>
        <p:txBody>
          <a:bodyPr wrap="square" rtlCol="0">
            <a:spAutoFit/>
          </a:bodyPr>
          <a:lstStyle/>
          <a:p>
            <a:r>
              <a:rPr lang="en-US" sz="2000" dirty="0">
                <a:solidFill>
                  <a:srgbClr val="0000FF"/>
                </a:solidFill>
              </a:rPr>
              <a:t>DGLAP evolution model:</a:t>
            </a:r>
            <a:r>
              <a:rPr lang="en-US" sz="2000" dirty="0"/>
              <a:t> </a:t>
            </a:r>
          </a:p>
          <a:p>
            <a:r>
              <a:rPr lang="en-US" sz="2000" dirty="0"/>
              <a:t>predicts Q</a:t>
            </a:r>
            <a:r>
              <a:rPr lang="en-US" sz="2000" baseline="30000" dirty="0"/>
              <a:t>2 </a:t>
            </a:r>
            <a:r>
              <a:rPr lang="en-US" sz="2000" dirty="0"/>
              <a:t>but </a:t>
            </a:r>
            <a:r>
              <a:rPr lang="en-US" sz="2000" dirty="0">
                <a:solidFill>
                  <a:srgbClr val="2925FF"/>
                </a:solidFill>
              </a:rPr>
              <a:t>not</a:t>
            </a:r>
            <a:r>
              <a:rPr lang="en-US" sz="2000" dirty="0"/>
              <a:t> A-dependence and x-dependence</a:t>
            </a:r>
          </a:p>
          <a:p>
            <a:pPr>
              <a:spcBef>
                <a:spcPts val="600"/>
              </a:spcBef>
            </a:pPr>
            <a:r>
              <a:rPr lang="en-US" sz="2000" dirty="0">
                <a:solidFill>
                  <a:srgbClr val="0000FF"/>
                </a:solidFill>
              </a:rPr>
              <a:t>Saturation models: </a:t>
            </a:r>
          </a:p>
          <a:p>
            <a:r>
              <a:rPr lang="en-US" sz="2000" dirty="0"/>
              <a:t>predict A-dependence and x-dependence but </a:t>
            </a:r>
            <a:r>
              <a:rPr lang="en-US" sz="2000" dirty="0">
                <a:solidFill>
                  <a:srgbClr val="3366FF"/>
                </a:solidFill>
              </a:rPr>
              <a:t>not</a:t>
            </a:r>
            <a:r>
              <a:rPr lang="en-US" sz="2000" dirty="0"/>
              <a:t> </a:t>
            </a:r>
            <a:r>
              <a:rPr lang="en-US" sz="2000" i="1" dirty="0"/>
              <a:t>Q</a:t>
            </a:r>
            <a:r>
              <a:rPr lang="en-US" sz="2000" i="1" baseline="30000" dirty="0"/>
              <a:t>2</a:t>
            </a:r>
          </a:p>
          <a:p>
            <a:r>
              <a:rPr lang="en-US" sz="2000" dirty="0">
                <a:solidFill>
                  <a:srgbClr val="0000FF"/>
                </a:solidFill>
                <a:sym typeface="Wingdings"/>
              </a:rPr>
              <a:t> </a:t>
            </a:r>
            <a:r>
              <a:rPr lang="en-US" sz="2000" dirty="0">
                <a:solidFill>
                  <a:srgbClr val="0000FF"/>
                </a:solidFill>
              </a:rPr>
              <a:t>Need: </a:t>
            </a:r>
            <a:r>
              <a:rPr lang="en-US" sz="2000" dirty="0"/>
              <a:t>large Q</a:t>
            </a:r>
            <a:r>
              <a:rPr lang="en-US" sz="2000" baseline="30000" dirty="0"/>
              <a:t>2</a:t>
            </a:r>
            <a:r>
              <a:rPr lang="en-US" sz="2000" dirty="0"/>
              <a:t> lever-arm for fixed x, A-scan</a:t>
            </a:r>
          </a:p>
        </p:txBody>
      </p:sp>
      <p:pic>
        <p:nvPicPr>
          <p:cNvPr id="18" name="Picture 17">
            <a:extLst>
              <a:ext uri="{FF2B5EF4-FFF2-40B4-BE49-F238E27FC236}">
                <a16:creationId xmlns:a16="http://schemas.microsoft.com/office/drawing/2014/main" id="{8747E834-A926-ECBC-A5FE-373D3D809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2233" y="3645877"/>
            <a:ext cx="3832483" cy="2862000"/>
          </a:xfrm>
          <a:prstGeom prst="rect">
            <a:avLst/>
          </a:prstGeom>
        </p:spPr>
      </p:pic>
      <p:sp>
        <p:nvSpPr>
          <p:cNvPr id="19" name="TextBox 18">
            <a:extLst>
              <a:ext uri="{FF2B5EF4-FFF2-40B4-BE49-F238E27FC236}">
                <a16:creationId xmlns:a16="http://schemas.microsoft.com/office/drawing/2014/main" id="{6501D6F5-3456-3186-8E47-76158A76BA66}"/>
              </a:ext>
            </a:extLst>
          </p:cNvPr>
          <p:cNvSpPr txBox="1"/>
          <p:nvPr/>
        </p:nvSpPr>
        <p:spPr>
          <a:xfrm>
            <a:off x="45156" y="4732673"/>
            <a:ext cx="777734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Aim at extending our knowledge on structure functions into the realm where gluon saturation effects emerge </a:t>
            </a:r>
            <a:r>
              <a:rPr lang="en-US" sz="2000" dirty="0">
                <a:solidFill>
                  <a:srgbClr val="4314FF"/>
                </a:solidFill>
                <a:ea typeface="Symbol"/>
                <a:cs typeface="Symbol"/>
                <a:sym typeface="Symbol"/>
              </a:rPr>
              <a:t>⇒</a:t>
            </a:r>
            <a:r>
              <a:rPr lang="en-US" sz="2000" dirty="0">
                <a:solidFill>
                  <a:srgbClr val="4314FF"/>
                </a:solidFill>
              </a:rPr>
              <a:t> different evolution</a:t>
            </a:r>
          </a:p>
        </p:txBody>
      </p:sp>
      <p:sp>
        <p:nvSpPr>
          <p:cNvPr id="20" name="Shape 224">
            <a:extLst>
              <a:ext uri="{FF2B5EF4-FFF2-40B4-BE49-F238E27FC236}">
                <a16:creationId xmlns:a16="http://schemas.microsoft.com/office/drawing/2014/main" id="{14CDAF71-99B7-A92F-7567-E746164C4764}"/>
              </a:ext>
            </a:extLst>
          </p:cNvPr>
          <p:cNvSpPr/>
          <p:nvPr/>
        </p:nvSpPr>
        <p:spPr>
          <a:xfrm>
            <a:off x="119964" y="5536335"/>
            <a:ext cx="7627732" cy="841256"/>
          </a:xfrm>
          <a:prstGeom prst="rect">
            <a:avLst/>
          </a:prstGeom>
          <a:ln w="31750">
            <a:solidFill>
              <a:schemeClr val="accent2"/>
            </a:solidFill>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defRPr sz="2400">
                <a:solidFill>
                  <a:srgbClr val="941100"/>
                </a:solidFill>
              </a:defRPr>
            </a:pPr>
            <a:r>
              <a:rPr lang="en-US" sz="2400" dirty="0">
                <a:solidFill>
                  <a:srgbClr val="FF0000"/>
                </a:solidFill>
                <a:latin typeface="+mj-lt"/>
              </a:rPr>
              <a:t>An EIC</a:t>
            </a:r>
            <a:r>
              <a:rPr sz="2400" dirty="0">
                <a:solidFill>
                  <a:srgbClr val="FF0000"/>
                </a:solidFill>
                <a:latin typeface="+mj-lt"/>
              </a:rPr>
              <a:t> provides a factor </a:t>
            </a:r>
            <a:r>
              <a:rPr lang="en-US" sz="2400" dirty="0">
                <a:solidFill>
                  <a:srgbClr val="FF0000"/>
                </a:solidFill>
                <a:latin typeface="+mj-lt"/>
              </a:rPr>
              <a:t>10</a:t>
            </a:r>
            <a:r>
              <a:rPr sz="2400" dirty="0">
                <a:solidFill>
                  <a:srgbClr val="FF0000"/>
                </a:solidFill>
                <a:latin typeface="+mj-lt"/>
              </a:rPr>
              <a:t> larger reach in Q</a:t>
            </a:r>
            <a:r>
              <a:rPr sz="2400" baseline="30000" dirty="0">
                <a:solidFill>
                  <a:srgbClr val="FF0000"/>
                </a:solidFill>
                <a:latin typeface="+mj-lt"/>
              </a:rPr>
              <a:t>2</a:t>
            </a:r>
            <a:r>
              <a:rPr sz="2400" dirty="0">
                <a:solidFill>
                  <a:srgbClr val="FF0000"/>
                </a:solidFill>
                <a:latin typeface="+mj-lt"/>
              </a:rPr>
              <a:t> and low-x</a:t>
            </a:r>
            <a:r>
              <a:rPr lang="en-US" sz="2400" dirty="0">
                <a:solidFill>
                  <a:srgbClr val="FF0000"/>
                </a:solidFill>
                <a:latin typeface="+mj-lt"/>
              </a:rPr>
              <a:t> compared to available data</a:t>
            </a:r>
            <a:endParaRPr sz="2400" dirty="0">
              <a:solidFill>
                <a:srgbClr val="FF0000"/>
              </a:solidFill>
              <a:latin typeface="+mj-lt"/>
            </a:endParaRPr>
          </a:p>
        </p:txBody>
      </p:sp>
    </p:spTree>
    <p:extLst>
      <p:ext uri="{BB962C8B-B14F-4D97-AF65-F5344CB8AC3E}">
        <p14:creationId xmlns:p14="http://schemas.microsoft.com/office/powerpoint/2010/main" val="1059141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50B016-B46E-047E-1F36-D1E36ECCA968}"/>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9423ED8D-8E97-D6CD-E188-146E22AB776A}"/>
              </a:ext>
            </a:extLst>
          </p:cNvPr>
          <p:cNvSpPr>
            <a:spLocks noGrp="1"/>
          </p:cNvSpPr>
          <p:nvPr>
            <p:ph type="sldNum" sz="quarter" idx="12"/>
          </p:nvPr>
        </p:nvSpPr>
        <p:spPr/>
        <p:txBody>
          <a:bodyPr/>
          <a:lstStyle/>
          <a:p>
            <a:fld id="{1495DAC2-AB1D-3846-9742-98AFDA9D25F8}" type="slidenum">
              <a:rPr lang="it-IT" smtClean="0"/>
              <a:t>56</a:t>
            </a:fld>
            <a:endParaRPr lang="it-IT"/>
          </a:p>
        </p:txBody>
      </p:sp>
      <p:grpSp>
        <p:nvGrpSpPr>
          <p:cNvPr id="4" name="Group 3">
            <a:extLst>
              <a:ext uri="{FF2B5EF4-FFF2-40B4-BE49-F238E27FC236}">
                <a16:creationId xmlns:a16="http://schemas.microsoft.com/office/drawing/2014/main" id="{08FCDB61-37CF-E5E2-BEAA-F4A1FBAC7674}"/>
              </a:ext>
            </a:extLst>
          </p:cNvPr>
          <p:cNvGrpSpPr/>
          <p:nvPr/>
        </p:nvGrpSpPr>
        <p:grpSpPr>
          <a:xfrm>
            <a:off x="-38100" y="812344"/>
            <a:ext cx="5174837" cy="5306898"/>
            <a:chOff x="139698" y="939800"/>
            <a:chExt cx="5035139" cy="5179442"/>
          </a:xfrm>
        </p:grpSpPr>
        <p:pic>
          <p:nvPicPr>
            <p:cNvPr id="5" name="Picture 4" descr="plot_RedCrossSecMinLog.eps">
              <a:extLst>
                <a:ext uri="{FF2B5EF4-FFF2-40B4-BE49-F238E27FC236}">
                  <a16:creationId xmlns:a16="http://schemas.microsoft.com/office/drawing/2014/main" id="{D28FB9BD-DE2F-11E1-FC6C-3F2364E720D5}"/>
                </a:ext>
              </a:extLst>
            </p:cNvPr>
            <p:cNvPicPr>
              <a:picLocks noChangeAspect="1"/>
            </p:cNvPicPr>
            <p:nvPr/>
          </p:nvPicPr>
          <p:blipFill rotWithShape="1">
            <a:blip r:embed="rId2">
              <a:extLst>
                <a:ext uri="{28A0092B-C50C-407E-A947-70E740481C1C}">
                  <a14:useLocalDpi xmlns:a14="http://schemas.microsoft.com/office/drawing/2010/main" val="0"/>
                </a:ext>
              </a:extLst>
            </a:blip>
            <a:srcRect t="2401" r="8961"/>
            <a:stretch/>
          </p:blipFill>
          <p:spPr>
            <a:xfrm>
              <a:off x="203200" y="939800"/>
              <a:ext cx="4971637" cy="5179442"/>
            </a:xfrm>
            <a:prstGeom prst="rect">
              <a:avLst/>
            </a:prstGeom>
          </p:spPr>
        </p:pic>
        <p:sp>
          <p:nvSpPr>
            <p:cNvPr id="6" name="TextBox 5">
              <a:extLst>
                <a:ext uri="{FF2B5EF4-FFF2-40B4-BE49-F238E27FC236}">
                  <a16:creationId xmlns:a16="http://schemas.microsoft.com/office/drawing/2014/main" id="{CD6E9989-2295-3834-3269-D77E05905B70}"/>
                </a:ext>
              </a:extLst>
            </p:cNvPr>
            <p:cNvSpPr txBox="1"/>
            <p:nvPr/>
          </p:nvSpPr>
          <p:spPr>
            <a:xfrm rot="16200000">
              <a:off x="183220" y="2643137"/>
              <a:ext cx="374622" cy="461665"/>
            </a:xfrm>
            <a:prstGeom prst="rect">
              <a:avLst/>
            </a:prstGeom>
            <a:noFill/>
          </p:spPr>
          <p:txBody>
            <a:bodyPr wrap="none" rtlCol="0">
              <a:spAutoFit/>
            </a:bodyPr>
            <a:lstStyle/>
            <a:p>
              <a:r>
                <a:rPr lang="en-US" sz="2400" dirty="0" err="1">
                  <a:latin typeface="Arial"/>
                  <a:cs typeface="Arial"/>
                </a:rPr>
                <a:t>σ</a:t>
              </a:r>
              <a:endParaRPr lang="en-US" sz="2400" dirty="0">
                <a:latin typeface="Arial"/>
                <a:cs typeface="Arial"/>
              </a:endParaRPr>
            </a:p>
          </p:txBody>
        </p:sp>
      </p:grpSp>
      <p:sp>
        <p:nvSpPr>
          <p:cNvPr id="7" name="Shape 216">
            <a:extLst>
              <a:ext uri="{FF2B5EF4-FFF2-40B4-BE49-F238E27FC236}">
                <a16:creationId xmlns:a16="http://schemas.microsoft.com/office/drawing/2014/main" id="{4F3D3DB3-4A46-D249-991C-256D7CCED164}"/>
              </a:ext>
            </a:extLst>
          </p:cNvPr>
          <p:cNvSpPr txBox="1">
            <a:spLocks/>
          </p:cNvSpPr>
          <p:nvPr/>
        </p:nvSpPr>
        <p:spPr>
          <a:xfrm>
            <a:off x="5124038" y="2036344"/>
            <a:ext cx="6407563" cy="21179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lnSpc>
                <a:spcPct val="110000"/>
              </a:lnSpc>
              <a:buClr>
                <a:srgbClr val="FF6600"/>
              </a:buClr>
              <a:buFont typeface="Wingdings" charset="2"/>
              <a:buChar char="²"/>
              <a:defRPr sz="2400"/>
            </a:pPr>
            <a:r>
              <a:rPr lang="en-US" sz="1800" b="1" dirty="0">
                <a:solidFill>
                  <a:srgbClr val="FF0000"/>
                </a:solidFill>
              </a:rPr>
              <a:t>Systematics = 3%</a:t>
            </a:r>
          </a:p>
          <a:p>
            <a:pPr marL="342900" lvl="1" indent="-342900">
              <a:lnSpc>
                <a:spcPct val="110000"/>
              </a:lnSpc>
              <a:buClr>
                <a:srgbClr val="FF6600"/>
              </a:buClr>
              <a:buFont typeface="Wingdings" charset="2"/>
              <a:buChar char="²"/>
              <a:defRPr sz="2400"/>
            </a:pPr>
            <a:r>
              <a:rPr lang="en-US" sz="1800" dirty="0"/>
              <a:t>Stat. and Sys. error summed in quadrature </a:t>
            </a:r>
            <a:r>
              <a:rPr lang="en-US" sz="1800" b="1" dirty="0">
                <a:solidFill>
                  <a:srgbClr val="FF0000"/>
                </a:solidFill>
              </a:rPr>
              <a:t>(Sys. dominate!)</a:t>
            </a:r>
            <a:endParaRPr lang="en-US" sz="1800" dirty="0"/>
          </a:p>
          <a:p>
            <a:pPr marL="342900" lvl="1" indent="-342900">
              <a:lnSpc>
                <a:spcPct val="110000"/>
              </a:lnSpc>
              <a:buClr>
                <a:srgbClr val="FF6600"/>
              </a:buClr>
              <a:buFont typeface="Wingdings" charset="2"/>
              <a:buChar char="²"/>
              <a:defRPr sz="2400"/>
            </a:pPr>
            <a:r>
              <a:rPr lang="en-US" sz="1800" dirty="0"/>
              <a:t>Gluon extraction via scaling violation </a:t>
            </a:r>
            <a:r>
              <a:rPr lang="en-US" sz="1800" dirty="0">
                <a:sym typeface="Wingdings"/>
              </a:rPr>
              <a:t></a:t>
            </a:r>
            <a:r>
              <a:rPr lang="mr-IN" sz="1800" dirty="0"/>
              <a:t> </a:t>
            </a:r>
            <a:r>
              <a:rPr lang="mr-IN" sz="1800" dirty="0">
                <a:solidFill>
                  <a:srgbClr val="021EAA"/>
                </a:solidFill>
              </a:rPr>
              <a:t>dσ</a:t>
            </a:r>
            <a:r>
              <a:rPr lang="en-US" sz="1800" dirty="0">
                <a:solidFill>
                  <a:srgbClr val="021EAA"/>
                </a:solidFill>
              </a:rPr>
              <a:t>(</a:t>
            </a:r>
            <a:r>
              <a:rPr lang="mr-IN" sz="1800" dirty="0">
                <a:solidFill>
                  <a:srgbClr val="021EAA"/>
                </a:solidFill>
              </a:rPr>
              <a:t>x,Q</a:t>
            </a:r>
            <a:r>
              <a:rPr lang="mr-IN" sz="1800" baseline="31999" dirty="0">
                <a:solidFill>
                  <a:srgbClr val="021EAA"/>
                </a:solidFill>
              </a:rPr>
              <a:t>2</a:t>
            </a:r>
            <a:r>
              <a:rPr lang="en-US" sz="1800" dirty="0">
                <a:solidFill>
                  <a:srgbClr val="021EAA"/>
                </a:solidFill>
              </a:rPr>
              <a:t>)</a:t>
            </a:r>
            <a:r>
              <a:rPr lang="mr-IN" sz="1800" dirty="0">
                <a:solidFill>
                  <a:srgbClr val="021EAA"/>
                </a:solidFill>
              </a:rPr>
              <a:t>/dlnQ</a:t>
            </a:r>
            <a:r>
              <a:rPr lang="mr-IN" sz="1800" baseline="31999" dirty="0">
                <a:solidFill>
                  <a:srgbClr val="021EAA"/>
                </a:solidFill>
              </a:rPr>
              <a:t>2</a:t>
            </a:r>
            <a:r>
              <a:rPr lang="en-US" sz="1800" baseline="31999" dirty="0">
                <a:solidFill>
                  <a:srgbClr val="021EAA"/>
                </a:solidFill>
              </a:rPr>
              <a:t> </a:t>
            </a:r>
            <a:r>
              <a:rPr lang="en-US" sz="1800" dirty="0"/>
              <a:t>(requires ~&gt; 1 decade in Q</a:t>
            </a:r>
            <a:r>
              <a:rPr lang="en-US" sz="1800" baseline="31999" dirty="0"/>
              <a:t>2 </a:t>
            </a:r>
            <a:r>
              <a:rPr lang="en-US" sz="1800" dirty="0"/>
              <a:t>at a fixed x) </a:t>
            </a:r>
          </a:p>
          <a:p>
            <a:pPr marL="342900" lvl="1" indent="-342900">
              <a:lnSpc>
                <a:spcPct val="110000"/>
              </a:lnSpc>
              <a:buClr>
                <a:srgbClr val="FF6600"/>
              </a:buClr>
              <a:buFont typeface="Wingdings" charset="2"/>
              <a:buChar char="²"/>
              <a:defRPr sz="2400"/>
            </a:pPr>
            <a:r>
              <a:rPr lang="en-US" sz="1800" dirty="0"/>
              <a:t>Comparison of linear with non-linear evolution in x will signal saturation </a:t>
            </a:r>
            <a:r>
              <a:rPr lang="en-US" sz="1800" dirty="0">
                <a:latin typeface="Symbol"/>
                <a:ea typeface="Symbol"/>
                <a:cs typeface="Symbol"/>
                <a:sym typeface="Symbol"/>
              </a:rPr>
              <a:t>⇒</a:t>
            </a:r>
            <a:r>
              <a:rPr lang="en-US" sz="1800" dirty="0"/>
              <a:t> needs low-x reach</a:t>
            </a:r>
          </a:p>
        </p:txBody>
      </p:sp>
      <p:graphicFrame>
        <p:nvGraphicFramePr>
          <p:cNvPr id="8" name="Object 7">
            <a:extLst>
              <a:ext uri="{FF2B5EF4-FFF2-40B4-BE49-F238E27FC236}">
                <a16:creationId xmlns:a16="http://schemas.microsoft.com/office/drawing/2014/main" id="{A53ADC9C-8CB5-8E79-1985-6922E2DA7BBD}"/>
              </a:ext>
            </a:extLst>
          </p:cNvPr>
          <p:cNvGraphicFramePr>
            <a:graphicFrameLocks noChangeAspect="1"/>
          </p:cNvGraphicFramePr>
          <p:nvPr>
            <p:extLst>
              <p:ext uri="{D42A27DB-BD31-4B8C-83A1-F6EECF244321}">
                <p14:modId xmlns:p14="http://schemas.microsoft.com/office/powerpoint/2010/main" val="3508582707"/>
              </p:ext>
            </p:extLst>
          </p:nvPr>
        </p:nvGraphicFramePr>
        <p:xfrm>
          <a:off x="6104467" y="905174"/>
          <a:ext cx="4304858" cy="1025921"/>
        </p:xfrm>
        <a:graphic>
          <a:graphicData uri="http://schemas.openxmlformats.org/presentationml/2006/ole">
            <mc:AlternateContent xmlns:mc="http://schemas.openxmlformats.org/markup-compatibility/2006">
              <mc:Choice xmlns:v="urn:schemas-microsoft-com:vml" Requires="v">
                <p:oleObj name="Equation" r:id="rId3" imgW="2247900" imgH="482600" progId="Equation.3">
                  <p:embed/>
                </p:oleObj>
              </mc:Choice>
              <mc:Fallback>
                <p:oleObj name="Equation" r:id="rId3" imgW="2247900" imgH="482600" progId="Equation.3">
                  <p:embed/>
                  <p:pic>
                    <p:nvPicPr>
                      <p:cNvPr id="17" name="Object 16"/>
                      <p:cNvPicPr/>
                      <p:nvPr/>
                    </p:nvPicPr>
                    <p:blipFill>
                      <a:blip r:embed="rId4"/>
                      <a:stretch>
                        <a:fillRect/>
                      </a:stretch>
                    </p:blipFill>
                    <p:spPr>
                      <a:xfrm>
                        <a:off x="6104467" y="905174"/>
                        <a:ext cx="4304858" cy="1025921"/>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6AE74028-AC5B-BF14-BB93-95BE9171D3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0" y="879756"/>
            <a:ext cx="5146186" cy="5000967"/>
          </a:xfrm>
          <a:prstGeom prst="rect">
            <a:avLst/>
          </a:prstGeom>
        </p:spPr>
      </p:pic>
      <p:sp>
        <p:nvSpPr>
          <p:cNvPr id="10" name="TextBox 9">
            <a:extLst>
              <a:ext uri="{FF2B5EF4-FFF2-40B4-BE49-F238E27FC236}">
                <a16:creationId xmlns:a16="http://schemas.microsoft.com/office/drawing/2014/main" id="{C3CFAC17-E55B-5477-52F5-7E26E206A371}"/>
              </a:ext>
            </a:extLst>
          </p:cNvPr>
          <p:cNvSpPr txBox="1"/>
          <p:nvPr/>
        </p:nvSpPr>
        <p:spPr>
          <a:xfrm>
            <a:off x="5190785" y="5303142"/>
            <a:ext cx="6407563" cy="646331"/>
          </a:xfrm>
          <a:prstGeom prst="rect">
            <a:avLst/>
          </a:prstGeom>
          <a:noFill/>
          <a:ln w="25400">
            <a:solidFill>
              <a:schemeClr val="accent3">
                <a:lumMod val="75000"/>
              </a:schemeClr>
            </a:solidFill>
          </a:ln>
        </p:spPr>
        <p:txBody>
          <a:bodyPr wrap="square" rtlCol="0">
            <a:spAutoFit/>
          </a:bodyPr>
          <a:lstStyle/>
          <a:p>
            <a:pPr algn="ctr"/>
            <a:r>
              <a:rPr lang="en-US" b="1" dirty="0">
                <a:solidFill>
                  <a:srgbClr val="FF0000"/>
                </a:solidFill>
              </a:rPr>
              <a:t>Large expected impact on current theory uncertainty, especially at low-x and low-Q</a:t>
            </a:r>
            <a:r>
              <a:rPr lang="en-US" b="1" baseline="30000" dirty="0">
                <a:solidFill>
                  <a:srgbClr val="FF0000"/>
                </a:solidFill>
              </a:rPr>
              <a:t>2</a:t>
            </a:r>
          </a:p>
        </p:txBody>
      </p:sp>
      <p:sp>
        <p:nvSpPr>
          <p:cNvPr id="11" name="Shape 224">
            <a:extLst>
              <a:ext uri="{FF2B5EF4-FFF2-40B4-BE49-F238E27FC236}">
                <a16:creationId xmlns:a16="http://schemas.microsoft.com/office/drawing/2014/main" id="{AF96A2E0-9647-AF8F-7D1A-EF3ADB1EBDB6}"/>
              </a:ext>
            </a:extLst>
          </p:cNvPr>
          <p:cNvSpPr/>
          <p:nvPr/>
        </p:nvSpPr>
        <p:spPr>
          <a:xfrm>
            <a:off x="5190785" y="4357414"/>
            <a:ext cx="6407563" cy="718145"/>
          </a:xfrm>
          <a:prstGeom prst="rect">
            <a:avLst/>
          </a:prstGeom>
          <a:ln w="31750">
            <a:solidFill>
              <a:schemeClr val="accent6"/>
            </a:solidFill>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defRPr sz="2400">
                <a:solidFill>
                  <a:srgbClr val="941100"/>
                </a:solidFill>
              </a:defRPr>
            </a:pPr>
            <a:r>
              <a:rPr lang="en-US" sz="2000" dirty="0">
                <a:solidFill>
                  <a:srgbClr val="FF0000"/>
                </a:solidFill>
              </a:rPr>
              <a:t>An EIC</a:t>
            </a:r>
            <a:r>
              <a:rPr sz="2000" dirty="0">
                <a:solidFill>
                  <a:srgbClr val="FF0000"/>
                </a:solidFill>
              </a:rPr>
              <a:t> </a:t>
            </a:r>
            <a:r>
              <a:rPr lang="en-US" sz="2000" dirty="0">
                <a:solidFill>
                  <a:srgbClr val="FF0000"/>
                </a:solidFill>
              </a:rPr>
              <a:t>at its highest energy </a:t>
            </a:r>
            <a:r>
              <a:rPr sz="2000" dirty="0">
                <a:solidFill>
                  <a:srgbClr val="FF0000"/>
                </a:solidFill>
              </a:rPr>
              <a:t>provides a factor </a:t>
            </a:r>
            <a:r>
              <a:rPr lang="en-US" sz="2000" dirty="0">
                <a:solidFill>
                  <a:srgbClr val="FF0000"/>
                </a:solidFill>
              </a:rPr>
              <a:t>10</a:t>
            </a:r>
            <a:r>
              <a:rPr sz="2000" dirty="0">
                <a:solidFill>
                  <a:srgbClr val="FF0000"/>
                </a:solidFill>
              </a:rPr>
              <a:t> larger reach in Q</a:t>
            </a:r>
            <a:r>
              <a:rPr sz="2000" baseline="31999" dirty="0">
                <a:solidFill>
                  <a:srgbClr val="FF0000"/>
                </a:solidFill>
              </a:rPr>
              <a:t>2</a:t>
            </a:r>
            <a:r>
              <a:rPr sz="2000" dirty="0">
                <a:solidFill>
                  <a:srgbClr val="FF0000"/>
                </a:solidFill>
              </a:rPr>
              <a:t> and low-x</a:t>
            </a:r>
            <a:r>
              <a:rPr lang="en-US" sz="2000" dirty="0">
                <a:solidFill>
                  <a:srgbClr val="FF0000"/>
                </a:solidFill>
              </a:rPr>
              <a:t> compared to available data</a:t>
            </a:r>
            <a:endParaRPr sz="2000" dirty="0">
              <a:solidFill>
                <a:srgbClr val="FF0000"/>
              </a:solidFill>
            </a:endParaRPr>
          </a:p>
        </p:txBody>
      </p:sp>
      <p:sp>
        <p:nvSpPr>
          <p:cNvPr id="22" name="Title 1">
            <a:extLst>
              <a:ext uri="{FF2B5EF4-FFF2-40B4-BE49-F238E27FC236}">
                <a16:creationId xmlns:a16="http://schemas.microsoft.com/office/drawing/2014/main" id="{B306CF15-550D-C8A0-B2C6-F8F705A5559C}"/>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Reduced Cross Section &amp; F</a:t>
            </a:r>
            <a:r>
              <a:rPr lang="en-US" sz="3200" b="1" baseline="-25000" dirty="0">
                <a:solidFill>
                  <a:srgbClr val="C00000"/>
                </a:solidFill>
              </a:rPr>
              <a:t>2</a:t>
            </a:r>
            <a:r>
              <a:rPr lang="en-US" sz="3200" b="1" dirty="0">
                <a:solidFill>
                  <a:srgbClr val="C00000"/>
                </a:solidFill>
              </a:rPr>
              <a:t> (</a:t>
            </a:r>
            <a:r>
              <a:rPr lang="en-US" sz="3200" b="1" dirty="0" err="1">
                <a:solidFill>
                  <a:srgbClr val="C00000"/>
                </a:solidFill>
              </a:rPr>
              <a:t>e+Au</a:t>
            </a:r>
            <a:r>
              <a:rPr lang="en-US" sz="3200" b="1" dirty="0">
                <a:solidFill>
                  <a:srgbClr val="C00000"/>
                </a:solidFill>
              </a:rPr>
              <a:t>)</a:t>
            </a:r>
          </a:p>
        </p:txBody>
      </p:sp>
    </p:spTree>
    <p:extLst>
      <p:ext uri="{BB962C8B-B14F-4D97-AF65-F5344CB8AC3E}">
        <p14:creationId xmlns:p14="http://schemas.microsoft.com/office/powerpoint/2010/main" val="199996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B38F13-4EE2-F85F-B6B7-FE22AE04D0AF}"/>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DB643DA9-D67D-54FC-9407-91033DB9DEDD}"/>
              </a:ext>
            </a:extLst>
          </p:cNvPr>
          <p:cNvSpPr>
            <a:spLocks noGrp="1"/>
          </p:cNvSpPr>
          <p:nvPr>
            <p:ph type="sldNum" sz="quarter" idx="12"/>
          </p:nvPr>
        </p:nvSpPr>
        <p:spPr/>
        <p:txBody>
          <a:bodyPr/>
          <a:lstStyle/>
          <a:p>
            <a:fld id="{1495DAC2-AB1D-3846-9742-98AFDA9D25F8}" type="slidenum">
              <a:rPr lang="it-IT" smtClean="0"/>
              <a:t>57</a:t>
            </a:fld>
            <a:endParaRPr lang="it-IT"/>
          </a:p>
        </p:txBody>
      </p:sp>
      <p:pic>
        <p:nvPicPr>
          <p:cNvPr id="6" name="Picture 5">
            <a:extLst>
              <a:ext uri="{FF2B5EF4-FFF2-40B4-BE49-F238E27FC236}">
                <a16:creationId xmlns:a16="http://schemas.microsoft.com/office/drawing/2014/main" id="{73410B97-54DA-7A7E-EA9F-C3105E881A33}"/>
              </a:ext>
            </a:extLst>
          </p:cNvPr>
          <p:cNvPicPr>
            <a:picLocks noChangeAspect="1"/>
          </p:cNvPicPr>
          <p:nvPr/>
        </p:nvPicPr>
        <p:blipFill rotWithShape="1">
          <a:blip r:embed="rId2">
            <a:extLst>
              <a:ext uri="{28A0092B-C50C-407E-A947-70E740481C1C}">
                <a14:useLocalDpi xmlns:a14="http://schemas.microsoft.com/office/drawing/2010/main" val="0"/>
              </a:ext>
            </a:extLst>
          </a:blip>
          <a:srcRect b="33258"/>
          <a:stretch/>
        </p:blipFill>
        <p:spPr>
          <a:xfrm>
            <a:off x="0" y="1753167"/>
            <a:ext cx="7038746" cy="3523375"/>
          </a:xfrm>
          <a:prstGeom prst="rect">
            <a:avLst/>
          </a:prstGeom>
        </p:spPr>
      </p:pic>
      <p:sp>
        <p:nvSpPr>
          <p:cNvPr id="7" name="TextBox 6">
            <a:extLst>
              <a:ext uri="{FF2B5EF4-FFF2-40B4-BE49-F238E27FC236}">
                <a16:creationId xmlns:a16="http://schemas.microsoft.com/office/drawing/2014/main" id="{C0CC593D-8E7A-F720-2E61-69B24CDA5E05}"/>
              </a:ext>
            </a:extLst>
          </p:cNvPr>
          <p:cNvSpPr txBox="1"/>
          <p:nvPr/>
        </p:nvSpPr>
        <p:spPr>
          <a:xfrm>
            <a:off x="70510" y="997537"/>
            <a:ext cx="4254883" cy="400110"/>
          </a:xfrm>
          <a:prstGeom prst="rect">
            <a:avLst/>
          </a:prstGeom>
          <a:noFill/>
        </p:spPr>
        <p:txBody>
          <a:bodyPr wrap="none" rtlCol="0">
            <a:spAutoFit/>
          </a:bodyPr>
          <a:lstStyle/>
          <a:p>
            <a:r>
              <a:rPr lang="en-US" sz="2000" b="1" dirty="0">
                <a:solidFill>
                  <a:srgbClr val="0000FF"/>
                </a:solidFill>
              </a:rPr>
              <a:t>Higher energy EIC: √s = 63, 78, 89 GeV </a:t>
            </a:r>
            <a:endParaRPr lang="en-US" sz="2000" dirty="0">
              <a:solidFill>
                <a:srgbClr val="0000FF"/>
              </a:solidFill>
            </a:endParaRPr>
          </a:p>
        </p:txBody>
      </p:sp>
      <p:pic>
        <p:nvPicPr>
          <p:cNvPr id="8" name="Picture 7" descr="plot_StatErrorFraction_20x100.png">
            <a:extLst>
              <a:ext uri="{FF2B5EF4-FFF2-40B4-BE49-F238E27FC236}">
                <a16:creationId xmlns:a16="http://schemas.microsoft.com/office/drawing/2014/main" id="{FF68FED0-8C53-AA72-520D-7A647CFCE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284" y="2078033"/>
            <a:ext cx="4036467" cy="3196665"/>
          </a:xfrm>
          <a:prstGeom prst="rect">
            <a:avLst/>
          </a:prstGeom>
        </p:spPr>
      </p:pic>
      <p:sp>
        <p:nvSpPr>
          <p:cNvPr id="9" name="TextBox 8">
            <a:extLst>
              <a:ext uri="{FF2B5EF4-FFF2-40B4-BE49-F238E27FC236}">
                <a16:creationId xmlns:a16="http://schemas.microsoft.com/office/drawing/2014/main" id="{157452E4-BA1C-3C6A-BAF6-7A803418337A}"/>
              </a:ext>
            </a:extLst>
          </p:cNvPr>
          <p:cNvSpPr txBox="1"/>
          <p:nvPr/>
        </p:nvSpPr>
        <p:spPr>
          <a:xfrm>
            <a:off x="3546683" y="5725728"/>
            <a:ext cx="4114800" cy="646331"/>
          </a:xfrm>
          <a:prstGeom prst="rect">
            <a:avLst/>
          </a:prstGeom>
          <a:noFill/>
        </p:spPr>
        <p:txBody>
          <a:bodyPr wrap="square" rtlCol="0">
            <a:spAutoFit/>
          </a:bodyPr>
          <a:lstStyle/>
          <a:p>
            <a:pPr marL="285750" indent="-285750">
              <a:buFont typeface="Arial"/>
              <a:buChar char="•"/>
            </a:pPr>
            <a:r>
              <a:rPr lang="en-US" dirty="0"/>
              <a:t>total error = stat. + sys. in quadrature</a:t>
            </a:r>
          </a:p>
          <a:p>
            <a:pPr marL="285750" indent="-285750">
              <a:buFont typeface="Arial"/>
              <a:buChar char="•"/>
            </a:pPr>
            <a:r>
              <a:rPr lang="en-US" dirty="0"/>
              <a:t>assumed sys. = 3%</a:t>
            </a:r>
          </a:p>
        </p:txBody>
      </p:sp>
      <p:graphicFrame>
        <p:nvGraphicFramePr>
          <p:cNvPr id="10" name="Object 9">
            <a:extLst>
              <a:ext uri="{FF2B5EF4-FFF2-40B4-BE49-F238E27FC236}">
                <a16:creationId xmlns:a16="http://schemas.microsoft.com/office/drawing/2014/main" id="{D7876980-463D-79E0-986E-955F12FD9B0B}"/>
              </a:ext>
            </a:extLst>
          </p:cNvPr>
          <p:cNvGraphicFramePr>
            <a:graphicFrameLocks noChangeAspect="1"/>
          </p:cNvGraphicFramePr>
          <p:nvPr>
            <p:extLst>
              <p:ext uri="{D42A27DB-BD31-4B8C-83A1-F6EECF244321}">
                <p14:modId xmlns:p14="http://schemas.microsoft.com/office/powerpoint/2010/main" val="3574303388"/>
              </p:ext>
            </p:extLst>
          </p:nvPr>
        </p:nvGraphicFramePr>
        <p:xfrm>
          <a:off x="4462657" y="905455"/>
          <a:ext cx="3641864" cy="867917"/>
        </p:xfrm>
        <a:graphic>
          <a:graphicData uri="http://schemas.openxmlformats.org/presentationml/2006/ole">
            <mc:AlternateContent xmlns:mc="http://schemas.openxmlformats.org/markup-compatibility/2006">
              <mc:Choice xmlns:v="urn:schemas-microsoft-com:vml" Requires="v">
                <p:oleObj name="Equation" r:id="rId4" imgW="2247900" imgH="482600" progId="Equation.3">
                  <p:embed/>
                </p:oleObj>
              </mc:Choice>
              <mc:Fallback>
                <p:oleObj name="Equation" r:id="rId4" imgW="2247900" imgH="482600" progId="Equation.3">
                  <p:embed/>
                  <p:pic>
                    <p:nvPicPr>
                      <p:cNvPr id="16" name="Object 15">
                        <a:extLst>
                          <a:ext uri="{FF2B5EF4-FFF2-40B4-BE49-F238E27FC236}">
                            <a16:creationId xmlns:a16="http://schemas.microsoft.com/office/drawing/2014/main" id="{6275F635-018E-4449-9F08-32C8A2FAB81B}"/>
                          </a:ext>
                        </a:extLst>
                      </p:cNvPr>
                      <p:cNvPicPr/>
                      <p:nvPr/>
                    </p:nvPicPr>
                    <p:blipFill>
                      <a:blip r:embed="rId5"/>
                      <a:stretch>
                        <a:fillRect/>
                      </a:stretch>
                    </p:blipFill>
                    <p:spPr>
                      <a:xfrm>
                        <a:off x="4462657" y="905455"/>
                        <a:ext cx="3641864" cy="867917"/>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4959C9AD-83B6-DD8F-6845-1400CFE1B245}"/>
              </a:ext>
            </a:extLst>
          </p:cNvPr>
          <p:cNvSpPr txBox="1"/>
          <p:nvPr/>
        </p:nvSpPr>
        <p:spPr>
          <a:xfrm>
            <a:off x="8369961" y="5125294"/>
            <a:ext cx="3782713" cy="369332"/>
          </a:xfrm>
          <a:prstGeom prst="rect">
            <a:avLst/>
          </a:prstGeom>
          <a:noFill/>
        </p:spPr>
        <p:txBody>
          <a:bodyPr wrap="square" rtlCol="0">
            <a:spAutoFit/>
          </a:bodyPr>
          <a:lstStyle/>
          <a:p>
            <a:pPr algn="ctr"/>
            <a:r>
              <a:rPr lang="en-US" b="1" dirty="0"/>
              <a:t>Errors still dominated by systematics</a:t>
            </a:r>
          </a:p>
        </p:txBody>
      </p:sp>
      <p:sp>
        <p:nvSpPr>
          <p:cNvPr id="12" name="TextBox 11">
            <a:extLst>
              <a:ext uri="{FF2B5EF4-FFF2-40B4-BE49-F238E27FC236}">
                <a16:creationId xmlns:a16="http://schemas.microsoft.com/office/drawing/2014/main" id="{7CB1D4C1-D4DE-FBD2-E716-BB1401D9A084}"/>
              </a:ext>
            </a:extLst>
          </p:cNvPr>
          <p:cNvSpPr txBox="1"/>
          <p:nvPr/>
        </p:nvSpPr>
        <p:spPr>
          <a:xfrm>
            <a:off x="39326" y="5244421"/>
            <a:ext cx="2860078" cy="1200329"/>
          </a:xfrm>
          <a:prstGeom prst="rect">
            <a:avLst/>
          </a:prstGeom>
          <a:noFill/>
        </p:spPr>
        <p:txBody>
          <a:bodyPr wrap="none" rtlCol="0">
            <a:spAutoFit/>
          </a:bodyPr>
          <a:lstStyle/>
          <a:p>
            <a:r>
              <a:rPr lang="en-US" b="1" dirty="0">
                <a:solidFill>
                  <a:srgbClr val="FF0000"/>
                </a:solidFill>
              </a:rPr>
              <a:t>Simulation: </a:t>
            </a:r>
          </a:p>
          <a:p>
            <a:r>
              <a:rPr lang="en-US" dirty="0"/>
              <a:t>[√s = 63 GeV] –&gt; L = 2 fb</a:t>
            </a:r>
            <a:r>
              <a:rPr lang="en-US" baseline="30000" dirty="0"/>
              <a:t>-1</a:t>
            </a:r>
            <a:r>
              <a:rPr lang="en-US" dirty="0"/>
              <a:t>/A</a:t>
            </a:r>
          </a:p>
          <a:p>
            <a:r>
              <a:rPr lang="en-US" dirty="0"/>
              <a:t>[√s = 78 GeV] –&gt; L = 4 fb</a:t>
            </a:r>
            <a:r>
              <a:rPr lang="en-US" baseline="30000" dirty="0"/>
              <a:t>-1</a:t>
            </a:r>
            <a:r>
              <a:rPr lang="en-US" dirty="0"/>
              <a:t>/A</a:t>
            </a:r>
          </a:p>
          <a:p>
            <a:r>
              <a:rPr lang="en-US" dirty="0"/>
              <a:t>[√s = 89 GeV] –&gt; L = 4 fb</a:t>
            </a:r>
            <a:r>
              <a:rPr lang="en-US" baseline="30000" dirty="0"/>
              <a:t>-1</a:t>
            </a:r>
            <a:r>
              <a:rPr lang="en-US" dirty="0"/>
              <a:t>/A</a:t>
            </a:r>
            <a:endParaRPr lang="en-US" baseline="30000" dirty="0"/>
          </a:p>
        </p:txBody>
      </p:sp>
      <p:sp>
        <p:nvSpPr>
          <p:cNvPr id="13" name="TextBox 12">
            <a:extLst>
              <a:ext uri="{FF2B5EF4-FFF2-40B4-BE49-F238E27FC236}">
                <a16:creationId xmlns:a16="http://schemas.microsoft.com/office/drawing/2014/main" id="{1ED72B4E-6A03-342A-3E46-BA7F9FAAF968}"/>
              </a:ext>
            </a:extLst>
          </p:cNvPr>
          <p:cNvSpPr txBox="1"/>
          <p:nvPr/>
        </p:nvSpPr>
        <p:spPr>
          <a:xfrm>
            <a:off x="3452729" y="5347199"/>
            <a:ext cx="4611555" cy="400110"/>
          </a:xfrm>
          <a:prstGeom prst="rect">
            <a:avLst/>
          </a:prstGeom>
          <a:noFill/>
          <a:ln w="25400">
            <a:solidFill>
              <a:srgbClr val="FF6600"/>
            </a:solidFill>
          </a:ln>
        </p:spPr>
        <p:txBody>
          <a:bodyPr wrap="square" rtlCol="0">
            <a:spAutoFit/>
          </a:bodyPr>
          <a:lstStyle/>
          <a:p>
            <a:pPr algn="ctr"/>
            <a:r>
              <a:rPr lang="en-US" b="1" dirty="0">
                <a:solidFill>
                  <a:srgbClr val="0000FF"/>
                </a:solidFill>
              </a:rPr>
              <a:t>Total simulated event sample</a:t>
            </a:r>
            <a:r>
              <a:rPr lang="en-US" dirty="0"/>
              <a:t> </a:t>
            </a:r>
            <a:r>
              <a:rPr lang="en-US" sz="2000" b="1" dirty="0">
                <a:solidFill>
                  <a:srgbClr val="FF0000"/>
                </a:solidFill>
              </a:rPr>
              <a:t>L = 10 fb</a:t>
            </a:r>
            <a:r>
              <a:rPr lang="en-US" sz="2000" b="1" baseline="30000" dirty="0">
                <a:solidFill>
                  <a:srgbClr val="FF0000"/>
                </a:solidFill>
              </a:rPr>
              <a:t>-1</a:t>
            </a:r>
            <a:r>
              <a:rPr lang="en-US" sz="2000" b="1" dirty="0">
                <a:solidFill>
                  <a:srgbClr val="FF0000"/>
                </a:solidFill>
              </a:rPr>
              <a:t>/A</a:t>
            </a:r>
            <a:endParaRPr lang="en-US" sz="2000" dirty="0"/>
          </a:p>
        </p:txBody>
      </p:sp>
      <p:sp>
        <p:nvSpPr>
          <p:cNvPr id="14" name="Title 1">
            <a:extLst>
              <a:ext uri="{FF2B5EF4-FFF2-40B4-BE49-F238E27FC236}">
                <a16:creationId xmlns:a16="http://schemas.microsoft.com/office/drawing/2014/main" id="{B7377F57-6A89-47FA-3DB7-07B74CF661DC}"/>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Extracting F</a:t>
            </a:r>
            <a:r>
              <a:rPr lang="en-US" sz="3200" b="1" baseline="-25000" dirty="0">
                <a:solidFill>
                  <a:srgbClr val="C00000"/>
                </a:solidFill>
              </a:rPr>
              <a:t>L</a:t>
            </a:r>
            <a:r>
              <a:rPr lang="en-US" sz="3200" b="1" dirty="0">
                <a:solidFill>
                  <a:srgbClr val="C00000"/>
                </a:solidFill>
              </a:rPr>
              <a:t> (</a:t>
            </a:r>
            <a:r>
              <a:rPr lang="en-US" sz="3200" b="1" dirty="0" err="1">
                <a:solidFill>
                  <a:srgbClr val="C00000"/>
                </a:solidFill>
              </a:rPr>
              <a:t>e+Au</a:t>
            </a:r>
            <a:r>
              <a:rPr lang="en-US" sz="3200" b="1" dirty="0">
                <a:solidFill>
                  <a:srgbClr val="C00000"/>
                </a:solidFill>
              </a:rPr>
              <a:t>)</a:t>
            </a:r>
          </a:p>
        </p:txBody>
      </p:sp>
      <p:graphicFrame>
        <p:nvGraphicFramePr>
          <p:cNvPr id="15" name="Object 14">
            <a:extLst>
              <a:ext uri="{FF2B5EF4-FFF2-40B4-BE49-F238E27FC236}">
                <a16:creationId xmlns:a16="http://schemas.microsoft.com/office/drawing/2014/main" id="{6DE109F2-8AA5-7551-85DD-4F300F316813}"/>
              </a:ext>
            </a:extLst>
          </p:cNvPr>
          <p:cNvGraphicFramePr>
            <a:graphicFrameLocks noChangeAspect="1"/>
          </p:cNvGraphicFramePr>
          <p:nvPr>
            <p:extLst>
              <p:ext uri="{D42A27DB-BD31-4B8C-83A1-F6EECF244321}">
                <p14:modId xmlns:p14="http://schemas.microsoft.com/office/powerpoint/2010/main" val="1787306079"/>
              </p:ext>
            </p:extLst>
          </p:nvPr>
        </p:nvGraphicFramePr>
        <p:xfrm>
          <a:off x="9053530" y="914515"/>
          <a:ext cx="1561723" cy="867917"/>
        </p:xfrm>
        <a:graphic>
          <a:graphicData uri="http://schemas.openxmlformats.org/presentationml/2006/ole">
            <mc:AlternateContent xmlns:mc="http://schemas.openxmlformats.org/markup-compatibility/2006">
              <mc:Choice xmlns:v="urn:schemas-microsoft-com:vml" Requires="v">
                <p:oleObj name="Equation" r:id="rId6" imgW="965200" imgH="482600" progId="Equation.3">
                  <p:embed/>
                </p:oleObj>
              </mc:Choice>
              <mc:Fallback>
                <p:oleObj name="Equation" r:id="rId6" imgW="965200" imgH="482600" progId="Equation.3">
                  <p:embed/>
                  <p:pic>
                    <p:nvPicPr>
                      <p:cNvPr id="17" name="Object 16">
                        <a:extLst>
                          <a:ext uri="{FF2B5EF4-FFF2-40B4-BE49-F238E27FC236}">
                            <a16:creationId xmlns:a16="http://schemas.microsoft.com/office/drawing/2014/main" id="{36E0C489-0259-A44E-BC04-94455FF63E76}"/>
                          </a:ext>
                        </a:extLst>
                      </p:cNvPr>
                      <p:cNvPicPr/>
                      <p:nvPr/>
                    </p:nvPicPr>
                    <p:blipFill>
                      <a:blip r:embed="rId7"/>
                      <a:stretch>
                        <a:fillRect/>
                      </a:stretch>
                    </p:blipFill>
                    <p:spPr>
                      <a:xfrm>
                        <a:off x="9053530" y="914515"/>
                        <a:ext cx="1561723" cy="867917"/>
                      </a:xfrm>
                      <a:prstGeom prst="rect">
                        <a:avLst/>
                      </a:prstGeom>
                    </p:spPr>
                  </p:pic>
                </p:oleObj>
              </mc:Fallback>
            </mc:AlternateContent>
          </a:graphicData>
        </a:graphic>
      </p:graphicFrame>
    </p:spTree>
    <p:extLst>
      <p:ext uri="{BB962C8B-B14F-4D97-AF65-F5344CB8AC3E}">
        <p14:creationId xmlns:p14="http://schemas.microsoft.com/office/powerpoint/2010/main" val="161413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ADCE3A-3A8B-827E-6F11-762CC174CCC2}"/>
              </a:ext>
            </a:extLst>
          </p:cNvPr>
          <p:cNvSpPr>
            <a:spLocks noGrp="1"/>
          </p:cNvSpPr>
          <p:nvPr>
            <p:ph type="ftr" sz="quarter" idx="11"/>
          </p:nvPr>
        </p:nvSpPr>
        <p:spPr/>
        <p:txBody>
          <a:bodyPr/>
          <a:lstStyle/>
          <a:p>
            <a:r>
              <a:rPr lang="it-IT" dirty="0"/>
              <a:t>S. Fazio (University of Calabria &amp; INFN Cosenza)</a:t>
            </a:r>
          </a:p>
        </p:txBody>
      </p:sp>
      <p:sp>
        <p:nvSpPr>
          <p:cNvPr id="3" name="Slide Number Placeholder 2">
            <a:extLst>
              <a:ext uri="{FF2B5EF4-FFF2-40B4-BE49-F238E27FC236}">
                <a16:creationId xmlns:a16="http://schemas.microsoft.com/office/drawing/2014/main" id="{FC4E3F20-B551-85D6-DD1F-815AFAB56ACC}"/>
              </a:ext>
            </a:extLst>
          </p:cNvPr>
          <p:cNvSpPr>
            <a:spLocks noGrp="1"/>
          </p:cNvSpPr>
          <p:nvPr>
            <p:ph type="sldNum" sz="quarter" idx="12"/>
          </p:nvPr>
        </p:nvSpPr>
        <p:spPr/>
        <p:txBody>
          <a:bodyPr/>
          <a:lstStyle/>
          <a:p>
            <a:fld id="{1495DAC2-AB1D-3846-9742-98AFDA9D25F8}" type="slidenum">
              <a:rPr lang="it-IT" smtClean="0"/>
              <a:t>58</a:t>
            </a:fld>
            <a:endParaRPr lang="it-IT"/>
          </a:p>
        </p:txBody>
      </p:sp>
      <p:pic>
        <p:nvPicPr>
          <p:cNvPr id="4" name="Picture 3">
            <a:extLst>
              <a:ext uri="{FF2B5EF4-FFF2-40B4-BE49-F238E27FC236}">
                <a16:creationId xmlns:a16="http://schemas.microsoft.com/office/drawing/2014/main" id="{0961EF21-AE40-9B01-8886-3DD2E8FC2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4286" y="1800404"/>
            <a:ext cx="3127892" cy="3001010"/>
          </a:xfrm>
          <a:prstGeom prst="rect">
            <a:avLst/>
          </a:prstGeom>
        </p:spPr>
      </p:pic>
      <p:sp>
        <p:nvSpPr>
          <p:cNvPr id="5" name="TextBox 4">
            <a:extLst>
              <a:ext uri="{FF2B5EF4-FFF2-40B4-BE49-F238E27FC236}">
                <a16:creationId xmlns:a16="http://schemas.microsoft.com/office/drawing/2014/main" id="{CC1F12B0-C219-9C42-B6C4-87D2C255B963}"/>
              </a:ext>
            </a:extLst>
          </p:cNvPr>
          <p:cNvSpPr txBox="1"/>
          <p:nvPr/>
        </p:nvSpPr>
        <p:spPr>
          <a:xfrm>
            <a:off x="164495" y="5133140"/>
            <a:ext cx="9043373" cy="1077218"/>
          </a:xfrm>
          <a:prstGeom prst="rect">
            <a:avLst/>
          </a:prstGeom>
          <a:noFill/>
        </p:spPr>
        <p:txBody>
          <a:bodyPr wrap="none" rtlCol="0">
            <a:spAutoFit/>
          </a:bodyPr>
          <a:lstStyle/>
          <a:p>
            <a:pPr marL="342900" indent="-342900">
              <a:buFont typeface="Courier New" panose="02070309020205020404" pitchFamily="49" charset="0"/>
              <a:buChar char="o"/>
            </a:pPr>
            <a:r>
              <a:rPr lang="en-US" sz="2400" dirty="0"/>
              <a:t>We select </a:t>
            </a:r>
            <a:r>
              <a:rPr lang="en-US" sz="2400" b="1" dirty="0">
                <a:solidFill>
                  <a:srgbClr val="FF0000"/>
                </a:solidFill>
              </a:rPr>
              <a:t>kaons</a:t>
            </a:r>
            <a:r>
              <a:rPr lang="en-US" sz="2400" dirty="0"/>
              <a:t> in the final state of the </a:t>
            </a:r>
            <a:r>
              <a:rPr lang="en-US" sz="2400" b="1" i="1" dirty="0"/>
              <a:t>D</a:t>
            </a:r>
            <a:r>
              <a:rPr lang="en-US" sz="2400" dirty="0"/>
              <a:t> meson decay, looking for: </a:t>
            </a:r>
          </a:p>
          <a:p>
            <a:pPr marL="584200" indent="-269875">
              <a:buFont typeface="Arial"/>
              <a:buChar char="•"/>
            </a:pPr>
            <a:r>
              <a:rPr lang="en-US" sz="2000" dirty="0"/>
              <a:t>a displaced vertex: </a:t>
            </a:r>
            <a:r>
              <a:rPr lang="en-US" sz="2000" dirty="0">
                <a:solidFill>
                  <a:srgbClr val="0000FF"/>
                </a:solidFill>
              </a:rPr>
              <a:t>0.01 cm &lt;|Vertex|&lt; 3 cm   </a:t>
            </a:r>
          </a:p>
          <a:p>
            <a:pPr marL="584200" indent="-269875">
              <a:buFont typeface="Arial"/>
              <a:buChar char="•"/>
            </a:pPr>
            <a:r>
              <a:rPr lang="en-US" sz="2000" dirty="0">
                <a:solidFill>
                  <a:srgbClr val="000000"/>
                </a:solidFill>
              </a:rPr>
              <a:t>Momentum within the acceptance of an EIC model detector</a:t>
            </a:r>
          </a:p>
        </p:txBody>
      </p:sp>
      <p:pic>
        <p:nvPicPr>
          <p:cNvPr id="8" name="Picture 7" descr="desy04-156.fig1.gif">
            <a:extLst>
              <a:ext uri="{FF2B5EF4-FFF2-40B4-BE49-F238E27FC236}">
                <a16:creationId xmlns:a16="http://schemas.microsoft.com/office/drawing/2014/main" id="{57C57D6F-0941-A28B-A253-BA9EE3749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86" y="953912"/>
            <a:ext cx="2617906" cy="1829248"/>
          </a:xfrm>
          <a:prstGeom prst="rect">
            <a:avLst/>
          </a:prstGeom>
        </p:spPr>
      </p:pic>
      <p:sp>
        <p:nvSpPr>
          <p:cNvPr id="9" name="Shape 242">
            <a:extLst>
              <a:ext uri="{FF2B5EF4-FFF2-40B4-BE49-F238E27FC236}">
                <a16:creationId xmlns:a16="http://schemas.microsoft.com/office/drawing/2014/main" id="{496AA2DC-CA5D-C6F7-31D6-6F41BB86D5D7}"/>
              </a:ext>
            </a:extLst>
          </p:cNvPr>
          <p:cNvSpPr/>
          <p:nvPr/>
        </p:nvSpPr>
        <p:spPr>
          <a:xfrm>
            <a:off x="3081371" y="977304"/>
            <a:ext cx="8963873" cy="67710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914400">
              <a:defRPr sz="2200">
                <a:solidFill>
                  <a:srgbClr val="021EAA"/>
                </a:solidFill>
                <a:latin typeface="+mn-lt"/>
                <a:ea typeface="+mn-ea"/>
                <a:cs typeface="+mn-cs"/>
                <a:sym typeface="Arial"/>
              </a:defRPr>
            </a:lvl1pPr>
          </a:lstStyle>
          <a:p>
            <a:pPr marL="342900" indent="-342900">
              <a:buFont typeface="Wingdings" charset="2"/>
              <a:buChar char="v"/>
            </a:pPr>
            <a:r>
              <a:rPr dirty="0"/>
              <a:t>Direct access to gluons at medium to high </a:t>
            </a:r>
            <a:r>
              <a:rPr i="1" dirty="0"/>
              <a:t>x</a:t>
            </a:r>
            <a:r>
              <a:rPr dirty="0"/>
              <a:t> by </a:t>
            </a:r>
            <a:r>
              <a:rPr dirty="0">
                <a:solidFill>
                  <a:srgbClr val="2D3DC2"/>
                </a:solidFill>
              </a:rPr>
              <a:t>tagging</a:t>
            </a:r>
            <a:r>
              <a:rPr b="1" dirty="0">
                <a:solidFill>
                  <a:srgbClr val="FF0000"/>
                </a:solidFill>
              </a:rPr>
              <a:t> photon-gluon</a:t>
            </a:r>
            <a:r>
              <a:rPr lang="en-US" b="1" dirty="0">
                <a:solidFill>
                  <a:srgbClr val="FF0000"/>
                </a:solidFill>
              </a:rPr>
              <a:t> fusion</a:t>
            </a:r>
          </a:p>
          <a:p>
            <a:pPr marL="342900" indent="-342900">
              <a:buFont typeface="Wingdings" charset="2"/>
              <a:buChar char="v"/>
            </a:pPr>
            <a:r>
              <a:rPr lang="en-US" dirty="0"/>
              <a:t>Helps determining heavy quarks mass scheme</a:t>
            </a:r>
            <a:endParaRPr dirty="0"/>
          </a:p>
        </p:txBody>
      </p:sp>
      <p:sp>
        <p:nvSpPr>
          <p:cNvPr id="10" name="TextBox 9">
            <a:extLst>
              <a:ext uri="{FF2B5EF4-FFF2-40B4-BE49-F238E27FC236}">
                <a16:creationId xmlns:a16="http://schemas.microsoft.com/office/drawing/2014/main" id="{0EB4CA1B-4AEC-CAB5-3985-2E4C3A04F240}"/>
              </a:ext>
            </a:extLst>
          </p:cNvPr>
          <p:cNvSpPr txBox="1"/>
          <p:nvPr/>
        </p:nvSpPr>
        <p:spPr>
          <a:xfrm>
            <a:off x="301316" y="2709653"/>
            <a:ext cx="2138000" cy="523220"/>
          </a:xfrm>
          <a:prstGeom prst="rect">
            <a:avLst/>
          </a:prstGeom>
          <a:noFill/>
        </p:spPr>
        <p:txBody>
          <a:bodyPr wrap="none" rtlCol="0">
            <a:spAutoFit/>
          </a:bodyPr>
          <a:lstStyle/>
          <a:p>
            <a:r>
              <a:rPr lang="en-US" sz="2800" b="1" dirty="0">
                <a:solidFill>
                  <a:srgbClr val="FF0000"/>
                </a:solidFill>
              </a:rPr>
              <a:t>Novel probe!</a:t>
            </a:r>
          </a:p>
        </p:txBody>
      </p:sp>
      <p:sp>
        <p:nvSpPr>
          <p:cNvPr id="11" name="TextBox 10">
            <a:extLst>
              <a:ext uri="{FF2B5EF4-FFF2-40B4-BE49-F238E27FC236}">
                <a16:creationId xmlns:a16="http://schemas.microsoft.com/office/drawing/2014/main" id="{4EB1B5BA-6EEA-0B9C-3DC9-3D63DCC2ACC5}"/>
              </a:ext>
            </a:extLst>
          </p:cNvPr>
          <p:cNvSpPr txBox="1"/>
          <p:nvPr/>
        </p:nvSpPr>
        <p:spPr>
          <a:xfrm>
            <a:off x="75516" y="4665870"/>
            <a:ext cx="5756181" cy="523220"/>
          </a:xfrm>
          <a:prstGeom prst="rect">
            <a:avLst/>
          </a:prstGeom>
          <a:noFill/>
        </p:spPr>
        <p:txBody>
          <a:bodyPr wrap="square" rtlCol="0">
            <a:spAutoFit/>
          </a:bodyPr>
          <a:lstStyle/>
          <a:p>
            <a:pPr algn="ctr"/>
            <a:r>
              <a:rPr lang="en-US" sz="2800" dirty="0">
                <a:solidFill>
                  <a:srgbClr val="0000FF"/>
                </a:solidFill>
              </a:rPr>
              <a:t>Selection of charm-production events:</a:t>
            </a:r>
          </a:p>
        </p:txBody>
      </p:sp>
      <p:pic>
        <p:nvPicPr>
          <p:cNvPr id="12" name="Picture 11" descr="plot_Kaon_VTX.eps">
            <a:extLst>
              <a:ext uri="{FF2B5EF4-FFF2-40B4-BE49-F238E27FC236}">
                <a16:creationId xmlns:a16="http://schemas.microsoft.com/office/drawing/2014/main" id="{BB262AAE-785D-B77B-82B3-29223F2A4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371" y="1762817"/>
            <a:ext cx="4044303" cy="2903053"/>
          </a:xfrm>
          <a:prstGeom prst="rect">
            <a:avLst/>
          </a:prstGeom>
        </p:spPr>
      </p:pic>
      <p:sp>
        <p:nvSpPr>
          <p:cNvPr id="13" name="Title 1">
            <a:extLst>
              <a:ext uri="{FF2B5EF4-FFF2-40B4-BE49-F238E27FC236}">
                <a16:creationId xmlns:a16="http://schemas.microsoft.com/office/drawing/2014/main" id="{9F2ED9B2-B70F-C296-214F-0ECD268BE766}"/>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Charm production: a unique tool!</a:t>
            </a:r>
          </a:p>
        </p:txBody>
      </p:sp>
    </p:spTree>
    <p:extLst>
      <p:ext uri="{BB962C8B-B14F-4D97-AF65-F5344CB8AC3E}">
        <p14:creationId xmlns:p14="http://schemas.microsoft.com/office/powerpoint/2010/main" val="2717295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7AB73FC-B344-9B45-B51B-6E601A941B3F}"/>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C7212BCB-F1C0-F531-2EB2-6AA3C681E29B}"/>
              </a:ext>
            </a:extLst>
          </p:cNvPr>
          <p:cNvSpPr>
            <a:spLocks noGrp="1"/>
          </p:cNvSpPr>
          <p:nvPr>
            <p:ph type="sldNum" sz="quarter" idx="12"/>
          </p:nvPr>
        </p:nvSpPr>
        <p:spPr/>
        <p:txBody>
          <a:bodyPr/>
          <a:lstStyle/>
          <a:p>
            <a:fld id="{1495DAC2-AB1D-3846-9742-98AFDA9D25F8}" type="slidenum">
              <a:rPr lang="it-IT" smtClean="0"/>
              <a:t>59</a:t>
            </a:fld>
            <a:endParaRPr lang="it-IT"/>
          </a:p>
        </p:txBody>
      </p:sp>
      <p:sp>
        <p:nvSpPr>
          <p:cNvPr id="4" name="Shape 216">
            <a:extLst>
              <a:ext uri="{FF2B5EF4-FFF2-40B4-BE49-F238E27FC236}">
                <a16:creationId xmlns:a16="http://schemas.microsoft.com/office/drawing/2014/main" id="{1AF6582A-40EB-B5CF-FFFD-3859D03F089E}"/>
              </a:ext>
            </a:extLst>
          </p:cNvPr>
          <p:cNvSpPr txBox="1">
            <a:spLocks/>
          </p:cNvSpPr>
          <p:nvPr/>
        </p:nvSpPr>
        <p:spPr>
          <a:xfrm>
            <a:off x="3994150" y="4787900"/>
            <a:ext cx="3314700" cy="16406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Clr>
                <a:srgbClr val="FF6600"/>
              </a:buClr>
              <a:buFont typeface="Wingdings" charset="2"/>
              <a:buChar char="²"/>
              <a:defRPr sz="2400"/>
            </a:pPr>
            <a:endParaRPr lang="en-US" sz="2400" dirty="0"/>
          </a:p>
        </p:txBody>
      </p:sp>
      <p:grpSp>
        <p:nvGrpSpPr>
          <p:cNvPr id="5" name="Group 4">
            <a:extLst>
              <a:ext uri="{FF2B5EF4-FFF2-40B4-BE49-F238E27FC236}">
                <a16:creationId xmlns:a16="http://schemas.microsoft.com/office/drawing/2014/main" id="{A543E2B6-876E-CD49-F2A7-42AE82FC6070}"/>
              </a:ext>
            </a:extLst>
          </p:cNvPr>
          <p:cNvGrpSpPr/>
          <p:nvPr/>
        </p:nvGrpSpPr>
        <p:grpSpPr>
          <a:xfrm>
            <a:off x="-27610" y="800100"/>
            <a:ext cx="5664202" cy="5556250"/>
            <a:chOff x="330198" y="800100"/>
            <a:chExt cx="5245101" cy="5067300"/>
          </a:xfrm>
        </p:grpSpPr>
        <p:pic>
          <p:nvPicPr>
            <p:cNvPr id="6" name="Picture 5" descr="plot_RedCrossSecMinLog_charm.eps">
              <a:extLst>
                <a:ext uri="{FF2B5EF4-FFF2-40B4-BE49-F238E27FC236}">
                  <a16:creationId xmlns:a16="http://schemas.microsoft.com/office/drawing/2014/main" id="{35B5C051-4AB8-AB17-4A03-5E18707C4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854" y="800100"/>
              <a:ext cx="5214445" cy="5067300"/>
            </a:xfrm>
            <a:prstGeom prst="rect">
              <a:avLst/>
            </a:prstGeom>
          </p:spPr>
        </p:pic>
        <p:sp>
          <p:nvSpPr>
            <p:cNvPr id="7" name="TextBox 6">
              <a:extLst>
                <a:ext uri="{FF2B5EF4-FFF2-40B4-BE49-F238E27FC236}">
                  <a16:creationId xmlns:a16="http://schemas.microsoft.com/office/drawing/2014/main" id="{FDA32092-ECA1-8428-AD4A-78D389E02EEE}"/>
                </a:ext>
              </a:extLst>
            </p:cNvPr>
            <p:cNvSpPr txBox="1"/>
            <p:nvPr/>
          </p:nvSpPr>
          <p:spPr>
            <a:xfrm rot="16200000">
              <a:off x="373720" y="2897137"/>
              <a:ext cx="374622" cy="461665"/>
            </a:xfrm>
            <a:prstGeom prst="rect">
              <a:avLst/>
            </a:prstGeom>
            <a:noFill/>
          </p:spPr>
          <p:txBody>
            <a:bodyPr wrap="none" rtlCol="0">
              <a:spAutoFit/>
            </a:bodyPr>
            <a:lstStyle/>
            <a:p>
              <a:r>
                <a:rPr lang="en-US" sz="2400" dirty="0" err="1">
                  <a:latin typeface="Arial"/>
                  <a:cs typeface="Arial"/>
                </a:rPr>
                <a:t>σ</a:t>
              </a:r>
              <a:endParaRPr lang="en-US" sz="2400" dirty="0">
                <a:latin typeface="Arial"/>
                <a:cs typeface="Arial"/>
              </a:endParaRPr>
            </a:p>
          </p:txBody>
        </p:sp>
      </p:grpSp>
      <p:pic>
        <p:nvPicPr>
          <p:cNvPr id="8" name="Picture 7" descr="desy04-156.fig1.gif">
            <a:extLst>
              <a:ext uri="{FF2B5EF4-FFF2-40B4-BE49-F238E27FC236}">
                <a16:creationId xmlns:a16="http://schemas.microsoft.com/office/drawing/2014/main" id="{AE95F139-87A4-665A-398D-A94541FCF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8017" y="887974"/>
            <a:ext cx="2832100" cy="1978915"/>
          </a:xfrm>
          <a:prstGeom prst="rect">
            <a:avLst/>
          </a:prstGeom>
        </p:spPr>
      </p:pic>
      <p:pic>
        <p:nvPicPr>
          <p:cNvPr id="10" name="Picture 9">
            <a:extLst>
              <a:ext uri="{FF2B5EF4-FFF2-40B4-BE49-F238E27FC236}">
                <a16:creationId xmlns:a16="http://schemas.microsoft.com/office/drawing/2014/main" id="{87C2BDBA-9AAA-AD39-127A-A8FE55840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763802"/>
            <a:ext cx="5317317" cy="5167269"/>
          </a:xfrm>
          <a:prstGeom prst="rect">
            <a:avLst/>
          </a:prstGeom>
        </p:spPr>
      </p:pic>
      <p:sp>
        <p:nvSpPr>
          <p:cNvPr id="11" name="TextBox 10">
            <a:extLst>
              <a:ext uri="{FF2B5EF4-FFF2-40B4-BE49-F238E27FC236}">
                <a16:creationId xmlns:a16="http://schemas.microsoft.com/office/drawing/2014/main" id="{CBFFA991-EB4B-8B2B-F446-55C591D4E53B}"/>
              </a:ext>
            </a:extLst>
          </p:cNvPr>
          <p:cNvSpPr txBox="1"/>
          <p:nvPr/>
        </p:nvSpPr>
        <p:spPr>
          <a:xfrm>
            <a:off x="5916847" y="4578370"/>
            <a:ext cx="5436953" cy="646331"/>
          </a:xfrm>
          <a:prstGeom prst="rect">
            <a:avLst/>
          </a:prstGeom>
          <a:noFill/>
          <a:ln w="25400">
            <a:solidFill>
              <a:srgbClr val="008000"/>
            </a:solidFill>
          </a:ln>
        </p:spPr>
        <p:txBody>
          <a:bodyPr wrap="square" rtlCol="0">
            <a:spAutoFit/>
          </a:bodyPr>
          <a:lstStyle/>
          <a:p>
            <a:pPr algn="ctr"/>
            <a:r>
              <a:rPr lang="en-US" b="1" dirty="0">
                <a:solidFill>
                  <a:srgbClr val="FF0000"/>
                </a:solidFill>
              </a:rPr>
              <a:t>Large expected impact on current theory uncertainty, in the whole </a:t>
            </a:r>
            <a:r>
              <a:rPr lang="en-US" b="1" i="1" dirty="0">
                <a:solidFill>
                  <a:srgbClr val="FF0000"/>
                </a:solidFill>
              </a:rPr>
              <a:t>x</a:t>
            </a:r>
            <a:r>
              <a:rPr lang="en-US" b="1" dirty="0">
                <a:solidFill>
                  <a:srgbClr val="FF0000"/>
                </a:solidFill>
              </a:rPr>
              <a:t> range</a:t>
            </a:r>
            <a:endParaRPr lang="en-US" b="1" baseline="30000" dirty="0">
              <a:solidFill>
                <a:srgbClr val="FF0000"/>
              </a:solidFill>
            </a:endParaRPr>
          </a:p>
        </p:txBody>
      </p:sp>
      <p:pic>
        <p:nvPicPr>
          <p:cNvPr id="13" name="Picture 12" descr="Screen Shot 2017-09-27 at 3.46.37 PM.png">
            <a:extLst>
              <a:ext uri="{FF2B5EF4-FFF2-40B4-BE49-F238E27FC236}">
                <a16:creationId xmlns:a16="http://schemas.microsoft.com/office/drawing/2014/main" id="{F1C7474F-2226-5361-5C64-BB97696D5786}"/>
              </a:ext>
            </a:extLst>
          </p:cNvPr>
          <p:cNvPicPr>
            <a:picLocks noChangeAspect="1"/>
          </p:cNvPicPr>
          <p:nvPr/>
        </p:nvPicPr>
        <p:blipFill rotWithShape="1">
          <a:blip r:embed="rId5">
            <a:extLst>
              <a:ext uri="{28A0092B-C50C-407E-A947-70E740481C1C}">
                <a14:useLocalDpi xmlns:a14="http://schemas.microsoft.com/office/drawing/2010/main" val="0"/>
              </a:ext>
            </a:extLst>
          </a:blip>
          <a:srcRect r="5305" b="21156"/>
          <a:stretch/>
        </p:blipFill>
        <p:spPr>
          <a:xfrm>
            <a:off x="5105400" y="2944737"/>
            <a:ext cx="4356100" cy="1139689"/>
          </a:xfrm>
          <a:prstGeom prst="rect">
            <a:avLst/>
          </a:prstGeom>
        </p:spPr>
      </p:pic>
      <p:sp>
        <p:nvSpPr>
          <p:cNvPr id="14" name="Oval 13">
            <a:extLst>
              <a:ext uri="{FF2B5EF4-FFF2-40B4-BE49-F238E27FC236}">
                <a16:creationId xmlns:a16="http://schemas.microsoft.com/office/drawing/2014/main" id="{A28CA0D4-A825-FF98-0E1A-AE44C3A9BAC9}"/>
              </a:ext>
            </a:extLst>
          </p:cNvPr>
          <p:cNvSpPr/>
          <p:nvPr/>
        </p:nvSpPr>
        <p:spPr>
          <a:xfrm>
            <a:off x="8032083" y="2798904"/>
            <a:ext cx="1295400" cy="1384300"/>
          </a:xfrm>
          <a:prstGeom prst="ellipse">
            <a:avLst/>
          </a:prstGeom>
          <a:noFill/>
          <a:ln w="28575">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83A3441E-3548-2342-3A08-F9E0B40CB92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Charm - reduced Cross Section &amp; F</a:t>
            </a:r>
            <a:r>
              <a:rPr lang="en-US" sz="3200" b="1" baseline="-25000" dirty="0">
                <a:solidFill>
                  <a:srgbClr val="C00000"/>
                </a:solidFill>
              </a:rPr>
              <a:t>2</a:t>
            </a:r>
            <a:r>
              <a:rPr lang="en-US" sz="3200" b="1" dirty="0">
                <a:solidFill>
                  <a:srgbClr val="C00000"/>
                </a:solidFill>
              </a:rPr>
              <a:t> (</a:t>
            </a:r>
            <a:r>
              <a:rPr lang="en-US" sz="3200" b="1" dirty="0" err="1">
                <a:solidFill>
                  <a:srgbClr val="C00000"/>
                </a:solidFill>
              </a:rPr>
              <a:t>e+Au</a:t>
            </a:r>
            <a:r>
              <a:rPr lang="en-US" sz="3200" b="1" dirty="0">
                <a:solidFill>
                  <a:srgbClr val="C00000"/>
                </a:solidFill>
              </a:rPr>
              <a:t>)</a:t>
            </a:r>
          </a:p>
        </p:txBody>
      </p:sp>
      <p:sp>
        <p:nvSpPr>
          <p:cNvPr id="9" name="TextBox 8">
            <a:extLst>
              <a:ext uri="{FF2B5EF4-FFF2-40B4-BE49-F238E27FC236}">
                <a16:creationId xmlns:a16="http://schemas.microsoft.com/office/drawing/2014/main" id="{9FA4E2A3-F463-18C5-0FF9-653EE40D8850}"/>
              </a:ext>
            </a:extLst>
          </p:cNvPr>
          <p:cNvSpPr txBox="1"/>
          <p:nvPr/>
        </p:nvSpPr>
        <p:spPr>
          <a:xfrm>
            <a:off x="5105400" y="1116616"/>
            <a:ext cx="3721100" cy="1323439"/>
          </a:xfrm>
          <a:prstGeom prst="rect">
            <a:avLst/>
          </a:prstGeom>
          <a:noFill/>
        </p:spPr>
        <p:txBody>
          <a:bodyPr wrap="square" rtlCol="0">
            <a:spAutoFit/>
          </a:bodyPr>
          <a:lstStyle/>
          <a:p>
            <a:pPr marL="342900" lvl="1" indent="-342900">
              <a:buClr>
                <a:srgbClr val="FF6600"/>
              </a:buClr>
              <a:buFont typeface="Wingdings" charset="2"/>
              <a:buChar char="²"/>
              <a:defRPr sz="2400"/>
            </a:pPr>
            <a:r>
              <a:rPr lang="en-US" sz="2000" dirty="0"/>
              <a:t>Systematics = 7%</a:t>
            </a:r>
          </a:p>
          <a:p>
            <a:pPr marL="342900" lvl="1" indent="-342900">
              <a:buClr>
                <a:srgbClr val="FF6600"/>
              </a:buClr>
              <a:buFont typeface="Wingdings" charset="2"/>
              <a:buChar char="²"/>
              <a:defRPr sz="2400"/>
            </a:pPr>
            <a:r>
              <a:rPr lang="en-US" sz="2000" dirty="0"/>
              <a:t>Stat. and Sys. error summed in quadrature </a:t>
            </a:r>
            <a:r>
              <a:rPr lang="en-US" sz="2000" b="1" dirty="0">
                <a:solidFill>
                  <a:srgbClr val="FF0000"/>
                </a:solidFill>
              </a:rPr>
              <a:t>(Sys. dominate!)</a:t>
            </a:r>
          </a:p>
          <a:p>
            <a:pPr marL="342900" lvl="1" indent="-342900">
              <a:buClr>
                <a:srgbClr val="FF6600"/>
              </a:buClr>
              <a:buFont typeface="Wingdings" charset="2"/>
              <a:buChar char="²"/>
              <a:defRPr sz="2400"/>
            </a:pPr>
            <a:r>
              <a:rPr lang="en-US" sz="2000" dirty="0">
                <a:solidFill>
                  <a:srgbClr val="0000FF"/>
                </a:solidFill>
              </a:rPr>
              <a:t>No world data exist!</a:t>
            </a:r>
          </a:p>
        </p:txBody>
      </p:sp>
    </p:spTree>
    <p:extLst>
      <p:ext uri="{BB962C8B-B14F-4D97-AF65-F5344CB8AC3E}">
        <p14:creationId xmlns:p14="http://schemas.microsoft.com/office/powerpoint/2010/main" val="182040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D19F37-38FE-E84D-9840-6E13F0CB8E95}"/>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ECA7B0CC-29A5-F549-B421-E4B1F8205CAB}"/>
              </a:ext>
            </a:extLst>
          </p:cNvPr>
          <p:cNvSpPr>
            <a:spLocks noGrp="1"/>
          </p:cNvSpPr>
          <p:nvPr>
            <p:ph type="sldNum" sz="quarter" idx="12"/>
          </p:nvPr>
        </p:nvSpPr>
        <p:spPr/>
        <p:txBody>
          <a:bodyPr/>
          <a:lstStyle/>
          <a:p>
            <a:fld id="{1495DAC2-AB1D-3846-9742-98AFDA9D25F8}" type="slidenum">
              <a:rPr lang="it-IT" smtClean="0"/>
              <a:t>6</a:t>
            </a:fld>
            <a:endParaRPr lang="it-IT"/>
          </a:p>
        </p:txBody>
      </p:sp>
      <p:pic>
        <p:nvPicPr>
          <p:cNvPr id="4" name="Picture 3">
            <a:extLst>
              <a:ext uri="{FF2B5EF4-FFF2-40B4-BE49-F238E27FC236}">
                <a16:creationId xmlns:a16="http://schemas.microsoft.com/office/drawing/2014/main" id="{E3DE075D-35A3-6840-B844-23B7296F9E7E}"/>
              </a:ext>
            </a:extLst>
          </p:cNvPr>
          <p:cNvPicPr>
            <a:picLocks noChangeAspect="1"/>
          </p:cNvPicPr>
          <p:nvPr/>
        </p:nvPicPr>
        <p:blipFill rotWithShape="1">
          <a:blip r:embed="rId2">
            <a:extLst>
              <a:ext uri="{28A0092B-C50C-407E-A947-70E740481C1C}">
                <a14:useLocalDpi xmlns:a14="http://schemas.microsoft.com/office/drawing/2010/main" val="0"/>
              </a:ext>
            </a:extLst>
          </a:blip>
          <a:srcRect r="5425" b="16610"/>
          <a:stretch/>
        </p:blipFill>
        <p:spPr>
          <a:xfrm>
            <a:off x="3989000" y="1181048"/>
            <a:ext cx="3332812" cy="2204007"/>
          </a:xfrm>
          <a:prstGeom prst="rect">
            <a:avLst/>
          </a:prstGeom>
        </p:spPr>
      </p:pic>
      <p:cxnSp>
        <p:nvCxnSpPr>
          <p:cNvPr id="5" name="Straight Arrow Connector 4">
            <a:extLst>
              <a:ext uri="{FF2B5EF4-FFF2-40B4-BE49-F238E27FC236}">
                <a16:creationId xmlns:a16="http://schemas.microsoft.com/office/drawing/2014/main" id="{2E5878E9-42D9-4D42-8EBF-969D9AC4C8E7}"/>
              </a:ext>
            </a:extLst>
          </p:cNvPr>
          <p:cNvCxnSpPr>
            <a:cxnSpLocks/>
          </p:cNvCxnSpPr>
          <p:nvPr/>
        </p:nvCxnSpPr>
        <p:spPr bwMode="auto">
          <a:xfrm flipH="1">
            <a:off x="2599981" y="1648231"/>
            <a:ext cx="2820679" cy="969165"/>
          </a:xfrm>
          <a:prstGeom prst="straightConnector1">
            <a:avLst/>
          </a:prstGeom>
          <a:solidFill>
            <a:schemeClr val="accent1"/>
          </a:solidFill>
          <a:ln w="28575" cap="flat" cmpd="sng" algn="ctr">
            <a:solidFill>
              <a:srgbClr val="FF0000"/>
            </a:solidFill>
            <a:prstDash val="solid"/>
            <a:round/>
            <a:headEnd type="triangle" w="lg" len="lg"/>
            <a:tailEnd type="none"/>
          </a:ln>
          <a:effectLst/>
        </p:spPr>
      </p:cxnSp>
      <p:sp>
        <p:nvSpPr>
          <p:cNvPr id="6" name="TextBox 5">
            <a:extLst>
              <a:ext uri="{FF2B5EF4-FFF2-40B4-BE49-F238E27FC236}">
                <a16:creationId xmlns:a16="http://schemas.microsoft.com/office/drawing/2014/main" id="{C0A3A77A-4B13-E445-ADCC-3B8F205DD662}"/>
              </a:ext>
            </a:extLst>
          </p:cNvPr>
          <p:cNvSpPr txBox="1"/>
          <p:nvPr/>
        </p:nvSpPr>
        <p:spPr>
          <a:xfrm>
            <a:off x="1031410" y="2671518"/>
            <a:ext cx="2957590" cy="646331"/>
          </a:xfrm>
          <a:prstGeom prst="rect">
            <a:avLst/>
          </a:prstGeom>
          <a:noFill/>
        </p:spPr>
        <p:txBody>
          <a:bodyPr wrap="square" rtlCol="0">
            <a:spAutoFit/>
          </a:bodyPr>
          <a:lstStyle/>
          <a:p>
            <a:pPr algn="ctr"/>
            <a:r>
              <a:rPr lang="en-US" dirty="0">
                <a:solidFill>
                  <a:srgbClr val="FF0000"/>
                </a:solidFill>
              </a:rPr>
              <a:t>This is us !!!</a:t>
            </a:r>
          </a:p>
          <a:p>
            <a:pPr algn="ctr"/>
            <a:r>
              <a:rPr lang="en-US" dirty="0">
                <a:solidFill>
                  <a:srgbClr val="0000FF"/>
                </a:solidFill>
              </a:rPr>
              <a:t>protons, neutrons, electrons</a:t>
            </a:r>
          </a:p>
        </p:txBody>
      </p:sp>
      <p:sp>
        <p:nvSpPr>
          <p:cNvPr id="7" name="TextBox 6">
            <a:extLst>
              <a:ext uri="{FF2B5EF4-FFF2-40B4-BE49-F238E27FC236}">
                <a16:creationId xmlns:a16="http://schemas.microsoft.com/office/drawing/2014/main" id="{78E3F05D-AC73-254D-B8AC-4A8E0D56A68B}"/>
              </a:ext>
            </a:extLst>
          </p:cNvPr>
          <p:cNvSpPr txBox="1"/>
          <p:nvPr/>
        </p:nvSpPr>
        <p:spPr>
          <a:xfrm>
            <a:off x="528810" y="3989059"/>
            <a:ext cx="10730429" cy="2169825"/>
          </a:xfrm>
          <a:prstGeom prst="rect">
            <a:avLst/>
          </a:prstGeom>
          <a:solidFill>
            <a:schemeClr val="bg1">
              <a:lumMod val="85000"/>
            </a:schemeClr>
          </a:solidFill>
          <a:ln>
            <a:noFill/>
          </a:ln>
        </p:spPr>
        <p:txBody>
          <a:bodyPr wrap="square" rtlCol="0">
            <a:spAutoFit/>
          </a:bodyPr>
          <a:lstStyle/>
          <a:p>
            <a:r>
              <a:rPr lang="en-US" sz="2400" b="1" u="sng" dirty="0">
                <a:solidFill>
                  <a:srgbClr val="FF0000"/>
                </a:solidFill>
              </a:rPr>
              <a:t>Proton:</a:t>
            </a:r>
          </a:p>
          <a:p>
            <a:pPr>
              <a:spcBef>
                <a:spcPts val="600"/>
              </a:spcBef>
            </a:pPr>
            <a:r>
              <a:rPr lang="en-US" sz="2400" dirty="0">
                <a:solidFill>
                  <a:srgbClr val="322F31"/>
                </a:solidFill>
              </a:rPr>
              <a:t>The </a:t>
            </a:r>
            <a:r>
              <a:rPr lang="en-US" sz="2400" b="1" dirty="0">
                <a:solidFill>
                  <a:srgbClr val="322F31"/>
                </a:solidFill>
              </a:rPr>
              <a:t>Higgs mechanism </a:t>
            </a:r>
            <a:r>
              <a:rPr lang="en-US" sz="2400" dirty="0">
                <a:solidFill>
                  <a:srgbClr val="322F31"/>
                </a:solidFill>
              </a:rPr>
              <a:t>is responsible for </a:t>
            </a:r>
            <a:r>
              <a:rPr lang="en-US" sz="2400" b="1" dirty="0">
                <a:solidFill>
                  <a:srgbClr val="322F31"/>
                </a:solidFill>
              </a:rPr>
              <a:t>quarks mass</a:t>
            </a:r>
          </a:p>
          <a:p>
            <a:pPr>
              <a:spcBef>
                <a:spcPts val="600"/>
              </a:spcBef>
            </a:pPr>
            <a:r>
              <a:rPr lang="en-US" sz="2400" dirty="0">
                <a:solidFill>
                  <a:srgbClr val="322F31"/>
                </a:solidFill>
              </a:rPr>
              <a:t>Quark-Masses: ~1-5% </a:t>
            </a:r>
            <a:r>
              <a:rPr lang="en-US" sz="2400" dirty="0" err="1">
                <a:solidFill>
                  <a:srgbClr val="322F31"/>
                </a:solidFill>
              </a:rPr>
              <a:t>M</a:t>
            </a:r>
            <a:r>
              <a:rPr lang="en-US" sz="2400" baseline="-25000" dirty="0" err="1">
                <a:solidFill>
                  <a:srgbClr val="322F31"/>
                </a:solidFill>
              </a:rPr>
              <a:t>p</a:t>
            </a:r>
            <a:r>
              <a:rPr lang="en-US" sz="2400" dirty="0">
                <a:solidFill>
                  <a:srgbClr val="322F31"/>
                </a:solidFill>
              </a:rPr>
              <a:t> </a:t>
            </a:r>
          </a:p>
          <a:p>
            <a:pPr>
              <a:spcBef>
                <a:spcPts val="600"/>
              </a:spcBef>
            </a:pPr>
            <a:r>
              <a:rPr lang="en-US" sz="2400" dirty="0">
                <a:solidFill>
                  <a:srgbClr val="0000FF"/>
                </a:solidFill>
              </a:rPr>
              <a:t>All strongly interacting matter is an emergent consequence of many-body quark-gluon dynamics in QCD</a:t>
            </a:r>
            <a:endParaRPr lang="en-US" sz="2400" dirty="0"/>
          </a:p>
        </p:txBody>
      </p:sp>
      <p:sp>
        <p:nvSpPr>
          <p:cNvPr id="8" name="Title 1">
            <a:extLst>
              <a:ext uri="{FF2B5EF4-FFF2-40B4-BE49-F238E27FC236}">
                <a16:creationId xmlns:a16="http://schemas.microsoft.com/office/drawing/2014/main" id="{9768D661-7596-7A9C-B288-C32599D8E4E4}"/>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Understanding the properties of visible matter</a:t>
            </a:r>
          </a:p>
        </p:txBody>
      </p:sp>
    </p:spTree>
    <p:extLst>
      <p:ext uri="{BB962C8B-B14F-4D97-AF65-F5344CB8AC3E}">
        <p14:creationId xmlns:p14="http://schemas.microsoft.com/office/powerpoint/2010/main" val="2195590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669DEE-816B-E859-4372-6D7DB326B524}"/>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947D58B0-DDDF-C848-3417-4ADBD56EA230}"/>
              </a:ext>
            </a:extLst>
          </p:cNvPr>
          <p:cNvSpPr>
            <a:spLocks noGrp="1"/>
          </p:cNvSpPr>
          <p:nvPr>
            <p:ph type="sldNum" sz="quarter" idx="12"/>
          </p:nvPr>
        </p:nvSpPr>
        <p:spPr/>
        <p:txBody>
          <a:bodyPr/>
          <a:lstStyle/>
          <a:p>
            <a:fld id="{1495DAC2-AB1D-3846-9742-98AFDA9D25F8}" type="slidenum">
              <a:rPr lang="it-IT" smtClean="0"/>
              <a:t>60</a:t>
            </a:fld>
            <a:endParaRPr lang="it-IT"/>
          </a:p>
        </p:txBody>
      </p:sp>
      <p:sp>
        <p:nvSpPr>
          <p:cNvPr id="4" name="Title 1">
            <a:extLst>
              <a:ext uri="{FF2B5EF4-FFF2-40B4-BE49-F238E27FC236}">
                <a16:creationId xmlns:a16="http://schemas.microsoft.com/office/drawing/2014/main" id="{8B2B11F3-8FF2-5A8E-018A-9B9D78DF17A4}"/>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The EIC impact on gluon nPDFs</a:t>
            </a:r>
          </a:p>
        </p:txBody>
      </p:sp>
      <p:pic>
        <p:nvPicPr>
          <p:cNvPr id="5" name="Picture 4">
            <a:extLst>
              <a:ext uri="{FF2B5EF4-FFF2-40B4-BE49-F238E27FC236}">
                <a16:creationId xmlns:a16="http://schemas.microsoft.com/office/drawing/2014/main" id="{530E2496-9342-08EC-08ED-6F32D460B3A7}"/>
              </a:ext>
            </a:extLst>
          </p:cNvPr>
          <p:cNvPicPr>
            <a:picLocks noChangeAspect="1"/>
          </p:cNvPicPr>
          <p:nvPr/>
        </p:nvPicPr>
        <p:blipFill rotWithShape="1">
          <a:blip r:embed="rId2">
            <a:extLst>
              <a:ext uri="{28A0092B-C50C-407E-A947-70E740481C1C}">
                <a14:useLocalDpi xmlns:a14="http://schemas.microsoft.com/office/drawing/2010/main" val="0"/>
              </a:ext>
            </a:extLst>
          </a:blip>
          <a:srcRect t="22131" r="9251" b="23804"/>
          <a:stretch/>
        </p:blipFill>
        <p:spPr>
          <a:xfrm>
            <a:off x="5750864" y="1478145"/>
            <a:ext cx="4551903" cy="3509526"/>
          </a:xfrm>
          <a:prstGeom prst="rect">
            <a:avLst/>
          </a:prstGeom>
        </p:spPr>
      </p:pic>
      <p:pic>
        <p:nvPicPr>
          <p:cNvPr id="6" name="Picture 5">
            <a:extLst>
              <a:ext uri="{FF2B5EF4-FFF2-40B4-BE49-F238E27FC236}">
                <a16:creationId xmlns:a16="http://schemas.microsoft.com/office/drawing/2014/main" id="{8533F33F-5E96-6901-1649-F0F180943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897" y="1512441"/>
            <a:ext cx="4902201" cy="3536155"/>
          </a:xfrm>
          <a:prstGeom prst="rect">
            <a:avLst/>
          </a:prstGeom>
        </p:spPr>
      </p:pic>
      <p:pic>
        <p:nvPicPr>
          <p:cNvPr id="7" name="Picture 6">
            <a:extLst>
              <a:ext uri="{FF2B5EF4-FFF2-40B4-BE49-F238E27FC236}">
                <a16:creationId xmlns:a16="http://schemas.microsoft.com/office/drawing/2014/main" id="{8F462218-67CC-D165-0A45-D30B7A4ED954}"/>
              </a:ext>
            </a:extLst>
          </p:cNvPr>
          <p:cNvPicPr>
            <a:picLocks noChangeAspect="1"/>
          </p:cNvPicPr>
          <p:nvPr/>
        </p:nvPicPr>
        <p:blipFill rotWithShape="1">
          <a:blip r:embed="rId4">
            <a:extLst>
              <a:ext uri="{28A0092B-C50C-407E-A947-70E740481C1C}">
                <a14:useLocalDpi xmlns:a14="http://schemas.microsoft.com/office/drawing/2010/main" val="0"/>
              </a:ext>
            </a:extLst>
          </a:blip>
          <a:srcRect r="6970"/>
          <a:stretch/>
        </p:blipFill>
        <p:spPr>
          <a:xfrm>
            <a:off x="1243902" y="1541645"/>
            <a:ext cx="4590567" cy="3559456"/>
          </a:xfrm>
          <a:prstGeom prst="rect">
            <a:avLst/>
          </a:prstGeom>
        </p:spPr>
      </p:pic>
      <p:pic>
        <p:nvPicPr>
          <p:cNvPr id="8" name="Picture 7">
            <a:extLst>
              <a:ext uri="{FF2B5EF4-FFF2-40B4-BE49-F238E27FC236}">
                <a16:creationId xmlns:a16="http://schemas.microsoft.com/office/drawing/2014/main" id="{47D84C09-9F4E-2B52-709D-8EAC7C9E2DC0}"/>
              </a:ext>
            </a:extLst>
          </p:cNvPr>
          <p:cNvPicPr>
            <a:picLocks noChangeAspect="1"/>
          </p:cNvPicPr>
          <p:nvPr/>
        </p:nvPicPr>
        <p:blipFill rotWithShape="1">
          <a:blip r:embed="rId5">
            <a:extLst>
              <a:ext uri="{28A0092B-C50C-407E-A947-70E740481C1C}">
                <a14:useLocalDpi xmlns:a14="http://schemas.microsoft.com/office/drawing/2010/main" val="0"/>
              </a:ext>
            </a:extLst>
          </a:blip>
          <a:srcRect r="7620"/>
          <a:stretch/>
        </p:blipFill>
        <p:spPr>
          <a:xfrm>
            <a:off x="5804730" y="1543378"/>
            <a:ext cx="4558473" cy="3559456"/>
          </a:xfrm>
          <a:prstGeom prst="rect">
            <a:avLst/>
          </a:prstGeom>
        </p:spPr>
      </p:pic>
      <p:sp>
        <p:nvSpPr>
          <p:cNvPr id="9" name="Oval 8">
            <a:extLst>
              <a:ext uri="{FF2B5EF4-FFF2-40B4-BE49-F238E27FC236}">
                <a16:creationId xmlns:a16="http://schemas.microsoft.com/office/drawing/2014/main" id="{104F3C74-D8BD-493F-B301-2ABDB5D8F3FE}"/>
              </a:ext>
            </a:extLst>
          </p:cNvPr>
          <p:cNvSpPr/>
          <p:nvPr/>
        </p:nvSpPr>
        <p:spPr>
          <a:xfrm rot="232063">
            <a:off x="1828704" y="2130136"/>
            <a:ext cx="1893498" cy="1074792"/>
          </a:xfrm>
          <a:prstGeom prst="ellipse">
            <a:avLst/>
          </a:prstGeom>
          <a:noFill/>
          <a:ln w="254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4615D3-9824-35C9-4398-980CECD24795}"/>
              </a:ext>
            </a:extLst>
          </p:cNvPr>
          <p:cNvSpPr/>
          <p:nvPr/>
        </p:nvSpPr>
        <p:spPr>
          <a:xfrm rot="206426">
            <a:off x="6246219" y="2024045"/>
            <a:ext cx="2143891" cy="986314"/>
          </a:xfrm>
          <a:prstGeom prst="ellipse">
            <a:avLst/>
          </a:prstGeom>
          <a:noFill/>
          <a:ln w="254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8AC920-4B5F-4177-D1DB-F0EB7A2BB4EE}"/>
              </a:ext>
            </a:extLst>
          </p:cNvPr>
          <p:cNvSpPr/>
          <p:nvPr/>
        </p:nvSpPr>
        <p:spPr>
          <a:xfrm rot="1728659">
            <a:off x="9101569" y="2245053"/>
            <a:ext cx="1081880" cy="773062"/>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F902CF7-9F53-D73D-8F4C-7E55DFDD30D9}"/>
              </a:ext>
            </a:extLst>
          </p:cNvPr>
          <p:cNvSpPr/>
          <p:nvPr/>
        </p:nvSpPr>
        <p:spPr>
          <a:xfrm rot="1728659">
            <a:off x="4633271" y="2245052"/>
            <a:ext cx="1081880" cy="773062"/>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6F23EDC-27BD-F4B4-696C-D10E98E68FC5}"/>
              </a:ext>
            </a:extLst>
          </p:cNvPr>
          <p:cNvSpPr txBox="1"/>
          <p:nvPr/>
        </p:nvSpPr>
        <p:spPr>
          <a:xfrm>
            <a:off x="1794611" y="1615123"/>
            <a:ext cx="1072963" cy="369332"/>
          </a:xfrm>
          <a:prstGeom prst="rect">
            <a:avLst/>
          </a:prstGeom>
          <a:noFill/>
        </p:spPr>
        <p:txBody>
          <a:bodyPr wrap="square" rtlCol="0">
            <a:spAutoFit/>
          </a:bodyPr>
          <a:lstStyle/>
          <a:p>
            <a:pPr marL="1143000" indent="-1143000"/>
            <a:r>
              <a:rPr lang="en-US" dirty="0">
                <a:solidFill>
                  <a:srgbClr val="FF0000"/>
                </a:solidFill>
              </a:rPr>
              <a:t>EPPS16*</a:t>
            </a:r>
            <a:endParaRPr lang="en-US" dirty="0"/>
          </a:p>
        </p:txBody>
      </p:sp>
      <p:sp>
        <p:nvSpPr>
          <p:cNvPr id="14" name="TextBox 13">
            <a:extLst>
              <a:ext uri="{FF2B5EF4-FFF2-40B4-BE49-F238E27FC236}">
                <a16:creationId xmlns:a16="http://schemas.microsoft.com/office/drawing/2014/main" id="{EB9358DF-8EE8-6570-1E5A-1BE57562319B}"/>
              </a:ext>
            </a:extLst>
          </p:cNvPr>
          <p:cNvSpPr txBox="1"/>
          <p:nvPr/>
        </p:nvSpPr>
        <p:spPr>
          <a:xfrm>
            <a:off x="6340504" y="1626639"/>
            <a:ext cx="1072963" cy="369332"/>
          </a:xfrm>
          <a:prstGeom prst="rect">
            <a:avLst/>
          </a:prstGeom>
          <a:noFill/>
        </p:spPr>
        <p:txBody>
          <a:bodyPr wrap="square" rtlCol="0">
            <a:spAutoFit/>
          </a:bodyPr>
          <a:lstStyle/>
          <a:p>
            <a:pPr marL="1143000" indent="-1143000"/>
            <a:r>
              <a:rPr lang="en-US" dirty="0">
                <a:solidFill>
                  <a:srgbClr val="FF0000"/>
                </a:solidFill>
              </a:rPr>
              <a:t>EPPS16*</a:t>
            </a:r>
            <a:endParaRPr lang="en-US" dirty="0"/>
          </a:p>
        </p:txBody>
      </p:sp>
      <p:sp>
        <p:nvSpPr>
          <p:cNvPr id="15" name="TextBox 14">
            <a:extLst>
              <a:ext uri="{FF2B5EF4-FFF2-40B4-BE49-F238E27FC236}">
                <a16:creationId xmlns:a16="http://schemas.microsoft.com/office/drawing/2014/main" id="{0786EE8D-E312-4F7B-F71F-CAC40821F7C8}"/>
              </a:ext>
            </a:extLst>
          </p:cNvPr>
          <p:cNvSpPr txBox="1"/>
          <p:nvPr/>
        </p:nvSpPr>
        <p:spPr>
          <a:xfrm>
            <a:off x="1231737" y="949702"/>
            <a:ext cx="8506752" cy="369332"/>
          </a:xfrm>
          <a:prstGeom prst="rect">
            <a:avLst/>
          </a:prstGeom>
          <a:noFill/>
        </p:spPr>
        <p:txBody>
          <a:bodyPr wrap="none" rtlCol="0">
            <a:spAutoFit/>
          </a:bodyPr>
          <a:lstStyle/>
          <a:p>
            <a:r>
              <a:rPr lang="en-US" b="1" dirty="0">
                <a:solidFill>
                  <a:srgbClr val="FF0000"/>
                </a:solidFill>
              </a:rPr>
              <a:t>EPPS16*</a:t>
            </a:r>
            <a:r>
              <a:rPr lang="en-US" b="1" dirty="0">
                <a:sym typeface="Wingdings"/>
              </a:rPr>
              <a:t></a:t>
            </a:r>
            <a:r>
              <a:rPr lang="en-US" b="1" dirty="0"/>
              <a:t> functional form </a:t>
            </a:r>
            <a:r>
              <a:rPr lang="en-US" dirty="0"/>
              <a:t>with less constraints (for gluons) in extrapolating for x &lt; </a:t>
            </a:r>
            <a:r>
              <a:rPr lang="en-US" dirty="0" err="1"/>
              <a:t>x</a:t>
            </a:r>
            <a:r>
              <a:rPr lang="en-US" baseline="-5999" dirty="0" err="1"/>
              <a:t>data</a:t>
            </a:r>
            <a:r>
              <a:rPr lang="en-US" baseline="-5999" dirty="0"/>
              <a:t>  </a:t>
            </a:r>
          </a:p>
        </p:txBody>
      </p:sp>
      <p:sp>
        <p:nvSpPr>
          <p:cNvPr id="16" name="TextBox 15">
            <a:extLst>
              <a:ext uri="{FF2B5EF4-FFF2-40B4-BE49-F238E27FC236}">
                <a16:creationId xmlns:a16="http://schemas.microsoft.com/office/drawing/2014/main" id="{07FA237A-A101-8E74-D50B-EDC8913E1C67}"/>
              </a:ext>
            </a:extLst>
          </p:cNvPr>
          <p:cNvSpPr txBox="1"/>
          <p:nvPr/>
        </p:nvSpPr>
        <p:spPr>
          <a:xfrm>
            <a:off x="7384252" y="1269290"/>
            <a:ext cx="2146065" cy="369332"/>
          </a:xfrm>
          <a:prstGeom prst="rect">
            <a:avLst/>
          </a:prstGeom>
          <a:noFill/>
        </p:spPr>
        <p:txBody>
          <a:bodyPr wrap="none" rtlCol="0">
            <a:spAutoFit/>
          </a:bodyPr>
          <a:lstStyle/>
          <a:p>
            <a:r>
              <a:rPr lang="en-US" dirty="0"/>
              <a:t>high-energy scenario </a:t>
            </a:r>
          </a:p>
        </p:txBody>
      </p:sp>
      <p:sp>
        <p:nvSpPr>
          <p:cNvPr id="17" name="TextBox 16">
            <a:extLst>
              <a:ext uri="{FF2B5EF4-FFF2-40B4-BE49-F238E27FC236}">
                <a16:creationId xmlns:a16="http://schemas.microsoft.com/office/drawing/2014/main" id="{4A863444-B1C6-3608-62DA-B3730460EFB2}"/>
              </a:ext>
            </a:extLst>
          </p:cNvPr>
          <p:cNvSpPr txBox="1"/>
          <p:nvPr/>
        </p:nvSpPr>
        <p:spPr>
          <a:xfrm>
            <a:off x="2692403" y="1269290"/>
            <a:ext cx="2143360" cy="369332"/>
          </a:xfrm>
          <a:prstGeom prst="rect">
            <a:avLst/>
          </a:prstGeom>
          <a:noFill/>
        </p:spPr>
        <p:txBody>
          <a:bodyPr wrap="none" rtlCol="0">
            <a:spAutoFit/>
          </a:bodyPr>
          <a:lstStyle/>
          <a:p>
            <a:r>
              <a:rPr lang="en-US" dirty="0"/>
              <a:t>low-energy scenario </a:t>
            </a:r>
          </a:p>
        </p:txBody>
      </p:sp>
      <p:sp>
        <p:nvSpPr>
          <p:cNvPr id="19" name="Shape 248">
            <a:extLst>
              <a:ext uri="{FF2B5EF4-FFF2-40B4-BE49-F238E27FC236}">
                <a16:creationId xmlns:a16="http://schemas.microsoft.com/office/drawing/2014/main" id="{0D47BBAE-9AB6-F191-BCB8-CE2A73AA2344}"/>
              </a:ext>
            </a:extLst>
          </p:cNvPr>
          <p:cNvSpPr/>
          <p:nvPr/>
        </p:nvSpPr>
        <p:spPr>
          <a:xfrm>
            <a:off x="406400" y="5606895"/>
            <a:ext cx="7264400" cy="76944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marL="268653" marR="41275" indent="-268653" defTabSz="914400">
              <a:spcBef>
                <a:spcPts val="400"/>
              </a:spcBef>
              <a:buClr>
                <a:srgbClr val="FF2600"/>
              </a:buClr>
              <a:buSzPct val="175000"/>
              <a:buChar char="•"/>
              <a:defRPr sz="2200">
                <a:solidFill>
                  <a:srgbClr val="021EAA"/>
                </a:solidFill>
                <a:uFill>
                  <a:solidFill>
                    <a:srgbClr val="000000"/>
                  </a:solidFill>
                </a:uFill>
                <a:latin typeface="+mn-lt"/>
                <a:ea typeface="+mn-ea"/>
                <a:cs typeface="+mn-cs"/>
                <a:sym typeface="Arial"/>
              </a:defRPr>
            </a:lvl1pPr>
            <a:lvl2pPr marL="586153" marR="41275" indent="-268653" defTabSz="914400">
              <a:spcBef>
                <a:spcPts val="400"/>
              </a:spcBef>
              <a:buClr>
                <a:srgbClr val="011993"/>
              </a:buClr>
              <a:buSzPct val="104999"/>
              <a:buFont typeface="Lucida Grande"/>
              <a:buChar char="‣"/>
              <a:defRPr sz="2000">
                <a:uFill>
                  <a:solidFill>
                    <a:srgbClr val="000000"/>
                  </a:solidFill>
                </a:uFill>
                <a:latin typeface="+mn-lt"/>
                <a:ea typeface="+mn-ea"/>
                <a:cs typeface="+mn-cs"/>
                <a:sym typeface="Arial"/>
              </a:defRPr>
            </a:lvl2pPr>
          </a:lstStyle>
          <a:p>
            <a:pPr marL="457200" lvl="1" indent="-342900">
              <a:buFont typeface="Wingdings" charset="2"/>
              <a:buChar char="Ø"/>
            </a:pPr>
            <a:r>
              <a:rPr lang="en-US" b="1" dirty="0">
                <a:solidFill>
                  <a:srgbClr val="FF0000"/>
                </a:solidFill>
              </a:rPr>
              <a:t>Higher </a:t>
            </a:r>
            <a:r>
              <a:rPr lang="en-US" b="1" dirty="0" err="1">
                <a:solidFill>
                  <a:srgbClr val="FF0000"/>
                </a:solidFill>
              </a:rPr>
              <a:t>c.o.m</a:t>
            </a:r>
            <a:r>
              <a:rPr lang="en-US" b="1" dirty="0">
                <a:solidFill>
                  <a:srgbClr val="FF0000"/>
                </a:solidFill>
              </a:rPr>
              <a:t>. energy constrains gluons at mid- and low-x</a:t>
            </a:r>
          </a:p>
          <a:p>
            <a:pPr marL="457200" lvl="1" indent="-342900">
              <a:buFont typeface="Wingdings" charset="2"/>
              <a:buChar char="Ø"/>
            </a:pPr>
            <a:r>
              <a:rPr lang="en-US" b="1" dirty="0">
                <a:solidFill>
                  <a:srgbClr val="FF0000"/>
                </a:solidFill>
              </a:rPr>
              <a:t>Fitting the charm pseudo-data has a dramatic effect at high-x</a:t>
            </a:r>
          </a:p>
        </p:txBody>
      </p:sp>
      <p:sp>
        <p:nvSpPr>
          <p:cNvPr id="20" name="TextBox 19">
            <a:extLst>
              <a:ext uri="{FF2B5EF4-FFF2-40B4-BE49-F238E27FC236}">
                <a16:creationId xmlns:a16="http://schemas.microsoft.com/office/drawing/2014/main" id="{621B9503-C600-4D2A-3B7B-B01793046EB9}"/>
              </a:ext>
            </a:extLst>
          </p:cNvPr>
          <p:cNvSpPr txBox="1"/>
          <p:nvPr/>
        </p:nvSpPr>
        <p:spPr>
          <a:xfrm>
            <a:off x="3796217" y="4917894"/>
            <a:ext cx="4843493" cy="584776"/>
          </a:xfrm>
          <a:prstGeom prst="rect">
            <a:avLst/>
          </a:prstGeom>
          <a:noFill/>
        </p:spPr>
        <p:txBody>
          <a:bodyPr wrap="none" rtlCol="0">
            <a:spAutoFit/>
          </a:bodyPr>
          <a:lstStyle/>
          <a:p>
            <a:pPr algn="ctr"/>
            <a:r>
              <a:rPr lang="en-US" sz="1400" b="1" dirty="0"/>
              <a:t>E.C. Aschenauer, S. F., M.A.C. Lamont, H. Paukkunen, P. Zurita </a:t>
            </a:r>
          </a:p>
          <a:p>
            <a:pPr algn="ctr"/>
            <a:r>
              <a:rPr lang="en-US" dirty="0"/>
              <a:t>[</a:t>
            </a:r>
            <a:r>
              <a:rPr lang="pt-BR" dirty="0">
                <a:hlinkClick r:id="rId6"/>
              </a:rPr>
              <a:t>arXiv:1708.05654</a:t>
            </a:r>
            <a:r>
              <a:rPr lang="en-US" dirty="0"/>
              <a:t>]</a:t>
            </a:r>
          </a:p>
        </p:txBody>
      </p:sp>
    </p:spTree>
    <p:extLst>
      <p:ext uri="{BB962C8B-B14F-4D97-AF65-F5344CB8AC3E}">
        <p14:creationId xmlns:p14="http://schemas.microsoft.com/office/powerpoint/2010/main" val="368788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9" grpId="0" animBg="1"/>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286D70-FD21-C749-8AAD-1493E77379BF}"/>
              </a:ext>
            </a:extLst>
          </p:cNvPr>
          <p:cNvSpPr>
            <a:spLocks noGrp="1"/>
          </p:cNvSpPr>
          <p:nvPr>
            <p:ph type="ftr" sz="quarter" idx="11"/>
          </p:nvPr>
        </p:nvSpPr>
        <p:spPr/>
        <p:txBody>
          <a:bodyPr/>
          <a:lstStyle/>
          <a:p>
            <a:r>
              <a:rPr lang="it-IT"/>
              <a:t>S. Fazio (University of Calabria &amp; INFN Cosenza)</a:t>
            </a:r>
            <a:endParaRPr lang="it-IT" dirty="0"/>
          </a:p>
        </p:txBody>
      </p:sp>
      <p:sp>
        <p:nvSpPr>
          <p:cNvPr id="3" name="Slide Number Placeholder 2">
            <a:extLst>
              <a:ext uri="{FF2B5EF4-FFF2-40B4-BE49-F238E27FC236}">
                <a16:creationId xmlns:a16="http://schemas.microsoft.com/office/drawing/2014/main" id="{3DCA3A00-C8D9-3F4B-921F-1CB97B3654D2}"/>
              </a:ext>
            </a:extLst>
          </p:cNvPr>
          <p:cNvSpPr>
            <a:spLocks noGrp="1"/>
          </p:cNvSpPr>
          <p:nvPr>
            <p:ph type="sldNum" sz="quarter" idx="12"/>
          </p:nvPr>
        </p:nvSpPr>
        <p:spPr/>
        <p:txBody>
          <a:bodyPr/>
          <a:lstStyle/>
          <a:p>
            <a:fld id="{1495DAC2-AB1D-3846-9742-98AFDA9D25F8}" type="slidenum">
              <a:rPr lang="it-IT" smtClean="0"/>
              <a:t>61</a:t>
            </a:fld>
            <a:endParaRPr lang="it-IT"/>
          </a:p>
        </p:txBody>
      </p:sp>
      <p:pic>
        <p:nvPicPr>
          <p:cNvPr id="6" name="Picture 5">
            <a:extLst>
              <a:ext uri="{FF2B5EF4-FFF2-40B4-BE49-F238E27FC236}">
                <a16:creationId xmlns:a16="http://schemas.microsoft.com/office/drawing/2014/main" id="{B7B4A3D7-ECFD-9045-84A7-31BD8779F882}"/>
              </a:ext>
            </a:extLst>
          </p:cNvPr>
          <p:cNvPicPr>
            <a:picLocks noChangeAspect="1"/>
          </p:cNvPicPr>
          <p:nvPr/>
        </p:nvPicPr>
        <p:blipFill>
          <a:blip r:embed="rId2"/>
          <a:stretch>
            <a:fillRect/>
          </a:stretch>
        </p:blipFill>
        <p:spPr>
          <a:xfrm>
            <a:off x="7685894" y="1292180"/>
            <a:ext cx="4525683" cy="4133457"/>
          </a:xfrm>
          <a:prstGeom prst="rect">
            <a:avLst/>
          </a:prstGeom>
        </p:spPr>
      </p:pic>
      <p:sp>
        <p:nvSpPr>
          <p:cNvPr id="7" name="TextBox 6">
            <a:extLst>
              <a:ext uri="{FF2B5EF4-FFF2-40B4-BE49-F238E27FC236}">
                <a16:creationId xmlns:a16="http://schemas.microsoft.com/office/drawing/2014/main" id="{CC328E4F-CE79-F64A-977C-E1F5F3BEBC73}"/>
              </a:ext>
            </a:extLst>
          </p:cNvPr>
          <p:cNvSpPr txBox="1"/>
          <p:nvPr/>
        </p:nvSpPr>
        <p:spPr>
          <a:xfrm>
            <a:off x="8564278" y="813930"/>
            <a:ext cx="2001445" cy="523220"/>
          </a:xfrm>
          <a:prstGeom prst="rect">
            <a:avLst/>
          </a:prstGeom>
          <a:noFill/>
        </p:spPr>
        <p:txBody>
          <a:bodyPr wrap="none" rtlCol="0">
            <a:spAutoFit/>
          </a:bodyPr>
          <a:lstStyle/>
          <a:p>
            <a:r>
              <a:rPr lang="it-IT" sz="2800" b="1" dirty="0" err="1"/>
              <a:t>proton</a:t>
            </a:r>
            <a:r>
              <a:rPr lang="it-IT" sz="2800" b="1" dirty="0"/>
              <a:t> </a:t>
            </a:r>
            <a:r>
              <a:rPr lang="it-IT" sz="2800" b="1" dirty="0" err="1"/>
              <a:t>PDFs</a:t>
            </a:r>
            <a:endParaRPr lang="it-IT" sz="2800" b="1"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5BE4FE1-48F9-2249-86F2-424743D6B163}"/>
                  </a:ext>
                </a:extLst>
              </p:cNvPr>
              <p:cNvSpPr txBox="1"/>
              <p:nvPr/>
            </p:nvSpPr>
            <p:spPr>
              <a:xfrm>
                <a:off x="8223980" y="2539500"/>
                <a:ext cx="473439" cy="461665"/>
              </a:xfrm>
              <a:prstGeom prst="rect">
                <a:avLst/>
              </a:prstGeom>
              <a:solidFill>
                <a:schemeClr val="accent2">
                  <a:lumMod val="20000"/>
                  <a:lumOff val="80000"/>
                </a:schemeClr>
              </a:solid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2400" b="0" i="1" smtClean="0">
                          <a:latin typeface="Cambria Math" panose="02040503050406030204" pitchFamily="18" charset="0"/>
                        </a:rPr>
                        <m:t>𝑔</m:t>
                      </m:r>
                    </m:oMath>
                  </m:oMathPara>
                </a14:m>
                <a:endParaRPr lang="it-IT" sz="2400" dirty="0"/>
              </a:p>
            </p:txBody>
          </p:sp>
        </mc:Choice>
        <mc:Fallback xmlns="">
          <p:sp>
            <p:nvSpPr>
              <p:cNvPr id="8" name="TextBox 7">
                <a:extLst>
                  <a:ext uri="{FF2B5EF4-FFF2-40B4-BE49-F238E27FC236}">
                    <a16:creationId xmlns:a16="http://schemas.microsoft.com/office/drawing/2014/main" id="{B5BE4FE1-48F9-2249-86F2-424743D6B163}"/>
                  </a:ext>
                </a:extLst>
              </p:cNvPr>
              <p:cNvSpPr txBox="1">
                <a:spLocks noRot="1" noChangeAspect="1" noMove="1" noResize="1" noEditPoints="1" noAdjustHandles="1" noChangeArrowheads="1" noChangeShapeType="1" noTextEdit="1"/>
              </p:cNvSpPr>
              <p:nvPr/>
            </p:nvSpPr>
            <p:spPr>
              <a:xfrm>
                <a:off x="8223980" y="2539500"/>
                <a:ext cx="473439" cy="461665"/>
              </a:xfrm>
              <a:prstGeom prst="rect">
                <a:avLst/>
              </a:prstGeom>
              <a:blipFill>
                <a:blip r:embed="rId3"/>
                <a:stretch>
                  <a:fillRect b="-1081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8555B0E-AFF0-2D47-AB9A-3A97AE2D51B1}"/>
                  </a:ext>
                </a:extLst>
              </p:cNvPr>
              <p:cNvSpPr txBox="1"/>
              <p:nvPr/>
            </p:nvSpPr>
            <p:spPr>
              <a:xfrm>
                <a:off x="10550581" y="2525308"/>
                <a:ext cx="473439" cy="461665"/>
              </a:xfrm>
              <a:prstGeom prst="rect">
                <a:avLst/>
              </a:prstGeom>
              <a:solidFill>
                <a:schemeClr val="accent2">
                  <a:lumMod val="20000"/>
                  <a:lumOff val="80000"/>
                </a:schemeClr>
              </a:solid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𝑉</m:t>
                          </m:r>
                        </m:sub>
                      </m:sSub>
                    </m:oMath>
                  </m:oMathPara>
                </a14:m>
                <a:endParaRPr lang="it-IT" sz="2400" dirty="0"/>
              </a:p>
            </p:txBody>
          </p:sp>
        </mc:Choice>
        <mc:Fallback xmlns="">
          <p:sp>
            <p:nvSpPr>
              <p:cNvPr id="9" name="TextBox 8">
                <a:extLst>
                  <a:ext uri="{FF2B5EF4-FFF2-40B4-BE49-F238E27FC236}">
                    <a16:creationId xmlns:a16="http://schemas.microsoft.com/office/drawing/2014/main" id="{48555B0E-AFF0-2D47-AB9A-3A97AE2D51B1}"/>
                  </a:ext>
                </a:extLst>
              </p:cNvPr>
              <p:cNvSpPr txBox="1">
                <a:spLocks noRot="1" noChangeAspect="1" noMove="1" noResize="1" noEditPoints="1" noAdjustHandles="1" noChangeArrowheads="1" noChangeShapeType="1" noTextEdit="1"/>
              </p:cNvSpPr>
              <p:nvPr/>
            </p:nvSpPr>
            <p:spPr>
              <a:xfrm>
                <a:off x="10550581" y="2525308"/>
                <a:ext cx="473439" cy="461665"/>
              </a:xfrm>
              <a:prstGeom prst="rect">
                <a:avLst/>
              </a:prstGeom>
              <a:blipFill>
                <a:blip r:embed="rId4"/>
                <a:stretch>
                  <a:fillRect r="-2632" b="-263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960C66F-B19A-4F4F-9121-628E40CED9D5}"/>
                  </a:ext>
                </a:extLst>
              </p:cNvPr>
              <p:cNvSpPr txBox="1"/>
              <p:nvPr/>
            </p:nvSpPr>
            <p:spPr>
              <a:xfrm>
                <a:off x="10550580" y="4598683"/>
                <a:ext cx="473439" cy="461665"/>
              </a:xfrm>
              <a:prstGeom prst="rect">
                <a:avLst/>
              </a:prstGeom>
              <a:solidFill>
                <a:schemeClr val="accent2">
                  <a:lumMod val="20000"/>
                  <a:lumOff val="80000"/>
                </a:schemeClr>
              </a:solid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𝑉</m:t>
                          </m:r>
                        </m:sub>
                      </m:sSub>
                    </m:oMath>
                  </m:oMathPara>
                </a14:m>
                <a:endParaRPr lang="it-IT" sz="2400" dirty="0"/>
              </a:p>
            </p:txBody>
          </p:sp>
        </mc:Choice>
        <mc:Fallback xmlns="">
          <p:sp>
            <p:nvSpPr>
              <p:cNvPr id="10" name="TextBox 9">
                <a:extLst>
                  <a:ext uri="{FF2B5EF4-FFF2-40B4-BE49-F238E27FC236}">
                    <a16:creationId xmlns:a16="http://schemas.microsoft.com/office/drawing/2014/main" id="{8960C66F-B19A-4F4F-9121-628E40CED9D5}"/>
                  </a:ext>
                </a:extLst>
              </p:cNvPr>
              <p:cNvSpPr txBox="1">
                <a:spLocks noRot="1" noChangeAspect="1" noMove="1" noResize="1" noEditPoints="1" noAdjustHandles="1" noChangeArrowheads="1" noChangeShapeType="1" noTextEdit="1"/>
              </p:cNvSpPr>
              <p:nvPr/>
            </p:nvSpPr>
            <p:spPr>
              <a:xfrm>
                <a:off x="10550580" y="4598683"/>
                <a:ext cx="473439" cy="461665"/>
              </a:xfrm>
              <a:prstGeom prst="rect">
                <a:avLst/>
              </a:prstGeom>
              <a:blipFill>
                <a:blip r:embed="rId5"/>
                <a:stretch>
                  <a:fillRect r="-2632" b="-263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CFFBEF5-DD3E-A646-AA14-C5998A232A28}"/>
                  </a:ext>
                </a:extLst>
              </p:cNvPr>
              <p:cNvSpPr txBox="1"/>
              <p:nvPr/>
            </p:nvSpPr>
            <p:spPr>
              <a:xfrm>
                <a:off x="8223980" y="4598683"/>
                <a:ext cx="473439" cy="461665"/>
              </a:xfrm>
              <a:prstGeom prst="rect">
                <a:avLst/>
              </a:prstGeom>
              <a:solidFill>
                <a:schemeClr val="accent2">
                  <a:lumMod val="20000"/>
                  <a:lumOff val="80000"/>
                </a:schemeClr>
              </a:solid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𝑉</m:t>
                          </m:r>
                        </m:sub>
                      </m:sSub>
                    </m:oMath>
                  </m:oMathPara>
                </a14:m>
                <a:endParaRPr lang="it-IT" sz="2400" dirty="0"/>
              </a:p>
            </p:txBody>
          </p:sp>
        </mc:Choice>
        <mc:Fallback xmlns="">
          <p:sp>
            <p:nvSpPr>
              <p:cNvPr id="11" name="TextBox 10">
                <a:extLst>
                  <a:ext uri="{FF2B5EF4-FFF2-40B4-BE49-F238E27FC236}">
                    <a16:creationId xmlns:a16="http://schemas.microsoft.com/office/drawing/2014/main" id="{2CFFBEF5-DD3E-A646-AA14-C5998A232A28}"/>
                  </a:ext>
                </a:extLst>
              </p:cNvPr>
              <p:cNvSpPr txBox="1">
                <a:spLocks noRot="1" noChangeAspect="1" noMove="1" noResize="1" noEditPoints="1" noAdjustHandles="1" noChangeArrowheads="1" noChangeShapeType="1" noTextEdit="1"/>
              </p:cNvSpPr>
              <p:nvPr/>
            </p:nvSpPr>
            <p:spPr>
              <a:xfrm>
                <a:off x="8223980" y="4598683"/>
                <a:ext cx="473439" cy="461665"/>
              </a:xfrm>
              <a:prstGeom prst="rect">
                <a:avLst/>
              </a:prstGeom>
              <a:blipFill>
                <a:blip r:embed="rId6"/>
                <a:stretch>
                  <a:fillRect l="-2632" r="-2632" b="-2632"/>
                </a:stretch>
              </a:blipFill>
            </p:spPr>
            <p:txBody>
              <a:bodyPr/>
              <a:lstStyle/>
              <a:p>
                <a:r>
                  <a:rPr lang="it-IT">
                    <a:noFill/>
                  </a:rPr>
                  <a:t> </a:t>
                </a:r>
              </a:p>
            </p:txBody>
          </p:sp>
        </mc:Fallback>
      </mc:AlternateContent>
      <p:sp>
        <p:nvSpPr>
          <p:cNvPr id="12" name="Title 1">
            <a:extLst>
              <a:ext uri="{FF2B5EF4-FFF2-40B4-BE49-F238E27FC236}">
                <a16:creationId xmlns:a16="http://schemas.microsoft.com/office/drawing/2014/main" id="{7769F0FE-2F8D-6840-9DA6-729203FC4AE7}"/>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err="1">
                <a:solidFill>
                  <a:srgbClr val="C00000"/>
                </a:solidFill>
              </a:rPr>
              <a:t>Detec</a:t>
            </a:r>
            <a:r>
              <a:rPr lang="en-US" sz="3200" b="1" dirty="0">
                <a:solidFill>
                  <a:srgbClr val="C00000"/>
                </a:solidFill>
              </a:rPr>
              <a:t>. Proposals - Collinear PDFs on protons and nuclei</a:t>
            </a:r>
          </a:p>
        </p:txBody>
      </p:sp>
      <p:pic>
        <p:nvPicPr>
          <p:cNvPr id="13" name="Picture 12">
            <a:extLst>
              <a:ext uri="{FF2B5EF4-FFF2-40B4-BE49-F238E27FC236}">
                <a16:creationId xmlns:a16="http://schemas.microsoft.com/office/drawing/2014/main" id="{D9C427E5-0D14-CC4C-9E26-558ABCCF5559}"/>
              </a:ext>
            </a:extLst>
          </p:cNvPr>
          <p:cNvPicPr>
            <a:picLocks noChangeAspect="1"/>
          </p:cNvPicPr>
          <p:nvPr/>
        </p:nvPicPr>
        <p:blipFill>
          <a:blip r:embed="rId7"/>
          <a:stretch>
            <a:fillRect/>
          </a:stretch>
        </p:blipFill>
        <p:spPr>
          <a:xfrm>
            <a:off x="11104257" y="-13457"/>
            <a:ext cx="1036702" cy="1305637"/>
          </a:xfrm>
          <a:prstGeom prst="rect">
            <a:avLst/>
          </a:prstGeom>
        </p:spPr>
      </p:pic>
      <p:grpSp>
        <p:nvGrpSpPr>
          <p:cNvPr id="19" name="Group 18">
            <a:extLst>
              <a:ext uri="{FF2B5EF4-FFF2-40B4-BE49-F238E27FC236}">
                <a16:creationId xmlns:a16="http://schemas.microsoft.com/office/drawing/2014/main" id="{534EAF0B-1D3F-384D-A3F6-F2C0F92C7B86}"/>
              </a:ext>
            </a:extLst>
          </p:cNvPr>
          <p:cNvGrpSpPr/>
          <p:nvPr/>
        </p:nvGrpSpPr>
        <p:grpSpPr>
          <a:xfrm>
            <a:off x="0" y="869428"/>
            <a:ext cx="4766879" cy="5628369"/>
            <a:chOff x="614590" y="989348"/>
            <a:chExt cx="4766879" cy="5628369"/>
          </a:xfrm>
        </p:grpSpPr>
        <p:grpSp>
          <p:nvGrpSpPr>
            <p:cNvPr id="15" name="Group 14">
              <a:extLst>
                <a:ext uri="{FF2B5EF4-FFF2-40B4-BE49-F238E27FC236}">
                  <a16:creationId xmlns:a16="http://schemas.microsoft.com/office/drawing/2014/main" id="{D30033CA-72F0-7943-908F-B02D13904266}"/>
                </a:ext>
              </a:extLst>
            </p:cNvPr>
            <p:cNvGrpSpPr/>
            <p:nvPr/>
          </p:nvGrpSpPr>
          <p:grpSpPr>
            <a:xfrm>
              <a:off x="614590" y="1394968"/>
              <a:ext cx="4766879" cy="5222749"/>
              <a:chOff x="1027344" y="1382756"/>
              <a:chExt cx="4356705" cy="4816346"/>
            </a:xfrm>
          </p:grpSpPr>
          <p:pic>
            <p:nvPicPr>
              <p:cNvPr id="4" name="Picture 3">
                <a:extLst>
                  <a:ext uri="{FF2B5EF4-FFF2-40B4-BE49-F238E27FC236}">
                    <a16:creationId xmlns:a16="http://schemas.microsoft.com/office/drawing/2014/main" id="{5A3B6F54-2189-B04B-A862-20EEC639F6C8}"/>
                  </a:ext>
                </a:extLst>
              </p:cNvPr>
              <p:cNvPicPr>
                <a:picLocks noChangeAspect="1"/>
              </p:cNvPicPr>
              <p:nvPr/>
            </p:nvPicPr>
            <p:blipFill rotWithShape="1">
              <a:blip r:embed="rId8"/>
              <a:srcRect l="2471"/>
              <a:stretch/>
            </p:blipFill>
            <p:spPr>
              <a:xfrm>
                <a:off x="1027344" y="1382756"/>
                <a:ext cx="4356705" cy="4816346"/>
              </a:xfrm>
              <a:prstGeom prst="rect">
                <a:avLst/>
              </a:prstGeom>
            </p:spPr>
          </p:pic>
          <p:sp>
            <p:nvSpPr>
              <p:cNvPr id="14" name="TextBox 13">
                <a:extLst>
                  <a:ext uri="{FF2B5EF4-FFF2-40B4-BE49-F238E27FC236}">
                    <a16:creationId xmlns:a16="http://schemas.microsoft.com/office/drawing/2014/main" id="{0B2545AE-A203-0948-A68F-C70925A76CF1}"/>
                  </a:ext>
                </a:extLst>
              </p:cNvPr>
              <p:cNvSpPr txBox="1"/>
              <p:nvPr/>
            </p:nvSpPr>
            <p:spPr>
              <a:xfrm>
                <a:off x="2692734" y="4029856"/>
                <a:ext cx="1860446" cy="369332"/>
              </a:xfrm>
              <a:prstGeom prst="rect">
                <a:avLst/>
              </a:prstGeom>
              <a:noFill/>
            </p:spPr>
            <p:txBody>
              <a:bodyPr wrap="none" rtlCol="0">
                <a:spAutoFit/>
              </a:bodyPr>
              <a:lstStyle/>
              <a:p>
                <a:r>
                  <a:rPr lang="en-GB" i="1" dirty="0" err="1"/>
                  <a:t>xFitter</a:t>
                </a:r>
                <a:r>
                  <a:rPr lang="en-GB" i="1" dirty="0"/>
                  <a:t> framework</a:t>
                </a:r>
                <a:endParaRPr lang="en-GB" dirty="0"/>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09A406C-8FEA-B545-BD6E-A12851D91F9D}"/>
                    </a:ext>
                  </a:extLst>
                </p:cNvPr>
                <p:cNvSpPr txBox="1"/>
                <p:nvPr/>
              </p:nvSpPr>
              <p:spPr>
                <a:xfrm>
                  <a:off x="3710895" y="5363787"/>
                  <a:ext cx="473439" cy="461665"/>
                </a:xfrm>
                <a:prstGeom prst="rect">
                  <a:avLst/>
                </a:prstGeom>
                <a:solidFill>
                  <a:schemeClr val="accent5">
                    <a:lumMod val="20000"/>
                    <a:lumOff val="80000"/>
                  </a:schemeClr>
                </a:solid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𝑉</m:t>
                            </m:r>
                          </m:sub>
                        </m:sSub>
                      </m:oMath>
                    </m:oMathPara>
                  </a14:m>
                  <a:endParaRPr lang="it-IT" sz="2400" dirty="0"/>
                </a:p>
              </p:txBody>
            </p:sp>
          </mc:Choice>
          <mc:Fallback xmlns="">
            <p:sp>
              <p:nvSpPr>
                <p:cNvPr id="16" name="TextBox 15">
                  <a:extLst>
                    <a:ext uri="{FF2B5EF4-FFF2-40B4-BE49-F238E27FC236}">
                      <a16:creationId xmlns:a16="http://schemas.microsoft.com/office/drawing/2014/main" id="{109A406C-8FEA-B545-BD6E-A12851D91F9D}"/>
                    </a:ext>
                  </a:extLst>
                </p:cNvPr>
                <p:cNvSpPr txBox="1">
                  <a:spLocks noRot="1" noChangeAspect="1" noMove="1" noResize="1" noEditPoints="1" noAdjustHandles="1" noChangeArrowheads="1" noChangeShapeType="1" noTextEdit="1"/>
                </p:cNvSpPr>
                <p:nvPr/>
              </p:nvSpPr>
              <p:spPr>
                <a:xfrm>
                  <a:off x="3710895" y="5363787"/>
                  <a:ext cx="473439" cy="461665"/>
                </a:xfrm>
                <a:prstGeom prst="rect">
                  <a:avLst/>
                </a:prstGeom>
                <a:blipFill>
                  <a:blip r:embed="rId9"/>
                  <a:stretch>
                    <a:fillRect b="-263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9F57F72-088E-464A-B56D-82B13F6EEB3F}"/>
                    </a:ext>
                  </a:extLst>
                </p:cNvPr>
                <p:cNvSpPr txBox="1"/>
                <p:nvPr/>
              </p:nvSpPr>
              <p:spPr>
                <a:xfrm>
                  <a:off x="3710895" y="3858513"/>
                  <a:ext cx="473439" cy="461665"/>
                </a:xfrm>
                <a:prstGeom prst="rect">
                  <a:avLst/>
                </a:prstGeom>
                <a:solidFill>
                  <a:schemeClr val="accent5">
                    <a:lumMod val="20000"/>
                    <a:lumOff val="80000"/>
                  </a:schemeClr>
                </a:solidFill>
              </p:spPr>
              <p:txBody>
                <a:bodyPr wrap="square" rtlCol="0">
                  <a:spAutoFit/>
                </a:bodyPr>
                <a:lstStyle/>
                <a:p>
                  <a:pPr/>
                  <a14:m>
                    <m:oMathPara xmlns:m="http://schemas.openxmlformats.org/officeDocument/2006/math">
                      <m:oMathParaPr>
                        <m:jc m:val="center"/>
                      </m:oMathParaPr>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𝑢</m:t>
                            </m:r>
                          </m:e>
                        </m:acc>
                      </m:oMath>
                    </m:oMathPara>
                  </a14:m>
                  <a:endParaRPr lang="it-IT" sz="2400" dirty="0"/>
                </a:p>
              </p:txBody>
            </p:sp>
          </mc:Choice>
          <mc:Fallback xmlns="">
            <p:sp>
              <p:nvSpPr>
                <p:cNvPr id="17" name="TextBox 16">
                  <a:extLst>
                    <a:ext uri="{FF2B5EF4-FFF2-40B4-BE49-F238E27FC236}">
                      <a16:creationId xmlns:a16="http://schemas.microsoft.com/office/drawing/2014/main" id="{C9F57F72-088E-464A-B56D-82B13F6EEB3F}"/>
                    </a:ext>
                  </a:extLst>
                </p:cNvPr>
                <p:cNvSpPr txBox="1">
                  <a:spLocks noRot="1" noChangeAspect="1" noMove="1" noResize="1" noEditPoints="1" noAdjustHandles="1" noChangeArrowheads="1" noChangeShapeType="1" noTextEdit="1"/>
                </p:cNvSpPr>
                <p:nvPr/>
              </p:nvSpPr>
              <p:spPr>
                <a:xfrm>
                  <a:off x="3710895" y="3858513"/>
                  <a:ext cx="473439" cy="461665"/>
                </a:xfrm>
                <a:prstGeom prst="rect">
                  <a:avLst/>
                </a:prstGeom>
                <a:blipFill>
                  <a:blip r:embed="rId10"/>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28C4046-0864-1841-90C1-635BC3EC3A0A}"/>
                    </a:ext>
                  </a:extLst>
                </p:cNvPr>
                <p:cNvSpPr txBox="1"/>
                <p:nvPr/>
              </p:nvSpPr>
              <p:spPr>
                <a:xfrm>
                  <a:off x="3710895" y="2377337"/>
                  <a:ext cx="473439" cy="461665"/>
                </a:xfrm>
                <a:prstGeom prst="rect">
                  <a:avLst/>
                </a:prstGeom>
                <a:solidFill>
                  <a:schemeClr val="accent5">
                    <a:lumMod val="20000"/>
                    <a:lumOff val="80000"/>
                  </a:schemeClr>
                </a:solid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2400" i="1" smtClean="0">
                            <a:latin typeface="Cambria Math" panose="02040503050406030204" pitchFamily="18" charset="0"/>
                          </a:rPr>
                          <m:t>𝑔</m:t>
                        </m:r>
                      </m:oMath>
                    </m:oMathPara>
                  </a14:m>
                  <a:endParaRPr lang="it-IT" sz="2400" dirty="0"/>
                </a:p>
              </p:txBody>
            </p:sp>
          </mc:Choice>
          <mc:Fallback xmlns="">
            <p:sp>
              <p:nvSpPr>
                <p:cNvPr id="18" name="TextBox 17">
                  <a:extLst>
                    <a:ext uri="{FF2B5EF4-FFF2-40B4-BE49-F238E27FC236}">
                      <a16:creationId xmlns:a16="http://schemas.microsoft.com/office/drawing/2014/main" id="{728C4046-0864-1841-90C1-635BC3EC3A0A}"/>
                    </a:ext>
                  </a:extLst>
                </p:cNvPr>
                <p:cNvSpPr txBox="1">
                  <a:spLocks noRot="1" noChangeAspect="1" noMove="1" noResize="1" noEditPoints="1" noAdjustHandles="1" noChangeArrowheads="1" noChangeShapeType="1" noTextEdit="1"/>
                </p:cNvSpPr>
                <p:nvPr/>
              </p:nvSpPr>
              <p:spPr>
                <a:xfrm>
                  <a:off x="3710895" y="2377337"/>
                  <a:ext cx="473439" cy="461665"/>
                </a:xfrm>
                <a:prstGeom prst="rect">
                  <a:avLst/>
                </a:prstGeom>
                <a:blipFill>
                  <a:blip r:embed="rId11"/>
                  <a:stretch>
                    <a:fillRect b="-7895"/>
                  </a:stretch>
                </a:blipFill>
              </p:spPr>
              <p:txBody>
                <a:bodyPr/>
                <a:lstStyle/>
                <a:p>
                  <a:r>
                    <a:rPr lang="it-IT">
                      <a:noFill/>
                    </a:rPr>
                    <a:t> </a:t>
                  </a:r>
                </a:p>
              </p:txBody>
            </p:sp>
          </mc:Fallback>
        </mc:AlternateContent>
        <p:sp>
          <p:nvSpPr>
            <p:cNvPr id="5" name="TextBox 4">
              <a:extLst>
                <a:ext uri="{FF2B5EF4-FFF2-40B4-BE49-F238E27FC236}">
                  <a16:creationId xmlns:a16="http://schemas.microsoft.com/office/drawing/2014/main" id="{4A93C106-DDB1-C949-AD84-74FB503BBA0E}"/>
                </a:ext>
              </a:extLst>
            </p:cNvPr>
            <p:cNvSpPr txBox="1"/>
            <p:nvPr/>
          </p:nvSpPr>
          <p:spPr>
            <a:xfrm>
              <a:off x="1469038" y="989348"/>
              <a:ext cx="2004523" cy="523220"/>
            </a:xfrm>
            <a:prstGeom prst="rect">
              <a:avLst/>
            </a:prstGeom>
            <a:noFill/>
          </p:spPr>
          <p:txBody>
            <a:bodyPr wrap="none" rtlCol="0">
              <a:spAutoFit/>
            </a:bodyPr>
            <a:lstStyle/>
            <a:p>
              <a:r>
                <a:rPr lang="it-IT" sz="2800" b="1" dirty="0"/>
                <a:t>nPDFs: </a:t>
              </a:r>
              <a:r>
                <a:rPr lang="it-IT" sz="2800" dirty="0" err="1"/>
                <a:t>Au</a:t>
              </a:r>
              <a:r>
                <a:rPr lang="it-IT" sz="2800" dirty="0"/>
                <a:t>/</a:t>
              </a:r>
              <a:r>
                <a:rPr lang="it-IT" sz="2800" dirty="0" err="1"/>
                <a:t>p</a:t>
              </a:r>
              <a:endParaRPr lang="it-IT" sz="2800" dirty="0"/>
            </a:p>
          </p:txBody>
        </p:sp>
      </p:grpSp>
      <p:sp>
        <p:nvSpPr>
          <p:cNvPr id="20" name="TextBox 19">
            <a:extLst>
              <a:ext uri="{FF2B5EF4-FFF2-40B4-BE49-F238E27FC236}">
                <a16:creationId xmlns:a16="http://schemas.microsoft.com/office/drawing/2014/main" id="{6961A29C-8C8D-4947-9191-857F544B2C8B}"/>
              </a:ext>
            </a:extLst>
          </p:cNvPr>
          <p:cNvSpPr txBox="1"/>
          <p:nvPr/>
        </p:nvSpPr>
        <p:spPr>
          <a:xfrm>
            <a:off x="4868056" y="1487513"/>
            <a:ext cx="2763509" cy="1569660"/>
          </a:xfrm>
          <a:prstGeom prst="rect">
            <a:avLst/>
          </a:prstGeom>
          <a:noFill/>
        </p:spPr>
        <p:txBody>
          <a:bodyPr wrap="square" rtlCol="0">
            <a:spAutoFit/>
          </a:bodyPr>
          <a:lstStyle/>
          <a:p>
            <a:r>
              <a:rPr lang="en-GB" sz="2400" b="1" dirty="0"/>
              <a:t>gluon nPDFs</a:t>
            </a:r>
          </a:p>
          <a:p>
            <a:pPr marL="342900" indent="-342900">
              <a:buFont typeface="Arial" panose="020B0604020202020204" pitchFamily="34" charset="0"/>
              <a:buChar char="•"/>
            </a:pPr>
            <a:r>
              <a:rPr lang="en-GB" sz="2400" dirty="0"/>
              <a:t>constrained at the ~10% level over large x-arm</a:t>
            </a:r>
          </a:p>
        </p:txBody>
      </p:sp>
      <p:sp>
        <p:nvSpPr>
          <p:cNvPr id="21" name="TextBox 20">
            <a:extLst>
              <a:ext uri="{FF2B5EF4-FFF2-40B4-BE49-F238E27FC236}">
                <a16:creationId xmlns:a16="http://schemas.microsoft.com/office/drawing/2014/main" id="{C8AAE3F2-2CA9-FA47-A785-B4E27D739A08}"/>
              </a:ext>
            </a:extLst>
          </p:cNvPr>
          <p:cNvSpPr txBox="1"/>
          <p:nvPr/>
        </p:nvSpPr>
        <p:spPr>
          <a:xfrm>
            <a:off x="4868057" y="3300487"/>
            <a:ext cx="2817837" cy="2385268"/>
          </a:xfrm>
          <a:prstGeom prst="rect">
            <a:avLst/>
          </a:prstGeom>
          <a:noFill/>
        </p:spPr>
        <p:txBody>
          <a:bodyPr wrap="square" rtlCol="0">
            <a:spAutoFit/>
          </a:bodyPr>
          <a:lstStyle/>
          <a:p>
            <a:r>
              <a:rPr lang="en-GB" sz="2400" b="1" dirty="0"/>
              <a:t>proton PDFs</a:t>
            </a:r>
          </a:p>
          <a:p>
            <a:pPr marL="342900" indent="-342900">
              <a:buFont typeface="Arial" panose="020B0604020202020204" pitchFamily="34" charset="0"/>
              <a:buChar char="•"/>
            </a:pPr>
            <a:r>
              <a:rPr lang="en-GB" sz="2400" dirty="0"/>
              <a:t>impact on HERA + LHC global fits</a:t>
            </a:r>
          </a:p>
          <a:p>
            <a:pPr marL="342900" indent="-342900">
              <a:spcBef>
                <a:spcPts val="600"/>
              </a:spcBef>
              <a:buFont typeface="Arial" panose="020B0604020202020204" pitchFamily="34" charset="0"/>
              <a:buChar char="•"/>
            </a:pPr>
            <a:r>
              <a:rPr lang="en-GB" sz="2400" dirty="0"/>
              <a:t>EIC/ATHENA constrains the high-x region</a:t>
            </a:r>
          </a:p>
        </p:txBody>
      </p:sp>
      <p:sp>
        <p:nvSpPr>
          <p:cNvPr id="22" name="TextBox 21">
            <a:extLst>
              <a:ext uri="{FF2B5EF4-FFF2-40B4-BE49-F238E27FC236}">
                <a16:creationId xmlns:a16="http://schemas.microsoft.com/office/drawing/2014/main" id="{ABAA0A61-943C-DB44-83C0-2D70213B0E4E}"/>
              </a:ext>
            </a:extLst>
          </p:cNvPr>
          <p:cNvSpPr txBox="1"/>
          <p:nvPr/>
        </p:nvSpPr>
        <p:spPr>
          <a:xfrm>
            <a:off x="21606" y="6433050"/>
            <a:ext cx="2000804" cy="369332"/>
          </a:xfrm>
          <a:prstGeom prst="rect">
            <a:avLst/>
          </a:prstGeom>
          <a:noFill/>
        </p:spPr>
        <p:txBody>
          <a:bodyPr wrap="none" rtlCol="0">
            <a:spAutoFit/>
          </a:bodyPr>
          <a:lstStyle/>
          <a:p>
            <a:r>
              <a:rPr lang="en-GB" dirty="0"/>
              <a:t>Minimum x for p fit</a:t>
            </a:r>
          </a:p>
        </p:txBody>
      </p:sp>
      <p:sp>
        <p:nvSpPr>
          <p:cNvPr id="23" name="TextBox 22">
            <a:extLst>
              <a:ext uri="{FF2B5EF4-FFF2-40B4-BE49-F238E27FC236}">
                <a16:creationId xmlns:a16="http://schemas.microsoft.com/office/drawing/2014/main" id="{79E663A9-1658-5548-93CB-FA116F64DCA9}"/>
              </a:ext>
            </a:extLst>
          </p:cNvPr>
          <p:cNvSpPr txBox="1"/>
          <p:nvPr/>
        </p:nvSpPr>
        <p:spPr>
          <a:xfrm>
            <a:off x="2288518" y="6433050"/>
            <a:ext cx="2012026" cy="369332"/>
          </a:xfrm>
          <a:prstGeom prst="rect">
            <a:avLst/>
          </a:prstGeom>
          <a:noFill/>
        </p:spPr>
        <p:txBody>
          <a:bodyPr wrap="none" rtlCol="0">
            <a:spAutoFit/>
          </a:bodyPr>
          <a:lstStyle/>
          <a:p>
            <a:r>
              <a:rPr lang="en-GB" dirty="0"/>
              <a:t>Minimum x for A fit</a:t>
            </a:r>
          </a:p>
        </p:txBody>
      </p:sp>
      <p:cxnSp>
        <p:nvCxnSpPr>
          <p:cNvPr id="25" name="Straight Arrow Connector 24">
            <a:extLst>
              <a:ext uri="{FF2B5EF4-FFF2-40B4-BE49-F238E27FC236}">
                <a16:creationId xmlns:a16="http://schemas.microsoft.com/office/drawing/2014/main" id="{64081FD3-B3AB-8943-A6D7-D5AF75A47CE7}"/>
              </a:ext>
            </a:extLst>
          </p:cNvPr>
          <p:cNvCxnSpPr>
            <a:cxnSpLocks/>
            <a:stCxn id="22" idx="0"/>
          </p:cNvCxnSpPr>
          <p:nvPr/>
        </p:nvCxnSpPr>
        <p:spPr>
          <a:xfrm flipV="1">
            <a:off x="1022008" y="5898555"/>
            <a:ext cx="413627" cy="53449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9282838-B951-EA49-85CA-3ED71C72FCF4}"/>
              </a:ext>
            </a:extLst>
          </p:cNvPr>
          <p:cNvCxnSpPr>
            <a:cxnSpLocks/>
            <a:stCxn id="23" idx="0"/>
          </p:cNvCxnSpPr>
          <p:nvPr/>
        </p:nvCxnSpPr>
        <p:spPr>
          <a:xfrm flipH="1" flipV="1">
            <a:off x="1822183" y="5898555"/>
            <a:ext cx="1472348" cy="53449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B2C80AF-5B64-AE4E-9CBC-7391BB8B6CBE}"/>
              </a:ext>
            </a:extLst>
          </p:cNvPr>
          <p:cNvSpPr txBox="1"/>
          <p:nvPr/>
        </p:nvSpPr>
        <p:spPr>
          <a:xfrm>
            <a:off x="4749354" y="941885"/>
            <a:ext cx="3133946" cy="461665"/>
          </a:xfrm>
          <a:prstGeom prst="rect">
            <a:avLst/>
          </a:prstGeom>
          <a:noFill/>
          <a:ln w="25400">
            <a:solidFill>
              <a:srgbClr val="3346F2"/>
            </a:solidFill>
          </a:ln>
        </p:spPr>
        <p:txBody>
          <a:bodyPr wrap="square" rtlCol="0">
            <a:spAutoFit/>
          </a:bodyPr>
          <a:lstStyle/>
          <a:p>
            <a:pPr algn="ctr"/>
            <a:r>
              <a:rPr lang="en-US" sz="2400" dirty="0"/>
              <a:t>Impact after global fits</a:t>
            </a:r>
          </a:p>
        </p:txBody>
      </p:sp>
      <p:sp>
        <p:nvSpPr>
          <p:cNvPr id="32" name="TextBox 31">
            <a:extLst>
              <a:ext uri="{FF2B5EF4-FFF2-40B4-BE49-F238E27FC236}">
                <a16:creationId xmlns:a16="http://schemas.microsoft.com/office/drawing/2014/main" id="{4519F911-FED7-3743-A057-1C02DA39C9DE}"/>
              </a:ext>
            </a:extLst>
          </p:cNvPr>
          <p:cNvSpPr txBox="1"/>
          <p:nvPr/>
        </p:nvSpPr>
        <p:spPr>
          <a:xfrm>
            <a:off x="7989746" y="5399001"/>
            <a:ext cx="4202254" cy="1077218"/>
          </a:xfrm>
          <a:prstGeom prst="rect">
            <a:avLst/>
          </a:prstGeom>
          <a:solidFill>
            <a:schemeClr val="accent4">
              <a:lumMod val="40000"/>
              <a:lumOff val="60000"/>
            </a:schemeClr>
          </a:solidFill>
        </p:spPr>
        <p:txBody>
          <a:bodyPr wrap="square" rtlCol="0">
            <a:spAutoFit/>
          </a:bodyPr>
          <a:lstStyle/>
          <a:p>
            <a:r>
              <a:rPr lang="en-GB" sz="2400" b="1" dirty="0">
                <a:solidFill>
                  <a:srgbClr val="3346F2"/>
                </a:solidFill>
              </a:rPr>
              <a:t>Key: </a:t>
            </a:r>
          </a:p>
          <a:p>
            <a:pPr marL="342900" indent="-342900">
              <a:buFont typeface="Arial" panose="020B0604020202020204" pitchFamily="34" charset="0"/>
              <a:buChar char="•"/>
            </a:pPr>
            <a:r>
              <a:rPr lang="en-US" sz="2000" dirty="0"/>
              <a:t>Fine resolution in </a:t>
            </a:r>
            <a:r>
              <a:rPr lang="en-US" sz="2000" i="1" dirty="0"/>
              <a:t>y </a:t>
            </a:r>
            <a:r>
              <a:rPr lang="en-US" sz="2000" dirty="0"/>
              <a:t>over a large phase space</a:t>
            </a:r>
            <a:endParaRPr lang="en-GB" sz="2000" dirty="0"/>
          </a:p>
        </p:txBody>
      </p:sp>
    </p:spTree>
    <p:extLst>
      <p:ext uri="{BB962C8B-B14F-4D97-AF65-F5344CB8AC3E}">
        <p14:creationId xmlns:p14="http://schemas.microsoft.com/office/powerpoint/2010/main" val="319856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08F889-9D45-8C4A-A2FC-5736FF2BDE28}"/>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6CD4506E-3E8F-7345-87BC-D7EB0B7AA321}"/>
              </a:ext>
            </a:extLst>
          </p:cNvPr>
          <p:cNvSpPr>
            <a:spLocks noGrp="1"/>
          </p:cNvSpPr>
          <p:nvPr>
            <p:ph type="sldNum" sz="quarter" idx="12"/>
          </p:nvPr>
        </p:nvSpPr>
        <p:spPr/>
        <p:txBody>
          <a:bodyPr/>
          <a:lstStyle/>
          <a:p>
            <a:fld id="{1495DAC2-AB1D-3846-9742-98AFDA9D25F8}" type="slidenum">
              <a:rPr lang="it-IT" smtClean="0"/>
              <a:t>62</a:t>
            </a:fld>
            <a:endParaRPr lang="it-IT"/>
          </a:p>
        </p:txBody>
      </p:sp>
      <p:sp>
        <p:nvSpPr>
          <p:cNvPr id="4" name="Title 1">
            <a:extLst>
              <a:ext uri="{FF2B5EF4-FFF2-40B4-BE49-F238E27FC236}">
                <a16:creationId xmlns:a16="http://schemas.microsoft.com/office/drawing/2014/main" id="{D189FC70-F54B-0D4F-9168-C8C16B73A586}"/>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Imaging of gluons in Nuclei</a:t>
            </a:r>
          </a:p>
        </p:txBody>
      </p:sp>
      <p:pic>
        <p:nvPicPr>
          <p:cNvPr id="5" name="Picture 4">
            <a:extLst>
              <a:ext uri="{FF2B5EF4-FFF2-40B4-BE49-F238E27FC236}">
                <a16:creationId xmlns:a16="http://schemas.microsoft.com/office/drawing/2014/main" id="{C28813EC-343E-9240-ACCD-EAB79654F7F2}"/>
              </a:ext>
            </a:extLst>
          </p:cNvPr>
          <p:cNvPicPr>
            <a:picLocks noChangeAspect="1"/>
          </p:cNvPicPr>
          <p:nvPr/>
        </p:nvPicPr>
        <p:blipFill>
          <a:blip r:embed="rId2"/>
          <a:stretch>
            <a:fillRect/>
          </a:stretch>
        </p:blipFill>
        <p:spPr>
          <a:xfrm>
            <a:off x="9418435" y="136525"/>
            <a:ext cx="2542368" cy="1374253"/>
          </a:xfrm>
          <a:prstGeom prst="rect">
            <a:avLst/>
          </a:prstGeom>
        </p:spPr>
      </p:pic>
      <p:grpSp>
        <p:nvGrpSpPr>
          <p:cNvPr id="6" name="Group 318">
            <a:extLst>
              <a:ext uri="{FF2B5EF4-FFF2-40B4-BE49-F238E27FC236}">
                <a16:creationId xmlns:a16="http://schemas.microsoft.com/office/drawing/2014/main" id="{F5999BCD-D2E9-5F48-B996-D254E6B8F347}"/>
              </a:ext>
            </a:extLst>
          </p:cNvPr>
          <p:cNvGrpSpPr/>
          <p:nvPr/>
        </p:nvGrpSpPr>
        <p:grpSpPr>
          <a:xfrm>
            <a:off x="7553575" y="1886129"/>
            <a:ext cx="4407228" cy="2313007"/>
            <a:chOff x="51734" y="77100"/>
            <a:chExt cx="4407226" cy="2313006"/>
          </a:xfrm>
        </p:grpSpPr>
        <p:grpSp>
          <p:nvGrpSpPr>
            <p:cNvPr id="7" name="Group 316">
              <a:extLst>
                <a:ext uri="{FF2B5EF4-FFF2-40B4-BE49-F238E27FC236}">
                  <a16:creationId xmlns:a16="http://schemas.microsoft.com/office/drawing/2014/main" id="{2DACB294-3825-C147-837B-924DD3691998}"/>
                </a:ext>
              </a:extLst>
            </p:cNvPr>
            <p:cNvGrpSpPr/>
            <p:nvPr/>
          </p:nvGrpSpPr>
          <p:grpSpPr>
            <a:xfrm>
              <a:off x="51734" y="77100"/>
              <a:ext cx="4407226" cy="2313006"/>
              <a:chOff x="51734" y="77100"/>
              <a:chExt cx="4407224" cy="2313005"/>
            </a:xfrm>
          </p:grpSpPr>
          <p:pic>
            <p:nvPicPr>
              <p:cNvPr id="9" name="source_all.pdf">
                <a:extLst>
                  <a:ext uri="{FF2B5EF4-FFF2-40B4-BE49-F238E27FC236}">
                    <a16:creationId xmlns:a16="http://schemas.microsoft.com/office/drawing/2014/main" id="{04B2A829-15FE-6447-968C-013DBAAF9AAB}"/>
                  </a:ext>
                </a:extLst>
              </p:cNvPr>
              <p:cNvPicPr/>
              <p:nvPr/>
            </p:nvPicPr>
            <p:blipFill>
              <a:blip r:embed="rId3"/>
              <a:srcRect r="50437" b="50689"/>
              <a:stretch>
                <a:fillRect/>
              </a:stretch>
            </p:blipFill>
            <p:spPr>
              <a:xfrm>
                <a:off x="51735" y="77100"/>
                <a:ext cx="4407225" cy="2313006"/>
              </a:xfrm>
              <a:prstGeom prst="rect">
                <a:avLst/>
              </a:prstGeom>
              <a:ln w="12700" cap="flat">
                <a:noFill/>
                <a:round/>
              </a:ln>
              <a:effectLst/>
            </p:spPr>
          </p:pic>
          <p:sp>
            <p:nvSpPr>
              <p:cNvPr id="10" name="Shape 315">
                <a:extLst>
                  <a:ext uri="{FF2B5EF4-FFF2-40B4-BE49-F238E27FC236}">
                    <a16:creationId xmlns:a16="http://schemas.microsoft.com/office/drawing/2014/main" id="{5BB02602-A6D6-014D-88F3-5E4DA12DFC6F}"/>
                  </a:ext>
                </a:extLst>
              </p:cNvPr>
              <p:cNvSpPr/>
              <p:nvPr/>
            </p:nvSpPr>
            <p:spPr>
              <a:xfrm>
                <a:off x="745301" y="154200"/>
                <a:ext cx="308402" cy="282701"/>
              </a:xfrm>
              <a:prstGeom prst="rect">
                <a:avLst/>
              </a:prstGeom>
              <a:solidFill>
                <a:srgbClr val="FFFFFF"/>
              </a:solidFill>
              <a:ln w="12700" cap="flat">
                <a:noFill/>
                <a:round/>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latin typeface="Times New Roman"/>
                  <a:cs typeface="Times New Roman"/>
                </a:endParaRPr>
              </a:p>
            </p:txBody>
          </p:sp>
        </p:grpSp>
        <p:sp>
          <p:nvSpPr>
            <p:cNvPr id="8" name="Shape 317">
              <a:extLst>
                <a:ext uri="{FF2B5EF4-FFF2-40B4-BE49-F238E27FC236}">
                  <a16:creationId xmlns:a16="http://schemas.microsoft.com/office/drawing/2014/main" id="{1E79E228-1D3E-554C-A5EA-B1F051663AA3}"/>
                </a:ext>
              </a:extLst>
            </p:cNvPr>
            <p:cNvSpPr/>
            <p:nvPr/>
          </p:nvSpPr>
          <p:spPr>
            <a:xfrm>
              <a:off x="1576374" y="1671376"/>
              <a:ext cx="1765199" cy="1993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defRPr sz="1300">
                  <a:solidFill>
                    <a:srgbClr val="008F00"/>
                  </a:solidFill>
                </a:defRPr>
              </a:lvl1pPr>
            </a:lstStyle>
            <a:p>
              <a:pPr lvl="0">
                <a:defRPr sz="1800">
                  <a:solidFill>
                    <a:srgbClr val="000000"/>
                  </a:solidFill>
                  <a:uFillTx/>
                </a:defRPr>
              </a:pPr>
              <a:r>
                <a:rPr sz="1100" dirty="0">
                  <a:solidFill>
                    <a:srgbClr val="0000FF"/>
                  </a:solidFill>
                  <a:uFill>
                    <a:solidFill/>
                  </a:uFill>
                  <a:latin typeface="Times New Roman"/>
                  <a:cs typeface="Times New Roman"/>
                </a:rPr>
                <a:t>PRC 87 (2013) 024913</a:t>
              </a:r>
            </a:p>
          </p:txBody>
        </p:sp>
      </p:grpSp>
      <p:grpSp>
        <p:nvGrpSpPr>
          <p:cNvPr id="11" name="Group 323">
            <a:extLst>
              <a:ext uri="{FF2B5EF4-FFF2-40B4-BE49-F238E27FC236}">
                <a16:creationId xmlns:a16="http://schemas.microsoft.com/office/drawing/2014/main" id="{1343FEFF-AB3F-B541-AA82-EA37668FA734}"/>
              </a:ext>
            </a:extLst>
          </p:cNvPr>
          <p:cNvGrpSpPr/>
          <p:nvPr/>
        </p:nvGrpSpPr>
        <p:grpSpPr>
          <a:xfrm>
            <a:off x="4219232" y="2137222"/>
            <a:ext cx="3328986" cy="841256"/>
            <a:chOff x="0" y="-197013"/>
            <a:chExt cx="3328985" cy="841254"/>
          </a:xfrm>
        </p:grpSpPr>
        <p:sp>
          <p:nvSpPr>
            <p:cNvPr id="12" name="Shape 320">
              <a:extLst>
                <a:ext uri="{FF2B5EF4-FFF2-40B4-BE49-F238E27FC236}">
                  <a16:creationId xmlns:a16="http://schemas.microsoft.com/office/drawing/2014/main" id="{8942DD4C-C526-E04E-AB20-151A598AB9B9}"/>
                </a:ext>
              </a:extLst>
            </p:cNvPr>
            <p:cNvSpPr/>
            <p:nvPr/>
          </p:nvSpPr>
          <p:spPr>
            <a:xfrm flipH="1">
              <a:off x="0" y="223614"/>
              <a:ext cx="580461" cy="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marL="0" marR="0" lvl="0" defTabSz="457200">
                <a:defRPr sz="1200">
                  <a:uFillTx/>
                  <a:latin typeface="Helvetica"/>
                  <a:ea typeface="Helvetica"/>
                  <a:cs typeface="Helvetica"/>
                  <a:sym typeface="Helvetica"/>
                </a:defRPr>
              </a:pPr>
              <a:endParaRPr sz="1100">
                <a:latin typeface="Times New Roman"/>
                <a:cs typeface="Times New Roman"/>
              </a:endParaRPr>
            </a:p>
          </p:txBody>
        </p:sp>
        <p:sp>
          <p:nvSpPr>
            <p:cNvPr id="13" name="Shape 321">
              <a:extLst>
                <a:ext uri="{FF2B5EF4-FFF2-40B4-BE49-F238E27FC236}">
                  <a16:creationId xmlns:a16="http://schemas.microsoft.com/office/drawing/2014/main" id="{2629E091-A5E9-3A49-A819-C7157D003CE9}"/>
                </a:ext>
              </a:extLst>
            </p:cNvPr>
            <p:cNvSpPr/>
            <p:nvPr/>
          </p:nvSpPr>
          <p:spPr>
            <a:xfrm flipH="1" flipV="1">
              <a:off x="2517101" y="278019"/>
              <a:ext cx="811884" cy="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marL="0" marR="0" lvl="0" defTabSz="457200">
                <a:defRPr sz="1200">
                  <a:uFillTx/>
                  <a:latin typeface="Helvetica"/>
                  <a:ea typeface="Helvetica"/>
                  <a:cs typeface="Helvetica"/>
                  <a:sym typeface="Helvetica"/>
                </a:defRPr>
              </a:pPr>
              <a:endParaRPr sz="1100">
                <a:latin typeface="Times New Roman"/>
                <a:cs typeface="Times New Roman"/>
              </a:endParaRPr>
            </a:p>
          </p:txBody>
        </p:sp>
        <p:sp>
          <p:nvSpPr>
            <p:cNvPr id="14" name="Shape 322">
              <a:extLst>
                <a:ext uri="{FF2B5EF4-FFF2-40B4-BE49-F238E27FC236}">
                  <a16:creationId xmlns:a16="http://schemas.microsoft.com/office/drawing/2014/main" id="{CD4A1806-A298-634E-99F6-BE4644CAA34D}"/>
                </a:ext>
              </a:extLst>
            </p:cNvPr>
            <p:cNvSpPr/>
            <p:nvPr/>
          </p:nvSpPr>
          <p:spPr>
            <a:xfrm>
              <a:off x="803993" y="-197013"/>
              <a:ext cx="1675824" cy="8412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i="1"/>
              </a:lvl1pPr>
            </a:lstStyle>
            <a:p>
              <a:pPr lvl="0" algn="ctr">
                <a:defRPr sz="1800" i="0">
                  <a:uFillTx/>
                </a:defRPr>
              </a:pPr>
              <a:r>
                <a:rPr sz="2400" i="1" dirty="0">
                  <a:uFill>
                    <a:solidFill/>
                  </a:uFill>
                  <a:latin typeface="Times New Roman"/>
                  <a:cs typeface="Times New Roman"/>
                </a:rPr>
                <a:t>Fourier Transform</a:t>
              </a:r>
            </a:p>
          </p:txBody>
        </p:sp>
      </p:grpSp>
      <p:grpSp>
        <p:nvGrpSpPr>
          <p:cNvPr id="15" name="Group 304">
            <a:extLst>
              <a:ext uri="{FF2B5EF4-FFF2-40B4-BE49-F238E27FC236}">
                <a16:creationId xmlns:a16="http://schemas.microsoft.com/office/drawing/2014/main" id="{E291B30F-81B6-C24A-9B47-BE0DD1A501EF}"/>
              </a:ext>
            </a:extLst>
          </p:cNvPr>
          <p:cNvGrpSpPr/>
          <p:nvPr/>
        </p:nvGrpSpPr>
        <p:grpSpPr>
          <a:xfrm>
            <a:off x="196758" y="818984"/>
            <a:ext cx="6504913" cy="425359"/>
            <a:chOff x="0" y="46666"/>
            <a:chExt cx="6504911" cy="425357"/>
          </a:xfrm>
        </p:grpSpPr>
        <p:sp>
          <p:nvSpPr>
            <p:cNvPr id="16" name="Shape 302">
              <a:extLst>
                <a:ext uri="{FF2B5EF4-FFF2-40B4-BE49-F238E27FC236}">
                  <a16:creationId xmlns:a16="http://schemas.microsoft.com/office/drawing/2014/main" id="{1A8A1989-75A4-364E-B1AA-366AC364CD25}"/>
                </a:ext>
              </a:extLst>
            </p:cNvPr>
            <p:cNvSpPr/>
            <p:nvPr/>
          </p:nvSpPr>
          <p:spPr>
            <a:xfrm>
              <a:off x="0" y="46666"/>
              <a:ext cx="5064562" cy="4103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lvl="0">
                <a:defRPr sz="1800">
                  <a:uFillTx/>
                </a:defRPr>
              </a:pPr>
              <a:r>
                <a:rPr sz="2000" dirty="0">
                  <a:uFill>
                    <a:solidFill/>
                  </a:uFill>
                  <a:latin typeface="Times New Roman"/>
                  <a:cs typeface="Times New Roman"/>
                </a:rPr>
                <a:t>Diffractive vector meson production:</a:t>
              </a:r>
            </a:p>
          </p:txBody>
        </p:sp>
        <p:sp>
          <p:nvSpPr>
            <p:cNvPr id="17" name="Shape 303">
              <a:extLst>
                <a:ext uri="{FF2B5EF4-FFF2-40B4-BE49-F238E27FC236}">
                  <a16:creationId xmlns:a16="http://schemas.microsoft.com/office/drawing/2014/main" id="{0956B01C-C483-644B-B856-447DB0EB0B00}"/>
                </a:ext>
              </a:extLst>
            </p:cNvPr>
            <p:cNvSpPr/>
            <p:nvPr/>
          </p:nvSpPr>
          <p:spPr>
            <a:xfrm>
              <a:off x="3929976" y="61656"/>
              <a:ext cx="2574935" cy="4103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lvl="0">
                <a:defRPr sz="1800">
                  <a:uFillTx/>
                </a:defRPr>
              </a:pPr>
              <a:r>
                <a:rPr sz="2000" dirty="0">
                  <a:uFill>
                    <a:solidFill/>
                  </a:uFill>
                  <a:latin typeface="Times New Roman"/>
                  <a:cs typeface="Times New Roman"/>
                </a:rPr>
                <a:t>e + Au → e</a:t>
              </a:r>
              <a:r>
                <a:rPr sz="2000" dirty="0">
                  <a:uFill>
                    <a:solidFill/>
                  </a:uFill>
                  <a:latin typeface="Times New Roman"/>
                  <a:ea typeface="Symbol"/>
                  <a:cs typeface="Times New Roman"/>
                  <a:sym typeface="Symbol"/>
                </a:rPr>
                <a:t>′</a:t>
              </a:r>
              <a:r>
                <a:rPr sz="2000" dirty="0">
                  <a:uFill>
                    <a:solidFill/>
                  </a:uFill>
                  <a:latin typeface="Times New Roman"/>
                  <a:cs typeface="Times New Roman"/>
                </a:rPr>
                <a:t> + Au</a:t>
              </a:r>
              <a:r>
                <a:rPr sz="2000" dirty="0">
                  <a:uFill>
                    <a:solidFill/>
                  </a:uFill>
                  <a:latin typeface="Times New Roman"/>
                  <a:ea typeface="Symbol"/>
                  <a:cs typeface="Times New Roman"/>
                  <a:sym typeface="Symbol"/>
                </a:rPr>
                <a:t>′</a:t>
              </a:r>
              <a:r>
                <a:rPr sz="2000" dirty="0">
                  <a:uFill>
                    <a:solidFill/>
                  </a:uFill>
                  <a:latin typeface="Times New Roman"/>
                  <a:cs typeface="Times New Roman"/>
                </a:rPr>
                <a:t> + J/</a:t>
              </a:r>
              <a:r>
                <a:rPr sz="2000" dirty="0">
                  <a:uFill>
                    <a:solidFill/>
                  </a:uFill>
                  <a:latin typeface="Times New Roman"/>
                  <a:ea typeface="Symbol"/>
                  <a:cs typeface="Times New Roman"/>
                  <a:sym typeface="Symbol"/>
                </a:rPr>
                <a:t>ψ</a:t>
              </a:r>
            </a:p>
          </p:txBody>
        </p:sp>
      </p:grpSp>
      <p:pic>
        <p:nvPicPr>
          <p:cNvPr id="18" name="Picture 17" descr="dsigma_dt_jpsi_phi.eps">
            <a:extLst>
              <a:ext uri="{FF2B5EF4-FFF2-40B4-BE49-F238E27FC236}">
                <a16:creationId xmlns:a16="http://schemas.microsoft.com/office/drawing/2014/main" id="{CCE74F11-8450-9846-8C4A-6462D7FF5745}"/>
              </a:ext>
            </a:extLst>
          </p:cNvPr>
          <p:cNvPicPr>
            <a:picLocks noChangeAspect="1"/>
          </p:cNvPicPr>
          <p:nvPr/>
        </p:nvPicPr>
        <p:blipFill rotWithShape="1">
          <a:blip r:embed="rId4">
            <a:extLst>
              <a:ext uri="{28A0092B-C50C-407E-A947-70E740481C1C}">
                <a14:useLocalDpi xmlns:a14="http://schemas.microsoft.com/office/drawing/2010/main" val="0"/>
              </a:ext>
            </a:extLst>
          </a:blip>
          <a:srcRect r="51430"/>
          <a:stretch/>
        </p:blipFill>
        <p:spPr>
          <a:xfrm>
            <a:off x="230392" y="1290052"/>
            <a:ext cx="3986011" cy="3716139"/>
          </a:xfrm>
          <a:prstGeom prst="rect">
            <a:avLst/>
          </a:prstGeom>
        </p:spPr>
      </p:pic>
      <p:sp>
        <p:nvSpPr>
          <p:cNvPr id="19" name="TextBox 18">
            <a:extLst>
              <a:ext uri="{FF2B5EF4-FFF2-40B4-BE49-F238E27FC236}">
                <a16:creationId xmlns:a16="http://schemas.microsoft.com/office/drawing/2014/main" id="{EAB54490-691A-534D-A430-661B0ACCAE18}"/>
              </a:ext>
            </a:extLst>
          </p:cNvPr>
          <p:cNvSpPr txBox="1"/>
          <p:nvPr/>
        </p:nvSpPr>
        <p:spPr>
          <a:xfrm>
            <a:off x="92191" y="4893623"/>
            <a:ext cx="6888436" cy="1569660"/>
          </a:xfrm>
          <a:prstGeom prst="rect">
            <a:avLst/>
          </a:prstGeom>
          <a:noFill/>
        </p:spPr>
        <p:txBody>
          <a:bodyPr wrap="square" rtlCol="0">
            <a:spAutoFit/>
          </a:bodyPr>
          <a:lstStyle/>
          <a:p>
            <a:pPr marL="342900" lvl="1" indent="-342900">
              <a:spcBef>
                <a:spcPts val="0"/>
              </a:spcBef>
              <a:buClr>
                <a:srgbClr val="0000FF"/>
              </a:buClr>
              <a:buFont typeface="Courier New" panose="02070309020205020404" pitchFamily="49" charset="0"/>
              <a:buChar char="o"/>
            </a:pPr>
            <a:r>
              <a:rPr lang="en-US" sz="2400" dirty="0">
                <a:latin typeface="Times New Roman"/>
                <a:cs typeface="Times New Roman"/>
              </a:rPr>
              <a:t>Nuclear modifications of GPDs &amp; gluon saturation</a:t>
            </a:r>
          </a:p>
          <a:p>
            <a:pPr marL="342900" lvl="1" indent="-342900">
              <a:spcBef>
                <a:spcPts val="0"/>
              </a:spcBef>
              <a:buClr>
                <a:srgbClr val="0000FF"/>
              </a:buClr>
              <a:buFont typeface="Courier New" panose="02070309020205020404" pitchFamily="49" charset="0"/>
              <a:buChar char="o"/>
            </a:pPr>
            <a:r>
              <a:rPr lang="en-US" sz="2400" dirty="0">
                <a:solidFill>
                  <a:srgbClr val="FF0000"/>
                </a:solidFill>
                <a:latin typeface="Times New Roman"/>
                <a:cs typeface="Times New Roman"/>
              </a:rPr>
              <a:t>Coherent part</a:t>
            </a:r>
            <a:r>
              <a:rPr lang="en-US" sz="2400" dirty="0">
                <a:latin typeface="Times New Roman"/>
                <a:cs typeface="Times New Roman"/>
              </a:rPr>
              <a:t> probes </a:t>
            </a:r>
            <a:r>
              <a:rPr lang="ja-JP" altLang="en-US" sz="2400" dirty="0">
                <a:latin typeface="Times New Roman"/>
                <a:cs typeface="Times New Roman"/>
              </a:rPr>
              <a:t>“</a:t>
            </a:r>
            <a:r>
              <a:rPr lang="en-US" sz="2400" dirty="0">
                <a:latin typeface="Times New Roman"/>
                <a:cs typeface="Times New Roman"/>
              </a:rPr>
              <a:t>shape of black disc</a:t>
            </a:r>
            <a:r>
              <a:rPr lang="ja-JP" altLang="en-US" sz="2400">
                <a:latin typeface="Times New Roman"/>
                <a:cs typeface="Times New Roman"/>
              </a:rPr>
              <a:t>”</a:t>
            </a:r>
            <a:endParaRPr lang="en-US" altLang="ja-JP" sz="2400" dirty="0">
              <a:latin typeface="Times New Roman"/>
              <a:cs typeface="Times New Roman"/>
            </a:endParaRPr>
          </a:p>
          <a:p>
            <a:pPr marL="342900" lvl="1" indent="-342900">
              <a:spcBef>
                <a:spcPts val="0"/>
              </a:spcBef>
              <a:buClr>
                <a:srgbClr val="0000FF"/>
              </a:buClr>
              <a:buFont typeface="Courier New" panose="02070309020205020404" pitchFamily="49" charset="0"/>
              <a:buChar char="o"/>
            </a:pPr>
            <a:r>
              <a:rPr lang="en-US" sz="2400" dirty="0">
                <a:solidFill>
                  <a:srgbClr val="0000FF"/>
                </a:solidFill>
                <a:latin typeface="Times New Roman"/>
                <a:cs typeface="Times New Roman"/>
              </a:rPr>
              <a:t>Incoherent part</a:t>
            </a:r>
            <a:r>
              <a:rPr lang="en-US" sz="2400" dirty="0">
                <a:latin typeface="Times New Roman"/>
                <a:cs typeface="Times New Roman"/>
              </a:rPr>
              <a:t> (large </a:t>
            </a:r>
            <a:r>
              <a:rPr lang="en-US" sz="2400" i="1" dirty="0">
                <a:latin typeface="Times New Roman"/>
                <a:cs typeface="Times New Roman"/>
                <a:sym typeface="Arial Italic" charset="0"/>
              </a:rPr>
              <a:t>t</a:t>
            </a:r>
            <a:r>
              <a:rPr lang="en-US" sz="2400" dirty="0">
                <a:latin typeface="Times New Roman"/>
                <a:cs typeface="Times New Roman"/>
              </a:rPr>
              <a:t>) sensitive to </a:t>
            </a:r>
            <a:r>
              <a:rPr lang="ja-JP" altLang="en-US" sz="2400" dirty="0">
                <a:latin typeface="Times New Roman"/>
                <a:cs typeface="Times New Roman"/>
              </a:rPr>
              <a:t>“</a:t>
            </a:r>
            <a:r>
              <a:rPr lang="en-US" sz="2400" dirty="0">
                <a:latin typeface="Times New Roman"/>
                <a:cs typeface="Times New Roman"/>
              </a:rPr>
              <a:t>lumpiness” of the source [= proton] (fluctuations, hot spots, ...) </a:t>
            </a:r>
          </a:p>
        </p:txBody>
      </p:sp>
      <p:sp>
        <p:nvSpPr>
          <p:cNvPr id="20" name="Oval 19">
            <a:extLst>
              <a:ext uri="{FF2B5EF4-FFF2-40B4-BE49-F238E27FC236}">
                <a16:creationId xmlns:a16="http://schemas.microsoft.com/office/drawing/2014/main" id="{8CBF8355-8EA5-9548-AA72-F57780D9A974}"/>
              </a:ext>
            </a:extLst>
          </p:cNvPr>
          <p:cNvSpPr/>
          <p:nvPr/>
        </p:nvSpPr>
        <p:spPr>
          <a:xfrm rot="360000">
            <a:off x="708005" y="2333540"/>
            <a:ext cx="3503414" cy="381466"/>
          </a:xfrm>
          <a:prstGeom prst="ellipse">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AA05197-5ED8-7B4C-A2E1-7781578E021D}"/>
              </a:ext>
            </a:extLst>
          </p:cNvPr>
          <p:cNvGrpSpPr/>
          <p:nvPr/>
        </p:nvGrpSpPr>
        <p:grpSpPr>
          <a:xfrm>
            <a:off x="7339064" y="4450686"/>
            <a:ext cx="4821705" cy="2089761"/>
            <a:chOff x="5538569" y="3850640"/>
            <a:chExt cx="4821705" cy="2089761"/>
          </a:xfrm>
        </p:grpSpPr>
        <p:pic>
          <p:nvPicPr>
            <p:cNvPr id="22" name="Picture 21">
              <a:extLst>
                <a:ext uri="{FF2B5EF4-FFF2-40B4-BE49-F238E27FC236}">
                  <a16:creationId xmlns:a16="http://schemas.microsoft.com/office/drawing/2014/main" id="{0E51783B-FFE9-A449-86BB-67F42AB56AC9}"/>
                </a:ext>
              </a:extLst>
            </p:cNvPr>
            <p:cNvPicPr>
              <a:picLocks noChangeAspect="1"/>
            </p:cNvPicPr>
            <p:nvPr/>
          </p:nvPicPr>
          <p:blipFill>
            <a:blip r:embed="rId5"/>
            <a:stretch>
              <a:fillRect/>
            </a:stretch>
          </p:blipFill>
          <p:spPr>
            <a:xfrm>
              <a:off x="5637332" y="4114300"/>
              <a:ext cx="3135492" cy="1826101"/>
            </a:xfrm>
            <a:prstGeom prst="rect">
              <a:avLst/>
            </a:prstGeom>
          </p:spPr>
        </p:pic>
        <p:sp>
          <p:nvSpPr>
            <p:cNvPr id="23" name="TextBox 22">
              <a:extLst>
                <a:ext uri="{FF2B5EF4-FFF2-40B4-BE49-F238E27FC236}">
                  <a16:creationId xmlns:a16="http://schemas.microsoft.com/office/drawing/2014/main" id="{5DEBCF4D-C21B-824B-A7F8-31E7DE74FA33}"/>
                </a:ext>
              </a:extLst>
            </p:cNvPr>
            <p:cNvSpPr txBox="1"/>
            <p:nvPr/>
          </p:nvSpPr>
          <p:spPr>
            <a:xfrm>
              <a:off x="5538569" y="3850640"/>
              <a:ext cx="4821705" cy="369332"/>
            </a:xfrm>
            <a:prstGeom prst="rect">
              <a:avLst/>
            </a:prstGeom>
            <a:noFill/>
          </p:spPr>
          <p:txBody>
            <a:bodyPr wrap="none" rtlCol="0">
              <a:spAutoFit/>
            </a:bodyPr>
            <a:lstStyle/>
            <a:p>
              <a:r>
                <a:rPr lang="en-US" b="1" dirty="0">
                  <a:solidFill>
                    <a:srgbClr val="0000FF"/>
                  </a:solidFill>
                  <a:latin typeface="Times New Roman"/>
                  <a:cs typeface="Times New Roman"/>
                </a:rPr>
                <a:t>possible Source distribution with </a:t>
              </a:r>
              <a:r>
                <a:rPr lang="en-US" b="1" dirty="0" err="1">
                  <a:solidFill>
                    <a:srgbClr val="0000FF"/>
                  </a:solidFill>
                  <a:latin typeface="Times New Roman"/>
                  <a:cs typeface="Times New Roman"/>
                </a:rPr>
                <a:t>b</a:t>
              </a:r>
              <a:r>
                <a:rPr lang="en-US" b="1" baseline="-25000" dirty="0" err="1">
                  <a:solidFill>
                    <a:srgbClr val="0000FF"/>
                  </a:solidFill>
                  <a:latin typeface="Times New Roman"/>
                  <a:cs typeface="Times New Roman"/>
                </a:rPr>
                <a:t>T</a:t>
              </a:r>
              <a:r>
                <a:rPr lang="en-US" b="1" baseline="30000" dirty="0" err="1">
                  <a:solidFill>
                    <a:srgbClr val="0000FF"/>
                  </a:solidFill>
                  <a:latin typeface="Times New Roman"/>
                  <a:cs typeface="Times New Roman"/>
                </a:rPr>
                <a:t>g</a:t>
              </a:r>
              <a:r>
                <a:rPr lang="en-US" b="1" dirty="0">
                  <a:solidFill>
                    <a:srgbClr val="0000FF"/>
                  </a:solidFill>
                  <a:latin typeface="Times New Roman"/>
                  <a:cs typeface="Times New Roman"/>
                </a:rPr>
                <a:t> = 2 GeV</a:t>
              </a:r>
              <a:r>
                <a:rPr lang="en-US" b="1" baseline="30000" dirty="0">
                  <a:solidFill>
                    <a:srgbClr val="0000FF"/>
                  </a:solidFill>
                  <a:latin typeface="Times New Roman"/>
                  <a:cs typeface="Times New Roman"/>
                </a:rPr>
                <a:t>-2</a:t>
              </a:r>
              <a:r>
                <a:rPr lang="en-US" b="1" dirty="0">
                  <a:solidFill>
                    <a:srgbClr val="0000FF"/>
                  </a:solidFill>
                  <a:latin typeface="Times New Roman"/>
                  <a:cs typeface="Times New Roman"/>
                </a:rPr>
                <a:t> </a:t>
              </a:r>
            </a:p>
          </p:txBody>
        </p:sp>
      </p:grpSp>
      <p:cxnSp>
        <p:nvCxnSpPr>
          <p:cNvPr id="24" name="Straight Arrow Connector 23">
            <a:extLst>
              <a:ext uri="{FF2B5EF4-FFF2-40B4-BE49-F238E27FC236}">
                <a16:creationId xmlns:a16="http://schemas.microsoft.com/office/drawing/2014/main" id="{6F8E4498-A43F-6443-8A7B-131F7403406C}"/>
              </a:ext>
            </a:extLst>
          </p:cNvPr>
          <p:cNvCxnSpPr/>
          <p:nvPr/>
        </p:nvCxnSpPr>
        <p:spPr bwMode="auto">
          <a:xfrm flipV="1">
            <a:off x="2750323" y="2535154"/>
            <a:ext cx="10160" cy="1320800"/>
          </a:xfrm>
          <a:prstGeom prst="straightConnector1">
            <a:avLst/>
          </a:prstGeom>
          <a:solidFill>
            <a:schemeClr val="accent1"/>
          </a:solidFill>
          <a:ln w="28575" cap="flat" cmpd="sng" algn="ctr">
            <a:solidFill>
              <a:srgbClr val="FF0000"/>
            </a:solidFill>
            <a:prstDash val="solid"/>
            <a:round/>
            <a:headEnd type="arrow"/>
            <a:tailEnd type="arrow"/>
          </a:ln>
          <a:effectLst/>
        </p:spPr>
      </p:cxnSp>
      <p:sp>
        <p:nvSpPr>
          <p:cNvPr id="25" name="TextBox 24">
            <a:extLst>
              <a:ext uri="{FF2B5EF4-FFF2-40B4-BE49-F238E27FC236}">
                <a16:creationId xmlns:a16="http://schemas.microsoft.com/office/drawing/2014/main" id="{3EE87C19-9935-2749-8F98-E8C85131F657}"/>
              </a:ext>
            </a:extLst>
          </p:cNvPr>
          <p:cNvSpPr txBox="1"/>
          <p:nvPr/>
        </p:nvSpPr>
        <p:spPr>
          <a:xfrm>
            <a:off x="2713039" y="2596022"/>
            <a:ext cx="1143711" cy="954107"/>
          </a:xfrm>
          <a:prstGeom prst="rect">
            <a:avLst/>
          </a:prstGeom>
          <a:noFill/>
        </p:spPr>
        <p:txBody>
          <a:bodyPr wrap="none" rtlCol="0">
            <a:spAutoFit/>
          </a:bodyPr>
          <a:lstStyle/>
          <a:p>
            <a:pPr algn="ctr"/>
            <a:r>
              <a:rPr lang="en-US" sz="1400" b="1" dirty="0">
                <a:solidFill>
                  <a:srgbClr val="FF0000"/>
                </a:solidFill>
                <a:cs typeface="Comic Sans MS"/>
              </a:rPr>
              <a:t>suppress </a:t>
            </a:r>
          </a:p>
          <a:p>
            <a:pPr algn="ctr"/>
            <a:r>
              <a:rPr lang="en-US" sz="1400" b="1" dirty="0">
                <a:solidFill>
                  <a:srgbClr val="FF0000"/>
                </a:solidFill>
                <a:cs typeface="Comic Sans MS"/>
              </a:rPr>
              <a:t>by detecting </a:t>
            </a:r>
          </a:p>
          <a:p>
            <a:pPr algn="ctr"/>
            <a:r>
              <a:rPr lang="en-US" sz="1400" b="1" dirty="0">
                <a:solidFill>
                  <a:srgbClr val="FF0000"/>
                </a:solidFill>
                <a:cs typeface="Comic Sans MS"/>
              </a:rPr>
              <a:t>break-up</a:t>
            </a:r>
          </a:p>
          <a:p>
            <a:pPr algn="ctr"/>
            <a:r>
              <a:rPr lang="en-US" sz="1400" b="1" dirty="0">
                <a:solidFill>
                  <a:srgbClr val="FF0000"/>
                </a:solidFill>
                <a:cs typeface="Comic Sans MS"/>
              </a:rPr>
              <a:t>neutrons</a:t>
            </a:r>
          </a:p>
        </p:txBody>
      </p:sp>
      <p:sp>
        <p:nvSpPr>
          <p:cNvPr id="26" name="TextBox 25">
            <a:extLst>
              <a:ext uri="{FF2B5EF4-FFF2-40B4-BE49-F238E27FC236}">
                <a16:creationId xmlns:a16="http://schemas.microsoft.com/office/drawing/2014/main" id="{06C57B74-1901-8545-9246-0FD52572782B}"/>
              </a:ext>
            </a:extLst>
          </p:cNvPr>
          <p:cNvSpPr txBox="1"/>
          <p:nvPr/>
        </p:nvSpPr>
        <p:spPr>
          <a:xfrm>
            <a:off x="945016" y="3889764"/>
            <a:ext cx="545342" cy="369332"/>
          </a:xfrm>
          <a:prstGeom prst="rect">
            <a:avLst/>
          </a:prstGeom>
          <a:solidFill>
            <a:schemeClr val="bg1"/>
          </a:solidFill>
        </p:spPr>
        <p:txBody>
          <a:bodyPr wrap="square" rtlCol="0">
            <a:spAutoFit/>
          </a:bodyPr>
          <a:lstStyle/>
          <a:p>
            <a:r>
              <a:rPr lang="en-US" b="1" dirty="0">
                <a:solidFill>
                  <a:srgbClr val="FF0000"/>
                </a:solidFill>
                <a:uFill>
                  <a:solidFill/>
                </a:uFill>
              </a:rPr>
              <a:t>J/</a:t>
            </a:r>
            <a:r>
              <a:rPr lang="el-GR" b="1" dirty="0">
                <a:solidFill>
                  <a:srgbClr val="FF0000"/>
                </a:solidFill>
                <a:uFill>
                  <a:solidFill/>
                </a:uFill>
                <a:latin typeface="Symbol"/>
                <a:ea typeface="Symbol"/>
                <a:cs typeface="Symbol"/>
                <a:sym typeface="Symbol"/>
              </a:rPr>
              <a:t>ψ</a:t>
            </a:r>
            <a:endParaRPr lang="en-US" b="1" dirty="0">
              <a:solidFill>
                <a:srgbClr val="FF0000"/>
              </a:solidFill>
            </a:endParaRPr>
          </a:p>
        </p:txBody>
      </p:sp>
    </p:spTree>
    <p:extLst>
      <p:ext uri="{BB962C8B-B14F-4D97-AF65-F5344CB8AC3E}">
        <p14:creationId xmlns:p14="http://schemas.microsoft.com/office/powerpoint/2010/main" val="2294162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08F889-9D45-8C4A-A2FC-5736FF2BDE28}"/>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6CD4506E-3E8F-7345-87BC-D7EB0B7AA321}"/>
              </a:ext>
            </a:extLst>
          </p:cNvPr>
          <p:cNvSpPr>
            <a:spLocks noGrp="1"/>
          </p:cNvSpPr>
          <p:nvPr>
            <p:ph type="sldNum" sz="quarter" idx="12"/>
          </p:nvPr>
        </p:nvSpPr>
        <p:spPr/>
        <p:txBody>
          <a:bodyPr/>
          <a:lstStyle/>
          <a:p>
            <a:fld id="{1495DAC2-AB1D-3846-9742-98AFDA9D25F8}" type="slidenum">
              <a:rPr lang="it-IT" smtClean="0"/>
              <a:t>63</a:t>
            </a:fld>
            <a:endParaRPr lang="it-IT"/>
          </a:p>
        </p:txBody>
      </p:sp>
      <p:sp>
        <p:nvSpPr>
          <p:cNvPr id="4" name="Title 1">
            <a:extLst>
              <a:ext uri="{FF2B5EF4-FFF2-40B4-BE49-F238E27FC236}">
                <a16:creationId xmlns:a16="http://schemas.microsoft.com/office/drawing/2014/main" id="{1B730E44-D79B-6142-9B33-0C07854CB48D}"/>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A window into the Gluon Saturation regime</a:t>
            </a:r>
          </a:p>
        </p:txBody>
      </p:sp>
      <p:grpSp>
        <p:nvGrpSpPr>
          <p:cNvPr id="9" name="Group 8">
            <a:extLst>
              <a:ext uri="{FF2B5EF4-FFF2-40B4-BE49-F238E27FC236}">
                <a16:creationId xmlns:a16="http://schemas.microsoft.com/office/drawing/2014/main" id="{61DF6E0C-7C36-834E-916E-B01D56FD8907}"/>
              </a:ext>
            </a:extLst>
          </p:cNvPr>
          <p:cNvGrpSpPr/>
          <p:nvPr/>
        </p:nvGrpSpPr>
        <p:grpSpPr>
          <a:xfrm>
            <a:off x="5189116" y="1492338"/>
            <a:ext cx="7011993" cy="2817248"/>
            <a:chOff x="2456326" y="551821"/>
            <a:chExt cx="7011993" cy="2817248"/>
          </a:xfrm>
        </p:grpSpPr>
        <p:graphicFrame>
          <p:nvGraphicFramePr>
            <p:cNvPr id="10" name="Object 9">
              <a:extLst>
                <a:ext uri="{FF2B5EF4-FFF2-40B4-BE49-F238E27FC236}">
                  <a16:creationId xmlns:a16="http://schemas.microsoft.com/office/drawing/2014/main" id="{5485380F-C3A7-2048-8E01-2F28F00EB9AE}"/>
                </a:ext>
              </a:extLst>
            </p:cNvPr>
            <p:cNvGraphicFramePr>
              <a:graphicFrameLocks noChangeAspect="1"/>
            </p:cNvGraphicFramePr>
            <p:nvPr>
              <p:extLst>
                <p:ext uri="{D42A27DB-BD31-4B8C-83A1-F6EECF244321}">
                  <p14:modId xmlns:p14="http://schemas.microsoft.com/office/powerpoint/2010/main" val="4156164252"/>
                </p:ext>
              </p:extLst>
            </p:nvPr>
          </p:nvGraphicFramePr>
          <p:xfrm>
            <a:off x="5888244" y="551821"/>
            <a:ext cx="2422874" cy="941116"/>
          </p:xfrm>
          <a:graphic>
            <a:graphicData uri="http://schemas.openxmlformats.org/presentationml/2006/ole">
              <mc:AlternateContent xmlns:mc="http://schemas.openxmlformats.org/markup-compatibility/2006">
                <mc:Choice xmlns:v="urn:schemas-microsoft-com:vml" Requires="v">
                  <p:oleObj name="Equation" r:id="rId2" imgW="1536700" imgH="596900" progId="Equation.DSMT4">
                    <p:embed/>
                  </p:oleObj>
                </mc:Choice>
                <mc:Fallback>
                  <p:oleObj name="Equation" r:id="rId2" imgW="1536700" imgH="596900" progId="Equation.DSMT4">
                    <p:embed/>
                    <p:pic>
                      <p:nvPicPr>
                        <p:cNvPr id="36" name="Object 35"/>
                        <p:cNvPicPr/>
                        <p:nvPr/>
                      </p:nvPicPr>
                      <p:blipFill>
                        <a:blip r:embed="rId3"/>
                        <a:stretch>
                          <a:fillRect/>
                        </a:stretch>
                      </p:blipFill>
                      <p:spPr>
                        <a:xfrm>
                          <a:off x="5888244" y="551821"/>
                          <a:ext cx="2422874" cy="941116"/>
                        </a:xfrm>
                        <a:prstGeom prst="rect">
                          <a:avLst/>
                        </a:prstGeom>
                      </p:spPr>
                    </p:pic>
                  </p:oleObj>
                </mc:Fallback>
              </mc:AlternateContent>
            </a:graphicData>
          </a:graphic>
        </p:graphicFrame>
        <p:grpSp>
          <p:nvGrpSpPr>
            <p:cNvPr id="11" name="Group 11">
              <a:extLst>
                <a:ext uri="{FF2B5EF4-FFF2-40B4-BE49-F238E27FC236}">
                  <a16:creationId xmlns:a16="http://schemas.microsoft.com/office/drawing/2014/main" id="{A7B9ADB1-F1A0-1146-B614-0CFF37E3055F}"/>
                </a:ext>
              </a:extLst>
            </p:cNvPr>
            <p:cNvGrpSpPr>
              <a:grpSpLocks/>
            </p:cNvGrpSpPr>
            <p:nvPr/>
          </p:nvGrpSpPr>
          <p:grpSpPr bwMode="auto">
            <a:xfrm>
              <a:off x="2456326" y="1649806"/>
              <a:ext cx="7011993" cy="1719263"/>
              <a:chOff x="-382" y="862"/>
              <a:chExt cx="4417" cy="1083"/>
            </a:xfrm>
          </p:grpSpPr>
          <p:pic>
            <p:nvPicPr>
              <p:cNvPr id="13" name="Picture 9">
                <a:extLst>
                  <a:ext uri="{FF2B5EF4-FFF2-40B4-BE49-F238E27FC236}">
                    <a16:creationId xmlns:a16="http://schemas.microsoft.com/office/drawing/2014/main" id="{C5C20C21-6609-F747-A7BE-F185295AE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 y="935"/>
                <a:ext cx="755" cy="1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4" name="Rectangle 10">
                <a:extLst>
                  <a:ext uri="{FF2B5EF4-FFF2-40B4-BE49-F238E27FC236}">
                    <a16:creationId xmlns:a16="http://schemas.microsoft.com/office/drawing/2014/main" id="{04413C21-4D2F-AD43-AFAB-98E5F1B125FB}"/>
                  </a:ext>
                </a:extLst>
              </p:cNvPr>
              <p:cNvSpPr>
                <a:spLocks/>
              </p:cNvSpPr>
              <p:nvPr/>
            </p:nvSpPr>
            <p:spPr bwMode="auto">
              <a:xfrm>
                <a:off x="480" y="862"/>
                <a:ext cx="3555"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marL="41275" algn="ctr">
                  <a:spcBef>
                    <a:spcPts val="450"/>
                  </a:spcBef>
                </a:pPr>
                <a:r>
                  <a:rPr lang="en-US" sz="2400" dirty="0">
                    <a:solidFill>
                      <a:schemeClr val="tx1"/>
                    </a:solidFill>
                    <a:ea typeface="ＭＳ Ｐゴシック" charset="0"/>
                    <a:cs typeface="Comic Sans MS Bold"/>
                    <a:sym typeface="Times New Roman Italic" charset="0"/>
                  </a:rPr>
                  <a:t>L</a:t>
                </a:r>
                <a:r>
                  <a:rPr lang="en-US" sz="2400" dirty="0">
                    <a:solidFill>
                      <a:schemeClr val="tx1"/>
                    </a:solidFill>
                    <a:ea typeface="ＭＳ Ｐゴシック" charset="0"/>
                    <a:cs typeface="Comic Sans MS Bold"/>
                    <a:sym typeface="Arial" charset="0"/>
                  </a:rPr>
                  <a:t> ~ (2</a:t>
                </a:r>
                <a:r>
                  <a:rPr lang="en-US" sz="2400" dirty="0">
                    <a:solidFill>
                      <a:schemeClr val="tx1"/>
                    </a:solidFill>
                    <a:ea typeface="ＭＳ Ｐゴシック" charset="0"/>
                    <a:cs typeface="Comic Sans MS Bold"/>
                    <a:sym typeface="Times New Roman Italic" charset="0"/>
                  </a:rPr>
                  <a:t>m</a:t>
                </a:r>
                <a:r>
                  <a:rPr lang="en-US" sz="2400" baseline="-23000" dirty="0">
                    <a:solidFill>
                      <a:schemeClr val="tx1"/>
                    </a:solidFill>
                    <a:ea typeface="ＭＳ Ｐゴシック" charset="0"/>
                    <a:cs typeface="Comic Sans MS Bold"/>
                    <a:sym typeface="Times New Roman Italic" charset="0"/>
                  </a:rPr>
                  <a:t>N </a:t>
                </a:r>
                <a:r>
                  <a:rPr lang="en-US" sz="2400" dirty="0">
                    <a:solidFill>
                      <a:schemeClr val="tx1"/>
                    </a:solidFill>
                    <a:ea typeface="ＭＳ Ｐゴシック" charset="0"/>
                    <a:cs typeface="Comic Sans MS Bold"/>
                    <a:sym typeface="Times New Roman Italic" charset="0"/>
                  </a:rPr>
                  <a:t>x</a:t>
                </a:r>
                <a:r>
                  <a:rPr lang="en-US" sz="2400" dirty="0">
                    <a:solidFill>
                      <a:schemeClr val="tx1"/>
                    </a:solidFill>
                    <a:ea typeface="ＭＳ Ｐゴシック" charset="0"/>
                    <a:cs typeface="Comic Sans MS Bold"/>
                    <a:sym typeface="Arial" charset="0"/>
                  </a:rPr>
                  <a:t>)</a:t>
                </a:r>
                <a:r>
                  <a:rPr lang="en-US" sz="2400" baseline="30000" dirty="0">
                    <a:solidFill>
                      <a:schemeClr val="tx1"/>
                    </a:solidFill>
                    <a:ea typeface="ＭＳ Ｐゴシック" charset="0"/>
                    <a:cs typeface="Comic Sans MS Bold"/>
                    <a:sym typeface="Arial" charset="0"/>
                  </a:rPr>
                  <a:t>-1</a:t>
                </a:r>
                <a:r>
                  <a:rPr lang="en-US" sz="2400" dirty="0">
                    <a:solidFill>
                      <a:schemeClr val="tx1"/>
                    </a:solidFill>
                    <a:ea typeface="ＭＳ Ｐゴシック" charset="0"/>
                    <a:cs typeface="Comic Sans MS Bold"/>
                    <a:sym typeface="Arial" charset="0"/>
                  </a:rPr>
                  <a:t> &gt; 2 R</a:t>
                </a:r>
                <a:r>
                  <a:rPr lang="en-US" sz="2400" baseline="-23000" dirty="0">
                    <a:solidFill>
                      <a:schemeClr val="tx1"/>
                    </a:solidFill>
                    <a:ea typeface="ＭＳ Ｐゴシック" charset="0"/>
                    <a:cs typeface="Comic Sans MS Bold"/>
                    <a:sym typeface="Arial" charset="0"/>
                  </a:rPr>
                  <a:t>A</a:t>
                </a:r>
                <a:r>
                  <a:rPr lang="en-US" sz="2400" dirty="0">
                    <a:solidFill>
                      <a:schemeClr val="tx1"/>
                    </a:solidFill>
                    <a:ea typeface="ＭＳ Ｐゴシック" charset="0"/>
                    <a:cs typeface="Comic Sans MS Bold"/>
                    <a:sym typeface="Arial" charset="0"/>
                  </a:rPr>
                  <a:t> ~ A</a:t>
                </a:r>
                <a:r>
                  <a:rPr lang="en-US" sz="2400" baseline="30000" dirty="0">
                    <a:solidFill>
                      <a:schemeClr val="tx1"/>
                    </a:solidFill>
                    <a:ea typeface="ＭＳ Ｐゴシック" charset="0"/>
                    <a:cs typeface="Comic Sans MS Bold"/>
                    <a:sym typeface="Arial" charset="0"/>
                  </a:rPr>
                  <a:t>1/3</a:t>
                </a:r>
              </a:p>
              <a:p>
                <a:pPr marL="41275" algn="ctr">
                  <a:spcBef>
                    <a:spcPts val="450"/>
                  </a:spcBef>
                </a:pPr>
                <a:r>
                  <a:rPr lang="en-US" sz="2400" dirty="0">
                    <a:solidFill>
                      <a:schemeClr val="tx1"/>
                    </a:solidFill>
                    <a:ea typeface="ＭＳ Ｐゴシック" charset="0"/>
                    <a:cs typeface="Comic Sans MS Bold"/>
                    <a:sym typeface="Arial" charset="0"/>
                  </a:rPr>
                  <a:t>Probe interacts  </a:t>
                </a:r>
                <a:r>
                  <a:rPr lang="en-US" sz="2400" dirty="0">
                    <a:solidFill>
                      <a:srgbClr val="0000DA"/>
                    </a:solidFill>
                    <a:ea typeface="ＭＳ Ｐゴシック" charset="0"/>
                    <a:cs typeface="Comic Sans MS Bold"/>
                    <a:sym typeface="Times New Roman Bold Italic" charset="0"/>
                  </a:rPr>
                  <a:t>coherently</a:t>
                </a:r>
                <a:r>
                  <a:rPr lang="en-US" sz="2400" dirty="0">
                    <a:solidFill>
                      <a:schemeClr val="tx1"/>
                    </a:solidFill>
                    <a:ea typeface="ＭＳ Ｐゴシック" charset="0"/>
                    <a:cs typeface="Comic Sans MS Bold"/>
                    <a:sym typeface="Arial" charset="0"/>
                  </a:rPr>
                  <a:t> with all nucleons</a:t>
                </a:r>
              </a:p>
            </p:txBody>
          </p:sp>
        </p:grpSp>
        <p:sp>
          <p:nvSpPr>
            <p:cNvPr id="12" name="TextBox 11">
              <a:extLst>
                <a:ext uri="{FF2B5EF4-FFF2-40B4-BE49-F238E27FC236}">
                  <a16:creationId xmlns:a16="http://schemas.microsoft.com/office/drawing/2014/main" id="{05193438-BA28-EF48-86FA-015685EA07D6}"/>
                </a:ext>
              </a:extLst>
            </p:cNvPr>
            <p:cNvSpPr txBox="1"/>
            <p:nvPr/>
          </p:nvSpPr>
          <p:spPr>
            <a:xfrm>
              <a:off x="4588469" y="2691782"/>
              <a:ext cx="4653453" cy="461665"/>
            </a:xfrm>
            <a:prstGeom prst="rect">
              <a:avLst/>
            </a:prstGeom>
            <a:noFill/>
          </p:spPr>
          <p:txBody>
            <a:bodyPr wrap="none" rtlCol="0">
              <a:spAutoFit/>
            </a:bodyPr>
            <a:lstStyle/>
            <a:p>
              <a:r>
                <a:rPr lang="en-US" sz="2400" dirty="0"/>
                <a:t>Gold: </a:t>
              </a:r>
              <a:r>
                <a:rPr lang="en-US" sz="2400" dirty="0">
                  <a:solidFill>
                    <a:srgbClr val="0000FF"/>
                  </a:solidFill>
                </a:rPr>
                <a:t>197 times smaller effective</a:t>
              </a:r>
              <a:r>
                <a:rPr lang="en-US" sz="2400" dirty="0"/>
                <a:t> </a:t>
              </a:r>
              <a:r>
                <a:rPr lang="en-US" sz="2400" i="1" dirty="0">
                  <a:solidFill>
                    <a:srgbClr val="0000FF"/>
                  </a:solidFill>
                </a:rPr>
                <a:t>x </a:t>
              </a:r>
              <a:r>
                <a:rPr lang="en-US" sz="2400" dirty="0">
                  <a:solidFill>
                    <a:srgbClr val="0000FF"/>
                  </a:solidFill>
                </a:rPr>
                <a:t>!</a:t>
              </a:r>
            </a:p>
          </p:txBody>
        </p:sp>
      </p:grpSp>
      <p:grpSp>
        <p:nvGrpSpPr>
          <p:cNvPr id="15" name="Group 14">
            <a:extLst>
              <a:ext uri="{FF2B5EF4-FFF2-40B4-BE49-F238E27FC236}">
                <a16:creationId xmlns:a16="http://schemas.microsoft.com/office/drawing/2014/main" id="{BE9DCEAE-857B-8C42-AC48-D351D1CE97C5}"/>
              </a:ext>
            </a:extLst>
          </p:cNvPr>
          <p:cNvGrpSpPr/>
          <p:nvPr/>
        </p:nvGrpSpPr>
        <p:grpSpPr>
          <a:xfrm>
            <a:off x="19886" y="3595652"/>
            <a:ext cx="4544304" cy="3227070"/>
            <a:chOff x="208406" y="700959"/>
            <a:chExt cx="4544304" cy="3227070"/>
          </a:xfrm>
        </p:grpSpPr>
        <p:pic>
          <p:nvPicPr>
            <p:cNvPr id="16" name="Picture 9">
              <a:extLst>
                <a:ext uri="{FF2B5EF4-FFF2-40B4-BE49-F238E27FC236}">
                  <a16:creationId xmlns:a16="http://schemas.microsoft.com/office/drawing/2014/main" id="{AE74991C-6EA4-9F41-896D-E5C330828B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054"/>
            <a:stretch/>
          </p:blipFill>
          <p:spPr bwMode="auto">
            <a:xfrm>
              <a:off x="208406" y="700959"/>
              <a:ext cx="4544304" cy="3227070"/>
            </a:xfrm>
            <a:prstGeom prst="rect">
              <a:avLst/>
            </a:prstGeom>
            <a:solidFill>
              <a:schemeClr val="bg1">
                <a:lumMod val="95000"/>
              </a:schemeClr>
            </a:solidFill>
            <a:ln>
              <a:noFill/>
            </a:ln>
          </p:spPr>
        </p:pic>
        <p:grpSp>
          <p:nvGrpSpPr>
            <p:cNvPr id="17" name="Group 16">
              <a:extLst>
                <a:ext uri="{FF2B5EF4-FFF2-40B4-BE49-F238E27FC236}">
                  <a16:creationId xmlns:a16="http://schemas.microsoft.com/office/drawing/2014/main" id="{F5CA994A-CDFB-584B-B922-555604306410}"/>
                </a:ext>
              </a:extLst>
            </p:cNvPr>
            <p:cNvGrpSpPr>
              <a:grpSpLocks noChangeAspect="1"/>
            </p:cNvGrpSpPr>
            <p:nvPr/>
          </p:nvGrpSpPr>
          <p:grpSpPr>
            <a:xfrm>
              <a:off x="687111" y="2285956"/>
              <a:ext cx="2077451" cy="1012665"/>
              <a:chOff x="1185342" y="3802982"/>
              <a:chExt cx="3777183" cy="1841210"/>
            </a:xfrm>
          </p:grpSpPr>
          <p:sp>
            <p:nvSpPr>
              <p:cNvPr id="18" name="Freeform 17">
                <a:extLst>
                  <a:ext uri="{FF2B5EF4-FFF2-40B4-BE49-F238E27FC236}">
                    <a16:creationId xmlns:a16="http://schemas.microsoft.com/office/drawing/2014/main" id="{535DD8FE-9A0F-B141-BCF2-B14F0243CCB7}"/>
                  </a:ext>
                </a:extLst>
              </p:cNvPr>
              <p:cNvSpPr/>
              <p:nvPr/>
            </p:nvSpPr>
            <p:spPr>
              <a:xfrm>
                <a:off x="1226609" y="4106334"/>
                <a:ext cx="3735916" cy="867833"/>
              </a:xfrm>
              <a:custGeom>
                <a:avLst/>
                <a:gdLst>
                  <a:gd name="connsiteX0" fmla="*/ 0 w 3735916"/>
                  <a:gd name="connsiteY0" fmla="*/ 0 h 867833"/>
                  <a:gd name="connsiteX1" fmla="*/ 1079500 w 3735916"/>
                  <a:gd name="connsiteY1" fmla="*/ 275166 h 867833"/>
                  <a:gd name="connsiteX2" fmla="*/ 1735666 w 3735916"/>
                  <a:gd name="connsiteY2" fmla="*/ 433916 h 867833"/>
                  <a:gd name="connsiteX3" fmla="*/ 2635250 w 3735916"/>
                  <a:gd name="connsiteY3" fmla="*/ 635000 h 867833"/>
                  <a:gd name="connsiteX4" fmla="*/ 3735916 w 3735916"/>
                  <a:gd name="connsiteY4" fmla="*/ 867833 h 86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916" h="867833">
                    <a:moveTo>
                      <a:pt x="0" y="0"/>
                    </a:moveTo>
                    <a:lnTo>
                      <a:pt x="1079500" y="275166"/>
                    </a:lnTo>
                    <a:lnTo>
                      <a:pt x="1735666" y="433916"/>
                    </a:lnTo>
                    <a:lnTo>
                      <a:pt x="2635250" y="635000"/>
                    </a:lnTo>
                    <a:lnTo>
                      <a:pt x="3735916" y="867833"/>
                    </a:lnTo>
                  </a:path>
                </a:pathLst>
              </a:custGeom>
              <a:ln w="28575"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Freeform 18">
                <a:extLst>
                  <a:ext uri="{FF2B5EF4-FFF2-40B4-BE49-F238E27FC236}">
                    <a16:creationId xmlns:a16="http://schemas.microsoft.com/office/drawing/2014/main" id="{4BB3B847-A079-1A45-9C3B-17ED9FD59D7C}"/>
                  </a:ext>
                </a:extLst>
              </p:cNvPr>
              <p:cNvSpPr/>
              <p:nvPr/>
            </p:nvSpPr>
            <p:spPr>
              <a:xfrm>
                <a:off x="1217090" y="4698991"/>
                <a:ext cx="3725334" cy="719667"/>
              </a:xfrm>
              <a:custGeom>
                <a:avLst/>
                <a:gdLst>
                  <a:gd name="connsiteX0" fmla="*/ 0 w 3725334"/>
                  <a:gd name="connsiteY0" fmla="*/ 0 h 719667"/>
                  <a:gd name="connsiteX1" fmla="*/ 846667 w 3725334"/>
                  <a:gd name="connsiteY1" fmla="*/ 201083 h 719667"/>
                  <a:gd name="connsiteX2" fmla="*/ 2074334 w 3725334"/>
                  <a:gd name="connsiteY2" fmla="*/ 455083 h 719667"/>
                  <a:gd name="connsiteX3" fmla="*/ 3376084 w 3725334"/>
                  <a:gd name="connsiteY3" fmla="*/ 677333 h 719667"/>
                  <a:gd name="connsiteX4" fmla="*/ 3725334 w 3725334"/>
                  <a:gd name="connsiteY4" fmla="*/ 719667 h 71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334" h="719667">
                    <a:moveTo>
                      <a:pt x="0" y="0"/>
                    </a:moveTo>
                    <a:lnTo>
                      <a:pt x="846667" y="201083"/>
                    </a:lnTo>
                    <a:lnTo>
                      <a:pt x="2074334" y="455083"/>
                    </a:lnTo>
                    <a:lnTo>
                      <a:pt x="3376084" y="677333"/>
                    </a:lnTo>
                    <a:lnTo>
                      <a:pt x="3725334" y="719667"/>
                    </a:lnTo>
                  </a:path>
                </a:pathLst>
              </a:custGeom>
              <a:ln w="28575"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00FF"/>
                  </a:solidFill>
                  <a:effectLst/>
                  <a:latin typeface="Arial" pitchFamily="-112" charset="0"/>
                  <a:ea typeface="ＭＳ Ｐゴシック" pitchFamily="-112" charset="-128"/>
                  <a:cs typeface="ＭＳ Ｐゴシック" pitchFamily="-112" charset="-128"/>
                </a:endParaRPr>
              </a:p>
            </p:txBody>
          </p:sp>
          <p:sp>
            <p:nvSpPr>
              <p:cNvPr id="20" name="Freeform 19">
                <a:extLst>
                  <a:ext uri="{FF2B5EF4-FFF2-40B4-BE49-F238E27FC236}">
                    <a16:creationId xmlns:a16="http://schemas.microsoft.com/office/drawing/2014/main" id="{C21E9021-01F1-FF4F-AD2C-B478CCBA31E0}"/>
                  </a:ext>
                </a:extLst>
              </p:cNvPr>
              <p:cNvSpPr/>
              <p:nvPr/>
            </p:nvSpPr>
            <p:spPr>
              <a:xfrm>
                <a:off x="1185342" y="5048242"/>
                <a:ext cx="3735916" cy="592666"/>
              </a:xfrm>
              <a:custGeom>
                <a:avLst/>
                <a:gdLst>
                  <a:gd name="connsiteX0" fmla="*/ 0 w 3735916"/>
                  <a:gd name="connsiteY0" fmla="*/ 0 h 592666"/>
                  <a:gd name="connsiteX1" fmla="*/ 465666 w 3735916"/>
                  <a:gd name="connsiteY1" fmla="*/ 105833 h 592666"/>
                  <a:gd name="connsiteX2" fmla="*/ 3069166 w 3735916"/>
                  <a:gd name="connsiteY2" fmla="*/ 497416 h 592666"/>
                  <a:gd name="connsiteX3" fmla="*/ 3735916 w 3735916"/>
                  <a:gd name="connsiteY3" fmla="*/ 592666 h 592666"/>
                </a:gdLst>
                <a:ahLst/>
                <a:cxnLst>
                  <a:cxn ang="0">
                    <a:pos x="connsiteX0" y="connsiteY0"/>
                  </a:cxn>
                  <a:cxn ang="0">
                    <a:pos x="connsiteX1" y="connsiteY1"/>
                  </a:cxn>
                  <a:cxn ang="0">
                    <a:pos x="connsiteX2" y="connsiteY2"/>
                  </a:cxn>
                  <a:cxn ang="0">
                    <a:pos x="connsiteX3" y="connsiteY3"/>
                  </a:cxn>
                </a:cxnLst>
                <a:rect l="l" t="t" r="r" b="b"/>
                <a:pathLst>
                  <a:path w="3735916" h="592666">
                    <a:moveTo>
                      <a:pt x="0" y="0"/>
                    </a:moveTo>
                    <a:lnTo>
                      <a:pt x="465666" y="105833"/>
                    </a:lnTo>
                    <a:lnTo>
                      <a:pt x="3069166" y="497416"/>
                    </a:lnTo>
                    <a:lnTo>
                      <a:pt x="3735916" y="592666"/>
                    </a:lnTo>
                  </a:path>
                </a:pathLst>
              </a:custGeom>
              <a:ln w="28575" cmpd="sng">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aphicFrame>
            <p:nvGraphicFramePr>
              <p:cNvPr id="21" name="Object 20">
                <a:extLst>
                  <a:ext uri="{FF2B5EF4-FFF2-40B4-BE49-F238E27FC236}">
                    <a16:creationId xmlns:a16="http://schemas.microsoft.com/office/drawing/2014/main" id="{A5FF2A09-5CF3-DC4B-993E-31030B13899C}"/>
                  </a:ext>
                </a:extLst>
              </p:cNvPr>
              <p:cNvGraphicFramePr>
                <a:graphicFrameLocks noChangeAspect="1"/>
              </p:cNvGraphicFramePr>
              <p:nvPr>
                <p:extLst>
                  <p:ext uri="{D42A27DB-BD31-4B8C-83A1-F6EECF244321}">
                    <p14:modId xmlns:p14="http://schemas.microsoft.com/office/powerpoint/2010/main" val="4163932520"/>
                  </p:ext>
                </p:extLst>
              </p:nvPr>
            </p:nvGraphicFramePr>
            <p:xfrm>
              <a:off x="1327149" y="3802982"/>
              <a:ext cx="768351" cy="373199"/>
            </p:xfrm>
            <a:graphic>
              <a:graphicData uri="http://schemas.openxmlformats.org/presentationml/2006/ole">
                <mc:AlternateContent xmlns:mc="http://schemas.openxmlformats.org/markup-compatibility/2006">
                  <mc:Choice xmlns:v="urn:schemas-microsoft-com:vml" Requires="v">
                    <p:oleObj name="Equation" r:id="rId6" imgW="444500" imgH="215900" progId="Equation.3">
                      <p:embed/>
                    </p:oleObj>
                  </mc:Choice>
                  <mc:Fallback>
                    <p:oleObj name="Equation" r:id="rId6" imgW="444500" imgH="215900" progId="Equation.3">
                      <p:embed/>
                      <p:pic>
                        <p:nvPicPr>
                          <p:cNvPr id="43" name="Object 42"/>
                          <p:cNvPicPr/>
                          <p:nvPr/>
                        </p:nvPicPr>
                        <p:blipFill>
                          <a:blip r:embed="rId7"/>
                          <a:stretch>
                            <a:fillRect/>
                          </a:stretch>
                        </p:blipFill>
                        <p:spPr>
                          <a:xfrm>
                            <a:off x="1327149" y="3802982"/>
                            <a:ext cx="768351" cy="373199"/>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52BFD92C-BFD8-CA43-9DD9-E7D8FDB4E0BE}"/>
                  </a:ext>
                </a:extLst>
              </p:cNvPr>
              <p:cNvSpPr txBox="1"/>
              <p:nvPr/>
            </p:nvSpPr>
            <p:spPr>
              <a:xfrm>
                <a:off x="2833298" y="4684275"/>
                <a:ext cx="664325" cy="503635"/>
              </a:xfrm>
              <a:prstGeom prst="rect">
                <a:avLst/>
              </a:prstGeom>
              <a:noFill/>
            </p:spPr>
            <p:txBody>
              <a:bodyPr wrap="none" rtlCol="0">
                <a:spAutoFit/>
              </a:bodyPr>
              <a:lstStyle/>
              <a:p>
                <a:r>
                  <a:rPr lang="en-US" sz="1200" dirty="0" err="1">
                    <a:solidFill>
                      <a:srgbClr val="0000FF"/>
                    </a:solidFill>
                  </a:rPr>
                  <a:t>Ca</a:t>
                </a:r>
                <a:endParaRPr lang="en-US" sz="1200" dirty="0">
                  <a:solidFill>
                    <a:srgbClr val="0000FF"/>
                  </a:solidFill>
                </a:endParaRPr>
              </a:p>
            </p:txBody>
          </p:sp>
          <p:sp>
            <p:nvSpPr>
              <p:cNvPr id="23" name="TextBox 22">
                <a:extLst>
                  <a:ext uri="{FF2B5EF4-FFF2-40B4-BE49-F238E27FC236}">
                    <a16:creationId xmlns:a16="http://schemas.microsoft.com/office/drawing/2014/main" id="{A3ABFBE9-55C0-1C40-AD2E-BBCEFBAFDC3E}"/>
                  </a:ext>
                </a:extLst>
              </p:cNvPr>
              <p:cNvSpPr txBox="1"/>
              <p:nvPr/>
            </p:nvSpPr>
            <p:spPr>
              <a:xfrm>
                <a:off x="2371495" y="5140557"/>
                <a:ext cx="485354" cy="503635"/>
              </a:xfrm>
              <a:prstGeom prst="rect">
                <a:avLst/>
              </a:prstGeom>
              <a:noFill/>
            </p:spPr>
            <p:txBody>
              <a:bodyPr wrap="none" rtlCol="0">
                <a:spAutoFit/>
              </a:bodyPr>
              <a:lstStyle/>
              <a:p>
                <a:r>
                  <a:rPr lang="en-US" sz="1200" dirty="0"/>
                  <a:t>p</a:t>
                </a:r>
              </a:p>
            </p:txBody>
          </p:sp>
        </p:grpSp>
      </p:grpSp>
      <p:sp>
        <p:nvSpPr>
          <p:cNvPr id="24" name="TextBox 23">
            <a:extLst>
              <a:ext uri="{FF2B5EF4-FFF2-40B4-BE49-F238E27FC236}">
                <a16:creationId xmlns:a16="http://schemas.microsoft.com/office/drawing/2014/main" id="{4EC3F74A-2DF1-6D4A-8BC7-482B444A275E}"/>
              </a:ext>
            </a:extLst>
          </p:cNvPr>
          <p:cNvSpPr txBox="1"/>
          <p:nvPr/>
        </p:nvSpPr>
        <p:spPr>
          <a:xfrm>
            <a:off x="4682760" y="4430805"/>
            <a:ext cx="7448702" cy="1938992"/>
          </a:xfrm>
          <a:prstGeom prst="rect">
            <a:avLst/>
          </a:prstGeom>
          <a:noFill/>
          <a:ln w="25400">
            <a:solidFill>
              <a:srgbClr val="0000FF"/>
            </a:solidFill>
          </a:ln>
          <a:effectLst/>
        </p:spPr>
        <p:txBody>
          <a:bodyPr wrap="square" rtlCol="0">
            <a:spAutoFit/>
          </a:bodyPr>
          <a:lstStyle/>
          <a:p>
            <a:pPr marL="342900" indent="-342900">
              <a:buFont typeface="Wingdings" charset="0"/>
              <a:buChar char="à"/>
            </a:pPr>
            <a:r>
              <a:rPr lang="en-US" sz="2000" dirty="0"/>
              <a:t>EIC will map the </a:t>
            </a:r>
            <a:r>
              <a:rPr lang="en-US" sz="2000" dirty="0">
                <a:solidFill>
                  <a:srgbClr val="FF0000"/>
                </a:solidFill>
              </a:rPr>
              <a:t>transition between a non-saturated and a saturated regime</a:t>
            </a:r>
            <a:r>
              <a:rPr lang="en-US" sz="2000" dirty="0"/>
              <a:t> with high precision, by making use of a large range of nuclei and spin </a:t>
            </a:r>
          </a:p>
          <a:p>
            <a:pPr marL="342900" indent="-342900">
              <a:buFont typeface="Wingdings" charset="0"/>
              <a:buChar char="à"/>
            </a:pPr>
            <a:r>
              <a:rPr lang="en-US" sz="2000" dirty="0"/>
              <a:t>With</a:t>
            </a:r>
            <a:r>
              <a:rPr lang="en-US" sz="2000" dirty="0">
                <a:solidFill>
                  <a:srgbClr val="0000FF"/>
                </a:solidFill>
              </a:rPr>
              <a:t> </a:t>
            </a:r>
            <a:r>
              <a:rPr lang="en-US" sz="2000" dirty="0"/>
              <a:t>its flexible ion source we will be able to measure the </a:t>
            </a:r>
            <a:r>
              <a:rPr lang="en-US" sz="2000" dirty="0">
                <a:solidFill>
                  <a:srgbClr val="FF0000"/>
                </a:solidFill>
              </a:rPr>
              <a:t>A-dependence </a:t>
            </a:r>
            <a:r>
              <a:rPr lang="en-US" sz="2000" dirty="0"/>
              <a:t>of the saturation scale Q</a:t>
            </a:r>
            <a:r>
              <a:rPr lang="en-US" sz="2000" baseline="-25000" dirty="0"/>
              <a:t>s</a:t>
            </a:r>
            <a:r>
              <a:rPr lang="en-US" sz="2000" dirty="0"/>
              <a:t>(x) </a:t>
            </a:r>
          </a:p>
          <a:p>
            <a:r>
              <a:rPr lang="en-US" sz="2000" dirty="0">
                <a:solidFill>
                  <a:srgbClr val="0000FF"/>
                </a:solidFill>
                <a:sym typeface="Wingdings"/>
              </a:rPr>
              <a:t>	 </a:t>
            </a:r>
            <a:r>
              <a:rPr lang="en-US" sz="2000" dirty="0"/>
              <a:t>a fundamental landmark of QCD</a:t>
            </a:r>
            <a:endParaRPr lang="en-US" sz="2000" dirty="0">
              <a:solidFill>
                <a:srgbClr val="322F31"/>
              </a:solidFill>
              <a:latin typeface="Comic Sans MS"/>
              <a:cs typeface="Comic Sans MS"/>
            </a:endParaRPr>
          </a:p>
        </p:txBody>
      </p:sp>
      <p:grpSp>
        <p:nvGrpSpPr>
          <p:cNvPr id="25" name="Group 24">
            <a:extLst>
              <a:ext uri="{FF2B5EF4-FFF2-40B4-BE49-F238E27FC236}">
                <a16:creationId xmlns:a16="http://schemas.microsoft.com/office/drawing/2014/main" id="{C4E07ED7-87C3-894D-8D1A-C369C6C8117C}"/>
              </a:ext>
            </a:extLst>
          </p:cNvPr>
          <p:cNvGrpSpPr/>
          <p:nvPr/>
        </p:nvGrpSpPr>
        <p:grpSpPr>
          <a:xfrm>
            <a:off x="3977084" y="215141"/>
            <a:ext cx="8094418" cy="2491070"/>
            <a:chOff x="-3333173" y="4877017"/>
            <a:chExt cx="8094418" cy="2491070"/>
          </a:xfrm>
        </p:grpSpPr>
        <p:grpSp>
          <p:nvGrpSpPr>
            <p:cNvPr id="26" name="Group 25">
              <a:extLst>
                <a:ext uri="{FF2B5EF4-FFF2-40B4-BE49-F238E27FC236}">
                  <a16:creationId xmlns:a16="http://schemas.microsoft.com/office/drawing/2014/main" id="{B0465EE1-8961-8747-933B-D610C01B7E43}"/>
                </a:ext>
              </a:extLst>
            </p:cNvPr>
            <p:cNvGrpSpPr/>
            <p:nvPr/>
          </p:nvGrpSpPr>
          <p:grpSpPr>
            <a:xfrm>
              <a:off x="-3333173" y="5861378"/>
              <a:ext cx="4101364" cy="1506709"/>
              <a:chOff x="820959" y="3893067"/>
              <a:chExt cx="4343351" cy="1506709"/>
            </a:xfrm>
          </p:grpSpPr>
          <p:pic>
            <p:nvPicPr>
              <p:cNvPr id="28" name="Picture 27">
                <a:extLst>
                  <a:ext uri="{FF2B5EF4-FFF2-40B4-BE49-F238E27FC236}">
                    <a16:creationId xmlns:a16="http://schemas.microsoft.com/office/drawing/2014/main" id="{340C8178-2B4C-854B-93D7-78E3049B7C11}"/>
                  </a:ext>
                </a:extLst>
              </p:cNvPr>
              <p:cNvPicPr>
                <a:picLocks noChangeAspect="1"/>
              </p:cNvPicPr>
              <p:nvPr/>
            </p:nvPicPr>
            <p:blipFill>
              <a:blip r:embed="rId8"/>
              <a:stretch>
                <a:fillRect/>
              </a:stretch>
            </p:blipFill>
            <p:spPr>
              <a:xfrm>
                <a:off x="834997" y="4368054"/>
                <a:ext cx="1809688" cy="1031722"/>
              </a:xfrm>
              <a:prstGeom prst="rect">
                <a:avLst/>
              </a:prstGeom>
            </p:spPr>
          </p:pic>
          <p:pic>
            <p:nvPicPr>
              <p:cNvPr id="29" name="Picture 28">
                <a:extLst>
                  <a:ext uri="{FF2B5EF4-FFF2-40B4-BE49-F238E27FC236}">
                    <a16:creationId xmlns:a16="http://schemas.microsoft.com/office/drawing/2014/main" id="{BD082B3E-5247-2843-B37E-55AF01172EAE}"/>
                  </a:ext>
                </a:extLst>
              </p:cNvPr>
              <p:cNvPicPr>
                <a:picLocks noChangeAspect="1"/>
              </p:cNvPicPr>
              <p:nvPr/>
            </p:nvPicPr>
            <p:blipFill>
              <a:blip r:embed="rId9"/>
              <a:stretch>
                <a:fillRect/>
              </a:stretch>
            </p:blipFill>
            <p:spPr>
              <a:xfrm>
                <a:off x="2908462" y="4320574"/>
                <a:ext cx="1945749" cy="1079202"/>
              </a:xfrm>
              <a:prstGeom prst="rect">
                <a:avLst/>
              </a:prstGeom>
            </p:spPr>
          </p:pic>
          <p:sp>
            <p:nvSpPr>
              <p:cNvPr id="30" name="TextBox 29">
                <a:extLst>
                  <a:ext uri="{FF2B5EF4-FFF2-40B4-BE49-F238E27FC236}">
                    <a16:creationId xmlns:a16="http://schemas.microsoft.com/office/drawing/2014/main" id="{CD010CA4-EEBD-FD4C-9CEE-BDFC98B10404}"/>
                  </a:ext>
                </a:extLst>
              </p:cNvPr>
              <p:cNvSpPr txBox="1"/>
              <p:nvPr/>
            </p:nvSpPr>
            <p:spPr>
              <a:xfrm>
                <a:off x="820959" y="3893067"/>
                <a:ext cx="1173371" cy="707886"/>
              </a:xfrm>
              <a:prstGeom prst="rect">
                <a:avLst/>
              </a:prstGeom>
              <a:noFill/>
            </p:spPr>
            <p:txBody>
              <a:bodyPr wrap="none" rtlCol="0">
                <a:spAutoFit/>
              </a:bodyPr>
              <a:lstStyle/>
              <a:p>
                <a:pPr algn="ctr"/>
                <a:r>
                  <a:rPr lang="en-US" sz="2000" dirty="0"/>
                  <a:t>gluon </a:t>
                </a:r>
              </a:p>
              <a:p>
                <a:pPr algn="ctr"/>
                <a:r>
                  <a:rPr lang="en-US" sz="2000" dirty="0"/>
                  <a:t>emission</a:t>
                </a:r>
              </a:p>
            </p:txBody>
          </p:sp>
          <p:sp>
            <p:nvSpPr>
              <p:cNvPr id="31" name="TextBox 30">
                <a:extLst>
                  <a:ext uri="{FF2B5EF4-FFF2-40B4-BE49-F238E27FC236}">
                    <a16:creationId xmlns:a16="http://schemas.microsoft.com/office/drawing/2014/main" id="{C09D5E15-EC9B-F74F-9589-AFF0AEA4207E}"/>
                  </a:ext>
                </a:extLst>
              </p:cNvPr>
              <p:cNvSpPr txBox="1"/>
              <p:nvPr/>
            </p:nvSpPr>
            <p:spPr>
              <a:xfrm>
                <a:off x="3263125" y="3893587"/>
                <a:ext cx="1901185" cy="707886"/>
              </a:xfrm>
              <a:prstGeom prst="rect">
                <a:avLst/>
              </a:prstGeom>
              <a:noFill/>
            </p:spPr>
            <p:txBody>
              <a:bodyPr wrap="square" rtlCol="0">
                <a:spAutoFit/>
              </a:bodyPr>
              <a:lstStyle/>
              <a:p>
                <a:pPr algn="ctr"/>
                <a:r>
                  <a:rPr lang="en-US" sz="2000" dirty="0"/>
                  <a:t>gluon recombination</a:t>
                </a:r>
              </a:p>
            </p:txBody>
          </p:sp>
          <p:sp>
            <p:nvSpPr>
              <p:cNvPr id="32" name="TextBox 31">
                <a:extLst>
                  <a:ext uri="{FF2B5EF4-FFF2-40B4-BE49-F238E27FC236}">
                    <a16:creationId xmlns:a16="http://schemas.microsoft.com/office/drawing/2014/main" id="{79FE801A-4A92-E446-801B-97916EF62A29}"/>
                  </a:ext>
                </a:extLst>
              </p:cNvPr>
              <p:cNvSpPr txBox="1"/>
              <p:nvPr/>
            </p:nvSpPr>
            <p:spPr>
              <a:xfrm>
                <a:off x="2494472" y="4555326"/>
                <a:ext cx="582611" cy="400110"/>
              </a:xfrm>
              <a:prstGeom prst="rect">
                <a:avLst/>
              </a:prstGeom>
              <a:noFill/>
            </p:spPr>
            <p:txBody>
              <a:bodyPr wrap="none" rtlCol="0">
                <a:spAutoFit/>
              </a:bodyPr>
              <a:lstStyle/>
              <a:p>
                <a:r>
                  <a:rPr lang="en-US" sz="2000" b="1" dirty="0">
                    <a:solidFill>
                      <a:srgbClr val="FF0080"/>
                    </a:solidFill>
                  </a:rPr>
                  <a:t>?=?</a:t>
                </a:r>
              </a:p>
            </p:txBody>
          </p:sp>
        </p:grpSp>
        <p:pic>
          <p:nvPicPr>
            <p:cNvPr id="27" name="Picture 26">
              <a:extLst>
                <a:ext uri="{FF2B5EF4-FFF2-40B4-BE49-F238E27FC236}">
                  <a16:creationId xmlns:a16="http://schemas.microsoft.com/office/drawing/2014/main" id="{FABCF5A0-10EA-3C42-AD38-6B73ED1C04E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47840" y="4877017"/>
              <a:ext cx="913405" cy="927100"/>
            </a:xfrm>
            <a:prstGeom prst="rect">
              <a:avLst/>
            </a:prstGeom>
          </p:spPr>
        </p:pic>
      </p:grpSp>
      <p:pic>
        <p:nvPicPr>
          <p:cNvPr id="33" name="Picture 32" descr="A close up of a logo&#10;&#10;Description automatically generated">
            <a:extLst>
              <a:ext uri="{FF2B5EF4-FFF2-40B4-BE49-F238E27FC236}">
                <a16:creationId xmlns:a16="http://schemas.microsoft.com/office/drawing/2014/main" id="{0DACC8EC-BF8E-EF42-B396-F2E438BE8A35}"/>
              </a:ext>
            </a:extLst>
          </p:cNvPr>
          <p:cNvPicPr>
            <a:picLocks noChangeAspect="1"/>
          </p:cNvPicPr>
          <p:nvPr/>
        </p:nvPicPr>
        <p:blipFill>
          <a:blip r:embed="rId11"/>
          <a:stretch>
            <a:fillRect/>
          </a:stretch>
        </p:blipFill>
        <p:spPr>
          <a:xfrm>
            <a:off x="280290" y="925603"/>
            <a:ext cx="3364853" cy="2570006"/>
          </a:xfrm>
          <a:prstGeom prst="rect">
            <a:avLst/>
          </a:prstGeom>
        </p:spPr>
      </p:pic>
    </p:spTree>
    <p:extLst>
      <p:ext uri="{BB962C8B-B14F-4D97-AF65-F5344CB8AC3E}">
        <p14:creationId xmlns:p14="http://schemas.microsoft.com/office/powerpoint/2010/main" val="48114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AC59E6-86EE-667D-917C-76B9E09B4798}"/>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14AF436B-2952-D66C-C69C-7B2AE0C15EAA}"/>
              </a:ext>
            </a:extLst>
          </p:cNvPr>
          <p:cNvSpPr>
            <a:spLocks noGrp="1"/>
          </p:cNvSpPr>
          <p:nvPr>
            <p:ph type="sldNum" sz="quarter" idx="12"/>
          </p:nvPr>
        </p:nvSpPr>
        <p:spPr/>
        <p:txBody>
          <a:bodyPr/>
          <a:lstStyle/>
          <a:p>
            <a:fld id="{1495DAC2-AB1D-3846-9742-98AFDA9D25F8}" type="slidenum">
              <a:rPr lang="it-IT" smtClean="0"/>
              <a:t>64</a:t>
            </a:fld>
            <a:endParaRPr lang="it-IT"/>
          </a:p>
        </p:txBody>
      </p:sp>
      <p:sp>
        <p:nvSpPr>
          <p:cNvPr id="4" name="Title 1">
            <a:extLst>
              <a:ext uri="{FF2B5EF4-FFF2-40B4-BE49-F238E27FC236}">
                <a16:creationId xmlns:a16="http://schemas.microsoft.com/office/drawing/2014/main" id="{3600BC7A-7FC3-A7E6-217C-4910A671798D}"/>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Saturation via Di-hadron correlations</a:t>
            </a:r>
          </a:p>
        </p:txBody>
      </p:sp>
      <p:grpSp>
        <p:nvGrpSpPr>
          <p:cNvPr id="5" name="Group 4">
            <a:extLst>
              <a:ext uri="{FF2B5EF4-FFF2-40B4-BE49-F238E27FC236}">
                <a16:creationId xmlns:a16="http://schemas.microsoft.com/office/drawing/2014/main" id="{F573F98A-6725-AE8F-F862-DDCD802FEA37}"/>
              </a:ext>
            </a:extLst>
          </p:cNvPr>
          <p:cNvGrpSpPr/>
          <p:nvPr/>
        </p:nvGrpSpPr>
        <p:grpSpPr>
          <a:xfrm>
            <a:off x="2209408" y="1677795"/>
            <a:ext cx="1868846" cy="793791"/>
            <a:chOff x="604899" y="1127774"/>
            <a:chExt cx="1868846" cy="793791"/>
          </a:xfrm>
        </p:grpSpPr>
        <p:sp>
          <p:nvSpPr>
            <p:cNvPr id="6" name="Block Arc 5">
              <a:extLst>
                <a:ext uri="{FF2B5EF4-FFF2-40B4-BE49-F238E27FC236}">
                  <a16:creationId xmlns:a16="http://schemas.microsoft.com/office/drawing/2014/main" id="{B33EB3CC-4C86-9DE1-A1A0-7F567BD41B6A}"/>
                </a:ext>
              </a:extLst>
            </p:cNvPr>
            <p:cNvSpPr/>
            <p:nvPr/>
          </p:nvSpPr>
          <p:spPr bwMode="auto">
            <a:xfrm rot="16200000">
              <a:off x="1841411" y="1035231"/>
              <a:ext cx="140106" cy="1124563"/>
            </a:xfrm>
            <a:prstGeom prst="block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7" name="DIS-Kinematics_revised copy.pdf">
              <a:extLst>
                <a:ext uri="{FF2B5EF4-FFF2-40B4-BE49-F238E27FC236}">
                  <a16:creationId xmlns:a16="http://schemas.microsoft.com/office/drawing/2014/main" id="{7593DED6-EDF5-1A1A-624D-05E1F9E58B63}"/>
                </a:ext>
              </a:extLst>
            </p:cNvPr>
            <p:cNvPicPr>
              <a:picLocks noChangeAspect="1"/>
            </p:cNvPicPr>
            <p:nvPr/>
          </p:nvPicPr>
          <p:blipFill rotWithShape="1">
            <a:blip r:embed="rId2">
              <a:extLst>
                <a:ext uri="{28A0092B-C50C-407E-A947-70E740481C1C}">
                  <a14:useLocalDpi xmlns:a14="http://schemas.microsoft.com/office/drawing/2010/main" val="0"/>
                </a:ext>
              </a:extLst>
            </a:blip>
            <a:srcRect l="34533" t="38038" r="38894" b="27137"/>
            <a:stretch/>
          </p:blipFill>
          <p:spPr>
            <a:xfrm rot="18960000">
              <a:off x="604899" y="1127774"/>
              <a:ext cx="658288" cy="725677"/>
            </a:xfrm>
            <a:prstGeom prst="rect">
              <a:avLst/>
            </a:prstGeom>
            <a:ln w="12700"/>
          </p:spPr>
        </p:pic>
        <p:sp>
          <p:nvSpPr>
            <p:cNvPr id="8" name="Rectangle 7">
              <a:extLst>
                <a:ext uri="{FF2B5EF4-FFF2-40B4-BE49-F238E27FC236}">
                  <a16:creationId xmlns:a16="http://schemas.microsoft.com/office/drawing/2014/main" id="{1BD17C92-2857-3C00-DD53-C7B1E20A42CE}"/>
                </a:ext>
              </a:extLst>
            </p:cNvPr>
            <p:cNvSpPr/>
            <p:nvPr/>
          </p:nvSpPr>
          <p:spPr bwMode="auto">
            <a:xfrm>
              <a:off x="963669" y="1726023"/>
              <a:ext cx="496956" cy="1955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aphicFrame>
          <p:nvGraphicFramePr>
            <p:cNvPr id="9" name="Object 8">
              <a:extLst>
                <a:ext uri="{FF2B5EF4-FFF2-40B4-BE49-F238E27FC236}">
                  <a16:creationId xmlns:a16="http://schemas.microsoft.com/office/drawing/2014/main" id="{AE4DA296-92B9-7F5B-919F-48E2CE1B8066}"/>
                </a:ext>
              </a:extLst>
            </p:cNvPr>
            <p:cNvGraphicFramePr>
              <a:graphicFrameLocks noChangeAspect="1"/>
            </p:cNvGraphicFramePr>
            <p:nvPr>
              <p:extLst>
                <p:ext uri="{D42A27DB-BD31-4B8C-83A1-F6EECF244321}">
                  <p14:modId xmlns:p14="http://schemas.microsoft.com/office/powerpoint/2010/main" val="2111263606"/>
                </p:ext>
              </p:extLst>
            </p:nvPr>
          </p:nvGraphicFramePr>
          <p:xfrm>
            <a:off x="1419287" y="1663149"/>
            <a:ext cx="127000" cy="177800"/>
          </p:xfrm>
          <a:graphic>
            <a:graphicData uri="http://schemas.openxmlformats.org/presentationml/2006/ole">
              <mc:AlternateContent xmlns:mc="http://schemas.openxmlformats.org/markup-compatibility/2006">
                <mc:Choice xmlns:v="urn:schemas-microsoft-com:vml" Requires="v">
                  <p:oleObj name="Equation" r:id="rId3" imgW="127000" imgH="177800" progId="Equation.DSMT4">
                    <p:embed/>
                  </p:oleObj>
                </mc:Choice>
                <mc:Fallback>
                  <p:oleObj name="Equation" r:id="rId3" imgW="127000" imgH="177800" progId="Equation.DSMT4">
                    <p:embed/>
                    <p:pic>
                      <p:nvPicPr>
                        <p:cNvPr id="10" name="Object 9"/>
                        <p:cNvPicPr/>
                        <p:nvPr/>
                      </p:nvPicPr>
                      <p:blipFill>
                        <a:blip r:embed="rId4"/>
                        <a:stretch>
                          <a:fillRect/>
                        </a:stretch>
                      </p:blipFill>
                      <p:spPr>
                        <a:xfrm>
                          <a:off x="1419287" y="1663149"/>
                          <a:ext cx="127000" cy="1778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31B769B-7A69-BD9C-A431-DD88FD836B45}"/>
                </a:ext>
              </a:extLst>
            </p:cNvPr>
            <p:cNvGraphicFramePr>
              <a:graphicFrameLocks noChangeAspect="1"/>
            </p:cNvGraphicFramePr>
            <p:nvPr>
              <p:extLst>
                <p:ext uri="{D42A27DB-BD31-4B8C-83A1-F6EECF244321}">
                  <p14:modId xmlns:p14="http://schemas.microsoft.com/office/powerpoint/2010/main" val="628648922"/>
                </p:ext>
              </p:extLst>
            </p:nvPr>
          </p:nvGraphicFramePr>
          <p:xfrm>
            <a:off x="1483611" y="1379952"/>
            <a:ext cx="127000" cy="165100"/>
          </p:xfrm>
          <a:graphic>
            <a:graphicData uri="http://schemas.openxmlformats.org/presentationml/2006/ole">
              <mc:AlternateContent xmlns:mc="http://schemas.openxmlformats.org/markup-compatibility/2006">
                <mc:Choice xmlns:v="urn:schemas-microsoft-com:vml" Requires="v">
                  <p:oleObj name="Equation" r:id="rId5" imgW="127000" imgH="165100" progId="Equation.DSMT4">
                    <p:embed/>
                  </p:oleObj>
                </mc:Choice>
                <mc:Fallback>
                  <p:oleObj name="Equation" r:id="rId5" imgW="127000" imgH="165100" progId="Equation.DSMT4">
                    <p:embed/>
                    <p:pic>
                      <p:nvPicPr>
                        <p:cNvPr id="11" name="Object 10"/>
                        <p:cNvPicPr/>
                        <p:nvPr/>
                      </p:nvPicPr>
                      <p:blipFill>
                        <a:blip r:embed="rId6"/>
                        <a:stretch>
                          <a:fillRect/>
                        </a:stretch>
                      </p:blipFill>
                      <p:spPr>
                        <a:xfrm>
                          <a:off x="1483611" y="1379952"/>
                          <a:ext cx="127000" cy="165100"/>
                        </a:xfrm>
                        <a:prstGeom prst="rect">
                          <a:avLst/>
                        </a:prstGeom>
                      </p:spPr>
                    </p:pic>
                  </p:oleObj>
                </mc:Fallback>
              </mc:AlternateContent>
            </a:graphicData>
          </a:graphic>
        </p:graphicFrame>
      </p:grpSp>
      <p:sp>
        <p:nvSpPr>
          <p:cNvPr id="11" name="Line 9">
            <a:extLst>
              <a:ext uri="{FF2B5EF4-FFF2-40B4-BE49-F238E27FC236}">
                <a16:creationId xmlns:a16="http://schemas.microsoft.com/office/drawing/2014/main" id="{671DAF8D-2CD7-68ED-A4BE-2BFA847F2064}"/>
              </a:ext>
            </a:extLst>
          </p:cNvPr>
          <p:cNvSpPr>
            <a:spLocks noChangeShapeType="1"/>
          </p:cNvSpPr>
          <p:nvPr/>
        </p:nvSpPr>
        <p:spPr bwMode="auto">
          <a:xfrm flipH="1">
            <a:off x="3535255" y="1496599"/>
            <a:ext cx="1604962" cy="630238"/>
          </a:xfrm>
          <a:prstGeom prst="line">
            <a:avLst/>
          </a:prstGeom>
          <a:noFill/>
          <a:ln w="25400" cap="flat">
            <a:solidFill>
              <a:srgbClr val="D90B00"/>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12" name="Line 26">
            <a:extLst>
              <a:ext uri="{FF2B5EF4-FFF2-40B4-BE49-F238E27FC236}">
                <a16:creationId xmlns:a16="http://schemas.microsoft.com/office/drawing/2014/main" id="{DB50179E-B0C4-F385-F0BE-F1C0480D3AF8}"/>
              </a:ext>
            </a:extLst>
          </p:cNvPr>
          <p:cNvSpPr>
            <a:spLocks noChangeShapeType="1"/>
          </p:cNvSpPr>
          <p:nvPr/>
        </p:nvSpPr>
        <p:spPr bwMode="auto">
          <a:xfrm rot="10800000">
            <a:off x="3547955" y="2215737"/>
            <a:ext cx="1638300" cy="487362"/>
          </a:xfrm>
          <a:prstGeom prst="line">
            <a:avLst/>
          </a:prstGeom>
          <a:noFill/>
          <a:ln w="25400" cap="flat">
            <a:solidFill>
              <a:srgbClr val="0000FF"/>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nvGrpSpPr>
          <p:cNvPr id="13" name="Group 12">
            <a:extLst>
              <a:ext uri="{FF2B5EF4-FFF2-40B4-BE49-F238E27FC236}">
                <a16:creationId xmlns:a16="http://schemas.microsoft.com/office/drawing/2014/main" id="{853D54AB-1236-7447-A57F-6FB97DAA518C}"/>
              </a:ext>
            </a:extLst>
          </p:cNvPr>
          <p:cNvGrpSpPr/>
          <p:nvPr/>
        </p:nvGrpSpPr>
        <p:grpSpPr>
          <a:xfrm>
            <a:off x="3489377" y="2001921"/>
            <a:ext cx="181188" cy="372088"/>
            <a:chOff x="3810000" y="1279525"/>
            <a:chExt cx="274320" cy="762000"/>
          </a:xfrm>
        </p:grpSpPr>
        <p:sp>
          <p:nvSpPr>
            <p:cNvPr id="14" name="Oval 13">
              <a:extLst>
                <a:ext uri="{FF2B5EF4-FFF2-40B4-BE49-F238E27FC236}">
                  <a16:creationId xmlns:a16="http://schemas.microsoft.com/office/drawing/2014/main" id="{B84D6639-4A05-72B3-DC9B-04044DB091A8}"/>
                </a:ext>
              </a:extLst>
            </p:cNvPr>
            <p:cNvSpPr>
              <a:spLocks noChangeArrowheads="1"/>
            </p:cNvSpPr>
            <p:nvPr/>
          </p:nvSpPr>
          <p:spPr bwMode="auto">
            <a:xfrm>
              <a:off x="3810000" y="1279525"/>
              <a:ext cx="274320" cy="762000"/>
            </a:xfrm>
            <a:prstGeom prst="ellipse">
              <a:avLst/>
            </a:prstGeom>
            <a:solidFill>
              <a:schemeClr val="accent3">
                <a:lumMod val="20000"/>
                <a:lumOff val="80000"/>
              </a:schemeClr>
            </a:solidFill>
            <a:ln w="25400">
              <a:solidFill>
                <a:schemeClr val="accent3">
                  <a:lumMod val="50000"/>
                </a:schemeClr>
              </a:solidFill>
              <a:round/>
              <a:headEnd/>
              <a:tailEnd/>
            </a:ln>
          </p:spPr>
          <p:txBody>
            <a:bodyPr anchor="ctr"/>
            <a:lstStyle/>
            <a:p>
              <a:pPr algn="ctr" eaLnBrk="0" hangingPunct="0">
                <a:spcBef>
                  <a:spcPct val="50000"/>
                </a:spcBef>
              </a:pPr>
              <a:endParaRPr lang="en-US" sz="2000"/>
            </a:p>
          </p:txBody>
        </p:sp>
        <p:sp>
          <p:nvSpPr>
            <p:cNvPr id="15" name="Oval 16">
              <a:extLst>
                <a:ext uri="{FF2B5EF4-FFF2-40B4-BE49-F238E27FC236}">
                  <a16:creationId xmlns:a16="http://schemas.microsoft.com/office/drawing/2014/main" id="{8A4F2D58-38D4-049E-3829-180CD9D6B7BE}"/>
                </a:ext>
              </a:extLst>
            </p:cNvPr>
            <p:cNvSpPr>
              <a:spLocks noChangeArrowheads="1"/>
            </p:cNvSpPr>
            <p:nvPr/>
          </p:nvSpPr>
          <p:spPr bwMode="auto">
            <a:xfrm>
              <a:off x="3909060" y="1626394"/>
              <a:ext cx="76200" cy="76200"/>
            </a:xfrm>
            <a:prstGeom prst="ellipse">
              <a:avLst/>
            </a:prstGeom>
            <a:solidFill>
              <a:schemeClr val="bg1"/>
            </a:solidFill>
            <a:ln w="25400">
              <a:solidFill>
                <a:schemeClr val="accent3">
                  <a:lumMod val="75000"/>
                </a:schemeClr>
              </a:solidFill>
              <a:round/>
              <a:headEnd/>
              <a:tailEnd/>
            </a:ln>
          </p:spPr>
          <p:txBody>
            <a:bodyPr wrap="none" anchor="ctr">
              <a:spAutoFit/>
            </a:bodyPr>
            <a:lstStyle/>
            <a:p>
              <a:pPr eaLnBrk="0" hangingPunct="0"/>
              <a:endParaRPr lang="en-US" sz="1800"/>
            </a:p>
          </p:txBody>
        </p:sp>
        <p:sp>
          <p:nvSpPr>
            <p:cNvPr id="16" name="Oval 18">
              <a:extLst>
                <a:ext uri="{FF2B5EF4-FFF2-40B4-BE49-F238E27FC236}">
                  <a16:creationId xmlns:a16="http://schemas.microsoft.com/office/drawing/2014/main" id="{42A0E47D-BA81-8747-A46D-FE1BB32F461F}"/>
                </a:ext>
              </a:extLst>
            </p:cNvPr>
            <p:cNvSpPr>
              <a:spLocks noChangeArrowheads="1"/>
            </p:cNvSpPr>
            <p:nvPr/>
          </p:nvSpPr>
          <p:spPr bwMode="auto">
            <a:xfrm>
              <a:off x="3909854" y="1812925"/>
              <a:ext cx="74612" cy="84138"/>
            </a:xfrm>
            <a:prstGeom prst="ellipse">
              <a:avLst/>
            </a:prstGeom>
            <a:solidFill>
              <a:schemeClr val="bg1"/>
            </a:solidFill>
            <a:ln w="25400">
              <a:solidFill>
                <a:schemeClr val="accent3">
                  <a:lumMod val="75000"/>
                </a:schemeClr>
              </a:solidFill>
              <a:round/>
              <a:headEnd/>
              <a:tailEnd/>
            </a:ln>
          </p:spPr>
          <p:txBody>
            <a:bodyPr wrap="none" anchor="ctr"/>
            <a:lstStyle/>
            <a:p>
              <a:pPr algn="ctr" eaLnBrk="0" hangingPunct="0">
                <a:spcBef>
                  <a:spcPct val="50000"/>
                </a:spcBef>
              </a:pPr>
              <a:endParaRPr lang="en-US" sz="2000"/>
            </a:p>
          </p:txBody>
        </p:sp>
        <p:sp>
          <p:nvSpPr>
            <p:cNvPr id="17" name="Oval 15">
              <a:extLst>
                <a:ext uri="{FF2B5EF4-FFF2-40B4-BE49-F238E27FC236}">
                  <a16:creationId xmlns:a16="http://schemas.microsoft.com/office/drawing/2014/main" id="{BA6EF540-7DE5-68E7-1A75-85E84FCBDBBE}"/>
                </a:ext>
              </a:extLst>
            </p:cNvPr>
            <p:cNvSpPr>
              <a:spLocks noChangeArrowheads="1"/>
            </p:cNvSpPr>
            <p:nvPr/>
          </p:nvSpPr>
          <p:spPr bwMode="auto">
            <a:xfrm>
              <a:off x="3909854" y="1431925"/>
              <a:ext cx="74613" cy="84138"/>
            </a:xfrm>
            <a:prstGeom prst="ellipse">
              <a:avLst/>
            </a:prstGeom>
            <a:solidFill>
              <a:schemeClr val="bg1"/>
            </a:solidFill>
            <a:ln w="25400">
              <a:solidFill>
                <a:schemeClr val="accent3">
                  <a:lumMod val="75000"/>
                </a:schemeClr>
              </a:solidFill>
              <a:round/>
              <a:headEnd/>
              <a:tailEnd/>
            </a:ln>
          </p:spPr>
          <p:txBody>
            <a:bodyPr wrap="none" anchor="ctr"/>
            <a:lstStyle/>
            <a:p>
              <a:pPr algn="ctr" eaLnBrk="0" hangingPunct="0">
                <a:spcBef>
                  <a:spcPct val="50000"/>
                </a:spcBef>
              </a:pPr>
              <a:endParaRPr lang="en-US" sz="2000"/>
            </a:p>
          </p:txBody>
        </p:sp>
      </p:grpSp>
      <p:grpSp>
        <p:nvGrpSpPr>
          <p:cNvPr id="19" name="Group 4">
            <a:extLst>
              <a:ext uri="{FF2B5EF4-FFF2-40B4-BE49-F238E27FC236}">
                <a16:creationId xmlns:a16="http://schemas.microsoft.com/office/drawing/2014/main" id="{2D244A43-C051-2DB9-F9CD-988126AF8486}"/>
              </a:ext>
            </a:extLst>
          </p:cNvPr>
          <p:cNvGrpSpPr>
            <a:grpSpLocks/>
          </p:cNvGrpSpPr>
          <p:nvPr/>
        </p:nvGrpSpPr>
        <p:grpSpPr bwMode="auto">
          <a:xfrm>
            <a:off x="3237291" y="1704563"/>
            <a:ext cx="1731963" cy="914400"/>
            <a:chOff x="87" y="5"/>
            <a:chExt cx="1091" cy="576"/>
          </a:xfrm>
        </p:grpSpPr>
        <p:pic>
          <p:nvPicPr>
            <p:cNvPr id="20" name="Picture 1">
              <a:extLst>
                <a:ext uri="{FF2B5EF4-FFF2-40B4-BE49-F238E27FC236}">
                  <a16:creationId xmlns:a16="http://schemas.microsoft.com/office/drawing/2014/main" id="{E9CF5059-E034-2310-51CF-A8CD9D1F06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79234">
              <a:off x="87" y="5"/>
              <a:ext cx="312"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round/>
                  <a:headEnd/>
                  <a:tailEnd/>
                </a14:hiddenLine>
              </a:ext>
            </a:extLst>
          </p:spPr>
        </p:pic>
        <p:sp>
          <p:nvSpPr>
            <p:cNvPr id="21" name="Line 2">
              <a:extLst>
                <a:ext uri="{FF2B5EF4-FFF2-40B4-BE49-F238E27FC236}">
                  <a16:creationId xmlns:a16="http://schemas.microsoft.com/office/drawing/2014/main" id="{F774CDB7-B1AD-E097-49E7-69381002D943}"/>
                </a:ext>
              </a:extLst>
            </p:cNvPr>
            <p:cNvSpPr>
              <a:spLocks noChangeShapeType="1"/>
            </p:cNvSpPr>
            <p:nvPr/>
          </p:nvSpPr>
          <p:spPr bwMode="auto">
            <a:xfrm>
              <a:off x="322" y="295"/>
              <a:ext cx="856" cy="0"/>
            </a:xfrm>
            <a:prstGeom prst="line">
              <a:avLst/>
            </a:prstGeom>
            <a:noFill/>
            <a:ln w="381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2" name="Rectangle 3">
              <a:extLst>
                <a:ext uri="{FF2B5EF4-FFF2-40B4-BE49-F238E27FC236}">
                  <a16:creationId xmlns:a16="http://schemas.microsoft.com/office/drawing/2014/main" id="{17449C0D-0386-3658-7A42-B8D3B2002F61}"/>
                </a:ext>
              </a:extLst>
            </p:cNvPr>
            <p:cNvSpPr>
              <a:spLocks/>
            </p:cNvSpPr>
            <p:nvPr/>
          </p:nvSpPr>
          <p:spPr bwMode="auto">
            <a:xfrm>
              <a:off x="874" y="83"/>
              <a:ext cx="226" cy="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Arial" charset="0"/>
                  <a:ea typeface="ＭＳ Ｐゴシック" charset="0"/>
                  <a:cs typeface="Arial" charset="0"/>
                  <a:sym typeface="Arial" charset="0"/>
                </a:rPr>
                <a:t>A</a:t>
              </a:r>
            </a:p>
          </p:txBody>
        </p:sp>
      </p:grpSp>
      <p:grpSp>
        <p:nvGrpSpPr>
          <p:cNvPr id="23" name="Group 13">
            <a:extLst>
              <a:ext uri="{FF2B5EF4-FFF2-40B4-BE49-F238E27FC236}">
                <a16:creationId xmlns:a16="http://schemas.microsoft.com/office/drawing/2014/main" id="{5005D956-85EB-08A9-6F41-716CEECA594D}"/>
              </a:ext>
            </a:extLst>
          </p:cNvPr>
          <p:cNvGrpSpPr>
            <a:grpSpLocks/>
          </p:cNvGrpSpPr>
          <p:nvPr/>
        </p:nvGrpSpPr>
        <p:grpSpPr bwMode="auto">
          <a:xfrm>
            <a:off x="3619670" y="1822047"/>
            <a:ext cx="1357313" cy="444500"/>
            <a:chOff x="0" y="77"/>
            <a:chExt cx="855" cy="280"/>
          </a:xfrm>
        </p:grpSpPr>
        <p:sp>
          <p:nvSpPr>
            <p:cNvPr id="24" name="Line 11">
              <a:extLst>
                <a:ext uri="{FF2B5EF4-FFF2-40B4-BE49-F238E27FC236}">
                  <a16:creationId xmlns:a16="http://schemas.microsoft.com/office/drawing/2014/main" id="{66FFA804-9896-E891-27FE-6C425B19DD97}"/>
                </a:ext>
              </a:extLst>
            </p:cNvPr>
            <p:cNvSpPr>
              <a:spLocks noChangeShapeType="1"/>
            </p:cNvSpPr>
            <p:nvPr/>
          </p:nvSpPr>
          <p:spPr bwMode="auto">
            <a:xfrm>
              <a:off x="0" y="293"/>
              <a:ext cx="855" cy="0"/>
            </a:xfrm>
            <a:prstGeom prst="line">
              <a:avLst/>
            </a:prstGeom>
            <a:noFill/>
            <a:ln w="381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5" name="Rectangle 12">
              <a:extLst>
                <a:ext uri="{FF2B5EF4-FFF2-40B4-BE49-F238E27FC236}">
                  <a16:creationId xmlns:a16="http://schemas.microsoft.com/office/drawing/2014/main" id="{87724D8A-96C6-4A97-0032-A913A84EF923}"/>
                </a:ext>
              </a:extLst>
            </p:cNvPr>
            <p:cNvSpPr>
              <a:spLocks/>
            </p:cNvSpPr>
            <p:nvPr/>
          </p:nvSpPr>
          <p:spPr bwMode="auto">
            <a:xfrm>
              <a:off x="449" y="77"/>
              <a:ext cx="205" cy="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Arial" charset="0"/>
                  <a:ea typeface="ＭＳ Ｐゴシック" charset="0"/>
                  <a:cs typeface="Arial" charset="0"/>
                  <a:sym typeface="Arial" charset="0"/>
                </a:rPr>
                <a:t>p</a:t>
              </a:r>
            </a:p>
          </p:txBody>
        </p:sp>
      </p:grpSp>
      <p:sp>
        <p:nvSpPr>
          <p:cNvPr id="26" name="Rectangle 14">
            <a:extLst>
              <a:ext uri="{FF2B5EF4-FFF2-40B4-BE49-F238E27FC236}">
                <a16:creationId xmlns:a16="http://schemas.microsoft.com/office/drawing/2014/main" id="{5886B624-2B7D-7DF0-633C-DF42A3B6815D}"/>
              </a:ext>
            </a:extLst>
          </p:cNvPr>
          <p:cNvSpPr>
            <a:spLocks/>
          </p:cNvSpPr>
          <p:nvPr/>
        </p:nvSpPr>
        <p:spPr bwMode="auto">
          <a:xfrm>
            <a:off x="5083065" y="1329839"/>
            <a:ext cx="61130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600" dirty="0">
                <a:solidFill>
                  <a:srgbClr val="FF0000"/>
                </a:solidFill>
                <a:latin typeface="Comic Sans MS"/>
                <a:ea typeface="ＭＳ Ｐゴシック" charset="0"/>
                <a:cs typeface="Comic Sans MS"/>
                <a:sym typeface="Arial" charset="0"/>
              </a:rPr>
              <a:t>jet-1</a:t>
            </a:r>
          </a:p>
        </p:txBody>
      </p:sp>
      <p:sp>
        <p:nvSpPr>
          <p:cNvPr id="27" name="Rectangle 15">
            <a:extLst>
              <a:ext uri="{FF2B5EF4-FFF2-40B4-BE49-F238E27FC236}">
                <a16:creationId xmlns:a16="http://schemas.microsoft.com/office/drawing/2014/main" id="{AB90273C-FDDD-8754-CD8B-6EA5B61AB05B}"/>
              </a:ext>
            </a:extLst>
          </p:cNvPr>
          <p:cNvSpPr>
            <a:spLocks/>
          </p:cNvSpPr>
          <p:nvPr/>
        </p:nvSpPr>
        <p:spPr bwMode="auto">
          <a:xfrm>
            <a:off x="5142047" y="2560086"/>
            <a:ext cx="61130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600" dirty="0">
                <a:solidFill>
                  <a:srgbClr val="0000FF"/>
                </a:solidFill>
                <a:latin typeface="Comic Sans MS"/>
                <a:ea typeface="ＭＳ Ｐゴシック" charset="0"/>
                <a:cs typeface="Comic Sans MS"/>
                <a:sym typeface="Arial" charset="0"/>
              </a:rPr>
              <a:t>jet-2</a:t>
            </a:r>
          </a:p>
        </p:txBody>
      </p:sp>
      <p:sp>
        <p:nvSpPr>
          <p:cNvPr id="28" name="Rectangle 16">
            <a:extLst>
              <a:ext uri="{FF2B5EF4-FFF2-40B4-BE49-F238E27FC236}">
                <a16:creationId xmlns:a16="http://schemas.microsoft.com/office/drawing/2014/main" id="{C31FE655-2807-B417-D9E5-BC1AAB855A6A}"/>
              </a:ext>
            </a:extLst>
          </p:cNvPr>
          <p:cNvSpPr>
            <a:spLocks/>
          </p:cNvSpPr>
          <p:nvPr/>
        </p:nvSpPr>
        <p:spPr bwMode="auto">
          <a:xfrm>
            <a:off x="1025999" y="1352614"/>
            <a:ext cx="112694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b="1" dirty="0">
                <a:solidFill>
                  <a:schemeClr val="tx1"/>
                </a:solidFill>
                <a:ea typeface="ＭＳ Ｐゴシック" charset="0"/>
                <a:cs typeface="Comic Sans MS"/>
                <a:sym typeface="Arial" charset="0"/>
              </a:rPr>
              <a:t>side-view:</a:t>
            </a:r>
          </a:p>
        </p:txBody>
      </p:sp>
      <p:sp>
        <p:nvSpPr>
          <p:cNvPr id="29" name="Rectangle 25">
            <a:extLst>
              <a:ext uri="{FF2B5EF4-FFF2-40B4-BE49-F238E27FC236}">
                <a16:creationId xmlns:a16="http://schemas.microsoft.com/office/drawing/2014/main" id="{C8F731A5-8F72-47E5-63AD-D79ABE4CFCDB}"/>
              </a:ext>
            </a:extLst>
          </p:cNvPr>
          <p:cNvSpPr>
            <a:spLocks/>
          </p:cNvSpPr>
          <p:nvPr/>
        </p:nvSpPr>
        <p:spPr bwMode="auto">
          <a:xfrm>
            <a:off x="179056" y="2537257"/>
            <a:ext cx="3165383" cy="930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000" dirty="0">
                <a:solidFill>
                  <a:srgbClr val="0000FF"/>
                </a:solidFill>
                <a:ea typeface="ＭＳ Ｐゴシック" charset="0"/>
                <a:cs typeface="Comic Sans MS"/>
                <a:sym typeface="Arial" charset="0"/>
              </a:rPr>
              <a:t>Low gluon density (</a:t>
            </a:r>
            <a:r>
              <a:rPr lang="en-US" sz="2000" dirty="0" err="1">
                <a:solidFill>
                  <a:srgbClr val="0000FF"/>
                </a:solidFill>
                <a:ea typeface="ＭＳ Ｐゴシック" charset="0"/>
                <a:cs typeface="Comic Sans MS"/>
                <a:sym typeface="Arial" charset="0"/>
              </a:rPr>
              <a:t>ep</a:t>
            </a:r>
            <a:r>
              <a:rPr lang="en-US" sz="2000" dirty="0">
                <a:solidFill>
                  <a:srgbClr val="0000FF"/>
                </a:solidFill>
                <a:ea typeface="ＭＳ Ｐゴシック" charset="0"/>
                <a:cs typeface="Comic Sans MS"/>
                <a:sym typeface="Arial" charset="0"/>
              </a:rPr>
              <a:t>):</a:t>
            </a:r>
          </a:p>
          <a:p>
            <a:pPr marL="39688"/>
            <a:r>
              <a:rPr lang="en-US" sz="2000" dirty="0" err="1">
                <a:solidFill>
                  <a:schemeClr val="tx1"/>
                </a:solidFill>
                <a:ea typeface="ＭＳ Ｐゴシック" charset="0"/>
                <a:cs typeface="Comic Sans MS"/>
                <a:sym typeface="Arial" charset="0"/>
              </a:rPr>
              <a:t>pQCD</a:t>
            </a:r>
            <a:r>
              <a:rPr lang="en-US" sz="2000" dirty="0">
                <a:solidFill>
                  <a:schemeClr val="tx1"/>
                </a:solidFill>
                <a:ea typeface="ＭＳ Ｐゴシック" charset="0"/>
                <a:cs typeface="Comic Sans MS"/>
                <a:sym typeface="Arial" charset="0"/>
              </a:rPr>
              <a:t> predicts 2→2 process </a:t>
            </a:r>
          </a:p>
          <a:p>
            <a:pPr marL="39688"/>
            <a:r>
              <a:rPr lang="en-US" sz="2000" dirty="0">
                <a:solidFill>
                  <a:schemeClr val="tx1"/>
                </a:solidFill>
                <a:ea typeface="ＭＳ Ｐゴシック" charset="0"/>
                <a:cs typeface="Comic Sans MS"/>
                <a:sym typeface="Symbol" charset="0"/>
              </a:rPr>
              <a:t>⇒</a:t>
            </a:r>
            <a:r>
              <a:rPr lang="en-US" sz="2000" dirty="0">
                <a:solidFill>
                  <a:schemeClr val="tx1"/>
                </a:solidFill>
                <a:ea typeface="ＭＳ Ｐゴシック" charset="0"/>
                <a:cs typeface="Comic Sans MS"/>
                <a:sym typeface="Arial" charset="0"/>
              </a:rPr>
              <a:t> back-to-back di-jet</a:t>
            </a:r>
          </a:p>
        </p:txBody>
      </p:sp>
      <p:grpSp>
        <p:nvGrpSpPr>
          <p:cNvPr id="30" name="Group 65">
            <a:extLst>
              <a:ext uri="{FF2B5EF4-FFF2-40B4-BE49-F238E27FC236}">
                <a16:creationId xmlns:a16="http://schemas.microsoft.com/office/drawing/2014/main" id="{D3C8DF49-170C-47DB-B6EB-38AB456ED3A1}"/>
              </a:ext>
            </a:extLst>
          </p:cNvPr>
          <p:cNvGrpSpPr>
            <a:grpSpLocks/>
          </p:cNvGrpSpPr>
          <p:nvPr/>
        </p:nvGrpSpPr>
        <p:grpSpPr bwMode="auto">
          <a:xfrm>
            <a:off x="3320735" y="2283448"/>
            <a:ext cx="835025" cy="585788"/>
            <a:chOff x="0" y="0"/>
            <a:chExt cx="526" cy="369"/>
          </a:xfrm>
        </p:grpSpPr>
        <p:grpSp>
          <p:nvGrpSpPr>
            <p:cNvPr id="31" name="Group 63">
              <a:extLst>
                <a:ext uri="{FF2B5EF4-FFF2-40B4-BE49-F238E27FC236}">
                  <a16:creationId xmlns:a16="http://schemas.microsoft.com/office/drawing/2014/main" id="{85C10576-4DAA-8781-AD4C-1B0DE52C6F48}"/>
                </a:ext>
              </a:extLst>
            </p:cNvPr>
            <p:cNvGrpSpPr>
              <a:grpSpLocks/>
            </p:cNvGrpSpPr>
            <p:nvPr/>
          </p:nvGrpSpPr>
          <p:grpSpPr bwMode="auto">
            <a:xfrm>
              <a:off x="0" y="0"/>
              <a:ext cx="526" cy="369"/>
              <a:chOff x="0" y="0"/>
              <a:chExt cx="526" cy="369"/>
            </a:xfrm>
          </p:grpSpPr>
          <p:sp>
            <p:nvSpPr>
              <p:cNvPr id="33" name="Line 27">
                <a:extLst>
                  <a:ext uri="{FF2B5EF4-FFF2-40B4-BE49-F238E27FC236}">
                    <a16:creationId xmlns:a16="http://schemas.microsoft.com/office/drawing/2014/main" id="{71E01893-1251-DE88-FD88-C3C1E45CEABA}"/>
                  </a:ext>
                </a:extLst>
              </p:cNvPr>
              <p:cNvSpPr>
                <a:spLocks noChangeShapeType="1"/>
              </p:cNvSpPr>
              <p:nvPr/>
            </p:nvSpPr>
            <p:spPr bwMode="auto">
              <a:xfrm rot="10800000">
                <a:off x="12" y="13"/>
                <a:ext cx="364" cy="160"/>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nvGrpSpPr>
              <p:cNvPr id="34" name="Group 33">
                <a:extLst>
                  <a:ext uri="{FF2B5EF4-FFF2-40B4-BE49-F238E27FC236}">
                    <a16:creationId xmlns:a16="http://schemas.microsoft.com/office/drawing/2014/main" id="{497981B8-C641-946D-BBA8-8AC94D91D664}"/>
                  </a:ext>
                </a:extLst>
              </p:cNvPr>
              <p:cNvGrpSpPr>
                <a:grpSpLocks/>
              </p:cNvGrpSpPr>
              <p:nvPr/>
            </p:nvGrpSpPr>
            <p:grpSpPr bwMode="auto">
              <a:xfrm rot="-7463806">
                <a:off x="100" y="139"/>
                <a:ext cx="200" cy="63"/>
                <a:chOff x="0" y="0"/>
                <a:chExt cx="200" cy="62"/>
              </a:xfrm>
            </p:grpSpPr>
            <p:sp>
              <p:nvSpPr>
                <p:cNvPr id="59" name="AutoShape 28">
                  <a:extLst>
                    <a:ext uri="{FF2B5EF4-FFF2-40B4-BE49-F238E27FC236}">
                      <a16:creationId xmlns:a16="http://schemas.microsoft.com/office/drawing/2014/main" id="{DB3501F1-0452-8EA9-7ED4-AA069E820F59}"/>
                    </a:ext>
                  </a:extLst>
                </p:cNvPr>
                <p:cNvSpPr>
                  <a:spLocks/>
                </p:cNvSpPr>
                <p:nvPr/>
              </p:nvSpPr>
              <p:spPr bwMode="auto">
                <a:xfrm>
                  <a:off x="73" y="31"/>
                  <a:ext cx="56" cy="30"/>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0" name="AutoShape 29">
                  <a:extLst>
                    <a:ext uri="{FF2B5EF4-FFF2-40B4-BE49-F238E27FC236}">
                      <a16:creationId xmlns:a16="http://schemas.microsoft.com/office/drawing/2014/main" id="{6D82CA6A-6A1F-151D-036D-CDDCF073F9CC}"/>
                    </a:ext>
                  </a:extLst>
                </p:cNvPr>
                <p:cNvSpPr>
                  <a:spLocks/>
                </p:cNvSpPr>
                <p:nvPr/>
              </p:nvSpPr>
              <p:spPr bwMode="auto">
                <a:xfrm>
                  <a:off x="103" y="5"/>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1" name="AutoShape 30">
                  <a:extLst>
                    <a:ext uri="{FF2B5EF4-FFF2-40B4-BE49-F238E27FC236}">
                      <a16:creationId xmlns:a16="http://schemas.microsoft.com/office/drawing/2014/main" id="{13C61246-4AE5-7974-5E51-E6FF78D12117}"/>
                    </a:ext>
                  </a:extLst>
                </p:cNvPr>
                <p:cNvSpPr>
                  <a:spLocks/>
                </p:cNvSpPr>
                <p:nvPr/>
              </p:nvSpPr>
              <p:spPr bwMode="auto">
                <a:xfrm>
                  <a:off x="110" y="31"/>
                  <a:ext cx="57" cy="30"/>
                </a:xfrm>
                <a:custGeom>
                  <a:avLst/>
                  <a:gdLst/>
                  <a:ahLst/>
                  <a:cxnLst/>
                  <a:rect l="0" t="0" r="r" b="b"/>
                  <a:pathLst>
                    <a:path w="21546" h="21495">
                      <a:moveTo>
                        <a:pt x="21546" y="56"/>
                      </a:moveTo>
                      <a:lnTo>
                        <a:pt x="21546" y="56"/>
                      </a:lnTo>
                      <a:cubicBezTo>
                        <a:pt x="21600" y="11789"/>
                        <a:pt x="16821" y="21387"/>
                        <a:pt x="10871" y="21494"/>
                      </a:cubicBezTo>
                      <a:cubicBezTo>
                        <a:pt x="4921" y="21600"/>
                        <a:pt x="55" y="12175"/>
                        <a:pt x="1" y="442"/>
                      </a:cubicBezTo>
                      <a:cubicBezTo>
                        <a:pt x="0" y="294"/>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 name="AutoShape 31">
                  <a:extLst>
                    <a:ext uri="{FF2B5EF4-FFF2-40B4-BE49-F238E27FC236}">
                      <a16:creationId xmlns:a16="http://schemas.microsoft.com/office/drawing/2014/main" id="{F085BC6F-D467-E78A-B845-DEAAFA3F6843}"/>
                    </a:ext>
                  </a:extLst>
                </p:cNvPr>
                <p:cNvSpPr>
                  <a:spLocks/>
                </p:cNvSpPr>
                <p:nvPr/>
              </p:nvSpPr>
              <p:spPr bwMode="auto">
                <a:xfrm>
                  <a:off x="140" y="4"/>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3" name="AutoShape 32">
                  <a:extLst>
                    <a:ext uri="{FF2B5EF4-FFF2-40B4-BE49-F238E27FC236}">
                      <a16:creationId xmlns:a16="http://schemas.microsoft.com/office/drawing/2014/main" id="{897CFDF5-C5D1-EDCC-A49C-56F698425BA9}"/>
                    </a:ext>
                  </a:extLst>
                </p:cNvPr>
                <p:cNvSpPr>
                  <a:spLocks/>
                </p:cNvSpPr>
                <p:nvPr/>
              </p:nvSpPr>
              <p:spPr bwMode="auto">
                <a:xfrm>
                  <a:off x="143"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1"/>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4" name="AutoShape 33">
                  <a:extLst>
                    <a:ext uri="{FF2B5EF4-FFF2-40B4-BE49-F238E27FC236}">
                      <a16:creationId xmlns:a16="http://schemas.microsoft.com/office/drawing/2014/main" id="{6796BA0F-19B9-897C-C0E6-C6B7D82686F5}"/>
                    </a:ext>
                  </a:extLst>
                </p:cNvPr>
                <p:cNvSpPr>
                  <a:spLocks/>
                </p:cNvSpPr>
                <p:nvPr/>
              </p:nvSpPr>
              <p:spPr bwMode="auto">
                <a:xfrm>
                  <a:off x="33" y="32"/>
                  <a:ext cx="57" cy="26"/>
                </a:xfrm>
                <a:custGeom>
                  <a:avLst/>
                  <a:gdLst/>
                  <a:ahLst/>
                  <a:cxnLst/>
                  <a:rect l="0" t="0" r="r" b="b"/>
                  <a:pathLst>
                    <a:path w="21538" h="21479">
                      <a:moveTo>
                        <a:pt x="21538" y="64"/>
                      </a:moveTo>
                      <a:lnTo>
                        <a:pt x="21538" y="64"/>
                      </a:lnTo>
                      <a:cubicBezTo>
                        <a:pt x="21600" y="11769"/>
                        <a:pt x="16829" y="21357"/>
                        <a:pt x="10881" y="21478"/>
                      </a:cubicBezTo>
                      <a:cubicBezTo>
                        <a:pt x="4934" y="21600"/>
                        <a:pt x="63" y="12210"/>
                        <a:pt x="1" y="505"/>
                      </a:cubicBezTo>
                      <a:cubicBezTo>
                        <a:pt x="0" y="337"/>
                        <a:pt x="0" y="168"/>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5" name="AutoShape 34">
                  <a:extLst>
                    <a:ext uri="{FF2B5EF4-FFF2-40B4-BE49-F238E27FC236}">
                      <a16:creationId xmlns:a16="http://schemas.microsoft.com/office/drawing/2014/main" id="{8F974EA6-B4EE-386C-2720-ED6A6AE091F8}"/>
                    </a:ext>
                  </a:extLst>
                </p:cNvPr>
                <p:cNvSpPr>
                  <a:spLocks/>
                </p:cNvSpPr>
                <p:nvPr/>
              </p:nvSpPr>
              <p:spPr bwMode="auto">
                <a:xfrm>
                  <a:off x="73" y="0"/>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6" name="AutoShape 35">
                  <a:extLst>
                    <a:ext uri="{FF2B5EF4-FFF2-40B4-BE49-F238E27FC236}">
                      <a16:creationId xmlns:a16="http://schemas.microsoft.com/office/drawing/2014/main" id="{8772FB1F-D45C-55B9-DF49-D02D98CA649A}"/>
                    </a:ext>
                  </a:extLst>
                </p:cNvPr>
                <p:cNvSpPr>
                  <a:spLocks/>
                </p:cNvSpPr>
                <p:nvPr/>
              </p:nvSpPr>
              <p:spPr bwMode="auto">
                <a:xfrm>
                  <a:off x="3" y="31"/>
                  <a:ext cx="56" cy="29"/>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7" name="AutoShape 36">
                  <a:extLst>
                    <a:ext uri="{FF2B5EF4-FFF2-40B4-BE49-F238E27FC236}">
                      <a16:creationId xmlns:a16="http://schemas.microsoft.com/office/drawing/2014/main" id="{86EA9A6B-1896-8336-CE21-739A3AB693C8}"/>
                    </a:ext>
                  </a:extLst>
                </p:cNvPr>
                <p:cNvSpPr>
                  <a:spLocks/>
                </p:cNvSpPr>
                <p:nvPr/>
              </p:nvSpPr>
              <p:spPr bwMode="auto">
                <a:xfrm>
                  <a:off x="46" y="3"/>
                  <a:ext cx="22" cy="25"/>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8" name="AutoShape 37">
                  <a:extLst>
                    <a:ext uri="{FF2B5EF4-FFF2-40B4-BE49-F238E27FC236}">
                      <a16:creationId xmlns:a16="http://schemas.microsoft.com/office/drawing/2014/main" id="{CA73CFA6-3DE8-2935-687E-53A3C0B1B126}"/>
                    </a:ext>
                  </a:extLst>
                </p:cNvPr>
                <p:cNvSpPr>
                  <a:spLocks/>
                </p:cNvSpPr>
                <p:nvPr/>
              </p:nvSpPr>
              <p:spPr bwMode="auto">
                <a:xfrm>
                  <a:off x="0"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grpSp>
            <p:nvGrpSpPr>
              <p:cNvPr id="35" name="Group 49">
                <a:extLst>
                  <a:ext uri="{FF2B5EF4-FFF2-40B4-BE49-F238E27FC236}">
                    <a16:creationId xmlns:a16="http://schemas.microsoft.com/office/drawing/2014/main" id="{9DF9A10A-74BD-99FA-52D7-F7F8397D8F57}"/>
                  </a:ext>
                </a:extLst>
              </p:cNvPr>
              <p:cNvGrpSpPr>
                <a:grpSpLocks/>
              </p:cNvGrpSpPr>
              <p:nvPr/>
            </p:nvGrpSpPr>
            <p:grpSpPr bwMode="auto">
              <a:xfrm rot="3356602">
                <a:off x="-17" y="96"/>
                <a:ext cx="200" cy="64"/>
                <a:chOff x="0" y="0"/>
                <a:chExt cx="201" cy="64"/>
              </a:xfrm>
            </p:grpSpPr>
            <p:sp>
              <p:nvSpPr>
                <p:cNvPr id="49" name="AutoShape 39">
                  <a:extLst>
                    <a:ext uri="{FF2B5EF4-FFF2-40B4-BE49-F238E27FC236}">
                      <a16:creationId xmlns:a16="http://schemas.microsoft.com/office/drawing/2014/main" id="{1233A24B-40A6-9D6D-5BE4-13EC87026B57}"/>
                    </a:ext>
                  </a:extLst>
                </p:cNvPr>
                <p:cNvSpPr>
                  <a:spLocks/>
                </p:cNvSpPr>
                <p:nvPr/>
              </p:nvSpPr>
              <p:spPr bwMode="auto">
                <a:xfrm>
                  <a:off x="73" y="30"/>
                  <a:ext cx="56"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0" name="AutoShape 40">
                  <a:extLst>
                    <a:ext uri="{FF2B5EF4-FFF2-40B4-BE49-F238E27FC236}">
                      <a16:creationId xmlns:a16="http://schemas.microsoft.com/office/drawing/2014/main" id="{3A64BBBB-2801-FA6B-E781-6F84689C637E}"/>
                    </a:ext>
                  </a:extLst>
                </p:cNvPr>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1" name="AutoShape 41">
                  <a:extLst>
                    <a:ext uri="{FF2B5EF4-FFF2-40B4-BE49-F238E27FC236}">
                      <a16:creationId xmlns:a16="http://schemas.microsoft.com/office/drawing/2014/main" id="{A37ECEED-8D72-C369-BEA5-891DC87F14BD}"/>
                    </a:ext>
                  </a:extLst>
                </p:cNvPr>
                <p:cNvSpPr>
                  <a:spLocks/>
                </p:cNvSpPr>
                <p:nvPr/>
              </p:nvSpPr>
              <p:spPr bwMode="auto">
                <a:xfrm>
                  <a:off x="111" y="32"/>
                  <a:ext cx="57" cy="30"/>
                </a:xfrm>
                <a:custGeom>
                  <a:avLst/>
                  <a:gdLst/>
                  <a:ahLst/>
                  <a:cxnLst/>
                  <a:rect l="0" t="0" r="r" b="b"/>
                  <a:pathLst>
                    <a:path w="21547" h="21495">
                      <a:moveTo>
                        <a:pt x="21547" y="56"/>
                      </a:moveTo>
                      <a:lnTo>
                        <a:pt x="21547" y="56"/>
                      </a:lnTo>
                      <a:cubicBezTo>
                        <a:pt x="21600" y="11791"/>
                        <a:pt x="16820" y="21389"/>
                        <a:pt x="10870" y="21495"/>
                      </a:cubicBezTo>
                      <a:cubicBezTo>
                        <a:pt x="4921" y="21600"/>
                        <a:pt x="54" y="12172"/>
                        <a:pt x="1" y="438"/>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2" name="AutoShape 42">
                  <a:extLst>
                    <a:ext uri="{FF2B5EF4-FFF2-40B4-BE49-F238E27FC236}">
                      <a16:creationId xmlns:a16="http://schemas.microsoft.com/office/drawing/2014/main" id="{3505A1F6-15AE-CF3D-248C-E90C25A0113A}"/>
                    </a:ext>
                  </a:extLst>
                </p:cNvPr>
                <p:cNvSpPr>
                  <a:spLocks/>
                </p:cNvSpPr>
                <p:nvPr/>
              </p:nvSpPr>
              <p:spPr bwMode="auto">
                <a:xfrm>
                  <a:off x="142" y="2"/>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3" name="AutoShape 43">
                  <a:extLst>
                    <a:ext uri="{FF2B5EF4-FFF2-40B4-BE49-F238E27FC236}">
                      <a16:creationId xmlns:a16="http://schemas.microsoft.com/office/drawing/2014/main" id="{E9A691CE-9946-0BD8-DCDE-99D0E2C3D576}"/>
                    </a:ext>
                  </a:extLst>
                </p:cNvPr>
                <p:cNvSpPr>
                  <a:spLocks/>
                </p:cNvSpPr>
                <p:nvPr/>
              </p:nvSpPr>
              <p:spPr bwMode="auto">
                <a:xfrm>
                  <a:off x="144" y="29"/>
                  <a:ext cx="57" cy="30"/>
                </a:xfrm>
                <a:custGeom>
                  <a:avLst/>
                  <a:gdLst/>
                  <a:ahLst/>
                  <a:cxnLst/>
                  <a:rect l="0" t="0" r="r" b="b"/>
                  <a:pathLst>
                    <a:path w="21546" h="21494">
                      <a:moveTo>
                        <a:pt x="21546" y="56"/>
                      </a:moveTo>
                      <a:lnTo>
                        <a:pt x="21546" y="56"/>
                      </a:lnTo>
                      <a:cubicBezTo>
                        <a:pt x="21600" y="11789"/>
                        <a:pt x="16821" y="21387"/>
                        <a:pt x="10871" y="21493"/>
                      </a:cubicBezTo>
                      <a:cubicBezTo>
                        <a:pt x="4922" y="21600"/>
                        <a:pt x="55" y="12175"/>
                        <a:pt x="1" y="442"/>
                      </a:cubicBezTo>
                      <a:cubicBezTo>
                        <a:pt x="0" y="295"/>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4" name="AutoShape 44">
                  <a:extLst>
                    <a:ext uri="{FF2B5EF4-FFF2-40B4-BE49-F238E27FC236}">
                      <a16:creationId xmlns:a16="http://schemas.microsoft.com/office/drawing/2014/main" id="{4F42B52A-0541-8D36-2DA4-D0101E5B143B}"/>
                    </a:ext>
                  </a:extLst>
                </p:cNvPr>
                <p:cNvSpPr>
                  <a:spLocks/>
                </p:cNvSpPr>
                <p:nvPr/>
              </p:nvSpPr>
              <p:spPr bwMode="auto">
                <a:xfrm>
                  <a:off x="33" y="34"/>
                  <a:ext cx="58" cy="30"/>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5" name="AutoShape 45">
                  <a:extLst>
                    <a:ext uri="{FF2B5EF4-FFF2-40B4-BE49-F238E27FC236}">
                      <a16:creationId xmlns:a16="http://schemas.microsoft.com/office/drawing/2014/main" id="{4643CF2A-0875-4DD2-2D4E-8FF42A83B61D}"/>
                    </a:ext>
                  </a:extLst>
                </p:cNvPr>
                <p:cNvSpPr>
                  <a:spLocks/>
                </p:cNvSpPr>
                <p:nvPr/>
              </p:nvSpPr>
              <p:spPr bwMode="auto">
                <a:xfrm>
                  <a:off x="72" y="3"/>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6" name="AutoShape 46">
                  <a:extLst>
                    <a:ext uri="{FF2B5EF4-FFF2-40B4-BE49-F238E27FC236}">
                      <a16:creationId xmlns:a16="http://schemas.microsoft.com/office/drawing/2014/main" id="{F75ADF17-E371-02C3-9013-FDE553A041A4}"/>
                    </a:ext>
                  </a:extLst>
                </p:cNvPr>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7" name="AutoShape 47">
                  <a:extLst>
                    <a:ext uri="{FF2B5EF4-FFF2-40B4-BE49-F238E27FC236}">
                      <a16:creationId xmlns:a16="http://schemas.microsoft.com/office/drawing/2014/main" id="{EDC64C5A-49E6-ED6B-042E-4646B866EFEB}"/>
                    </a:ext>
                  </a:extLst>
                </p:cNvPr>
                <p:cNvSpPr>
                  <a:spLocks/>
                </p:cNvSpPr>
                <p:nvPr/>
              </p:nvSpPr>
              <p:spPr bwMode="auto">
                <a:xfrm>
                  <a:off x="36" y="7"/>
                  <a:ext cx="22"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8" name="AutoShape 48">
                  <a:extLst>
                    <a:ext uri="{FF2B5EF4-FFF2-40B4-BE49-F238E27FC236}">
                      <a16:creationId xmlns:a16="http://schemas.microsoft.com/office/drawing/2014/main" id="{8C45C9F4-0C7A-6CB6-3402-424459FC40AD}"/>
                    </a:ext>
                  </a:extLst>
                </p:cNvPr>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grpSp>
            <p:nvGrpSpPr>
              <p:cNvPr id="36" name="Group 60">
                <a:extLst>
                  <a:ext uri="{FF2B5EF4-FFF2-40B4-BE49-F238E27FC236}">
                    <a16:creationId xmlns:a16="http://schemas.microsoft.com/office/drawing/2014/main" id="{0B67B7EF-DBAA-E283-2CE8-DC522FC743E8}"/>
                  </a:ext>
                </a:extLst>
              </p:cNvPr>
              <p:cNvGrpSpPr>
                <a:grpSpLocks/>
              </p:cNvGrpSpPr>
              <p:nvPr/>
            </p:nvGrpSpPr>
            <p:grpSpPr bwMode="auto">
              <a:xfrm rot="-10373744">
                <a:off x="87" y="12"/>
                <a:ext cx="201" cy="63"/>
                <a:chOff x="0" y="0"/>
                <a:chExt cx="200" cy="62"/>
              </a:xfrm>
            </p:grpSpPr>
            <p:sp>
              <p:nvSpPr>
                <p:cNvPr id="39" name="AutoShape 50">
                  <a:extLst>
                    <a:ext uri="{FF2B5EF4-FFF2-40B4-BE49-F238E27FC236}">
                      <a16:creationId xmlns:a16="http://schemas.microsoft.com/office/drawing/2014/main" id="{66FE1462-FFFA-2B92-2E7B-D0DE833972B0}"/>
                    </a:ext>
                  </a:extLst>
                </p:cNvPr>
                <p:cNvSpPr>
                  <a:spLocks/>
                </p:cNvSpPr>
                <p:nvPr/>
              </p:nvSpPr>
              <p:spPr bwMode="auto">
                <a:xfrm>
                  <a:off x="72" y="33"/>
                  <a:ext cx="57" cy="29"/>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0" name="AutoShape 51">
                  <a:extLst>
                    <a:ext uri="{FF2B5EF4-FFF2-40B4-BE49-F238E27FC236}">
                      <a16:creationId xmlns:a16="http://schemas.microsoft.com/office/drawing/2014/main" id="{4B8D522A-D4B9-E7C8-37B5-ABBB5CBF51E1}"/>
                    </a:ext>
                  </a:extLst>
                </p:cNvPr>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1" name="AutoShape 52">
                  <a:extLst>
                    <a:ext uri="{FF2B5EF4-FFF2-40B4-BE49-F238E27FC236}">
                      <a16:creationId xmlns:a16="http://schemas.microsoft.com/office/drawing/2014/main" id="{A112B246-1CAA-2D72-D1DC-E24D90823B1F}"/>
                    </a:ext>
                  </a:extLst>
                </p:cNvPr>
                <p:cNvSpPr>
                  <a:spLocks/>
                </p:cNvSpPr>
                <p:nvPr/>
              </p:nvSpPr>
              <p:spPr bwMode="auto">
                <a:xfrm>
                  <a:off x="110"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2" name="AutoShape 53">
                  <a:extLst>
                    <a:ext uri="{FF2B5EF4-FFF2-40B4-BE49-F238E27FC236}">
                      <a16:creationId xmlns:a16="http://schemas.microsoft.com/office/drawing/2014/main" id="{FEE8C584-468C-055F-1588-381C318610C9}"/>
                    </a:ext>
                  </a:extLst>
                </p:cNvPr>
                <p:cNvSpPr>
                  <a:spLocks/>
                </p:cNvSpPr>
                <p:nvPr/>
              </p:nvSpPr>
              <p:spPr bwMode="auto">
                <a:xfrm>
                  <a:off x="141" y="7"/>
                  <a:ext cx="23"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3" name="AutoShape 54">
                  <a:extLst>
                    <a:ext uri="{FF2B5EF4-FFF2-40B4-BE49-F238E27FC236}">
                      <a16:creationId xmlns:a16="http://schemas.microsoft.com/office/drawing/2014/main" id="{E6751E05-0FB6-EE85-70AF-8F0342711737}"/>
                    </a:ext>
                  </a:extLst>
                </p:cNvPr>
                <p:cNvSpPr>
                  <a:spLocks/>
                </p:cNvSpPr>
                <p:nvPr/>
              </p:nvSpPr>
              <p:spPr bwMode="auto">
                <a:xfrm>
                  <a:off x="144" y="30"/>
                  <a:ext cx="56" cy="24"/>
                </a:xfrm>
                <a:custGeom>
                  <a:avLst/>
                  <a:gdLst/>
                  <a:ahLst/>
                  <a:cxnLst/>
                  <a:rect l="0" t="0" r="r" b="b"/>
                  <a:pathLst>
                    <a:path w="21537" h="21476">
                      <a:moveTo>
                        <a:pt x="21536" y="66"/>
                      </a:moveTo>
                      <a:lnTo>
                        <a:pt x="21536" y="66"/>
                      </a:lnTo>
                      <a:cubicBezTo>
                        <a:pt x="21600" y="11765"/>
                        <a:pt x="16831" y="21350"/>
                        <a:pt x="10884" y="21475"/>
                      </a:cubicBezTo>
                      <a:cubicBezTo>
                        <a:pt x="4937" y="21600"/>
                        <a:pt x="64" y="12218"/>
                        <a:pt x="1" y="519"/>
                      </a:cubicBezTo>
                      <a:cubicBezTo>
                        <a:pt x="0" y="346"/>
                        <a:pt x="0" y="173"/>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4" name="AutoShape 55">
                  <a:extLst>
                    <a:ext uri="{FF2B5EF4-FFF2-40B4-BE49-F238E27FC236}">
                      <a16:creationId xmlns:a16="http://schemas.microsoft.com/office/drawing/2014/main" id="{B11A85F5-FF4D-1257-E104-3F2DA7E4B7E4}"/>
                    </a:ext>
                  </a:extLst>
                </p:cNvPr>
                <p:cNvSpPr>
                  <a:spLocks/>
                </p:cNvSpPr>
                <p:nvPr/>
              </p:nvSpPr>
              <p:spPr bwMode="auto">
                <a:xfrm>
                  <a:off x="31" y="33"/>
                  <a:ext cx="58" cy="28"/>
                </a:xfrm>
                <a:custGeom>
                  <a:avLst/>
                  <a:gdLst/>
                  <a:ahLst/>
                  <a:cxnLst/>
                  <a:rect l="0" t="0" r="r" b="b"/>
                  <a:pathLst>
                    <a:path w="21543" h="21489">
                      <a:moveTo>
                        <a:pt x="21543" y="59"/>
                      </a:moveTo>
                      <a:lnTo>
                        <a:pt x="21543" y="59"/>
                      </a:lnTo>
                      <a:cubicBezTo>
                        <a:pt x="21600" y="11782"/>
                        <a:pt x="16824" y="21375"/>
                        <a:pt x="10875" y="21488"/>
                      </a:cubicBezTo>
                      <a:cubicBezTo>
                        <a:pt x="4926" y="21600"/>
                        <a:pt x="58" y="12188"/>
                        <a:pt x="1" y="466"/>
                      </a:cubicBezTo>
                      <a:cubicBezTo>
                        <a:pt x="0" y="311"/>
                        <a:pt x="0" y="155"/>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5" name="AutoShape 56">
                  <a:extLst>
                    <a:ext uri="{FF2B5EF4-FFF2-40B4-BE49-F238E27FC236}">
                      <a16:creationId xmlns:a16="http://schemas.microsoft.com/office/drawing/2014/main" id="{C375F33B-0E3D-72EC-867C-060A1814B482}"/>
                    </a:ext>
                  </a:extLst>
                </p:cNvPr>
                <p:cNvSpPr>
                  <a:spLocks/>
                </p:cNvSpPr>
                <p:nvPr/>
              </p:nvSpPr>
              <p:spPr bwMode="auto">
                <a:xfrm>
                  <a:off x="70" y="4"/>
                  <a:ext cx="23" cy="26"/>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6" name="AutoShape 57">
                  <a:extLst>
                    <a:ext uri="{FF2B5EF4-FFF2-40B4-BE49-F238E27FC236}">
                      <a16:creationId xmlns:a16="http://schemas.microsoft.com/office/drawing/2014/main" id="{75D52B3D-D26D-E86E-403D-3D82D3257DF4}"/>
                    </a:ext>
                  </a:extLst>
                </p:cNvPr>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7" name="AutoShape 58">
                  <a:extLst>
                    <a:ext uri="{FF2B5EF4-FFF2-40B4-BE49-F238E27FC236}">
                      <a16:creationId xmlns:a16="http://schemas.microsoft.com/office/drawing/2014/main" id="{06DEFC0E-B62D-8E67-AF9C-F5ADBCC8DF53}"/>
                    </a:ext>
                  </a:extLst>
                </p:cNvPr>
                <p:cNvSpPr>
                  <a:spLocks/>
                </p:cNvSpPr>
                <p:nvPr/>
              </p:nvSpPr>
              <p:spPr bwMode="auto">
                <a:xfrm>
                  <a:off x="36" y="2"/>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8" name="AutoShape 59">
                  <a:extLst>
                    <a:ext uri="{FF2B5EF4-FFF2-40B4-BE49-F238E27FC236}">
                      <a16:creationId xmlns:a16="http://schemas.microsoft.com/office/drawing/2014/main" id="{9F00B702-876D-26FF-AF0C-E415A08129AE}"/>
                    </a:ext>
                  </a:extLst>
                </p:cNvPr>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sp>
            <p:nvSpPr>
              <p:cNvPr id="37" name="Line 61">
                <a:extLst>
                  <a:ext uri="{FF2B5EF4-FFF2-40B4-BE49-F238E27FC236}">
                    <a16:creationId xmlns:a16="http://schemas.microsoft.com/office/drawing/2014/main" id="{AE67E657-E2B8-4464-B609-365ADAD12C64}"/>
                  </a:ext>
                </a:extLst>
              </p:cNvPr>
              <p:cNvSpPr>
                <a:spLocks noChangeShapeType="1"/>
              </p:cNvSpPr>
              <p:nvPr/>
            </p:nvSpPr>
            <p:spPr bwMode="auto">
              <a:xfrm rot="10800000">
                <a:off x="244" y="45"/>
                <a:ext cx="282" cy="53"/>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38" name="Line 62">
                <a:extLst>
                  <a:ext uri="{FF2B5EF4-FFF2-40B4-BE49-F238E27FC236}">
                    <a16:creationId xmlns:a16="http://schemas.microsoft.com/office/drawing/2014/main" id="{9449A738-5EDA-556E-A84E-8377010DAE81}"/>
                  </a:ext>
                </a:extLst>
              </p:cNvPr>
              <p:cNvSpPr>
                <a:spLocks noChangeShapeType="1"/>
              </p:cNvSpPr>
              <p:nvPr/>
            </p:nvSpPr>
            <p:spPr bwMode="auto">
              <a:xfrm rot="10800000">
                <a:off x="249" y="243"/>
                <a:ext cx="87" cy="126"/>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sp>
          <p:nvSpPr>
            <p:cNvPr id="32" name="Line 64">
              <a:extLst>
                <a:ext uri="{FF2B5EF4-FFF2-40B4-BE49-F238E27FC236}">
                  <a16:creationId xmlns:a16="http://schemas.microsoft.com/office/drawing/2014/main" id="{234E6C7D-247E-4E51-452F-CC54313188AB}"/>
                </a:ext>
              </a:extLst>
            </p:cNvPr>
            <p:cNvSpPr>
              <a:spLocks noChangeShapeType="1"/>
            </p:cNvSpPr>
            <p:nvPr/>
          </p:nvSpPr>
          <p:spPr bwMode="auto">
            <a:xfrm rot="10800000">
              <a:off x="137" y="209"/>
              <a:ext cx="106" cy="142"/>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sp>
        <p:nvSpPr>
          <p:cNvPr id="69" name="Rectangle 17">
            <a:extLst>
              <a:ext uri="{FF2B5EF4-FFF2-40B4-BE49-F238E27FC236}">
                <a16:creationId xmlns:a16="http://schemas.microsoft.com/office/drawing/2014/main" id="{9B3E3925-033A-4786-FBE4-47E14EB18872}"/>
              </a:ext>
            </a:extLst>
          </p:cNvPr>
          <p:cNvSpPr>
            <a:spLocks/>
          </p:cNvSpPr>
          <p:nvPr/>
        </p:nvSpPr>
        <p:spPr bwMode="auto">
          <a:xfrm>
            <a:off x="6597720" y="1352614"/>
            <a:ext cx="129688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b="1" dirty="0">
                <a:solidFill>
                  <a:schemeClr val="tx1"/>
                </a:solidFill>
                <a:ea typeface="ＭＳ Ｐゴシック" charset="0"/>
                <a:cs typeface="Comic Sans MS"/>
                <a:sym typeface="Arial" charset="0"/>
              </a:rPr>
              <a:t>beam-view:</a:t>
            </a:r>
          </a:p>
        </p:txBody>
      </p:sp>
      <p:sp>
        <p:nvSpPr>
          <p:cNvPr id="70" name="Line 18">
            <a:extLst>
              <a:ext uri="{FF2B5EF4-FFF2-40B4-BE49-F238E27FC236}">
                <a16:creationId xmlns:a16="http://schemas.microsoft.com/office/drawing/2014/main" id="{D3F10FEF-C409-73C1-58F5-8C15A9FFED8D}"/>
              </a:ext>
            </a:extLst>
          </p:cNvPr>
          <p:cNvSpPr>
            <a:spLocks noChangeShapeType="1"/>
          </p:cNvSpPr>
          <p:nvPr/>
        </p:nvSpPr>
        <p:spPr bwMode="auto">
          <a:xfrm rot="10800000" flipH="1">
            <a:off x="8339062" y="1839124"/>
            <a:ext cx="671513" cy="530225"/>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71" name="Line 19">
            <a:extLst>
              <a:ext uri="{FF2B5EF4-FFF2-40B4-BE49-F238E27FC236}">
                <a16:creationId xmlns:a16="http://schemas.microsoft.com/office/drawing/2014/main" id="{B2096172-DD6C-DD9B-E491-72B04E2AE516}"/>
              </a:ext>
            </a:extLst>
          </p:cNvPr>
          <p:cNvSpPr>
            <a:spLocks noChangeShapeType="1"/>
          </p:cNvSpPr>
          <p:nvPr/>
        </p:nvSpPr>
        <p:spPr bwMode="auto">
          <a:xfrm flipH="1">
            <a:off x="9023275" y="1207299"/>
            <a:ext cx="796925" cy="619125"/>
          </a:xfrm>
          <a:prstGeom prst="line">
            <a:avLst/>
          </a:prstGeom>
          <a:noFill/>
          <a:ln w="25400" cap="flat">
            <a:solidFill>
              <a:srgbClr val="D90B00"/>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nvGrpSpPr>
          <p:cNvPr id="72" name="Group 22">
            <a:extLst>
              <a:ext uri="{FF2B5EF4-FFF2-40B4-BE49-F238E27FC236}">
                <a16:creationId xmlns:a16="http://schemas.microsoft.com/office/drawing/2014/main" id="{A96794AC-E5F9-43B7-385C-8A43726F2829}"/>
              </a:ext>
            </a:extLst>
          </p:cNvPr>
          <p:cNvGrpSpPr>
            <a:grpSpLocks/>
          </p:cNvGrpSpPr>
          <p:nvPr/>
        </p:nvGrpSpPr>
        <p:grpSpPr bwMode="auto">
          <a:xfrm>
            <a:off x="8523212" y="1320011"/>
            <a:ext cx="1016000" cy="1016000"/>
            <a:chOff x="0" y="0"/>
            <a:chExt cx="640" cy="640"/>
          </a:xfrm>
        </p:grpSpPr>
        <p:sp>
          <p:nvSpPr>
            <p:cNvPr id="73" name="Oval 20">
              <a:extLst>
                <a:ext uri="{FF2B5EF4-FFF2-40B4-BE49-F238E27FC236}">
                  <a16:creationId xmlns:a16="http://schemas.microsoft.com/office/drawing/2014/main" id="{A57E3D43-01E4-3C53-B77B-E06BF0CC7692}"/>
                </a:ext>
              </a:extLst>
            </p:cNvPr>
            <p:cNvSpPr>
              <a:spLocks/>
            </p:cNvSpPr>
            <p:nvPr/>
          </p:nvSpPr>
          <p:spPr bwMode="auto">
            <a:xfrm>
              <a:off x="0" y="0"/>
              <a:ext cx="640" cy="640"/>
            </a:xfrm>
            <a:prstGeom prst="ellipse">
              <a:avLst/>
            </a:prstGeom>
            <a:noFill/>
            <a:ln w="127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74" name="Oval 21">
              <a:extLst>
                <a:ext uri="{FF2B5EF4-FFF2-40B4-BE49-F238E27FC236}">
                  <a16:creationId xmlns:a16="http://schemas.microsoft.com/office/drawing/2014/main" id="{F770FAA0-3035-BC86-4C73-33A9AE2391D1}"/>
                </a:ext>
              </a:extLst>
            </p:cNvPr>
            <p:cNvSpPr>
              <a:spLocks/>
            </p:cNvSpPr>
            <p:nvPr/>
          </p:nvSpPr>
          <p:spPr bwMode="auto">
            <a:xfrm>
              <a:off x="288" y="288"/>
              <a:ext cx="64" cy="64"/>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75" name="Freeform 23">
            <a:extLst>
              <a:ext uri="{FF2B5EF4-FFF2-40B4-BE49-F238E27FC236}">
                <a16:creationId xmlns:a16="http://schemas.microsoft.com/office/drawing/2014/main" id="{1713A775-503A-87EB-6BDC-2149F0E5D842}"/>
              </a:ext>
            </a:extLst>
          </p:cNvPr>
          <p:cNvSpPr>
            <a:spLocks/>
          </p:cNvSpPr>
          <p:nvPr/>
        </p:nvSpPr>
        <p:spPr bwMode="auto">
          <a:xfrm rot="215653">
            <a:off x="8820075" y="1623224"/>
            <a:ext cx="509587" cy="488950"/>
          </a:xfrm>
          <a:custGeom>
            <a:avLst/>
            <a:gdLst>
              <a:gd name="T0" fmla="*/ 15632 w 18128"/>
              <a:gd name="T1" fmla="*/ 0 h 15887"/>
              <a:gd name="T2" fmla="*/ 0 w 18128"/>
              <a:gd name="T3" fmla="*/ 13793 h 15887"/>
            </a:gdLst>
            <a:ahLst/>
            <a:cxnLst>
              <a:cxn ang="0">
                <a:pos x="T0" y="T1"/>
              </a:cxn>
              <a:cxn ang="0">
                <a:pos x="T2" y="T3"/>
              </a:cxn>
            </a:cxnLst>
            <a:rect l="0" t="0" r="r" b="b"/>
            <a:pathLst>
              <a:path w="18128" h="15887">
                <a:moveTo>
                  <a:pt x="15632" y="0"/>
                </a:moveTo>
                <a:cubicBezTo>
                  <a:pt x="21600" y="5465"/>
                  <a:pt x="17053" y="21600"/>
                  <a:pt x="0" y="13793"/>
                </a:cubicBezTo>
              </a:path>
            </a:pathLst>
          </a:cu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76" name="Rectangle 24">
            <a:extLst>
              <a:ext uri="{FF2B5EF4-FFF2-40B4-BE49-F238E27FC236}">
                <a16:creationId xmlns:a16="http://schemas.microsoft.com/office/drawing/2014/main" id="{35C3999D-43F4-3AE5-2DDF-0C7CC2EF22CA}"/>
              </a:ext>
            </a:extLst>
          </p:cNvPr>
          <p:cNvSpPr>
            <a:spLocks/>
          </p:cNvSpPr>
          <p:nvPr/>
        </p:nvSpPr>
        <p:spPr bwMode="auto">
          <a:xfrm>
            <a:off x="8967712" y="1751811"/>
            <a:ext cx="320675"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Symbol" charset="0"/>
                <a:ea typeface="ＭＳ Ｐゴシック" charset="0"/>
                <a:cs typeface="Symbol" charset="0"/>
                <a:sym typeface="Symbol" charset="0"/>
              </a:rPr>
              <a:t>π</a:t>
            </a:r>
          </a:p>
        </p:txBody>
      </p:sp>
      <p:grpSp>
        <p:nvGrpSpPr>
          <p:cNvPr id="77" name="Group 69">
            <a:extLst>
              <a:ext uri="{FF2B5EF4-FFF2-40B4-BE49-F238E27FC236}">
                <a16:creationId xmlns:a16="http://schemas.microsoft.com/office/drawing/2014/main" id="{E0B84B82-8DE6-6A76-5CAA-2178E0E8BACD}"/>
              </a:ext>
            </a:extLst>
          </p:cNvPr>
          <p:cNvGrpSpPr>
            <a:grpSpLocks/>
          </p:cNvGrpSpPr>
          <p:nvPr/>
        </p:nvGrpSpPr>
        <p:grpSpPr bwMode="auto">
          <a:xfrm>
            <a:off x="8578288" y="1707431"/>
            <a:ext cx="512762" cy="471487"/>
            <a:chOff x="0" y="0"/>
            <a:chExt cx="323" cy="297"/>
          </a:xfrm>
        </p:grpSpPr>
        <p:sp>
          <p:nvSpPr>
            <p:cNvPr id="78" name="Line 66">
              <a:extLst>
                <a:ext uri="{FF2B5EF4-FFF2-40B4-BE49-F238E27FC236}">
                  <a16:creationId xmlns:a16="http://schemas.microsoft.com/office/drawing/2014/main" id="{A0B277F3-52C5-989D-7BA3-DE3D13BD5724}"/>
                </a:ext>
              </a:extLst>
            </p:cNvPr>
            <p:cNvSpPr>
              <a:spLocks noChangeShapeType="1"/>
            </p:cNvSpPr>
            <p:nvPr/>
          </p:nvSpPr>
          <p:spPr bwMode="auto">
            <a:xfrm rot="10800000" flipH="1">
              <a:off x="0" y="92"/>
              <a:ext cx="268" cy="194"/>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79" name="Line 67">
              <a:extLst>
                <a:ext uri="{FF2B5EF4-FFF2-40B4-BE49-F238E27FC236}">
                  <a16:creationId xmlns:a16="http://schemas.microsoft.com/office/drawing/2014/main" id="{931DCBE7-25ED-2F2F-E845-EF38D24E24F9}"/>
                </a:ext>
              </a:extLst>
            </p:cNvPr>
            <p:cNvSpPr>
              <a:spLocks noChangeShapeType="1"/>
            </p:cNvSpPr>
            <p:nvPr/>
          </p:nvSpPr>
          <p:spPr bwMode="auto">
            <a:xfrm rot="10800000" flipH="1">
              <a:off x="0" y="89"/>
              <a:ext cx="267" cy="66"/>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80" name="Line 68">
              <a:extLst>
                <a:ext uri="{FF2B5EF4-FFF2-40B4-BE49-F238E27FC236}">
                  <a16:creationId xmlns:a16="http://schemas.microsoft.com/office/drawing/2014/main" id="{EB39617C-7F32-1A04-8F29-D6BD0CC4FCFE}"/>
                </a:ext>
              </a:extLst>
            </p:cNvPr>
            <p:cNvSpPr>
              <a:spLocks noChangeShapeType="1"/>
            </p:cNvSpPr>
            <p:nvPr/>
          </p:nvSpPr>
          <p:spPr bwMode="auto">
            <a:xfrm rot="10800000" flipH="1">
              <a:off x="136" y="84"/>
              <a:ext cx="136" cy="212"/>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sp>
        <p:nvSpPr>
          <p:cNvPr id="81" name="Rectangle 70">
            <a:extLst>
              <a:ext uri="{FF2B5EF4-FFF2-40B4-BE49-F238E27FC236}">
                <a16:creationId xmlns:a16="http://schemas.microsoft.com/office/drawing/2014/main" id="{7FDE7858-6194-B0EE-66EF-3A2A5B325FEE}"/>
              </a:ext>
            </a:extLst>
          </p:cNvPr>
          <p:cNvSpPr>
            <a:spLocks/>
          </p:cNvSpPr>
          <p:nvPr/>
        </p:nvSpPr>
        <p:spPr bwMode="auto">
          <a:xfrm>
            <a:off x="8128109" y="2537271"/>
            <a:ext cx="3704935" cy="844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000" dirty="0">
                <a:solidFill>
                  <a:srgbClr val="0000FF"/>
                </a:solidFill>
                <a:ea typeface="ＭＳ Ｐゴシック" charset="0"/>
                <a:cs typeface="Comic Sans MS"/>
                <a:sym typeface="Arial" charset="0"/>
              </a:rPr>
              <a:t>High gluon density (</a:t>
            </a:r>
            <a:r>
              <a:rPr lang="en-US" sz="2000" dirty="0" err="1">
                <a:solidFill>
                  <a:srgbClr val="0000FF"/>
                </a:solidFill>
                <a:ea typeface="ＭＳ Ｐゴシック" charset="0"/>
                <a:cs typeface="Comic Sans MS"/>
                <a:sym typeface="Arial" charset="0"/>
              </a:rPr>
              <a:t>eA</a:t>
            </a:r>
            <a:r>
              <a:rPr lang="en-US" sz="2000" dirty="0">
                <a:solidFill>
                  <a:srgbClr val="0000FF"/>
                </a:solidFill>
                <a:ea typeface="ＭＳ Ｐゴシック" charset="0"/>
                <a:cs typeface="Comic Sans MS"/>
                <a:sym typeface="Arial" charset="0"/>
              </a:rPr>
              <a:t>):</a:t>
            </a:r>
          </a:p>
          <a:p>
            <a:pPr marL="39688"/>
            <a:r>
              <a:rPr lang="en-US" sz="2000" dirty="0">
                <a:solidFill>
                  <a:schemeClr val="tx1"/>
                </a:solidFill>
                <a:ea typeface="ＭＳ Ｐゴシック" charset="0"/>
                <a:cs typeface="Comic Sans MS"/>
                <a:sym typeface="Arial" charset="0"/>
              </a:rPr>
              <a:t>2 → many process</a:t>
            </a:r>
          </a:p>
          <a:p>
            <a:pPr marL="39688"/>
            <a:r>
              <a:rPr lang="en-US" sz="2000" dirty="0">
                <a:solidFill>
                  <a:schemeClr val="tx1"/>
                </a:solidFill>
                <a:ea typeface="ＭＳ Ｐゴシック" charset="0"/>
                <a:cs typeface="Comic Sans MS"/>
                <a:sym typeface="Symbol" charset="0"/>
              </a:rPr>
              <a:t>⇒</a:t>
            </a:r>
            <a:r>
              <a:rPr lang="en-US" sz="2000" dirty="0">
                <a:solidFill>
                  <a:schemeClr val="tx1"/>
                </a:solidFill>
                <a:ea typeface="ＭＳ Ｐゴシック" charset="0"/>
                <a:cs typeface="Comic Sans MS"/>
                <a:sym typeface="Arial" charset="0"/>
              </a:rPr>
              <a:t> expect broadening of away-side</a:t>
            </a:r>
          </a:p>
        </p:txBody>
      </p:sp>
      <p:sp>
        <p:nvSpPr>
          <p:cNvPr id="82" name="TextBox 81">
            <a:extLst>
              <a:ext uri="{FF2B5EF4-FFF2-40B4-BE49-F238E27FC236}">
                <a16:creationId xmlns:a16="http://schemas.microsoft.com/office/drawing/2014/main" id="{EA3D15DB-5F05-2786-8D64-2AB53F743275}"/>
              </a:ext>
            </a:extLst>
          </p:cNvPr>
          <p:cNvSpPr txBox="1"/>
          <p:nvPr/>
        </p:nvSpPr>
        <p:spPr>
          <a:xfrm>
            <a:off x="6701366" y="3594100"/>
            <a:ext cx="184666" cy="369332"/>
          </a:xfrm>
          <a:prstGeom prst="rect">
            <a:avLst/>
          </a:prstGeom>
          <a:noFill/>
        </p:spPr>
        <p:txBody>
          <a:bodyPr wrap="none" rtlCol="0">
            <a:spAutoFit/>
          </a:bodyPr>
          <a:lstStyle/>
          <a:p>
            <a:endParaRPr lang="en-US" dirty="0">
              <a:latin typeface="Times New Roman"/>
              <a:cs typeface="Times New Roman"/>
            </a:endParaRPr>
          </a:p>
        </p:txBody>
      </p:sp>
      <p:pic>
        <p:nvPicPr>
          <p:cNvPr id="84" name="Picture 83" descr="dihadron_curves.pdf">
            <a:extLst>
              <a:ext uri="{FF2B5EF4-FFF2-40B4-BE49-F238E27FC236}">
                <a16:creationId xmlns:a16="http://schemas.microsoft.com/office/drawing/2014/main" id="{AB9E92B8-2C1C-C202-9B14-D70C6C728C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6975" y="3660441"/>
            <a:ext cx="9534788" cy="2668262"/>
          </a:xfrm>
          <a:prstGeom prst="rect">
            <a:avLst/>
          </a:prstGeom>
        </p:spPr>
      </p:pic>
    </p:spTree>
    <p:extLst>
      <p:ext uri="{BB962C8B-B14F-4D97-AF65-F5344CB8AC3E}">
        <p14:creationId xmlns:p14="http://schemas.microsoft.com/office/powerpoint/2010/main" val="371368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499"/>
                                          </p:stCondLst>
                                        </p:cTn>
                                        <p:tgtEl>
                                          <p:spTgt spid="2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499"/>
                                          </p:stCondLst>
                                        </p:cTn>
                                        <p:tgtEl>
                                          <p:spTgt spid="12"/>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499"/>
                                          </p:stCondLst>
                                        </p:cTn>
                                        <p:tgtEl>
                                          <p:spTgt spid="7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499"/>
                                          </p:stCondLst>
                                        </p:cTn>
                                        <p:tgtEl>
                                          <p:spTgt spid="77"/>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499"/>
                                          </p:stCondLst>
                                        </p:cTn>
                                        <p:tgtEl>
                                          <p:spTgt spid="8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499"/>
                                          </p:stCondLst>
                                        </p:cTn>
                                        <p:tgtEl>
                                          <p:spTgt spid="1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499"/>
                                          </p:stCondLst>
                                        </p:cTn>
                                        <p:tgtEl>
                                          <p:spTgt spid="3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blinds(horizontal)">
                                      <p:cBhvr>
                                        <p:cTn id="5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26" grpId="0"/>
      <p:bldP spid="27" grpId="0"/>
      <p:bldP spid="28" grpId="0"/>
      <p:bldP spid="29" grpId="0"/>
      <p:bldP spid="69" grpId="0"/>
      <p:bldP spid="70" grpId="0" animBg="1"/>
      <p:bldP spid="70" grpId="1" animBg="1"/>
      <p:bldP spid="71" grpId="0" animBg="1"/>
      <p:bldP spid="75" grpId="0" animBg="1"/>
      <p:bldP spid="76" grpId="0"/>
      <p:bldP spid="81"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787BBB-50A3-7B48-BCF6-28962131EBE1}"/>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1595A962-DE1E-0140-A549-1BE0D8219F39}"/>
              </a:ext>
            </a:extLst>
          </p:cNvPr>
          <p:cNvSpPr>
            <a:spLocks noGrp="1"/>
          </p:cNvSpPr>
          <p:nvPr>
            <p:ph type="sldNum" sz="quarter" idx="12"/>
          </p:nvPr>
        </p:nvSpPr>
        <p:spPr/>
        <p:txBody>
          <a:bodyPr/>
          <a:lstStyle/>
          <a:p>
            <a:fld id="{1495DAC2-AB1D-3846-9742-98AFDA9D25F8}" type="slidenum">
              <a:rPr lang="it-IT" smtClean="0"/>
              <a:t>65</a:t>
            </a:fld>
            <a:endParaRPr lang="it-IT"/>
          </a:p>
        </p:txBody>
      </p:sp>
      <p:sp>
        <p:nvSpPr>
          <p:cNvPr id="82" name="Title 1">
            <a:extLst>
              <a:ext uri="{FF2B5EF4-FFF2-40B4-BE49-F238E27FC236}">
                <a16:creationId xmlns:a16="http://schemas.microsoft.com/office/drawing/2014/main" id="{297A22B3-50E9-3E43-89CB-74830E7C5997}"/>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Detector Proposals - Di-hadron correlations</a:t>
            </a:r>
          </a:p>
        </p:txBody>
      </p:sp>
      <p:sp>
        <p:nvSpPr>
          <p:cNvPr id="84" name="Rectangle 83">
            <a:extLst>
              <a:ext uri="{FF2B5EF4-FFF2-40B4-BE49-F238E27FC236}">
                <a16:creationId xmlns:a16="http://schemas.microsoft.com/office/drawing/2014/main" id="{F6BCAF10-B90D-D443-B4F9-F70659AE840D}"/>
              </a:ext>
            </a:extLst>
          </p:cNvPr>
          <p:cNvSpPr/>
          <p:nvPr/>
        </p:nvSpPr>
        <p:spPr>
          <a:xfrm>
            <a:off x="7016712" y="871671"/>
            <a:ext cx="5289540" cy="1015663"/>
          </a:xfrm>
          <a:prstGeom prst="rect">
            <a:avLst/>
          </a:prstGeom>
        </p:spPr>
        <p:txBody>
          <a:bodyPr wrap="square">
            <a:spAutoFit/>
          </a:bodyPr>
          <a:lstStyle/>
          <a:p>
            <a:r>
              <a:rPr lang="en-GB" sz="2000" dirty="0"/>
              <a:t>Relative yield of correlated back-to-back hadron pairs in </a:t>
            </a:r>
            <a:r>
              <a:rPr lang="en-GB" sz="2000" dirty="0" err="1"/>
              <a:t>e+Au</a:t>
            </a:r>
            <a:r>
              <a:rPr lang="en-GB" sz="2000" dirty="0"/>
              <a:t>/e+p scaled down by A</a:t>
            </a:r>
            <a:r>
              <a:rPr lang="en-GB" sz="2000" baseline="30000" dirty="0"/>
              <a:t>1/3</a:t>
            </a:r>
            <a:r>
              <a:rPr lang="en-GB" sz="2000" dirty="0"/>
              <a:t> (the number of nucleons at a fixed impact parameter)</a:t>
            </a:r>
          </a:p>
        </p:txBody>
      </p:sp>
      <p:grpSp>
        <p:nvGrpSpPr>
          <p:cNvPr id="87" name="Group 86">
            <a:extLst>
              <a:ext uri="{FF2B5EF4-FFF2-40B4-BE49-F238E27FC236}">
                <a16:creationId xmlns:a16="http://schemas.microsoft.com/office/drawing/2014/main" id="{6787D9D8-C82C-5544-B581-67120986CA8A}"/>
              </a:ext>
            </a:extLst>
          </p:cNvPr>
          <p:cNvGrpSpPr/>
          <p:nvPr/>
        </p:nvGrpSpPr>
        <p:grpSpPr>
          <a:xfrm>
            <a:off x="7620892" y="1920393"/>
            <a:ext cx="4557354" cy="3131831"/>
            <a:chOff x="7607927" y="2156887"/>
            <a:chExt cx="4557354" cy="3131831"/>
          </a:xfrm>
        </p:grpSpPr>
        <p:pic>
          <p:nvPicPr>
            <p:cNvPr id="85" name="Picture 84">
              <a:extLst>
                <a:ext uri="{FF2B5EF4-FFF2-40B4-BE49-F238E27FC236}">
                  <a16:creationId xmlns:a16="http://schemas.microsoft.com/office/drawing/2014/main" id="{E7F6B151-7033-704D-B75E-EF4B44223DDF}"/>
                </a:ext>
              </a:extLst>
            </p:cNvPr>
            <p:cNvPicPr>
              <a:picLocks noChangeAspect="1"/>
            </p:cNvPicPr>
            <p:nvPr/>
          </p:nvPicPr>
          <p:blipFill>
            <a:blip r:embed="rId2"/>
            <a:stretch>
              <a:fillRect/>
            </a:stretch>
          </p:blipFill>
          <p:spPr>
            <a:xfrm>
              <a:off x="7607927" y="2156887"/>
              <a:ext cx="4557354" cy="3131831"/>
            </a:xfrm>
            <a:prstGeom prst="rect">
              <a:avLst/>
            </a:prstGeom>
          </p:spPr>
        </p:pic>
        <p:pic>
          <p:nvPicPr>
            <p:cNvPr id="86" name="Picture 85">
              <a:extLst>
                <a:ext uri="{FF2B5EF4-FFF2-40B4-BE49-F238E27FC236}">
                  <a16:creationId xmlns:a16="http://schemas.microsoft.com/office/drawing/2014/main" id="{90F297AF-8A10-4840-B7F4-EED593EC64E0}"/>
                </a:ext>
              </a:extLst>
            </p:cNvPr>
            <p:cNvPicPr>
              <a:picLocks noChangeAspect="1"/>
            </p:cNvPicPr>
            <p:nvPr/>
          </p:nvPicPr>
          <p:blipFill>
            <a:blip r:embed="rId3"/>
            <a:stretch>
              <a:fillRect/>
            </a:stretch>
          </p:blipFill>
          <p:spPr>
            <a:xfrm>
              <a:off x="10879105" y="2693560"/>
              <a:ext cx="583954" cy="735440"/>
            </a:xfrm>
            <a:prstGeom prst="rect">
              <a:avLst/>
            </a:prstGeom>
          </p:spPr>
        </p:pic>
      </p:grpSp>
      <p:grpSp>
        <p:nvGrpSpPr>
          <p:cNvPr id="92" name="Group 91">
            <a:extLst>
              <a:ext uri="{FF2B5EF4-FFF2-40B4-BE49-F238E27FC236}">
                <a16:creationId xmlns:a16="http://schemas.microsoft.com/office/drawing/2014/main" id="{AAA86D47-83D7-5046-826C-B4265BC8845D}"/>
              </a:ext>
            </a:extLst>
          </p:cNvPr>
          <p:cNvGrpSpPr/>
          <p:nvPr/>
        </p:nvGrpSpPr>
        <p:grpSpPr>
          <a:xfrm>
            <a:off x="6190208" y="1868111"/>
            <a:ext cx="2776027" cy="400110"/>
            <a:chOff x="6190208" y="1853121"/>
            <a:chExt cx="2776027" cy="400110"/>
          </a:xfrm>
        </p:grpSpPr>
        <p:sp>
          <p:nvSpPr>
            <p:cNvPr id="89" name="TextBox 88">
              <a:extLst>
                <a:ext uri="{FF2B5EF4-FFF2-40B4-BE49-F238E27FC236}">
                  <a16:creationId xmlns:a16="http://schemas.microsoft.com/office/drawing/2014/main" id="{0C8245FC-4ECF-7F45-9EE8-3F437E149C16}"/>
                </a:ext>
              </a:extLst>
            </p:cNvPr>
            <p:cNvSpPr txBox="1"/>
            <p:nvPr/>
          </p:nvSpPr>
          <p:spPr>
            <a:xfrm>
              <a:off x="6190208" y="1853121"/>
              <a:ext cx="1718804" cy="400110"/>
            </a:xfrm>
            <a:prstGeom prst="rect">
              <a:avLst/>
            </a:prstGeom>
            <a:solidFill>
              <a:srgbClr val="3346F2">
                <a:alpha val="30000"/>
              </a:srgbClr>
            </a:solidFill>
          </p:spPr>
          <p:txBody>
            <a:bodyPr wrap="none" rtlCol="0">
              <a:spAutoFit/>
            </a:bodyPr>
            <a:lstStyle/>
            <a:p>
              <a:r>
                <a:rPr lang="en-US" sz="2000" dirty="0"/>
                <a:t>w/o saturation</a:t>
              </a:r>
            </a:p>
          </p:txBody>
        </p:sp>
        <p:cxnSp>
          <p:nvCxnSpPr>
            <p:cNvPr id="91" name="Straight Arrow Connector 90">
              <a:extLst>
                <a:ext uri="{FF2B5EF4-FFF2-40B4-BE49-F238E27FC236}">
                  <a16:creationId xmlns:a16="http://schemas.microsoft.com/office/drawing/2014/main" id="{AD0B3404-AFE4-F84B-A2F5-F6435A93AD73}"/>
                </a:ext>
              </a:extLst>
            </p:cNvPr>
            <p:cNvCxnSpPr>
              <a:cxnSpLocks/>
              <a:stCxn id="89" idx="3"/>
            </p:cNvCxnSpPr>
            <p:nvPr/>
          </p:nvCxnSpPr>
          <p:spPr>
            <a:xfrm>
              <a:off x="7909012" y="2053176"/>
              <a:ext cx="1057223" cy="19296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2CD0CADC-90A8-464D-8C24-81918AE4B28B}"/>
              </a:ext>
            </a:extLst>
          </p:cNvPr>
          <p:cNvGrpSpPr/>
          <p:nvPr/>
        </p:nvGrpSpPr>
        <p:grpSpPr>
          <a:xfrm>
            <a:off x="6327310" y="3470284"/>
            <a:ext cx="2471916" cy="1411569"/>
            <a:chOff x="6327310" y="3530244"/>
            <a:chExt cx="2471916" cy="1411569"/>
          </a:xfrm>
        </p:grpSpPr>
        <p:sp>
          <p:nvSpPr>
            <p:cNvPr id="88" name="TextBox 87">
              <a:extLst>
                <a:ext uri="{FF2B5EF4-FFF2-40B4-BE49-F238E27FC236}">
                  <a16:creationId xmlns:a16="http://schemas.microsoft.com/office/drawing/2014/main" id="{BF5C2C1A-E6E4-4D44-AE10-DDC1EED485FA}"/>
                </a:ext>
              </a:extLst>
            </p:cNvPr>
            <p:cNvSpPr txBox="1"/>
            <p:nvPr/>
          </p:nvSpPr>
          <p:spPr>
            <a:xfrm>
              <a:off x="6327310" y="4541703"/>
              <a:ext cx="1588512" cy="400110"/>
            </a:xfrm>
            <a:prstGeom prst="rect">
              <a:avLst/>
            </a:prstGeom>
            <a:solidFill>
              <a:srgbClr val="FF0000">
                <a:alpha val="30000"/>
              </a:srgbClr>
            </a:solidFill>
          </p:spPr>
          <p:txBody>
            <a:bodyPr wrap="none" rtlCol="0">
              <a:spAutoFit/>
            </a:bodyPr>
            <a:lstStyle/>
            <a:p>
              <a:r>
                <a:rPr lang="en-US" sz="2000" dirty="0"/>
                <a:t>w/ saturation</a:t>
              </a:r>
            </a:p>
          </p:txBody>
        </p:sp>
        <p:cxnSp>
          <p:nvCxnSpPr>
            <p:cNvPr id="94" name="Straight Arrow Connector 93">
              <a:extLst>
                <a:ext uri="{FF2B5EF4-FFF2-40B4-BE49-F238E27FC236}">
                  <a16:creationId xmlns:a16="http://schemas.microsoft.com/office/drawing/2014/main" id="{9C892283-1758-2B42-8347-00E4CDC37EC6}"/>
                </a:ext>
              </a:extLst>
            </p:cNvPr>
            <p:cNvCxnSpPr>
              <a:cxnSpLocks/>
              <a:stCxn id="88" idx="3"/>
            </p:cNvCxnSpPr>
            <p:nvPr/>
          </p:nvCxnSpPr>
          <p:spPr>
            <a:xfrm flipV="1">
              <a:off x="7915822" y="3530244"/>
              <a:ext cx="883404" cy="121151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680EE30A-F84C-7D42-9739-8878002E663C}"/>
              </a:ext>
            </a:extLst>
          </p:cNvPr>
          <p:cNvGrpSpPr/>
          <p:nvPr/>
        </p:nvGrpSpPr>
        <p:grpSpPr>
          <a:xfrm>
            <a:off x="268501" y="1264162"/>
            <a:ext cx="4470400" cy="3267790"/>
            <a:chOff x="-7978" y="3560230"/>
            <a:chExt cx="4470400" cy="3267790"/>
          </a:xfrm>
        </p:grpSpPr>
        <p:pic>
          <p:nvPicPr>
            <p:cNvPr id="97" name="Picture 96">
              <a:extLst>
                <a:ext uri="{FF2B5EF4-FFF2-40B4-BE49-F238E27FC236}">
                  <a16:creationId xmlns:a16="http://schemas.microsoft.com/office/drawing/2014/main" id="{57C8509F-9B42-1341-9B90-827F1CB85D5E}"/>
                </a:ext>
              </a:extLst>
            </p:cNvPr>
            <p:cNvPicPr>
              <a:picLocks noChangeAspect="1"/>
            </p:cNvPicPr>
            <p:nvPr/>
          </p:nvPicPr>
          <p:blipFill>
            <a:blip r:embed="rId4"/>
            <a:stretch>
              <a:fillRect/>
            </a:stretch>
          </p:blipFill>
          <p:spPr>
            <a:xfrm>
              <a:off x="-7978" y="3754620"/>
              <a:ext cx="4470400" cy="3073400"/>
            </a:xfrm>
            <a:prstGeom prst="rect">
              <a:avLst/>
            </a:prstGeom>
          </p:spPr>
        </p:pic>
        <p:pic>
          <p:nvPicPr>
            <p:cNvPr id="98" name="Picture 97">
              <a:extLst>
                <a:ext uri="{FF2B5EF4-FFF2-40B4-BE49-F238E27FC236}">
                  <a16:creationId xmlns:a16="http://schemas.microsoft.com/office/drawing/2014/main" id="{1F7E9630-9313-F54B-B75A-68E4A2E36573}"/>
                </a:ext>
              </a:extLst>
            </p:cNvPr>
            <p:cNvPicPr>
              <a:picLocks noChangeAspect="1"/>
            </p:cNvPicPr>
            <p:nvPr/>
          </p:nvPicPr>
          <p:blipFill>
            <a:blip r:embed="rId5"/>
            <a:stretch>
              <a:fillRect/>
            </a:stretch>
          </p:blipFill>
          <p:spPr>
            <a:xfrm>
              <a:off x="2736774" y="3560230"/>
              <a:ext cx="1287781" cy="374355"/>
            </a:xfrm>
            <a:prstGeom prst="rect">
              <a:avLst/>
            </a:prstGeom>
          </p:spPr>
        </p:pic>
      </p:grpSp>
      <p:sp>
        <p:nvSpPr>
          <p:cNvPr id="100" name="TextBox 99">
            <a:extLst>
              <a:ext uri="{FF2B5EF4-FFF2-40B4-BE49-F238E27FC236}">
                <a16:creationId xmlns:a16="http://schemas.microsoft.com/office/drawing/2014/main" id="{15DFCAEF-4E0C-9943-A8E0-401554C6FB7A}"/>
              </a:ext>
            </a:extLst>
          </p:cNvPr>
          <p:cNvSpPr txBox="1"/>
          <p:nvPr/>
        </p:nvSpPr>
        <p:spPr>
          <a:xfrm>
            <a:off x="6051030" y="5202188"/>
            <a:ext cx="6140957" cy="1077218"/>
          </a:xfrm>
          <a:prstGeom prst="rect">
            <a:avLst/>
          </a:prstGeom>
          <a:solidFill>
            <a:schemeClr val="accent4">
              <a:lumMod val="40000"/>
              <a:lumOff val="60000"/>
            </a:schemeClr>
          </a:solidFill>
        </p:spPr>
        <p:txBody>
          <a:bodyPr wrap="square" rtlCol="0">
            <a:spAutoFit/>
          </a:bodyPr>
          <a:lstStyle/>
          <a:p>
            <a:r>
              <a:rPr lang="en-GB" sz="2400" b="1" dirty="0">
                <a:solidFill>
                  <a:srgbClr val="3346F2"/>
                </a:solidFill>
              </a:rPr>
              <a:t>Key: </a:t>
            </a:r>
          </a:p>
          <a:p>
            <a:pPr marL="285750" indent="-285750">
              <a:buFont typeface="Arial" panose="020B0604020202020204" pitchFamily="34" charset="0"/>
              <a:buChar char="•"/>
            </a:pPr>
            <a:r>
              <a:rPr lang="en-GB" sz="2000" dirty="0">
                <a:latin typeface="Calibri" panose="020F0502020204030204" pitchFamily="34" charset="0"/>
              </a:rPr>
              <a:t>Quality detection at mid rapidity</a:t>
            </a:r>
            <a:endParaRPr lang="en-GB" sz="2000" dirty="0">
              <a:latin typeface="Arial" panose="020B0604020202020204" pitchFamily="34" charset="0"/>
            </a:endParaRPr>
          </a:p>
          <a:p>
            <a:pPr marL="285750" indent="-285750">
              <a:buFont typeface="Arial" panose="020B0604020202020204" pitchFamily="34" charset="0"/>
              <a:buChar char="•"/>
            </a:pPr>
            <a:r>
              <a:rPr lang="en-GB" sz="2000" dirty="0">
                <a:latin typeface="Calibri" panose="020F0502020204030204" pitchFamily="34" charset="0"/>
              </a:rPr>
              <a:t>Reconstruction of </a:t>
            </a:r>
            <a:r>
              <a:rPr lang="en-GB" sz="2000" dirty="0" err="1">
                <a:latin typeface="Calibri" panose="020F0502020204030204" pitchFamily="34" charset="0"/>
              </a:rPr>
              <a:t>dijets</a:t>
            </a:r>
            <a:r>
              <a:rPr lang="en-GB" sz="2000" dirty="0">
                <a:latin typeface="Calibri" panose="020F0502020204030204" pitchFamily="34" charset="0"/>
              </a:rPr>
              <a:t> sensitive to saturation effects</a:t>
            </a:r>
          </a:p>
        </p:txBody>
      </p:sp>
      <p:sp>
        <p:nvSpPr>
          <p:cNvPr id="102" name="TextBox 101">
            <a:extLst>
              <a:ext uri="{FF2B5EF4-FFF2-40B4-BE49-F238E27FC236}">
                <a16:creationId xmlns:a16="http://schemas.microsoft.com/office/drawing/2014/main" id="{A0C21869-7681-F341-BDC3-BD171734F1BD}"/>
              </a:ext>
            </a:extLst>
          </p:cNvPr>
          <p:cNvSpPr txBox="1"/>
          <p:nvPr/>
        </p:nvSpPr>
        <p:spPr>
          <a:xfrm>
            <a:off x="9934749" y="2050901"/>
            <a:ext cx="832536" cy="400110"/>
          </a:xfrm>
          <a:prstGeom prst="rect">
            <a:avLst/>
          </a:prstGeom>
          <a:noFill/>
        </p:spPr>
        <p:txBody>
          <a:bodyPr wrap="none" rtlCol="0">
            <a:spAutoFit/>
          </a:bodyPr>
          <a:lstStyle/>
          <a:p>
            <a:r>
              <a:rPr lang="en-US" sz="2000" dirty="0"/>
              <a:t>di-jets</a:t>
            </a:r>
          </a:p>
        </p:txBody>
      </p:sp>
    </p:spTree>
    <p:extLst>
      <p:ext uri="{BB962C8B-B14F-4D97-AF65-F5344CB8AC3E}">
        <p14:creationId xmlns:p14="http://schemas.microsoft.com/office/powerpoint/2010/main" val="155104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00" grpId="0" animBg="1"/>
      <p:bldP spid="10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277DB05-F74A-054E-B98A-31D09B6D4053}"/>
              </a:ext>
            </a:extLst>
          </p:cNvPr>
          <p:cNvGrpSpPr/>
          <p:nvPr/>
        </p:nvGrpSpPr>
        <p:grpSpPr>
          <a:xfrm>
            <a:off x="8069062" y="2987894"/>
            <a:ext cx="3884219" cy="3628010"/>
            <a:chOff x="4660216" y="2515598"/>
            <a:chExt cx="3884219" cy="3628010"/>
          </a:xfrm>
        </p:grpSpPr>
        <p:pic>
          <p:nvPicPr>
            <p:cNvPr id="100" name="Picture 99">
              <a:extLst>
                <a:ext uri="{FF2B5EF4-FFF2-40B4-BE49-F238E27FC236}">
                  <a16:creationId xmlns:a16="http://schemas.microsoft.com/office/drawing/2014/main" id="{B12DB27E-4D59-524A-80A4-7A3EABA07F3C}"/>
                </a:ext>
              </a:extLst>
            </p:cNvPr>
            <p:cNvPicPr>
              <a:picLocks noChangeAspect="1"/>
            </p:cNvPicPr>
            <p:nvPr/>
          </p:nvPicPr>
          <p:blipFill rotWithShape="1">
            <a:blip r:embed="rId2"/>
            <a:srcRect r="51164"/>
            <a:stretch/>
          </p:blipFill>
          <p:spPr>
            <a:xfrm>
              <a:off x="4660216" y="2785417"/>
              <a:ext cx="3884219" cy="3358191"/>
            </a:xfrm>
            <a:prstGeom prst="rect">
              <a:avLst/>
            </a:prstGeom>
          </p:spPr>
        </p:pic>
        <p:grpSp>
          <p:nvGrpSpPr>
            <p:cNvPr id="96" name="Group 95">
              <a:extLst>
                <a:ext uri="{FF2B5EF4-FFF2-40B4-BE49-F238E27FC236}">
                  <a16:creationId xmlns:a16="http://schemas.microsoft.com/office/drawing/2014/main" id="{33408B3D-5446-5F45-BF52-6A93A0A757F7}"/>
                </a:ext>
              </a:extLst>
            </p:cNvPr>
            <p:cNvGrpSpPr/>
            <p:nvPr/>
          </p:nvGrpSpPr>
          <p:grpSpPr>
            <a:xfrm>
              <a:off x="5657168" y="2515598"/>
              <a:ext cx="2593725" cy="1537181"/>
              <a:chOff x="1212168" y="2392244"/>
              <a:chExt cx="2593725" cy="1537181"/>
            </a:xfrm>
          </p:grpSpPr>
          <p:sp>
            <p:nvSpPr>
              <p:cNvPr id="97" name="TextBox 96">
                <a:extLst>
                  <a:ext uri="{FF2B5EF4-FFF2-40B4-BE49-F238E27FC236}">
                    <a16:creationId xmlns:a16="http://schemas.microsoft.com/office/drawing/2014/main" id="{B22C4C81-3485-8041-A80B-D8290B634ACA}"/>
                  </a:ext>
                </a:extLst>
              </p:cNvPr>
              <p:cNvSpPr txBox="1"/>
              <p:nvPr/>
            </p:nvSpPr>
            <p:spPr>
              <a:xfrm>
                <a:off x="1212168" y="2392244"/>
                <a:ext cx="2019784" cy="461665"/>
              </a:xfrm>
              <a:prstGeom prst="rect">
                <a:avLst/>
              </a:prstGeom>
              <a:noFill/>
            </p:spPr>
            <p:txBody>
              <a:bodyPr wrap="none" rtlCol="0">
                <a:spAutoFit/>
              </a:bodyPr>
              <a:lstStyle/>
              <a:p>
                <a:r>
                  <a:rPr lang="en-US" sz="2400" b="1" dirty="0"/>
                  <a:t>Exclusive VMP</a:t>
                </a:r>
              </a:p>
            </p:txBody>
          </p:sp>
          <p:sp>
            <p:nvSpPr>
              <p:cNvPr id="99" name="TextBox 98">
                <a:extLst>
                  <a:ext uri="{FF2B5EF4-FFF2-40B4-BE49-F238E27FC236}">
                    <a16:creationId xmlns:a16="http://schemas.microsoft.com/office/drawing/2014/main" id="{05F58EE9-5B1D-E845-BD1C-A42432C05CCC}"/>
                  </a:ext>
                </a:extLst>
              </p:cNvPr>
              <p:cNvSpPr txBox="1"/>
              <p:nvPr/>
            </p:nvSpPr>
            <p:spPr>
              <a:xfrm>
                <a:off x="1678300" y="3590871"/>
                <a:ext cx="2127593" cy="338554"/>
              </a:xfrm>
              <a:prstGeom prst="rect">
                <a:avLst/>
              </a:prstGeom>
              <a:solidFill>
                <a:schemeClr val="bg1"/>
              </a:solidFill>
            </p:spPr>
            <p:txBody>
              <a:bodyPr wrap="square" rtlCol="0">
                <a:spAutoFit/>
              </a:bodyPr>
              <a:lstStyle/>
              <a:p>
                <a:r>
                  <a:rPr lang="en-US" sz="1600" b="1" dirty="0" err="1"/>
                  <a:t>Φ</a:t>
                </a:r>
                <a:r>
                  <a:rPr lang="en-US" sz="1600" b="1" dirty="0"/>
                  <a:t> meson production</a:t>
                </a:r>
              </a:p>
            </p:txBody>
          </p:sp>
        </p:grpSp>
      </p:grpSp>
      <p:sp>
        <p:nvSpPr>
          <p:cNvPr id="2" name="Footer Placeholder 1">
            <a:extLst>
              <a:ext uri="{FF2B5EF4-FFF2-40B4-BE49-F238E27FC236}">
                <a16:creationId xmlns:a16="http://schemas.microsoft.com/office/drawing/2014/main" id="{D8787BBB-50A3-7B48-BCF6-28962131EBE1}"/>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1595A962-DE1E-0140-A549-1BE0D8219F39}"/>
              </a:ext>
            </a:extLst>
          </p:cNvPr>
          <p:cNvSpPr>
            <a:spLocks noGrp="1"/>
          </p:cNvSpPr>
          <p:nvPr>
            <p:ph type="sldNum" sz="quarter" idx="12"/>
          </p:nvPr>
        </p:nvSpPr>
        <p:spPr/>
        <p:txBody>
          <a:bodyPr/>
          <a:lstStyle/>
          <a:p>
            <a:fld id="{1495DAC2-AB1D-3846-9742-98AFDA9D25F8}" type="slidenum">
              <a:rPr lang="it-IT" smtClean="0"/>
              <a:t>66</a:t>
            </a:fld>
            <a:endParaRPr lang="it-IT"/>
          </a:p>
        </p:txBody>
      </p:sp>
      <p:sp>
        <p:nvSpPr>
          <p:cNvPr id="82" name="Title 1">
            <a:extLst>
              <a:ext uri="{FF2B5EF4-FFF2-40B4-BE49-F238E27FC236}">
                <a16:creationId xmlns:a16="http://schemas.microsoft.com/office/drawing/2014/main" id="{297A22B3-50E9-3E43-89CB-74830E7C5997}"/>
              </a:ext>
            </a:extLst>
          </p:cNvPr>
          <p:cNvSpPr txBox="1">
            <a:spLocks/>
          </p:cNvSpPr>
          <p:nvPr/>
        </p:nvSpPr>
        <p:spPr>
          <a:xfrm>
            <a:off x="492980" y="240281"/>
            <a:ext cx="11138187"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Saturation via Diffraction</a:t>
            </a:r>
          </a:p>
        </p:txBody>
      </p:sp>
      <p:sp>
        <p:nvSpPr>
          <p:cNvPr id="89" name="TextBox 88">
            <a:extLst>
              <a:ext uri="{FF2B5EF4-FFF2-40B4-BE49-F238E27FC236}">
                <a16:creationId xmlns:a16="http://schemas.microsoft.com/office/drawing/2014/main" id="{AFECED1F-2785-B14D-A0E9-E2BA3393D659}"/>
              </a:ext>
            </a:extLst>
          </p:cNvPr>
          <p:cNvSpPr txBox="1"/>
          <p:nvPr/>
        </p:nvSpPr>
        <p:spPr>
          <a:xfrm>
            <a:off x="2455261" y="2580976"/>
            <a:ext cx="50800" cy="369332"/>
          </a:xfrm>
          <a:prstGeom prst="rect">
            <a:avLst/>
          </a:prstGeom>
          <a:noFill/>
        </p:spPr>
        <p:txBody>
          <a:bodyPr wrap="square" rtlCol="0">
            <a:spAutoFit/>
          </a:bodyPr>
          <a:lstStyle/>
          <a:p>
            <a:endParaRPr lang="en-US" dirty="0"/>
          </a:p>
        </p:txBody>
      </p:sp>
      <p:grpSp>
        <p:nvGrpSpPr>
          <p:cNvPr id="90" name="Group 89">
            <a:extLst>
              <a:ext uri="{FF2B5EF4-FFF2-40B4-BE49-F238E27FC236}">
                <a16:creationId xmlns:a16="http://schemas.microsoft.com/office/drawing/2014/main" id="{5FC1BCD4-1564-6B41-8FB2-4231937E8962}"/>
              </a:ext>
            </a:extLst>
          </p:cNvPr>
          <p:cNvGrpSpPr/>
          <p:nvPr/>
        </p:nvGrpSpPr>
        <p:grpSpPr>
          <a:xfrm>
            <a:off x="3332225" y="3187577"/>
            <a:ext cx="4573978" cy="3232700"/>
            <a:chOff x="4966256" y="3524513"/>
            <a:chExt cx="4920832" cy="3888186"/>
          </a:xfrm>
        </p:grpSpPr>
        <p:pic>
          <p:nvPicPr>
            <p:cNvPr id="91" name="Picture 90">
              <a:extLst>
                <a:ext uri="{FF2B5EF4-FFF2-40B4-BE49-F238E27FC236}">
                  <a16:creationId xmlns:a16="http://schemas.microsoft.com/office/drawing/2014/main" id="{FCC013D3-6211-7145-9CAE-A530DA0CF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256" y="3995455"/>
              <a:ext cx="4920832" cy="3417244"/>
            </a:xfrm>
            <a:prstGeom prst="rect">
              <a:avLst/>
            </a:prstGeom>
          </p:spPr>
        </p:pic>
        <p:sp>
          <p:nvSpPr>
            <p:cNvPr id="92" name="TextBox 91">
              <a:extLst>
                <a:ext uri="{FF2B5EF4-FFF2-40B4-BE49-F238E27FC236}">
                  <a16:creationId xmlns:a16="http://schemas.microsoft.com/office/drawing/2014/main" id="{591370CA-38CB-DD44-8339-8D3648217010}"/>
                </a:ext>
              </a:extLst>
            </p:cNvPr>
            <p:cNvSpPr txBox="1"/>
            <p:nvPr/>
          </p:nvSpPr>
          <p:spPr>
            <a:xfrm>
              <a:off x="5572160" y="3524513"/>
              <a:ext cx="2349765" cy="541002"/>
            </a:xfrm>
            <a:prstGeom prst="rect">
              <a:avLst/>
            </a:prstGeom>
            <a:noFill/>
          </p:spPr>
          <p:txBody>
            <a:bodyPr wrap="none" rtlCol="0">
              <a:spAutoFit/>
            </a:bodyPr>
            <a:lstStyle/>
            <a:p>
              <a:pPr algn="ctr"/>
              <a:r>
                <a:rPr lang="en-US" sz="2000" b="1" dirty="0"/>
                <a:t>Transition in </a:t>
              </a:r>
              <a:r>
                <a:rPr lang="en-US" sz="2000" b="1" dirty="0" err="1"/>
                <a:t>M</a:t>
              </a:r>
              <a:r>
                <a:rPr lang="en-US" sz="2000" b="1" baseline="-25000" dirty="0" err="1"/>
                <a:t>x</a:t>
              </a:r>
              <a:r>
                <a:rPr lang="en-US" sz="2000" b="1" dirty="0"/>
                <a:t> </a:t>
              </a:r>
            </a:p>
          </p:txBody>
        </p:sp>
      </p:grpSp>
      <p:pic>
        <p:nvPicPr>
          <p:cNvPr id="93" name="Picture 4">
            <a:extLst>
              <a:ext uri="{FF2B5EF4-FFF2-40B4-BE49-F238E27FC236}">
                <a16:creationId xmlns:a16="http://schemas.microsoft.com/office/drawing/2014/main" id="{39001753-A84C-6440-ADF3-9D45D222C022}"/>
              </a:ext>
            </a:extLst>
          </p:cNvPr>
          <p:cNvPicPr>
            <a:picLocks noChangeAspect="1"/>
          </p:cNvPicPr>
          <p:nvPr/>
        </p:nvPicPr>
        <p:blipFill rotWithShape="1">
          <a:blip r:embed="rId4">
            <a:extLst>
              <a:ext uri="{28A0092B-C50C-407E-A947-70E740481C1C}">
                <a14:useLocalDpi xmlns:a14="http://schemas.microsoft.com/office/drawing/2010/main" val="0"/>
              </a:ext>
            </a:extLst>
          </a:blip>
          <a:srcRect l="-2083" t="14973" r="-2083" b="15985"/>
          <a:stretch/>
        </p:blipFill>
        <p:spPr bwMode="auto">
          <a:xfrm>
            <a:off x="8837950" y="551644"/>
            <a:ext cx="2313810" cy="2067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 name="TextBox 93">
            <a:extLst>
              <a:ext uri="{FF2B5EF4-FFF2-40B4-BE49-F238E27FC236}">
                <a16:creationId xmlns:a16="http://schemas.microsoft.com/office/drawing/2014/main" id="{36CF362B-AB76-A84C-8A8A-B0CE752F9352}"/>
              </a:ext>
            </a:extLst>
          </p:cNvPr>
          <p:cNvSpPr txBox="1"/>
          <p:nvPr/>
        </p:nvSpPr>
        <p:spPr>
          <a:xfrm>
            <a:off x="5269848" y="1077657"/>
            <a:ext cx="1892565" cy="523220"/>
          </a:xfrm>
          <a:prstGeom prst="rect">
            <a:avLst/>
          </a:prstGeom>
          <a:noFill/>
        </p:spPr>
        <p:txBody>
          <a:bodyPr wrap="none" rtlCol="0">
            <a:spAutoFit/>
          </a:bodyPr>
          <a:lstStyle/>
          <a:p>
            <a:r>
              <a:rPr lang="en-US" sz="2800" b="1" dirty="0">
                <a:solidFill>
                  <a:srgbClr val="0000FF"/>
                </a:solidFill>
                <a:latin typeface="Times New Roman"/>
                <a:cs typeface="Times New Roman"/>
              </a:rPr>
              <a:t>Diffraction</a:t>
            </a:r>
          </a:p>
        </p:txBody>
      </p:sp>
      <p:sp>
        <p:nvSpPr>
          <p:cNvPr id="95" name="Rectangle 94">
            <a:extLst>
              <a:ext uri="{FF2B5EF4-FFF2-40B4-BE49-F238E27FC236}">
                <a16:creationId xmlns:a16="http://schemas.microsoft.com/office/drawing/2014/main" id="{91F6DF4F-993F-1141-9D4D-062EBE2A5F7E}"/>
              </a:ext>
            </a:extLst>
          </p:cNvPr>
          <p:cNvSpPr/>
          <p:nvPr/>
        </p:nvSpPr>
        <p:spPr>
          <a:xfrm>
            <a:off x="4550153" y="1533212"/>
            <a:ext cx="3577026" cy="707886"/>
          </a:xfrm>
          <a:prstGeom prst="rect">
            <a:avLst/>
          </a:prstGeom>
        </p:spPr>
        <p:txBody>
          <a:bodyPr wrap="square">
            <a:spAutoFit/>
          </a:bodyPr>
          <a:lstStyle/>
          <a:p>
            <a:pPr algn="ctr">
              <a:defRPr sz="2300">
                <a:solidFill>
                  <a:srgbClr val="021EAA"/>
                </a:solidFill>
              </a:defRPr>
            </a:pPr>
            <a:r>
              <a:rPr lang="en-US" sz="2000" b="1" dirty="0">
                <a:solidFill>
                  <a:srgbClr val="000000"/>
                </a:solidFill>
              </a:rPr>
              <a:t>High sensitivity to gluon density in linear regime  </a:t>
            </a:r>
            <a:r>
              <a:rPr lang="en-US" sz="2000" b="1" dirty="0" err="1">
                <a:solidFill>
                  <a:srgbClr val="0000FF"/>
                </a:solidFill>
              </a:rPr>
              <a:t>σ</a:t>
            </a:r>
            <a:r>
              <a:rPr lang="en-US" sz="2000" b="1" dirty="0">
                <a:solidFill>
                  <a:srgbClr val="0000FF"/>
                </a:solidFill>
              </a:rPr>
              <a:t>~[g(x,Q</a:t>
            </a:r>
            <a:r>
              <a:rPr lang="en-US" sz="2000" b="1" baseline="31999" dirty="0">
                <a:solidFill>
                  <a:srgbClr val="0000FF"/>
                </a:solidFill>
              </a:rPr>
              <a:t>2</a:t>
            </a:r>
            <a:r>
              <a:rPr lang="en-US" sz="2000" b="1" dirty="0">
                <a:solidFill>
                  <a:srgbClr val="0000FF"/>
                </a:solidFill>
              </a:rPr>
              <a:t>)]</a:t>
            </a:r>
            <a:r>
              <a:rPr lang="en-US" sz="2000" b="1" baseline="31999" dirty="0">
                <a:solidFill>
                  <a:srgbClr val="FF0000"/>
                </a:solidFill>
              </a:rPr>
              <a:t>2</a:t>
            </a:r>
            <a:r>
              <a:rPr lang="en-US" sz="2000" b="1" dirty="0"/>
              <a:t> </a:t>
            </a:r>
          </a:p>
        </p:txBody>
      </p:sp>
      <p:grpSp>
        <p:nvGrpSpPr>
          <p:cNvPr id="18" name="Group 17">
            <a:extLst>
              <a:ext uri="{FF2B5EF4-FFF2-40B4-BE49-F238E27FC236}">
                <a16:creationId xmlns:a16="http://schemas.microsoft.com/office/drawing/2014/main" id="{8F5A62FE-F675-275E-3D7A-6D2D0339C7C4}"/>
              </a:ext>
            </a:extLst>
          </p:cNvPr>
          <p:cNvGrpSpPr/>
          <p:nvPr/>
        </p:nvGrpSpPr>
        <p:grpSpPr>
          <a:xfrm>
            <a:off x="-32178" y="2987894"/>
            <a:ext cx="3201544" cy="3579241"/>
            <a:chOff x="5273910" y="2056244"/>
            <a:chExt cx="3607798" cy="3991992"/>
          </a:xfrm>
        </p:grpSpPr>
        <p:grpSp>
          <p:nvGrpSpPr>
            <p:cNvPr id="19" name="Group 18">
              <a:extLst>
                <a:ext uri="{FF2B5EF4-FFF2-40B4-BE49-F238E27FC236}">
                  <a16:creationId xmlns:a16="http://schemas.microsoft.com/office/drawing/2014/main" id="{840A83E6-30A2-6315-31BA-67DFA3EAB917}"/>
                </a:ext>
              </a:extLst>
            </p:cNvPr>
            <p:cNvGrpSpPr/>
            <p:nvPr/>
          </p:nvGrpSpPr>
          <p:grpSpPr>
            <a:xfrm>
              <a:off x="5273910" y="2346278"/>
              <a:ext cx="3607798" cy="3701958"/>
              <a:chOff x="5348941" y="-1290327"/>
              <a:chExt cx="6686633" cy="6928232"/>
            </a:xfrm>
          </p:grpSpPr>
          <p:pic>
            <p:nvPicPr>
              <p:cNvPr id="21" name="Picture 20">
                <a:extLst>
                  <a:ext uri="{FF2B5EF4-FFF2-40B4-BE49-F238E27FC236}">
                    <a16:creationId xmlns:a16="http://schemas.microsoft.com/office/drawing/2014/main" id="{F6D7DF2B-A832-6F1C-6822-477CAE0B85C1}"/>
                  </a:ext>
                </a:extLst>
              </p:cNvPr>
              <p:cNvPicPr>
                <a:picLocks noChangeAspect="1"/>
              </p:cNvPicPr>
              <p:nvPr/>
            </p:nvPicPr>
            <p:blipFill>
              <a:blip r:embed="rId5"/>
              <a:stretch>
                <a:fillRect/>
              </a:stretch>
            </p:blipFill>
            <p:spPr>
              <a:xfrm>
                <a:off x="5405973" y="-1290327"/>
                <a:ext cx="6629601" cy="6928232"/>
              </a:xfrm>
              <a:prstGeom prst="rect">
                <a:avLst/>
              </a:prstGeom>
            </p:spPr>
          </p:pic>
          <p:sp>
            <p:nvSpPr>
              <p:cNvPr id="22" name="Rectangle 21">
                <a:extLst>
                  <a:ext uri="{FF2B5EF4-FFF2-40B4-BE49-F238E27FC236}">
                    <a16:creationId xmlns:a16="http://schemas.microsoft.com/office/drawing/2014/main" id="{72E93D03-7EBB-7C17-A88F-800F154DC5CE}"/>
                  </a:ext>
                </a:extLst>
              </p:cNvPr>
              <p:cNvSpPr/>
              <p:nvPr/>
            </p:nvSpPr>
            <p:spPr>
              <a:xfrm>
                <a:off x="5348941" y="5080002"/>
                <a:ext cx="914400" cy="4332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Shape 186">
              <a:extLst>
                <a:ext uri="{FF2B5EF4-FFF2-40B4-BE49-F238E27FC236}">
                  <a16:creationId xmlns:a16="http://schemas.microsoft.com/office/drawing/2014/main" id="{DBF9DF12-E323-2BDF-E0A7-DA09A43B8A4A}"/>
                </a:ext>
              </a:extLst>
            </p:cNvPr>
            <p:cNvSpPr/>
            <p:nvPr/>
          </p:nvSpPr>
          <p:spPr>
            <a:xfrm>
              <a:off x="5808460" y="2056244"/>
              <a:ext cx="2832898" cy="45769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defTabSz="914400">
                <a:defRPr sz="1800">
                  <a:solidFill>
                    <a:srgbClr val="021EAA"/>
                  </a:solidFill>
                  <a:latin typeface="+mn-lt"/>
                  <a:ea typeface="+mn-ea"/>
                  <a:cs typeface="+mn-cs"/>
                  <a:sym typeface="Arial"/>
                </a:defRPr>
              </a:pPr>
              <a:r>
                <a:rPr lang="en-US" sz="2000" b="1" dirty="0">
                  <a:solidFill>
                    <a:schemeClr val="tx1">
                      <a:lumMod val="95000"/>
                      <a:lumOff val="5000"/>
                    </a:schemeClr>
                  </a:solidFill>
                </a:rPr>
                <a:t>Inclusive diffraction:</a:t>
              </a:r>
            </a:p>
          </p:txBody>
        </p:sp>
      </p:grpSp>
      <p:sp>
        <p:nvSpPr>
          <p:cNvPr id="23" name="TextBox 22">
            <a:extLst>
              <a:ext uri="{FF2B5EF4-FFF2-40B4-BE49-F238E27FC236}">
                <a16:creationId xmlns:a16="http://schemas.microsoft.com/office/drawing/2014/main" id="{5ABCC0EA-17AB-1A47-5E44-E78094995682}"/>
              </a:ext>
            </a:extLst>
          </p:cNvPr>
          <p:cNvSpPr txBox="1"/>
          <p:nvPr/>
        </p:nvSpPr>
        <p:spPr>
          <a:xfrm>
            <a:off x="2095500" y="2416086"/>
            <a:ext cx="508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05639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linds(horizont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S. Fazio (University of Calabria &amp; INFN Cosenza)</a:t>
            </a:r>
          </a:p>
        </p:txBody>
      </p:sp>
      <p:sp>
        <p:nvSpPr>
          <p:cNvPr id="9" name="Slide Number Placeholder 8"/>
          <p:cNvSpPr>
            <a:spLocks noGrp="1"/>
          </p:cNvSpPr>
          <p:nvPr>
            <p:ph type="sldNum" sz="quarter" idx="12"/>
          </p:nvPr>
        </p:nvSpPr>
        <p:spPr/>
        <p:txBody>
          <a:bodyPr/>
          <a:lstStyle/>
          <a:p>
            <a:fld id="{5BBAB1DB-3EEE-774A-AAE9-210163023056}" type="slidenum">
              <a:rPr lang="en-US" smtClean="0"/>
              <a:pPr/>
              <a:t>67</a:t>
            </a:fld>
            <a:endParaRPr lang="en-US"/>
          </a:p>
        </p:txBody>
      </p:sp>
      <p:sp>
        <p:nvSpPr>
          <p:cNvPr id="11" name="Title 1">
            <a:extLst>
              <a:ext uri="{FF2B5EF4-FFF2-40B4-BE49-F238E27FC236}">
                <a16:creationId xmlns:a16="http://schemas.microsoft.com/office/drawing/2014/main" id="{F4A7B3DC-78EE-3DA5-8022-4D9F8CC134D6}"/>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The EIC Users’ Group</a:t>
            </a:r>
          </a:p>
        </p:txBody>
      </p:sp>
      <p:sp>
        <p:nvSpPr>
          <p:cNvPr id="12" name="TextBox 11">
            <a:extLst>
              <a:ext uri="{FF2B5EF4-FFF2-40B4-BE49-F238E27FC236}">
                <a16:creationId xmlns:a16="http://schemas.microsoft.com/office/drawing/2014/main" id="{3BCB8138-31EB-9200-548D-41E1C3B7AF11}"/>
              </a:ext>
            </a:extLst>
          </p:cNvPr>
          <p:cNvSpPr txBox="1"/>
          <p:nvPr/>
        </p:nvSpPr>
        <p:spPr>
          <a:xfrm>
            <a:off x="438411" y="891500"/>
            <a:ext cx="6169653" cy="2000548"/>
          </a:xfrm>
          <a:prstGeom prst="rect">
            <a:avLst/>
          </a:prstGeom>
          <a:noFill/>
        </p:spPr>
        <p:txBody>
          <a:bodyPr wrap="square" rtlCol="0">
            <a:spAutoFit/>
          </a:bodyPr>
          <a:lstStyle/>
          <a:p>
            <a:pPr algn="ctr"/>
            <a:r>
              <a:rPr lang="en-US" sz="2400" b="1" dirty="0">
                <a:solidFill>
                  <a:srgbClr val="FF0000"/>
                </a:solidFill>
              </a:rPr>
              <a:t>EIC is an International enterprise!</a:t>
            </a:r>
          </a:p>
          <a:p>
            <a:pPr algn="ctr"/>
            <a:r>
              <a:rPr lang="en-US" sz="2000" b="1" dirty="0"/>
              <a:t>EIC Users Group formally established in 2016</a:t>
            </a:r>
            <a:endParaRPr lang="en-US" sz="2000" dirty="0"/>
          </a:p>
          <a:p>
            <a:pPr algn="ctr"/>
            <a:r>
              <a:rPr lang="en-US" sz="2000" b="1" dirty="0">
                <a:solidFill>
                  <a:srgbClr val="0000FF"/>
                </a:solidFill>
              </a:rPr>
              <a:t>&gt; 1330 di Ph.D. members </a:t>
            </a:r>
          </a:p>
          <a:p>
            <a:pPr algn="ctr"/>
            <a:r>
              <a:rPr lang="en-US" sz="2000" dirty="0">
                <a:solidFill>
                  <a:srgbClr val="FF0000"/>
                </a:solidFill>
              </a:rPr>
              <a:t>267 institutions </a:t>
            </a:r>
            <a:r>
              <a:rPr lang="en-US" sz="2000" dirty="0"/>
              <a:t>from more than </a:t>
            </a:r>
            <a:r>
              <a:rPr lang="en-US" sz="2000" dirty="0">
                <a:solidFill>
                  <a:srgbClr val="FF0000"/>
                </a:solidFill>
              </a:rPr>
              <a:t>36 countries</a:t>
            </a:r>
          </a:p>
          <a:p>
            <a:pPr marL="285750" indent="-285750">
              <a:buFont typeface="Wingdings" charset="0"/>
              <a:buChar char="à"/>
            </a:pPr>
            <a:r>
              <a:rPr lang="en-US" sz="2000" dirty="0">
                <a:sym typeface="Wingdings"/>
              </a:rPr>
              <a:t>Continuously growing!</a:t>
            </a:r>
          </a:p>
          <a:p>
            <a:pPr marL="285750" indent="-285750">
              <a:buFont typeface="Wingdings" charset="0"/>
              <a:buChar char="à"/>
            </a:pPr>
            <a:r>
              <a:rPr lang="en-US" sz="2000" dirty="0">
                <a:solidFill>
                  <a:srgbClr val="0000FF"/>
                </a:solidFill>
                <a:sym typeface="Wingdings"/>
              </a:rPr>
              <a:t>Visit </a:t>
            </a:r>
            <a:r>
              <a:rPr lang="en-US" sz="2000" dirty="0">
                <a:solidFill>
                  <a:srgbClr val="0000FF"/>
                </a:solidFill>
                <a:sym typeface="Wingdings"/>
                <a:hlinkClick r:id="rId2"/>
              </a:rPr>
              <a:t>EICUG.ORG</a:t>
            </a:r>
            <a:endParaRPr lang="en-US" sz="2000" dirty="0"/>
          </a:p>
        </p:txBody>
      </p:sp>
      <p:pic>
        <p:nvPicPr>
          <p:cNvPr id="16" name="Picture 15" descr="Chart, bar chart, histogram&#10;&#10;Description automatically generated">
            <a:extLst>
              <a:ext uri="{FF2B5EF4-FFF2-40B4-BE49-F238E27FC236}">
                <a16:creationId xmlns:a16="http://schemas.microsoft.com/office/drawing/2014/main" id="{DD6F3B34-A886-4221-76AB-0F7942BDBE63}"/>
              </a:ext>
            </a:extLst>
          </p:cNvPr>
          <p:cNvPicPr>
            <a:picLocks noChangeAspect="1"/>
          </p:cNvPicPr>
          <p:nvPr/>
        </p:nvPicPr>
        <p:blipFill>
          <a:blip r:embed="rId3"/>
          <a:stretch>
            <a:fillRect/>
          </a:stretch>
        </p:blipFill>
        <p:spPr>
          <a:xfrm>
            <a:off x="6540212" y="900396"/>
            <a:ext cx="5380722" cy="4728934"/>
          </a:xfrm>
          <a:prstGeom prst="rect">
            <a:avLst/>
          </a:prstGeom>
        </p:spPr>
      </p:pic>
      <p:sp>
        <p:nvSpPr>
          <p:cNvPr id="17" name="TextBox 16">
            <a:extLst>
              <a:ext uri="{FF2B5EF4-FFF2-40B4-BE49-F238E27FC236}">
                <a16:creationId xmlns:a16="http://schemas.microsoft.com/office/drawing/2014/main" id="{8E64E580-6857-9554-BC50-1E8A6F0DE954}"/>
              </a:ext>
            </a:extLst>
          </p:cNvPr>
          <p:cNvSpPr txBox="1"/>
          <p:nvPr/>
        </p:nvSpPr>
        <p:spPr>
          <a:xfrm>
            <a:off x="8153400" y="1390389"/>
            <a:ext cx="3288464" cy="461665"/>
          </a:xfrm>
          <a:prstGeom prst="rect">
            <a:avLst/>
          </a:prstGeom>
          <a:noFill/>
        </p:spPr>
        <p:txBody>
          <a:bodyPr wrap="none" rtlCol="0">
            <a:spAutoFit/>
          </a:bodyPr>
          <a:lstStyle/>
          <a:p>
            <a:r>
              <a:rPr lang="it-IT" sz="2400" dirty="0"/>
              <a:t># of </a:t>
            </a:r>
            <a:r>
              <a:rPr lang="it-IT" sz="2400" dirty="0" err="1"/>
              <a:t>participants</a:t>
            </a:r>
            <a:r>
              <a:rPr lang="it-IT" sz="2400" dirty="0"/>
              <a:t>/country</a:t>
            </a:r>
          </a:p>
        </p:txBody>
      </p:sp>
      <p:cxnSp>
        <p:nvCxnSpPr>
          <p:cNvPr id="18" name="Straight Arrow Connector 17">
            <a:extLst>
              <a:ext uri="{FF2B5EF4-FFF2-40B4-BE49-F238E27FC236}">
                <a16:creationId xmlns:a16="http://schemas.microsoft.com/office/drawing/2014/main" id="{D5F78EA5-5685-1A67-EED9-7996082D3DB7}"/>
              </a:ext>
            </a:extLst>
          </p:cNvPr>
          <p:cNvCxnSpPr/>
          <p:nvPr/>
        </p:nvCxnSpPr>
        <p:spPr>
          <a:xfrm>
            <a:off x="6941298" y="4947781"/>
            <a:ext cx="0" cy="90187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B215B6-6D44-81C4-5BE9-E6D75D5C47B3}"/>
              </a:ext>
            </a:extLst>
          </p:cNvPr>
          <p:cNvSpPr txBox="1"/>
          <p:nvPr/>
        </p:nvSpPr>
        <p:spPr>
          <a:xfrm>
            <a:off x="6608064" y="5837129"/>
            <a:ext cx="4847994" cy="646331"/>
          </a:xfrm>
          <a:prstGeom prst="rect">
            <a:avLst/>
          </a:prstGeom>
          <a:noFill/>
        </p:spPr>
        <p:txBody>
          <a:bodyPr wrap="none" rtlCol="0">
            <a:spAutoFit/>
          </a:bodyPr>
          <a:lstStyle/>
          <a:p>
            <a:pPr marL="285750" indent="-285750">
              <a:buFont typeface="Arial" panose="020B0604020202020204" pitchFamily="34" charset="0"/>
              <a:buChar char="•"/>
            </a:pPr>
            <a:r>
              <a:rPr lang="en-US" b="1" dirty="0"/>
              <a:t>Strong interest by the INFN</a:t>
            </a:r>
          </a:p>
          <a:p>
            <a:pPr marL="285750" indent="-285750">
              <a:buFont typeface="Arial" panose="020B0604020202020204" pitchFamily="34" charset="0"/>
              <a:buChar char="•"/>
            </a:pPr>
            <a:r>
              <a:rPr lang="en-US" b="1" dirty="0"/>
              <a:t>Italy is the second </a:t>
            </a:r>
            <a:r>
              <a:rPr lang="en-US" b="1" dirty="0" err="1"/>
              <a:t>Contry</a:t>
            </a:r>
            <a:r>
              <a:rPr lang="en-US" b="1" dirty="0"/>
              <a:t> by # of participants!</a:t>
            </a:r>
          </a:p>
        </p:txBody>
      </p:sp>
      <p:pic>
        <p:nvPicPr>
          <p:cNvPr id="5" name="Picture 4" descr="Map&#10;&#10;Description automatically generated">
            <a:extLst>
              <a:ext uri="{FF2B5EF4-FFF2-40B4-BE49-F238E27FC236}">
                <a16:creationId xmlns:a16="http://schemas.microsoft.com/office/drawing/2014/main" id="{0F40E76A-DFC7-64A8-EC1D-B3D6A03A5113}"/>
              </a:ext>
            </a:extLst>
          </p:cNvPr>
          <p:cNvPicPr>
            <a:picLocks noChangeAspect="1"/>
          </p:cNvPicPr>
          <p:nvPr/>
        </p:nvPicPr>
        <p:blipFill>
          <a:blip r:embed="rId4"/>
          <a:stretch>
            <a:fillRect/>
          </a:stretch>
        </p:blipFill>
        <p:spPr>
          <a:xfrm>
            <a:off x="438411" y="3003186"/>
            <a:ext cx="5380710" cy="3428033"/>
          </a:xfrm>
          <a:prstGeom prst="rect">
            <a:avLst/>
          </a:prstGeom>
        </p:spPr>
      </p:pic>
    </p:spTree>
    <p:extLst>
      <p:ext uri="{BB962C8B-B14F-4D97-AF65-F5344CB8AC3E}">
        <p14:creationId xmlns:p14="http://schemas.microsoft.com/office/powerpoint/2010/main" val="413072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000F79-EF58-7543-D98D-6BC4FE7E87C4}"/>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70051427-5A82-3915-4F07-808E9C9546F8}"/>
              </a:ext>
            </a:extLst>
          </p:cNvPr>
          <p:cNvSpPr>
            <a:spLocks noGrp="1"/>
          </p:cNvSpPr>
          <p:nvPr>
            <p:ph type="sldNum" sz="quarter" idx="12"/>
          </p:nvPr>
        </p:nvSpPr>
        <p:spPr/>
        <p:txBody>
          <a:bodyPr/>
          <a:lstStyle/>
          <a:p>
            <a:fld id="{1495DAC2-AB1D-3846-9742-98AFDA9D25F8}" type="slidenum">
              <a:rPr lang="it-IT" smtClean="0"/>
              <a:t>68</a:t>
            </a:fld>
            <a:endParaRPr lang="it-IT"/>
          </a:p>
        </p:txBody>
      </p:sp>
      <p:sp>
        <p:nvSpPr>
          <p:cNvPr id="6" name="TextBox 5">
            <a:extLst>
              <a:ext uri="{FF2B5EF4-FFF2-40B4-BE49-F238E27FC236}">
                <a16:creationId xmlns:a16="http://schemas.microsoft.com/office/drawing/2014/main" id="{E2023754-C79C-3AD1-FB34-52E1680E27B2}"/>
              </a:ext>
            </a:extLst>
          </p:cNvPr>
          <p:cNvSpPr txBox="1"/>
          <p:nvPr/>
        </p:nvSpPr>
        <p:spPr>
          <a:xfrm>
            <a:off x="191588" y="1151147"/>
            <a:ext cx="7871042" cy="5201424"/>
          </a:xfrm>
          <a:prstGeom prst="rect">
            <a:avLst/>
          </a:prstGeom>
          <a:noFill/>
        </p:spPr>
        <p:txBody>
          <a:bodyPr wrap="square" rtlCol="0">
            <a:spAutoFit/>
          </a:bodyPr>
          <a:lstStyle/>
          <a:p>
            <a:pPr marL="285750" indent="-285750">
              <a:buFont typeface="Arial" panose="020B0604020202020204" pitchFamily="34" charset="0"/>
              <a:buChar char="•"/>
            </a:pPr>
            <a:r>
              <a:rPr lang="en-GB" sz="2800" dirty="0"/>
              <a:t>EIC-related INFN experimental community</a:t>
            </a:r>
          </a:p>
          <a:p>
            <a:pPr marL="285750" indent="-285750">
              <a:buFont typeface="Arial" panose="020B0604020202020204" pitchFamily="34" charset="0"/>
              <a:buChar char="•"/>
            </a:pPr>
            <a:r>
              <a:rPr lang="en-GB" sz="2800" dirty="0"/>
              <a:t>A growing community with different background:</a:t>
            </a:r>
            <a:br>
              <a:rPr lang="en-GB" sz="2800" dirty="0"/>
            </a:br>
            <a:r>
              <a:rPr lang="en-GB" sz="2800" dirty="0"/>
              <a:t>COMPASS, JLAB/CLAS12, ALICE, ATLAS, CMS, STAR.</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endParaRPr lang="en-GB" sz="2800" dirty="0"/>
          </a:p>
          <a:p>
            <a:pPr marL="742950" lvl="1" indent="-285750">
              <a:buFont typeface="Arial" panose="020B0604020202020204" pitchFamily="34" charset="0"/>
              <a:buChar char="•"/>
            </a:pPr>
            <a:r>
              <a:rPr lang="en-GB" sz="2400" dirty="0"/>
              <a:t>From generic R&amp;D to "experiment mode”</a:t>
            </a:r>
          </a:p>
          <a:p>
            <a:pPr marL="1200150" lvl="2" indent="-285750">
              <a:buFont typeface="Arial" panose="020B0604020202020204" pitchFamily="34" charset="0"/>
              <a:buChar char="•"/>
            </a:pPr>
            <a:r>
              <a:rPr lang="en-GB" sz="2400" dirty="0" err="1"/>
              <a:t>dRHIC</a:t>
            </a:r>
            <a:endParaRPr lang="en-GB" sz="2400" dirty="0"/>
          </a:p>
          <a:p>
            <a:pPr marL="1200150" lvl="2" indent="-285750">
              <a:buFont typeface="Arial" panose="020B0604020202020204" pitchFamily="34" charset="0"/>
              <a:buChar char="•"/>
            </a:pPr>
            <a:r>
              <a:rPr lang="en-GB" sz="2400" dirty="0"/>
              <a:t>Si tracker (MAPS)</a:t>
            </a:r>
          </a:p>
          <a:p>
            <a:pPr marL="1200150" lvl="2" indent="-285750">
              <a:buFont typeface="Arial" panose="020B0604020202020204" pitchFamily="34" charset="0"/>
              <a:buChar char="•"/>
            </a:pPr>
            <a:r>
              <a:rPr lang="en-GB" sz="2400" dirty="0"/>
              <a:t>LGADs silicon sensors (?)</a:t>
            </a:r>
          </a:p>
          <a:p>
            <a:pPr marL="1200150" lvl="2" indent="-285750">
              <a:buFont typeface="Arial" panose="020B0604020202020204" pitchFamily="34" charset="0"/>
              <a:buChar char="•"/>
            </a:pPr>
            <a:r>
              <a:rPr lang="en-GB" sz="2400" dirty="0"/>
              <a:t>Simulation</a:t>
            </a:r>
          </a:p>
          <a:p>
            <a:pPr marL="742950" lvl="1" indent="-285750">
              <a:buFont typeface="Arial" panose="020B0604020202020204" pitchFamily="34" charset="0"/>
              <a:buChar char="•"/>
            </a:pPr>
            <a:r>
              <a:rPr lang="en-GB" sz="2400" dirty="0"/>
              <a:t>Having a good role in forming the new experimental collaboration</a:t>
            </a:r>
          </a:p>
          <a:p>
            <a:pPr marL="742950" lvl="1" indent="-285750">
              <a:buFont typeface="Arial" panose="020B0604020202020204" pitchFamily="34" charset="0"/>
              <a:buChar char="•"/>
            </a:pPr>
            <a:r>
              <a:rPr lang="en-GB" sz="2400" dirty="0"/>
              <a:t>Grow an EIC generation</a:t>
            </a:r>
          </a:p>
        </p:txBody>
      </p:sp>
      <p:pic>
        <p:nvPicPr>
          <p:cNvPr id="9" name="Picture 8">
            <a:extLst>
              <a:ext uri="{FF2B5EF4-FFF2-40B4-BE49-F238E27FC236}">
                <a16:creationId xmlns:a16="http://schemas.microsoft.com/office/drawing/2014/main" id="{C1D0730F-E1E2-1F44-5AA7-C40FC044B1A7}"/>
              </a:ext>
            </a:extLst>
          </p:cNvPr>
          <p:cNvPicPr>
            <a:picLocks noChangeAspect="1"/>
          </p:cNvPicPr>
          <p:nvPr/>
        </p:nvPicPr>
        <p:blipFill>
          <a:blip r:embed="rId2"/>
          <a:stretch>
            <a:fillRect/>
          </a:stretch>
        </p:blipFill>
        <p:spPr>
          <a:xfrm>
            <a:off x="191588" y="2510607"/>
            <a:ext cx="2504621" cy="791651"/>
          </a:xfrm>
          <a:prstGeom prst="rect">
            <a:avLst/>
          </a:prstGeom>
        </p:spPr>
      </p:pic>
      <p:grpSp>
        <p:nvGrpSpPr>
          <p:cNvPr id="26" name="Group 25">
            <a:extLst>
              <a:ext uri="{FF2B5EF4-FFF2-40B4-BE49-F238E27FC236}">
                <a16:creationId xmlns:a16="http://schemas.microsoft.com/office/drawing/2014/main" id="{B448FE92-FB11-64EB-B5C9-B7AB9990591F}"/>
              </a:ext>
            </a:extLst>
          </p:cNvPr>
          <p:cNvGrpSpPr/>
          <p:nvPr/>
        </p:nvGrpSpPr>
        <p:grpSpPr>
          <a:xfrm>
            <a:off x="7936627" y="578153"/>
            <a:ext cx="4033298" cy="5241240"/>
            <a:chOff x="7936627" y="137882"/>
            <a:chExt cx="4033298" cy="5241240"/>
          </a:xfrm>
        </p:grpSpPr>
        <p:grpSp>
          <p:nvGrpSpPr>
            <p:cNvPr id="12" name="Group 11">
              <a:extLst>
                <a:ext uri="{FF2B5EF4-FFF2-40B4-BE49-F238E27FC236}">
                  <a16:creationId xmlns:a16="http://schemas.microsoft.com/office/drawing/2014/main" id="{0B9329F4-B7B8-6D25-AEDB-D15B6D917D9F}"/>
                </a:ext>
              </a:extLst>
            </p:cNvPr>
            <p:cNvGrpSpPr/>
            <p:nvPr/>
          </p:nvGrpSpPr>
          <p:grpSpPr>
            <a:xfrm>
              <a:off x="7936627" y="137882"/>
              <a:ext cx="4033298" cy="5241240"/>
              <a:chOff x="7466362" y="817151"/>
              <a:chExt cx="4033298" cy="5241240"/>
            </a:xfrm>
          </p:grpSpPr>
          <p:grpSp>
            <p:nvGrpSpPr>
              <p:cNvPr id="13" name="Group 12">
                <a:extLst>
                  <a:ext uri="{FF2B5EF4-FFF2-40B4-BE49-F238E27FC236}">
                    <a16:creationId xmlns:a16="http://schemas.microsoft.com/office/drawing/2014/main" id="{893D72D9-0D61-674B-4E1D-999CCD233024}"/>
                  </a:ext>
                </a:extLst>
              </p:cNvPr>
              <p:cNvGrpSpPr/>
              <p:nvPr/>
            </p:nvGrpSpPr>
            <p:grpSpPr>
              <a:xfrm>
                <a:off x="7466362" y="817151"/>
                <a:ext cx="4033298" cy="5241240"/>
                <a:chOff x="604008" y="976531"/>
                <a:chExt cx="4033298" cy="5241240"/>
              </a:xfrm>
            </p:grpSpPr>
            <p:pic>
              <p:nvPicPr>
                <p:cNvPr id="15" name="Picture 14">
                  <a:extLst>
                    <a:ext uri="{FF2B5EF4-FFF2-40B4-BE49-F238E27FC236}">
                      <a16:creationId xmlns:a16="http://schemas.microsoft.com/office/drawing/2014/main" id="{453B5295-D0E4-2604-D678-CC78CCD0172C}"/>
                    </a:ext>
                  </a:extLst>
                </p:cNvPr>
                <p:cNvPicPr>
                  <a:picLocks noChangeAspect="1"/>
                </p:cNvPicPr>
                <p:nvPr/>
              </p:nvPicPr>
              <p:blipFill>
                <a:blip r:embed="rId3"/>
                <a:stretch>
                  <a:fillRect/>
                </a:stretch>
              </p:blipFill>
              <p:spPr>
                <a:xfrm>
                  <a:off x="604008" y="976531"/>
                  <a:ext cx="4033298" cy="5241240"/>
                </a:xfrm>
                <a:prstGeom prst="rect">
                  <a:avLst/>
                </a:prstGeom>
              </p:spPr>
            </p:pic>
            <p:sp>
              <p:nvSpPr>
                <p:cNvPr id="16" name="Rectangle 15">
                  <a:extLst>
                    <a:ext uri="{FF2B5EF4-FFF2-40B4-BE49-F238E27FC236}">
                      <a16:creationId xmlns:a16="http://schemas.microsoft.com/office/drawing/2014/main" id="{0291AB4D-7C1B-0350-86D0-EBFE5A89E8D5}"/>
                    </a:ext>
                  </a:extLst>
                </p:cNvPr>
                <p:cNvSpPr/>
                <p:nvPr/>
              </p:nvSpPr>
              <p:spPr>
                <a:xfrm>
                  <a:off x="3103927" y="1300294"/>
                  <a:ext cx="444616" cy="36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0EE7832-71EC-4FF4-D635-B016597DD0FA}"/>
                    </a:ext>
                  </a:extLst>
                </p:cNvPr>
                <p:cNvSpPr txBox="1"/>
                <p:nvPr/>
              </p:nvSpPr>
              <p:spPr>
                <a:xfrm>
                  <a:off x="2735963" y="1871543"/>
                  <a:ext cx="401520" cy="369332"/>
                </a:xfrm>
                <a:prstGeom prst="rect">
                  <a:avLst/>
                </a:prstGeom>
                <a:noFill/>
              </p:spPr>
              <p:txBody>
                <a:bodyPr wrap="none" rtlCol="0">
                  <a:spAutoFit/>
                </a:bodyPr>
                <a:lstStyle/>
                <a:p>
                  <a:r>
                    <a:rPr lang="en-GB"/>
                    <a:t>TS</a:t>
                  </a:r>
                </a:p>
              </p:txBody>
            </p:sp>
            <p:sp>
              <p:nvSpPr>
                <p:cNvPr id="18" name="TextBox 17">
                  <a:extLst>
                    <a:ext uri="{FF2B5EF4-FFF2-40B4-BE49-F238E27FC236}">
                      <a16:creationId xmlns:a16="http://schemas.microsoft.com/office/drawing/2014/main" id="{15D26929-09E7-6154-38D1-C87D1A217380}"/>
                    </a:ext>
                  </a:extLst>
                </p:cNvPr>
                <p:cNvSpPr txBox="1"/>
                <p:nvPr/>
              </p:nvSpPr>
              <p:spPr>
                <a:xfrm>
                  <a:off x="1932019" y="2393058"/>
                  <a:ext cx="461986" cy="369332"/>
                </a:xfrm>
                <a:prstGeom prst="rect">
                  <a:avLst/>
                </a:prstGeom>
                <a:noFill/>
              </p:spPr>
              <p:txBody>
                <a:bodyPr wrap="none" rtlCol="0">
                  <a:spAutoFit/>
                </a:bodyPr>
                <a:lstStyle/>
                <a:p>
                  <a:r>
                    <a:rPr lang="en-GB"/>
                    <a:t>BO</a:t>
                  </a:r>
                </a:p>
              </p:txBody>
            </p:sp>
            <p:sp>
              <p:nvSpPr>
                <p:cNvPr id="19" name="TextBox 18">
                  <a:extLst>
                    <a:ext uri="{FF2B5EF4-FFF2-40B4-BE49-F238E27FC236}">
                      <a16:creationId xmlns:a16="http://schemas.microsoft.com/office/drawing/2014/main" id="{864087F8-5FC7-37CD-0A9E-3C6590ECCB2E}"/>
                    </a:ext>
                  </a:extLst>
                </p:cNvPr>
                <p:cNvSpPr txBox="1"/>
                <p:nvPr/>
              </p:nvSpPr>
              <p:spPr>
                <a:xfrm>
                  <a:off x="2111480" y="2208392"/>
                  <a:ext cx="402674" cy="369332"/>
                </a:xfrm>
                <a:prstGeom prst="rect">
                  <a:avLst/>
                </a:prstGeom>
                <a:noFill/>
              </p:spPr>
              <p:txBody>
                <a:bodyPr wrap="none" rtlCol="0">
                  <a:spAutoFit/>
                </a:bodyPr>
                <a:lstStyle/>
                <a:p>
                  <a:r>
                    <a:rPr lang="en-GB"/>
                    <a:t>FE</a:t>
                  </a:r>
                </a:p>
              </p:txBody>
            </p:sp>
            <p:sp>
              <p:nvSpPr>
                <p:cNvPr id="20" name="TextBox 19">
                  <a:extLst>
                    <a:ext uri="{FF2B5EF4-FFF2-40B4-BE49-F238E27FC236}">
                      <a16:creationId xmlns:a16="http://schemas.microsoft.com/office/drawing/2014/main" id="{FC8C4C45-0F31-5211-9C3C-13E5453032D1}"/>
                    </a:ext>
                  </a:extLst>
                </p:cNvPr>
                <p:cNvSpPr txBox="1"/>
                <p:nvPr/>
              </p:nvSpPr>
              <p:spPr>
                <a:xfrm>
                  <a:off x="2111480" y="1939700"/>
                  <a:ext cx="445956" cy="369332"/>
                </a:xfrm>
                <a:prstGeom prst="rect">
                  <a:avLst/>
                </a:prstGeom>
                <a:noFill/>
              </p:spPr>
              <p:txBody>
                <a:bodyPr wrap="none" rtlCol="0">
                  <a:spAutoFit/>
                </a:bodyPr>
                <a:lstStyle/>
                <a:p>
                  <a:r>
                    <a:rPr lang="en-GB"/>
                    <a:t>PD</a:t>
                  </a:r>
                </a:p>
              </p:txBody>
            </p:sp>
            <p:sp>
              <p:nvSpPr>
                <p:cNvPr id="21" name="TextBox 20">
                  <a:extLst>
                    <a:ext uri="{FF2B5EF4-FFF2-40B4-BE49-F238E27FC236}">
                      <a16:creationId xmlns:a16="http://schemas.microsoft.com/office/drawing/2014/main" id="{5E384733-1AFF-B29A-CCE7-1996163DC2EA}"/>
                    </a:ext>
                  </a:extLst>
                </p:cNvPr>
                <p:cNvSpPr txBox="1"/>
                <p:nvPr/>
              </p:nvSpPr>
              <p:spPr>
                <a:xfrm>
                  <a:off x="908538" y="2066848"/>
                  <a:ext cx="442622" cy="369332"/>
                </a:xfrm>
                <a:prstGeom prst="rect">
                  <a:avLst/>
                </a:prstGeom>
                <a:noFill/>
              </p:spPr>
              <p:txBody>
                <a:bodyPr wrap="none" rtlCol="0">
                  <a:spAutoFit/>
                </a:bodyPr>
                <a:lstStyle/>
                <a:p>
                  <a:r>
                    <a:rPr lang="en-GB"/>
                    <a:t>TO</a:t>
                  </a:r>
                </a:p>
              </p:txBody>
            </p:sp>
            <p:sp>
              <p:nvSpPr>
                <p:cNvPr id="22" name="TextBox 21">
                  <a:extLst>
                    <a:ext uri="{FF2B5EF4-FFF2-40B4-BE49-F238E27FC236}">
                      <a16:creationId xmlns:a16="http://schemas.microsoft.com/office/drawing/2014/main" id="{119EA092-A5FD-8B3C-7D83-6BEBACC0A57A}"/>
                    </a:ext>
                  </a:extLst>
                </p:cNvPr>
                <p:cNvSpPr txBox="1"/>
                <p:nvPr/>
              </p:nvSpPr>
              <p:spPr>
                <a:xfrm>
                  <a:off x="3200130" y="5474177"/>
                  <a:ext cx="851836" cy="369332"/>
                </a:xfrm>
                <a:prstGeom prst="rect">
                  <a:avLst/>
                </a:prstGeom>
                <a:noFill/>
              </p:spPr>
              <p:txBody>
                <a:bodyPr wrap="none" rtlCol="0">
                  <a:spAutoFit/>
                </a:bodyPr>
                <a:lstStyle/>
                <a:p>
                  <a:r>
                    <a:rPr lang="en-GB"/>
                    <a:t>CT/LNS</a:t>
                  </a:r>
                </a:p>
              </p:txBody>
            </p:sp>
            <p:sp>
              <p:nvSpPr>
                <p:cNvPr id="23" name="TextBox 22">
                  <a:extLst>
                    <a:ext uri="{FF2B5EF4-FFF2-40B4-BE49-F238E27FC236}">
                      <a16:creationId xmlns:a16="http://schemas.microsoft.com/office/drawing/2014/main" id="{AB0DCA5A-5B61-C5A2-E69F-D0DC687B12E0}"/>
                    </a:ext>
                  </a:extLst>
                </p:cNvPr>
                <p:cNvSpPr txBox="1"/>
                <p:nvPr/>
              </p:nvSpPr>
              <p:spPr>
                <a:xfrm>
                  <a:off x="2084887" y="3540893"/>
                  <a:ext cx="1152880" cy="369332"/>
                </a:xfrm>
                <a:prstGeom prst="rect">
                  <a:avLst/>
                </a:prstGeom>
                <a:noFill/>
              </p:spPr>
              <p:txBody>
                <a:bodyPr wrap="none" rtlCol="0">
                  <a:spAutoFit/>
                </a:bodyPr>
                <a:lstStyle/>
                <a:p>
                  <a:r>
                    <a:rPr lang="en-GB" dirty="0"/>
                    <a:t>RM1/RM2</a:t>
                  </a:r>
                </a:p>
              </p:txBody>
            </p:sp>
            <p:sp>
              <p:nvSpPr>
                <p:cNvPr id="24" name="TextBox 23">
                  <a:extLst>
                    <a:ext uri="{FF2B5EF4-FFF2-40B4-BE49-F238E27FC236}">
                      <a16:creationId xmlns:a16="http://schemas.microsoft.com/office/drawing/2014/main" id="{28E33C9B-3E0B-A6E8-9099-12F90FB87F12}"/>
                    </a:ext>
                  </a:extLst>
                </p:cNvPr>
                <p:cNvSpPr txBox="1"/>
                <p:nvPr/>
              </p:nvSpPr>
              <p:spPr>
                <a:xfrm>
                  <a:off x="1153722" y="2452025"/>
                  <a:ext cx="442750" cy="369332"/>
                </a:xfrm>
                <a:prstGeom prst="rect">
                  <a:avLst/>
                </a:prstGeom>
                <a:noFill/>
              </p:spPr>
              <p:txBody>
                <a:bodyPr wrap="none" rtlCol="0">
                  <a:spAutoFit/>
                </a:bodyPr>
                <a:lstStyle/>
                <a:p>
                  <a:r>
                    <a:rPr lang="en-GB"/>
                    <a:t>GE</a:t>
                  </a:r>
                </a:p>
              </p:txBody>
            </p:sp>
            <p:sp>
              <p:nvSpPr>
                <p:cNvPr id="25" name="TextBox 24">
                  <a:extLst>
                    <a:ext uri="{FF2B5EF4-FFF2-40B4-BE49-F238E27FC236}">
                      <a16:creationId xmlns:a16="http://schemas.microsoft.com/office/drawing/2014/main" id="{3A2FD576-C1FF-8508-D96C-3F59A5B1EA05}"/>
                    </a:ext>
                  </a:extLst>
                </p:cNvPr>
                <p:cNvSpPr txBox="1"/>
                <p:nvPr/>
              </p:nvSpPr>
              <p:spPr>
                <a:xfrm>
                  <a:off x="3798576" y="3817946"/>
                  <a:ext cx="440505" cy="369332"/>
                </a:xfrm>
                <a:prstGeom prst="rect">
                  <a:avLst/>
                </a:prstGeom>
                <a:noFill/>
              </p:spPr>
              <p:txBody>
                <a:bodyPr wrap="none" rtlCol="0">
                  <a:spAutoFit/>
                </a:bodyPr>
                <a:lstStyle/>
                <a:p>
                  <a:r>
                    <a:rPr lang="en-GB"/>
                    <a:t>BA</a:t>
                  </a:r>
                </a:p>
              </p:txBody>
            </p:sp>
          </p:grpSp>
          <p:sp>
            <p:nvSpPr>
              <p:cNvPr id="14" name="TextBox 13">
                <a:extLst>
                  <a:ext uri="{FF2B5EF4-FFF2-40B4-BE49-F238E27FC236}">
                    <a16:creationId xmlns:a16="http://schemas.microsoft.com/office/drawing/2014/main" id="{DFA63E11-ADAE-CC84-F121-205EA517CA70}"/>
                  </a:ext>
                </a:extLst>
              </p:cNvPr>
              <p:cNvSpPr txBox="1"/>
              <p:nvPr/>
            </p:nvSpPr>
            <p:spPr>
              <a:xfrm>
                <a:off x="10424041" y="4571203"/>
                <a:ext cx="413896" cy="369332"/>
              </a:xfrm>
              <a:prstGeom prst="rect">
                <a:avLst/>
              </a:prstGeom>
              <a:noFill/>
            </p:spPr>
            <p:txBody>
              <a:bodyPr wrap="none" rtlCol="0">
                <a:spAutoFit/>
              </a:bodyPr>
              <a:lstStyle/>
              <a:p>
                <a:r>
                  <a:rPr lang="en-GB" dirty="0"/>
                  <a:t>CS</a:t>
                </a:r>
              </a:p>
            </p:txBody>
          </p:sp>
        </p:grpSp>
        <p:sp>
          <p:nvSpPr>
            <p:cNvPr id="10" name="TextBox 9">
              <a:extLst>
                <a:ext uri="{FF2B5EF4-FFF2-40B4-BE49-F238E27FC236}">
                  <a16:creationId xmlns:a16="http://schemas.microsoft.com/office/drawing/2014/main" id="{14313C6A-27AB-4E2E-9710-A61F4B1660CD}"/>
                </a:ext>
              </a:extLst>
            </p:cNvPr>
            <p:cNvSpPr txBox="1"/>
            <p:nvPr/>
          </p:nvSpPr>
          <p:spPr>
            <a:xfrm>
              <a:off x="9698758" y="2920214"/>
              <a:ext cx="537327" cy="369332"/>
            </a:xfrm>
            <a:prstGeom prst="rect">
              <a:avLst/>
            </a:prstGeom>
            <a:noFill/>
          </p:spPr>
          <p:txBody>
            <a:bodyPr wrap="none" rtlCol="0">
              <a:spAutoFit/>
            </a:bodyPr>
            <a:lstStyle/>
            <a:p>
              <a:r>
                <a:rPr lang="en-GB"/>
                <a:t>LNF</a:t>
              </a:r>
            </a:p>
          </p:txBody>
        </p:sp>
      </p:grpSp>
      <p:sp>
        <p:nvSpPr>
          <p:cNvPr id="11" name="TextBox 10">
            <a:extLst>
              <a:ext uri="{FF2B5EF4-FFF2-40B4-BE49-F238E27FC236}">
                <a16:creationId xmlns:a16="http://schemas.microsoft.com/office/drawing/2014/main" id="{8CB770F2-C9AE-47EA-4AF5-A4EB89CDD353}"/>
              </a:ext>
            </a:extLst>
          </p:cNvPr>
          <p:cNvSpPr txBox="1"/>
          <p:nvPr/>
        </p:nvSpPr>
        <p:spPr>
          <a:xfrm>
            <a:off x="7929533" y="5816911"/>
            <a:ext cx="3334759" cy="369332"/>
          </a:xfrm>
          <a:prstGeom prst="rect">
            <a:avLst/>
          </a:prstGeom>
          <a:solidFill>
            <a:srgbClr val="FFFF00"/>
          </a:solidFill>
        </p:spPr>
        <p:txBody>
          <a:bodyPr wrap="none" rtlCol="0">
            <a:spAutoFit/>
          </a:bodyPr>
          <a:lstStyle/>
          <a:p>
            <a:r>
              <a:rPr lang="en-GB" dirty="0"/>
              <a:t>+ a very active theory component</a:t>
            </a:r>
          </a:p>
        </p:txBody>
      </p:sp>
      <p:sp>
        <p:nvSpPr>
          <p:cNvPr id="5" name="Title 1">
            <a:extLst>
              <a:ext uri="{FF2B5EF4-FFF2-40B4-BE49-F238E27FC236}">
                <a16:creationId xmlns:a16="http://schemas.microsoft.com/office/drawing/2014/main" id="{3503BEBD-C7E8-E783-A86D-410A65183368}"/>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The INFN “</a:t>
            </a:r>
            <a:r>
              <a:rPr lang="en-US" sz="3200" b="1" dirty="0" err="1">
                <a:solidFill>
                  <a:srgbClr val="C00000"/>
                </a:solidFill>
              </a:rPr>
              <a:t>EIC_net</a:t>
            </a:r>
            <a:r>
              <a:rPr lang="en-US" sz="3200" b="1" dirty="0">
                <a:solidFill>
                  <a:srgbClr val="C00000"/>
                </a:solidFill>
              </a:rPr>
              <a:t>” initiative</a:t>
            </a:r>
          </a:p>
        </p:txBody>
      </p:sp>
      <p:sp>
        <p:nvSpPr>
          <p:cNvPr id="27" name="TextBox 26">
            <a:extLst>
              <a:ext uri="{FF2B5EF4-FFF2-40B4-BE49-F238E27FC236}">
                <a16:creationId xmlns:a16="http://schemas.microsoft.com/office/drawing/2014/main" id="{229653B0-1DF0-BC1D-20F4-C32073E8FBBF}"/>
              </a:ext>
            </a:extLst>
          </p:cNvPr>
          <p:cNvSpPr txBox="1"/>
          <p:nvPr/>
        </p:nvSpPr>
        <p:spPr>
          <a:xfrm>
            <a:off x="10594296" y="3905796"/>
            <a:ext cx="670312" cy="369332"/>
          </a:xfrm>
          <a:prstGeom prst="rect">
            <a:avLst/>
          </a:prstGeom>
          <a:noFill/>
        </p:spPr>
        <p:txBody>
          <a:bodyPr wrap="none" rtlCol="0">
            <a:spAutoFit/>
          </a:bodyPr>
          <a:lstStyle/>
          <a:p>
            <a:r>
              <a:rPr lang="en-GB" dirty="0"/>
              <a:t>SA(?)</a:t>
            </a:r>
          </a:p>
        </p:txBody>
      </p:sp>
      <p:sp>
        <p:nvSpPr>
          <p:cNvPr id="28" name="TextBox 27">
            <a:extLst>
              <a:ext uri="{FF2B5EF4-FFF2-40B4-BE49-F238E27FC236}">
                <a16:creationId xmlns:a16="http://schemas.microsoft.com/office/drawing/2014/main" id="{8E59DD38-E81E-69A0-A27C-9473FA0691BB}"/>
              </a:ext>
            </a:extLst>
          </p:cNvPr>
          <p:cNvSpPr txBox="1"/>
          <p:nvPr/>
        </p:nvSpPr>
        <p:spPr>
          <a:xfrm>
            <a:off x="8862306" y="1439458"/>
            <a:ext cx="682046" cy="369332"/>
          </a:xfrm>
          <a:prstGeom prst="rect">
            <a:avLst/>
          </a:prstGeom>
          <a:noFill/>
        </p:spPr>
        <p:txBody>
          <a:bodyPr wrap="none" rtlCol="0">
            <a:spAutoFit/>
          </a:bodyPr>
          <a:lstStyle/>
          <a:p>
            <a:r>
              <a:rPr lang="en-GB" dirty="0"/>
              <a:t>PV(?)</a:t>
            </a:r>
          </a:p>
        </p:txBody>
      </p:sp>
    </p:spTree>
    <p:extLst>
      <p:ext uri="{BB962C8B-B14F-4D97-AF65-F5344CB8AC3E}">
        <p14:creationId xmlns:p14="http://schemas.microsoft.com/office/powerpoint/2010/main" val="26715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B159E0-4EFB-2B1D-837A-1690E3B6A1B9}"/>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E8716823-D176-2346-F747-B106F10E66B4}"/>
              </a:ext>
            </a:extLst>
          </p:cNvPr>
          <p:cNvSpPr>
            <a:spLocks noGrp="1"/>
          </p:cNvSpPr>
          <p:nvPr>
            <p:ph type="sldNum" sz="quarter" idx="12"/>
          </p:nvPr>
        </p:nvSpPr>
        <p:spPr/>
        <p:txBody>
          <a:bodyPr/>
          <a:lstStyle/>
          <a:p>
            <a:fld id="{1495DAC2-AB1D-3846-9742-98AFDA9D25F8}" type="slidenum">
              <a:rPr lang="it-IT" smtClean="0"/>
              <a:t>69</a:t>
            </a:fld>
            <a:endParaRPr lang="it-IT"/>
          </a:p>
        </p:txBody>
      </p:sp>
      <p:sp>
        <p:nvSpPr>
          <p:cNvPr id="4" name="Title 1">
            <a:extLst>
              <a:ext uri="{FF2B5EF4-FFF2-40B4-BE49-F238E27FC236}">
                <a16:creationId xmlns:a16="http://schemas.microsoft.com/office/drawing/2014/main" id="{D4D23E09-D643-ECFD-6F18-C378404AF93A}"/>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The EIC Project time schedule</a:t>
            </a:r>
          </a:p>
        </p:txBody>
      </p:sp>
      <p:sp>
        <p:nvSpPr>
          <p:cNvPr id="5" name="TextBox 4">
            <a:extLst>
              <a:ext uri="{FF2B5EF4-FFF2-40B4-BE49-F238E27FC236}">
                <a16:creationId xmlns:a16="http://schemas.microsoft.com/office/drawing/2014/main" id="{F6005B3A-7217-1C37-5586-87EAEA7194E4}"/>
              </a:ext>
            </a:extLst>
          </p:cNvPr>
          <p:cNvSpPr txBox="1"/>
          <p:nvPr/>
        </p:nvSpPr>
        <p:spPr>
          <a:xfrm>
            <a:off x="0" y="873922"/>
            <a:ext cx="4159857" cy="338554"/>
          </a:xfrm>
          <a:prstGeom prst="rect">
            <a:avLst/>
          </a:prstGeom>
          <a:noFill/>
        </p:spPr>
        <p:txBody>
          <a:bodyPr wrap="none" rtlCol="0">
            <a:spAutoFit/>
          </a:bodyPr>
          <a:lstStyle/>
          <a:p>
            <a:r>
              <a:rPr lang="it-IT" sz="1600" dirty="0">
                <a:solidFill>
                  <a:srgbClr val="2D3DC2"/>
                </a:solidFill>
              </a:rPr>
              <a:t>E.C. </a:t>
            </a:r>
            <a:r>
              <a:rPr lang="it-IT" sz="1600" dirty="0" err="1">
                <a:solidFill>
                  <a:srgbClr val="2D3DC2"/>
                </a:solidFill>
              </a:rPr>
              <a:t>Aschenauer</a:t>
            </a:r>
            <a:r>
              <a:rPr lang="it-IT" sz="1600" dirty="0">
                <a:solidFill>
                  <a:srgbClr val="2D3DC2"/>
                </a:solidFill>
              </a:rPr>
              <a:t> – Det. 1 Meeting, Apr. 22, 2022</a:t>
            </a:r>
          </a:p>
        </p:txBody>
      </p:sp>
      <p:sp>
        <p:nvSpPr>
          <p:cNvPr id="6" name="Line 42">
            <a:extLst>
              <a:ext uri="{FF2B5EF4-FFF2-40B4-BE49-F238E27FC236}">
                <a16:creationId xmlns:a16="http://schemas.microsoft.com/office/drawing/2014/main" id="{6DCDC4E6-BBB2-4D3C-F445-208245946089}"/>
              </a:ext>
            </a:extLst>
          </p:cNvPr>
          <p:cNvSpPr>
            <a:spLocks noChangeShapeType="1"/>
          </p:cNvSpPr>
          <p:nvPr/>
        </p:nvSpPr>
        <p:spPr bwMode="auto">
          <a:xfrm flipH="1">
            <a:off x="4616146" y="1651889"/>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7" name="Line 42">
            <a:extLst>
              <a:ext uri="{FF2B5EF4-FFF2-40B4-BE49-F238E27FC236}">
                <a16:creationId xmlns:a16="http://schemas.microsoft.com/office/drawing/2014/main" id="{2E9516B2-A526-5E32-B6B0-7976A76AE1C5}"/>
              </a:ext>
            </a:extLst>
          </p:cNvPr>
          <p:cNvSpPr>
            <a:spLocks noChangeShapeType="1"/>
          </p:cNvSpPr>
          <p:nvPr/>
        </p:nvSpPr>
        <p:spPr bwMode="auto">
          <a:xfrm flipH="1">
            <a:off x="8185354" y="1656415"/>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8" name="Text Box 9">
            <a:extLst>
              <a:ext uri="{FF2B5EF4-FFF2-40B4-BE49-F238E27FC236}">
                <a16:creationId xmlns:a16="http://schemas.microsoft.com/office/drawing/2014/main" id="{036822C1-7EF3-0A04-E438-4991672423C6}"/>
              </a:ext>
            </a:extLst>
          </p:cNvPr>
          <p:cNvSpPr txBox="1">
            <a:spLocks noChangeArrowheads="1"/>
          </p:cNvSpPr>
          <p:nvPr/>
        </p:nvSpPr>
        <p:spPr bwMode="auto">
          <a:xfrm>
            <a:off x="2144221" y="3214499"/>
            <a:ext cx="671979" cy="338554"/>
          </a:xfrm>
          <a:prstGeom prst="rect">
            <a:avLst/>
          </a:prstGeom>
          <a:noFill/>
          <a:ln w="12700" cap="sq">
            <a:noFill/>
            <a:miter lim="800000"/>
            <a:headEnd type="none" w="sm" len="sm"/>
            <a:tailEnd type="none" w="sm" len="sm"/>
          </a:ln>
        </p:spPr>
        <p:txBody>
          <a:bodyPr wrap="non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charset="0"/>
                <a:ea typeface="+mn-ea"/>
                <a:cs typeface="+mn-cs"/>
              </a:rPr>
              <a:t>Critical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charset="0"/>
                <a:ea typeface="+mn-ea"/>
                <a:cs typeface="+mn-cs"/>
              </a:rPr>
              <a:t>Decisions</a:t>
            </a:r>
            <a:endParaRPr kumimoji="0" lang="en-US" sz="8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Line 20">
            <a:extLst>
              <a:ext uri="{FF2B5EF4-FFF2-40B4-BE49-F238E27FC236}">
                <a16:creationId xmlns:a16="http://schemas.microsoft.com/office/drawing/2014/main" id="{0E99ADBF-81A5-A1F4-8079-CE07AFB39D61}"/>
              </a:ext>
            </a:extLst>
          </p:cNvPr>
          <p:cNvSpPr>
            <a:spLocks noChangeShapeType="1"/>
          </p:cNvSpPr>
          <p:nvPr/>
        </p:nvSpPr>
        <p:spPr bwMode="auto">
          <a:xfrm flipV="1">
            <a:off x="3396946" y="2618088"/>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0" name="Line 21">
            <a:extLst>
              <a:ext uri="{FF2B5EF4-FFF2-40B4-BE49-F238E27FC236}">
                <a16:creationId xmlns:a16="http://schemas.microsoft.com/office/drawing/2014/main" id="{8DFB8AB1-6F1B-051A-5E27-57550CEA494A}"/>
              </a:ext>
            </a:extLst>
          </p:cNvPr>
          <p:cNvSpPr>
            <a:spLocks noChangeShapeType="1"/>
          </p:cNvSpPr>
          <p:nvPr/>
        </p:nvSpPr>
        <p:spPr bwMode="auto">
          <a:xfrm flipV="1">
            <a:off x="4616146" y="2618088"/>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1" name="Line 22">
            <a:extLst>
              <a:ext uri="{FF2B5EF4-FFF2-40B4-BE49-F238E27FC236}">
                <a16:creationId xmlns:a16="http://schemas.microsoft.com/office/drawing/2014/main" id="{C737F0C6-3463-801F-FBA3-10A9BAC9A264}"/>
              </a:ext>
            </a:extLst>
          </p:cNvPr>
          <p:cNvSpPr>
            <a:spLocks noChangeShapeType="1"/>
          </p:cNvSpPr>
          <p:nvPr/>
        </p:nvSpPr>
        <p:spPr bwMode="auto">
          <a:xfrm flipV="1">
            <a:off x="5663077" y="2618088"/>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2" name="Line 23">
            <a:extLst>
              <a:ext uri="{FF2B5EF4-FFF2-40B4-BE49-F238E27FC236}">
                <a16:creationId xmlns:a16="http://schemas.microsoft.com/office/drawing/2014/main" id="{5978D519-5DF3-FD3A-C8C0-9BB46BCD902E}"/>
              </a:ext>
            </a:extLst>
          </p:cNvPr>
          <p:cNvSpPr>
            <a:spLocks noChangeShapeType="1"/>
          </p:cNvSpPr>
          <p:nvPr/>
        </p:nvSpPr>
        <p:spPr bwMode="auto">
          <a:xfrm flipV="1">
            <a:off x="6673546" y="2621008"/>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3" name="Line 24">
            <a:extLst>
              <a:ext uri="{FF2B5EF4-FFF2-40B4-BE49-F238E27FC236}">
                <a16:creationId xmlns:a16="http://schemas.microsoft.com/office/drawing/2014/main" id="{4D618C18-2527-B18B-9B54-B80691E35056}"/>
              </a:ext>
            </a:extLst>
          </p:cNvPr>
          <p:cNvSpPr>
            <a:spLocks noChangeShapeType="1"/>
          </p:cNvSpPr>
          <p:nvPr/>
        </p:nvSpPr>
        <p:spPr bwMode="auto">
          <a:xfrm flipV="1">
            <a:off x="8194498" y="2618088"/>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4" name="AutoShape 3">
            <a:extLst>
              <a:ext uri="{FF2B5EF4-FFF2-40B4-BE49-F238E27FC236}">
                <a16:creationId xmlns:a16="http://schemas.microsoft.com/office/drawing/2014/main" id="{8C075E9C-A88F-C967-57AB-1CF6E2129779}"/>
              </a:ext>
            </a:extLst>
          </p:cNvPr>
          <p:cNvSpPr>
            <a:spLocks noChangeArrowheads="1"/>
          </p:cNvSpPr>
          <p:nvPr/>
        </p:nvSpPr>
        <p:spPr bwMode="auto">
          <a:xfrm>
            <a:off x="3168347" y="2079951"/>
            <a:ext cx="1676400" cy="506311"/>
          </a:xfrm>
          <a:prstGeom prst="chevron">
            <a:avLst>
              <a:gd name="adj" fmla="val 124444"/>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charset="0"/>
                <a:ea typeface="+mn-ea"/>
                <a:cs typeface="+mn-cs"/>
              </a:rPr>
              <a:t>Definition</a:t>
            </a:r>
          </a:p>
        </p:txBody>
      </p:sp>
      <p:sp>
        <p:nvSpPr>
          <p:cNvPr id="15" name="AutoShape 13">
            <a:extLst>
              <a:ext uri="{FF2B5EF4-FFF2-40B4-BE49-F238E27FC236}">
                <a16:creationId xmlns:a16="http://schemas.microsoft.com/office/drawing/2014/main" id="{C17044B1-DA3E-42BB-ED96-4EE2B2C98E8B}"/>
              </a:ext>
            </a:extLst>
          </p:cNvPr>
          <p:cNvSpPr>
            <a:spLocks noChangeArrowheads="1"/>
          </p:cNvSpPr>
          <p:nvPr/>
        </p:nvSpPr>
        <p:spPr bwMode="auto">
          <a:xfrm>
            <a:off x="2422168" y="2079951"/>
            <a:ext cx="1203378" cy="506311"/>
          </a:xfrm>
          <a:prstGeom prst="homePlate">
            <a:avLst>
              <a:gd name="adj" fmla="val 119005"/>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Initiation</a:t>
            </a:r>
          </a:p>
        </p:txBody>
      </p:sp>
      <p:sp>
        <p:nvSpPr>
          <p:cNvPr id="16" name="AutoShape 18">
            <a:extLst>
              <a:ext uri="{FF2B5EF4-FFF2-40B4-BE49-F238E27FC236}">
                <a16:creationId xmlns:a16="http://schemas.microsoft.com/office/drawing/2014/main" id="{9A04354C-5D72-DE8D-CC32-D4A7493D3D58}"/>
              </a:ext>
            </a:extLst>
          </p:cNvPr>
          <p:cNvSpPr>
            <a:spLocks noChangeArrowheads="1"/>
          </p:cNvSpPr>
          <p:nvPr/>
        </p:nvSpPr>
        <p:spPr bwMode="auto">
          <a:xfrm>
            <a:off x="4387546" y="2079951"/>
            <a:ext cx="3810000" cy="506311"/>
          </a:xfrm>
          <a:prstGeom prst="chevron">
            <a:avLst>
              <a:gd name="adj" fmla="val 127599"/>
            </a:avLst>
          </a:prstGeom>
          <a:solidFill>
            <a:srgbClr val="FF9966">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Execution</a:t>
            </a:r>
          </a:p>
        </p:txBody>
      </p:sp>
      <p:sp>
        <p:nvSpPr>
          <p:cNvPr id="17" name="AutoShape 3">
            <a:extLst>
              <a:ext uri="{FF2B5EF4-FFF2-40B4-BE49-F238E27FC236}">
                <a16:creationId xmlns:a16="http://schemas.microsoft.com/office/drawing/2014/main" id="{58D1573F-A54A-F332-7515-5D71D9376857}"/>
              </a:ext>
            </a:extLst>
          </p:cNvPr>
          <p:cNvSpPr>
            <a:spLocks noChangeArrowheads="1"/>
          </p:cNvSpPr>
          <p:nvPr/>
        </p:nvSpPr>
        <p:spPr bwMode="auto">
          <a:xfrm>
            <a:off x="7716082" y="2079951"/>
            <a:ext cx="1624463" cy="506311"/>
          </a:xfrm>
          <a:prstGeom prst="chevron">
            <a:avLst>
              <a:gd name="adj" fmla="val 124444"/>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charset="0"/>
                <a:ea typeface="+mn-ea"/>
                <a:cs typeface="+mn-cs"/>
              </a:rPr>
              <a:t>  Closeout</a:t>
            </a:r>
          </a:p>
        </p:txBody>
      </p:sp>
      <p:sp>
        <p:nvSpPr>
          <p:cNvPr id="18" name="Line 43">
            <a:extLst>
              <a:ext uri="{FF2B5EF4-FFF2-40B4-BE49-F238E27FC236}">
                <a16:creationId xmlns:a16="http://schemas.microsoft.com/office/drawing/2014/main" id="{D874AAF2-ABD3-32CE-6692-55BF17A29891}"/>
              </a:ext>
            </a:extLst>
          </p:cNvPr>
          <p:cNvSpPr>
            <a:spLocks noChangeShapeType="1"/>
          </p:cNvSpPr>
          <p:nvPr/>
        </p:nvSpPr>
        <p:spPr bwMode="auto">
          <a:xfrm>
            <a:off x="4692346" y="1764602"/>
            <a:ext cx="1929384" cy="0"/>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19" name="Line 43">
            <a:extLst>
              <a:ext uri="{FF2B5EF4-FFF2-40B4-BE49-F238E27FC236}">
                <a16:creationId xmlns:a16="http://schemas.microsoft.com/office/drawing/2014/main" id="{6AEDA264-14AB-59CE-CB35-D852314036B4}"/>
              </a:ext>
            </a:extLst>
          </p:cNvPr>
          <p:cNvSpPr>
            <a:spLocks noChangeShapeType="1"/>
          </p:cNvSpPr>
          <p:nvPr/>
        </p:nvSpPr>
        <p:spPr bwMode="auto">
          <a:xfrm flipV="1">
            <a:off x="2711146" y="1764598"/>
            <a:ext cx="1883664" cy="1"/>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0" name="Text Box 30">
            <a:extLst>
              <a:ext uri="{FF2B5EF4-FFF2-40B4-BE49-F238E27FC236}">
                <a16:creationId xmlns:a16="http://schemas.microsoft.com/office/drawing/2014/main" id="{6770720B-2399-58FB-D210-1D4A0AD0DCA3}"/>
              </a:ext>
            </a:extLst>
          </p:cNvPr>
          <p:cNvSpPr txBox="1">
            <a:spLocks noChangeArrowheads="1"/>
          </p:cNvSpPr>
          <p:nvPr/>
        </p:nvSpPr>
        <p:spPr bwMode="auto">
          <a:xfrm>
            <a:off x="3438180" y="1581516"/>
            <a:ext cx="676985" cy="353943"/>
          </a:xfrm>
          <a:prstGeom prst="rect">
            <a:avLst/>
          </a:prstGeom>
          <a:solidFill>
            <a:schemeClr val="bg1"/>
          </a:solid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Operating</a:t>
            </a:r>
            <a:r>
              <a:rPr kumimoji="0" lang="en-US" sz="900" b="0" i="0" u="none" strike="noStrike" kern="1200" cap="none" spc="0" normalizeH="0" baseline="0" noProof="0" dirty="0">
                <a:ln>
                  <a:noFill/>
                </a:ln>
                <a:solidFill>
                  <a:srgbClr val="C00000"/>
                </a:solidFill>
                <a:effectLst/>
                <a:uLnTx/>
                <a:uFillTx/>
                <a:latin typeface="Arial" charset="0"/>
                <a:ea typeface="+mn-ea"/>
                <a:cs typeface="+mn-cs"/>
              </a:rPr>
              <a:t>*</a:t>
            </a:r>
            <a:r>
              <a:rPr kumimoji="0" lang="en-US" sz="800" b="0" i="0" u="none" strike="noStrike" kern="1200" cap="none" spc="0" normalizeH="0" baseline="0" noProof="0" dirty="0">
                <a:ln>
                  <a:noFill/>
                </a:ln>
                <a:solidFill>
                  <a:srgbClr val="C00000"/>
                </a:solidFill>
                <a:effectLst/>
                <a:uLnTx/>
                <a:uFillTx/>
                <a:latin typeface="Arial" charset="0"/>
                <a:ea typeface="+mn-ea"/>
                <a:cs typeface="+mn-cs"/>
              </a:rPr>
              <a:t> Funds</a:t>
            </a:r>
          </a:p>
        </p:txBody>
      </p:sp>
      <p:sp>
        <p:nvSpPr>
          <p:cNvPr id="21" name="Line 42">
            <a:extLst>
              <a:ext uri="{FF2B5EF4-FFF2-40B4-BE49-F238E27FC236}">
                <a16:creationId xmlns:a16="http://schemas.microsoft.com/office/drawing/2014/main" id="{65BDBB4B-8BE1-103D-7FE2-12C34FE524FD}"/>
              </a:ext>
            </a:extLst>
          </p:cNvPr>
          <p:cNvSpPr>
            <a:spLocks noChangeShapeType="1"/>
          </p:cNvSpPr>
          <p:nvPr/>
        </p:nvSpPr>
        <p:spPr bwMode="auto">
          <a:xfrm flipH="1">
            <a:off x="2707177" y="1651885"/>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2" name="Line 42">
            <a:extLst>
              <a:ext uri="{FF2B5EF4-FFF2-40B4-BE49-F238E27FC236}">
                <a16:creationId xmlns:a16="http://schemas.microsoft.com/office/drawing/2014/main" id="{6B18DA9B-3662-3667-6D11-7C06F0F34509}"/>
              </a:ext>
            </a:extLst>
          </p:cNvPr>
          <p:cNvSpPr>
            <a:spLocks noChangeShapeType="1"/>
          </p:cNvSpPr>
          <p:nvPr/>
        </p:nvSpPr>
        <p:spPr bwMode="auto">
          <a:xfrm>
            <a:off x="9338345" y="1651884"/>
            <a:ext cx="2201" cy="645308"/>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23" name="Line 43">
            <a:extLst>
              <a:ext uri="{FF2B5EF4-FFF2-40B4-BE49-F238E27FC236}">
                <a16:creationId xmlns:a16="http://schemas.microsoft.com/office/drawing/2014/main" id="{F5E9DC6C-1154-4757-948B-29BDB30E5B45}"/>
              </a:ext>
            </a:extLst>
          </p:cNvPr>
          <p:cNvSpPr>
            <a:spLocks noChangeShapeType="1"/>
          </p:cNvSpPr>
          <p:nvPr/>
        </p:nvSpPr>
        <p:spPr bwMode="auto">
          <a:xfrm flipV="1">
            <a:off x="8213352" y="1764592"/>
            <a:ext cx="1050994" cy="5"/>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4" name="Text Box 30">
            <a:extLst>
              <a:ext uri="{FF2B5EF4-FFF2-40B4-BE49-F238E27FC236}">
                <a16:creationId xmlns:a16="http://schemas.microsoft.com/office/drawing/2014/main" id="{D2B735AF-C439-6841-6309-943F0F524520}"/>
              </a:ext>
            </a:extLst>
          </p:cNvPr>
          <p:cNvSpPr txBox="1">
            <a:spLocks noChangeArrowheads="1"/>
          </p:cNvSpPr>
          <p:nvPr/>
        </p:nvSpPr>
        <p:spPr bwMode="auto">
          <a:xfrm>
            <a:off x="8434961" y="1588520"/>
            <a:ext cx="676985" cy="338554"/>
          </a:xfrm>
          <a:prstGeom prst="rect">
            <a:avLst/>
          </a:prstGeom>
          <a:solidFill>
            <a:schemeClr val="bg1"/>
          </a:solid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Operating Funds</a:t>
            </a:r>
          </a:p>
        </p:txBody>
      </p:sp>
      <p:sp>
        <p:nvSpPr>
          <p:cNvPr id="25" name="Line 43">
            <a:extLst>
              <a:ext uri="{FF2B5EF4-FFF2-40B4-BE49-F238E27FC236}">
                <a16:creationId xmlns:a16="http://schemas.microsoft.com/office/drawing/2014/main" id="{A99DCE68-14D9-27E4-61C8-FA53BE784D6C}"/>
              </a:ext>
            </a:extLst>
          </p:cNvPr>
          <p:cNvSpPr>
            <a:spLocks noChangeShapeType="1"/>
          </p:cNvSpPr>
          <p:nvPr/>
        </p:nvSpPr>
        <p:spPr bwMode="auto">
          <a:xfrm>
            <a:off x="6673546" y="1764602"/>
            <a:ext cx="1412763" cy="0"/>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6" name="Text Box 11">
            <a:extLst>
              <a:ext uri="{FF2B5EF4-FFF2-40B4-BE49-F238E27FC236}">
                <a16:creationId xmlns:a16="http://schemas.microsoft.com/office/drawing/2014/main" id="{8C62B0D6-AA36-83E1-4CF0-9BC260FC34F1}"/>
              </a:ext>
            </a:extLst>
          </p:cNvPr>
          <p:cNvSpPr txBox="1">
            <a:spLocks noChangeArrowheads="1"/>
          </p:cNvSpPr>
          <p:nvPr/>
        </p:nvSpPr>
        <p:spPr bwMode="auto">
          <a:xfrm>
            <a:off x="5090205" y="1602850"/>
            <a:ext cx="1315189" cy="338554"/>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Project Engineering and Design (PED)</a:t>
            </a:r>
            <a:r>
              <a:rPr lang="en-US" sz="800" dirty="0">
                <a:solidFill>
                  <a:srgbClr val="C00000"/>
                </a:solidFill>
                <a:latin typeface="Arial" charset="0"/>
              </a:rPr>
              <a:t> </a:t>
            </a:r>
            <a:r>
              <a:rPr kumimoji="0" lang="en-US" sz="800" b="0" i="0" u="none" strike="noStrike" kern="1200" cap="none" spc="0" normalizeH="0" baseline="0" noProof="0" dirty="0">
                <a:ln>
                  <a:noFill/>
                </a:ln>
                <a:solidFill>
                  <a:srgbClr val="C00000"/>
                </a:solidFill>
                <a:effectLst/>
                <a:uLnTx/>
                <a:uFillTx/>
                <a:latin typeface="Arial" charset="0"/>
                <a:ea typeface="+mn-ea"/>
                <a:cs typeface="+mn-cs"/>
              </a:rPr>
              <a:t>Funds</a:t>
            </a:r>
          </a:p>
        </p:txBody>
      </p:sp>
      <p:sp>
        <p:nvSpPr>
          <p:cNvPr id="27" name="Text Box 11">
            <a:extLst>
              <a:ext uri="{FF2B5EF4-FFF2-40B4-BE49-F238E27FC236}">
                <a16:creationId xmlns:a16="http://schemas.microsoft.com/office/drawing/2014/main" id="{1BA5C556-3692-CEB2-3CD0-C5CA16DDCA16}"/>
              </a:ext>
            </a:extLst>
          </p:cNvPr>
          <p:cNvSpPr txBox="1">
            <a:spLocks noChangeArrowheads="1"/>
          </p:cNvSpPr>
          <p:nvPr/>
        </p:nvSpPr>
        <p:spPr bwMode="auto">
          <a:xfrm>
            <a:off x="7045054" y="1586476"/>
            <a:ext cx="771492" cy="461665"/>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Construction </a:t>
            </a:r>
            <a:r>
              <a:rPr kumimoji="0" lang="en-US" sz="800" i="0" u="none" strike="noStrike" kern="1200" cap="none" spc="0" normalizeH="0" baseline="0" noProof="0" dirty="0">
                <a:ln>
                  <a:noFill/>
                </a:ln>
                <a:solidFill>
                  <a:srgbClr val="C00000"/>
                </a:solidFill>
                <a:effectLst/>
                <a:uLnTx/>
                <a:uFillTx/>
                <a:latin typeface="Arial" charset="0"/>
                <a:ea typeface="+mn-ea"/>
                <a:cs typeface="+mn-cs"/>
              </a:rPr>
              <a:t>&amp; PED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Funds</a:t>
            </a:r>
          </a:p>
        </p:txBody>
      </p:sp>
      <p:sp>
        <p:nvSpPr>
          <p:cNvPr id="28" name="Line 42">
            <a:extLst>
              <a:ext uri="{FF2B5EF4-FFF2-40B4-BE49-F238E27FC236}">
                <a16:creationId xmlns:a16="http://schemas.microsoft.com/office/drawing/2014/main" id="{5E2D4A91-FA42-9D9C-4093-FF303ADA4074}"/>
              </a:ext>
            </a:extLst>
          </p:cNvPr>
          <p:cNvSpPr>
            <a:spLocks noChangeShapeType="1"/>
          </p:cNvSpPr>
          <p:nvPr/>
        </p:nvSpPr>
        <p:spPr bwMode="auto">
          <a:xfrm flipH="1">
            <a:off x="6673546" y="1632907"/>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9" name="TextBox 28">
            <a:extLst>
              <a:ext uri="{FF2B5EF4-FFF2-40B4-BE49-F238E27FC236}">
                <a16:creationId xmlns:a16="http://schemas.microsoft.com/office/drawing/2014/main" id="{A7774D6E-FA55-9FFC-CF00-DC03BA0ED168}"/>
              </a:ext>
            </a:extLst>
          </p:cNvPr>
          <p:cNvSpPr txBox="1"/>
          <p:nvPr/>
        </p:nvSpPr>
        <p:spPr>
          <a:xfrm>
            <a:off x="3625546" y="2714853"/>
            <a:ext cx="8382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Conceptual Design</a:t>
            </a:r>
          </a:p>
        </p:txBody>
      </p:sp>
      <p:sp>
        <p:nvSpPr>
          <p:cNvPr id="30" name="TextBox 29">
            <a:extLst>
              <a:ext uri="{FF2B5EF4-FFF2-40B4-BE49-F238E27FC236}">
                <a16:creationId xmlns:a16="http://schemas.microsoft.com/office/drawing/2014/main" id="{61DF7317-F489-BD83-C36D-E05932FE2F89}"/>
              </a:ext>
            </a:extLst>
          </p:cNvPr>
          <p:cNvSpPr txBox="1"/>
          <p:nvPr/>
        </p:nvSpPr>
        <p:spPr>
          <a:xfrm>
            <a:off x="4692346" y="2714853"/>
            <a:ext cx="8382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Preliminary Design</a:t>
            </a:r>
          </a:p>
        </p:txBody>
      </p:sp>
      <p:sp>
        <p:nvSpPr>
          <p:cNvPr id="31" name="TextBox 30">
            <a:extLst>
              <a:ext uri="{FF2B5EF4-FFF2-40B4-BE49-F238E27FC236}">
                <a16:creationId xmlns:a16="http://schemas.microsoft.com/office/drawing/2014/main" id="{019303DD-340F-E3DC-8BA4-3FA92FB66D4B}"/>
              </a:ext>
            </a:extLst>
          </p:cNvPr>
          <p:cNvSpPr txBox="1"/>
          <p:nvPr/>
        </p:nvSpPr>
        <p:spPr>
          <a:xfrm>
            <a:off x="5911546" y="2714853"/>
            <a:ext cx="609600" cy="3810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Final Design</a:t>
            </a:r>
          </a:p>
        </p:txBody>
      </p:sp>
      <p:sp>
        <p:nvSpPr>
          <p:cNvPr id="32" name="TextBox 31">
            <a:extLst>
              <a:ext uri="{FF2B5EF4-FFF2-40B4-BE49-F238E27FC236}">
                <a16:creationId xmlns:a16="http://schemas.microsoft.com/office/drawing/2014/main" id="{1D937BBE-453B-4F2E-4837-B9F86E2A2CAA}"/>
              </a:ext>
            </a:extLst>
          </p:cNvPr>
          <p:cNvSpPr txBox="1"/>
          <p:nvPr/>
        </p:nvSpPr>
        <p:spPr>
          <a:xfrm>
            <a:off x="7054546" y="2714853"/>
            <a:ext cx="838200"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Construction</a:t>
            </a:r>
          </a:p>
        </p:txBody>
      </p:sp>
      <p:sp>
        <p:nvSpPr>
          <p:cNvPr id="33" name="Line 20">
            <a:extLst>
              <a:ext uri="{FF2B5EF4-FFF2-40B4-BE49-F238E27FC236}">
                <a16:creationId xmlns:a16="http://schemas.microsoft.com/office/drawing/2014/main" id="{538DD67C-B889-7C8C-B264-59A484B27382}"/>
              </a:ext>
            </a:extLst>
          </p:cNvPr>
          <p:cNvSpPr>
            <a:spLocks noChangeShapeType="1"/>
          </p:cNvSpPr>
          <p:nvPr/>
        </p:nvSpPr>
        <p:spPr bwMode="auto">
          <a:xfrm flipH="1" flipV="1">
            <a:off x="3396946" y="2867253"/>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4" name="Line 20">
            <a:extLst>
              <a:ext uri="{FF2B5EF4-FFF2-40B4-BE49-F238E27FC236}">
                <a16:creationId xmlns:a16="http://schemas.microsoft.com/office/drawing/2014/main" id="{2E593641-23D6-14E0-703D-FCFEEF9A1B37}"/>
              </a:ext>
            </a:extLst>
          </p:cNvPr>
          <p:cNvSpPr>
            <a:spLocks noChangeShapeType="1"/>
          </p:cNvSpPr>
          <p:nvPr/>
        </p:nvSpPr>
        <p:spPr bwMode="auto">
          <a:xfrm flipH="1" flipV="1">
            <a:off x="4616146" y="2867253"/>
            <a:ext cx="2286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5" name="Line 20">
            <a:extLst>
              <a:ext uri="{FF2B5EF4-FFF2-40B4-BE49-F238E27FC236}">
                <a16:creationId xmlns:a16="http://schemas.microsoft.com/office/drawing/2014/main" id="{282F922D-D913-FDE6-62DD-1D3C1C68FD75}"/>
              </a:ext>
            </a:extLst>
          </p:cNvPr>
          <p:cNvSpPr>
            <a:spLocks noChangeShapeType="1"/>
          </p:cNvSpPr>
          <p:nvPr/>
        </p:nvSpPr>
        <p:spPr bwMode="auto">
          <a:xfrm flipH="1" flipV="1">
            <a:off x="5682946" y="2867253"/>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6" name="Line 20">
            <a:extLst>
              <a:ext uri="{FF2B5EF4-FFF2-40B4-BE49-F238E27FC236}">
                <a16:creationId xmlns:a16="http://schemas.microsoft.com/office/drawing/2014/main" id="{840A20CD-71F7-0274-6237-69E4C6CFEA16}"/>
              </a:ext>
            </a:extLst>
          </p:cNvPr>
          <p:cNvSpPr>
            <a:spLocks noChangeShapeType="1"/>
          </p:cNvSpPr>
          <p:nvPr/>
        </p:nvSpPr>
        <p:spPr bwMode="auto">
          <a:xfrm flipH="1" flipV="1">
            <a:off x="6673546" y="2867253"/>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7" name="Line 20">
            <a:extLst>
              <a:ext uri="{FF2B5EF4-FFF2-40B4-BE49-F238E27FC236}">
                <a16:creationId xmlns:a16="http://schemas.microsoft.com/office/drawing/2014/main" id="{013326BD-CF68-58D9-4560-00D363B6094C}"/>
              </a:ext>
            </a:extLst>
          </p:cNvPr>
          <p:cNvSpPr>
            <a:spLocks noChangeShapeType="1"/>
          </p:cNvSpPr>
          <p:nvPr/>
        </p:nvSpPr>
        <p:spPr bwMode="auto">
          <a:xfrm flipV="1">
            <a:off x="4311346" y="2867253"/>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8" name="Line 20">
            <a:extLst>
              <a:ext uri="{FF2B5EF4-FFF2-40B4-BE49-F238E27FC236}">
                <a16:creationId xmlns:a16="http://schemas.microsoft.com/office/drawing/2014/main" id="{1C0F68F3-9900-8EEA-A5F0-35988647BC7F}"/>
              </a:ext>
            </a:extLst>
          </p:cNvPr>
          <p:cNvSpPr>
            <a:spLocks noChangeShapeType="1"/>
          </p:cNvSpPr>
          <p:nvPr/>
        </p:nvSpPr>
        <p:spPr bwMode="auto">
          <a:xfrm flipV="1">
            <a:off x="5454346" y="2867253"/>
            <a:ext cx="1798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9" name="Line 20">
            <a:extLst>
              <a:ext uri="{FF2B5EF4-FFF2-40B4-BE49-F238E27FC236}">
                <a16:creationId xmlns:a16="http://schemas.microsoft.com/office/drawing/2014/main" id="{C55A4423-C652-537A-8E9E-D5400543C57A}"/>
              </a:ext>
            </a:extLst>
          </p:cNvPr>
          <p:cNvSpPr>
            <a:spLocks noChangeShapeType="1"/>
          </p:cNvSpPr>
          <p:nvPr/>
        </p:nvSpPr>
        <p:spPr bwMode="auto">
          <a:xfrm flipV="1">
            <a:off x="6341314" y="2867253"/>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40" name="Line 20">
            <a:extLst>
              <a:ext uri="{FF2B5EF4-FFF2-40B4-BE49-F238E27FC236}">
                <a16:creationId xmlns:a16="http://schemas.microsoft.com/office/drawing/2014/main" id="{9FB0028B-1CF0-6E3D-F022-C33087A95A75}"/>
              </a:ext>
            </a:extLst>
          </p:cNvPr>
          <p:cNvSpPr>
            <a:spLocks noChangeShapeType="1"/>
          </p:cNvSpPr>
          <p:nvPr/>
        </p:nvSpPr>
        <p:spPr bwMode="auto">
          <a:xfrm flipV="1">
            <a:off x="7892746" y="2867253"/>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41" name="Text Box 5">
            <a:extLst>
              <a:ext uri="{FF2B5EF4-FFF2-40B4-BE49-F238E27FC236}">
                <a16:creationId xmlns:a16="http://schemas.microsoft.com/office/drawing/2014/main" id="{1630C83C-AD98-9221-A372-3904EA8595B7}"/>
              </a:ext>
            </a:extLst>
          </p:cNvPr>
          <p:cNvSpPr txBox="1">
            <a:spLocks noChangeArrowheads="1"/>
          </p:cNvSpPr>
          <p:nvPr/>
        </p:nvSpPr>
        <p:spPr bwMode="auto">
          <a:xfrm>
            <a:off x="4235146" y="3164110"/>
            <a:ext cx="860973" cy="923330"/>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Alternative Selection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and Cost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Range</a:t>
            </a:r>
          </a:p>
        </p:txBody>
      </p:sp>
      <p:sp>
        <p:nvSpPr>
          <p:cNvPr id="42" name="Text Box 8">
            <a:extLst>
              <a:ext uri="{FF2B5EF4-FFF2-40B4-BE49-F238E27FC236}">
                <a16:creationId xmlns:a16="http://schemas.microsoft.com/office/drawing/2014/main" id="{87735312-B4E6-2169-A82E-20CD4898D38A}"/>
              </a:ext>
            </a:extLst>
          </p:cNvPr>
          <p:cNvSpPr txBox="1">
            <a:spLocks noChangeArrowheads="1"/>
          </p:cNvSpPr>
          <p:nvPr/>
        </p:nvSpPr>
        <p:spPr bwMode="auto">
          <a:xfrm>
            <a:off x="7584829" y="3164110"/>
            <a:ext cx="1187147" cy="784830"/>
          </a:xfrm>
          <a:prstGeom prst="rect">
            <a:avLst/>
          </a:prstGeom>
          <a:noFill/>
          <a:ln w="12700" cap="sq">
            <a:noFill/>
            <a:miter lim="800000"/>
            <a:headEnd type="none" w="sm" len="sm"/>
            <a:tailEnd type="none" w="sm" len="sm"/>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Start of Operations or Project Completion</a:t>
            </a:r>
          </a:p>
        </p:txBody>
      </p:sp>
      <p:sp>
        <p:nvSpPr>
          <p:cNvPr id="43" name="Text Box 7">
            <a:extLst>
              <a:ext uri="{FF2B5EF4-FFF2-40B4-BE49-F238E27FC236}">
                <a16:creationId xmlns:a16="http://schemas.microsoft.com/office/drawing/2014/main" id="{554A33AD-37E6-BD74-F1C2-DA9151BB6718}"/>
              </a:ext>
            </a:extLst>
          </p:cNvPr>
          <p:cNvSpPr txBox="1">
            <a:spLocks noChangeArrowheads="1"/>
          </p:cNvSpPr>
          <p:nvPr/>
        </p:nvSpPr>
        <p:spPr bwMode="auto">
          <a:xfrm>
            <a:off x="6292546" y="3172053"/>
            <a:ext cx="836879" cy="784830"/>
          </a:xfrm>
          <a:prstGeom prst="rect">
            <a:avLst/>
          </a:prstGeom>
          <a:noFill/>
          <a:ln w="12700" cap="sq">
            <a:noFill/>
            <a:miter lim="800000"/>
            <a:headEnd type="none" w="sm" len="sm"/>
            <a:tailEnd type="none" w="sm" len="sm"/>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Start of Construction or Execution</a:t>
            </a:r>
          </a:p>
        </p:txBody>
      </p:sp>
      <p:sp>
        <p:nvSpPr>
          <p:cNvPr id="44" name="Text Box 6">
            <a:extLst>
              <a:ext uri="{FF2B5EF4-FFF2-40B4-BE49-F238E27FC236}">
                <a16:creationId xmlns:a16="http://schemas.microsoft.com/office/drawing/2014/main" id="{3C6F63AD-878B-863D-8A3B-A804620D23B2}"/>
              </a:ext>
            </a:extLst>
          </p:cNvPr>
          <p:cNvSpPr txBox="1">
            <a:spLocks noChangeArrowheads="1"/>
          </p:cNvSpPr>
          <p:nvPr/>
        </p:nvSpPr>
        <p:spPr bwMode="auto">
          <a:xfrm>
            <a:off x="5169686" y="3160022"/>
            <a:ext cx="993717" cy="646331"/>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Performance Baseline (PB)</a:t>
            </a:r>
          </a:p>
        </p:txBody>
      </p:sp>
      <p:sp>
        <p:nvSpPr>
          <p:cNvPr id="45" name="Text Box 4">
            <a:extLst>
              <a:ext uri="{FF2B5EF4-FFF2-40B4-BE49-F238E27FC236}">
                <a16:creationId xmlns:a16="http://schemas.microsoft.com/office/drawing/2014/main" id="{BD5AF0FE-977B-A651-66D4-9B9BEB69C550}"/>
              </a:ext>
            </a:extLst>
          </p:cNvPr>
          <p:cNvSpPr txBox="1">
            <a:spLocks noChangeArrowheads="1"/>
          </p:cNvSpPr>
          <p:nvPr/>
        </p:nvSpPr>
        <p:spPr bwMode="auto">
          <a:xfrm>
            <a:off x="3092146" y="3164110"/>
            <a:ext cx="740635" cy="646331"/>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Mission Need</a:t>
            </a:r>
          </a:p>
        </p:txBody>
      </p:sp>
      <p:sp>
        <p:nvSpPr>
          <p:cNvPr id="46" name="5-Point Star 160">
            <a:extLst>
              <a:ext uri="{FF2B5EF4-FFF2-40B4-BE49-F238E27FC236}">
                <a16:creationId xmlns:a16="http://schemas.microsoft.com/office/drawing/2014/main" id="{E89646D2-A70C-DD7D-66B4-E468265ABBF3}"/>
              </a:ext>
            </a:extLst>
          </p:cNvPr>
          <p:cNvSpPr/>
          <p:nvPr/>
        </p:nvSpPr>
        <p:spPr>
          <a:xfrm>
            <a:off x="4609559" y="2070878"/>
            <a:ext cx="638249" cy="51190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D8AA1CF8-3166-A3AF-F7EB-9E3B6B848832}"/>
              </a:ext>
            </a:extLst>
          </p:cNvPr>
          <p:cNvCxnSpPr/>
          <p:nvPr/>
        </p:nvCxnSpPr>
        <p:spPr>
          <a:xfrm flipV="1">
            <a:off x="4920946" y="1486621"/>
            <a:ext cx="0" cy="533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B7F8A630-29C4-640D-6CD8-9EEE42EDF62C}"/>
              </a:ext>
            </a:extLst>
          </p:cNvPr>
          <p:cNvSpPr txBox="1"/>
          <p:nvPr/>
        </p:nvSpPr>
        <p:spPr>
          <a:xfrm>
            <a:off x="4539947" y="1130684"/>
            <a:ext cx="762000" cy="400110"/>
          </a:xfrm>
          <a:prstGeom prst="rect">
            <a:avLst/>
          </a:prstGeom>
          <a:solidFill>
            <a:schemeClr val="bg1"/>
          </a:solidFill>
          <a:ln>
            <a:solidFill>
              <a:schemeClr val="tx1"/>
            </a:solidFill>
          </a:ln>
        </p:spPr>
        <p:txBody>
          <a:bodyPr wrap="square" rtlCol="0">
            <a:spAutoFit/>
          </a:bodyPr>
          <a:lstStyle/>
          <a:p>
            <a:pPr algn="ctr"/>
            <a:r>
              <a:rPr lang="en-US" sz="2000" dirty="0"/>
              <a:t>EIC</a:t>
            </a:r>
          </a:p>
        </p:txBody>
      </p:sp>
      <p:sp>
        <p:nvSpPr>
          <p:cNvPr id="49" name="TextBox 48">
            <a:extLst>
              <a:ext uri="{FF2B5EF4-FFF2-40B4-BE49-F238E27FC236}">
                <a16:creationId xmlns:a16="http://schemas.microsoft.com/office/drawing/2014/main" id="{D394F502-6239-A2A8-2E79-7F58EF459218}"/>
              </a:ext>
            </a:extLst>
          </p:cNvPr>
          <p:cNvSpPr txBox="1"/>
          <p:nvPr/>
        </p:nvSpPr>
        <p:spPr>
          <a:xfrm>
            <a:off x="7054546" y="3971834"/>
            <a:ext cx="3048103" cy="1815882"/>
          </a:xfrm>
          <a:prstGeom prst="rect">
            <a:avLst/>
          </a:prstGeom>
          <a:solidFill>
            <a:schemeClr val="bg1"/>
          </a:solidFill>
          <a:ln>
            <a:solidFill>
              <a:srgbClr val="30519D"/>
            </a:solidFill>
          </a:ln>
        </p:spPr>
        <p:txBody>
          <a:bodyPr wrap="square" rtlCol="0">
            <a:spAutoFit/>
          </a:bodyPr>
          <a:lstStyle/>
          <a:p>
            <a:pPr marL="57150" lvl="2" algn="ctr">
              <a:tabLst>
                <a:tab pos="4341813" algn="r"/>
              </a:tabLst>
            </a:pPr>
            <a:r>
              <a:rPr lang="en-US" sz="1600" b="1" dirty="0"/>
              <a:t>EIC Critical Decision Plan at CD-1</a:t>
            </a:r>
            <a:r>
              <a:rPr lang="en-US" sz="1600" b="1" baseline="30000" dirty="0"/>
              <a:t>*</a:t>
            </a:r>
            <a:endParaRPr lang="en-US" sz="1600" b="1" dirty="0"/>
          </a:p>
          <a:p>
            <a:pPr marL="57150" lvl="2">
              <a:tabLst>
                <a:tab pos="4341813" algn="r"/>
              </a:tabLst>
            </a:pPr>
            <a:r>
              <a:rPr lang="en-US" sz="1600" b="1" dirty="0"/>
              <a:t>CD-2/3a 	April 2023</a:t>
            </a:r>
          </a:p>
          <a:p>
            <a:pPr marL="57150" lvl="2">
              <a:tabLst>
                <a:tab pos="4341813" algn="r"/>
              </a:tabLst>
            </a:pPr>
            <a:r>
              <a:rPr lang="en-US" sz="1600" dirty="0"/>
              <a:t>CD-3	July 2024</a:t>
            </a:r>
          </a:p>
          <a:p>
            <a:pPr marL="57150" lvl="2">
              <a:tabLst>
                <a:tab pos="4341813" algn="r"/>
              </a:tabLst>
            </a:pPr>
            <a:r>
              <a:rPr lang="en-US" sz="1600" dirty="0"/>
              <a:t>CD-4a early finish	July 2030</a:t>
            </a:r>
          </a:p>
          <a:p>
            <a:pPr marL="57150" lvl="2">
              <a:tabLst>
                <a:tab pos="4341813" algn="r"/>
              </a:tabLst>
            </a:pPr>
            <a:r>
              <a:rPr lang="en-US" sz="1600" dirty="0"/>
              <a:t>CD-4a 	July 2031</a:t>
            </a:r>
          </a:p>
          <a:p>
            <a:pPr marL="57150" lvl="2">
              <a:tabLst>
                <a:tab pos="4341813" algn="r"/>
              </a:tabLst>
            </a:pPr>
            <a:r>
              <a:rPr lang="en-US" sz="1600" dirty="0"/>
              <a:t>CD-4 early finish	July 2031 </a:t>
            </a:r>
          </a:p>
          <a:p>
            <a:pPr marL="57150" lvl="2">
              <a:tabLst>
                <a:tab pos="4341813" algn="r"/>
              </a:tabLst>
            </a:pPr>
            <a:r>
              <a:rPr lang="en-US" sz="1600" b="1" dirty="0"/>
              <a:t>CD-4	July 2033</a:t>
            </a:r>
          </a:p>
        </p:txBody>
      </p:sp>
      <p:sp>
        <p:nvSpPr>
          <p:cNvPr id="50" name="TextBox 49">
            <a:extLst>
              <a:ext uri="{FF2B5EF4-FFF2-40B4-BE49-F238E27FC236}">
                <a16:creationId xmlns:a16="http://schemas.microsoft.com/office/drawing/2014/main" id="{E4AD5592-9F32-0C1B-F94A-290FDE81FC8E}"/>
              </a:ext>
            </a:extLst>
          </p:cNvPr>
          <p:cNvSpPr txBox="1"/>
          <p:nvPr/>
        </p:nvSpPr>
        <p:spPr>
          <a:xfrm>
            <a:off x="1845258" y="4062344"/>
            <a:ext cx="5236976" cy="1631216"/>
          </a:xfrm>
          <a:prstGeom prst="rect">
            <a:avLst/>
          </a:prstGeom>
          <a:noFill/>
        </p:spPr>
        <p:txBody>
          <a:bodyPr wrap="square" rtlCol="0">
            <a:spAutoFit/>
          </a:bodyPr>
          <a:lstStyle/>
          <a:p>
            <a:r>
              <a:rPr lang="en-US" sz="2000" dirty="0"/>
              <a:t>Gateway Reviews</a:t>
            </a:r>
          </a:p>
          <a:p>
            <a:pPr marL="342900" indent="-342900">
              <a:buFont typeface="Arial" panose="020B0604020202020204" pitchFamily="34" charset="0"/>
              <a:buChar char="•"/>
              <a:tabLst>
                <a:tab pos="1081088" algn="l"/>
              </a:tabLst>
            </a:pPr>
            <a:r>
              <a:rPr lang="en-US" sz="2000" i="1" dirty="0"/>
              <a:t>CD-0,	Mission Need</a:t>
            </a:r>
          </a:p>
          <a:p>
            <a:pPr marL="342900" indent="-342900">
              <a:buFont typeface="Arial" panose="020B0604020202020204" pitchFamily="34" charset="0"/>
              <a:buChar char="•"/>
              <a:tabLst>
                <a:tab pos="1081088" algn="l"/>
              </a:tabLst>
            </a:pPr>
            <a:r>
              <a:rPr lang="en-US" sz="2000" i="1" dirty="0"/>
              <a:t>CD-1,	Alternative Selection and Cost Range</a:t>
            </a:r>
          </a:p>
          <a:p>
            <a:pPr marL="342900" indent="-342900">
              <a:buFont typeface="Arial" panose="020B0604020202020204" pitchFamily="34" charset="0"/>
              <a:buChar char="•"/>
              <a:tabLst>
                <a:tab pos="1081088" algn="l"/>
              </a:tabLst>
            </a:pPr>
            <a:r>
              <a:rPr lang="en-US" sz="2000" b="1" dirty="0"/>
              <a:t>CD-2,	Performance Baseline</a:t>
            </a:r>
          </a:p>
          <a:p>
            <a:pPr marL="342900" indent="-342900">
              <a:buFont typeface="Arial" panose="020B0604020202020204" pitchFamily="34" charset="0"/>
              <a:buChar char="•"/>
              <a:tabLst>
                <a:tab pos="1081088" algn="l"/>
              </a:tabLst>
            </a:pPr>
            <a:r>
              <a:rPr lang="en-US" sz="2000" b="1" dirty="0"/>
              <a:t>CD-3a, Long Lead Procurement</a:t>
            </a:r>
          </a:p>
        </p:txBody>
      </p:sp>
      <p:sp>
        <p:nvSpPr>
          <p:cNvPr id="51" name="TextBox 50">
            <a:extLst>
              <a:ext uri="{FF2B5EF4-FFF2-40B4-BE49-F238E27FC236}">
                <a16:creationId xmlns:a16="http://schemas.microsoft.com/office/drawing/2014/main" id="{B1024BF4-6E5F-CBB5-C281-465F11434B46}"/>
              </a:ext>
            </a:extLst>
          </p:cNvPr>
          <p:cNvSpPr txBox="1"/>
          <p:nvPr/>
        </p:nvSpPr>
        <p:spPr>
          <a:xfrm>
            <a:off x="3509717" y="6018185"/>
            <a:ext cx="3990836" cy="369332"/>
          </a:xfrm>
          <a:prstGeom prst="rect">
            <a:avLst/>
          </a:prstGeom>
          <a:solidFill>
            <a:schemeClr val="bg1"/>
          </a:solidFill>
        </p:spPr>
        <p:txBody>
          <a:bodyPr wrap="none" rtlCol="0">
            <a:spAutoFit/>
          </a:bodyPr>
          <a:lstStyle/>
          <a:p>
            <a:r>
              <a:rPr lang="en-US" baseline="30000" dirty="0"/>
              <a:t>*</a:t>
            </a:r>
            <a:r>
              <a:rPr lang="en-US" dirty="0"/>
              <a:t>revision ongoing based on FY22 actuals.</a:t>
            </a:r>
          </a:p>
        </p:txBody>
      </p:sp>
    </p:spTree>
    <p:extLst>
      <p:ext uri="{BB962C8B-B14F-4D97-AF65-F5344CB8AC3E}">
        <p14:creationId xmlns:p14="http://schemas.microsoft.com/office/powerpoint/2010/main" val="2093619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7</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Understanding the properties of visible matter</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grpSp>
        <p:nvGrpSpPr>
          <p:cNvPr id="14" name="Group 13">
            <a:extLst>
              <a:ext uri="{FF2B5EF4-FFF2-40B4-BE49-F238E27FC236}">
                <a16:creationId xmlns:a16="http://schemas.microsoft.com/office/drawing/2014/main" id="{2646C911-D0E3-6299-7723-06AA0B8405A9}"/>
              </a:ext>
            </a:extLst>
          </p:cNvPr>
          <p:cNvGrpSpPr/>
          <p:nvPr/>
        </p:nvGrpSpPr>
        <p:grpSpPr>
          <a:xfrm>
            <a:off x="2811771" y="2214900"/>
            <a:ext cx="6478145" cy="4141450"/>
            <a:chOff x="4028870" y="3297754"/>
            <a:chExt cx="4856609" cy="3071848"/>
          </a:xfrm>
        </p:grpSpPr>
        <p:pic>
          <p:nvPicPr>
            <p:cNvPr id="15" name="Picture 14">
              <a:extLst>
                <a:ext uri="{FF2B5EF4-FFF2-40B4-BE49-F238E27FC236}">
                  <a16:creationId xmlns:a16="http://schemas.microsoft.com/office/drawing/2014/main" id="{746643F7-DAE3-8ED7-475E-A12CD0469E1D}"/>
                </a:ext>
              </a:extLst>
            </p:cNvPr>
            <p:cNvPicPr>
              <a:picLocks noChangeAspect="1"/>
            </p:cNvPicPr>
            <p:nvPr/>
          </p:nvPicPr>
          <p:blipFill>
            <a:blip r:embed="rId2"/>
            <a:stretch>
              <a:fillRect/>
            </a:stretch>
          </p:blipFill>
          <p:spPr>
            <a:xfrm>
              <a:off x="4028870" y="3297754"/>
              <a:ext cx="4856609" cy="3071848"/>
            </a:xfrm>
            <a:prstGeom prst="rect">
              <a:avLst/>
            </a:prstGeom>
          </p:spPr>
        </p:pic>
        <p:pic>
          <p:nvPicPr>
            <p:cNvPr id="16" name="Picture 15">
              <a:extLst>
                <a:ext uri="{FF2B5EF4-FFF2-40B4-BE49-F238E27FC236}">
                  <a16:creationId xmlns:a16="http://schemas.microsoft.com/office/drawing/2014/main" id="{BFD76204-6DAE-F793-07A4-4D0DB1708703}"/>
                </a:ext>
              </a:extLst>
            </p:cNvPr>
            <p:cNvPicPr>
              <a:picLocks noChangeAspect="1"/>
            </p:cNvPicPr>
            <p:nvPr/>
          </p:nvPicPr>
          <p:blipFill>
            <a:blip r:embed="rId3"/>
            <a:stretch>
              <a:fillRect/>
            </a:stretch>
          </p:blipFill>
          <p:spPr>
            <a:xfrm>
              <a:off x="8428382" y="4430629"/>
              <a:ext cx="400878" cy="396423"/>
            </a:xfrm>
            <a:prstGeom prst="rect">
              <a:avLst/>
            </a:prstGeom>
          </p:spPr>
        </p:pic>
      </p:grpSp>
      <p:sp>
        <p:nvSpPr>
          <p:cNvPr id="17" name="TextBox 16">
            <a:extLst>
              <a:ext uri="{FF2B5EF4-FFF2-40B4-BE49-F238E27FC236}">
                <a16:creationId xmlns:a16="http://schemas.microsoft.com/office/drawing/2014/main" id="{EE37A144-273C-0024-F5DE-24D187FC32A0}"/>
              </a:ext>
            </a:extLst>
          </p:cNvPr>
          <p:cNvSpPr txBox="1"/>
          <p:nvPr/>
        </p:nvSpPr>
        <p:spPr>
          <a:xfrm>
            <a:off x="254384" y="1121817"/>
            <a:ext cx="11206931" cy="830997"/>
          </a:xfrm>
          <a:prstGeom prst="rect">
            <a:avLst/>
          </a:prstGeom>
          <a:noFill/>
          <a:ln w="25400">
            <a:solidFill>
              <a:srgbClr val="FF0000"/>
            </a:solidFill>
          </a:ln>
        </p:spPr>
        <p:txBody>
          <a:bodyPr wrap="square" rtlCol="0">
            <a:spAutoFit/>
          </a:bodyPr>
          <a:lstStyle/>
          <a:p>
            <a:pPr algn="ctr"/>
            <a:r>
              <a:rPr lang="en-US" sz="2400" b="1" dirty="0"/>
              <a:t>To investigate the nucleon’s partonic structure, </a:t>
            </a:r>
            <a:r>
              <a:rPr lang="en-US" sz="2400" b="1" dirty="0">
                <a:solidFill>
                  <a:srgbClr val="FF0000"/>
                </a:solidFill>
              </a:rPr>
              <a:t>HERA</a:t>
            </a:r>
            <a:r>
              <a:rPr lang="en-US" sz="2400" b="1" dirty="0"/>
              <a:t>, the previous and only </a:t>
            </a:r>
          </a:p>
          <a:p>
            <a:pPr algn="ctr"/>
            <a:r>
              <a:rPr lang="en-US" sz="2400" b="1" dirty="0">
                <a:solidFill>
                  <a:srgbClr val="FF0000"/>
                </a:solidFill>
              </a:rPr>
              <a:t>electron</a:t>
            </a:r>
            <a:r>
              <a:rPr lang="en-US" sz="2400" b="1" dirty="0"/>
              <a:t> (projectile beam) </a:t>
            </a:r>
            <a:r>
              <a:rPr lang="en-US" sz="2400" b="1" dirty="0">
                <a:solidFill>
                  <a:srgbClr val="FF0000"/>
                </a:solidFill>
                <a:sym typeface="Wingdings" pitchFamily="2" charset="2"/>
              </a:rPr>
              <a:t></a:t>
            </a:r>
            <a:r>
              <a:rPr lang="en-US" sz="2400" b="1" dirty="0">
                <a:sym typeface="Wingdings" pitchFamily="2" charset="2"/>
              </a:rPr>
              <a:t> </a:t>
            </a:r>
            <a:r>
              <a:rPr lang="en-US" sz="2400" b="1" dirty="0">
                <a:solidFill>
                  <a:srgbClr val="FF0000"/>
                </a:solidFill>
              </a:rPr>
              <a:t>proton</a:t>
            </a:r>
            <a:r>
              <a:rPr lang="en-US" sz="2400" b="1" dirty="0"/>
              <a:t> (target beam) collider, was built  </a:t>
            </a:r>
          </a:p>
        </p:txBody>
      </p:sp>
    </p:spTree>
    <p:extLst>
      <p:ext uri="{BB962C8B-B14F-4D97-AF65-F5344CB8AC3E}">
        <p14:creationId xmlns:p14="http://schemas.microsoft.com/office/powerpoint/2010/main" val="30716049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38639A-072E-D748-978F-E3A7A3DE53C3}"/>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E7A3ABBF-8787-3D46-B0AA-DF068BA1C166}"/>
              </a:ext>
            </a:extLst>
          </p:cNvPr>
          <p:cNvSpPr>
            <a:spLocks noGrp="1"/>
          </p:cNvSpPr>
          <p:nvPr>
            <p:ph type="sldNum" sz="quarter" idx="12"/>
          </p:nvPr>
        </p:nvSpPr>
        <p:spPr/>
        <p:txBody>
          <a:bodyPr/>
          <a:lstStyle/>
          <a:p>
            <a:fld id="{1495DAC2-AB1D-3846-9742-98AFDA9D25F8}" type="slidenum">
              <a:rPr lang="it-IT" smtClean="0"/>
              <a:t>70</a:t>
            </a:fld>
            <a:endParaRPr lang="it-IT"/>
          </a:p>
        </p:txBody>
      </p:sp>
      <p:sp>
        <p:nvSpPr>
          <p:cNvPr id="4" name="TextBox 3">
            <a:extLst>
              <a:ext uri="{FF2B5EF4-FFF2-40B4-BE49-F238E27FC236}">
                <a16:creationId xmlns:a16="http://schemas.microsoft.com/office/drawing/2014/main" id="{687FAA21-EAC7-2046-95F8-2351C6864CAB}"/>
              </a:ext>
            </a:extLst>
          </p:cNvPr>
          <p:cNvSpPr txBox="1"/>
          <p:nvPr/>
        </p:nvSpPr>
        <p:spPr>
          <a:xfrm>
            <a:off x="194221" y="933171"/>
            <a:ext cx="11902839" cy="4801314"/>
          </a:xfrm>
          <a:prstGeom prst="rect">
            <a:avLst/>
          </a:prstGeom>
          <a:noFill/>
        </p:spPr>
        <p:txBody>
          <a:bodyPr wrap="square" rtlCol="0">
            <a:spAutoFit/>
          </a:bodyPr>
          <a:lstStyle/>
          <a:p>
            <a:endParaRPr lang="en-US" sz="800" dirty="0"/>
          </a:p>
          <a:p>
            <a:pPr marL="285750" indent="-285750">
              <a:buClr>
                <a:srgbClr val="FF0000"/>
              </a:buClr>
              <a:buFont typeface="Wingdings" charset="2"/>
              <a:buChar char="u"/>
            </a:pPr>
            <a:r>
              <a:rPr lang="en-US" sz="2400" b="1" dirty="0"/>
              <a:t>The EIC (with a state of art detector) will allow us to obtain the answers to the big questions discussed</a:t>
            </a:r>
          </a:p>
          <a:p>
            <a:pPr marL="742950" lvl="1" indent="-285750">
              <a:buClr>
                <a:srgbClr val="0000FF"/>
              </a:buClr>
              <a:buFont typeface="Wingdings" charset="2"/>
              <a:buChar char="ü"/>
            </a:pPr>
            <a:r>
              <a:rPr lang="en-US" sz="2400" dirty="0">
                <a:solidFill>
                  <a:srgbClr val="FF0000"/>
                </a:solidFill>
              </a:rPr>
              <a:t>Solve the proton spin puzzle</a:t>
            </a:r>
          </a:p>
          <a:p>
            <a:pPr marL="742950" lvl="1" indent="-285750">
              <a:buClr>
                <a:srgbClr val="0000FF"/>
              </a:buClr>
              <a:buFont typeface="Wingdings" charset="2"/>
              <a:buChar char="ü"/>
            </a:pPr>
            <a:r>
              <a:rPr lang="en-US" sz="2400" dirty="0">
                <a:solidFill>
                  <a:srgbClr val="0000FF"/>
                </a:solidFill>
                <a:cs typeface="Comic Sans MS"/>
              </a:rPr>
              <a:t>How visible matter emerges from quarks and gluons, confined in hadrons?</a:t>
            </a:r>
            <a:endParaRPr lang="en-US" sz="2400" dirty="0">
              <a:solidFill>
                <a:srgbClr val="FF0000"/>
              </a:solidFill>
            </a:endParaRPr>
          </a:p>
          <a:p>
            <a:pPr marL="742950" lvl="1" indent="-285750">
              <a:buClr>
                <a:srgbClr val="0000FF"/>
              </a:buClr>
              <a:buFont typeface="Wingdings" charset="2"/>
              <a:buChar char="ü"/>
            </a:pPr>
            <a:r>
              <a:rPr lang="en-US" sz="2400" dirty="0"/>
              <a:t>3D imaging in momentum and coordinate space of nucleons and nuclei</a:t>
            </a:r>
          </a:p>
          <a:p>
            <a:pPr marL="1200150" lvl="2" indent="-285750">
              <a:buClr>
                <a:srgbClr val="0000FF"/>
              </a:buClr>
              <a:buFont typeface="Wingdings" charset="2"/>
              <a:buChar char="ü"/>
            </a:pPr>
            <a:r>
              <a:rPr lang="en-US" sz="2400" dirty="0"/>
              <a:t>Investigate the origin of proton mass</a:t>
            </a:r>
          </a:p>
          <a:p>
            <a:pPr marL="742950" lvl="1" indent="-285750">
              <a:buClr>
                <a:srgbClr val="0000FF"/>
              </a:buClr>
              <a:buFont typeface="Wingdings" charset="2"/>
              <a:buChar char="ü"/>
            </a:pPr>
            <a:r>
              <a:rPr lang="en-US" sz="2400" dirty="0">
                <a:solidFill>
                  <a:srgbClr val="008000"/>
                </a:solidFill>
              </a:rPr>
              <a:t>Map the region of the transition from non-saturated to saturated regime</a:t>
            </a:r>
          </a:p>
          <a:p>
            <a:pPr marL="742950" lvl="1" indent="-285750">
              <a:buClr>
                <a:srgbClr val="0000FF"/>
              </a:buClr>
              <a:buFont typeface="Wingdings" charset="2"/>
              <a:buChar char="ü"/>
            </a:pPr>
            <a:r>
              <a:rPr lang="en-US" sz="2400" dirty="0">
                <a:solidFill>
                  <a:schemeClr val="accent4">
                    <a:lumMod val="50000"/>
                  </a:schemeClr>
                </a:solidFill>
              </a:rPr>
              <a:t>And much more I had no time to cover: </a:t>
            </a:r>
            <a:r>
              <a:rPr lang="en-US" sz="2400" dirty="0"/>
              <a:t>e.g. Spectroscopy, Cold Nuclear matter, Wigner </a:t>
            </a:r>
            <a:r>
              <a:rPr lang="en-US" sz="2400" dirty="0" err="1"/>
              <a:t>fnc</a:t>
            </a:r>
            <a:r>
              <a:rPr lang="en-US" sz="2400" dirty="0"/>
              <a:t>., separation of Y states... </a:t>
            </a:r>
          </a:p>
          <a:p>
            <a:pPr marL="342900" indent="-342900">
              <a:spcBef>
                <a:spcPts val="1200"/>
              </a:spcBef>
              <a:buClr>
                <a:srgbClr val="FF0000"/>
              </a:buClr>
              <a:buFont typeface="Wingdings" charset="2"/>
              <a:buChar char="u"/>
            </a:pPr>
            <a:r>
              <a:rPr lang="en-US" sz="2400" dirty="0"/>
              <a:t>Excellent proposals have been presented for possible collider detector with high resolution, wide acceptance and good particle identification</a:t>
            </a:r>
          </a:p>
          <a:p>
            <a:pPr marL="800100" lvl="1" indent="-342900">
              <a:buClr>
                <a:srgbClr val="FF0000"/>
              </a:buClr>
              <a:buFont typeface="Arial" panose="020B0604020202020204" pitchFamily="34" charset="0"/>
              <a:buChar char="•"/>
            </a:pPr>
            <a:r>
              <a:rPr lang="en-US" sz="2400" dirty="0"/>
              <a:t>we are one single dedicated and enthusiastic community worldwide. </a:t>
            </a:r>
          </a:p>
        </p:txBody>
      </p:sp>
      <p:sp>
        <p:nvSpPr>
          <p:cNvPr id="5" name="Title 1">
            <a:extLst>
              <a:ext uri="{FF2B5EF4-FFF2-40B4-BE49-F238E27FC236}">
                <a16:creationId xmlns:a16="http://schemas.microsoft.com/office/drawing/2014/main" id="{D98769E6-4DEE-1D44-94D4-5866A3025E85}"/>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Summary</a:t>
            </a:r>
          </a:p>
        </p:txBody>
      </p:sp>
    </p:spTree>
    <p:extLst>
      <p:ext uri="{BB962C8B-B14F-4D97-AF65-F5344CB8AC3E}">
        <p14:creationId xmlns:p14="http://schemas.microsoft.com/office/powerpoint/2010/main" val="159726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9316E3-E1F8-CE46-0718-0B0EF7F56EA1}"/>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05DA511E-C07F-33E6-F3C6-832745681F5E}"/>
              </a:ext>
            </a:extLst>
          </p:cNvPr>
          <p:cNvSpPr>
            <a:spLocks noGrp="1"/>
          </p:cNvSpPr>
          <p:nvPr>
            <p:ph type="sldNum" sz="quarter" idx="12"/>
          </p:nvPr>
        </p:nvSpPr>
        <p:spPr/>
        <p:txBody>
          <a:bodyPr/>
          <a:lstStyle/>
          <a:p>
            <a:fld id="{1495DAC2-AB1D-3846-9742-98AFDA9D25F8}" type="slidenum">
              <a:rPr lang="it-IT" smtClean="0"/>
              <a:t>71</a:t>
            </a:fld>
            <a:endParaRPr lang="it-IT"/>
          </a:p>
        </p:txBody>
      </p:sp>
      <p:grpSp>
        <p:nvGrpSpPr>
          <p:cNvPr id="4" name="Group 3">
            <a:extLst>
              <a:ext uri="{FF2B5EF4-FFF2-40B4-BE49-F238E27FC236}">
                <a16:creationId xmlns:a16="http://schemas.microsoft.com/office/drawing/2014/main" id="{1C5538AB-80AA-EDFF-C70E-4261373A4AB7}"/>
              </a:ext>
            </a:extLst>
          </p:cNvPr>
          <p:cNvGrpSpPr/>
          <p:nvPr/>
        </p:nvGrpSpPr>
        <p:grpSpPr>
          <a:xfrm>
            <a:off x="340491" y="1164116"/>
            <a:ext cx="11535421" cy="3093154"/>
            <a:chOff x="137290" y="667400"/>
            <a:chExt cx="8869420" cy="3093154"/>
          </a:xfrm>
        </p:grpSpPr>
        <p:grpSp>
          <p:nvGrpSpPr>
            <p:cNvPr id="5" name="Group 4">
              <a:extLst>
                <a:ext uri="{FF2B5EF4-FFF2-40B4-BE49-F238E27FC236}">
                  <a16:creationId xmlns:a16="http://schemas.microsoft.com/office/drawing/2014/main" id="{71BD634C-2F93-6DA7-566A-AA3F51E55202}"/>
                </a:ext>
              </a:extLst>
            </p:cNvPr>
            <p:cNvGrpSpPr/>
            <p:nvPr/>
          </p:nvGrpSpPr>
          <p:grpSpPr>
            <a:xfrm>
              <a:off x="137290" y="667400"/>
              <a:ext cx="8869420" cy="3093154"/>
              <a:chOff x="137290" y="667400"/>
              <a:chExt cx="8869420" cy="3093154"/>
            </a:xfrm>
          </p:grpSpPr>
          <p:sp>
            <p:nvSpPr>
              <p:cNvPr id="7" name="TextBox 6">
                <a:extLst>
                  <a:ext uri="{FF2B5EF4-FFF2-40B4-BE49-F238E27FC236}">
                    <a16:creationId xmlns:a16="http://schemas.microsoft.com/office/drawing/2014/main" id="{3278DADD-5E00-06B6-C6DE-C281AA7960CA}"/>
                  </a:ext>
                </a:extLst>
              </p:cNvPr>
              <p:cNvSpPr txBox="1"/>
              <p:nvPr/>
            </p:nvSpPr>
            <p:spPr>
              <a:xfrm>
                <a:off x="137290" y="667400"/>
                <a:ext cx="8869420" cy="3093154"/>
              </a:xfrm>
              <a:prstGeom prst="rect">
                <a:avLst/>
              </a:prstGeom>
              <a:solidFill>
                <a:schemeClr val="accent6">
                  <a:lumMod val="40000"/>
                  <a:lumOff val="60000"/>
                  <a:alpha val="60000"/>
                </a:schemeClr>
              </a:solidFill>
            </p:spPr>
            <p:txBody>
              <a:bodyPr wrap="square" rtlCol="0">
                <a:spAutoFit/>
              </a:bodyPr>
              <a:lstStyle/>
              <a:p>
                <a:pPr marL="285750" indent="-285750">
                  <a:spcBef>
                    <a:spcPts val="600"/>
                  </a:spcBef>
                  <a:buFont typeface="Courier New" panose="02070309020205020404" pitchFamily="49" charset="0"/>
                  <a:buChar char="o"/>
                </a:pPr>
                <a:r>
                  <a:rPr lang="en-US" sz="2000" b="1" dirty="0">
                    <a:solidFill>
                      <a:srgbClr val="FF0000"/>
                    </a:solidFill>
                  </a:rPr>
                  <a:t>Maintain Leadership in Accelerator Science</a:t>
                </a:r>
              </a:p>
              <a:p>
                <a:pPr marL="800100" lvl="1" indent="-342900">
                  <a:spcBef>
                    <a:spcPts val="600"/>
                  </a:spcBef>
                  <a:buClr>
                    <a:srgbClr val="FF0000"/>
                  </a:buClr>
                  <a:buFont typeface="Arial" panose="020B0604020202020204" pitchFamily="34" charset="0"/>
                  <a:buChar char="•"/>
                </a:pPr>
                <a:r>
                  <a:rPr lang="en-US" sz="2000" b="1" dirty="0"/>
                  <a:t>Applications of Energy Recovery </a:t>
                </a:r>
                <a:r>
                  <a:rPr lang="en-US" sz="2000" b="1" dirty="0" err="1"/>
                  <a:t>Linacs</a:t>
                </a:r>
                <a:r>
                  <a:rPr lang="en-US" sz="2000" b="1" dirty="0"/>
                  <a:t> </a:t>
                </a:r>
              </a:p>
              <a:p>
                <a:pPr marL="800100" lvl="1" indent="-342900">
                  <a:spcBef>
                    <a:spcPts val="600"/>
                  </a:spcBef>
                  <a:buClr>
                    <a:srgbClr val="FF0000"/>
                  </a:buClr>
                  <a:buFont typeface="Arial" panose="020B0604020202020204" pitchFamily="34" charset="0"/>
                  <a:buChar char="•"/>
                </a:pPr>
                <a:r>
                  <a:rPr lang="en-US" sz="2000" b="1" dirty="0"/>
                  <a:t>Superconductive RF Technology</a:t>
                </a:r>
              </a:p>
              <a:p>
                <a:pPr marL="800100" lvl="1" indent="-342900">
                  <a:spcBef>
                    <a:spcPts val="600"/>
                  </a:spcBef>
                  <a:buClr>
                    <a:srgbClr val="FF0000"/>
                  </a:buClr>
                  <a:buFont typeface="Arial" panose="020B0604020202020204" pitchFamily="34" charset="0"/>
                  <a:buChar char="•"/>
                </a:pPr>
                <a:r>
                  <a:rPr lang="en-US" sz="2000" b="1" dirty="0"/>
                  <a:t>Magnet Technology</a:t>
                </a:r>
              </a:p>
              <a:p>
                <a:pPr marL="800100" lvl="1" indent="-342900">
                  <a:spcBef>
                    <a:spcPts val="600"/>
                  </a:spcBef>
                  <a:buClr>
                    <a:srgbClr val="FF0000"/>
                  </a:buClr>
                  <a:buFont typeface="Arial" panose="020B0604020202020204" pitchFamily="34" charset="0"/>
                  <a:buChar char="•"/>
                </a:pPr>
                <a:r>
                  <a:rPr lang="en-US" sz="2000" b="1" dirty="0"/>
                  <a:t>High-Current Polarized Electron source</a:t>
                </a:r>
              </a:p>
              <a:p>
                <a:pPr marL="285750" indent="-285750">
                  <a:spcBef>
                    <a:spcPts val="600"/>
                  </a:spcBef>
                  <a:buFont typeface="Courier New" panose="02070309020205020404" pitchFamily="49" charset="0"/>
                  <a:buChar char="o"/>
                </a:pPr>
                <a:r>
                  <a:rPr lang="en-US" sz="2000" b="1" dirty="0">
                    <a:solidFill>
                      <a:srgbClr val="2925FF"/>
                    </a:solidFill>
                  </a:rPr>
                  <a:t>Workforce: Training Next Generation Scientists</a:t>
                </a:r>
              </a:p>
              <a:p>
                <a:pPr marL="285750" indent="-285750">
                  <a:spcBef>
                    <a:spcPts val="600"/>
                  </a:spcBef>
                  <a:buFont typeface="Courier New" panose="02070309020205020404" pitchFamily="49" charset="0"/>
                  <a:buChar char="o"/>
                </a:pPr>
                <a:r>
                  <a:rPr lang="en-US" sz="2000" b="1" dirty="0">
                    <a:solidFill>
                      <a:srgbClr val="00B050"/>
                    </a:solidFill>
                  </a:rPr>
                  <a:t>Advanced Scientific Computing</a:t>
                </a:r>
              </a:p>
              <a:p>
                <a:pPr marL="285750" indent="-285750">
                  <a:spcBef>
                    <a:spcPts val="600"/>
                  </a:spcBef>
                  <a:buFont typeface="Courier New" panose="02070309020205020404" pitchFamily="49" charset="0"/>
                  <a:buChar char="o"/>
                </a:pPr>
                <a:r>
                  <a:rPr lang="en-US" sz="2000" b="1" dirty="0">
                    <a:solidFill>
                      <a:schemeClr val="accent6">
                        <a:lumMod val="50000"/>
                      </a:schemeClr>
                    </a:solidFill>
                  </a:rPr>
                  <a:t>Connections with Atomic, High Energy, and Astro-Physics</a:t>
                </a:r>
              </a:p>
            </p:txBody>
          </p:sp>
          <p:pic>
            <p:nvPicPr>
              <p:cNvPr id="8" name="Picture 7">
                <a:extLst>
                  <a:ext uri="{FF2B5EF4-FFF2-40B4-BE49-F238E27FC236}">
                    <a16:creationId xmlns:a16="http://schemas.microsoft.com/office/drawing/2014/main" id="{AEB684E3-44FE-2DC6-B39A-D2717849CE57}"/>
                  </a:ext>
                </a:extLst>
              </p:cNvPr>
              <p:cNvPicPr>
                <a:picLocks noChangeAspect="1"/>
              </p:cNvPicPr>
              <p:nvPr/>
            </p:nvPicPr>
            <p:blipFill>
              <a:blip r:embed="rId2"/>
              <a:stretch>
                <a:fillRect/>
              </a:stretch>
            </p:blipFill>
            <p:spPr>
              <a:xfrm>
                <a:off x="5844711" y="1792677"/>
                <a:ext cx="3056656" cy="914140"/>
              </a:xfrm>
              <a:prstGeom prst="rect">
                <a:avLst/>
              </a:prstGeom>
              <a:noFill/>
            </p:spPr>
          </p:pic>
          <p:sp>
            <p:nvSpPr>
              <p:cNvPr id="9" name="TextBox 8">
                <a:extLst>
                  <a:ext uri="{FF2B5EF4-FFF2-40B4-BE49-F238E27FC236}">
                    <a16:creationId xmlns:a16="http://schemas.microsoft.com/office/drawing/2014/main" id="{51C8B7E3-34C7-2D23-0219-FC33005CC515}"/>
                  </a:ext>
                </a:extLst>
              </p:cNvPr>
              <p:cNvSpPr txBox="1"/>
              <p:nvPr/>
            </p:nvSpPr>
            <p:spPr>
              <a:xfrm>
                <a:off x="6343145" y="839594"/>
                <a:ext cx="2096984" cy="646331"/>
              </a:xfrm>
              <a:prstGeom prst="rect">
                <a:avLst/>
              </a:prstGeom>
              <a:solidFill>
                <a:schemeClr val="bg1"/>
              </a:solidFill>
            </p:spPr>
            <p:txBody>
              <a:bodyPr wrap="none" rtlCol="0">
                <a:spAutoFit/>
              </a:bodyPr>
              <a:lstStyle/>
              <a:p>
                <a:pPr algn="ctr"/>
                <a:r>
                  <a:rPr lang="en-US" b="1" dirty="0">
                    <a:solidFill>
                      <a:srgbClr val="FF0000"/>
                    </a:solidFill>
                  </a:rPr>
                  <a:t>Chapter 6</a:t>
                </a:r>
                <a:r>
                  <a:rPr lang="en-US" dirty="0"/>
                  <a:t> </a:t>
                </a:r>
              </a:p>
              <a:p>
                <a:pPr algn="ctr"/>
                <a:r>
                  <a:rPr lang="en-US" b="1" dirty="0"/>
                  <a:t>of the N.A.S. Report</a:t>
                </a:r>
              </a:p>
            </p:txBody>
          </p:sp>
        </p:grpSp>
        <p:sp>
          <p:nvSpPr>
            <p:cNvPr id="6" name="TextBox 5">
              <a:extLst>
                <a:ext uri="{FF2B5EF4-FFF2-40B4-BE49-F238E27FC236}">
                  <a16:creationId xmlns:a16="http://schemas.microsoft.com/office/drawing/2014/main" id="{77C33EE9-7DC9-4650-A53A-1EF77D0952C5}"/>
                </a:ext>
              </a:extLst>
            </p:cNvPr>
            <p:cNvSpPr txBox="1"/>
            <p:nvPr/>
          </p:nvSpPr>
          <p:spPr>
            <a:xfrm>
              <a:off x="5791882" y="1523040"/>
              <a:ext cx="3180101" cy="307777"/>
            </a:xfrm>
            <a:prstGeom prst="rect">
              <a:avLst/>
            </a:prstGeom>
            <a:noFill/>
          </p:spPr>
          <p:txBody>
            <a:bodyPr wrap="none" rtlCol="0">
              <a:spAutoFit/>
            </a:bodyPr>
            <a:lstStyle/>
            <a:p>
              <a:r>
                <a:rPr lang="en-US" sz="1400" b="1" dirty="0"/>
                <a:t>https://</a:t>
              </a:r>
              <a:r>
                <a:rPr lang="en-US" sz="1400" b="1" dirty="0" err="1"/>
                <a:t>www.nap.edu</a:t>
              </a:r>
              <a:r>
                <a:rPr lang="en-US" sz="1400" b="1" dirty="0"/>
                <a:t>/download/25171</a:t>
              </a:r>
            </a:p>
          </p:txBody>
        </p:sp>
      </p:grpSp>
      <p:sp>
        <p:nvSpPr>
          <p:cNvPr id="19" name="TextBox 18">
            <a:extLst>
              <a:ext uri="{FF2B5EF4-FFF2-40B4-BE49-F238E27FC236}">
                <a16:creationId xmlns:a16="http://schemas.microsoft.com/office/drawing/2014/main" id="{EDF35E4C-1099-D1DD-588A-C22B10259923}"/>
              </a:ext>
            </a:extLst>
          </p:cNvPr>
          <p:cNvSpPr txBox="1"/>
          <p:nvPr/>
        </p:nvSpPr>
        <p:spPr>
          <a:xfrm>
            <a:off x="340491" y="4560151"/>
            <a:ext cx="11535421" cy="1569660"/>
          </a:xfrm>
          <a:prstGeom prst="rect">
            <a:avLst/>
          </a:prstGeom>
          <a:solidFill>
            <a:schemeClr val="accent5">
              <a:lumMod val="40000"/>
              <a:lumOff val="60000"/>
            </a:schemeClr>
          </a:solidFill>
        </p:spPr>
        <p:txBody>
          <a:bodyPr wrap="square" rtlCol="0">
            <a:spAutoFit/>
          </a:bodyPr>
          <a:lstStyle/>
          <a:p>
            <a:pPr algn="just"/>
            <a:r>
              <a:rPr lang="en-US" sz="2400" dirty="0"/>
              <a:t>Fundamental Science is a constant source of direct and indirect </a:t>
            </a:r>
            <a:r>
              <a:rPr lang="en-US" sz="2400" dirty="0">
                <a:solidFill>
                  <a:srgbClr val="FF0000"/>
                </a:solidFill>
              </a:rPr>
              <a:t>technological applications</a:t>
            </a:r>
            <a:r>
              <a:rPr lang="en-US" sz="2400" dirty="0"/>
              <a:t>. </a:t>
            </a:r>
          </a:p>
          <a:p>
            <a:pPr algn="just"/>
            <a:r>
              <a:rPr lang="en-US" sz="2400" dirty="0"/>
              <a:t>Nevertheless, it is the passion and enthusiasm for </a:t>
            </a:r>
            <a:r>
              <a:rPr lang="en-US" sz="2400" dirty="0">
                <a:solidFill>
                  <a:srgbClr val="FF0000"/>
                </a:solidFill>
              </a:rPr>
              <a:t>basic knowledge</a:t>
            </a:r>
            <a:r>
              <a:rPr lang="en-US" sz="2400" dirty="0"/>
              <a:t> that constantly motivates scientists to explore the unknown, pushing further the frontier of human knowledge.</a:t>
            </a:r>
          </a:p>
        </p:txBody>
      </p:sp>
      <p:sp>
        <p:nvSpPr>
          <p:cNvPr id="20" name="Title 1">
            <a:extLst>
              <a:ext uri="{FF2B5EF4-FFF2-40B4-BE49-F238E27FC236}">
                <a16:creationId xmlns:a16="http://schemas.microsoft.com/office/drawing/2014/main" id="{7C8FBA8C-8E61-CEA7-C553-AF4670E38EC1}"/>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Impact of the EIC on other fields</a:t>
            </a:r>
          </a:p>
        </p:txBody>
      </p:sp>
    </p:spTree>
    <p:extLst>
      <p:ext uri="{BB962C8B-B14F-4D97-AF65-F5344CB8AC3E}">
        <p14:creationId xmlns:p14="http://schemas.microsoft.com/office/powerpoint/2010/main" val="20424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9316E3-E1F8-CE46-0718-0B0EF7F56EA1}"/>
              </a:ext>
            </a:extLst>
          </p:cNvPr>
          <p:cNvSpPr>
            <a:spLocks noGrp="1"/>
          </p:cNvSpPr>
          <p:nvPr>
            <p:ph type="ftr" sz="quarter" idx="11"/>
          </p:nvPr>
        </p:nvSpPr>
        <p:spPr/>
        <p:txBody>
          <a:bodyPr/>
          <a:lstStyle/>
          <a:p>
            <a:r>
              <a:rPr lang="it-IT"/>
              <a:t>S. Fazio (University of Calabria &amp; INFN Cosenza)</a:t>
            </a:r>
          </a:p>
        </p:txBody>
      </p:sp>
      <p:sp>
        <p:nvSpPr>
          <p:cNvPr id="3" name="Slide Number Placeholder 2">
            <a:extLst>
              <a:ext uri="{FF2B5EF4-FFF2-40B4-BE49-F238E27FC236}">
                <a16:creationId xmlns:a16="http://schemas.microsoft.com/office/drawing/2014/main" id="{05DA511E-C07F-33E6-F3C6-832745681F5E}"/>
              </a:ext>
            </a:extLst>
          </p:cNvPr>
          <p:cNvSpPr>
            <a:spLocks noGrp="1"/>
          </p:cNvSpPr>
          <p:nvPr>
            <p:ph type="sldNum" sz="quarter" idx="12"/>
          </p:nvPr>
        </p:nvSpPr>
        <p:spPr/>
        <p:txBody>
          <a:bodyPr/>
          <a:lstStyle/>
          <a:p>
            <a:fld id="{1495DAC2-AB1D-3846-9742-98AFDA9D25F8}" type="slidenum">
              <a:rPr lang="it-IT" smtClean="0"/>
              <a:t>72</a:t>
            </a:fld>
            <a:endParaRPr lang="it-IT"/>
          </a:p>
        </p:txBody>
      </p:sp>
      <p:sp>
        <p:nvSpPr>
          <p:cNvPr id="10" name="Rectangle 9">
            <a:extLst>
              <a:ext uri="{FF2B5EF4-FFF2-40B4-BE49-F238E27FC236}">
                <a16:creationId xmlns:a16="http://schemas.microsoft.com/office/drawing/2014/main" id="{71C1AB6C-8021-2336-8B5F-7C0DBCBF3A3D}"/>
              </a:ext>
            </a:extLst>
          </p:cNvPr>
          <p:cNvSpPr/>
          <p:nvPr/>
        </p:nvSpPr>
        <p:spPr>
          <a:xfrm>
            <a:off x="1631614" y="5540435"/>
            <a:ext cx="8963025" cy="307777"/>
          </a:xfrm>
          <a:prstGeom prst="rect">
            <a:avLst/>
          </a:prstGeom>
        </p:spPr>
        <p:txBody>
          <a:bodyPr wrap="square">
            <a:spAutoFit/>
          </a:bodyPr>
          <a:lstStyle/>
          <a:p>
            <a:pPr algn="ctr"/>
            <a:r>
              <a:rPr lang="en-US" sz="1400" dirty="0"/>
              <a:t>As quoted in </a:t>
            </a:r>
            <a:r>
              <a:rPr lang="en-US" sz="1400" i="1" dirty="0"/>
              <a:t>The Harvest of a Quiet Eye : A Selection of Scientific Quotations</a:t>
            </a:r>
            <a:r>
              <a:rPr lang="en-US" sz="1400" dirty="0"/>
              <a:t> (1977), p. 56</a:t>
            </a:r>
          </a:p>
        </p:txBody>
      </p:sp>
      <p:sp>
        <p:nvSpPr>
          <p:cNvPr id="11" name="Title 1">
            <a:extLst>
              <a:ext uri="{FF2B5EF4-FFF2-40B4-BE49-F238E27FC236}">
                <a16:creationId xmlns:a16="http://schemas.microsoft.com/office/drawing/2014/main" id="{1D2170DB-DFCC-40F9-5996-6D405E0E2159}"/>
              </a:ext>
            </a:extLst>
          </p:cNvPr>
          <p:cNvSpPr txBox="1">
            <a:spLocks/>
          </p:cNvSpPr>
          <p:nvPr/>
        </p:nvSpPr>
        <p:spPr bwMode="auto">
          <a:xfrm>
            <a:off x="1676400" y="4549507"/>
            <a:ext cx="88392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pPr algn="ctr">
              <a:lnSpc>
                <a:spcPct val="100000"/>
              </a:lnSpc>
            </a:pPr>
            <a:r>
              <a:rPr lang="en-US" sz="3200" cap="none" dirty="0">
                <a:solidFill>
                  <a:srgbClr val="FF0000"/>
                </a:solidFill>
                <a:effectLst/>
              </a:rPr>
              <a:t>"One day sir, you may tax it."</a:t>
            </a:r>
          </a:p>
        </p:txBody>
      </p:sp>
      <p:sp>
        <p:nvSpPr>
          <p:cNvPr id="20" name="Title 1">
            <a:extLst>
              <a:ext uri="{FF2B5EF4-FFF2-40B4-BE49-F238E27FC236}">
                <a16:creationId xmlns:a16="http://schemas.microsoft.com/office/drawing/2014/main" id="{7C8FBA8C-8E61-CEA7-C553-AF4670E38EC1}"/>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b="1" dirty="0">
                <a:solidFill>
                  <a:srgbClr val="C00000"/>
                </a:solidFill>
              </a:rPr>
              <a:t>Impact of the EIC on other fields</a:t>
            </a:r>
          </a:p>
        </p:txBody>
      </p:sp>
      <p:grpSp>
        <p:nvGrpSpPr>
          <p:cNvPr id="21" name="Group 20">
            <a:extLst>
              <a:ext uri="{FF2B5EF4-FFF2-40B4-BE49-F238E27FC236}">
                <a16:creationId xmlns:a16="http://schemas.microsoft.com/office/drawing/2014/main" id="{BB1ACB7D-FB94-5865-28B5-11DD342FE570}"/>
              </a:ext>
            </a:extLst>
          </p:cNvPr>
          <p:cNvGrpSpPr/>
          <p:nvPr/>
        </p:nvGrpSpPr>
        <p:grpSpPr>
          <a:xfrm>
            <a:off x="1063434" y="1317565"/>
            <a:ext cx="9801981" cy="3389200"/>
            <a:chOff x="-357378" y="2344854"/>
            <a:chExt cx="9801981" cy="3389200"/>
          </a:xfrm>
        </p:grpSpPr>
        <p:sp>
          <p:nvSpPr>
            <p:cNvPr id="22" name="Title 1">
              <a:extLst>
                <a:ext uri="{FF2B5EF4-FFF2-40B4-BE49-F238E27FC236}">
                  <a16:creationId xmlns:a16="http://schemas.microsoft.com/office/drawing/2014/main" id="{9CBD318F-FE20-2959-3807-E265BA99EDA4}"/>
                </a:ext>
              </a:extLst>
            </p:cNvPr>
            <p:cNvSpPr txBox="1">
              <a:spLocks/>
            </p:cNvSpPr>
            <p:nvPr/>
          </p:nvSpPr>
          <p:spPr bwMode="auto">
            <a:xfrm>
              <a:off x="-357378" y="3962400"/>
              <a:ext cx="9801981" cy="177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pPr algn="ctr">
                <a:lnSpc>
                  <a:spcPct val="100000"/>
                </a:lnSpc>
              </a:pPr>
              <a:r>
                <a:rPr lang="en-US" sz="2000" cap="none" dirty="0">
                  <a:effectLst/>
                </a:rPr>
                <a:t>Faraday's reply to William Gladstone, then British Chancellor of the Exchequer (minister of finance), when asked of the practical value of electricity (1850) </a:t>
              </a:r>
              <a:endParaRPr lang="en-US" sz="2000" cap="none" dirty="0">
                <a:solidFill>
                  <a:srgbClr val="FF0000"/>
                </a:solidFill>
                <a:effectLst/>
              </a:endParaRPr>
            </a:p>
          </p:txBody>
        </p:sp>
        <p:pic>
          <p:nvPicPr>
            <p:cNvPr id="23" name="Picture 22">
              <a:extLst>
                <a:ext uri="{FF2B5EF4-FFF2-40B4-BE49-F238E27FC236}">
                  <a16:creationId xmlns:a16="http://schemas.microsoft.com/office/drawing/2014/main" id="{910D9E37-2182-BFAB-F648-6E316E6CDB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4885" y="2344854"/>
              <a:ext cx="1256532" cy="1693746"/>
            </a:xfrm>
            <a:prstGeom prst="rect">
              <a:avLst/>
            </a:prstGeom>
          </p:spPr>
        </p:pic>
        <p:sp>
          <p:nvSpPr>
            <p:cNvPr id="24" name="Rectangle 23">
              <a:extLst>
                <a:ext uri="{FF2B5EF4-FFF2-40B4-BE49-F238E27FC236}">
                  <a16:creationId xmlns:a16="http://schemas.microsoft.com/office/drawing/2014/main" id="{B43930E1-DDEA-6297-E213-C89AA244F174}"/>
                </a:ext>
              </a:extLst>
            </p:cNvPr>
            <p:cNvSpPr/>
            <p:nvPr/>
          </p:nvSpPr>
          <p:spPr>
            <a:xfrm>
              <a:off x="533737" y="3875108"/>
              <a:ext cx="3186590" cy="338554"/>
            </a:xfrm>
            <a:prstGeom prst="rect">
              <a:avLst/>
            </a:prstGeom>
          </p:spPr>
          <p:txBody>
            <a:bodyPr wrap="none">
              <a:spAutoFit/>
            </a:bodyPr>
            <a:lstStyle/>
            <a:p>
              <a:r>
                <a:rPr lang="en-US" sz="1600" dirty="0"/>
                <a:t>Michael Faraday (1791-1867)</a:t>
              </a:r>
            </a:p>
          </p:txBody>
        </p:sp>
        <p:pic>
          <p:nvPicPr>
            <p:cNvPr id="25" name="Picture 24">
              <a:extLst>
                <a:ext uri="{FF2B5EF4-FFF2-40B4-BE49-F238E27FC236}">
                  <a16:creationId xmlns:a16="http://schemas.microsoft.com/office/drawing/2014/main" id="{98C89E6C-D334-1501-0053-E557148DE5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2430" y="2438401"/>
              <a:ext cx="1002906" cy="1363134"/>
            </a:xfrm>
            <a:prstGeom prst="rect">
              <a:avLst/>
            </a:prstGeom>
          </p:spPr>
        </p:pic>
        <p:sp>
          <p:nvSpPr>
            <p:cNvPr id="26" name="Rectangle 25">
              <a:extLst>
                <a:ext uri="{FF2B5EF4-FFF2-40B4-BE49-F238E27FC236}">
                  <a16:creationId xmlns:a16="http://schemas.microsoft.com/office/drawing/2014/main" id="{979B20EB-F253-EF32-8123-8CAE9D1EAC4D}"/>
                </a:ext>
              </a:extLst>
            </p:cNvPr>
            <p:cNvSpPr/>
            <p:nvPr/>
          </p:nvSpPr>
          <p:spPr>
            <a:xfrm>
              <a:off x="4208241" y="2503501"/>
              <a:ext cx="978428" cy="769441"/>
            </a:xfrm>
            <a:prstGeom prst="rect">
              <a:avLst/>
            </a:prstGeom>
          </p:spPr>
          <p:txBody>
            <a:bodyPr wrap="none">
              <a:spAutoFit/>
            </a:bodyPr>
            <a:lstStyle/>
            <a:p>
              <a:r>
                <a:rPr lang="en-US" sz="4400" dirty="0">
                  <a:effectLst/>
                </a:rPr>
                <a:t>vs.</a:t>
              </a:r>
              <a:endParaRPr lang="en-US" sz="4400" dirty="0"/>
            </a:p>
          </p:txBody>
        </p:sp>
        <p:sp>
          <p:nvSpPr>
            <p:cNvPr id="27" name="Rectangle 26">
              <a:extLst>
                <a:ext uri="{FF2B5EF4-FFF2-40B4-BE49-F238E27FC236}">
                  <a16:creationId xmlns:a16="http://schemas.microsoft.com/office/drawing/2014/main" id="{99795CC7-0AE6-7409-3550-8702FFAF2111}"/>
                </a:ext>
              </a:extLst>
            </p:cNvPr>
            <p:cNvSpPr/>
            <p:nvPr/>
          </p:nvSpPr>
          <p:spPr>
            <a:xfrm>
              <a:off x="5275070" y="3883576"/>
              <a:ext cx="3595155" cy="338554"/>
            </a:xfrm>
            <a:prstGeom prst="rect">
              <a:avLst/>
            </a:prstGeom>
          </p:spPr>
          <p:txBody>
            <a:bodyPr wrap="none">
              <a:spAutoFit/>
            </a:bodyPr>
            <a:lstStyle/>
            <a:p>
              <a:r>
                <a:rPr lang="en-US" sz="1600" dirty="0"/>
                <a:t>William E. Gladstone (1809–1898)</a:t>
              </a:r>
            </a:p>
          </p:txBody>
        </p:sp>
      </p:grpSp>
    </p:spTree>
    <p:extLst>
      <p:ext uri="{BB962C8B-B14F-4D97-AF65-F5344CB8AC3E}">
        <p14:creationId xmlns:p14="http://schemas.microsoft.com/office/powerpoint/2010/main" val="27812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8</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What did HERA found?</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sp>
        <p:nvSpPr>
          <p:cNvPr id="14" name="TextBox 13">
            <a:extLst>
              <a:ext uri="{FF2B5EF4-FFF2-40B4-BE49-F238E27FC236}">
                <a16:creationId xmlns:a16="http://schemas.microsoft.com/office/drawing/2014/main" id="{C331C756-21DC-E446-909A-05C44BEAE7AF}"/>
              </a:ext>
            </a:extLst>
          </p:cNvPr>
          <p:cNvSpPr txBox="1"/>
          <p:nvPr/>
        </p:nvSpPr>
        <p:spPr>
          <a:xfrm>
            <a:off x="4371109" y="3826730"/>
            <a:ext cx="4639007" cy="830997"/>
          </a:xfrm>
          <a:prstGeom prst="rect">
            <a:avLst/>
          </a:prstGeom>
          <a:gradFill flip="none" rotWithShape="1">
            <a:gsLst>
              <a:gs pos="10000">
                <a:srgbClr val="FFFF00"/>
              </a:gs>
              <a:gs pos="100000">
                <a:srgbClr val="FFFFFF"/>
              </a:gs>
            </a:gsLst>
            <a:path path="circle">
              <a:fillToRect l="100000" t="100000"/>
            </a:path>
            <a:tileRect r="-100000" b="-100000"/>
          </a:gradFill>
          <a:effectLst/>
        </p:spPr>
        <p:txBody>
          <a:bodyPr wrap="square" rtlCol="0">
            <a:spAutoFit/>
          </a:bodyPr>
          <a:lstStyle/>
          <a:p>
            <a:r>
              <a:rPr lang="en-US" sz="2400" b="1" dirty="0">
                <a:solidFill>
                  <a:srgbClr val="0000FF"/>
                </a:solidFill>
              </a:rPr>
              <a:t>HERA discovery: </a:t>
            </a:r>
          </a:p>
          <a:p>
            <a:r>
              <a:rPr lang="en-US" sz="2400" dirty="0"/>
              <a:t>Gluon density dominates at x &lt; 0.1</a:t>
            </a:r>
          </a:p>
        </p:txBody>
      </p:sp>
      <p:grpSp>
        <p:nvGrpSpPr>
          <p:cNvPr id="15" name="Group 14">
            <a:extLst>
              <a:ext uri="{FF2B5EF4-FFF2-40B4-BE49-F238E27FC236}">
                <a16:creationId xmlns:a16="http://schemas.microsoft.com/office/drawing/2014/main" id="{C46BB590-EDB7-A844-AA42-ABA95DF0B1C2}"/>
              </a:ext>
            </a:extLst>
          </p:cNvPr>
          <p:cNvGrpSpPr/>
          <p:nvPr/>
        </p:nvGrpSpPr>
        <p:grpSpPr>
          <a:xfrm>
            <a:off x="148008" y="1076353"/>
            <a:ext cx="3893632" cy="4330489"/>
            <a:chOff x="26842" y="1420596"/>
            <a:chExt cx="3749250" cy="3999758"/>
          </a:xfrm>
        </p:grpSpPr>
        <p:pic>
          <p:nvPicPr>
            <p:cNvPr id="16" name="Picture 7">
              <a:extLst>
                <a:ext uri="{FF2B5EF4-FFF2-40B4-BE49-F238E27FC236}">
                  <a16:creationId xmlns:a16="http://schemas.microsoft.com/office/drawing/2014/main" id="{59A8867C-7292-9F46-9E91-06E6D0F6F0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7" r="5660"/>
            <a:stretch/>
          </p:blipFill>
          <p:spPr bwMode="auto">
            <a:xfrm>
              <a:off x="26842" y="1420596"/>
              <a:ext cx="3749250" cy="3999758"/>
            </a:xfrm>
            <a:prstGeom prst="rect">
              <a:avLst/>
            </a:prstGeom>
            <a:noFill/>
            <a:ln w="12700" cap="flat">
              <a:noFill/>
              <a:miter lim="800000"/>
              <a:headEnd/>
              <a:tailEnd/>
            </a:ln>
          </p:spPr>
        </p:pic>
        <p:pic>
          <p:nvPicPr>
            <p:cNvPr id="17" name="Picture 1">
              <a:extLst>
                <a:ext uri="{FF2B5EF4-FFF2-40B4-BE49-F238E27FC236}">
                  <a16:creationId xmlns:a16="http://schemas.microsoft.com/office/drawing/2014/main" id="{EB0F4D19-D46A-064C-9D89-9B0F32A2A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088" y="2090095"/>
              <a:ext cx="480060" cy="48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18" name="Picture 14">
              <a:extLst>
                <a:ext uri="{FF2B5EF4-FFF2-40B4-BE49-F238E27FC236}">
                  <a16:creationId xmlns:a16="http://schemas.microsoft.com/office/drawing/2014/main" id="{559A41C6-6B0E-4548-94C4-DFF3E7BF7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68" y="1771867"/>
              <a:ext cx="528955" cy="528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cxnSp>
          <p:nvCxnSpPr>
            <p:cNvPr id="19" name="Straight Arrow Connector 18">
              <a:extLst>
                <a:ext uri="{FF2B5EF4-FFF2-40B4-BE49-F238E27FC236}">
                  <a16:creationId xmlns:a16="http://schemas.microsoft.com/office/drawing/2014/main" id="{A7FF0F91-D44F-EE46-B5EF-5E461E05144E}"/>
                </a:ext>
              </a:extLst>
            </p:cNvPr>
            <p:cNvCxnSpPr>
              <a:stCxn id="17" idx="1"/>
              <a:endCxn id="18" idx="3"/>
            </p:cNvCxnSpPr>
            <p:nvPr/>
          </p:nvCxnSpPr>
          <p:spPr bwMode="auto">
            <a:xfrm flipH="1" flipV="1">
              <a:off x="1202223" y="2036345"/>
              <a:ext cx="1882865" cy="293780"/>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grpSp>
      <p:sp>
        <p:nvSpPr>
          <p:cNvPr id="20" name="TextBox 19">
            <a:extLst>
              <a:ext uri="{FF2B5EF4-FFF2-40B4-BE49-F238E27FC236}">
                <a16:creationId xmlns:a16="http://schemas.microsoft.com/office/drawing/2014/main" id="{F77F4421-291F-D44F-B686-24D058BDD4BE}"/>
              </a:ext>
            </a:extLst>
          </p:cNvPr>
          <p:cNvSpPr txBox="1"/>
          <p:nvPr/>
        </p:nvSpPr>
        <p:spPr>
          <a:xfrm>
            <a:off x="167278" y="5601347"/>
            <a:ext cx="11874158" cy="830997"/>
          </a:xfrm>
          <a:prstGeom prst="rect">
            <a:avLst/>
          </a:prstGeom>
          <a:solidFill>
            <a:schemeClr val="bg1"/>
          </a:solidFill>
          <a:ln w="38100">
            <a:solidFill>
              <a:schemeClr val="tx2"/>
            </a:solidFill>
          </a:ln>
        </p:spPr>
        <p:txBody>
          <a:bodyPr wrap="square" rtlCol="0">
            <a:spAutoFit/>
          </a:bodyPr>
          <a:lstStyle/>
          <a:p>
            <a:pPr marL="12700" indent="-12700"/>
            <a:r>
              <a:rPr lang="en-US" sz="2400" dirty="0">
                <a:sym typeface="Wingdings"/>
              </a:rPr>
              <a:t>Need a high </a:t>
            </a:r>
            <a:r>
              <a:rPr lang="en-US" sz="2400" dirty="0" err="1">
                <a:sym typeface="Wingdings"/>
              </a:rPr>
              <a:t>lumi</a:t>
            </a:r>
            <a:r>
              <a:rPr lang="en-US" sz="2400" dirty="0">
                <a:sym typeface="Wingdings"/>
              </a:rPr>
              <a:t>, highly polarized e+p(A) collider to resolve quark and gluon spatial, momentum and spin structure in multi-dimensions in both protons and nuclei </a:t>
            </a:r>
            <a:r>
              <a:rPr lang="en-US" sz="2400" b="1" dirty="0">
                <a:solidFill>
                  <a:srgbClr val="FF0000"/>
                </a:solidFill>
                <a:sym typeface="Wingdings" pitchFamily="2" charset="2"/>
              </a:rPr>
              <a:t> EIC</a:t>
            </a:r>
            <a:endParaRPr lang="en-US" sz="2400" b="1" dirty="0">
              <a:solidFill>
                <a:srgbClr val="0000FF"/>
              </a:solidFill>
            </a:endParaRPr>
          </a:p>
        </p:txBody>
      </p:sp>
      <p:grpSp>
        <p:nvGrpSpPr>
          <p:cNvPr id="21" name="Group 20">
            <a:extLst>
              <a:ext uri="{FF2B5EF4-FFF2-40B4-BE49-F238E27FC236}">
                <a16:creationId xmlns:a16="http://schemas.microsoft.com/office/drawing/2014/main" id="{546F46DB-331D-B946-A957-09B4FADD0157}"/>
              </a:ext>
            </a:extLst>
          </p:cNvPr>
          <p:cNvGrpSpPr/>
          <p:nvPr/>
        </p:nvGrpSpPr>
        <p:grpSpPr>
          <a:xfrm>
            <a:off x="4530535" y="1568216"/>
            <a:ext cx="6188877" cy="2527821"/>
            <a:chOff x="3478646" y="1146078"/>
            <a:chExt cx="5689939" cy="2176953"/>
          </a:xfrm>
        </p:grpSpPr>
        <p:sp>
          <p:nvSpPr>
            <p:cNvPr id="22" name="TextBox 21">
              <a:extLst>
                <a:ext uri="{FF2B5EF4-FFF2-40B4-BE49-F238E27FC236}">
                  <a16:creationId xmlns:a16="http://schemas.microsoft.com/office/drawing/2014/main" id="{A7E2C10C-4AC3-B444-848D-4B5D50EAC5BC}"/>
                </a:ext>
              </a:extLst>
            </p:cNvPr>
            <p:cNvSpPr txBox="1"/>
            <p:nvPr/>
          </p:nvSpPr>
          <p:spPr>
            <a:xfrm>
              <a:off x="4768281" y="2472568"/>
              <a:ext cx="471590" cy="850463"/>
            </a:xfrm>
            <a:prstGeom prst="rect">
              <a:avLst/>
            </a:prstGeom>
            <a:noFill/>
          </p:spPr>
          <p:txBody>
            <a:bodyPr wrap="none" rtlCol="0">
              <a:spAutoFit/>
            </a:bodyPr>
            <a:lstStyle/>
            <a:p>
              <a:r>
                <a:rPr lang="en-US" sz="4000" dirty="0">
                  <a:solidFill>
                    <a:srgbClr val="0000FF"/>
                  </a:solidFill>
                  <a:latin typeface="Times New Roman"/>
                  <a:cs typeface="Times New Roman"/>
                </a:rPr>
                <a:t>?</a:t>
              </a:r>
            </a:p>
          </p:txBody>
        </p:sp>
        <p:sp>
          <p:nvSpPr>
            <p:cNvPr id="23" name="TextBox 22">
              <a:extLst>
                <a:ext uri="{FF2B5EF4-FFF2-40B4-BE49-F238E27FC236}">
                  <a16:creationId xmlns:a16="http://schemas.microsoft.com/office/drawing/2014/main" id="{16FA4F87-921C-FC42-AFDB-DC9C2263C9A7}"/>
                </a:ext>
              </a:extLst>
            </p:cNvPr>
            <p:cNvSpPr txBox="1">
              <a:spLocks noChangeArrowheads="1"/>
            </p:cNvSpPr>
            <p:nvPr/>
          </p:nvSpPr>
          <p:spPr bwMode="auto">
            <a:xfrm>
              <a:off x="3478646" y="1672011"/>
              <a:ext cx="1076598" cy="646331"/>
            </a:xfrm>
            <a:prstGeom prst="rect">
              <a:avLst/>
            </a:prstGeom>
            <a:noFill/>
            <a:ln w="9525">
              <a:noFill/>
              <a:miter lim="800000"/>
              <a:headEnd/>
              <a:tailEnd/>
            </a:ln>
          </p:spPr>
          <p:txBody>
            <a:bodyPr wrap="square">
              <a:prstTxWarp prst="textNoShape">
                <a:avLst/>
              </a:prstTxWarp>
              <a:spAutoFit/>
            </a:bodyPr>
            <a:lstStyle/>
            <a:p>
              <a:pPr algn="ctr"/>
              <a:r>
                <a:rPr lang="en-US" b="1" dirty="0">
                  <a:solidFill>
                    <a:srgbClr val="FF0000"/>
                  </a:solidFill>
                </a:rPr>
                <a:t>higher </a:t>
              </a:r>
            </a:p>
            <a:p>
              <a:pPr algn="ctr"/>
              <a:r>
                <a:rPr lang="en-US" b="1" dirty="0">
                  <a:solidFill>
                    <a:srgbClr val="FF0000"/>
                  </a:solidFill>
                </a:rPr>
                <a:t>√s</a:t>
              </a:r>
            </a:p>
          </p:txBody>
        </p:sp>
        <p:pic>
          <p:nvPicPr>
            <p:cNvPr id="24" name="Picture 23" descr="Evolution.pdf">
              <a:extLst>
                <a:ext uri="{FF2B5EF4-FFF2-40B4-BE49-F238E27FC236}">
                  <a16:creationId xmlns:a16="http://schemas.microsoft.com/office/drawing/2014/main" id="{3FEAD34F-A246-AA49-BA00-6666B4007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4445" y="1146078"/>
              <a:ext cx="4834140" cy="1790916"/>
            </a:xfrm>
            <a:prstGeom prst="rect">
              <a:avLst/>
            </a:prstGeom>
          </p:spPr>
        </p:pic>
        <p:cxnSp>
          <p:nvCxnSpPr>
            <p:cNvPr id="25" name="Straight Arrow Connector 24">
              <a:extLst>
                <a:ext uri="{FF2B5EF4-FFF2-40B4-BE49-F238E27FC236}">
                  <a16:creationId xmlns:a16="http://schemas.microsoft.com/office/drawing/2014/main" id="{B03FB7E7-91E5-E445-926C-53680FEE82FD}"/>
                </a:ext>
              </a:extLst>
            </p:cNvPr>
            <p:cNvCxnSpPr/>
            <p:nvPr/>
          </p:nvCxnSpPr>
          <p:spPr>
            <a:xfrm flipH="1">
              <a:off x="3680931" y="2397947"/>
              <a:ext cx="736601" cy="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6" name="TextBox 25">
            <a:extLst>
              <a:ext uri="{FF2B5EF4-FFF2-40B4-BE49-F238E27FC236}">
                <a16:creationId xmlns:a16="http://schemas.microsoft.com/office/drawing/2014/main" id="{A65DC87C-8B17-2549-9612-B70B5BF40420}"/>
              </a:ext>
            </a:extLst>
          </p:cNvPr>
          <p:cNvSpPr txBox="1"/>
          <p:nvPr/>
        </p:nvSpPr>
        <p:spPr>
          <a:xfrm>
            <a:off x="1280033" y="882406"/>
            <a:ext cx="9163957" cy="461665"/>
          </a:xfrm>
          <a:prstGeom prst="rect">
            <a:avLst/>
          </a:prstGeom>
          <a:noFill/>
        </p:spPr>
        <p:txBody>
          <a:bodyPr wrap="square" rtlCol="0">
            <a:spAutoFit/>
          </a:bodyPr>
          <a:lstStyle/>
          <a:p>
            <a:r>
              <a:rPr lang="en-US" sz="2400" dirty="0">
                <a:solidFill>
                  <a:srgbClr val="0000FF"/>
                </a:solidFill>
              </a:rPr>
              <a:t>HERA studied in detail the one-dimensional picture of a free proton</a:t>
            </a:r>
          </a:p>
        </p:txBody>
      </p:sp>
      <p:sp>
        <p:nvSpPr>
          <p:cNvPr id="27" name="TextBox 26">
            <a:extLst>
              <a:ext uri="{FF2B5EF4-FFF2-40B4-BE49-F238E27FC236}">
                <a16:creationId xmlns:a16="http://schemas.microsoft.com/office/drawing/2014/main" id="{748671DD-A1F4-EF4C-B6DD-50D0E2D10B04}"/>
              </a:ext>
            </a:extLst>
          </p:cNvPr>
          <p:cNvSpPr txBox="1"/>
          <p:nvPr/>
        </p:nvSpPr>
        <p:spPr>
          <a:xfrm rot="16200000">
            <a:off x="-788472" y="2712546"/>
            <a:ext cx="2144241" cy="400110"/>
          </a:xfrm>
          <a:prstGeom prst="rect">
            <a:avLst/>
          </a:prstGeom>
          <a:noFill/>
        </p:spPr>
        <p:txBody>
          <a:bodyPr wrap="none" rtlCol="0">
            <a:spAutoFit/>
          </a:bodyPr>
          <a:lstStyle/>
          <a:p>
            <a:r>
              <a:rPr lang="en-US" sz="2000" b="1" dirty="0">
                <a:solidFill>
                  <a:srgbClr val="2925FF"/>
                </a:solidFill>
              </a:rPr>
              <a:t>Density of partons</a:t>
            </a:r>
          </a:p>
        </p:txBody>
      </p:sp>
      <p:sp>
        <p:nvSpPr>
          <p:cNvPr id="28" name="TextBox 27">
            <a:extLst>
              <a:ext uri="{FF2B5EF4-FFF2-40B4-BE49-F238E27FC236}">
                <a16:creationId xmlns:a16="http://schemas.microsoft.com/office/drawing/2014/main" id="{152E0FD5-BD74-F548-AF19-C71824B8C3E8}"/>
              </a:ext>
            </a:extLst>
          </p:cNvPr>
          <p:cNvSpPr txBox="1"/>
          <p:nvPr/>
        </p:nvSpPr>
        <p:spPr>
          <a:xfrm>
            <a:off x="430704" y="5064926"/>
            <a:ext cx="3508717" cy="400110"/>
          </a:xfrm>
          <a:prstGeom prst="rect">
            <a:avLst/>
          </a:prstGeom>
          <a:noFill/>
        </p:spPr>
        <p:txBody>
          <a:bodyPr wrap="none" rtlCol="0">
            <a:spAutoFit/>
          </a:bodyPr>
          <a:lstStyle/>
          <a:p>
            <a:r>
              <a:rPr lang="en-US" sz="2000" b="1" dirty="0">
                <a:solidFill>
                  <a:srgbClr val="2925FF"/>
                </a:solidFill>
              </a:rPr>
              <a:t>Relative momentum of partons</a:t>
            </a:r>
          </a:p>
        </p:txBody>
      </p:sp>
      <p:sp>
        <p:nvSpPr>
          <p:cNvPr id="30" name="TextBox 29">
            <a:extLst>
              <a:ext uri="{FF2B5EF4-FFF2-40B4-BE49-F238E27FC236}">
                <a16:creationId xmlns:a16="http://schemas.microsoft.com/office/drawing/2014/main" id="{D9073D71-9026-B643-AC15-B8C3C761D3BF}"/>
              </a:ext>
            </a:extLst>
          </p:cNvPr>
          <p:cNvSpPr txBox="1"/>
          <p:nvPr/>
        </p:nvSpPr>
        <p:spPr>
          <a:xfrm>
            <a:off x="4395453" y="4716351"/>
            <a:ext cx="6434128" cy="830997"/>
          </a:xfrm>
          <a:prstGeom prst="rect">
            <a:avLst/>
          </a:prstGeom>
          <a:noFill/>
        </p:spPr>
        <p:txBody>
          <a:bodyPr wrap="square" rtlCol="0">
            <a:spAutoFit/>
          </a:bodyPr>
          <a:lstStyle/>
          <a:p>
            <a:pPr marL="2003425" indent="-2003425"/>
            <a:r>
              <a:rPr lang="en-US" sz="2400" b="1" dirty="0">
                <a:solidFill>
                  <a:srgbClr val="FF0000"/>
                </a:solidFill>
              </a:rPr>
              <a:t>Limits of HERA:</a:t>
            </a:r>
            <a:r>
              <a:rPr lang="en-US" sz="2400" dirty="0"/>
              <a:t> Low luminosity; no nuclei; no polarization of the proton beam</a:t>
            </a:r>
          </a:p>
        </p:txBody>
      </p:sp>
    </p:spTree>
    <p:extLst>
      <p:ext uri="{BB962C8B-B14F-4D97-AF65-F5344CB8AC3E}">
        <p14:creationId xmlns:p14="http://schemas.microsoft.com/office/powerpoint/2010/main" val="381942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linds(horizont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36FE5-0284-D94B-A5DA-565C1D729728}"/>
              </a:ext>
            </a:extLst>
          </p:cNvPr>
          <p:cNvSpPr>
            <a:spLocks noGrp="1"/>
          </p:cNvSpPr>
          <p:nvPr>
            <p:ph type="sldNum" sz="quarter" idx="12"/>
          </p:nvPr>
        </p:nvSpPr>
        <p:spPr/>
        <p:txBody>
          <a:bodyPr/>
          <a:lstStyle/>
          <a:p>
            <a:fld id="{1495DAC2-AB1D-3846-9742-98AFDA9D25F8}" type="slidenum">
              <a:rPr lang="it-IT" smtClean="0"/>
              <a:t>9</a:t>
            </a:fld>
            <a:endParaRPr lang="it-IT"/>
          </a:p>
        </p:txBody>
      </p:sp>
      <p:sp>
        <p:nvSpPr>
          <p:cNvPr id="4" name="Title 1">
            <a:extLst>
              <a:ext uri="{FF2B5EF4-FFF2-40B4-BE49-F238E27FC236}">
                <a16:creationId xmlns:a16="http://schemas.microsoft.com/office/drawing/2014/main" id="{0AAFD66C-8D4E-574D-B0AD-8A579936F6D2}"/>
              </a:ext>
            </a:extLst>
          </p:cNvPr>
          <p:cNvSpPr txBox="1">
            <a:spLocks/>
          </p:cNvSpPr>
          <p:nvPr/>
        </p:nvSpPr>
        <p:spPr>
          <a:xfrm>
            <a:off x="595086" y="240281"/>
            <a:ext cx="11036082" cy="648719"/>
          </a:xfrm>
          <a:prstGeom prst="rect">
            <a:avLst/>
          </a:prstGeom>
          <a:gradFill flip="none" rotWithShape="1">
            <a:gsLst>
              <a:gs pos="0">
                <a:srgbClr val="00B0F0"/>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rgbClr val="C00000"/>
                </a:solidFill>
                <a:effectLst/>
                <a:uLnTx/>
                <a:uFillTx/>
                <a:ea typeface="+mj-ea"/>
                <a:cs typeface="+mj-cs"/>
              </a:rPr>
              <a:t>Most compelling physics GOALS </a:t>
            </a:r>
          </a:p>
        </p:txBody>
      </p:sp>
      <p:sp>
        <p:nvSpPr>
          <p:cNvPr id="5" name="Footer Placeholder 4">
            <a:extLst>
              <a:ext uri="{FF2B5EF4-FFF2-40B4-BE49-F238E27FC236}">
                <a16:creationId xmlns:a16="http://schemas.microsoft.com/office/drawing/2014/main" id="{4AD9B900-54AE-D347-8259-C85E73D9D1AE}"/>
              </a:ext>
            </a:extLst>
          </p:cNvPr>
          <p:cNvSpPr>
            <a:spLocks noGrp="1"/>
          </p:cNvSpPr>
          <p:nvPr>
            <p:ph type="ftr" sz="quarter" idx="11"/>
          </p:nvPr>
        </p:nvSpPr>
        <p:spPr/>
        <p:txBody>
          <a:bodyPr/>
          <a:lstStyle/>
          <a:p>
            <a:r>
              <a:rPr lang="it-IT"/>
              <a:t>S. Fazio (University of Calabria &amp; INFN Cosenza)</a:t>
            </a:r>
          </a:p>
        </p:txBody>
      </p:sp>
      <p:pic>
        <p:nvPicPr>
          <p:cNvPr id="6" name="Picture 5">
            <a:extLst>
              <a:ext uri="{FF2B5EF4-FFF2-40B4-BE49-F238E27FC236}">
                <a16:creationId xmlns:a16="http://schemas.microsoft.com/office/drawing/2014/main" id="{C199A028-AAEF-0647-A2AD-E0D270528BA0}"/>
              </a:ext>
            </a:extLst>
          </p:cNvPr>
          <p:cNvPicPr>
            <a:picLocks noChangeAspect="1"/>
          </p:cNvPicPr>
          <p:nvPr/>
        </p:nvPicPr>
        <p:blipFill>
          <a:blip r:embed="rId2"/>
          <a:stretch>
            <a:fillRect/>
          </a:stretch>
        </p:blipFill>
        <p:spPr>
          <a:xfrm>
            <a:off x="10815329" y="1"/>
            <a:ext cx="1383734" cy="909168"/>
          </a:xfrm>
          <a:prstGeom prst="rect">
            <a:avLst/>
          </a:prstGeom>
        </p:spPr>
      </p:pic>
      <p:grpSp>
        <p:nvGrpSpPr>
          <p:cNvPr id="7" name="Group 6">
            <a:extLst>
              <a:ext uri="{FF2B5EF4-FFF2-40B4-BE49-F238E27FC236}">
                <a16:creationId xmlns:a16="http://schemas.microsoft.com/office/drawing/2014/main" id="{5C82FFD0-36AC-A04E-AC58-FB8B77E7EB89}"/>
              </a:ext>
            </a:extLst>
          </p:cNvPr>
          <p:cNvGrpSpPr/>
          <p:nvPr/>
        </p:nvGrpSpPr>
        <p:grpSpPr>
          <a:xfrm>
            <a:off x="108978" y="955788"/>
            <a:ext cx="11516257" cy="1273875"/>
            <a:chOff x="108978" y="812570"/>
            <a:chExt cx="11516257" cy="1273875"/>
          </a:xfrm>
        </p:grpSpPr>
        <p:sp>
          <p:nvSpPr>
            <p:cNvPr id="8" name="Abgerundetes Rechteck 10">
              <a:extLst>
                <a:ext uri="{FF2B5EF4-FFF2-40B4-BE49-F238E27FC236}">
                  <a16:creationId xmlns:a16="http://schemas.microsoft.com/office/drawing/2014/main" id="{886650D4-48D9-FA4F-914D-C4164A378548}"/>
                </a:ext>
              </a:extLst>
            </p:cNvPr>
            <p:cNvSpPr/>
            <p:nvPr/>
          </p:nvSpPr>
          <p:spPr>
            <a:xfrm>
              <a:off x="136585" y="841321"/>
              <a:ext cx="8474014" cy="1245124"/>
            </a:xfrm>
            <a:prstGeom prst="roundRect">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Comic Sans MS"/>
                <a:cs typeface="Comic Sans MS"/>
              </a:endParaRPr>
            </a:p>
          </p:txBody>
        </p:sp>
        <p:sp>
          <p:nvSpPr>
            <p:cNvPr id="9" name="Textfeld 13">
              <a:extLst>
                <a:ext uri="{FF2B5EF4-FFF2-40B4-BE49-F238E27FC236}">
                  <a16:creationId xmlns:a16="http://schemas.microsoft.com/office/drawing/2014/main" id="{79377562-6B36-724E-A888-3DAAE46942F6}"/>
                </a:ext>
              </a:extLst>
            </p:cNvPr>
            <p:cNvSpPr txBox="1"/>
            <p:nvPr/>
          </p:nvSpPr>
          <p:spPr>
            <a:xfrm>
              <a:off x="613770" y="812570"/>
              <a:ext cx="7815672" cy="830997"/>
            </a:xfrm>
            <a:prstGeom prst="rect">
              <a:avLst/>
            </a:prstGeom>
            <a:noFill/>
          </p:spPr>
          <p:txBody>
            <a:bodyPr wrap="square" rtlCol="0">
              <a:spAutoFit/>
            </a:bodyPr>
            <a:lstStyle/>
            <a:p>
              <a:r>
                <a:rPr lang="en-US" sz="2400" dirty="0"/>
                <a:t>How are sea quarks and gluons, and their spins, </a:t>
              </a:r>
              <a:r>
                <a:rPr lang="en-US" sz="2400" dirty="0">
                  <a:solidFill>
                    <a:srgbClr val="FF0000"/>
                  </a:solidFill>
                </a:rPr>
                <a:t>distributed in space and momentum</a:t>
              </a:r>
              <a:r>
                <a:rPr lang="en-US" sz="2400" dirty="0"/>
                <a:t> inside the nucleon?</a:t>
              </a:r>
              <a:endParaRPr lang="en-US" sz="2400" b="1" dirty="0">
                <a:solidFill>
                  <a:srgbClr val="000000"/>
                </a:solidFill>
                <a:latin typeface="Comic Sans MS"/>
                <a:cs typeface="Comic Sans MS"/>
              </a:endParaRPr>
            </a:p>
          </p:txBody>
        </p:sp>
        <p:grpSp>
          <p:nvGrpSpPr>
            <p:cNvPr id="10" name="Gruppierung 7">
              <a:extLst>
                <a:ext uri="{FF2B5EF4-FFF2-40B4-BE49-F238E27FC236}">
                  <a16:creationId xmlns:a16="http://schemas.microsoft.com/office/drawing/2014/main" id="{AB75C11B-252A-2845-848E-26180D4283C3}"/>
                </a:ext>
              </a:extLst>
            </p:cNvPr>
            <p:cNvGrpSpPr/>
            <p:nvPr/>
          </p:nvGrpSpPr>
          <p:grpSpPr>
            <a:xfrm>
              <a:off x="108978" y="1562699"/>
              <a:ext cx="943454" cy="464132"/>
              <a:chOff x="-75398" y="2068380"/>
              <a:chExt cx="1069596" cy="698501"/>
            </a:xfrm>
          </p:grpSpPr>
          <p:pic>
            <p:nvPicPr>
              <p:cNvPr id="13" name="Bild 15">
                <a:extLst>
                  <a:ext uri="{FF2B5EF4-FFF2-40B4-BE49-F238E27FC236}">
                    <a16:creationId xmlns:a16="http://schemas.microsoft.com/office/drawing/2014/main" id="{9E992F1C-186D-8A4B-8440-0C6BF359E8AD}"/>
                  </a:ext>
                </a:extLst>
              </p:cNvPr>
              <p:cNvPicPr>
                <a:picLocks noChangeAspect="1"/>
              </p:cNvPicPr>
              <p:nvPr/>
            </p:nvPicPr>
            <p:blipFill>
              <a:blip r:embed="rId3"/>
              <a:stretch>
                <a:fillRect/>
              </a:stretch>
            </p:blipFill>
            <p:spPr>
              <a:xfrm>
                <a:off x="-75398" y="2068380"/>
                <a:ext cx="495300" cy="698501"/>
              </a:xfrm>
              <a:prstGeom prst="rect">
                <a:avLst/>
              </a:prstGeom>
            </p:spPr>
          </p:pic>
          <p:sp>
            <p:nvSpPr>
              <p:cNvPr id="14" name="Textfeld 16">
                <a:extLst>
                  <a:ext uri="{FF2B5EF4-FFF2-40B4-BE49-F238E27FC236}">
                    <a16:creationId xmlns:a16="http://schemas.microsoft.com/office/drawing/2014/main" id="{D6E99E72-349D-BE4F-A99E-9E7AFC961DD6}"/>
                  </a:ext>
                </a:extLst>
              </p:cNvPr>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11" name="Textfeld 17">
              <a:extLst>
                <a:ext uri="{FF2B5EF4-FFF2-40B4-BE49-F238E27FC236}">
                  <a16:creationId xmlns:a16="http://schemas.microsoft.com/office/drawing/2014/main" id="{BCC6B238-EAEE-034A-9281-D0B0F267C432}"/>
                </a:ext>
              </a:extLst>
            </p:cNvPr>
            <p:cNvSpPr txBox="1"/>
            <p:nvPr/>
          </p:nvSpPr>
          <p:spPr>
            <a:xfrm>
              <a:off x="611306" y="1625795"/>
              <a:ext cx="7815672" cy="400110"/>
            </a:xfrm>
            <a:prstGeom prst="rect">
              <a:avLst/>
            </a:prstGeom>
            <a:noFill/>
          </p:spPr>
          <p:txBody>
            <a:bodyPr wrap="square" rtlCol="0">
              <a:spAutoFit/>
            </a:bodyPr>
            <a:lstStyle/>
            <a:p>
              <a:r>
                <a:rPr lang="en-US" sz="2000" dirty="0"/>
                <a:t>How do the </a:t>
              </a:r>
              <a:r>
                <a:rPr lang="en-US" sz="2000" dirty="0">
                  <a:solidFill>
                    <a:srgbClr val="0000FF"/>
                  </a:solidFill>
                </a:rPr>
                <a:t>nucleon properties emerge </a:t>
              </a:r>
              <a:r>
                <a:rPr lang="en-US" sz="2000" dirty="0"/>
                <a:t>from them and their interactions?</a:t>
              </a:r>
              <a:endParaRPr lang="en-US" sz="2000" dirty="0">
                <a:latin typeface="Comic Sans MS"/>
                <a:cs typeface="Comic Sans MS"/>
              </a:endParaRPr>
            </a:p>
          </p:txBody>
        </p:sp>
        <p:pic>
          <p:nvPicPr>
            <p:cNvPr id="12" name="Picture 2">
              <a:extLst>
                <a:ext uri="{FF2B5EF4-FFF2-40B4-BE49-F238E27FC236}">
                  <a16:creationId xmlns:a16="http://schemas.microsoft.com/office/drawing/2014/main" id="{423A6165-E36A-134D-BC7B-D674A611B39E}"/>
                </a:ext>
              </a:extLst>
            </p:cNvPr>
            <p:cNvPicPr>
              <a:picLocks noChangeAspect="1" noChangeArrowheads="1"/>
            </p:cNvPicPr>
            <p:nvPr/>
          </p:nvPicPr>
          <p:blipFill>
            <a:blip r:embed="rId4" cstate="print">
              <a:alphaModFix/>
            </a:blip>
            <a:srcRect/>
            <a:stretch>
              <a:fillRect/>
            </a:stretch>
          </p:blipFill>
          <p:spPr bwMode="auto">
            <a:xfrm>
              <a:off x="9147009" y="891236"/>
              <a:ext cx="2478226" cy="1063213"/>
            </a:xfrm>
            <a:prstGeom prst="rect">
              <a:avLst/>
            </a:prstGeom>
            <a:noFill/>
            <a:ln w="9525">
              <a:noFill/>
              <a:miter lim="800000"/>
              <a:headEnd/>
              <a:tailEnd/>
            </a:ln>
          </p:spPr>
        </p:pic>
      </p:grpSp>
      <p:grpSp>
        <p:nvGrpSpPr>
          <p:cNvPr id="15" name="Group 14">
            <a:extLst>
              <a:ext uri="{FF2B5EF4-FFF2-40B4-BE49-F238E27FC236}">
                <a16:creationId xmlns:a16="http://schemas.microsoft.com/office/drawing/2014/main" id="{784BC155-7AED-F943-9BAE-F68AC0A66868}"/>
              </a:ext>
            </a:extLst>
          </p:cNvPr>
          <p:cNvGrpSpPr/>
          <p:nvPr/>
        </p:nvGrpSpPr>
        <p:grpSpPr>
          <a:xfrm>
            <a:off x="136585" y="2358602"/>
            <a:ext cx="11475440" cy="1556524"/>
            <a:chOff x="114468" y="4451068"/>
            <a:chExt cx="11475440" cy="1556524"/>
          </a:xfrm>
        </p:grpSpPr>
        <p:grpSp>
          <p:nvGrpSpPr>
            <p:cNvPr id="16" name="Gruppierung 48">
              <a:extLst>
                <a:ext uri="{FF2B5EF4-FFF2-40B4-BE49-F238E27FC236}">
                  <a16:creationId xmlns:a16="http://schemas.microsoft.com/office/drawing/2014/main" id="{E4AC0D2C-5030-0444-BB91-F31F33BA834D}"/>
                </a:ext>
              </a:extLst>
            </p:cNvPr>
            <p:cNvGrpSpPr/>
            <p:nvPr/>
          </p:nvGrpSpPr>
          <p:grpSpPr>
            <a:xfrm>
              <a:off x="114468" y="4451068"/>
              <a:ext cx="8474015" cy="1556524"/>
              <a:chOff x="114468" y="4696598"/>
              <a:chExt cx="8474015" cy="1735649"/>
            </a:xfrm>
          </p:grpSpPr>
          <p:sp>
            <p:nvSpPr>
              <p:cNvPr id="24" name="Abgerundetes Rechteck 11">
                <a:extLst>
                  <a:ext uri="{FF2B5EF4-FFF2-40B4-BE49-F238E27FC236}">
                    <a16:creationId xmlns:a16="http://schemas.microsoft.com/office/drawing/2014/main" id="{C1A4AA57-24DB-CD45-BE4A-74A1FA6D733B}"/>
                  </a:ext>
                </a:extLst>
              </p:cNvPr>
              <p:cNvSpPr/>
              <p:nvPr/>
            </p:nvSpPr>
            <p:spPr>
              <a:xfrm>
                <a:off x="114468" y="4696598"/>
                <a:ext cx="8474015" cy="1735649"/>
              </a:xfrm>
              <a:prstGeom prst="roundRect">
                <a:avLst/>
              </a:prstGeom>
              <a:solidFill>
                <a:schemeClr val="accent5">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uppierung 7">
                <a:extLst>
                  <a:ext uri="{FF2B5EF4-FFF2-40B4-BE49-F238E27FC236}">
                    <a16:creationId xmlns:a16="http://schemas.microsoft.com/office/drawing/2014/main" id="{C0E71A2C-1301-F149-B515-7EE28F6A457A}"/>
                  </a:ext>
                </a:extLst>
              </p:cNvPr>
              <p:cNvGrpSpPr/>
              <p:nvPr/>
            </p:nvGrpSpPr>
            <p:grpSpPr>
              <a:xfrm>
                <a:off x="114469" y="5196482"/>
                <a:ext cx="3217775" cy="572445"/>
                <a:chOff x="-2956041" y="1936192"/>
                <a:chExt cx="3950239" cy="761761"/>
              </a:xfrm>
            </p:grpSpPr>
            <p:pic>
              <p:nvPicPr>
                <p:cNvPr id="32" name="Bild 37">
                  <a:extLst>
                    <a:ext uri="{FF2B5EF4-FFF2-40B4-BE49-F238E27FC236}">
                      <a16:creationId xmlns:a16="http://schemas.microsoft.com/office/drawing/2014/main" id="{309FFE8A-E10B-CB4E-8BF3-4C91BE9D708B}"/>
                    </a:ext>
                  </a:extLst>
                </p:cNvPr>
                <p:cNvPicPr>
                  <a:picLocks noChangeAspect="1"/>
                </p:cNvPicPr>
                <p:nvPr/>
              </p:nvPicPr>
              <p:blipFill>
                <a:blip r:embed="rId3"/>
                <a:stretch>
                  <a:fillRect/>
                </a:stretch>
              </p:blipFill>
              <p:spPr>
                <a:xfrm>
                  <a:off x="-2956041" y="1936192"/>
                  <a:ext cx="514527" cy="698500"/>
                </a:xfrm>
                <a:prstGeom prst="rect">
                  <a:avLst/>
                </a:prstGeom>
              </p:spPr>
            </p:pic>
            <p:sp>
              <p:nvSpPr>
                <p:cNvPr id="33" name="Textfeld 38">
                  <a:extLst>
                    <a:ext uri="{FF2B5EF4-FFF2-40B4-BE49-F238E27FC236}">
                      <a16:creationId xmlns:a16="http://schemas.microsoft.com/office/drawing/2014/main" id="{7F4471FC-438F-1343-AF08-F4A3873CC974}"/>
                    </a:ext>
                  </a:extLst>
                </p:cNvPr>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26" name="Textfeld 39">
                <a:extLst>
                  <a:ext uri="{FF2B5EF4-FFF2-40B4-BE49-F238E27FC236}">
                    <a16:creationId xmlns:a16="http://schemas.microsoft.com/office/drawing/2014/main" id="{F891DDDB-084B-D242-B74F-94366B01B191}"/>
                  </a:ext>
                </a:extLst>
              </p:cNvPr>
              <p:cNvSpPr txBox="1"/>
              <p:nvPr/>
            </p:nvSpPr>
            <p:spPr>
              <a:xfrm>
                <a:off x="644357" y="5614793"/>
                <a:ext cx="7892708" cy="789355"/>
              </a:xfrm>
              <a:prstGeom prst="rect">
                <a:avLst/>
              </a:prstGeom>
              <a:noFill/>
            </p:spPr>
            <p:txBody>
              <a:bodyPr wrap="square" rtlCol="0">
                <a:spAutoFit/>
              </a:bodyPr>
              <a:lstStyle/>
              <a:p>
                <a:r>
                  <a:rPr lang="en-US" sz="2000" b="0" dirty="0"/>
                  <a:t>Does this saturation give rise to </a:t>
                </a:r>
                <a:r>
                  <a:rPr lang="en-US" sz="2000" b="0" dirty="0">
                    <a:solidFill>
                      <a:srgbClr val="0000FF"/>
                    </a:solidFill>
                  </a:rPr>
                  <a:t>a gluonic matter </a:t>
                </a:r>
                <a:r>
                  <a:rPr lang="en-US" sz="2000" dirty="0">
                    <a:solidFill>
                      <a:srgbClr val="0000FF"/>
                    </a:solidFill>
                  </a:rPr>
                  <a:t>with</a:t>
                </a:r>
                <a:r>
                  <a:rPr lang="en-US" sz="2000" b="0" dirty="0">
                    <a:solidFill>
                      <a:srgbClr val="0000FF"/>
                    </a:solidFill>
                  </a:rPr>
                  <a:t> universal properties</a:t>
                </a:r>
                <a:r>
                  <a:rPr lang="en-US" sz="2000" b="0" dirty="0"/>
                  <a:t> in </a:t>
                </a:r>
                <a:r>
                  <a:rPr lang="en-US" sz="2000" dirty="0"/>
                  <a:t>all nuclei, even proton</a:t>
                </a:r>
                <a:r>
                  <a:rPr lang="en-US" sz="2000" b="0" dirty="0"/>
                  <a:t>?</a:t>
                </a:r>
                <a:endParaRPr lang="en-US" sz="2000" dirty="0">
                  <a:latin typeface="Comic Sans MS"/>
                  <a:cs typeface="Comic Sans MS"/>
                </a:endParaRPr>
              </a:p>
            </p:txBody>
          </p:sp>
          <p:grpSp>
            <p:nvGrpSpPr>
              <p:cNvPr id="27" name="Gruppierung 7">
                <a:extLst>
                  <a:ext uri="{FF2B5EF4-FFF2-40B4-BE49-F238E27FC236}">
                    <a16:creationId xmlns:a16="http://schemas.microsoft.com/office/drawing/2014/main" id="{2C3CF348-7F8F-F84F-A681-D68E88321ECC}"/>
                  </a:ext>
                </a:extLst>
              </p:cNvPr>
              <p:cNvGrpSpPr/>
              <p:nvPr/>
            </p:nvGrpSpPr>
            <p:grpSpPr>
              <a:xfrm>
                <a:off x="134560" y="5715565"/>
                <a:ext cx="3197684" cy="716682"/>
                <a:chOff x="-2931376" y="1744261"/>
                <a:chExt cx="3925574" cy="953692"/>
              </a:xfrm>
            </p:grpSpPr>
            <p:pic>
              <p:nvPicPr>
                <p:cNvPr id="30" name="Bild 44">
                  <a:extLst>
                    <a:ext uri="{FF2B5EF4-FFF2-40B4-BE49-F238E27FC236}">
                      <a16:creationId xmlns:a16="http://schemas.microsoft.com/office/drawing/2014/main" id="{D8BAA250-95E9-BC44-9B91-20CA1B052E9F}"/>
                    </a:ext>
                  </a:extLst>
                </p:cNvPr>
                <p:cNvPicPr>
                  <a:picLocks noChangeAspect="1"/>
                </p:cNvPicPr>
                <p:nvPr/>
              </p:nvPicPr>
              <p:blipFill>
                <a:blip r:embed="rId3"/>
                <a:stretch>
                  <a:fillRect/>
                </a:stretch>
              </p:blipFill>
              <p:spPr>
                <a:xfrm>
                  <a:off x="-2931376" y="1744261"/>
                  <a:ext cx="495300" cy="698502"/>
                </a:xfrm>
                <a:prstGeom prst="rect">
                  <a:avLst/>
                </a:prstGeom>
              </p:spPr>
            </p:pic>
            <p:sp>
              <p:nvSpPr>
                <p:cNvPr id="31" name="Textfeld 45">
                  <a:extLst>
                    <a:ext uri="{FF2B5EF4-FFF2-40B4-BE49-F238E27FC236}">
                      <a16:creationId xmlns:a16="http://schemas.microsoft.com/office/drawing/2014/main" id="{FD82A3AC-9175-2B4F-8810-AD0A3B696B0D}"/>
                    </a:ext>
                  </a:extLst>
                </p:cNvPr>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28" name="Textfeld 34">
                <a:extLst>
                  <a:ext uri="{FF2B5EF4-FFF2-40B4-BE49-F238E27FC236}">
                    <a16:creationId xmlns:a16="http://schemas.microsoft.com/office/drawing/2014/main" id="{8B18F812-5919-5749-91C3-AC7D0EB842DC}"/>
                  </a:ext>
                </a:extLst>
              </p:cNvPr>
              <p:cNvSpPr txBox="1"/>
              <p:nvPr/>
            </p:nvSpPr>
            <p:spPr>
              <a:xfrm>
                <a:off x="602785" y="4720970"/>
                <a:ext cx="5834161" cy="514794"/>
              </a:xfrm>
              <a:prstGeom prst="rect">
                <a:avLst/>
              </a:prstGeom>
              <a:noFill/>
            </p:spPr>
            <p:txBody>
              <a:bodyPr wrap="none" rtlCol="0">
                <a:spAutoFit/>
              </a:bodyPr>
              <a:lstStyle/>
              <a:p>
                <a:r>
                  <a:rPr lang="en-US" sz="2400" dirty="0"/>
                  <a:t>What happens to the </a:t>
                </a:r>
                <a:r>
                  <a:rPr lang="en-US" sz="2400" dirty="0">
                    <a:solidFill>
                      <a:srgbClr val="FF0000"/>
                    </a:solidFill>
                  </a:rPr>
                  <a:t>gluon density in nuclei</a:t>
                </a:r>
                <a:r>
                  <a:rPr lang="en-US" sz="2400" dirty="0"/>
                  <a:t>?</a:t>
                </a:r>
                <a:endParaRPr lang="en-US" sz="2400" b="1" dirty="0">
                  <a:solidFill>
                    <a:srgbClr val="000000"/>
                  </a:solidFill>
                  <a:latin typeface="Comic Sans MS"/>
                  <a:cs typeface="Comic Sans MS"/>
                </a:endParaRPr>
              </a:p>
            </p:txBody>
          </p:sp>
          <p:sp>
            <p:nvSpPr>
              <p:cNvPr id="29" name="Textfeld 47">
                <a:extLst>
                  <a:ext uri="{FF2B5EF4-FFF2-40B4-BE49-F238E27FC236}">
                    <a16:creationId xmlns:a16="http://schemas.microsoft.com/office/drawing/2014/main" id="{881AA2E2-6169-4E46-8B07-D2F7B3F308BE}"/>
                  </a:ext>
                </a:extLst>
              </p:cNvPr>
              <p:cNvSpPr txBox="1"/>
              <p:nvPr/>
            </p:nvSpPr>
            <p:spPr>
              <a:xfrm>
                <a:off x="644274" y="5191486"/>
                <a:ext cx="6159736" cy="446155"/>
              </a:xfrm>
              <a:prstGeom prst="rect">
                <a:avLst/>
              </a:prstGeom>
              <a:noFill/>
            </p:spPr>
            <p:txBody>
              <a:bodyPr wrap="square" rtlCol="0">
                <a:spAutoFit/>
              </a:bodyPr>
              <a:lstStyle/>
              <a:p>
                <a:r>
                  <a:rPr lang="en-US" sz="2000" dirty="0"/>
                  <a:t>Does it </a:t>
                </a:r>
                <a:r>
                  <a:rPr lang="en-US" sz="2000" dirty="0">
                    <a:solidFill>
                      <a:srgbClr val="0000FF"/>
                    </a:solidFill>
                  </a:rPr>
                  <a:t>saturate at high energy</a:t>
                </a:r>
                <a:r>
                  <a:rPr lang="en-US" sz="2000" dirty="0"/>
                  <a:t>?</a:t>
                </a:r>
                <a:endParaRPr lang="en-US" sz="2000" dirty="0">
                  <a:latin typeface="Comic Sans MS"/>
                  <a:cs typeface="Comic Sans MS"/>
                </a:endParaRPr>
              </a:p>
            </p:txBody>
          </p:sp>
        </p:grpSp>
        <p:grpSp>
          <p:nvGrpSpPr>
            <p:cNvPr id="17" name="Group 16">
              <a:extLst>
                <a:ext uri="{FF2B5EF4-FFF2-40B4-BE49-F238E27FC236}">
                  <a16:creationId xmlns:a16="http://schemas.microsoft.com/office/drawing/2014/main" id="{C4B36ECC-40E8-C945-86CE-05A6942F1D95}"/>
                </a:ext>
              </a:extLst>
            </p:cNvPr>
            <p:cNvGrpSpPr/>
            <p:nvPr/>
          </p:nvGrpSpPr>
          <p:grpSpPr>
            <a:xfrm>
              <a:off x="9134590" y="4639189"/>
              <a:ext cx="2455318" cy="1084667"/>
              <a:chOff x="8100134" y="5011175"/>
              <a:chExt cx="2455318" cy="1084667"/>
            </a:xfrm>
          </p:grpSpPr>
          <p:pic>
            <p:nvPicPr>
              <p:cNvPr id="18" name="Picture 17">
                <a:extLst>
                  <a:ext uri="{FF2B5EF4-FFF2-40B4-BE49-F238E27FC236}">
                    <a16:creationId xmlns:a16="http://schemas.microsoft.com/office/drawing/2014/main" id="{8A232996-DC7E-934D-BD7C-D31244FD5134}"/>
                  </a:ext>
                </a:extLst>
              </p:cNvPr>
              <p:cNvPicPr>
                <a:picLocks noChangeAspect="1"/>
              </p:cNvPicPr>
              <p:nvPr/>
            </p:nvPicPr>
            <p:blipFill>
              <a:blip r:embed="rId5"/>
              <a:stretch>
                <a:fillRect/>
              </a:stretch>
            </p:blipFill>
            <p:spPr>
              <a:xfrm>
                <a:off x="8100134" y="5405675"/>
                <a:ext cx="1143142" cy="690167"/>
              </a:xfrm>
              <a:prstGeom prst="rect">
                <a:avLst/>
              </a:prstGeom>
            </p:spPr>
          </p:pic>
          <p:pic>
            <p:nvPicPr>
              <p:cNvPr id="19" name="Picture 18">
                <a:extLst>
                  <a:ext uri="{FF2B5EF4-FFF2-40B4-BE49-F238E27FC236}">
                    <a16:creationId xmlns:a16="http://schemas.microsoft.com/office/drawing/2014/main" id="{2861C12F-BB25-B949-AF70-0EF07CFC219C}"/>
                  </a:ext>
                </a:extLst>
              </p:cNvPr>
              <p:cNvPicPr>
                <a:picLocks noChangeAspect="1"/>
              </p:cNvPicPr>
              <p:nvPr/>
            </p:nvPicPr>
            <p:blipFill>
              <a:blip r:embed="rId6"/>
              <a:stretch>
                <a:fillRect/>
              </a:stretch>
            </p:blipFill>
            <p:spPr>
              <a:xfrm>
                <a:off x="9389547" y="5411027"/>
                <a:ext cx="1165905" cy="684815"/>
              </a:xfrm>
              <a:prstGeom prst="rect">
                <a:avLst/>
              </a:prstGeom>
            </p:spPr>
          </p:pic>
          <p:sp>
            <p:nvSpPr>
              <p:cNvPr id="20" name="TextBox 19">
                <a:extLst>
                  <a:ext uri="{FF2B5EF4-FFF2-40B4-BE49-F238E27FC236}">
                    <a16:creationId xmlns:a16="http://schemas.microsoft.com/office/drawing/2014/main" id="{621C5616-CE88-C745-BA73-77F36AB233C6}"/>
                  </a:ext>
                </a:extLst>
              </p:cNvPr>
              <p:cNvSpPr txBox="1"/>
              <p:nvPr/>
            </p:nvSpPr>
            <p:spPr>
              <a:xfrm>
                <a:off x="8192278" y="5011175"/>
                <a:ext cx="830677" cy="523220"/>
              </a:xfrm>
              <a:prstGeom prst="rect">
                <a:avLst/>
              </a:prstGeom>
              <a:noFill/>
            </p:spPr>
            <p:txBody>
              <a:bodyPr wrap="none" rtlCol="0">
                <a:spAutoFit/>
              </a:bodyPr>
              <a:lstStyle/>
              <a:p>
                <a:pPr algn="ctr"/>
                <a:r>
                  <a:rPr lang="en-US" sz="1400" dirty="0"/>
                  <a:t>gluon </a:t>
                </a:r>
              </a:p>
              <a:p>
                <a:pPr algn="ctr"/>
                <a:r>
                  <a:rPr lang="en-US" sz="1400" dirty="0"/>
                  <a:t>emission</a:t>
                </a:r>
              </a:p>
            </p:txBody>
          </p:sp>
          <p:sp>
            <p:nvSpPr>
              <p:cNvPr id="21" name="TextBox 20">
                <a:extLst>
                  <a:ext uri="{FF2B5EF4-FFF2-40B4-BE49-F238E27FC236}">
                    <a16:creationId xmlns:a16="http://schemas.microsoft.com/office/drawing/2014/main" id="{410C3ED3-91EE-8942-80D9-B794E55264B1}"/>
                  </a:ext>
                </a:extLst>
              </p:cNvPr>
              <p:cNvSpPr txBox="1"/>
              <p:nvPr/>
            </p:nvSpPr>
            <p:spPr>
              <a:xfrm>
                <a:off x="9241485" y="5017273"/>
                <a:ext cx="1270184" cy="523220"/>
              </a:xfrm>
              <a:prstGeom prst="rect">
                <a:avLst/>
              </a:prstGeom>
              <a:noFill/>
            </p:spPr>
            <p:txBody>
              <a:bodyPr wrap="square" rtlCol="0">
                <a:spAutoFit/>
              </a:bodyPr>
              <a:lstStyle/>
              <a:p>
                <a:pPr algn="ctr"/>
                <a:r>
                  <a:rPr lang="en-US" sz="1400" dirty="0"/>
                  <a:t>gluon recombination</a:t>
                </a:r>
              </a:p>
            </p:txBody>
          </p:sp>
          <p:sp>
            <p:nvSpPr>
              <p:cNvPr id="22" name="TextBox 21">
                <a:extLst>
                  <a:ext uri="{FF2B5EF4-FFF2-40B4-BE49-F238E27FC236}">
                    <a16:creationId xmlns:a16="http://schemas.microsoft.com/office/drawing/2014/main" id="{DD67E3A8-822D-3144-9599-F4F2B4D8DE50}"/>
                  </a:ext>
                </a:extLst>
              </p:cNvPr>
              <p:cNvSpPr txBox="1"/>
              <p:nvPr/>
            </p:nvSpPr>
            <p:spPr>
              <a:xfrm>
                <a:off x="9120031" y="5347528"/>
                <a:ext cx="372668" cy="461665"/>
              </a:xfrm>
              <a:prstGeom prst="rect">
                <a:avLst/>
              </a:prstGeom>
              <a:noFill/>
            </p:spPr>
            <p:txBody>
              <a:bodyPr wrap="none" rtlCol="0">
                <a:spAutoFit/>
              </a:bodyPr>
              <a:lstStyle/>
              <a:p>
                <a:r>
                  <a:rPr lang="en-US" sz="2400" b="1" dirty="0">
                    <a:solidFill>
                      <a:srgbClr val="FF0080"/>
                    </a:solidFill>
                  </a:rPr>
                  <a:t>?</a:t>
                </a:r>
              </a:p>
            </p:txBody>
          </p:sp>
          <p:sp>
            <p:nvSpPr>
              <p:cNvPr id="23" name="TextBox 22">
                <a:extLst>
                  <a:ext uri="{FF2B5EF4-FFF2-40B4-BE49-F238E27FC236}">
                    <a16:creationId xmlns:a16="http://schemas.microsoft.com/office/drawing/2014/main" id="{17F105B1-4E46-CA4E-B5FA-FA779E938712}"/>
                  </a:ext>
                </a:extLst>
              </p:cNvPr>
              <p:cNvSpPr txBox="1"/>
              <p:nvPr/>
            </p:nvSpPr>
            <p:spPr>
              <a:xfrm>
                <a:off x="9119103" y="5624392"/>
                <a:ext cx="364403" cy="461665"/>
              </a:xfrm>
              <a:prstGeom prst="rect">
                <a:avLst/>
              </a:prstGeom>
              <a:noFill/>
            </p:spPr>
            <p:txBody>
              <a:bodyPr wrap="none" rtlCol="0">
                <a:spAutoFit/>
              </a:bodyPr>
              <a:lstStyle/>
              <a:p>
                <a:r>
                  <a:rPr lang="en-US" sz="2400" b="1" dirty="0">
                    <a:solidFill>
                      <a:srgbClr val="FF0080"/>
                    </a:solidFill>
                  </a:rPr>
                  <a:t>=</a:t>
                </a:r>
              </a:p>
            </p:txBody>
          </p:sp>
        </p:grpSp>
      </p:grpSp>
      <p:grpSp>
        <p:nvGrpSpPr>
          <p:cNvPr id="34" name="Group 33">
            <a:extLst>
              <a:ext uri="{FF2B5EF4-FFF2-40B4-BE49-F238E27FC236}">
                <a16:creationId xmlns:a16="http://schemas.microsoft.com/office/drawing/2014/main" id="{74D09DC2-AF1D-7E4D-AB58-1B59629C5E18}"/>
              </a:ext>
            </a:extLst>
          </p:cNvPr>
          <p:cNvGrpSpPr/>
          <p:nvPr/>
        </p:nvGrpSpPr>
        <p:grpSpPr>
          <a:xfrm>
            <a:off x="136587" y="4030739"/>
            <a:ext cx="11419728" cy="2291839"/>
            <a:chOff x="136587" y="4030739"/>
            <a:chExt cx="11419728" cy="2291839"/>
          </a:xfrm>
        </p:grpSpPr>
        <p:grpSp>
          <p:nvGrpSpPr>
            <p:cNvPr id="35" name="Group 34">
              <a:extLst>
                <a:ext uri="{FF2B5EF4-FFF2-40B4-BE49-F238E27FC236}">
                  <a16:creationId xmlns:a16="http://schemas.microsoft.com/office/drawing/2014/main" id="{C1A72AC1-C332-414A-8B95-819CB609139B}"/>
                </a:ext>
              </a:extLst>
            </p:cNvPr>
            <p:cNvGrpSpPr/>
            <p:nvPr/>
          </p:nvGrpSpPr>
          <p:grpSpPr>
            <a:xfrm>
              <a:off x="136587" y="4030739"/>
              <a:ext cx="8676906" cy="2291839"/>
              <a:chOff x="88888" y="2466253"/>
              <a:chExt cx="8676906" cy="2291839"/>
            </a:xfrm>
          </p:grpSpPr>
          <p:grpSp>
            <p:nvGrpSpPr>
              <p:cNvPr id="37" name="Group 36">
                <a:extLst>
                  <a:ext uri="{FF2B5EF4-FFF2-40B4-BE49-F238E27FC236}">
                    <a16:creationId xmlns:a16="http://schemas.microsoft.com/office/drawing/2014/main" id="{DB044DBC-42DD-7642-BEB4-58BCD667FD8E}"/>
                  </a:ext>
                </a:extLst>
              </p:cNvPr>
              <p:cNvGrpSpPr/>
              <p:nvPr/>
            </p:nvGrpSpPr>
            <p:grpSpPr>
              <a:xfrm>
                <a:off x="88888" y="2466253"/>
                <a:ext cx="8676906" cy="2291839"/>
                <a:chOff x="156699" y="759356"/>
                <a:chExt cx="8647997" cy="2454671"/>
              </a:xfrm>
            </p:grpSpPr>
            <p:sp>
              <p:nvSpPr>
                <p:cNvPr id="40" name="Abgerundetes Rechteck 10">
                  <a:extLst>
                    <a:ext uri="{FF2B5EF4-FFF2-40B4-BE49-F238E27FC236}">
                      <a16:creationId xmlns:a16="http://schemas.microsoft.com/office/drawing/2014/main" id="{6AFD4210-696C-3A44-BB39-BC51C47F6DC3}"/>
                    </a:ext>
                  </a:extLst>
                </p:cNvPr>
                <p:cNvSpPr/>
                <p:nvPr/>
              </p:nvSpPr>
              <p:spPr>
                <a:xfrm>
                  <a:off x="156699" y="773114"/>
                  <a:ext cx="8445781" cy="2440913"/>
                </a:xfrm>
                <a:prstGeom prst="roundRect">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Comic Sans MS"/>
                    <a:cs typeface="Comic Sans MS"/>
                  </a:endParaRPr>
                </a:p>
              </p:txBody>
            </p:sp>
            <p:sp>
              <p:nvSpPr>
                <p:cNvPr id="41" name="Textfeld 13">
                  <a:extLst>
                    <a:ext uri="{FF2B5EF4-FFF2-40B4-BE49-F238E27FC236}">
                      <a16:creationId xmlns:a16="http://schemas.microsoft.com/office/drawing/2014/main" id="{E5C7E8D4-9D3D-4340-B75D-F8AB6EE1C53E}"/>
                    </a:ext>
                  </a:extLst>
                </p:cNvPr>
                <p:cNvSpPr txBox="1"/>
                <p:nvPr/>
              </p:nvSpPr>
              <p:spPr>
                <a:xfrm>
                  <a:off x="684738" y="759356"/>
                  <a:ext cx="7734731" cy="890038"/>
                </a:xfrm>
                <a:prstGeom prst="rect">
                  <a:avLst/>
                </a:prstGeom>
                <a:noFill/>
              </p:spPr>
              <p:txBody>
                <a:bodyPr wrap="square" rtlCol="0">
                  <a:spAutoFit/>
                </a:bodyPr>
                <a:lstStyle/>
                <a:p>
                  <a:r>
                    <a:rPr lang="en-US" sz="2400" dirty="0"/>
                    <a:t>How does a </a:t>
                  </a:r>
                  <a:r>
                    <a:rPr lang="en-US" sz="2400" dirty="0">
                      <a:solidFill>
                        <a:srgbClr val="FF0000"/>
                      </a:solidFill>
                    </a:rPr>
                    <a:t>dense nuclear environment </a:t>
                  </a:r>
                  <a:r>
                    <a:rPr lang="en-US" sz="2400" dirty="0"/>
                    <a:t>affect the quarks and gluons, their correlations and interactions?</a:t>
                  </a:r>
                  <a:endParaRPr lang="en-US" sz="2400" b="1" dirty="0">
                    <a:solidFill>
                      <a:srgbClr val="000000"/>
                    </a:solidFill>
                    <a:latin typeface="Comic Sans MS"/>
                    <a:cs typeface="Comic Sans MS"/>
                  </a:endParaRPr>
                </a:p>
              </p:txBody>
            </p:sp>
            <p:grpSp>
              <p:nvGrpSpPr>
                <p:cNvPr id="42" name="Gruppierung 7">
                  <a:extLst>
                    <a:ext uri="{FF2B5EF4-FFF2-40B4-BE49-F238E27FC236}">
                      <a16:creationId xmlns:a16="http://schemas.microsoft.com/office/drawing/2014/main" id="{10B4DE90-AA56-4C41-8675-B68BC69A74C8}"/>
                    </a:ext>
                  </a:extLst>
                </p:cNvPr>
                <p:cNvGrpSpPr/>
                <p:nvPr/>
              </p:nvGrpSpPr>
              <p:grpSpPr>
                <a:xfrm>
                  <a:off x="176722" y="1481375"/>
                  <a:ext cx="871268" cy="580678"/>
                  <a:chOff x="-75398" y="1925233"/>
                  <a:chExt cx="1069596" cy="772720"/>
                </a:xfrm>
              </p:grpSpPr>
              <p:pic>
                <p:nvPicPr>
                  <p:cNvPr id="48" name="Bild 15">
                    <a:extLst>
                      <a:ext uri="{FF2B5EF4-FFF2-40B4-BE49-F238E27FC236}">
                        <a16:creationId xmlns:a16="http://schemas.microsoft.com/office/drawing/2014/main" id="{9B841432-C7E9-B445-988E-375CA69C2615}"/>
                      </a:ext>
                    </a:extLst>
                  </p:cNvPr>
                  <p:cNvPicPr>
                    <a:picLocks noChangeAspect="1"/>
                  </p:cNvPicPr>
                  <p:nvPr/>
                </p:nvPicPr>
                <p:blipFill>
                  <a:blip r:embed="rId3"/>
                  <a:stretch>
                    <a:fillRect/>
                  </a:stretch>
                </p:blipFill>
                <p:spPr>
                  <a:xfrm>
                    <a:off x="-75398" y="1925233"/>
                    <a:ext cx="495300" cy="698500"/>
                  </a:xfrm>
                  <a:prstGeom prst="rect">
                    <a:avLst/>
                  </a:prstGeom>
                </p:spPr>
              </p:pic>
              <p:sp>
                <p:nvSpPr>
                  <p:cNvPr id="49" name="Textfeld 16">
                    <a:extLst>
                      <a:ext uri="{FF2B5EF4-FFF2-40B4-BE49-F238E27FC236}">
                        <a16:creationId xmlns:a16="http://schemas.microsoft.com/office/drawing/2014/main" id="{E15A2E1A-29B4-3F47-A700-FBC6804D83F9}"/>
                      </a:ext>
                    </a:extLst>
                  </p:cNvPr>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grpSp>
              <p:nvGrpSpPr>
                <p:cNvPr id="43" name="Gruppierung 7">
                  <a:extLst>
                    <a:ext uri="{FF2B5EF4-FFF2-40B4-BE49-F238E27FC236}">
                      <a16:creationId xmlns:a16="http://schemas.microsoft.com/office/drawing/2014/main" id="{AE9151CE-3B39-D449-9BC6-4117BA59960C}"/>
                    </a:ext>
                  </a:extLst>
                </p:cNvPr>
                <p:cNvGrpSpPr/>
                <p:nvPr/>
              </p:nvGrpSpPr>
              <p:grpSpPr>
                <a:xfrm>
                  <a:off x="176722" y="2127292"/>
                  <a:ext cx="871268" cy="839817"/>
                  <a:chOff x="-75398" y="1580393"/>
                  <a:chExt cx="1069596" cy="1117560"/>
                </a:xfrm>
              </p:grpSpPr>
              <p:pic>
                <p:nvPicPr>
                  <p:cNvPr id="46" name="Bild 20">
                    <a:extLst>
                      <a:ext uri="{FF2B5EF4-FFF2-40B4-BE49-F238E27FC236}">
                        <a16:creationId xmlns:a16="http://schemas.microsoft.com/office/drawing/2014/main" id="{CDD6DAC3-EA1A-FF49-90A9-CBD5312EE7B0}"/>
                      </a:ext>
                    </a:extLst>
                  </p:cNvPr>
                  <p:cNvPicPr>
                    <a:picLocks noChangeAspect="1"/>
                  </p:cNvPicPr>
                  <p:nvPr/>
                </p:nvPicPr>
                <p:blipFill>
                  <a:blip r:embed="rId3"/>
                  <a:stretch>
                    <a:fillRect/>
                  </a:stretch>
                </p:blipFill>
                <p:spPr>
                  <a:xfrm>
                    <a:off x="-75398" y="1580393"/>
                    <a:ext cx="495300" cy="698500"/>
                  </a:xfrm>
                  <a:prstGeom prst="rect">
                    <a:avLst/>
                  </a:prstGeom>
                </p:spPr>
              </p:pic>
              <p:sp>
                <p:nvSpPr>
                  <p:cNvPr id="47" name="Textfeld 21">
                    <a:extLst>
                      <a:ext uri="{FF2B5EF4-FFF2-40B4-BE49-F238E27FC236}">
                        <a16:creationId xmlns:a16="http://schemas.microsoft.com/office/drawing/2014/main" id="{88467DB9-646D-074D-9862-C45656E0E690}"/>
                      </a:ext>
                    </a:extLst>
                  </p:cNvPr>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44" name="Textfeld 22">
                  <a:extLst>
                    <a:ext uri="{FF2B5EF4-FFF2-40B4-BE49-F238E27FC236}">
                      <a16:creationId xmlns:a16="http://schemas.microsoft.com/office/drawing/2014/main" id="{77208A0F-81A5-B647-A277-F21E151264BE}"/>
                    </a:ext>
                  </a:extLst>
                </p:cNvPr>
                <p:cNvSpPr txBox="1"/>
                <p:nvPr/>
              </p:nvSpPr>
              <p:spPr>
                <a:xfrm>
                  <a:off x="637468" y="1533776"/>
                  <a:ext cx="6739807" cy="758180"/>
                </a:xfrm>
                <a:prstGeom prst="rect">
                  <a:avLst/>
                </a:prstGeom>
                <a:noFill/>
              </p:spPr>
              <p:txBody>
                <a:bodyPr wrap="square" rtlCol="0">
                  <a:spAutoFit/>
                </a:bodyPr>
                <a:lstStyle/>
                <a:p>
                  <a:pPr>
                    <a:spcBef>
                      <a:spcPts val="400"/>
                    </a:spcBef>
                  </a:pPr>
                  <a:r>
                    <a:rPr lang="en-US" sz="2000" dirty="0">
                      <a:solidFill>
                        <a:srgbClr val="292934"/>
                      </a:solidFill>
                    </a:rPr>
                    <a:t>How do color-charged quarks and gluons, and colorless jets, </a:t>
                  </a:r>
                  <a:r>
                    <a:rPr lang="en-US" sz="2000" dirty="0">
                      <a:solidFill>
                        <a:srgbClr val="0000FF"/>
                      </a:solidFill>
                    </a:rPr>
                    <a:t>interact with a nuclear medium</a:t>
                  </a:r>
                  <a:r>
                    <a:rPr lang="en-US" sz="2000" dirty="0">
                      <a:solidFill>
                        <a:srgbClr val="292934"/>
                      </a:solidFill>
                    </a:rPr>
                    <a:t>?</a:t>
                  </a:r>
                </a:p>
              </p:txBody>
            </p:sp>
            <p:sp>
              <p:nvSpPr>
                <p:cNvPr id="45" name="Textfeld 17">
                  <a:extLst>
                    <a:ext uri="{FF2B5EF4-FFF2-40B4-BE49-F238E27FC236}">
                      <a16:creationId xmlns:a16="http://schemas.microsoft.com/office/drawing/2014/main" id="{C84805C8-B05F-3447-BB28-5AF2F4F430A3}"/>
                    </a:ext>
                  </a:extLst>
                </p:cNvPr>
                <p:cNvSpPr txBox="1"/>
                <p:nvPr/>
              </p:nvSpPr>
              <p:spPr>
                <a:xfrm>
                  <a:off x="637468" y="2219699"/>
                  <a:ext cx="8167228" cy="428537"/>
                </a:xfrm>
                <a:prstGeom prst="rect">
                  <a:avLst/>
                </a:prstGeom>
                <a:noFill/>
              </p:spPr>
              <p:txBody>
                <a:bodyPr wrap="square" rtlCol="0">
                  <a:spAutoFit/>
                </a:bodyPr>
                <a:lstStyle/>
                <a:p>
                  <a:pPr>
                    <a:spcBef>
                      <a:spcPts val="400"/>
                    </a:spcBef>
                  </a:pPr>
                  <a:r>
                    <a:rPr lang="en-US" sz="2000" dirty="0">
                      <a:solidFill>
                        <a:srgbClr val="292934"/>
                      </a:solidFill>
                    </a:rPr>
                    <a:t>How do the </a:t>
                  </a:r>
                  <a:r>
                    <a:rPr lang="en-US" sz="2000" dirty="0">
                      <a:solidFill>
                        <a:srgbClr val="0000FF"/>
                      </a:solidFill>
                    </a:rPr>
                    <a:t>confined hadronic states emerge </a:t>
                  </a:r>
                  <a:r>
                    <a:rPr lang="en-US" sz="2000" dirty="0">
                      <a:solidFill>
                        <a:srgbClr val="292934"/>
                      </a:solidFill>
                    </a:rPr>
                    <a:t>from these quarks and gluons? </a:t>
                  </a:r>
                </a:p>
              </p:txBody>
            </p:sp>
          </p:grpSp>
          <p:sp>
            <p:nvSpPr>
              <p:cNvPr id="38" name="Textfeld 17">
                <a:extLst>
                  <a:ext uri="{FF2B5EF4-FFF2-40B4-BE49-F238E27FC236}">
                    <a16:creationId xmlns:a16="http://schemas.microsoft.com/office/drawing/2014/main" id="{B90D720C-6ACD-E444-833C-D9DB0761E924}"/>
                  </a:ext>
                </a:extLst>
              </p:cNvPr>
              <p:cNvSpPr txBox="1"/>
              <p:nvPr/>
            </p:nvSpPr>
            <p:spPr>
              <a:xfrm>
                <a:off x="571265" y="4317938"/>
                <a:ext cx="7940218" cy="400110"/>
              </a:xfrm>
              <a:prstGeom prst="rect">
                <a:avLst/>
              </a:prstGeom>
              <a:noFill/>
            </p:spPr>
            <p:txBody>
              <a:bodyPr wrap="square" rtlCol="0">
                <a:spAutoFit/>
              </a:bodyPr>
              <a:lstStyle/>
              <a:p>
                <a:pPr>
                  <a:spcBef>
                    <a:spcPts val="400"/>
                  </a:spcBef>
                </a:pPr>
                <a:r>
                  <a:rPr lang="en-US" sz="2000" dirty="0">
                    <a:solidFill>
                      <a:srgbClr val="292934"/>
                    </a:solidFill>
                  </a:rPr>
                  <a:t>How do the quark-gluon </a:t>
                </a:r>
                <a:r>
                  <a:rPr lang="en-US" sz="2000" dirty="0">
                    <a:solidFill>
                      <a:srgbClr val="0000FF"/>
                    </a:solidFill>
                  </a:rPr>
                  <a:t>interactions create nuclear binding?</a:t>
                </a:r>
              </a:p>
            </p:txBody>
          </p:sp>
          <p:pic>
            <p:nvPicPr>
              <p:cNvPr id="39" name="Bild 20">
                <a:extLst>
                  <a:ext uri="{FF2B5EF4-FFF2-40B4-BE49-F238E27FC236}">
                    <a16:creationId xmlns:a16="http://schemas.microsoft.com/office/drawing/2014/main" id="{2D622396-7BB9-024E-9A77-2B7388EA573F}"/>
                  </a:ext>
                </a:extLst>
              </p:cNvPr>
              <p:cNvPicPr>
                <a:picLocks noChangeAspect="1"/>
              </p:cNvPicPr>
              <p:nvPr/>
            </p:nvPicPr>
            <p:blipFill>
              <a:blip r:embed="rId3"/>
              <a:stretch>
                <a:fillRect/>
              </a:stretch>
            </p:blipFill>
            <p:spPr>
              <a:xfrm>
                <a:off x="108978" y="4224387"/>
                <a:ext cx="404809" cy="490085"/>
              </a:xfrm>
              <a:prstGeom prst="rect">
                <a:avLst/>
              </a:prstGeom>
            </p:spPr>
          </p:pic>
        </p:grpSp>
        <p:pic>
          <p:nvPicPr>
            <p:cNvPr id="36" name="Picture 35" descr="JetInMediumSketch.pdf">
              <a:extLst>
                <a:ext uri="{FF2B5EF4-FFF2-40B4-BE49-F238E27FC236}">
                  <a16:creationId xmlns:a16="http://schemas.microsoft.com/office/drawing/2014/main" id="{59F3E75C-9713-8646-ABD0-D7844F9C1A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3868" y="4448233"/>
              <a:ext cx="2182447" cy="1406466"/>
            </a:xfrm>
            <a:prstGeom prst="rect">
              <a:avLst/>
            </a:prstGeom>
          </p:spPr>
        </p:pic>
      </p:grpSp>
    </p:spTree>
    <p:extLst>
      <p:ext uri="{BB962C8B-B14F-4D97-AF65-F5344CB8AC3E}">
        <p14:creationId xmlns:p14="http://schemas.microsoft.com/office/powerpoint/2010/main" val="189583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31406</TotalTime>
  <Words>7038</Words>
  <Application>Microsoft Macintosh PowerPoint</Application>
  <PresentationFormat>Widescreen</PresentationFormat>
  <Paragraphs>1039</Paragraphs>
  <Slides>72</Slides>
  <Notes>2</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2</vt:i4>
      </vt:variant>
      <vt:variant>
        <vt:lpstr>Slide Titles</vt:lpstr>
      </vt:variant>
      <vt:variant>
        <vt:i4>72</vt:i4>
      </vt:variant>
    </vt:vector>
  </HeadingPairs>
  <TitlesOfParts>
    <vt:vector size="92" baseType="lpstr">
      <vt:lpstr>Arial</vt:lpstr>
      <vt:lpstr>Arial Black</vt:lpstr>
      <vt:lpstr>Bookman Old Style</vt:lpstr>
      <vt:lpstr>Calibri</vt:lpstr>
      <vt:lpstr>Calibri Light</vt:lpstr>
      <vt:lpstr>Cambria Math</vt:lpstr>
      <vt:lpstr>Chalkboard Bold</vt:lpstr>
      <vt:lpstr>Comic Sans MS</vt:lpstr>
      <vt:lpstr>Comic Sans MS Bold</vt:lpstr>
      <vt:lpstr>Courier New</vt:lpstr>
      <vt:lpstr>Handwriting - Dakota</vt:lpstr>
      <vt:lpstr>Helvetica</vt:lpstr>
      <vt:lpstr>Symbol</vt:lpstr>
      <vt:lpstr>System Font Regular</vt:lpstr>
      <vt:lpstr>Times New Roman</vt:lpstr>
      <vt:lpstr>Vrinda</vt:lpstr>
      <vt:lpstr>Wingdings</vt:lpstr>
      <vt:lpstr>Office Theme</vt:lpstr>
      <vt:lpstr>Equation</vt:lpstr>
      <vt:lpstr>Equation.3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SALVATORE FAZIO</dc:creator>
  <cp:lastModifiedBy>SALVATORE FAZIO</cp:lastModifiedBy>
  <cp:revision>126</cp:revision>
  <dcterms:created xsi:type="dcterms:W3CDTF">2021-09-17T16:21:42Z</dcterms:created>
  <dcterms:modified xsi:type="dcterms:W3CDTF">2022-06-09T04:23:49Z</dcterms:modified>
</cp:coreProperties>
</file>