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3" r:id="rId25"/>
    <p:sldId id="279" r:id="rId26"/>
    <p:sldId id="280" r:id="rId27"/>
    <p:sldId id="281" r:id="rId28"/>
    <p:sldId id="282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venir Next Condensed Regular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venir Next Condensed Regular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venir Next Condensed Regular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venir Next Condensed Regular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venir Next Condensed Regular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venir Next Condensed Regular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venir Next Condensed Regular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venir Next Condensed Regular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1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venir Next Condensed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70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1">
        <a:latin typeface="+mn-lt"/>
        <a:ea typeface="+mn-ea"/>
        <a:cs typeface="+mn-cs"/>
        <a:sym typeface="Avenir Next Condensed Regular"/>
      </a:defRPr>
    </a:lvl1pPr>
    <a:lvl2pPr indent="228600" defTabSz="457200" latinLnBrk="0">
      <a:lnSpc>
        <a:spcPct val="117999"/>
      </a:lnSpc>
      <a:defRPr sz="2200" b="1">
        <a:latin typeface="+mn-lt"/>
        <a:ea typeface="+mn-ea"/>
        <a:cs typeface="+mn-cs"/>
        <a:sym typeface="Avenir Next Condensed Regular"/>
      </a:defRPr>
    </a:lvl2pPr>
    <a:lvl3pPr indent="457200" defTabSz="457200" latinLnBrk="0">
      <a:lnSpc>
        <a:spcPct val="117999"/>
      </a:lnSpc>
      <a:defRPr sz="2200" b="1">
        <a:latin typeface="+mn-lt"/>
        <a:ea typeface="+mn-ea"/>
        <a:cs typeface="+mn-cs"/>
        <a:sym typeface="Avenir Next Condensed Regular"/>
      </a:defRPr>
    </a:lvl3pPr>
    <a:lvl4pPr indent="685800" defTabSz="457200" latinLnBrk="0">
      <a:lnSpc>
        <a:spcPct val="117999"/>
      </a:lnSpc>
      <a:defRPr sz="2200" b="1">
        <a:latin typeface="+mn-lt"/>
        <a:ea typeface="+mn-ea"/>
        <a:cs typeface="+mn-cs"/>
        <a:sym typeface="Avenir Next Condensed Regular"/>
      </a:defRPr>
    </a:lvl4pPr>
    <a:lvl5pPr indent="914400" defTabSz="457200" latinLnBrk="0">
      <a:lnSpc>
        <a:spcPct val="117999"/>
      </a:lnSpc>
      <a:defRPr sz="2200" b="1">
        <a:latin typeface="+mn-lt"/>
        <a:ea typeface="+mn-ea"/>
        <a:cs typeface="+mn-cs"/>
        <a:sym typeface="Avenir Next Condensed Regular"/>
      </a:defRPr>
    </a:lvl5pPr>
    <a:lvl6pPr indent="1143000" defTabSz="457200" latinLnBrk="0">
      <a:lnSpc>
        <a:spcPct val="117999"/>
      </a:lnSpc>
      <a:defRPr sz="2200" b="1">
        <a:latin typeface="+mn-lt"/>
        <a:ea typeface="+mn-ea"/>
        <a:cs typeface="+mn-cs"/>
        <a:sym typeface="Avenir Next Condensed Regular"/>
      </a:defRPr>
    </a:lvl6pPr>
    <a:lvl7pPr indent="1371600" defTabSz="457200" latinLnBrk="0">
      <a:lnSpc>
        <a:spcPct val="117999"/>
      </a:lnSpc>
      <a:defRPr sz="2200" b="1">
        <a:latin typeface="+mn-lt"/>
        <a:ea typeface="+mn-ea"/>
        <a:cs typeface="+mn-cs"/>
        <a:sym typeface="Avenir Next Condensed Regular"/>
      </a:defRPr>
    </a:lvl7pPr>
    <a:lvl8pPr indent="1600200" defTabSz="457200" latinLnBrk="0">
      <a:lnSpc>
        <a:spcPct val="117999"/>
      </a:lnSpc>
      <a:defRPr sz="2200" b="1">
        <a:latin typeface="+mn-lt"/>
        <a:ea typeface="+mn-ea"/>
        <a:cs typeface="+mn-cs"/>
        <a:sym typeface="Avenir Next Condensed Regular"/>
      </a:defRPr>
    </a:lvl8pPr>
    <a:lvl9pPr indent="1828800" defTabSz="457200" latinLnBrk="0">
      <a:lnSpc>
        <a:spcPct val="117999"/>
      </a:lnSpc>
      <a:defRPr sz="2200" b="1">
        <a:latin typeface="+mn-lt"/>
        <a:ea typeface="+mn-ea"/>
        <a:cs typeface="+mn-cs"/>
        <a:sym typeface="Avenir Next Condensed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498968">
              <a:lnSpc>
                <a:spcPct val="100000"/>
              </a:lnSpc>
              <a:spcBef>
                <a:spcPts val="0"/>
              </a:spcBef>
              <a:buSzTx/>
              <a:buNone/>
              <a:defRPr sz="2040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8572" y="9177477"/>
            <a:ext cx="287656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25858">
              <a:lnSpc>
                <a:spcPct val="100000"/>
              </a:lnSpc>
              <a:spcBef>
                <a:spcPts val="0"/>
              </a:spcBef>
              <a:buSzTx/>
              <a:buNone/>
              <a:defRPr sz="3343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/>
            </a:lvl1pPr>
            <a:lvl2pPr marL="457200" indent="114300">
              <a:spcBef>
                <a:spcPts val="0"/>
              </a:spcBef>
              <a:buSzTx/>
              <a:buNone/>
              <a:defRPr sz="6000" spc="-119"/>
            </a:lvl2pPr>
            <a:lvl3pPr marL="457200" indent="571500">
              <a:spcBef>
                <a:spcPts val="0"/>
              </a:spcBef>
              <a:buSzTx/>
              <a:buNone/>
              <a:defRPr sz="6000" spc="-119"/>
            </a:lvl3pPr>
            <a:lvl4pPr marL="457200" indent="1028700">
              <a:spcBef>
                <a:spcPts val="0"/>
              </a:spcBef>
              <a:buSzTx/>
              <a:buNone/>
              <a:defRPr sz="6000" spc="-119"/>
            </a:lvl4pPr>
            <a:lvl5pPr marL="457200" indent="1485900">
              <a:spcBef>
                <a:spcPts val="0"/>
              </a:spcBef>
              <a:buSzTx/>
              <a:buNone/>
              <a:defRPr sz="6000" spc="-119"/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498968">
              <a:lnSpc>
                <a:spcPct val="100000"/>
              </a:lnSpc>
              <a:spcBef>
                <a:spcPts val="0"/>
              </a:spcBef>
              <a:buSzTx/>
              <a:buNone/>
              <a:defRPr sz="2040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 and houmo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8572" y="9177477"/>
            <a:ext cx="287656" cy="330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498968">
              <a:lnSpc>
                <a:spcPct val="100000"/>
              </a:lnSpc>
              <a:spcBef>
                <a:spcPts val="0"/>
              </a:spcBef>
              <a:buSzTx/>
              <a:buNone/>
              <a:defRPr sz="2040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5118" y="9177477"/>
            <a:ext cx="287656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16579">
              <a:lnSpc>
                <a:spcPct val="100000"/>
              </a:lnSpc>
              <a:spcBef>
                <a:spcPts val="0"/>
              </a:spcBef>
              <a:buSzTx/>
              <a:buNone/>
              <a:defRPr sz="3343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16579">
              <a:lnSpc>
                <a:spcPct val="100000"/>
              </a:lnSpc>
              <a:spcBef>
                <a:spcPts val="0"/>
              </a:spcBef>
              <a:buSzTx/>
              <a:buNone/>
              <a:defRPr sz="3343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spc="-164"/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16579">
              <a:lnSpc>
                <a:spcPct val="100000"/>
              </a:lnSpc>
              <a:spcBef>
                <a:spcPts val="0"/>
              </a:spcBef>
              <a:buSzTx/>
              <a:buNone/>
              <a:defRPr sz="3343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16579">
              <a:lnSpc>
                <a:spcPct val="100000"/>
              </a:lnSpc>
              <a:spcBef>
                <a:spcPts val="0"/>
              </a:spcBef>
              <a:buSzTx/>
              <a:buNone/>
              <a:defRPr sz="3343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5185" y="9177477"/>
            <a:ext cx="287656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venir Next Condensed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Condensed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Condensed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Condensed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Condensed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Condensed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Condensed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Condensed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Condensed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Condensed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e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doi.org/10.1088/1748-0221/14/09/P09017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driano Di Giovanni (GSSI, INFN-LNGS &amp; CAP3-NYUAD)…"/>
          <p:cNvSpPr txBox="1">
            <a:spLocks noGrp="1"/>
          </p:cNvSpPr>
          <p:nvPr>
            <p:ph type="body" idx="21"/>
          </p:nvPr>
        </p:nvSpPr>
        <p:spPr>
          <a:xfrm>
            <a:off x="0" y="8765800"/>
            <a:ext cx="13004800" cy="987800"/>
          </a:xfrm>
          <a:prstGeom prst="rect">
            <a:avLst/>
          </a:prstGeom>
          <a:solidFill>
            <a:srgbClr val="E2893D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ctr"/>
          <a:lstStyle/>
          <a:p>
            <a:pPr defTabSz="475487">
              <a:defRPr sz="2592" b="0">
                <a:solidFill>
                  <a:srgbClr val="FFFFFF"/>
                </a:solidFill>
              </a:defRPr>
            </a:pPr>
            <a:r>
              <a:t>Adriano Di Giovanni (GSSI, INFN-LNGS &amp; CAP3-NYUAD)</a:t>
            </a:r>
          </a:p>
          <a:p>
            <a:pPr defTabSz="475487">
              <a:defRPr sz="2592" b="0">
                <a:solidFill>
                  <a:srgbClr val="FFFFFF"/>
                </a:solidFill>
              </a:defRPr>
            </a:pPr>
            <a:r>
              <a:t>AtmoHEAD, 13-15/07/2022- Villa Orlandi, Centro Congressi Federico II  - Anacapri (Na) - Italy</a:t>
            </a:r>
          </a:p>
        </p:txBody>
      </p:sp>
      <p:sp>
        <p:nvSpPr>
          <p:cNvPr id="152" name="The Scientific Payload of LIGHT-1: A 3U Cubesat Mission for the detection of Terrestrial Gamma-Ray Flashes"/>
          <p:cNvSpPr txBox="1">
            <a:spLocks noGrp="1"/>
          </p:cNvSpPr>
          <p:nvPr>
            <p:ph type="ctrTitle"/>
          </p:nvPr>
        </p:nvSpPr>
        <p:spPr>
          <a:xfrm>
            <a:off x="105594" y="1938200"/>
            <a:ext cx="12899206" cy="1992988"/>
          </a:xfrm>
          <a:prstGeom prst="rect">
            <a:avLst/>
          </a:prstGeom>
        </p:spPr>
        <p:txBody>
          <a:bodyPr anchor="ctr"/>
          <a:lstStyle>
            <a:lvl1pPr>
              <a:defRPr sz="4400" spc="-88"/>
            </a:lvl1pPr>
          </a:lstStyle>
          <a:p>
            <a:r>
              <a:rPr dirty="0"/>
              <a:t>The Scientific Payload of LIGHT-1: A 3U </a:t>
            </a:r>
            <a:r>
              <a:rPr dirty="0" err="1"/>
              <a:t>Cubesat</a:t>
            </a:r>
            <a:r>
              <a:rPr dirty="0"/>
              <a:t> Mission for the detection of Terrestrial Gamma-Ray Flashes</a:t>
            </a:r>
          </a:p>
        </p:txBody>
      </p:sp>
      <p:sp>
        <p:nvSpPr>
          <p:cNvPr id="153" name="Adriano Di Giovanni on behalf of the LIGHT-1 team"/>
          <p:cNvSpPr txBox="1">
            <a:spLocks noGrp="1"/>
          </p:cNvSpPr>
          <p:nvPr>
            <p:ph type="subTitle" sz="quarter" idx="1"/>
          </p:nvPr>
        </p:nvSpPr>
        <p:spPr>
          <a:xfrm>
            <a:off x="2431260" y="808661"/>
            <a:ext cx="11607801" cy="698501"/>
          </a:xfrm>
          <a:prstGeom prst="rect">
            <a:avLst/>
          </a:prstGeom>
        </p:spPr>
        <p:txBody>
          <a:bodyPr/>
          <a:lstStyle>
            <a:lvl1pPr defTabSz="528319">
              <a:defRPr sz="3420" b="0"/>
            </a:lvl1pPr>
          </a:lstStyle>
          <a:p>
            <a:r>
              <a:t>Adriano Di Giovanni on behalf of the LIGHT-1 team</a:t>
            </a:r>
          </a:p>
        </p:txBody>
      </p:sp>
      <p:pic>
        <p:nvPicPr>
          <p:cNvPr id="154" name="Google Shape;25;p6" descr="Google Shape;25;p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81547" y="-26643"/>
            <a:ext cx="1483621" cy="1670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logo_GSSI_2.jpg" descr="logo_GSSI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4" y="-26643"/>
            <a:ext cx="1670609" cy="1670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594" y="6712553"/>
            <a:ext cx="3199131" cy="69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9782" y="6653618"/>
            <a:ext cx="3121476" cy="8163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" name="Group"/>
          <p:cNvGrpSpPr/>
          <p:nvPr/>
        </p:nvGrpSpPr>
        <p:grpSpPr>
          <a:xfrm>
            <a:off x="1519251" y="7809041"/>
            <a:ext cx="3381063" cy="787675"/>
            <a:chOff x="0" y="0"/>
            <a:chExt cx="3381062" cy="787673"/>
          </a:xfrm>
        </p:grpSpPr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21013" cy="787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" descr="Imag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64917" y="64501"/>
              <a:ext cx="516146" cy="703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1" name="Image" descr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724" y="7673893"/>
            <a:ext cx="1756419" cy="1091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0026" y="7809041"/>
            <a:ext cx="2784859" cy="90972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ext"/>
          <p:cNvSpPr txBox="1"/>
          <p:nvPr/>
        </p:nvSpPr>
        <p:spPr>
          <a:xfrm>
            <a:off x="12680664" y="9258300"/>
            <a:ext cx="251588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23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64" name="الحمولة العلمية لضوء - ١ : قمر صناعي مصغر من ثلاث مكعبات مخصص لكشف ومضات جاما الأرضية"/>
          <p:cNvSpPr txBox="1"/>
          <p:nvPr/>
        </p:nvSpPr>
        <p:spPr>
          <a:xfrm>
            <a:off x="-92748" y="2934694"/>
            <a:ext cx="12899206" cy="4073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r">
              <a:lnSpc>
                <a:spcPct val="80000"/>
              </a:lnSpc>
              <a:defRPr sz="4700" spc="-94">
                <a:solidFill>
                  <a:srgbClr val="000000"/>
                </a:solidFill>
              </a:defRPr>
            </a:lvl1pPr>
          </a:lstStyle>
          <a:p>
            <a:r>
              <a:t>الحمولة العلمية لضوء - ١ : قمر صناعي مصغر من ثلاث مكعبات مخصص لكشف ومضات جاما الأرضية</a:t>
            </a:r>
          </a:p>
        </p:txBody>
      </p:sp>
      <p:sp>
        <p:nvSpPr>
          <p:cNvPr id="165" name="Line"/>
          <p:cNvSpPr/>
          <p:nvPr/>
        </p:nvSpPr>
        <p:spPr>
          <a:xfrm>
            <a:off x="-1" y="1791002"/>
            <a:ext cx="13004802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LIGHT-1 Payload: Design Characteristics"/>
          <p:cNvSpPr txBox="1">
            <a:spLocks noGrp="1"/>
          </p:cNvSpPr>
          <p:nvPr>
            <p:ph type="title"/>
          </p:nvPr>
        </p:nvSpPr>
        <p:spPr>
          <a:xfrm>
            <a:off x="1198657" y="-68908"/>
            <a:ext cx="11607801" cy="1016001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t>LIGHT-1 Payload: Design Characteristics</a:t>
            </a:r>
          </a:p>
        </p:txBody>
      </p:sp>
      <p:sp>
        <p:nvSpPr>
          <p:cNvPr id="275" name="Text"/>
          <p:cNvSpPr txBox="1"/>
          <p:nvPr/>
        </p:nvSpPr>
        <p:spPr>
          <a:xfrm>
            <a:off x="12710509" y="9423400"/>
            <a:ext cx="191898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graphicFrame>
        <p:nvGraphicFramePr>
          <p:cNvPr id="276" name="Google Shape;79;gb11b453b52_0_121"/>
          <p:cNvGraphicFramePr/>
          <p:nvPr/>
        </p:nvGraphicFramePr>
        <p:xfrm>
          <a:off x="440260" y="1150292"/>
          <a:ext cx="12462146" cy="7700137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998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3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 b="1">
                          <a:solidFill>
                            <a:srgbClr val="FFFFFF"/>
                          </a:solidFill>
                        </a:rPr>
                        <a:t>Parameter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 b="1">
                          <a:solidFill>
                            <a:srgbClr val="FFFFFF"/>
                          </a:solidFill>
                        </a:rPr>
                        <a:t>Value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Detection Energy Range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2800" b="0"/>
                      </a:pPr>
                      <a:r>
                        <a:t>~</a:t>
                      </a:r>
                      <a:r>
                        <a:rPr baseline="-5999"/>
                        <a:t> </a:t>
                      </a:r>
                      <a:r>
                        <a:t>20 keV - 3 MeV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Time resolution 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~ 100 ns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Absolute Timing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&lt; 4 μs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Spectral Resolution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15% @ 20 keV, &lt; 5%@ 511 keV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Effective Area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2800" b="0"/>
                      </a:pPr>
                      <a:r>
                        <a:t>40 cm</a:t>
                      </a:r>
                      <a:r>
                        <a:rPr baseline="30928"/>
                        <a:t>2</a:t>
                      </a:r>
                      <a:r>
                        <a:t> @ 50 keV, 20 cm</a:t>
                      </a:r>
                      <a:r>
                        <a:rPr baseline="30928"/>
                        <a:t>2</a:t>
                      </a:r>
                      <a:r>
                        <a:t>@ 511 keV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PMT Payload Size (Fits in 1U)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74 x 74 x 86 mm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SiPM Payload Size (Fits in 0.75U)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74 x 74 x 68 mm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PMT Payload Weight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1,085 g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SiPM Payload Weight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966 g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Power Consumption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&lt; 5.9 W average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Data Budget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50 MB/day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Operational Temperature Range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2800" b="0"/>
                      </a:pPr>
                      <a:r>
                        <a:t>Between -30</a:t>
                      </a:r>
                      <a:r>
                        <a:rPr baseline="30928"/>
                        <a:t>o</a:t>
                      </a:r>
                      <a:r>
                        <a:t> C to 55</a:t>
                      </a:r>
                      <a:r>
                        <a:rPr baseline="30928"/>
                        <a:t>o</a:t>
                      </a:r>
                      <a:r>
                        <a:t> C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9373"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1800" b="0"/>
                      </a:pPr>
                      <a:r>
                        <a:rPr sz="2800"/>
                        <a:t>Survival Temperature range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lnSpc>
                          <a:spcPct val="115000"/>
                        </a:lnSpc>
                        <a:spcBef>
                          <a:spcPts val="100"/>
                        </a:spcBef>
                        <a:defRPr sz="2800" b="0"/>
                      </a:pPr>
                      <a:r>
                        <a:t>Between -40</a:t>
                      </a:r>
                      <a:r>
                        <a:rPr baseline="30928"/>
                        <a:t>o</a:t>
                      </a:r>
                      <a:r>
                        <a:t> C to 60</a:t>
                      </a:r>
                      <a:r>
                        <a:rPr baseline="30928"/>
                        <a:t>o</a:t>
                      </a:r>
                      <a:r>
                        <a:t> C</a:t>
                      </a:r>
                    </a:p>
                  </a:txBody>
                  <a:tcPr marL="38100" marR="38100" marT="38100" marB="38100" anchor="ctr" horzOverflow="overflow">
                    <a:lnL>
                      <a:solidFill>
                        <a:srgbClr val="000000"/>
                      </a:solidFill>
                    </a:lnL>
                    <a:lnR>
                      <a:solidFill>
                        <a:srgbClr val="000000"/>
                      </a:solidFill>
                    </a:lnR>
                    <a:lnT>
                      <a:solidFill>
                        <a:srgbClr val="000000"/>
                      </a:solidFill>
                    </a:lnT>
                    <a:lnB>
                      <a:solidFill>
                        <a:srgbClr val="000000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281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277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278" name="Text"/>
            <p:cNvSpPr txBox="1"/>
            <p:nvPr/>
          </p:nvSpPr>
          <p:spPr>
            <a:xfrm>
              <a:off x="12715218" y="9284942"/>
              <a:ext cx="251588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10</a:t>
              </a:fld>
              <a:endParaRPr/>
            </a:p>
          </p:txBody>
        </p:sp>
        <p:pic>
          <p:nvPicPr>
            <p:cNvPr id="279" name="Google Shape;25;p6" descr="Google Shape;25;p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logo_GSSI_2.jpg" descr="logo_GSSI_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2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he bus of LIGHT-1 satellite"/>
          <p:cNvSpPr txBox="1">
            <a:spLocks noGrp="1"/>
          </p:cNvSpPr>
          <p:nvPr>
            <p:ph type="title"/>
          </p:nvPr>
        </p:nvSpPr>
        <p:spPr>
          <a:xfrm>
            <a:off x="2669323" y="-1"/>
            <a:ext cx="8123595" cy="1016001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rPr dirty="0"/>
              <a:t>The bus of LIGHT-1 satellite</a:t>
            </a:r>
          </a:p>
        </p:txBody>
      </p:sp>
      <p:sp>
        <p:nvSpPr>
          <p:cNvPr id="285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86" name="Screen Shot 2020-07-21 at 10.19.41 AM.png" descr="Screen Shot 2020-07-21 at 10.19.41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4030139" y="-1405264"/>
            <a:ext cx="5309138" cy="12457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91" extrusionOk="0">
                <a:moveTo>
                  <a:pt x="7530" y="0"/>
                </a:moveTo>
                <a:cubicBezTo>
                  <a:pt x="7542" y="79"/>
                  <a:pt x="7562" y="114"/>
                  <a:pt x="7611" y="114"/>
                </a:cubicBezTo>
                <a:cubicBezTo>
                  <a:pt x="7687" y="114"/>
                  <a:pt x="7798" y="210"/>
                  <a:pt x="7756" y="239"/>
                </a:cubicBezTo>
                <a:cubicBezTo>
                  <a:pt x="7721" y="264"/>
                  <a:pt x="7435" y="278"/>
                  <a:pt x="7404" y="257"/>
                </a:cubicBezTo>
                <a:cubicBezTo>
                  <a:pt x="7390" y="247"/>
                  <a:pt x="7342" y="258"/>
                  <a:pt x="7296" y="281"/>
                </a:cubicBezTo>
                <a:cubicBezTo>
                  <a:pt x="7236" y="312"/>
                  <a:pt x="7107" y="330"/>
                  <a:pt x="6819" y="347"/>
                </a:cubicBezTo>
                <a:cubicBezTo>
                  <a:pt x="6602" y="361"/>
                  <a:pt x="6399" y="380"/>
                  <a:pt x="6367" y="391"/>
                </a:cubicBezTo>
                <a:cubicBezTo>
                  <a:pt x="6332" y="403"/>
                  <a:pt x="6298" y="402"/>
                  <a:pt x="6279" y="389"/>
                </a:cubicBezTo>
                <a:cubicBezTo>
                  <a:pt x="6260" y="375"/>
                  <a:pt x="6186" y="383"/>
                  <a:pt x="6080" y="409"/>
                </a:cubicBezTo>
                <a:cubicBezTo>
                  <a:pt x="5987" y="431"/>
                  <a:pt x="5787" y="453"/>
                  <a:pt x="5637" y="457"/>
                </a:cubicBezTo>
                <a:cubicBezTo>
                  <a:pt x="5487" y="462"/>
                  <a:pt x="5338" y="475"/>
                  <a:pt x="5305" y="486"/>
                </a:cubicBezTo>
                <a:cubicBezTo>
                  <a:pt x="5271" y="498"/>
                  <a:pt x="5124" y="514"/>
                  <a:pt x="4979" y="521"/>
                </a:cubicBezTo>
                <a:cubicBezTo>
                  <a:pt x="4834" y="529"/>
                  <a:pt x="4679" y="545"/>
                  <a:pt x="4634" y="555"/>
                </a:cubicBezTo>
                <a:cubicBezTo>
                  <a:pt x="4589" y="566"/>
                  <a:pt x="4426" y="580"/>
                  <a:pt x="4271" y="587"/>
                </a:cubicBezTo>
                <a:cubicBezTo>
                  <a:pt x="4116" y="595"/>
                  <a:pt x="3974" y="608"/>
                  <a:pt x="3958" y="619"/>
                </a:cubicBezTo>
                <a:cubicBezTo>
                  <a:pt x="3920" y="645"/>
                  <a:pt x="3656" y="645"/>
                  <a:pt x="3618" y="619"/>
                </a:cubicBezTo>
                <a:cubicBezTo>
                  <a:pt x="3601" y="608"/>
                  <a:pt x="3636" y="569"/>
                  <a:pt x="3697" y="534"/>
                </a:cubicBezTo>
                <a:cubicBezTo>
                  <a:pt x="3777" y="488"/>
                  <a:pt x="3793" y="465"/>
                  <a:pt x="3753" y="448"/>
                </a:cubicBezTo>
                <a:cubicBezTo>
                  <a:pt x="3713" y="431"/>
                  <a:pt x="3652" y="441"/>
                  <a:pt x="3523" y="485"/>
                </a:cubicBezTo>
                <a:cubicBezTo>
                  <a:pt x="3342" y="546"/>
                  <a:pt x="3303" y="584"/>
                  <a:pt x="3398" y="609"/>
                </a:cubicBezTo>
                <a:cubicBezTo>
                  <a:pt x="3435" y="619"/>
                  <a:pt x="3437" y="630"/>
                  <a:pt x="3402" y="645"/>
                </a:cubicBezTo>
                <a:cubicBezTo>
                  <a:pt x="3366" y="660"/>
                  <a:pt x="3313" y="656"/>
                  <a:pt x="3227" y="632"/>
                </a:cubicBezTo>
                <a:cubicBezTo>
                  <a:pt x="3079" y="591"/>
                  <a:pt x="2860" y="588"/>
                  <a:pt x="2742" y="626"/>
                </a:cubicBezTo>
                <a:cubicBezTo>
                  <a:pt x="2631" y="662"/>
                  <a:pt x="2681" y="682"/>
                  <a:pt x="2884" y="682"/>
                </a:cubicBezTo>
                <a:cubicBezTo>
                  <a:pt x="3100" y="682"/>
                  <a:pt x="3213" y="757"/>
                  <a:pt x="3039" y="784"/>
                </a:cubicBezTo>
                <a:cubicBezTo>
                  <a:pt x="2912" y="804"/>
                  <a:pt x="2819" y="794"/>
                  <a:pt x="2694" y="748"/>
                </a:cubicBezTo>
                <a:cubicBezTo>
                  <a:pt x="2633" y="726"/>
                  <a:pt x="2589" y="723"/>
                  <a:pt x="2545" y="739"/>
                </a:cubicBezTo>
                <a:cubicBezTo>
                  <a:pt x="2478" y="762"/>
                  <a:pt x="1768" y="808"/>
                  <a:pt x="1707" y="793"/>
                </a:cubicBezTo>
                <a:cubicBezTo>
                  <a:pt x="1686" y="788"/>
                  <a:pt x="1671" y="737"/>
                  <a:pt x="1671" y="679"/>
                </a:cubicBezTo>
                <a:cubicBezTo>
                  <a:pt x="1671" y="592"/>
                  <a:pt x="1698" y="559"/>
                  <a:pt x="1828" y="490"/>
                </a:cubicBezTo>
                <a:cubicBezTo>
                  <a:pt x="1942" y="430"/>
                  <a:pt x="1970" y="401"/>
                  <a:pt x="1931" y="385"/>
                </a:cubicBezTo>
                <a:cubicBezTo>
                  <a:pt x="1892" y="368"/>
                  <a:pt x="1818" y="385"/>
                  <a:pt x="1663" y="448"/>
                </a:cubicBezTo>
                <a:cubicBezTo>
                  <a:pt x="1452" y="535"/>
                  <a:pt x="1446" y="535"/>
                  <a:pt x="1178" y="521"/>
                </a:cubicBezTo>
                <a:cubicBezTo>
                  <a:pt x="1029" y="514"/>
                  <a:pt x="879" y="499"/>
                  <a:pt x="845" y="487"/>
                </a:cubicBezTo>
                <a:cubicBezTo>
                  <a:pt x="804" y="473"/>
                  <a:pt x="762" y="473"/>
                  <a:pt x="721" y="487"/>
                </a:cubicBezTo>
                <a:cubicBezTo>
                  <a:pt x="687" y="499"/>
                  <a:pt x="545" y="515"/>
                  <a:pt x="405" y="523"/>
                </a:cubicBezTo>
                <a:cubicBezTo>
                  <a:pt x="-2" y="546"/>
                  <a:pt x="-26" y="568"/>
                  <a:pt x="13" y="886"/>
                </a:cubicBezTo>
                <a:cubicBezTo>
                  <a:pt x="32" y="1033"/>
                  <a:pt x="57" y="1523"/>
                  <a:pt x="68" y="1974"/>
                </a:cubicBezTo>
                <a:cubicBezTo>
                  <a:pt x="120" y="4052"/>
                  <a:pt x="222" y="6543"/>
                  <a:pt x="255" y="6557"/>
                </a:cubicBezTo>
                <a:cubicBezTo>
                  <a:pt x="276" y="6565"/>
                  <a:pt x="291" y="6985"/>
                  <a:pt x="291" y="7490"/>
                </a:cubicBezTo>
                <a:cubicBezTo>
                  <a:pt x="291" y="8010"/>
                  <a:pt x="310" y="8416"/>
                  <a:pt x="336" y="8427"/>
                </a:cubicBezTo>
                <a:cubicBezTo>
                  <a:pt x="361" y="8439"/>
                  <a:pt x="387" y="9070"/>
                  <a:pt x="397" y="9899"/>
                </a:cubicBezTo>
                <a:cubicBezTo>
                  <a:pt x="411" y="11107"/>
                  <a:pt x="403" y="11357"/>
                  <a:pt x="347" y="11386"/>
                </a:cubicBezTo>
                <a:cubicBezTo>
                  <a:pt x="291" y="11415"/>
                  <a:pt x="289" y="11426"/>
                  <a:pt x="344" y="11455"/>
                </a:cubicBezTo>
                <a:cubicBezTo>
                  <a:pt x="390" y="11478"/>
                  <a:pt x="417" y="11585"/>
                  <a:pt x="431" y="11817"/>
                </a:cubicBezTo>
                <a:cubicBezTo>
                  <a:pt x="442" y="11998"/>
                  <a:pt x="466" y="12156"/>
                  <a:pt x="487" y="12167"/>
                </a:cubicBezTo>
                <a:cubicBezTo>
                  <a:pt x="509" y="12179"/>
                  <a:pt x="543" y="13023"/>
                  <a:pt x="563" y="14044"/>
                </a:cubicBezTo>
                <a:cubicBezTo>
                  <a:pt x="583" y="15064"/>
                  <a:pt x="615" y="15903"/>
                  <a:pt x="636" y="15909"/>
                </a:cubicBezTo>
                <a:cubicBezTo>
                  <a:pt x="656" y="15914"/>
                  <a:pt x="690" y="16752"/>
                  <a:pt x="710" y="17773"/>
                </a:cubicBezTo>
                <a:cubicBezTo>
                  <a:pt x="730" y="18793"/>
                  <a:pt x="764" y="19639"/>
                  <a:pt x="787" y="19651"/>
                </a:cubicBezTo>
                <a:cubicBezTo>
                  <a:pt x="811" y="19664"/>
                  <a:pt x="838" y="19870"/>
                  <a:pt x="845" y="20111"/>
                </a:cubicBezTo>
                <a:lnTo>
                  <a:pt x="858" y="20549"/>
                </a:lnTo>
                <a:lnTo>
                  <a:pt x="1178" y="20587"/>
                </a:lnTo>
                <a:cubicBezTo>
                  <a:pt x="1354" y="20608"/>
                  <a:pt x="1546" y="20626"/>
                  <a:pt x="1603" y="20626"/>
                </a:cubicBezTo>
                <a:cubicBezTo>
                  <a:pt x="1759" y="20627"/>
                  <a:pt x="1837" y="20677"/>
                  <a:pt x="1770" y="20731"/>
                </a:cubicBezTo>
                <a:cubicBezTo>
                  <a:pt x="1713" y="20775"/>
                  <a:pt x="1748" y="20784"/>
                  <a:pt x="1887" y="20761"/>
                </a:cubicBezTo>
                <a:cubicBezTo>
                  <a:pt x="1940" y="20752"/>
                  <a:pt x="1957" y="20732"/>
                  <a:pt x="1937" y="20700"/>
                </a:cubicBezTo>
                <a:cubicBezTo>
                  <a:pt x="1898" y="20633"/>
                  <a:pt x="1997" y="20563"/>
                  <a:pt x="2129" y="20563"/>
                </a:cubicBezTo>
                <a:cubicBezTo>
                  <a:pt x="2341" y="20561"/>
                  <a:pt x="2404" y="20517"/>
                  <a:pt x="2420" y="20362"/>
                </a:cubicBezTo>
                <a:lnTo>
                  <a:pt x="2434" y="20217"/>
                </a:lnTo>
                <a:lnTo>
                  <a:pt x="2582" y="20224"/>
                </a:lnTo>
                <a:cubicBezTo>
                  <a:pt x="2664" y="20228"/>
                  <a:pt x="2752" y="20239"/>
                  <a:pt x="2779" y="20248"/>
                </a:cubicBezTo>
                <a:cubicBezTo>
                  <a:pt x="2807" y="20258"/>
                  <a:pt x="2917" y="20269"/>
                  <a:pt x="3024" y="20273"/>
                </a:cubicBezTo>
                <a:cubicBezTo>
                  <a:pt x="3181" y="20279"/>
                  <a:pt x="3223" y="20289"/>
                  <a:pt x="3245" y="20329"/>
                </a:cubicBezTo>
                <a:cubicBezTo>
                  <a:pt x="3264" y="20363"/>
                  <a:pt x="3333" y="20387"/>
                  <a:pt x="3466" y="20407"/>
                </a:cubicBezTo>
                <a:cubicBezTo>
                  <a:pt x="3573" y="20422"/>
                  <a:pt x="3675" y="20430"/>
                  <a:pt x="3695" y="20425"/>
                </a:cubicBezTo>
                <a:cubicBezTo>
                  <a:pt x="3715" y="20420"/>
                  <a:pt x="3746" y="20425"/>
                  <a:pt x="3763" y="20437"/>
                </a:cubicBezTo>
                <a:cubicBezTo>
                  <a:pt x="3780" y="20449"/>
                  <a:pt x="3882" y="20458"/>
                  <a:pt x="3987" y="20458"/>
                </a:cubicBezTo>
                <a:cubicBezTo>
                  <a:pt x="4092" y="20458"/>
                  <a:pt x="4190" y="20467"/>
                  <a:pt x="4205" y="20477"/>
                </a:cubicBezTo>
                <a:cubicBezTo>
                  <a:pt x="4219" y="20487"/>
                  <a:pt x="4363" y="20501"/>
                  <a:pt x="4526" y="20509"/>
                </a:cubicBezTo>
                <a:cubicBezTo>
                  <a:pt x="4688" y="20517"/>
                  <a:pt x="4832" y="20532"/>
                  <a:pt x="4847" y="20542"/>
                </a:cubicBezTo>
                <a:cubicBezTo>
                  <a:pt x="4861" y="20552"/>
                  <a:pt x="5040" y="20566"/>
                  <a:pt x="5243" y="20574"/>
                </a:cubicBezTo>
                <a:cubicBezTo>
                  <a:pt x="5447" y="20582"/>
                  <a:pt x="5623" y="20597"/>
                  <a:pt x="5637" y="20606"/>
                </a:cubicBezTo>
                <a:cubicBezTo>
                  <a:pt x="5651" y="20615"/>
                  <a:pt x="5790" y="20630"/>
                  <a:pt x="5945" y="20638"/>
                </a:cubicBezTo>
                <a:cubicBezTo>
                  <a:pt x="6100" y="20646"/>
                  <a:pt x="6250" y="20660"/>
                  <a:pt x="6277" y="20669"/>
                </a:cubicBezTo>
                <a:cubicBezTo>
                  <a:pt x="6331" y="20686"/>
                  <a:pt x="6656" y="20711"/>
                  <a:pt x="6829" y="20711"/>
                </a:cubicBezTo>
                <a:cubicBezTo>
                  <a:pt x="6888" y="20711"/>
                  <a:pt x="6951" y="20720"/>
                  <a:pt x="6966" y="20731"/>
                </a:cubicBezTo>
                <a:cubicBezTo>
                  <a:pt x="6981" y="20741"/>
                  <a:pt x="7159" y="20755"/>
                  <a:pt x="7363" y="20764"/>
                </a:cubicBezTo>
                <a:cubicBezTo>
                  <a:pt x="7566" y="20772"/>
                  <a:pt x="7744" y="20786"/>
                  <a:pt x="7758" y="20796"/>
                </a:cubicBezTo>
                <a:cubicBezTo>
                  <a:pt x="7772" y="20806"/>
                  <a:pt x="7915" y="20820"/>
                  <a:pt x="8077" y="20828"/>
                </a:cubicBezTo>
                <a:cubicBezTo>
                  <a:pt x="8239" y="20836"/>
                  <a:pt x="8385" y="20850"/>
                  <a:pt x="8400" y="20861"/>
                </a:cubicBezTo>
                <a:cubicBezTo>
                  <a:pt x="8414" y="20871"/>
                  <a:pt x="8497" y="20879"/>
                  <a:pt x="8585" y="20879"/>
                </a:cubicBezTo>
                <a:cubicBezTo>
                  <a:pt x="8673" y="20879"/>
                  <a:pt x="8767" y="20888"/>
                  <a:pt x="8793" y="20899"/>
                </a:cubicBezTo>
                <a:cubicBezTo>
                  <a:pt x="8819" y="20910"/>
                  <a:pt x="8983" y="20926"/>
                  <a:pt x="9159" y="20935"/>
                </a:cubicBezTo>
                <a:cubicBezTo>
                  <a:pt x="9468" y="20952"/>
                  <a:pt x="9481" y="20954"/>
                  <a:pt x="9496" y="21015"/>
                </a:cubicBezTo>
                <a:cubicBezTo>
                  <a:pt x="9505" y="21050"/>
                  <a:pt x="9532" y="21087"/>
                  <a:pt x="9557" y="21098"/>
                </a:cubicBezTo>
                <a:cubicBezTo>
                  <a:pt x="9582" y="21109"/>
                  <a:pt x="9603" y="21162"/>
                  <a:pt x="9603" y="21215"/>
                </a:cubicBezTo>
                <a:cubicBezTo>
                  <a:pt x="9603" y="21314"/>
                  <a:pt x="9665" y="21362"/>
                  <a:pt x="9793" y="21362"/>
                </a:cubicBezTo>
                <a:cubicBezTo>
                  <a:pt x="9910" y="21362"/>
                  <a:pt x="10046" y="21427"/>
                  <a:pt x="10046" y="21484"/>
                </a:cubicBezTo>
                <a:cubicBezTo>
                  <a:pt x="10046" y="21512"/>
                  <a:pt x="10084" y="21549"/>
                  <a:pt x="10132" y="21564"/>
                </a:cubicBezTo>
                <a:cubicBezTo>
                  <a:pt x="10241" y="21600"/>
                  <a:pt x="10586" y="21600"/>
                  <a:pt x="10694" y="21565"/>
                </a:cubicBezTo>
                <a:cubicBezTo>
                  <a:pt x="10741" y="21550"/>
                  <a:pt x="10786" y="21501"/>
                  <a:pt x="10794" y="21455"/>
                </a:cubicBezTo>
                <a:cubicBezTo>
                  <a:pt x="10809" y="21380"/>
                  <a:pt x="10824" y="21372"/>
                  <a:pt x="10957" y="21365"/>
                </a:cubicBezTo>
                <a:cubicBezTo>
                  <a:pt x="11195" y="21354"/>
                  <a:pt x="11228" y="21329"/>
                  <a:pt x="11228" y="21161"/>
                </a:cubicBezTo>
                <a:cubicBezTo>
                  <a:pt x="11228" y="21010"/>
                  <a:pt x="11230" y="21008"/>
                  <a:pt x="11385" y="20975"/>
                </a:cubicBezTo>
                <a:cubicBezTo>
                  <a:pt x="11471" y="20956"/>
                  <a:pt x="11661" y="20936"/>
                  <a:pt x="11806" y="20929"/>
                </a:cubicBezTo>
                <a:cubicBezTo>
                  <a:pt x="11951" y="20921"/>
                  <a:pt x="12080" y="20907"/>
                  <a:pt x="12094" y="20897"/>
                </a:cubicBezTo>
                <a:cubicBezTo>
                  <a:pt x="12109" y="20887"/>
                  <a:pt x="12186" y="20879"/>
                  <a:pt x="12264" y="20879"/>
                </a:cubicBezTo>
                <a:cubicBezTo>
                  <a:pt x="12342" y="20879"/>
                  <a:pt x="12419" y="20868"/>
                  <a:pt x="12438" y="20856"/>
                </a:cubicBezTo>
                <a:cubicBezTo>
                  <a:pt x="12457" y="20843"/>
                  <a:pt x="12533" y="20837"/>
                  <a:pt x="12612" y="20844"/>
                </a:cubicBezTo>
                <a:cubicBezTo>
                  <a:pt x="12689" y="20851"/>
                  <a:pt x="12765" y="20848"/>
                  <a:pt x="12781" y="20836"/>
                </a:cubicBezTo>
                <a:cubicBezTo>
                  <a:pt x="12798" y="20825"/>
                  <a:pt x="12885" y="20816"/>
                  <a:pt x="12976" y="20816"/>
                </a:cubicBezTo>
                <a:cubicBezTo>
                  <a:pt x="13068" y="20816"/>
                  <a:pt x="13156" y="20807"/>
                  <a:pt x="13172" y="20796"/>
                </a:cubicBezTo>
                <a:cubicBezTo>
                  <a:pt x="13187" y="20785"/>
                  <a:pt x="13344" y="20770"/>
                  <a:pt x="13520" y="20762"/>
                </a:cubicBezTo>
                <a:cubicBezTo>
                  <a:pt x="13696" y="20754"/>
                  <a:pt x="13852" y="20740"/>
                  <a:pt x="13865" y="20731"/>
                </a:cubicBezTo>
                <a:cubicBezTo>
                  <a:pt x="13879" y="20722"/>
                  <a:pt x="14034" y="20707"/>
                  <a:pt x="14210" y="20699"/>
                </a:cubicBezTo>
                <a:cubicBezTo>
                  <a:pt x="14386" y="20691"/>
                  <a:pt x="14542" y="20677"/>
                  <a:pt x="14555" y="20668"/>
                </a:cubicBezTo>
                <a:cubicBezTo>
                  <a:pt x="14569" y="20659"/>
                  <a:pt x="14708" y="20644"/>
                  <a:pt x="14863" y="20636"/>
                </a:cubicBezTo>
                <a:cubicBezTo>
                  <a:pt x="15019" y="20628"/>
                  <a:pt x="15169" y="20614"/>
                  <a:pt x="15196" y="20605"/>
                </a:cubicBezTo>
                <a:cubicBezTo>
                  <a:pt x="15223" y="20597"/>
                  <a:pt x="15375" y="20584"/>
                  <a:pt x="15536" y="20576"/>
                </a:cubicBezTo>
                <a:cubicBezTo>
                  <a:pt x="15697" y="20569"/>
                  <a:pt x="15852" y="20554"/>
                  <a:pt x="15881" y="20544"/>
                </a:cubicBezTo>
                <a:cubicBezTo>
                  <a:pt x="15910" y="20534"/>
                  <a:pt x="16071" y="20519"/>
                  <a:pt x="16241" y="20511"/>
                </a:cubicBezTo>
                <a:cubicBezTo>
                  <a:pt x="16410" y="20503"/>
                  <a:pt x="16563" y="20488"/>
                  <a:pt x="16578" y="20477"/>
                </a:cubicBezTo>
                <a:cubicBezTo>
                  <a:pt x="16593" y="20467"/>
                  <a:pt x="16680" y="20458"/>
                  <a:pt x="16771" y="20458"/>
                </a:cubicBezTo>
                <a:cubicBezTo>
                  <a:pt x="16863" y="20458"/>
                  <a:pt x="16951" y="20450"/>
                  <a:pt x="16966" y="20439"/>
                </a:cubicBezTo>
                <a:cubicBezTo>
                  <a:pt x="16982" y="20428"/>
                  <a:pt x="17121" y="20414"/>
                  <a:pt x="17276" y="20407"/>
                </a:cubicBezTo>
                <a:cubicBezTo>
                  <a:pt x="17431" y="20399"/>
                  <a:pt x="17592" y="20385"/>
                  <a:pt x="17634" y="20376"/>
                </a:cubicBezTo>
                <a:cubicBezTo>
                  <a:pt x="17676" y="20366"/>
                  <a:pt x="17804" y="20351"/>
                  <a:pt x="17918" y="20343"/>
                </a:cubicBezTo>
                <a:cubicBezTo>
                  <a:pt x="18096" y="20330"/>
                  <a:pt x="18124" y="20321"/>
                  <a:pt x="18124" y="20277"/>
                </a:cubicBezTo>
                <a:cubicBezTo>
                  <a:pt x="18124" y="20247"/>
                  <a:pt x="18160" y="20221"/>
                  <a:pt x="18211" y="20214"/>
                </a:cubicBezTo>
                <a:cubicBezTo>
                  <a:pt x="18259" y="20207"/>
                  <a:pt x="18343" y="20194"/>
                  <a:pt x="18397" y="20184"/>
                </a:cubicBezTo>
                <a:cubicBezTo>
                  <a:pt x="18451" y="20174"/>
                  <a:pt x="18594" y="20163"/>
                  <a:pt x="18716" y="20160"/>
                </a:cubicBezTo>
                <a:lnTo>
                  <a:pt x="18939" y="20153"/>
                </a:lnTo>
                <a:lnTo>
                  <a:pt x="18953" y="20303"/>
                </a:lnTo>
                <a:lnTo>
                  <a:pt x="18966" y="20452"/>
                </a:lnTo>
                <a:lnTo>
                  <a:pt x="19176" y="20479"/>
                </a:lnTo>
                <a:cubicBezTo>
                  <a:pt x="19471" y="20519"/>
                  <a:pt x="19515" y="20540"/>
                  <a:pt x="19494" y="20620"/>
                </a:cubicBezTo>
                <a:cubicBezTo>
                  <a:pt x="19478" y="20676"/>
                  <a:pt x="19493" y="20690"/>
                  <a:pt x="19568" y="20690"/>
                </a:cubicBezTo>
                <a:cubicBezTo>
                  <a:pt x="19618" y="20690"/>
                  <a:pt x="19701" y="20699"/>
                  <a:pt x="19752" y="20711"/>
                </a:cubicBezTo>
                <a:cubicBezTo>
                  <a:pt x="19813" y="20725"/>
                  <a:pt x="19854" y="20725"/>
                  <a:pt x="19874" y="20711"/>
                </a:cubicBezTo>
                <a:cubicBezTo>
                  <a:pt x="19891" y="20699"/>
                  <a:pt x="19967" y="20690"/>
                  <a:pt x="20042" y="20690"/>
                </a:cubicBezTo>
                <a:cubicBezTo>
                  <a:pt x="20223" y="20690"/>
                  <a:pt x="20261" y="20669"/>
                  <a:pt x="20166" y="20625"/>
                </a:cubicBezTo>
                <a:cubicBezTo>
                  <a:pt x="20065" y="20577"/>
                  <a:pt x="20150" y="20500"/>
                  <a:pt x="20303" y="20500"/>
                </a:cubicBezTo>
                <a:cubicBezTo>
                  <a:pt x="20361" y="20500"/>
                  <a:pt x="20447" y="20486"/>
                  <a:pt x="20493" y="20468"/>
                </a:cubicBezTo>
                <a:cubicBezTo>
                  <a:pt x="20571" y="20438"/>
                  <a:pt x="20574" y="20348"/>
                  <a:pt x="20552" y="19254"/>
                </a:cubicBezTo>
                <a:cubicBezTo>
                  <a:pt x="20538" y="18605"/>
                  <a:pt x="20511" y="18063"/>
                  <a:pt x="20490" y="18052"/>
                </a:cubicBezTo>
                <a:cubicBezTo>
                  <a:pt x="20469" y="18040"/>
                  <a:pt x="20436" y="17199"/>
                  <a:pt x="20416" y="16182"/>
                </a:cubicBezTo>
                <a:cubicBezTo>
                  <a:pt x="20397" y="15164"/>
                  <a:pt x="20363" y="14322"/>
                  <a:pt x="20340" y="14311"/>
                </a:cubicBezTo>
                <a:cubicBezTo>
                  <a:pt x="20318" y="14299"/>
                  <a:pt x="20288" y="13463"/>
                  <a:pt x="20274" y="12453"/>
                </a:cubicBezTo>
                <a:cubicBezTo>
                  <a:pt x="20259" y="11398"/>
                  <a:pt x="20227" y="10608"/>
                  <a:pt x="20202" y="10594"/>
                </a:cubicBezTo>
                <a:cubicBezTo>
                  <a:pt x="20177" y="10581"/>
                  <a:pt x="20144" y="10048"/>
                  <a:pt x="20127" y="9393"/>
                </a:cubicBezTo>
                <a:cubicBezTo>
                  <a:pt x="20054" y="6531"/>
                  <a:pt x="19925" y="3135"/>
                  <a:pt x="19889" y="3098"/>
                </a:cubicBezTo>
                <a:cubicBezTo>
                  <a:pt x="19871" y="3081"/>
                  <a:pt x="19846" y="2496"/>
                  <a:pt x="19832" y="1798"/>
                </a:cubicBezTo>
                <a:lnTo>
                  <a:pt x="19806" y="528"/>
                </a:lnTo>
                <a:lnTo>
                  <a:pt x="19671" y="469"/>
                </a:lnTo>
                <a:cubicBezTo>
                  <a:pt x="19544" y="413"/>
                  <a:pt x="19543" y="407"/>
                  <a:pt x="19621" y="370"/>
                </a:cubicBezTo>
                <a:cubicBezTo>
                  <a:pt x="19736" y="316"/>
                  <a:pt x="19722" y="284"/>
                  <a:pt x="19576" y="261"/>
                </a:cubicBezTo>
                <a:cubicBezTo>
                  <a:pt x="19503" y="249"/>
                  <a:pt x="19429" y="214"/>
                  <a:pt x="19398" y="177"/>
                </a:cubicBezTo>
                <a:cubicBezTo>
                  <a:pt x="19331" y="95"/>
                  <a:pt x="19018" y="21"/>
                  <a:pt x="18813" y="41"/>
                </a:cubicBezTo>
                <a:cubicBezTo>
                  <a:pt x="18616" y="59"/>
                  <a:pt x="18371" y="161"/>
                  <a:pt x="18371" y="225"/>
                </a:cubicBezTo>
                <a:cubicBezTo>
                  <a:pt x="18371" y="287"/>
                  <a:pt x="18301" y="314"/>
                  <a:pt x="18092" y="333"/>
                </a:cubicBezTo>
                <a:cubicBezTo>
                  <a:pt x="17969" y="344"/>
                  <a:pt x="17915" y="368"/>
                  <a:pt x="17834" y="441"/>
                </a:cubicBezTo>
                <a:cubicBezTo>
                  <a:pt x="17778" y="492"/>
                  <a:pt x="17731" y="556"/>
                  <a:pt x="17731" y="584"/>
                </a:cubicBezTo>
                <a:cubicBezTo>
                  <a:pt x="17731" y="615"/>
                  <a:pt x="17682" y="648"/>
                  <a:pt x="17603" y="670"/>
                </a:cubicBezTo>
                <a:cubicBezTo>
                  <a:pt x="17484" y="703"/>
                  <a:pt x="17471" y="703"/>
                  <a:pt x="17382" y="669"/>
                </a:cubicBezTo>
                <a:cubicBezTo>
                  <a:pt x="17331" y="649"/>
                  <a:pt x="17287" y="620"/>
                  <a:pt x="17287" y="605"/>
                </a:cubicBezTo>
                <a:cubicBezTo>
                  <a:pt x="17287" y="589"/>
                  <a:pt x="17249" y="576"/>
                  <a:pt x="17200" y="576"/>
                </a:cubicBezTo>
                <a:cubicBezTo>
                  <a:pt x="17151" y="576"/>
                  <a:pt x="17086" y="565"/>
                  <a:pt x="17055" y="552"/>
                </a:cubicBezTo>
                <a:cubicBezTo>
                  <a:pt x="17016" y="535"/>
                  <a:pt x="16976" y="534"/>
                  <a:pt x="16933" y="549"/>
                </a:cubicBezTo>
                <a:cubicBezTo>
                  <a:pt x="16898" y="561"/>
                  <a:pt x="16836" y="571"/>
                  <a:pt x="16795" y="572"/>
                </a:cubicBezTo>
                <a:cubicBezTo>
                  <a:pt x="16755" y="573"/>
                  <a:pt x="16688" y="576"/>
                  <a:pt x="16647" y="579"/>
                </a:cubicBezTo>
                <a:cubicBezTo>
                  <a:pt x="16533" y="587"/>
                  <a:pt x="16058" y="552"/>
                  <a:pt x="16031" y="534"/>
                </a:cubicBezTo>
                <a:cubicBezTo>
                  <a:pt x="16018" y="525"/>
                  <a:pt x="15965" y="522"/>
                  <a:pt x="15913" y="528"/>
                </a:cubicBezTo>
                <a:cubicBezTo>
                  <a:pt x="15862" y="533"/>
                  <a:pt x="15774" y="527"/>
                  <a:pt x="15718" y="515"/>
                </a:cubicBezTo>
                <a:cubicBezTo>
                  <a:pt x="15662" y="502"/>
                  <a:pt x="15523" y="488"/>
                  <a:pt x="15409" y="483"/>
                </a:cubicBezTo>
                <a:cubicBezTo>
                  <a:pt x="15122" y="471"/>
                  <a:pt x="15073" y="434"/>
                  <a:pt x="15062" y="220"/>
                </a:cubicBezTo>
                <a:lnTo>
                  <a:pt x="15052" y="41"/>
                </a:lnTo>
                <a:lnTo>
                  <a:pt x="15025" y="250"/>
                </a:lnTo>
                <a:lnTo>
                  <a:pt x="14997" y="461"/>
                </a:lnTo>
                <a:lnTo>
                  <a:pt x="14859" y="453"/>
                </a:lnTo>
                <a:cubicBezTo>
                  <a:pt x="14630" y="442"/>
                  <a:pt x="14370" y="388"/>
                  <a:pt x="14397" y="357"/>
                </a:cubicBezTo>
                <a:cubicBezTo>
                  <a:pt x="14412" y="341"/>
                  <a:pt x="14367" y="318"/>
                  <a:pt x="14291" y="303"/>
                </a:cubicBezTo>
                <a:cubicBezTo>
                  <a:pt x="14219" y="289"/>
                  <a:pt x="14125" y="270"/>
                  <a:pt x="14083" y="261"/>
                </a:cubicBezTo>
                <a:cubicBezTo>
                  <a:pt x="14041" y="253"/>
                  <a:pt x="13948" y="248"/>
                  <a:pt x="13876" y="251"/>
                </a:cubicBezTo>
                <a:cubicBezTo>
                  <a:pt x="13804" y="254"/>
                  <a:pt x="13719" y="244"/>
                  <a:pt x="13688" y="228"/>
                </a:cubicBezTo>
                <a:cubicBezTo>
                  <a:pt x="13618" y="192"/>
                  <a:pt x="13538" y="209"/>
                  <a:pt x="13576" y="252"/>
                </a:cubicBezTo>
                <a:cubicBezTo>
                  <a:pt x="13663" y="348"/>
                  <a:pt x="13208" y="382"/>
                  <a:pt x="13010" y="293"/>
                </a:cubicBezTo>
                <a:cubicBezTo>
                  <a:pt x="12866" y="228"/>
                  <a:pt x="12915" y="190"/>
                  <a:pt x="13123" y="204"/>
                </a:cubicBezTo>
                <a:cubicBezTo>
                  <a:pt x="13233" y="212"/>
                  <a:pt x="13281" y="207"/>
                  <a:pt x="13281" y="188"/>
                </a:cubicBezTo>
                <a:cubicBezTo>
                  <a:pt x="13281" y="167"/>
                  <a:pt x="13212" y="163"/>
                  <a:pt x="13002" y="171"/>
                </a:cubicBezTo>
                <a:cubicBezTo>
                  <a:pt x="12719" y="182"/>
                  <a:pt x="12479" y="152"/>
                  <a:pt x="12536" y="113"/>
                </a:cubicBezTo>
                <a:cubicBezTo>
                  <a:pt x="12576" y="85"/>
                  <a:pt x="12013" y="113"/>
                  <a:pt x="11925" y="142"/>
                </a:cubicBezTo>
                <a:cubicBezTo>
                  <a:pt x="11851" y="167"/>
                  <a:pt x="11527" y="162"/>
                  <a:pt x="11449" y="135"/>
                </a:cubicBezTo>
                <a:cubicBezTo>
                  <a:pt x="11422" y="125"/>
                  <a:pt x="11334" y="115"/>
                  <a:pt x="11252" y="111"/>
                </a:cubicBezTo>
                <a:cubicBezTo>
                  <a:pt x="11126" y="105"/>
                  <a:pt x="11113" y="87"/>
                  <a:pt x="11111" y="0"/>
                </a:cubicBezTo>
                <a:lnTo>
                  <a:pt x="7530" y="0"/>
                </a:lnTo>
                <a:close/>
                <a:moveTo>
                  <a:pt x="15034" y="0"/>
                </a:moveTo>
                <a:cubicBezTo>
                  <a:pt x="15037" y="1"/>
                  <a:pt x="15042" y="0"/>
                  <a:pt x="15046" y="0"/>
                </a:cubicBezTo>
                <a:lnTo>
                  <a:pt x="15034" y="0"/>
                </a:lnTo>
                <a:close/>
                <a:moveTo>
                  <a:pt x="20890" y="39"/>
                </a:moveTo>
                <a:cubicBezTo>
                  <a:pt x="20843" y="41"/>
                  <a:pt x="20796" y="55"/>
                  <a:pt x="20702" y="81"/>
                </a:cubicBezTo>
                <a:cubicBezTo>
                  <a:pt x="20596" y="111"/>
                  <a:pt x="20472" y="168"/>
                  <a:pt x="20427" y="208"/>
                </a:cubicBezTo>
                <a:cubicBezTo>
                  <a:pt x="20382" y="249"/>
                  <a:pt x="20323" y="282"/>
                  <a:pt x="20295" y="282"/>
                </a:cubicBezTo>
                <a:cubicBezTo>
                  <a:pt x="20265" y="282"/>
                  <a:pt x="20245" y="354"/>
                  <a:pt x="20245" y="461"/>
                </a:cubicBezTo>
                <a:lnTo>
                  <a:pt x="20245" y="640"/>
                </a:lnTo>
                <a:lnTo>
                  <a:pt x="20910" y="640"/>
                </a:lnTo>
                <a:lnTo>
                  <a:pt x="21574" y="640"/>
                </a:lnTo>
                <a:lnTo>
                  <a:pt x="21574" y="471"/>
                </a:lnTo>
                <a:cubicBezTo>
                  <a:pt x="21574" y="340"/>
                  <a:pt x="21556" y="294"/>
                  <a:pt x="21489" y="264"/>
                </a:cubicBezTo>
                <a:cubicBezTo>
                  <a:pt x="21441" y="243"/>
                  <a:pt x="21365" y="196"/>
                  <a:pt x="21321" y="161"/>
                </a:cubicBezTo>
                <a:cubicBezTo>
                  <a:pt x="21276" y="126"/>
                  <a:pt x="21163" y="81"/>
                  <a:pt x="21068" y="62"/>
                </a:cubicBezTo>
                <a:cubicBezTo>
                  <a:pt x="20983" y="45"/>
                  <a:pt x="20937" y="36"/>
                  <a:pt x="20890" y="39"/>
                </a:cubicBezTo>
                <a:close/>
                <a:moveTo>
                  <a:pt x="15952" y="144"/>
                </a:moveTo>
                <a:cubicBezTo>
                  <a:pt x="15896" y="146"/>
                  <a:pt x="15830" y="160"/>
                  <a:pt x="15700" y="187"/>
                </a:cubicBezTo>
                <a:cubicBezTo>
                  <a:pt x="15446" y="241"/>
                  <a:pt x="15317" y="289"/>
                  <a:pt x="15317" y="332"/>
                </a:cubicBezTo>
                <a:cubicBezTo>
                  <a:pt x="15317" y="343"/>
                  <a:pt x="15381" y="327"/>
                  <a:pt x="15460" y="294"/>
                </a:cubicBezTo>
                <a:cubicBezTo>
                  <a:pt x="15621" y="228"/>
                  <a:pt x="15686" y="234"/>
                  <a:pt x="15734" y="318"/>
                </a:cubicBezTo>
                <a:cubicBezTo>
                  <a:pt x="15752" y="350"/>
                  <a:pt x="15815" y="393"/>
                  <a:pt x="15875" y="413"/>
                </a:cubicBezTo>
                <a:cubicBezTo>
                  <a:pt x="16011" y="459"/>
                  <a:pt x="16008" y="459"/>
                  <a:pt x="16163" y="402"/>
                </a:cubicBezTo>
                <a:cubicBezTo>
                  <a:pt x="16242" y="374"/>
                  <a:pt x="16302" y="327"/>
                  <a:pt x="16316" y="282"/>
                </a:cubicBezTo>
                <a:cubicBezTo>
                  <a:pt x="16339" y="214"/>
                  <a:pt x="16327" y="205"/>
                  <a:pt x="16150" y="170"/>
                </a:cubicBezTo>
                <a:cubicBezTo>
                  <a:pt x="16056" y="151"/>
                  <a:pt x="16008" y="142"/>
                  <a:pt x="15952" y="144"/>
                </a:cubicBezTo>
                <a:close/>
                <a:moveTo>
                  <a:pt x="17432" y="324"/>
                </a:moveTo>
                <a:cubicBezTo>
                  <a:pt x="17377" y="324"/>
                  <a:pt x="17346" y="334"/>
                  <a:pt x="17362" y="345"/>
                </a:cubicBezTo>
                <a:cubicBezTo>
                  <a:pt x="17378" y="356"/>
                  <a:pt x="17423" y="359"/>
                  <a:pt x="17463" y="353"/>
                </a:cubicBezTo>
                <a:cubicBezTo>
                  <a:pt x="17565" y="336"/>
                  <a:pt x="17551" y="324"/>
                  <a:pt x="17432" y="324"/>
                </a:cubicBezTo>
                <a:close/>
                <a:moveTo>
                  <a:pt x="17676" y="1647"/>
                </a:moveTo>
                <a:cubicBezTo>
                  <a:pt x="17728" y="1647"/>
                  <a:pt x="17788" y="1648"/>
                  <a:pt x="17857" y="1648"/>
                </a:cubicBezTo>
                <a:cubicBezTo>
                  <a:pt x="18103" y="1648"/>
                  <a:pt x="18231" y="1657"/>
                  <a:pt x="18271" y="1678"/>
                </a:cubicBezTo>
                <a:cubicBezTo>
                  <a:pt x="18305" y="1695"/>
                  <a:pt x="18308" y="1712"/>
                  <a:pt x="18281" y="1720"/>
                </a:cubicBezTo>
                <a:cubicBezTo>
                  <a:pt x="18202" y="1741"/>
                  <a:pt x="18218" y="1977"/>
                  <a:pt x="18300" y="2006"/>
                </a:cubicBezTo>
                <a:cubicBezTo>
                  <a:pt x="18362" y="2028"/>
                  <a:pt x="18371" y="2160"/>
                  <a:pt x="18371" y="2897"/>
                </a:cubicBezTo>
                <a:cubicBezTo>
                  <a:pt x="18371" y="3454"/>
                  <a:pt x="18389" y="3770"/>
                  <a:pt x="18421" y="3784"/>
                </a:cubicBezTo>
                <a:cubicBezTo>
                  <a:pt x="18453" y="3798"/>
                  <a:pt x="18467" y="4067"/>
                  <a:pt x="18458" y="4550"/>
                </a:cubicBezTo>
                <a:lnTo>
                  <a:pt x="18445" y="5295"/>
                </a:lnTo>
                <a:lnTo>
                  <a:pt x="18216" y="5301"/>
                </a:lnTo>
                <a:cubicBezTo>
                  <a:pt x="18090" y="5304"/>
                  <a:pt x="17973" y="5298"/>
                  <a:pt x="17955" y="5286"/>
                </a:cubicBezTo>
                <a:cubicBezTo>
                  <a:pt x="17937" y="5273"/>
                  <a:pt x="17847" y="5263"/>
                  <a:pt x="17753" y="5263"/>
                </a:cubicBezTo>
                <a:cubicBezTo>
                  <a:pt x="17650" y="5263"/>
                  <a:pt x="17544" y="5247"/>
                  <a:pt x="17484" y="5221"/>
                </a:cubicBezTo>
                <a:cubicBezTo>
                  <a:pt x="17389" y="5180"/>
                  <a:pt x="17386" y="5151"/>
                  <a:pt x="17386" y="4258"/>
                </a:cubicBezTo>
                <a:cubicBezTo>
                  <a:pt x="17386" y="3751"/>
                  <a:pt x="17374" y="3331"/>
                  <a:pt x="17358" y="3325"/>
                </a:cubicBezTo>
                <a:cubicBezTo>
                  <a:pt x="17343" y="3318"/>
                  <a:pt x="17333" y="2955"/>
                  <a:pt x="17336" y="2518"/>
                </a:cubicBezTo>
                <a:cubicBezTo>
                  <a:pt x="17341" y="1703"/>
                  <a:pt x="17313" y="1648"/>
                  <a:pt x="17676" y="1647"/>
                </a:cubicBezTo>
                <a:close/>
                <a:moveTo>
                  <a:pt x="2115" y="1658"/>
                </a:moveTo>
                <a:lnTo>
                  <a:pt x="2384" y="1658"/>
                </a:lnTo>
                <a:lnTo>
                  <a:pt x="2415" y="2236"/>
                </a:lnTo>
                <a:cubicBezTo>
                  <a:pt x="2431" y="2554"/>
                  <a:pt x="2448" y="3198"/>
                  <a:pt x="2452" y="3666"/>
                </a:cubicBezTo>
                <a:cubicBezTo>
                  <a:pt x="2456" y="4217"/>
                  <a:pt x="2477" y="4527"/>
                  <a:pt x="2510" y="4541"/>
                </a:cubicBezTo>
                <a:cubicBezTo>
                  <a:pt x="2541" y="4554"/>
                  <a:pt x="2554" y="4692"/>
                  <a:pt x="2545" y="4907"/>
                </a:cubicBezTo>
                <a:lnTo>
                  <a:pt x="2532" y="5253"/>
                </a:lnTo>
                <a:lnTo>
                  <a:pt x="2410" y="5259"/>
                </a:lnTo>
                <a:cubicBezTo>
                  <a:pt x="2342" y="5263"/>
                  <a:pt x="2266" y="5276"/>
                  <a:pt x="2240" y="5286"/>
                </a:cubicBezTo>
                <a:cubicBezTo>
                  <a:pt x="2180" y="5311"/>
                  <a:pt x="2127" y="5310"/>
                  <a:pt x="2089" y="5284"/>
                </a:cubicBezTo>
                <a:cubicBezTo>
                  <a:pt x="2072" y="5273"/>
                  <a:pt x="1984" y="5263"/>
                  <a:pt x="1892" y="5263"/>
                </a:cubicBezTo>
                <a:cubicBezTo>
                  <a:pt x="1800" y="5263"/>
                  <a:pt x="1714" y="5254"/>
                  <a:pt x="1699" y="5244"/>
                </a:cubicBezTo>
                <a:cubicBezTo>
                  <a:pt x="1683" y="5233"/>
                  <a:pt x="1656" y="4455"/>
                  <a:pt x="1641" y="3515"/>
                </a:cubicBezTo>
                <a:lnTo>
                  <a:pt x="1613" y="1806"/>
                </a:lnTo>
                <a:lnTo>
                  <a:pt x="1731" y="1732"/>
                </a:lnTo>
                <a:cubicBezTo>
                  <a:pt x="1840" y="1663"/>
                  <a:pt x="1862" y="1658"/>
                  <a:pt x="2115" y="1658"/>
                </a:cubicBezTo>
                <a:close/>
                <a:moveTo>
                  <a:pt x="18600" y="10752"/>
                </a:moveTo>
                <a:cubicBezTo>
                  <a:pt x="18683" y="10759"/>
                  <a:pt x="18694" y="10783"/>
                  <a:pt x="18707" y="10999"/>
                </a:cubicBezTo>
                <a:cubicBezTo>
                  <a:pt x="18714" y="11131"/>
                  <a:pt x="18741" y="11251"/>
                  <a:pt x="18766" y="11264"/>
                </a:cubicBezTo>
                <a:cubicBezTo>
                  <a:pt x="18834" y="11299"/>
                  <a:pt x="18826" y="12851"/>
                  <a:pt x="18758" y="12886"/>
                </a:cubicBezTo>
                <a:cubicBezTo>
                  <a:pt x="18729" y="12901"/>
                  <a:pt x="18691" y="12912"/>
                  <a:pt x="18674" y="12910"/>
                </a:cubicBezTo>
                <a:cubicBezTo>
                  <a:pt x="18657" y="12908"/>
                  <a:pt x="18577" y="12903"/>
                  <a:pt x="18495" y="12898"/>
                </a:cubicBezTo>
                <a:cubicBezTo>
                  <a:pt x="18414" y="12893"/>
                  <a:pt x="18326" y="12880"/>
                  <a:pt x="18300" y="12869"/>
                </a:cubicBezTo>
                <a:cubicBezTo>
                  <a:pt x="18274" y="12859"/>
                  <a:pt x="18183" y="12850"/>
                  <a:pt x="18097" y="12850"/>
                </a:cubicBezTo>
                <a:cubicBezTo>
                  <a:pt x="18011" y="12850"/>
                  <a:pt x="17918" y="12838"/>
                  <a:pt x="17889" y="12823"/>
                </a:cubicBezTo>
                <a:cubicBezTo>
                  <a:pt x="17857" y="12806"/>
                  <a:pt x="17835" y="12678"/>
                  <a:pt x="17836" y="12496"/>
                </a:cubicBezTo>
                <a:cubicBezTo>
                  <a:pt x="17836" y="12331"/>
                  <a:pt x="17817" y="12184"/>
                  <a:pt x="17792" y="12171"/>
                </a:cubicBezTo>
                <a:cubicBezTo>
                  <a:pt x="17767" y="12157"/>
                  <a:pt x="17731" y="12105"/>
                  <a:pt x="17713" y="12056"/>
                </a:cubicBezTo>
                <a:cubicBezTo>
                  <a:pt x="17681" y="11966"/>
                  <a:pt x="17668" y="11952"/>
                  <a:pt x="17516" y="11827"/>
                </a:cubicBezTo>
                <a:cubicBezTo>
                  <a:pt x="17472" y="11791"/>
                  <a:pt x="17436" y="11745"/>
                  <a:pt x="17436" y="11726"/>
                </a:cubicBezTo>
                <a:cubicBezTo>
                  <a:pt x="17436" y="11707"/>
                  <a:pt x="17381" y="11661"/>
                  <a:pt x="17313" y="11623"/>
                </a:cubicBezTo>
                <a:cubicBezTo>
                  <a:pt x="17245" y="11585"/>
                  <a:pt x="17189" y="11544"/>
                  <a:pt x="17189" y="11532"/>
                </a:cubicBezTo>
                <a:cubicBezTo>
                  <a:pt x="17189" y="11519"/>
                  <a:pt x="17157" y="11504"/>
                  <a:pt x="17116" y="11497"/>
                </a:cubicBezTo>
                <a:cubicBezTo>
                  <a:pt x="17076" y="11491"/>
                  <a:pt x="17041" y="11472"/>
                  <a:pt x="17041" y="11457"/>
                </a:cubicBezTo>
                <a:cubicBezTo>
                  <a:pt x="17041" y="11441"/>
                  <a:pt x="16996" y="11411"/>
                  <a:pt x="16942" y="11390"/>
                </a:cubicBezTo>
                <a:cubicBezTo>
                  <a:pt x="16888" y="11369"/>
                  <a:pt x="16844" y="11341"/>
                  <a:pt x="16844" y="11328"/>
                </a:cubicBezTo>
                <a:cubicBezTo>
                  <a:pt x="16844" y="11300"/>
                  <a:pt x="16493" y="11148"/>
                  <a:pt x="16425" y="11146"/>
                </a:cubicBezTo>
                <a:cubicBezTo>
                  <a:pt x="16349" y="11145"/>
                  <a:pt x="15997" y="11005"/>
                  <a:pt x="16041" y="10994"/>
                </a:cubicBezTo>
                <a:cubicBezTo>
                  <a:pt x="16063" y="10989"/>
                  <a:pt x="16203" y="10978"/>
                  <a:pt x="16352" y="10970"/>
                </a:cubicBezTo>
                <a:cubicBezTo>
                  <a:pt x="16501" y="10961"/>
                  <a:pt x="16646" y="10946"/>
                  <a:pt x="16673" y="10937"/>
                </a:cubicBezTo>
                <a:cubicBezTo>
                  <a:pt x="16700" y="10928"/>
                  <a:pt x="16843" y="10915"/>
                  <a:pt x="16992" y="10906"/>
                </a:cubicBezTo>
                <a:cubicBezTo>
                  <a:pt x="17141" y="10898"/>
                  <a:pt x="17286" y="10884"/>
                  <a:pt x="17313" y="10875"/>
                </a:cubicBezTo>
                <a:cubicBezTo>
                  <a:pt x="17340" y="10866"/>
                  <a:pt x="17439" y="10853"/>
                  <a:pt x="17534" y="10846"/>
                </a:cubicBezTo>
                <a:cubicBezTo>
                  <a:pt x="17972" y="10817"/>
                  <a:pt x="18308" y="10787"/>
                  <a:pt x="18403" y="10767"/>
                </a:cubicBezTo>
                <a:cubicBezTo>
                  <a:pt x="18461" y="10755"/>
                  <a:pt x="18549" y="10748"/>
                  <a:pt x="18600" y="10752"/>
                </a:cubicBezTo>
                <a:close/>
                <a:moveTo>
                  <a:pt x="1991" y="11621"/>
                </a:moveTo>
                <a:lnTo>
                  <a:pt x="2311" y="11628"/>
                </a:lnTo>
                <a:cubicBezTo>
                  <a:pt x="2488" y="11632"/>
                  <a:pt x="2654" y="11643"/>
                  <a:pt x="2681" y="11652"/>
                </a:cubicBezTo>
                <a:cubicBezTo>
                  <a:pt x="2708" y="11661"/>
                  <a:pt x="2840" y="11676"/>
                  <a:pt x="2976" y="11684"/>
                </a:cubicBezTo>
                <a:cubicBezTo>
                  <a:pt x="3238" y="11699"/>
                  <a:pt x="3558" y="11751"/>
                  <a:pt x="3532" y="11774"/>
                </a:cubicBezTo>
                <a:cubicBezTo>
                  <a:pt x="3524" y="11782"/>
                  <a:pt x="3454" y="11845"/>
                  <a:pt x="3376" y="11915"/>
                </a:cubicBezTo>
                <a:cubicBezTo>
                  <a:pt x="3298" y="11984"/>
                  <a:pt x="3212" y="12065"/>
                  <a:pt x="3186" y="12094"/>
                </a:cubicBezTo>
                <a:cubicBezTo>
                  <a:pt x="3159" y="12122"/>
                  <a:pt x="3114" y="12164"/>
                  <a:pt x="3087" y="12186"/>
                </a:cubicBezTo>
                <a:cubicBezTo>
                  <a:pt x="3060" y="12209"/>
                  <a:pt x="3027" y="12282"/>
                  <a:pt x="3013" y="12350"/>
                </a:cubicBezTo>
                <a:cubicBezTo>
                  <a:pt x="2999" y="12418"/>
                  <a:pt x="2967" y="12478"/>
                  <a:pt x="2944" y="12484"/>
                </a:cubicBezTo>
                <a:cubicBezTo>
                  <a:pt x="2888" y="12499"/>
                  <a:pt x="2890" y="12709"/>
                  <a:pt x="2945" y="12735"/>
                </a:cubicBezTo>
                <a:cubicBezTo>
                  <a:pt x="2969" y="12746"/>
                  <a:pt x="3001" y="12792"/>
                  <a:pt x="3016" y="12835"/>
                </a:cubicBezTo>
                <a:cubicBezTo>
                  <a:pt x="3043" y="12910"/>
                  <a:pt x="3034" y="12915"/>
                  <a:pt x="2861" y="12947"/>
                </a:cubicBezTo>
                <a:cubicBezTo>
                  <a:pt x="2597" y="12994"/>
                  <a:pt x="2025" y="13012"/>
                  <a:pt x="1991" y="12974"/>
                </a:cubicBezTo>
                <a:cubicBezTo>
                  <a:pt x="1976" y="12958"/>
                  <a:pt x="1970" y="12647"/>
                  <a:pt x="1978" y="12283"/>
                </a:cubicBezTo>
                <a:lnTo>
                  <a:pt x="1991" y="11621"/>
                </a:lnTo>
                <a:close/>
                <a:moveTo>
                  <a:pt x="18898" y="17392"/>
                </a:moveTo>
                <a:cubicBezTo>
                  <a:pt x="18999" y="17374"/>
                  <a:pt x="19013" y="17500"/>
                  <a:pt x="19013" y="18070"/>
                </a:cubicBezTo>
                <a:cubicBezTo>
                  <a:pt x="19013" y="18751"/>
                  <a:pt x="19005" y="18777"/>
                  <a:pt x="18807" y="18777"/>
                </a:cubicBezTo>
                <a:cubicBezTo>
                  <a:pt x="18758" y="18777"/>
                  <a:pt x="18684" y="18800"/>
                  <a:pt x="18642" y="18827"/>
                </a:cubicBezTo>
                <a:cubicBezTo>
                  <a:pt x="18600" y="18855"/>
                  <a:pt x="18500" y="18882"/>
                  <a:pt x="18421" y="18889"/>
                </a:cubicBezTo>
                <a:lnTo>
                  <a:pt x="18276" y="18901"/>
                </a:lnTo>
                <a:lnTo>
                  <a:pt x="18263" y="19139"/>
                </a:lnTo>
                <a:cubicBezTo>
                  <a:pt x="18251" y="19340"/>
                  <a:pt x="18237" y="19377"/>
                  <a:pt x="18168" y="19382"/>
                </a:cubicBezTo>
                <a:cubicBezTo>
                  <a:pt x="18123" y="19386"/>
                  <a:pt x="18074" y="19381"/>
                  <a:pt x="18060" y="19371"/>
                </a:cubicBezTo>
                <a:cubicBezTo>
                  <a:pt x="18046" y="19362"/>
                  <a:pt x="18030" y="18915"/>
                  <a:pt x="18023" y="18377"/>
                </a:cubicBezTo>
                <a:lnTo>
                  <a:pt x="18010" y="17401"/>
                </a:lnTo>
                <a:lnTo>
                  <a:pt x="18123" y="17393"/>
                </a:lnTo>
                <a:cubicBezTo>
                  <a:pt x="18185" y="17389"/>
                  <a:pt x="18259" y="17396"/>
                  <a:pt x="18289" y="17409"/>
                </a:cubicBezTo>
                <a:cubicBezTo>
                  <a:pt x="18359" y="17439"/>
                  <a:pt x="18780" y="17439"/>
                  <a:pt x="18850" y="17409"/>
                </a:cubicBezTo>
                <a:cubicBezTo>
                  <a:pt x="18868" y="17401"/>
                  <a:pt x="18884" y="17395"/>
                  <a:pt x="18898" y="17392"/>
                </a:cubicBezTo>
                <a:close/>
                <a:moveTo>
                  <a:pt x="2481" y="17436"/>
                </a:moveTo>
                <a:cubicBezTo>
                  <a:pt x="2615" y="17432"/>
                  <a:pt x="2770" y="17439"/>
                  <a:pt x="2826" y="17451"/>
                </a:cubicBezTo>
                <a:cubicBezTo>
                  <a:pt x="2882" y="17462"/>
                  <a:pt x="2972" y="17475"/>
                  <a:pt x="3026" y="17478"/>
                </a:cubicBezTo>
                <a:cubicBezTo>
                  <a:pt x="3121" y="17485"/>
                  <a:pt x="3124" y="17507"/>
                  <a:pt x="3158" y="18147"/>
                </a:cubicBezTo>
                <a:cubicBezTo>
                  <a:pt x="3177" y="18511"/>
                  <a:pt x="3200" y="18878"/>
                  <a:pt x="3208" y="18964"/>
                </a:cubicBezTo>
                <a:cubicBezTo>
                  <a:pt x="3222" y="19115"/>
                  <a:pt x="3181" y="19160"/>
                  <a:pt x="3073" y="19115"/>
                </a:cubicBezTo>
                <a:cubicBezTo>
                  <a:pt x="3047" y="19105"/>
                  <a:pt x="2959" y="19092"/>
                  <a:pt x="2878" y="19089"/>
                </a:cubicBezTo>
                <a:cubicBezTo>
                  <a:pt x="2774" y="19084"/>
                  <a:pt x="2712" y="19064"/>
                  <a:pt x="2666" y="19024"/>
                </a:cubicBezTo>
                <a:cubicBezTo>
                  <a:pt x="2599" y="18964"/>
                  <a:pt x="2514" y="18951"/>
                  <a:pt x="2428" y="18987"/>
                </a:cubicBezTo>
                <a:cubicBezTo>
                  <a:pt x="2393" y="19002"/>
                  <a:pt x="2352" y="18997"/>
                  <a:pt x="2295" y="18970"/>
                </a:cubicBezTo>
                <a:cubicBezTo>
                  <a:pt x="2220" y="18935"/>
                  <a:pt x="2213" y="18860"/>
                  <a:pt x="2224" y="18186"/>
                </a:cubicBezTo>
                <a:lnTo>
                  <a:pt x="2237" y="17442"/>
                </a:lnTo>
                <a:lnTo>
                  <a:pt x="2481" y="17436"/>
                </a:lnTo>
                <a:close/>
                <a:moveTo>
                  <a:pt x="1252" y="20711"/>
                </a:moveTo>
                <a:cubicBezTo>
                  <a:pt x="1211" y="20709"/>
                  <a:pt x="1178" y="20714"/>
                  <a:pt x="1178" y="20730"/>
                </a:cubicBezTo>
                <a:cubicBezTo>
                  <a:pt x="1178" y="20741"/>
                  <a:pt x="1216" y="20754"/>
                  <a:pt x="1263" y="20759"/>
                </a:cubicBezTo>
                <a:cubicBezTo>
                  <a:pt x="1419" y="20777"/>
                  <a:pt x="1436" y="20774"/>
                  <a:pt x="1374" y="20742"/>
                </a:cubicBezTo>
                <a:cubicBezTo>
                  <a:pt x="1341" y="20725"/>
                  <a:pt x="1293" y="20714"/>
                  <a:pt x="1252" y="207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7" name="SiPM  payload"/>
          <p:cNvSpPr txBox="1"/>
          <p:nvPr/>
        </p:nvSpPr>
        <p:spPr>
          <a:xfrm>
            <a:off x="9805923" y="1480957"/>
            <a:ext cx="300053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SiPM  payload</a:t>
            </a:r>
          </a:p>
        </p:txBody>
      </p:sp>
      <p:sp>
        <p:nvSpPr>
          <p:cNvPr id="288" name="Rotating wheels"/>
          <p:cNvSpPr txBox="1"/>
          <p:nvPr/>
        </p:nvSpPr>
        <p:spPr>
          <a:xfrm>
            <a:off x="6339712" y="1691395"/>
            <a:ext cx="242194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800">
                <a:solidFill>
                  <a:srgbClr val="000000"/>
                </a:solidFill>
              </a:defRPr>
            </a:lvl1pPr>
          </a:lstStyle>
          <a:p>
            <a:r>
              <a:t>Rotating wheels</a:t>
            </a:r>
          </a:p>
        </p:txBody>
      </p:sp>
      <p:sp>
        <p:nvSpPr>
          <p:cNvPr id="289" name="Electrical Power System"/>
          <p:cNvSpPr txBox="1"/>
          <p:nvPr/>
        </p:nvSpPr>
        <p:spPr>
          <a:xfrm>
            <a:off x="3120043" y="8731967"/>
            <a:ext cx="345247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800">
                <a:solidFill>
                  <a:srgbClr val="000000"/>
                </a:solidFill>
              </a:defRPr>
            </a:lvl1pPr>
          </a:lstStyle>
          <a:p>
            <a:r>
              <a:t>Electrical Power System</a:t>
            </a:r>
          </a:p>
        </p:txBody>
      </p:sp>
      <p:sp>
        <p:nvSpPr>
          <p:cNvPr id="290" name="On Board Computer"/>
          <p:cNvSpPr txBox="1"/>
          <p:nvPr/>
        </p:nvSpPr>
        <p:spPr>
          <a:xfrm>
            <a:off x="4041130" y="1199017"/>
            <a:ext cx="291800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800">
                <a:solidFill>
                  <a:srgbClr val="000000"/>
                </a:solidFill>
              </a:defRPr>
            </a:lvl1pPr>
          </a:lstStyle>
          <a:p>
            <a:r>
              <a:t>On Board Computer</a:t>
            </a:r>
          </a:p>
        </p:txBody>
      </p:sp>
      <p:sp>
        <p:nvSpPr>
          <p:cNvPr id="291" name="S-Band receiver"/>
          <p:cNvSpPr txBox="1"/>
          <p:nvPr/>
        </p:nvSpPr>
        <p:spPr>
          <a:xfrm>
            <a:off x="8137009" y="8347358"/>
            <a:ext cx="230672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800">
                <a:solidFill>
                  <a:srgbClr val="000000"/>
                </a:solidFill>
              </a:defRPr>
            </a:lvl1pPr>
          </a:lstStyle>
          <a:p>
            <a:r>
              <a:t>S-Band receiver</a:t>
            </a:r>
          </a:p>
        </p:txBody>
      </p:sp>
      <p:sp>
        <p:nvSpPr>
          <p:cNvPr id="292" name="Magneto-Torquer"/>
          <p:cNvSpPr txBox="1"/>
          <p:nvPr/>
        </p:nvSpPr>
        <p:spPr>
          <a:xfrm>
            <a:off x="8013438" y="1199017"/>
            <a:ext cx="255386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800">
                <a:solidFill>
                  <a:srgbClr val="000000"/>
                </a:solidFill>
              </a:defRPr>
            </a:lvl1pPr>
          </a:lstStyle>
          <a:p>
            <a:r>
              <a:t>Magneto-Torquer</a:t>
            </a:r>
          </a:p>
        </p:txBody>
      </p:sp>
      <p:sp>
        <p:nvSpPr>
          <p:cNvPr id="293" name="Line"/>
          <p:cNvSpPr/>
          <p:nvPr/>
        </p:nvSpPr>
        <p:spPr>
          <a:xfrm flipH="1">
            <a:off x="11291902" y="1958620"/>
            <a:ext cx="115639" cy="1838027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defTabSz="58420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4" name="Line"/>
          <p:cNvSpPr/>
          <p:nvPr/>
        </p:nvSpPr>
        <p:spPr>
          <a:xfrm flipV="1">
            <a:off x="1328750" y="4935645"/>
            <a:ext cx="11504661" cy="183417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defTabSz="58420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5" name="34 cm"/>
          <p:cNvSpPr txBox="1"/>
          <p:nvPr/>
        </p:nvSpPr>
        <p:spPr>
          <a:xfrm>
            <a:off x="7135144" y="4765858"/>
            <a:ext cx="821958" cy="510541"/>
          </a:xfrm>
          <a:prstGeom prst="rect">
            <a:avLst/>
          </a:prstGeom>
          <a:solidFill>
            <a:srgbClr val="B6B3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400" b="0">
                <a:solidFill>
                  <a:srgbClr val="4F1087"/>
                </a:solidFill>
              </a:defRPr>
            </a:pPr>
            <a:r>
              <a:rPr>
                <a:solidFill>
                  <a:srgbClr val="FF2600"/>
                </a:solidFill>
              </a:rPr>
              <a:t>34</a:t>
            </a:r>
            <a:r>
              <a:t> </a:t>
            </a:r>
            <a:r>
              <a:rPr>
                <a:solidFill>
                  <a:srgbClr val="FF2600"/>
                </a:solidFill>
              </a:rPr>
              <a:t>cm</a:t>
            </a:r>
          </a:p>
        </p:txBody>
      </p:sp>
      <p:sp>
        <p:nvSpPr>
          <p:cNvPr id="296" name="Line"/>
          <p:cNvSpPr/>
          <p:nvPr/>
        </p:nvSpPr>
        <p:spPr>
          <a:xfrm flipV="1">
            <a:off x="12329751" y="4915597"/>
            <a:ext cx="468813" cy="2178591"/>
          </a:xfrm>
          <a:prstGeom prst="line">
            <a:avLst/>
          </a:prstGeom>
          <a:ln w="38100" cap="rnd">
            <a:solidFill>
              <a:srgbClr val="EA4126"/>
            </a:solidFill>
            <a:custDash>
              <a:ds d="100000" sp="200000"/>
            </a:custDash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defTabSz="58420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7" name="10 cm"/>
          <p:cNvSpPr txBox="1"/>
          <p:nvPr/>
        </p:nvSpPr>
        <p:spPr>
          <a:xfrm rot="16860000">
            <a:off x="12142933" y="5779835"/>
            <a:ext cx="122910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400" b="0">
                <a:solidFill>
                  <a:srgbClr val="4F1087"/>
                </a:solidFill>
              </a:defRPr>
            </a:pPr>
            <a:r>
              <a:rPr>
                <a:solidFill>
                  <a:srgbClr val="FF2600"/>
                </a:solidFill>
              </a:rPr>
              <a:t>10</a:t>
            </a:r>
            <a:r>
              <a:t> </a:t>
            </a:r>
            <a:r>
              <a:rPr>
                <a:solidFill>
                  <a:srgbClr val="FF2600"/>
                </a:solidFill>
              </a:rPr>
              <a:t>cm</a:t>
            </a:r>
          </a:p>
        </p:txBody>
      </p:sp>
      <p:sp>
        <p:nvSpPr>
          <p:cNvPr id="298" name="Line"/>
          <p:cNvSpPr/>
          <p:nvPr/>
        </p:nvSpPr>
        <p:spPr>
          <a:xfrm>
            <a:off x="12260523" y="2395113"/>
            <a:ext cx="539542" cy="2532737"/>
          </a:xfrm>
          <a:prstGeom prst="line">
            <a:avLst/>
          </a:prstGeom>
          <a:ln w="38100" cap="rnd">
            <a:solidFill>
              <a:srgbClr val="EA4126"/>
            </a:solidFill>
            <a:custDash>
              <a:ds d="100000" sp="200000"/>
            </a:custDash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defTabSz="58420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9" name="10 cm"/>
          <p:cNvSpPr txBox="1"/>
          <p:nvPr/>
        </p:nvSpPr>
        <p:spPr>
          <a:xfrm rot="15480000">
            <a:off x="12083385" y="3198026"/>
            <a:ext cx="1311408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400" b="0">
                <a:solidFill>
                  <a:srgbClr val="4F1087"/>
                </a:solidFill>
              </a:defRPr>
            </a:pPr>
            <a:r>
              <a:rPr>
                <a:solidFill>
                  <a:srgbClr val="FF2600"/>
                </a:solidFill>
              </a:rPr>
              <a:t>10</a:t>
            </a:r>
            <a:r>
              <a:t> </a:t>
            </a:r>
            <a:r>
              <a:rPr>
                <a:solidFill>
                  <a:srgbClr val="FF2600"/>
                </a:solidFill>
              </a:rPr>
              <a:t>cm</a:t>
            </a:r>
          </a:p>
        </p:txBody>
      </p:sp>
      <p:sp>
        <p:nvSpPr>
          <p:cNvPr id="300" name="Line"/>
          <p:cNvSpPr/>
          <p:nvPr/>
        </p:nvSpPr>
        <p:spPr>
          <a:xfrm>
            <a:off x="1940524" y="1964246"/>
            <a:ext cx="336289" cy="1901777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defTabSz="58420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1" name="PMT  payload"/>
          <p:cNvSpPr txBox="1"/>
          <p:nvPr/>
        </p:nvSpPr>
        <p:spPr>
          <a:xfrm>
            <a:off x="456152" y="1404375"/>
            <a:ext cx="3000535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PMT  payload</a:t>
            </a:r>
          </a:p>
        </p:txBody>
      </p:sp>
      <p:sp>
        <p:nvSpPr>
          <p:cNvPr id="302" name="Line"/>
          <p:cNvSpPr/>
          <p:nvPr/>
        </p:nvSpPr>
        <p:spPr>
          <a:xfrm flipV="1">
            <a:off x="4655785" y="6601687"/>
            <a:ext cx="161561" cy="2128839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defTabSz="58420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3" name="Line"/>
          <p:cNvSpPr/>
          <p:nvPr/>
        </p:nvSpPr>
        <p:spPr>
          <a:xfrm flipH="1">
            <a:off x="5583951" y="1653295"/>
            <a:ext cx="1" cy="2154499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defTabSz="58420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4" name="Line"/>
          <p:cNvSpPr/>
          <p:nvPr/>
        </p:nvSpPr>
        <p:spPr>
          <a:xfrm flipV="1">
            <a:off x="9309160" y="6029047"/>
            <a:ext cx="425870" cy="2314866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defTabSz="58420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5" name="Line"/>
          <p:cNvSpPr/>
          <p:nvPr/>
        </p:nvSpPr>
        <p:spPr>
          <a:xfrm flipH="1">
            <a:off x="9155721" y="1641791"/>
            <a:ext cx="115639" cy="1838027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defTabSz="58420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6" name="Line"/>
          <p:cNvSpPr/>
          <p:nvPr/>
        </p:nvSpPr>
        <p:spPr>
          <a:xfrm>
            <a:off x="7462302" y="2235294"/>
            <a:ext cx="1" cy="1642352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defTabSz="58420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11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307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308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11</a:t>
              </a:fld>
              <a:endParaRPr/>
            </a:p>
          </p:txBody>
        </p:sp>
        <p:pic>
          <p:nvPicPr>
            <p:cNvPr id="309" name="Google Shape;25;p6" descr="Google Shape;25;p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logo_GSSI_2.jpg" descr="logo_GSSI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2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creenshot 2022-05-21 at 12.07.44.png" descr="Screenshot 2022-05-21 at 12.07.4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2146" y="960611"/>
            <a:ext cx="9721140" cy="4764825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3D model of the LIGHT-1 payload"/>
          <p:cNvSpPr txBox="1">
            <a:spLocks noGrp="1"/>
          </p:cNvSpPr>
          <p:nvPr>
            <p:ph type="title"/>
          </p:nvPr>
        </p:nvSpPr>
        <p:spPr>
          <a:xfrm>
            <a:off x="2250757" y="0"/>
            <a:ext cx="9847581" cy="1016000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t>3D model of the LIGHT-1 payload</a:t>
            </a:r>
          </a:p>
        </p:txBody>
      </p:sp>
      <p:sp>
        <p:nvSpPr>
          <p:cNvPr id="316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17" name="Google Shape;117;gb1a675115d_0_112" descr="Google Shape;117;gb1a675115d_0_1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462" y="5451872"/>
            <a:ext cx="11191770" cy="355804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Aluminum 6061-T6"/>
          <p:cNvSpPr txBox="1"/>
          <p:nvPr/>
        </p:nvSpPr>
        <p:spPr>
          <a:xfrm>
            <a:off x="9922078" y="5674692"/>
            <a:ext cx="1800022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914400">
              <a:lnSpc>
                <a:spcPct val="115000"/>
              </a:lnSpc>
              <a:defRPr sz="1900" b="0">
                <a:solidFill>
                  <a:srgbClr val="FFFFFF"/>
                </a:solidFill>
              </a:defRPr>
            </a:lvl1pPr>
          </a:lstStyle>
          <a:p>
            <a:r>
              <a:t>Aluminum 6061-T6 </a:t>
            </a:r>
          </a:p>
        </p:txBody>
      </p:sp>
      <p:grpSp>
        <p:nvGrpSpPr>
          <p:cNvPr id="323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319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320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12</a:t>
              </a:fld>
              <a:endParaRPr/>
            </a:p>
          </p:txBody>
        </p:sp>
        <p:pic>
          <p:nvPicPr>
            <p:cNvPr id="321" name="Google Shape;25;p6" descr="Google Shape;25;p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logo_GSSI_2.jpg" descr="logo_GSSI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4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3D model of the LIGHT-1 payload"/>
          <p:cNvSpPr txBox="1">
            <a:spLocks noGrp="1"/>
          </p:cNvSpPr>
          <p:nvPr>
            <p:ph type="title"/>
          </p:nvPr>
        </p:nvSpPr>
        <p:spPr>
          <a:xfrm>
            <a:off x="2476500" y="-68908"/>
            <a:ext cx="9260798" cy="1016001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rPr dirty="0"/>
              <a:t>3D model of the LIGHT-1 payload</a:t>
            </a:r>
          </a:p>
        </p:txBody>
      </p:sp>
      <p:sp>
        <p:nvSpPr>
          <p:cNvPr id="327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28" name="Screenshot 2022-05-21 at 12.07.44.png" descr="Screenshot 2022-05-21 at 12.07.4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36080"/>
            <a:ext cx="13004800" cy="67874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3" name="Group"/>
          <p:cNvGrpSpPr/>
          <p:nvPr/>
        </p:nvGrpSpPr>
        <p:grpSpPr>
          <a:xfrm rot="20580000" flipH="1">
            <a:off x="459202" y="2350073"/>
            <a:ext cx="5555982" cy="5043103"/>
            <a:chOff x="0" y="0"/>
            <a:chExt cx="5555981" cy="5043101"/>
          </a:xfrm>
        </p:grpSpPr>
        <p:grpSp>
          <p:nvGrpSpPr>
            <p:cNvPr id="331" name="Group"/>
            <p:cNvGrpSpPr/>
            <p:nvPr/>
          </p:nvGrpSpPr>
          <p:grpSpPr>
            <a:xfrm>
              <a:off x="0" y="0"/>
              <a:ext cx="5555982" cy="5043102"/>
              <a:chOff x="0" y="0"/>
              <a:chExt cx="5555981" cy="5043101"/>
            </a:xfrm>
          </p:grpSpPr>
          <p:sp>
            <p:nvSpPr>
              <p:cNvPr id="329" name="Rectangle"/>
              <p:cNvSpPr/>
              <p:nvPr/>
            </p:nvSpPr>
            <p:spPr>
              <a:xfrm>
                <a:off x="0" y="0"/>
                <a:ext cx="5433066" cy="5043102"/>
              </a:xfrm>
              <a:prstGeom prst="rect">
                <a:avLst/>
              </a:prstGeom>
              <a:solidFill>
                <a:srgbClr val="C3C8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7200">
                  <a:defRPr sz="1800"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pic>
            <p:nvPicPr>
              <p:cNvPr id="330" name="image (4).png" descr="image (4)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102" y="153201"/>
                <a:ext cx="5374880" cy="4432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5" extrusionOk="0">
                    <a:moveTo>
                      <a:pt x="4376" y="0"/>
                    </a:moveTo>
                    <a:cubicBezTo>
                      <a:pt x="4249" y="101"/>
                      <a:pt x="4073" y="439"/>
                      <a:pt x="3325" y="2013"/>
                    </a:cubicBezTo>
                    <a:cubicBezTo>
                      <a:pt x="2863" y="2986"/>
                      <a:pt x="1943" y="4895"/>
                      <a:pt x="1485" y="5830"/>
                    </a:cubicBezTo>
                    <a:cubicBezTo>
                      <a:pt x="1420" y="5962"/>
                      <a:pt x="1032" y="6728"/>
                      <a:pt x="624" y="7531"/>
                    </a:cubicBezTo>
                    <a:cubicBezTo>
                      <a:pt x="370" y="8029"/>
                      <a:pt x="160" y="8459"/>
                      <a:pt x="0" y="8797"/>
                    </a:cubicBezTo>
                    <a:lnTo>
                      <a:pt x="0" y="12185"/>
                    </a:lnTo>
                    <a:cubicBezTo>
                      <a:pt x="18" y="12432"/>
                      <a:pt x="50" y="12598"/>
                      <a:pt x="131" y="12705"/>
                    </a:cubicBezTo>
                    <a:cubicBezTo>
                      <a:pt x="206" y="12806"/>
                      <a:pt x="237" y="12814"/>
                      <a:pt x="455" y="12786"/>
                    </a:cubicBezTo>
                    <a:cubicBezTo>
                      <a:pt x="682" y="12757"/>
                      <a:pt x="700" y="12763"/>
                      <a:pt x="801" y="12893"/>
                    </a:cubicBezTo>
                    <a:cubicBezTo>
                      <a:pt x="1006" y="13158"/>
                      <a:pt x="1821" y="14682"/>
                      <a:pt x="2490" y="16050"/>
                    </a:cubicBezTo>
                    <a:cubicBezTo>
                      <a:pt x="3165" y="17431"/>
                      <a:pt x="4353" y="19938"/>
                      <a:pt x="4413" y="20108"/>
                    </a:cubicBezTo>
                    <a:cubicBezTo>
                      <a:pt x="4454" y="20222"/>
                      <a:pt x="4476" y="20453"/>
                      <a:pt x="4479" y="20816"/>
                    </a:cubicBezTo>
                    <a:cubicBezTo>
                      <a:pt x="4484" y="21498"/>
                      <a:pt x="4507" y="21543"/>
                      <a:pt x="4888" y="21553"/>
                    </a:cubicBezTo>
                    <a:cubicBezTo>
                      <a:pt x="5034" y="21557"/>
                      <a:pt x="5164" y="21571"/>
                      <a:pt x="5176" y="21586"/>
                    </a:cubicBezTo>
                    <a:cubicBezTo>
                      <a:pt x="5187" y="21600"/>
                      <a:pt x="5233" y="21598"/>
                      <a:pt x="5278" y="21580"/>
                    </a:cubicBezTo>
                    <a:cubicBezTo>
                      <a:pt x="5564" y="21466"/>
                      <a:pt x="11534" y="21407"/>
                      <a:pt x="14954" y="21485"/>
                    </a:cubicBezTo>
                    <a:cubicBezTo>
                      <a:pt x="15753" y="21503"/>
                      <a:pt x="16233" y="21495"/>
                      <a:pt x="16334" y="21462"/>
                    </a:cubicBezTo>
                    <a:cubicBezTo>
                      <a:pt x="16482" y="21414"/>
                      <a:pt x="16506" y="21375"/>
                      <a:pt x="16914" y="20518"/>
                    </a:cubicBezTo>
                    <a:cubicBezTo>
                      <a:pt x="17342" y="19621"/>
                      <a:pt x="17418" y="19421"/>
                      <a:pt x="17383" y="19287"/>
                    </a:cubicBezTo>
                    <a:cubicBezTo>
                      <a:pt x="17355" y="19179"/>
                      <a:pt x="17210" y="18997"/>
                      <a:pt x="17152" y="18997"/>
                    </a:cubicBezTo>
                    <a:cubicBezTo>
                      <a:pt x="17065" y="18997"/>
                      <a:pt x="17047" y="18900"/>
                      <a:pt x="17112" y="18780"/>
                    </a:cubicBezTo>
                    <a:cubicBezTo>
                      <a:pt x="17146" y="18717"/>
                      <a:pt x="17208" y="18592"/>
                      <a:pt x="17249" y="18504"/>
                    </a:cubicBezTo>
                    <a:cubicBezTo>
                      <a:pt x="17290" y="18416"/>
                      <a:pt x="17493" y="17985"/>
                      <a:pt x="17702" y="17547"/>
                    </a:cubicBezTo>
                    <a:cubicBezTo>
                      <a:pt x="17911" y="17108"/>
                      <a:pt x="18185" y="16532"/>
                      <a:pt x="18311" y="16267"/>
                    </a:cubicBezTo>
                    <a:cubicBezTo>
                      <a:pt x="18681" y="15488"/>
                      <a:pt x="19094" y="14637"/>
                      <a:pt x="19195" y="14443"/>
                    </a:cubicBezTo>
                    <a:cubicBezTo>
                      <a:pt x="19247" y="14344"/>
                      <a:pt x="19289" y="14253"/>
                      <a:pt x="19289" y="14240"/>
                    </a:cubicBezTo>
                    <a:cubicBezTo>
                      <a:pt x="19289" y="14227"/>
                      <a:pt x="19368" y="14057"/>
                      <a:pt x="19464" y="13863"/>
                    </a:cubicBezTo>
                    <a:cubicBezTo>
                      <a:pt x="19561" y="13670"/>
                      <a:pt x="19739" y="13303"/>
                      <a:pt x="19862" y="13047"/>
                    </a:cubicBezTo>
                    <a:lnTo>
                      <a:pt x="20083" y="12583"/>
                    </a:lnTo>
                    <a:lnTo>
                      <a:pt x="20318" y="12558"/>
                    </a:lnTo>
                    <a:cubicBezTo>
                      <a:pt x="20614" y="12526"/>
                      <a:pt x="20779" y="12422"/>
                      <a:pt x="20897" y="12195"/>
                    </a:cubicBezTo>
                    <a:cubicBezTo>
                      <a:pt x="21264" y="11485"/>
                      <a:pt x="21600" y="10749"/>
                      <a:pt x="21600" y="10652"/>
                    </a:cubicBezTo>
                    <a:cubicBezTo>
                      <a:pt x="21600" y="10524"/>
                      <a:pt x="21533" y="10344"/>
                      <a:pt x="21464" y="10288"/>
                    </a:cubicBezTo>
                    <a:cubicBezTo>
                      <a:pt x="21440" y="10269"/>
                      <a:pt x="21095" y="10252"/>
                      <a:pt x="20697" y="10251"/>
                    </a:cubicBezTo>
                    <a:cubicBezTo>
                      <a:pt x="20111" y="10251"/>
                      <a:pt x="19966" y="10237"/>
                      <a:pt x="19927" y="10180"/>
                    </a:cubicBezTo>
                    <a:cubicBezTo>
                      <a:pt x="19900" y="10141"/>
                      <a:pt x="19761" y="9863"/>
                      <a:pt x="19618" y="9563"/>
                    </a:cubicBezTo>
                    <a:cubicBezTo>
                      <a:pt x="19474" y="9263"/>
                      <a:pt x="19295" y="8889"/>
                      <a:pt x="19219" y="8730"/>
                    </a:cubicBezTo>
                    <a:cubicBezTo>
                      <a:pt x="19142" y="8570"/>
                      <a:pt x="19033" y="8341"/>
                      <a:pt x="18978" y="8221"/>
                    </a:cubicBezTo>
                    <a:cubicBezTo>
                      <a:pt x="18923" y="8102"/>
                      <a:pt x="18845" y="7946"/>
                      <a:pt x="18804" y="7875"/>
                    </a:cubicBezTo>
                    <a:cubicBezTo>
                      <a:pt x="18763" y="7805"/>
                      <a:pt x="18731" y="7737"/>
                      <a:pt x="18731" y="7724"/>
                    </a:cubicBezTo>
                    <a:cubicBezTo>
                      <a:pt x="18731" y="7711"/>
                      <a:pt x="18559" y="7347"/>
                      <a:pt x="18351" y="6916"/>
                    </a:cubicBezTo>
                    <a:cubicBezTo>
                      <a:pt x="18143" y="6485"/>
                      <a:pt x="17973" y="6124"/>
                      <a:pt x="17973" y="6112"/>
                    </a:cubicBezTo>
                    <a:cubicBezTo>
                      <a:pt x="17973" y="6100"/>
                      <a:pt x="17910" y="5971"/>
                      <a:pt x="17833" y="5826"/>
                    </a:cubicBezTo>
                    <a:cubicBezTo>
                      <a:pt x="17756" y="5680"/>
                      <a:pt x="17694" y="5552"/>
                      <a:pt x="17694" y="5541"/>
                    </a:cubicBezTo>
                    <a:cubicBezTo>
                      <a:pt x="17694" y="5530"/>
                      <a:pt x="17641" y="5418"/>
                      <a:pt x="17578" y="5290"/>
                    </a:cubicBezTo>
                    <a:cubicBezTo>
                      <a:pt x="17269" y="4670"/>
                      <a:pt x="16976" y="4059"/>
                      <a:pt x="16976" y="4037"/>
                    </a:cubicBezTo>
                    <a:cubicBezTo>
                      <a:pt x="16976" y="4024"/>
                      <a:pt x="16916" y="3897"/>
                      <a:pt x="16841" y="3755"/>
                    </a:cubicBezTo>
                    <a:cubicBezTo>
                      <a:pt x="16766" y="3613"/>
                      <a:pt x="16676" y="3430"/>
                      <a:pt x="16641" y="3349"/>
                    </a:cubicBezTo>
                    <a:lnTo>
                      <a:pt x="16578" y="3200"/>
                    </a:lnTo>
                    <a:lnTo>
                      <a:pt x="17000" y="2320"/>
                    </a:lnTo>
                    <a:cubicBezTo>
                      <a:pt x="17379" y="1532"/>
                      <a:pt x="17421" y="1423"/>
                      <a:pt x="17401" y="1268"/>
                    </a:cubicBezTo>
                    <a:cubicBezTo>
                      <a:pt x="17362" y="983"/>
                      <a:pt x="17333" y="974"/>
                      <a:pt x="16373" y="974"/>
                    </a:cubicBezTo>
                    <a:lnTo>
                      <a:pt x="15506" y="974"/>
                    </a:lnTo>
                    <a:lnTo>
                      <a:pt x="15305" y="559"/>
                    </a:lnTo>
                    <a:cubicBezTo>
                      <a:pt x="15194" y="330"/>
                      <a:pt x="15104" y="123"/>
                      <a:pt x="15104" y="99"/>
                    </a:cubicBezTo>
                    <a:cubicBezTo>
                      <a:pt x="15104" y="73"/>
                      <a:pt x="13194" y="56"/>
                      <a:pt x="10424" y="56"/>
                    </a:cubicBezTo>
                    <a:lnTo>
                      <a:pt x="5745" y="56"/>
                    </a:lnTo>
                    <a:lnTo>
                      <a:pt x="5542" y="443"/>
                    </a:lnTo>
                    <a:cubicBezTo>
                      <a:pt x="5431" y="655"/>
                      <a:pt x="5324" y="829"/>
                      <a:pt x="5305" y="829"/>
                    </a:cubicBezTo>
                    <a:cubicBezTo>
                      <a:pt x="5254" y="829"/>
                      <a:pt x="4974" y="452"/>
                      <a:pt x="4865" y="236"/>
                    </a:cubicBezTo>
                    <a:cubicBezTo>
                      <a:pt x="4808" y="125"/>
                      <a:pt x="4744" y="50"/>
                      <a:pt x="4676" y="0"/>
                    </a:cubicBezTo>
                    <a:lnTo>
                      <a:pt x="4376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2" name="Image" descr="Image"/>
            <p:cNvPicPr>
              <a:picLocks noChangeAspect="1"/>
            </p:cNvPicPr>
            <p:nvPr/>
          </p:nvPicPr>
          <p:blipFill>
            <a:blip r:embed="rId4" cstate="print">
              <a:alphaModFix amt="82163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73336">
              <a:off x="815071" y="1867701"/>
              <a:ext cx="610791" cy="219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49" y="0"/>
                  </a:moveTo>
                  <a:cubicBezTo>
                    <a:pt x="2605" y="0"/>
                    <a:pt x="2491" y="475"/>
                    <a:pt x="1235" y="6511"/>
                  </a:cubicBezTo>
                  <a:cubicBezTo>
                    <a:pt x="276" y="11122"/>
                    <a:pt x="100" y="12247"/>
                    <a:pt x="281" y="12749"/>
                  </a:cubicBezTo>
                  <a:cubicBezTo>
                    <a:pt x="322" y="12863"/>
                    <a:pt x="819" y="12912"/>
                    <a:pt x="1375" y="12866"/>
                  </a:cubicBezTo>
                  <a:cubicBezTo>
                    <a:pt x="2312" y="12789"/>
                    <a:pt x="2384" y="12739"/>
                    <a:pt x="2414" y="12165"/>
                  </a:cubicBezTo>
                  <a:cubicBezTo>
                    <a:pt x="2432" y="11823"/>
                    <a:pt x="2277" y="10720"/>
                    <a:pt x="2063" y="9708"/>
                  </a:cubicBezTo>
                  <a:cubicBezTo>
                    <a:pt x="1686" y="7922"/>
                    <a:pt x="1675" y="7869"/>
                    <a:pt x="1867" y="7369"/>
                  </a:cubicBezTo>
                  <a:cubicBezTo>
                    <a:pt x="1975" y="7086"/>
                    <a:pt x="2346" y="6408"/>
                    <a:pt x="2681" y="5887"/>
                  </a:cubicBezTo>
                  <a:cubicBezTo>
                    <a:pt x="3133" y="5184"/>
                    <a:pt x="3302" y="5052"/>
                    <a:pt x="3340" y="5342"/>
                  </a:cubicBezTo>
                  <a:cubicBezTo>
                    <a:pt x="3369" y="5556"/>
                    <a:pt x="3395" y="7338"/>
                    <a:pt x="3411" y="9279"/>
                  </a:cubicBezTo>
                  <a:lnTo>
                    <a:pt x="3439" y="12788"/>
                  </a:lnTo>
                  <a:lnTo>
                    <a:pt x="4379" y="12788"/>
                  </a:lnTo>
                  <a:cubicBezTo>
                    <a:pt x="5102" y="12788"/>
                    <a:pt x="5340" y="12700"/>
                    <a:pt x="5418" y="12360"/>
                  </a:cubicBezTo>
                  <a:cubicBezTo>
                    <a:pt x="5562" y="11723"/>
                    <a:pt x="3126" y="0"/>
                    <a:pt x="2849" y="0"/>
                  </a:cubicBezTo>
                  <a:close/>
                  <a:moveTo>
                    <a:pt x="9305" y="234"/>
                  </a:moveTo>
                  <a:lnTo>
                    <a:pt x="8000" y="351"/>
                  </a:lnTo>
                  <a:cubicBezTo>
                    <a:pt x="6739" y="450"/>
                    <a:pt x="6673" y="464"/>
                    <a:pt x="6232" y="1326"/>
                  </a:cubicBezTo>
                  <a:cubicBezTo>
                    <a:pt x="4728" y="4258"/>
                    <a:pt x="4988" y="10756"/>
                    <a:pt x="6681" y="12632"/>
                  </a:cubicBezTo>
                  <a:cubicBezTo>
                    <a:pt x="6825" y="12792"/>
                    <a:pt x="7463" y="12934"/>
                    <a:pt x="8112" y="12944"/>
                  </a:cubicBezTo>
                  <a:cubicBezTo>
                    <a:pt x="9095" y="12960"/>
                    <a:pt x="9308" y="12864"/>
                    <a:pt x="9361" y="12477"/>
                  </a:cubicBezTo>
                  <a:cubicBezTo>
                    <a:pt x="9482" y="11604"/>
                    <a:pt x="9438" y="6608"/>
                    <a:pt x="9305" y="6238"/>
                  </a:cubicBezTo>
                  <a:cubicBezTo>
                    <a:pt x="9135" y="5764"/>
                    <a:pt x="8214" y="5796"/>
                    <a:pt x="8070" y="6277"/>
                  </a:cubicBezTo>
                  <a:cubicBezTo>
                    <a:pt x="8007" y="6487"/>
                    <a:pt x="7933" y="7681"/>
                    <a:pt x="7916" y="8929"/>
                  </a:cubicBezTo>
                  <a:cubicBezTo>
                    <a:pt x="7899" y="10176"/>
                    <a:pt x="7846" y="11210"/>
                    <a:pt x="7789" y="11229"/>
                  </a:cubicBezTo>
                  <a:cubicBezTo>
                    <a:pt x="7666" y="11270"/>
                    <a:pt x="6242" y="4394"/>
                    <a:pt x="6288" y="3977"/>
                  </a:cubicBezTo>
                  <a:cubicBezTo>
                    <a:pt x="6306" y="3808"/>
                    <a:pt x="6967" y="3633"/>
                    <a:pt x="7846" y="3548"/>
                  </a:cubicBezTo>
                  <a:lnTo>
                    <a:pt x="9375" y="3392"/>
                  </a:lnTo>
                  <a:lnTo>
                    <a:pt x="9404" y="2534"/>
                  </a:lnTo>
                  <a:cubicBezTo>
                    <a:pt x="9423" y="2070"/>
                    <a:pt x="9412" y="1376"/>
                    <a:pt x="9375" y="975"/>
                  </a:cubicBezTo>
                  <a:lnTo>
                    <a:pt x="9305" y="234"/>
                  </a:lnTo>
                  <a:close/>
                  <a:moveTo>
                    <a:pt x="11621" y="351"/>
                  </a:moveTo>
                  <a:lnTo>
                    <a:pt x="9909" y="429"/>
                  </a:lnTo>
                  <a:lnTo>
                    <a:pt x="9867" y="6316"/>
                  </a:lnTo>
                  <a:cubicBezTo>
                    <a:pt x="9851" y="9548"/>
                    <a:pt x="9866" y="12348"/>
                    <a:pt x="9895" y="12555"/>
                  </a:cubicBezTo>
                  <a:cubicBezTo>
                    <a:pt x="9934" y="12838"/>
                    <a:pt x="10372" y="12944"/>
                    <a:pt x="11649" y="12944"/>
                  </a:cubicBezTo>
                  <a:cubicBezTo>
                    <a:pt x="13251" y="12944"/>
                    <a:pt x="13349" y="12893"/>
                    <a:pt x="13460" y="12321"/>
                  </a:cubicBezTo>
                  <a:cubicBezTo>
                    <a:pt x="13610" y="11542"/>
                    <a:pt x="13494" y="10113"/>
                    <a:pt x="13263" y="9864"/>
                  </a:cubicBezTo>
                  <a:cubicBezTo>
                    <a:pt x="13099" y="9688"/>
                    <a:pt x="13094" y="9616"/>
                    <a:pt x="13277" y="9240"/>
                  </a:cubicBezTo>
                  <a:cubicBezTo>
                    <a:pt x="13410" y="8968"/>
                    <a:pt x="13497" y="8362"/>
                    <a:pt x="13530" y="7408"/>
                  </a:cubicBezTo>
                  <a:cubicBezTo>
                    <a:pt x="13572" y="6199"/>
                    <a:pt x="13543" y="5887"/>
                    <a:pt x="13347" y="5381"/>
                  </a:cubicBezTo>
                  <a:cubicBezTo>
                    <a:pt x="13135" y="4831"/>
                    <a:pt x="13128" y="4738"/>
                    <a:pt x="13291" y="4484"/>
                  </a:cubicBezTo>
                  <a:cubicBezTo>
                    <a:pt x="13518" y="4132"/>
                    <a:pt x="13629" y="1817"/>
                    <a:pt x="13460" y="936"/>
                  </a:cubicBezTo>
                  <a:cubicBezTo>
                    <a:pt x="13340" y="315"/>
                    <a:pt x="13288" y="272"/>
                    <a:pt x="11621" y="351"/>
                  </a:cubicBezTo>
                  <a:close/>
                  <a:moveTo>
                    <a:pt x="15775" y="780"/>
                  </a:moveTo>
                  <a:lnTo>
                    <a:pt x="15775" y="5692"/>
                  </a:lnTo>
                  <a:lnTo>
                    <a:pt x="15775" y="10644"/>
                  </a:lnTo>
                  <a:lnTo>
                    <a:pt x="16126" y="10098"/>
                  </a:lnTo>
                  <a:lnTo>
                    <a:pt x="16463" y="9552"/>
                  </a:lnTo>
                  <a:lnTo>
                    <a:pt x="16491" y="6160"/>
                  </a:lnTo>
                  <a:lnTo>
                    <a:pt x="16533" y="2768"/>
                  </a:lnTo>
                  <a:lnTo>
                    <a:pt x="16154" y="1794"/>
                  </a:lnTo>
                  <a:lnTo>
                    <a:pt x="15775" y="780"/>
                  </a:lnTo>
                  <a:close/>
                  <a:moveTo>
                    <a:pt x="17053" y="780"/>
                  </a:moveTo>
                  <a:lnTo>
                    <a:pt x="17053" y="5692"/>
                  </a:lnTo>
                  <a:lnTo>
                    <a:pt x="17053" y="10644"/>
                  </a:lnTo>
                  <a:lnTo>
                    <a:pt x="17389" y="10059"/>
                  </a:lnTo>
                  <a:lnTo>
                    <a:pt x="17740" y="9435"/>
                  </a:lnTo>
                  <a:lnTo>
                    <a:pt x="17768" y="6121"/>
                  </a:lnTo>
                  <a:lnTo>
                    <a:pt x="17796" y="2768"/>
                  </a:lnTo>
                  <a:lnTo>
                    <a:pt x="17418" y="1794"/>
                  </a:lnTo>
                  <a:lnTo>
                    <a:pt x="17053" y="780"/>
                  </a:lnTo>
                  <a:close/>
                  <a:moveTo>
                    <a:pt x="18218" y="780"/>
                  </a:moveTo>
                  <a:lnTo>
                    <a:pt x="18218" y="5692"/>
                  </a:lnTo>
                  <a:cubicBezTo>
                    <a:pt x="18218" y="8395"/>
                    <a:pt x="18234" y="10605"/>
                    <a:pt x="18260" y="10605"/>
                  </a:cubicBezTo>
                  <a:cubicBezTo>
                    <a:pt x="18285" y="10605"/>
                    <a:pt x="18474" y="10321"/>
                    <a:pt x="18681" y="9981"/>
                  </a:cubicBezTo>
                  <a:lnTo>
                    <a:pt x="19060" y="9357"/>
                  </a:lnTo>
                  <a:lnTo>
                    <a:pt x="19060" y="6199"/>
                  </a:lnTo>
                  <a:lnTo>
                    <a:pt x="19060" y="3080"/>
                  </a:lnTo>
                  <a:lnTo>
                    <a:pt x="18639" y="1910"/>
                  </a:lnTo>
                  <a:lnTo>
                    <a:pt x="18218" y="780"/>
                  </a:lnTo>
                  <a:close/>
                  <a:moveTo>
                    <a:pt x="19481" y="780"/>
                  </a:moveTo>
                  <a:lnTo>
                    <a:pt x="19481" y="5536"/>
                  </a:lnTo>
                  <a:cubicBezTo>
                    <a:pt x="19481" y="8171"/>
                    <a:pt x="19521" y="10313"/>
                    <a:pt x="19565" y="10254"/>
                  </a:cubicBezTo>
                  <a:cubicBezTo>
                    <a:pt x="19609" y="10195"/>
                    <a:pt x="19770" y="9931"/>
                    <a:pt x="19930" y="9708"/>
                  </a:cubicBezTo>
                  <a:lnTo>
                    <a:pt x="20225" y="9318"/>
                  </a:lnTo>
                  <a:lnTo>
                    <a:pt x="20225" y="6043"/>
                  </a:lnTo>
                  <a:lnTo>
                    <a:pt x="20225" y="2768"/>
                  </a:lnTo>
                  <a:lnTo>
                    <a:pt x="19860" y="1755"/>
                  </a:lnTo>
                  <a:lnTo>
                    <a:pt x="19481" y="780"/>
                  </a:lnTo>
                  <a:close/>
                  <a:moveTo>
                    <a:pt x="20758" y="780"/>
                  </a:moveTo>
                  <a:lnTo>
                    <a:pt x="20758" y="5653"/>
                  </a:lnTo>
                  <a:lnTo>
                    <a:pt x="20758" y="10527"/>
                  </a:lnTo>
                  <a:lnTo>
                    <a:pt x="21179" y="9903"/>
                  </a:lnTo>
                  <a:lnTo>
                    <a:pt x="21600" y="9279"/>
                  </a:lnTo>
                  <a:lnTo>
                    <a:pt x="21600" y="6160"/>
                  </a:lnTo>
                  <a:lnTo>
                    <a:pt x="21600" y="3080"/>
                  </a:lnTo>
                  <a:lnTo>
                    <a:pt x="21179" y="1910"/>
                  </a:lnTo>
                  <a:lnTo>
                    <a:pt x="20758" y="780"/>
                  </a:lnTo>
                  <a:close/>
                  <a:moveTo>
                    <a:pt x="14596" y="897"/>
                  </a:moveTo>
                  <a:cubicBezTo>
                    <a:pt x="14550" y="897"/>
                    <a:pt x="14512" y="3062"/>
                    <a:pt x="14512" y="5731"/>
                  </a:cubicBezTo>
                  <a:cubicBezTo>
                    <a:pt x="14512" y="8401"/>
                    <a:pt x="14529" y="10605"/>
                    <a:pt x="14554" y="10605"/>
                  </a:cubicBezTo>
                  <a:cubicBezTo>
                    <a:pt x="14580" y="10605"/>
                    <a:pt x="14768" y="10321"/>
                    <a:pt x="14975" y="9981"/>
                  </a:cubicBezTo>
                  <a:lnTo>
                    <a:pt x="15354" y="9357"/>
                  </a:lnTo>
                  <a:lnTo>
                    <a:pt x="15354" y="6082"/>
                  </a:lnTo>
                  <a:lnTo>
                    <a:pt x="15354" y="2807"/>
                  </a:lnTo>
                  <a:lnTo>
                    <a:pt x="15018" y="1871"/>
                  </a:lnTo>
                  <a:cubicBezTo>
                    <a:pt x="14831" y="1338"/>
                    <a:pt x="14643" y="897"/>
                    <a:pt x="14596" y="897"/>
                  </a:cubicBezTo>
                  <a:close/>
                  <a:moveTo>
                    <a:pt x="11326" y="2222"/>
                  </a:moveTo>
                  <a:cubicBezTo>
                    <a:pt x="11469" y="1977"/>
                    <a:pt x="13046" y="4371"/>
                    <a:pt x="12968" y="4718"/>
                  </a:cubicBezTo>
                  <a:cubicBezTo>
                    <a:pt x="12900" y="5026"/>
                    <a:pt x="11406" y="5096"/>
                    <a:pt x="11298" y="4796"/>
                  </a:cubicBezTo>
                  <a:cubicBezTo>
                    <a:pt x="11187" y="4486"/>
                    <a:pt x="11208" y="2426"/>
                    <a:pt x="11326" y="2222"/>
                  </a:cubicBezTo>
                  <a:close/>
                  <a:moveTo>
                    <a:pt x="11326" y="6901"/>
                  </a:moveTo>
                  <a:cubicBezTo>
                    <a:pt x="11468" y="6657"/>
                    <a:pt x="12948" y="9086"/>
                    <a:pt x="12870" y="9435"/>
                  </a:cubicBezTo>
                  <a:cubicBezTo>
                    <a:pt x="12801" y="9748"/>
                    <a:pt x="11407" y="9817"/>
                    <a:pt x="11298" y="9513"/>
                  </a:cubicBezTo>
                  <a:cubicBezTo>
                    <a:pt x="11188" y="9207"/>
                    <a:pt x="11209" y="7102"/>
                    <a:pt x="11326" y="6901"/>
                  </a:cubicBezTo>
                  <a:close/>
                  <a:moveTo>
                    <a:pt x="14512" y="11424"/>
                  </a:moveTo>
                  <a:lnTo>
                    <a:pt x="14512" y="16492"/>
                  </a:lnTo>
                  <a:lnTo>
                    <a:pt x="14512" y="21600"/>
                  </a:lnTo>
                  <a:lnTo>
                    <a:pt x="14933" y="20430"/>
                  </a:lnTo>
                  <a:lnTo>
                    <a:pt x="15354" y="19300"/>
                  </a:lnTo>
                  <a:lnTo>
                    <a:pt x="15354" y="16025"/>
                  </a:lnTo>
                  <a:lnTo>
                    <a:pt x="15354" y="12749"/>
                  </a:lnTo>
                  <a:lnTo>
                    <a:pt x="14933" y="12087"/>
                  </a:lnTo>
                  <a:lnTo>
                    <a:pt x="14512" y="11424"/>
                  </a:lnTo>
                  <a:close/>
                  <a:moveTo>
                    <a:pt x="15775" y="11424"/>
                  </a:moveTo>
                  <a:lnTo>
                    <a:pt x="15775" y="16336"/>
                  </a:lnTo>
                  <a:lnTo>
                    <a:pt x="15775" y="21288"/>
                  </a:lnTo>
                  <a:lnTo>
                    <a:pt x="16154" y="20274"/>
                  </a:lnTo>
                  <a:lnTo>
                    <a:pt x="16533" y="19300"/>
                  </a:lnTo>
                  <a:lnTo>
                    <a:pt x="16491" y="15947"/>
                  </a:lnTo>
                  <a:lnTo>
                    <a:pt x="16463" y="12632"/>
                  </a:lnTo>
                  <a:lnTo>
                    <a:pt x="16126" y="12009"/>
                  </a:lnTo>
                  <a:lnTo>
                    <a:pt x="15775" y="11424"/>
                  </a:lnTo>
                  <a:close/>
                  <a:moveTo>
                    <a:pt x="18218" y="11424"/>
                  </a:moveTo>
                  <a:lnTo>
                    <a:pt x="18218" y="16492"/>
                  </a:lnTo>
                  <a:lnTo>
                    <a:pt x="18218" y="21600"/>
                  </a:lnTo>
                  <a:lnTo>
                    <a:pt x="18639" y="20430"/>
                  </a:lnTo>
                  <a:lnTo>
                    <a:pt x="19060" y="19300"/>
                  </a:lnTo>
                  <a:lnTo>
                    <a:pt x="19060" y="16025"/>
                  </a:lnTo>
                  <a:lnTo>
                    <a:pt x="19060" y="12749"/>
                  </a:lnTo>
                  <a:lnTo>
                    <a:pt x="18639" y="12087"/>
                  </a:lnTo>
                  <a:lnTo>
                    <a:pt x="18218" y="11424"/>
                  </a:lnTo>
                  <a:close/>
                  <a:moveTo>
                    <a:pt x="19481" y="11424"/>
                  </a:moveTo>
                  <a:lnTo>
                    <a:pt x="19481" y="16336"/>
                  </a:lnTo>
                  <a:lnTo>
                    <a:pt x="19481" y="21288"/>
                  </a:lnTo>
                  <a:lnTo>
                    <a:pt x="19860" y="20274"/>
                  </a:lnTo>
                  <a:lnTo>
                    <a:pt x="20239" y="19300"/>
                  </a:lnTo>
                  <a:lnTo>
                    <a:pt x="20211" y="15947"/>
                  </a:lnTo>
                  <a:lnTo>
                    <a:pt x="20168" y="12632"/>
                  </a:lnTo>
                  <a:lnTo>
                    <a:pt x="19832" y="12009"/>
                  </a:lnTo>
                  <a:lnTo>
                    <a:pt x="19481" y="11424"/>
                  </a:lnTo>
                  <a:close/>
                  <a:moveTo>
                    <a:pt x="17053" y="11502"/>
                  </a:moveTo>
                  <a:lnTo>
                    <a:pt x="17053" y="16375"/>
                  </a:lnTo>
                  <a:lnTo>
                    <a:pt x="17053" y="21288"/>
                  </a:lnTo>
                  <a:lnTo>
                    <a:pt x="17418" y="20313"/>
                  </a:lnTo>
                  <a:lnTo>
                    <a:pt x="17796" y="19300"/>
                  </a:lnTo>
                  <a:lnTo>
                    <a:pt x="17796" y="16025"/>
                  </a:lnTo>
                  <a:lnTo>
                    <a:pt x="17796" y="12710"/>
                  </a:lnTo>
                  <a:lnTo>
                    <a:pt x="17418" y="12087"/>
                  </a:lnTo>
                  <a:lnTo>
                    <a:pt x="17053" y="11502"/>
                  </a:lnTo>
                  <a:close/>
                  <a:moveTo>
                    <a:pt x="20758" y="11502"/>
                  </a:moveTo>
                  <a:lnTo>
                    <a:pt x="20758" y="16414"/>
                  </a:lnTo>
                  <a:lnTo>
                    <a:pt x="20758" y="21288"/>
                  </a:lnTo>
                  <a:lnTo>
                    <a:pt x="21179" y="20157"/>
                  </a:lnTo>
                  <a:lnTo>
                    <a:pt x="21600" y="18988"/>
                  </a:lnTo>
                  <a:lnTo>
                    <a:pt x="21600" y="15908"/>
                  </a:lnTo>
                  <a:lnTo>
                    <a:pt x="21600" y="12788"/>
                  </a:lnTo>
                  <a:lnTo>
                    <a:pt x="21179" y="12165"/>
                  </a:lnTo>
                  <a:lnTo>
                    <a:pt x="20758" y="11502"/>
                  </a:lnTo>
                  <a:close/>
                  <a:moveTo>
                    <a:pt x="0" y="15284"/>
                  </a:moveTo>
                  <a:lnTo>
                    <a:pt x="0" y="18403"/>
                  </a:lnTo>
                  <a:lnTo>
                    <a:pt x="0" y="21483"/>
                  </a:lnTo>
                  <a:lnTo>
                    <a:pt x="7046" y="21483"/>
                  </a:lnTo>
                  <a:lnTo>
                    <a:pt x="14091" y="21483"/>
                  </a:lnTo>
                  <a:lnTo>
                    <a:pt x="14091" y="18403"/>
                  </a:lnTo>
                  <a:lnTo>
                    <a:pt x="14091" y="15284"/>
                  </a:lnTo>
                  <a:lnTo>
                    <a:pt x="7046" y="15284"/>
                  </a:lnTo>
                  <a:lnTo>
                    <a:pt x="0" y="1528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38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334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335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13</a:t>
              </a:fld>
              <a:endParaRPr/>
            </a:p>
          </p:txBody>
        </p:sp>
        <p:pic>
          <p:nvPicPr>
            <p:cNvPr id="336" name="Google Shape;25;p6" descr="Google Shape;25;p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logo_GSSI_2.jpg" descr="logo_GSSI_2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he LIGHT-1 PMT and SiPM payloads"/>
          <p:cNvSpPr txBox="1">
            <a:spLocks noGrp="1"/>
          </p:cNvSpPr>
          <p:nvPr>
            <p:ph type="title"/>
          </p:nvPr>
        </p:nvSpPr>
        <p:spPr>
          <a:xfrm>
            <a:off x="1854794" y="139700"/>
            <a:ext cx="10285215" cy="1016000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rPr dirty="0"/>
              <a:t>The LIGHT-1 PMT and </a:t>
            </a:r>
            <a:r>
              <a:rPr dirty="0" err="1"/>
              <a:t>SiPM</a:t>
            </a:r>
            <a:r>
              <a:rPr dirty="0"/>
              <a:t> payloads</a:t>
            </a:r>
          </a:p>
        </p:txBody>
      </p:sp>
      <p:sp>
        <p:nvSpPr>
          <p:cNvPr id="342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43" name="Screenshot 2022-05-21 at 12.14.12.png" descr="Screenshot 2022-05-21 at 12.14.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395" y="1456266"/>
            <a:ext cx="12140010" cy="771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9119" y="3114"/>
                </a:moveTo>
                <a:lnTo>
                  <a:pt x="10383" y="3123"/>
                </a:lnTo>
                <a:lnTo>
                  <a:pt x="10383" y="3163"/>
                </a:lnTo>
                <a:lnTo>
                  <a:pt x="10389" y="7240"/>
                </a:lnTo>
                <a:cubicBezTo>
                  <a:pt x="10392" y="8963"/>
                  <a:pt x="10388" y="10448"/>
                  <a:pt x="10382" y="11391"/>
                </a:cubicBezTo>
                <a:lnTo>
                  <a:pt x="10380" y="18715"/>
                </a:lnTo>
                <a:lnTo>
                  <a:pt x="9011" y="18726"/>
                </a:lnTo>
                <a:cubicBezTo>
                  <a:pt x="7677" y="18736"/>
                  <a:pt x="7640" y="18734"/>
                  <a:pt x="7614" y="18658"/>
                </a:cubicBezTo>
                <a:cubicBezTo>
                  <a:pt x="7600" y="18616"/>
                  <a:pt x="7585" y="18531"/>
                  <a:pt x="7580" y="18468"/>
                </a:cubicBezTo>
                <a:cubicBezTo>
                  <a:pt x="7576" y="18406"/>
                  <a:pt x="7564" y="18333"/>
                  <a:pt x="7554" y="18306"/>
                </a:cubicBezTo>
                <a:cubicBezTo>
                  <a:pt x="7543" y="18280"/>
                  <a:pt x="7541" y="18242"/>
                  <a:pt x="7549" y="18222"/>
                </a:cubicBezTo>
                <a:cubicBezTo>
                  <a:pt x="7557" y="18201"/>
                  <a:pt x="7552" y="18173"/>
                  <a:pt x="7537" y="18158"/>
                </a:cubicBezTo>
                <a:cubicBezTo>
                  <a:pt x="7522" y="18144"/>
                  <a:pt x="7515" y="18106"/>
                  <a:pt x="7522" y="18076"/>
                </a:cubicBezTo>
                <a:cubicBezTo>
                  <a:pt x="7530" y="18046"/>
                  <a:pt x="7525" y="18011"/>
                  <a:pt x="7511" y="17998"/>
                </a:cubicBezTo>
                <a:cubicBezTo>
                  <a:pt x="7498" y="17985"/>
                  <a:pt x="7493" y="17958"/>
                  <a:pt x="7501" y="17937"/>
                </a:cubicBezTo>
                <a:cubicBezTo>
                  <a:pt x="7509" y="17917"/>
                  <a:pt x="7507" y="17878"/>
                  <a:pt x="7496" y="17851"/>
                </a:cubicBezTo>
                <a:cubicBezTo>
                  <a:pt x="7485" y="17823"/>
                  <a:pt x="7474" y="17782"/>
                  <a:pt x="7470" y="17761"/>
                </a:cubicBezTo>
                <a:cubicBezTo>
                  <a:pt x="7467" y="17739"/>
                  <a:pt x="7451" y="17642"/>
                  <a:pt x="7436" y="17545"/>
                </a:cubicBezTo>
                <a:cubicBezTo>
                  <a:pt x="7403" y="17328"/>
                  <a:pt x="7413" y="17281"/>
                  <a:pt x="7504" y="17246"/>
                </a:cubicBezTo>
                <a:cubicBezTo>
                  <a:pt x="7543" y="17231"/>
                  <a:pt x="7678" y="17156"/>
                  <a:pt x="7804" y="17078"/>
                </a:cubicBezTo>
                <a:cubicBezTo>
                  <a:pt x="8116" y="16885"/>
                  <a:pt x="8660" y="16606"/>
                  <a:pt x="8842" y="16547"/>
                </a:cubicBezTo>
                <a:cubicBezTo>
                  <a:pt x="9028" y="16487"/>
                  <a:pt x="9080" y="16445"/>
                  <a:pt x="9080" y="16355"/>
                </a:cubicBezTo>
                <a:cubicBezTo>
                  <a:pt x="9080" y="16256"/>
                  <a:pt x="8974" y="16108"/>
                  <a:pt x="8745" y="15891"/>
                </a:cubicBezTo>
                <a:cubicBezTo>
                  <a:pt x="8638" y="15789"/>
                  <a:pt x="8550" y="15689"/>
                  <a:pt x="8550" y="15668"/>
                </a:cubicBezTo>
                <a:cubicBezTo>
                  <a:pt x="8550" y="15628"/>
                  <a:pt x="8589" y="15597"/>
                  <a:pt x="8667" y="15574"/>
                </a:cubicBezTo>
                <a:cubicBezTo>
                  <a:pt x="8693" y="15566"/>
                  <a:pt x="8719" y="15556"/>
                  <a:pt x="8726" y="15551"/>
                </a:cubicBezTo>
                <a:cubicBezTo>
                  <a:pt x="8733" y="15547"/>
                  <a:pt x="8749" y="15547"/>
                  <a:pt x="8761" y="15550"/>
                </a:cubicBezTo>
                <a:cubicBezTo>
                  <a:pt x="8806" y="15563"/>
                  <a:pt x="8968" y="15460"/>
                  <a:pt x="8995" y="15400"/>
                </a:cubicBezTo>
                <a:cubicBezTo>
                  <a:pt x="9020" y="15348"/>
                  <a:pt x="9031" y="15346"/>
                  <a:pt x="9065" y="15390"/>
                </a:cubicBezTo>
                <a:cubicBezTo>
                  <a:pt x="9087" y="15419"/>
                  <a:pt x="9124" y="15432"/>
                  <a:pt x="9147" y="15418"/>
                </a:cubicBezTo>
                <a:cubicBezTo>
                  <a:pt x="9184" y="15395"/>
                  <a:pt x="9185" y="15386"/>
                  <a:pt x="9149" y="15323"/>
                </a:cubicBezTo>
                <a:cubicBezTo>
                  <a:pt x="9104" y="15246"/>
                  <a:pt x="9101" y="15204"/>
                  <a:pt x="9133" y="15110"/>
                </a:cubicBezTo>
                <a:cubicBezTo>
                  <a:pt x="9149" y="15063"/>
                  <a:pt x="9144" y="15037"/>
                  <a:pt x="9112" y="15018"/>
                </a:cubicBezTo>
                <a:cubicBezTo>
                  <a:pt x="9072" y="14994"/>
                  <a:pt x="9073" y="14983"/>
                  <a:pt x="9124" y="14918"/>
                </a:cubicBezTo>
                <a:cubicBezTo>
                  <a:pt x="9175" y="14852"/>
                  <a:pt x="9177" y="14843"/>
                  <a:pt x="9137" y="14819"/>
                </a:cubicBezTo>
                <a:cubicBezTo>
                  <a:pt x="9099" y="14795"/>
                  <a:pt x="9098" y="14787"/>
                  <a:pt x="9131" y="14746"/>
                </a:cubicBezTo>
                <a:cubicBezTo>
                  <a:pt x="9182" y="14683"/>
                  <a:pt x="9192" y="14567"/>
                  <a:pt x="9152" y="14492"/>
                </a:cubicBezTo>
                <a:cubicBezTo>
                  <a:pt x="9126" y="14442"/>
                  <a:pt x="9128" y="14423"/>
                  <a:pt x="9162" y="14383"/>
                </a:cubicBezTo>
                <a:cubicBezTo>
                  <a:pt x="9189" y="14353"/>
                  <a:pt x="9196" y="14315"/>
                  <a:pt x="9183" y="14281"/>
                </a:cubicBezTo>
                <a:cubicBezTo>
                  <a:pt x="9170" y="14250"/>
                  <a:pt x="9173" y="14197"/>
                  <a:pt x="9190" y="14154"/>
                </a:cubicBezTo>
                <a:cubicBezTo>
                  <a:pt x="9195" y="14142"/>
                  <a:pt x="9195" y="14132"/>
                  <a:pt x="9197" y="14121"/>
                </a:cubicBezTo>
                <a:cubicBezTo>
                  <a:pt x="9196" y="14066"/>
                  <a:pt x="9186" y="14001"/>
                  <a:pt x="9176" y="13977"/>
                </a:cubicBezTo>
                <a:cubicBezTo>
                  <a:pt x="9172" y="13968"/>
                  <a:pt x="9174" y="13955"/>
                  <a:pt x="9175" y="13942"/>
                </a:cubicBezTo>
                <a:cubicBezTo>
                  <a:pt x="9175" y="13939"/>
                  <a:pt x="9174" y="13934"/>
                  <a:pt x="9174" y="13931"/>
                </a:cubicBezTo>
                <a:cubicBezTo>
                  <a:pt x="9178" y="13913"/>
                  <a:pt x="9185" y="13895"/>
                  <a:pt x="9197" y="13880"/>
                </a:cubicBezTo>
                <a:cubicBezTo>
                  <a:pt x="9197" y="13880"/>
                  <a:pt x="9197" y="13879"/>
                  <a:pt x="9197" y="13879"/>
                </a:cubicBezTo>
                <a:cubicBezTo>
                  <a:pt x="9206" y="13868"/>
                  <a:pt x="9212" y="13858"/>
                  <a:pt x="9216" y="13850"/>
                </a:cubicBezTo>
                <a:cubicBezTo>
                  <a:pt x="9220" y="13841"/>
                  <a:pt x="9221" y="13834"/>
                  <a:pt x="9220" y="13825"/>
                </a:cubicBezTo>
                <a:cubicBezTo>
                  <a:pt x="9218" y="13809"/>
                  <a:pt x="9205" y="13791"/>
                  <a:pt x="9180" y="13761"/>
                </a:cubicBezTo>
                <a:cubicBezTo>
                  <a:pt x="9162" y="13740"/>
                  <a:pt x="9150" y="13716"/>
                  <a:pt x="9143" y="13692"/>
                </a:cubicBezTo>
                <a:cubicBezTo>
                  <a:pt x="9133" y="13655"/>
                  <a:pt x="9138" y="13623"/>
                  <a:pt x="9151" y="13600"/>
                </a:cubicBezTo>
                <a:cubicBezTo>
                  <a:pt x="9154" y="13594"/>
                  <a:pt x="9156" y="13585"/>
                  <a:pt x="9161" y="13581"/>
                </a:cubicBezTo>
                <a:cubicBezTo>
                  <a:pt x="9172" y="13571"/>
                  <a:pt x="9188" y="13568"/>
                  <a:pt x="9207" y="13577"/>
                </a:cubicBezTo>
                <a:cubicBezTo>
                  <a:pt x="9221" y="13582"/>
                  <a:pt x="9234" y="13584"/>
                  <a:pt x="9243" y="13582"/>
                </a:cubicBezTo>
                <a:cubicBezTo>
                  <a:pt x="9252" y="13580"/>
                  <a:pt x="9257" y="13574"/>
                  <a:pt x="9257" y="13565"/>
                </a:cubicBezTo>
                <a:cubicBezTo>
                  <a:pt x="9257" y="13557"/>
                  <a:pt x="9251" y="13547"/>
                  <a:pt x="9242" y="13538"/>
                </a:cubicBezTo>
                <a:cubicBezTo>
                  <a:pt x="9232" y="13528"/>
                  <a:pt x="9220" y="13519"/>
                  <a:pt x="9205" y="13513"/>
                </a:cubicBezTo>
                <a:cubicBezTo>
                  <a:pt x="9161" y="13495"/>
                  <a:pt x="9157" y="13479"/>
                  <a:pt x="9181" y="13409"/>
                </a:cubicBezTo>
                <a:cubicBezTo>
                  <a:pt x="9197" y="13363"/>
                  <a:pt x="9219" y="13325"/>
                  <a:pt x="9231" y="13325"/>
                </a:cubicBezTo>
                <a:cubicBezTo>
                  <a:pt x="9244" y="13325"/>
                  <a:pt x="9239" y="13277"/>
                  <a:pt x="9219" y="13219"/>
                </a:cubicBezTo>
                <a:cubicBezTo>
                  <a:pt x="9179" y="13096"/>
                  <a:pt x="9193" y="13032"/>
                  <a:pt x="9253" y="13065"/>
                </a:cubicBezTo>
                <a:cubicBezTo>
                  <a:pt x="9276" y="13078"/>
                  <a:pt x="9268" y="13055"/>
                  <a:pt x="9236" y="13014"/>
                </a:cubicBezTo>
                <a:cubicBezTo>
                  <a:pt x="9232" y="13010"/>
                  <a:pt x="9231" y="13006"/>
                  <a:pt x="9228" y="13002"/>
                </a:cubicBezTo>
                <a:cubicBezTo>
                  <a:pt x="9202" y="12980"/>
                  <a:pt x="9192" y="12951"/>
                  <a:pt x="9189" y="12908"/>
                </a:cubicBezTo>
                <a:cubicBezTo>
                  <a:pt x="9188" y="12892"/>
                  <a:pt x="9192" y="12840"/>
                  <a:pt x="9192" y="12816"/>
                </a:cubicBezTo>
                <a:cubicBezTo>
                  <a:pt x="9194" y="12793"/>
                  <a:pt x="9192" y="12787"/>
                  <a:pt x="9195" y="12755"/>
                </a:cubicBezTo>
                <a:cubicBezTo>
                  <a:pt x="9196" y="12746"/>
                  <a:pt x="9197" y="12730"/>
                  <a:pt x="9198" y="12720"/>
                </a:cubicBezTo>
                <a:cubicBezTo>
                  <a:pt x="9202" y="12668"/>
                  <a:pt x="9200" y="12651"/>
                  <a:pt x="9207" y="12566"/>
                </a:cubicBezTo>
                <a:cubicBezTo>
                  <a:pt x="9248" y="12078"/>
                  <a:pt x="9247" y="12082"/>
                  <a:pt x="9315" y="12111"/>
                </a:cubicBezTo>
                <a:lnTo>
                  <a:pt x="9348" y="12125"/>
                </a:lnTo>
                <a:cubicBezTo>
                  <a:pt x="9345" y="12116"/>
                  <a:pt x="9339" y="12103"/>
                  <a:pt x="9333" y="12091"/>
                </a:cubicBezTo>
                <a:lnTo>
                  <a:pt x="9315" y="12069"/>
                </a:lnTo>
                <a:cubicBezTo>
                  <a:pt x="9301" y="12053"/>
                  <a:pt x="9289" y="12034"/>
                  <a:pt x="9280" y="12014"/>
                </a:cubicBezTo>
                <a:cubicBezTo>
                  <a:pt x="9280" y="12014"/>
                  <a:pt x="9280" y="12013"/>
                  <a:pt x="9280" y="12013"/>
                </a:cubicBezTo>
                <a:cubicBezTo>
                  <a:pt x="9271" y="11993"/>
                  <a:pt x="9265" y="11973"/>
                  <a:pt x="9261" y="11952"/>
                </a:cubicBezTo>
                <a:cubicBezTo>
                  <a:pt x="9253" y="11909"/>
                  <a:pt x="9257" y="11868"/>
                  <a:pt x="9274" y="11841"/>
                </a:cubicBezTo>
                <a:cubicBezTo>
                  <a:pt x="9283" y="11826"/>
                  <a:pt x="9309" y="11836"/>
                  <a:pt x="9331" y="11863"/>
                </a:cubicBezTo>
                <a:cubicBezTo>
                  <a:pt x="9341" y="11875"/>
                  <a:pt x="9343" y="11874"/>
                  <a:pt x="9341" y="11865"/>
                </a:cubicBezTo>
                <a:cubicBezTo>
                  <a:pt x="9337" y="11854"/>
                  <a:pt x="9327" y="11834"/>
                  <a:pt x="9311" y="11805"/>
                </a:cubicBezTo>
                <a:cubicBezTo>
                  <a:pt x="9298" y="11781"/>
                  <a:pt x="9290" y="11758"/>
                  <a:pt x="9282" y="11735"/>
                </a:cubicBezTo>
                <a:cubicBezTo>
                  <a:pt x="9267" y="11713"/>
                  <a:pt x="9260" y="11692"/>
                  <a:pt x="9269" y="11666"/>
                </a:cubicBezTo>
                <a:cubicBezTo>
                  <a:pt x="9269" y="11666"/>
                  <a:pt x="9269" y="11665"/>
                  <a:pt x="9269" y="11665"/>
                </a:cubicBezTo>
                <a:cubicBezTo>
                  <a:pt x="9269" y="11650"/>
                  <a:pt x="9269" y="11637"/>
                  <a:pt x="9272" y="11625"/>
                </a:cubicBezTo>
                <a:cubicBezTo>
                  <a:pt x="9273" y="11620"/>
                  <a:pt x="9275" y="11617"/>
                  <a:pt x="9277" y="11613"/>
                </a:cubicBezTo>
                <a:cubicBezTo>
                  <a:pt x="9279" y="11607"/>
                  <a:pt x="9281" y="11600"/>
                  <a:pt x="9284" y="11596"/>
                </a:cubicBezTo>
                <a:cubicBezTo>
                  <a:pt x="9287" y="11593"/>
                  <a:pt x="9292" y="11592"/>
                  <a:pt x="9296" y="11590"/>
                </a:cubicBezTo>
                <a:cubicBezTo>
                  <a:pt x="9306" y="11583"/>
                  <a:pt x="9319" y="11580"/>
                  <a:pt x="9337" y="11587"/>
                </a:cubicBezTo>
                <a:cubicBezTo>
                  <a:pt x="9361" y="11597"/>
                  <a:pt x="9372" y="11601"/>
                  <a:pt x="9374" y="11595"/>
                </a:cubicBezTo>
                <a:cubicBezTo>
                  <a:pt x="9370" y="11584"/>
                  <a:pt x="9365" y="11573"/>
                  <a:pt x="9349" y="11544"/>
                </a:cubicBezTo>
                <a:cubicBezTo>
                  <a:pt x="9347" y="11541"/>
                  <a:pt x="9347" y="11539"/>
                  <a:pt x="9346" y="11536"/>
                </a:cubicBezTo>
                <a:cubicBezTo>
                  <a:pt x="9333" y="11512"/>
                  <a:pt x="9326" y="11493"/>
                  <a:pt x="9323" y="11476"/>
                </a:cubicBezTo>
                <a:cubicBezTo>
                  <a:pt x="9323" y="11476"/>
                  <a:pt x="9323" y="11475"/>
                  <a:pt x="9323" y="11475"/>
                </a:cubicBezTo>
                <a:cubicBezTo>
                  <a:pt x="9318" y="11458"/>
                  <a:pt x="9317" y="11442"/>
                  <a:pt x="9316" y="11426"/>
                </a:cubicBezTo>
                <a:cubicBezTo>
                  <a:pt x="9316" y="11421"/>
                  <a:pt x="9315" y="11417"/>
                  <a:pt x="9315" y="11412"/>
                </a:cubicBezTo>
                <a:cubicBezTo>
                  <a:pt x="9316" y="11398"/>
                  <a:pt x="9316" y="11387"/>
                  <a:pt x="9319" y="11376"/>
                </a:cubicBezTo>
                <a:cubicBezTo>
                  <a:pt x="9321" y="11369"/>
                  <a:pt x="9323" y="11362"/>
                  <a:pt x="9326" y="11356"/>
                </a:cubicBezTo>
                <a:cubicBezTo>
                  <a:pt x="9329" y="11350"/>
                  <a:pt x="9332" y="11345"/>
                  <a:pt x="9337" y="11341"/>
                </a:cubicBezTo>
                <a:cubicBezTo>
                  <a:pt x="9346" y="11331"/>
                  <a:pt x="9357" y="11325"/>
                  <a:pt x="9373" y="11328"/>
                </a:cubicBezTo>
                <a:cubicBezTo>
                  <a:pt x="9391" y="11333"/>
                  <a:pt x="9397" y="11330"/>
                  <a:pt x="9399" y="11325"/>
                </a:cubicBezTo>
                <a:cubicBezTo>
                  <a:pt x="9397" y="11320"/>
                  <a:pt x="9393" y="11315"/>
                  <a:pt x="9390" y="11311"/>
                </a:cubicBezTo>
                <a:cubicBezTo>
                  <a:pt x="9384" y="11300"/>
                  <a:pt x="9380" y="11291"/>
                  <a:pt x="9361" y="11267"/>
                </a:cubicBezTo>
                <a:cubicBezTo>
                  <a:pt x="9340" y="11241"/>
                  <a:pt x="9327" y="11212"/>
                  <a:pt x="9320" y="11185"/>
                </a:cubicBezTo>
                <a:cubicBezTo>
                  <a:pt x="9313" y="11163"/>
                  <a:pt x="9311" y="11142"/>
                  <a:pt x="9314" y="11123"/>
                </a:cubicBezTo>
                <a:cubicBezTo>
                  <a:pt x="9314" y="11123"/>
                  <a:pt x="9314" y="11122"/>
                  <a:pt x="9314" y="11122"/>
                </a:cubicBezTo>
                <a:cubicBezTo>
                  <a:pt x="9315" y="11114"/>
                  <a:pt x="9321" y="11111"/>
                  <a:pt x="9323" y="11105"/>
                </a:cubicBezTo>
                <a:cubicBezTo>
                  <a:pt x="9325" y="11101"/>
                  <a:pt x="9328" y="11098"/>
                  <a:pt x="9329" y="11094"/>
                </a:cubicBezTo>
                <a:cubicBezTo>
                  <a:pt x="9332" y="11088"/>
                  <a:pt x="9333" y="11081"/>
                  <a:pt x="9337" y="11078"/>
                </a:cubicBezTo>
                <a:cubicBezTo>
                  <a:pt x="9337" y="11078"/>
                  <a:pt x="9338" y="11078"/>
                  <a:pt x="9338" y="11078"/>
                </a:cubicBezTo>
                <a:cubicBezTo>
                  <a:pt x="9351" y="11069"/>
                  <a:pt x="9368" y="11068"/>
                  <a:pt x="9390" y="11077"/>
                </a:cubicBezTo>
                <a:cubicBezTo>
                  <a:pt x="9414" y="11088"/>
                  <a:pt x="9424" y="11090"/>
                  <a:pt x="9426" y="11084"/>
                </a:cubicBezTo>
                <a:cubicBezTo>
                  <a:pt x="9426" y="11084"/>
                  <a:pt x="9426" y="11083"/>
                  <a:pt x="9427" y="11083"/>
                </a:cubicBezTo>
                <a:cubicBezTo>
                  <a:pt x="9425" y="11073"/>
                  <a:pt x="9410" y="11052"/>
                  <a:pt x="9380" y="11011"/>
                </a:cubicBezTo>
                <a:cubicBezTo>
                  <a:pt x="9341" y="10958"/>
                  <a:pt x="9326" y="10927"/>
                  <a:pt x="9328" y="10892"/>
                </a:cubicBezTo>
                <a:cubicBezTo>
                  <a:pt x="9328" y="10891"/>
                  <a:pt x="9327" y="10889"/>
                  <a:pt x="9327" y="10888"/>
                </a:cubicBezTo>
                <a:cubicBezTo>
                  <a:pt x="9328" y="10883"/>
                  <a:pt x="9330" y="10877"/>
                  <a:pt x="9331" y="10872"/>
                </a:cubicBezTo>
                <a:cubicBezTo>
                  <a:pt x="9332" y="10865"/>
                  <a:pt x="9333" y="10859"/>
                  <a:pt x="9336" y="10852"/>
                </a:cubicBezTo>
                <a:cubicBezTo>
                  <a:pt x="9336" y="10851"/>
                  <a:pt x="9336" y="10851"/>
                  <a:pt x="9337" y="10851"/>
                </a:cubicBezTo>
                <a:cubicBezTo>
                  <a:pt x="9337" y="10849"/>
                  <a:pt x="9337" y="10848"/>
                  <a:pt x="9337" y="10847"/>
                </a:cubicBezTo>
                <a:cubicBezTo>
                  <a:pt x="9342" y="10835"/>
                  <a:pt x="9345" y="10835"/>
                  <a:pt x="9349" y="10827"/>
                </a:cubicBezTo>
                <a:cubicBezTo>
                  <a:pt x="9358" y="10802"/>
                  <a:pt x="9368" y="10798"/>
                  <a:pt x="9382" y="10808"/>
                </a:cubicBezTo>
                <a:cubicBezTo>
                  <a:pt x="9390" y="10808"/>
                  <a:pt x="9396" y="10803"/>
                  <a:pt x="9404" y="10807"/>
                </a:cubicBezTo>
                <a:cubicBezTo>
                  <a:pt x="9418" y="10815"/>
                  <a:pt x="9425" y="10815"/>
                  <a:pt x="9424" y="10806"/>
                </a:cubicBezTo>
                <a:cubicBezTo>
                  <a:pt x="9423" y="10803"/>
                  <a:pt x="9423" y="10801"/>
                  <a:pt x="9421" y="10797"/>
                </a:cubicBezTo>
                <a:cubicBezTo>
                  <a:pt x="9417" y="10784"/>
                  <a:pt x="9407" y="10763"/>
                  <a:pt x="9387" y="10727"/>
                </a:cubicBezTo>
                <a:cubicBezTo>
                  <a:pt x="9385" y="10725"/>
                  <a:pt x="9385" y="10725"/>
                  <a:pt x="9384" y="10723"/>
                </a:cubicBezTo>
                <a:cubicBezTo>
                  <a:pt x="9382" y="10720"/>
                  <a:pt x="9382" y="10717"/>
                  <a:pt x="9380" y="10714"/>
                </a:cubicBezTo>
                <a:cubicBezTo>
                  <a:pt x="9376" y="10707"/>
                  <a:pt x="9377" y="10704"/>
                  <a:pt x="9373" y="10698"/>
                </a:cubicBezTo>
                <a:cubicBezTo>
                  <a:pt x="9363" y="10683"/>
                  <a:pt x="9358" y="10669"/>
                  <a:pt x="9355" y="10656"/>
                </a:cubicBezTo>
                <a:cubicBezTo>
                  <a:pt x="9355" y="10655"/>
                  <a:pt x="9354" y="10655"/>
                  <a:pt x="9353" y="10654"/>
                </a:cubicBezTo>
                <a:cubicBezTo>
                  <a:pt x="9343" y="10621"/>
                  <a:pt x="9342" y="10593"/>
                  <a:pt x="9358" y="10562"/>
                </a:cubicBezTo>
                <a:cubicBezTo>
                  <a:pt x="9383" y="10515"/>
                  <a:pt x="9399" y="10512"/>
                  <a:pt x="9426" y="10546"/>
                </a:cubicBezTo>
                <a:cubicBezTo>
                  <a:pt x="9436" y="10559"/>
                  <a:pt x="9443" y="10564"/>
                  <a:pt x="9448" y="10566"/>
                </a:cubicBezTo>
                <a:cubicBezTo>
                  <a:pt x="9453" y="10567"/>
                  <a:pt x="9456" y="10563"/>
                  <a:pt x="9457" y="10555"/>
                </a:cubicBezTo>
                <a:cubicBezTo>
                  <a:pt x="9457" y="10542"/>
                  <a:pt x="9447" y="10519"/>
                  <a:pt x="9435" y="10494"/>
                </a:cubicBezTo>
                <a:cubicBezTo>
                  <a:pt x="9435" y="10494"/>
                  <a:pt x="9435" y="10493"/>
                  <a:pt x="9435" y="10493"/>
                </a:cubicBezTo>
                <a:cubicBezTo>
                  <a:pt x="9427" y="10482"/>
                  <a:pt x="9419" y="10470"/>
                  <a:pt x="9409" y="10462"/>
                </a:cubicBezTo>
                <a:cubicBezTo>
                  <a:pt x="9367" y="10426"/>
                  <a:pt x="9363" y="10405"/>
                  <a:pt x="9385" y="10338"/>
                </a:cubicBezTo>
                <a:cubicBezTo>
                  <a:pt x="9388" y="10329"/>
                  <a:pt x="9394" y="10324"/>
                  <a:pt x="9398" y="10316"/>
                </a:cubicBezTo>
                <a:cubicBezTo>
                  <a:pt x="9402" y="10303"/>
                  <a:pt x="9407" y="10292"/>
                  <a:pt x="9415" y="10287"/>
                </a:cubicBezTo>
                <a:cubicBezTo>
                  <a:pt x="9426" y="10276"/>
                  <a:pt x="9438" y="10272"/>
                  <a:pt x="9449" y="10278"/>
                </a:cubicBezTo>
                <a:cubicBezTo>
                  <a:pt x="9461" y="10286"/>
                  <a:pt x="9469" y="10287"/>
                  <a:pt x="9475" y="10287"/>
                </a:cubicBezTo>
                <a:cubicBezTo>
                  <a:pt x="9479" y="10286"/>
                  <a:pt x="9482" y="10283"/>
                  <a:pt x="9482" y="10277"/>
                </a:cubicBezTo>
                <a:cubicBezTo>
                  <a:pt x="9478" y="10258"/>
                  <a:pt x="9461" y="10226"/>
                  <a:pt x="9430" y="10186"/>
                </a:cubicBezTo>
                <a:cubicBezTo>
                  <a:pt x="9412" y="10163"/>
                  <a:pt x="9401" y="10137"/>
                  <a:pt x="9394" y="10114"/>
                </a:cubicBezTo>
                <a:cubicBezTo>
                  <a:pt x="9388" y="10092"/>
                  <a:pt x="9387" y="10072"/>
                  <a:pt x="9389" y="10054"/>
                </a:cubicBezTo>
                <a:cubicBezTo>
                  <a:pt x="9392" y="10035"/>
                  <a:pt x="9400" y="10025"/>
                  <a:pt x="9411" y="10019"/>
                </a:cubicBezTo>
                <a:cubicBezTo>
                  <a:pt x="9415" y="10016"/>
                  <a:pt x="9422" y="10015"/>
                  <a:pt x="9428" y="10014"/>
                </a:cubicBezTo>
                <a:cubicBezTo>
                  <a:pt x="9438" y="10011"/>
                  <a:pt x="9450" y="10007"/>
                  <a:pt x="9465" y="10013"/>
                </a:cubicBezTo>
                <a:cubicBezTo>
                  <a:pt x="9492" y="10023"/>
                  <a:pt x="9504" y="10026"/>
                  <a:pt x="9503" y="10018"/>
                </a:cubicBezTo>
                <a:cubicBezTo>
                  <a:pt x="9501" y="10009"/>
                  <a:pt x="9485" y="9987"/>
                  <a:pt x="9452" y="9946"/>
                </a:cubicBezTo>
                <a:cubicBezTo>
                  <a:pt x="9424" y="9910"/>
                  <a:pt x="9408" y="9885"/>
                  <a:pt x="9402" y="9864"/>
                </a:cubicBezTo>
                <a:cubicBezTo>
                  <a:pt x="9396" y="9842"/>
                  <a:pt x="9400" y="9823"/>
                  <a:pt x="9412" y="9799"/>
                </a:cubicBezTo>
                <a:cubicBezTo>
                  <a:pt x="9416" y="9792"/>
                  <a:pt x="9422" y="9790"/>
                  <a:pt x="9427" y="9785"/>
                </a:cubicBezTo>
                <a:cubicBezTo>
                  <a:pt x="9431" y="9778"/>
                  <a:pt x="9435" y="9773"/>
                  <a:pt x="9440" y="9770"/>
                </a:cubicBezTo>
                <a:cubicBezTo>
                  <a:pt x="9455" y="9761"/>
                  <a:pt x="9470" y="9757"/>
                  <a:pt x="9483" y="9764"/>
                </a:cubicBezTo>
                <a:cubicBezTo>
                  <a:pt x="9505" y="9776"/>
                  <a:pt x="9497" y="9755"/>
                  <a:pt x="9466" y="9716"/>
                </a:cubicBezTo>
                <a:cubicBezTo>
                  <a:pt x="9439" y="9683"/>
                  <a:pt x="9425" y="9647"/>
                  <a:pt x="9421" y="9578"/>
                </a:cubicBezTo>
                <a:cubicBezTo>
                  <a:pt x="9419" y="9542"/>
                  <a:pt x="9420" y="9492"/>
                  <a:pt x="9424" y="9430"/>
                </a:cubicBezTo>
                <a:cubicBezTo>
                  <a:pt x="9424" y="9423"/>
                  <a:pt x="9424" y="9420"/>
                  <a:pt x="9425" y="9413"/>
                </a:cubicBezTo>
                <a:cubicBezTo>
                  <a:pt x="9430" y="9342"/>
                  <a:pt x="9437" y="9256"/>
                  <a:pt x="9448" y="9141"/>
                </a:cubicBezTo>
                <a:cubicBezTo>
                  <a:pt x="9450" y="9117"/>
                  <a:pt x="9451" y="9097"/>
                  <a:pt x="9449" y="9079"/>
                </a:cubicBezTo>
                <a:cubicBezTo>
                  <a:pt x="9449" y="9079"/>
                  <a:pt x="9449" y="9078"/>
                  <a:pt x="9449" y="9078"/>
                </a:cubicBezTo>
                <a:cubicBezTo>
                  <a:pt x="9442" y="9025"/>
                  <a:pt x="9405" y="8992"/>
                  <a:pt x="9289" y="8904"/>
                </a:cubicBezTo>
                <a:cubicBezTo>
                  <a:pt x="9190" y="8829"/>
                  <a:pt x="9019" y="8683"/>
                  <a:pt x="8868" y="8549"/>
                </a:cubicBezTo>
                <a:lnTo>
                  <a:pt x="8860" y="8542"/>
                </a:lnTo>
                <a:lnTo>
                  <a:pt x="8599" y="8307"/>
                </a:lnTo>
                <a:lnTo>
                  <a:pt x="8601" y="8280"/>
                </a:lnTo>
                <a:cubicBezTo>
                  <a:pt x="8601" y="8280"/>
                  <a:pt x="8600" y="8280"/>
                  <a:pt x="8600" y="8280"/>
                </a:cubicBezTo>
                <a:cubicBezTo>
                  <a:pt x="8600" y="8267"/>
                  <a:pt x="8623" y="7943"/>
                  <a:pt x="8648" y="7575"/>
                </a:cubicBezTo>
                <a:cubicBezTo>
                  <a:pt x="8649" y="7562"/>
                  <a:pt x="8649" y="7555"/>
                  <a:pt x="8650" y="7542"/>
                </a:cubicBezTo>
                <a:cubicBezTo>
                  <a:pt x="8677" y="7148"/>
                  <a:pt x="8698" y="6839"/>
                  <a:pt x="8700" y="6799"/>
                </a:cubicBezTo>
                <a:cubicBezTo>
                  <a:pt x="8698" y="6783"/>
                  <a:pt x="8690" y="6762"/>
                  <a:pt x="8671" y="6735"/>
                </a:cubicBezTo>
                <a:cubicBezTo>
                  <a:pt x="8650" y="6708"/>
                  <a:pt x="8618" y="6673"/>
                  <a:pt x="8576" y="6631"/>
                </a:cubicBezTo>
                <a:cubicBezTo>
                  <a:pt x="8575" y="6630"/>
                  <a:pt x="8574" y="6629"/>
                  <a:pt x="8572" y="6628"/>
                </a:cubicBezTo>
                <a:cubicBezTo>
                  <a:pt x="8571" y="6627"/>
                  <a:pt x="8568" y="6623"/>
                  <a:pt x="8567" y="6622"/>
                </a:cubicBezTo>
                <a:cubicBezTo>
                  <a:pt x="8493" y="6549"/>
                  <a:pt x="8364" y="6438"/>
                  <a:pt x="8221" y="6315"/>
                </a:cubicBezTo>
                <a:cubicBezTo>
                  <a:pt x="8213" y="6309"/>
                  <a:pt x="8206" y="6302"/>
                  <a:pt x="8198" y="6295"/>
                </a:cubicBezTo>
                <a:cubicBezTo>
                  <a:pt x="8112" y="6222"/>
                  <a:pt x="8006" y="6132"/>
                  <a:pt x="7955" y="6086"/>
                </a:cubicBezTo>
                <a:cubicBezTo>
                  <a:pt x="7954" y="6086"/>
                  <a:pt x="7944" y="6077"/>
                  <a:pt x="7943" y="6076"/>
                </a:cubicBezTo>
                <a:cubicBezTo>
                  <a:pt x="7879" y="6020"/>
                  <a:pt x="7558" y="5742"/>
                  <a:pt x="7209" y="5442"/>
                </a:cubicBezTo>
                <a:cubicBezTo>
                  <a:pt x="7161" y="5401"/>
                  <a:pt x="7164" y="5400"/>
                  <a:pt x="7119" y="5361"/>
                </a:cubicBezTo>
                <a:cubicBezTo>
                  <a:pt x="7046" y="5299"/>
                  <a:pt x="6952" y="5221"/>
                  <a:pt x="6943" y="5211"/>
                </a:cubicBezTo>
                <a:cubicBezTo>
                  <a:pt x="6930" y="5195"/>
                  <a:pt x="6839" y="5115"/>
                  <a:pt x="6741" y="5034"/>
                </a:cubicBezTo>
                <a:cubicBezTo>
                  <a:pt x="6644" y="4953"/>
                  <a:pt x="6553" y="4865"/>
                  <a:pt x="6539" y="4840"/>
                </a:cubicBezTo>
                <a:cubicBezTo>
                  <a:pt x="6528" y="4820"/>
                  <a:pt x="6510" y="4807"/>
                  <a:pt x="6494" y="4795"/>
                </a:cubicBezTo>
                <a:cubicBezTo>
                  <a:pt x="6485" y="4790"/>
                  <a:pt x="6476" y="4783"/>
                  <a:pt x="6468" y="4781"/>
                </a:cubicBezTo>
                <a:cubicBezTo>
                  <a:pt x="6430" y="4771"/>
                  <a:pt x="6373" y="4725"/>
                  <a:pt x="6217" y="4585"/>
                </a:cubicBezTo>
                <a:cubicBezTo>
                  <a:pt x="6185" y="4558"/>
                  <a:pt x="6161" y="4540"/>
                  <a:pt x="6124" y="4507"/>
                </a:cubicBezTo>
                <a:cubicBezTo>
                  <a:pt x="6121" y="4505"/>
                  <a:pt x="6119" y="4502"/>
                  <a:pt x="6116" y="4500"/>
                </a:cubicBezTo>
                <a:cubicBezTo>
                  <a:pt x="6030" y="4432"/>
                  <a:pt x="5951" y="4402"/>
                  <a:pt x="5882" y="4412"/>
                </a:cubicBezTo>
                <a:cubicBezTo>
                  <a:pt x="5875" y="4415"/>
                  <a:pt x="5870" y="4416"/>
                  <a:pt x="5862" y="4420"/>
                </a:cubicBezTo>
                <a:cubicBezTo>
                  <a:pt x="5844" y="4428"/>
                  <a:pt x="5833" y="4430"/>
                  <a:pt x="5814" y="4437"/>
                </a:cubicBezTo>
                <a:cubicBezTo>
                  <a:pt x="5802" y="4444"/>
                  <a:pt x="5788" y="4448"/>
                  <a:pt x="5777" y="4458"/>
                </a:cubicBezTo>
                <a:cubicBezTo>
                  <a:pt x="5731" y="4499"/>
                  <a:pt x="5687" y="4515"/>
                  <a:pt x="5679" y="4495"/>
                </a:cubicBezTo>
                <a:cubicBezTo>
                  <a:pt x="5678" y="4491"/>
                  <a:pt x="5670" y="4493"/>
                  <a:pt x="5666" y="4490"/>
                </a:cubicBezTo>
                <a:cubicBezTo>
                  <a:pt x="5658" y="4492"/>
                  <a:pt x="5644" y="4494"/>
                  <a:pt x="5641" y="4496"/>
                </a:cubicBezTo>
                <a:cubicBezTo>
                  <a:pt x="5634" y="4501"/>
                  <a:pt x="5619" y="4501"/>
                  <a:pt x="5607" y="4497"/>
                </a:cubicBezTo>
                <a:cubicBezTo>
                  <a:pt x="5595" y="4494"/>
                  <a:pt x="5570" y="4512"/>
                  <a:pt x="5552" y="4536"/>
                </a:cubicBezTo>
                <a:cubicBezTo>
                  <a:pt x="5533" y="4561"/>
                  <a:pt x="5494" y="4570"/>
                  <a:pt x="5465" y="4555"/>
                </a:cubicBezTo>
                <a:cubicBezTo>
                  <a:pt x="5451" y="4548"/>
                  <a:pt x="5432" y="4552"/>
                  <a:pt x="5413" y="4557"/>
                </a:cubicBezTo>
                <a:cubicBezTo>
                  <a:pt x="5396" y="4567"/>
                  <a:pt x="5379" y="4576"/>
                  <a:pt x="5363" y="4587"/>
                </a:cubicBezTo>
                <a:cubicBezTo>
                  <a:pt x="5353" y="4595"/>
                  <a:pt x="5340" y="4599"/>
                  <a:pt x="5329" y="4606"/>
                </a:cubicBezTo>
                <a:cubicBezTo>
                  <a:pt x="5327" y="4608"/>
                  <a:pt x="5325" y="4608"/>
                  <a:pt x="5324" y="4610"/>
                </a:cubicBezTo>
                <a:cubicBezTo>
                  <a:pt x="5275" y="4655"/>
                  <a:pt x="5172" y="4701"/>
                  <a:pt x="5093" y="4713"/>
                </a:cubicBezTo>
                <a:cubicBezTo>
                  <a:pt x="5014" y="4724"/>
                  <a:pt x="4904" y="4770"/>
                  <a:pt x="4849" y="4815"/>
                </a:cubicBezTo>
                <a:cubicBezTo>
                  <a:pt x="4829" y="4831"/>
                  <a:pt x="4810" y="4841"/>
                  <a:pt x="4791" y="4852"/>
                </a:cubicBezTo>
                <a:cubicBezTo>
                  <a:pt x="4778" y="4874"/>
                  <a:pt x="4756" y="4882"/>
                  <a:pt x="4727" y="4875"/>
                </a:cubicBezTo>
                <a:cubicBezTo>
                  <a:pt x="4725" y="4875"/>
                  <a:pt x="4719" y="4878"/>
                  <a:pt x="4718" y="4877"/>
                </a:cubicBezTo>
                <a:cubicBezTo>
                  <a:pt x="4700" y="4867"/>
                  <a:pt x="4676" y="4876"/>
                  <a:pt x="4663" y="4896"/>
                </a:cubicBezTo>
                <a:cubicBezTo>
                  <a:pt x="4650" y="4917"/>
                  <a:pt x="4576" y="4940"/>
                  <a:pt x="4497" y="4950"/>
                </a:cubicBezTo>
                <a:cubicBezTo>
                  <a:pt x="4324" y="4971"/>
                  <a:pt x="4152" y="5045"/>
                  <a:pt x="4092" y="5124"/>
                </a:cubicBezTo>
                <a:cubicBezTo>
                  <a:pt x="4068" y="5157"/>
                  <a:pt x="4048" y="5169"/>
                  <a:pt x="4048" y="5152"/>
                </a:cubicBezTo>
                <a:cubicBezTo>
                  <a:pt x="4048" y="5135"/>
                  <a:pt x="4033" y="5142"/>
                  <a:pt x="4014" y="5166"/>
                </a:cubicBezTo>
                <a:cubicBezTo>
                  <a:pt x="3995" y="5191"/>
                  <a:pt x="3946" y="5200"/>
                  <a:pt x="3905" y="5187"/>
                </a:cubicBezTo>
                <a:cubicBezTo>
                  <a:pt x="3862" y="5174"/>
                  <a:pt x="3791" y="5189"/>
                  <a:pt x="3741" y="5222"/>
                </a:cubicBezTo>
                <a:cubicBezTo>
                  <a:pt x="3668" y="5270"/>
                  <a:pt x="3645" y="5271"/>
                  <a:pt x="3608" y="5229"/>
                </a:cubicBezTo>
                <a:cubicBezTo>
                  <a:pt x="3583" y="5200"/>
                  <a:pt x="3548" y="5185"/>
                  <a:pt x="3529" y="5196"/>
                </a:cubicBezTo>
                <a:cubicBezTo>
                  <a:pt x="3511" y="5207"/>
                  <a:pt x="3483" y="5181"/>
                  <a:pt x="3468" y="5136"/>
                </a:cubicBezTo>
                <a:cubicBezTo>
                  <a:pt x="3453" y="5092"/>
                  <a:pt x="3387" y="5005"/>
                  <a:pt x="3321" y="4945"/>
                </a:cubicBezTo>
                <a:cubicBezTo>
                  <a:pt x="3255" y="4886"/>
                  <a:pt x="3164" y="4794"/>
                  <a:pt x="3120" y="4742"/>
                </a:cubicBezTo>
                <a:cubicBezTo>
                  <a:pt x="3075" y="4690"/>
                  <a:pt x="3027" y="4657"/>
                  <a:pt x="3014" y="4671"/>
                </a:cubicBezTo>
                <a:cubicBezTo>
                  <a:pt x="3000" y="4684"/>
                  <a:pt x="2980" y="4672"/>
                  <a:pt x="2969" y="4643"/>
                </a:cubicBezTo>
                <a:cubicBezTo>
                  <a:pt x="2942" y="4576"/>
                  <a:pt x="2792" y="4410"/>
                  <a:pt x="2748" y="4400"/>
                </a:cubicBezTo>
                <a:cubicBezTo>
                  <a:pt x="2730" y="4395"/>
                  <a:pt x="2695" y="4360"/>
                  <a:pt x="2670" y="4321"/>
                </a:cubicBezTo>
                <a:cubicBezTo>
                  <a:pt x="2595" y="4203"/>
                  <a:pt x="2510" y="4128"/>
                  <a:pt x="2481" y="4155"/>
                </a:cubicBezTo>
                <a:cubicBezTo>
                  <a:pt x="2467" y="4169"/>
                  <a:pt x="2448" y="4155"/>
                  <a:pt x="2440" y="4122"/>
                </a:cubicBezTo>
                <a:cubicBezTo>
                  <a:pt x="2422" y="4050"/>
                  <a:pt x="2319" y="3938"/>
                  <a:pt x="2250" y="3917"/>
                </a:cubicBezTo>
                <a:cubicBezTo>
                  <a:pt x="2223" y="3909"/>
                  <a:pt x="2166" y="3847"/>
                  <a:pt x="2123" y="3781"/>
                </a:cubicBezTo>
                <a:cubicBezTo>
                  <a:pt x="2081" y="3714"/>
                  <a:pt x="2039" y="3659"/>
                  <a:pt x="2029" y="3657"/>
                </a:cubicBezTo>
                <a:cubicBezTo>
                  <a:pt x="1949" y="3643"/>
                  <a:pt x="1907" y="3614"/>
                  <a:pt x="1879" y="3553"/>
                </a:cubicBezTo>
                <a:cubicBezTo>
                  <a:pt x="1861" y="3513"/>
                  <a:pt x="1788" y="3426"/>
                  <a:pt x="1717" y="3361"/>
                </a:cubicBezTo>
                <a:cubicBezTo>
                  <a:pt x="1646" y="3295"/>
                  <a:pt x="1587" y="3223"/>
                  <a:pt x="1585" y="3202"/>
                </a:cubicBezTo>
                <a:cubicBezTo>
                  <a:pt x="1582" y="3159"/>
                  <a:pt x="3822" y="3133"/>
                  <a:pt x="6955" y="3127"/>
                </a:cubicBezTo>
                <a:cubicBezTo>
                  <a:pt x="7642" y="3115"/>
                  <a:pt x="8413" y="3109"/>
                  <a:pt x="9119" y="3114"/>
                </a:cubicBezTo>
                <a:close/>
                <a:moveTo>
                  <a:pt x="1289" y="6505"/>
                </a:moveTo>
                <a:cubicBezTo>
                  <a:pt x="1334" y="6502"/>
                  <a:pt x="1366" y="6504"/>
                  <a:pt x="1374" y="6511"/>
                </a:cubicBezTo>
                <a:cubicBezTo>
                  <a:pt x="1385" y="6521"/>
                  <a:pt x="1393" y="6558"/>
                  <a:pt x="1393" y="6595"/>
                </a:cubicBezTo>
                <a:cubicBezTo>
                  <a:pt x="1393" y="6632"/>
                  <a:pt x="1412" y="6717"/>
                  <a:pt x="1436" y="6782"/>
                </a:cubicBezTo>
                <a:cubicBezTo>
                  <a:pt x="1471" y="6882"/>
                  <a:pt x="1477" y="7005"/>
                  <a:pt x="1473" y="7532"/>
                </a:cubicBezTo>
                <a:cubicBezTo>
                  <a:pt x="1470" y="7879"/>
                  <a:pt x="1460" y="8184"/>
                  <a:pt x="1450" y="8209"/>
                </a:cubicBezTo>
                <a:cubicBezTo>
                  <a:pt x="1433" y="8251"/>
                  <a:pt x="1428" y="8329"/>
                  <a:pt x="1414" y="8810"/>
                </a:cubicBezTo>
                <a:cubicBezTo>
                  <a:pt x="1410" y="8983"/>
                  <a:pt x="1355" y="10324"/>
                  <a:pt x="1315" y="11276"/>
                </a:cubicBezTo>
                <a:cubicBezTo>
                  <a:pt x="1301" y="11604"/>
                  <a:pt x="1284" y="12132"/>
                  <a:pt x="1277" y="12450"/>
                </a:cubicBezTo>
                <a:cubicBezTo>
                  <a:pt x="1270" y="12767"/>
                  <a:pt x="1257" y="13055"/>
                  <a:pt x="1248" y="13088"/>
                </a:cubicBezTo>
                <a:cubicBezTo>
                  <a:pt x="1219" y="13196"/>
                  <a:pt x="1210" y="13341"/>
                  <a:pt x="1207" y="13769"/>
                </a:cubicBezTo>
                <a:cubicBezTo>
                  <a:pt x="1204" y="14118"/>
                  <a:pt x="1195" y="14206"/>
                  <a:pt x="1157" y="14272"/>
                </a:cubicBezTo>
                <a:cubicBezTo>
                  <a:pt x="1119" y="14338"/>
                  <a:pt x="1116" y="14369"/>
                  <a:pt x="1140" y="14440"/>
                </a:cubicBezTo>
                <a:cubicBezTo>
                  <a:pt x="1156" y="14487"/>
                  <a:pt x="1416" y="14782"/>
                  <a:pt x="1717" y="15093"/>
                </a:cubicBezTo>
                <a:cubicBezTo>
                  <a:pt x="2019" y="15405"/>
                  <a:pt x="2487" y="15891"/>
                  <a:pt x="2758" y="16174"/>
                </a:cubicBezTo>
                <a:cubicBezTo>
                  <a:pt x="3029" y="16457"/>
                  <a:pt x="3311" y="16746"/>
                  <a:pt x="3385" y="16817"/>
                </a:cubicBezTo>
                <a:lnTo>
                  <a:pt x="3518" y="16946"/>
                </a:lnTo>
                <a:lnTo>
                  <a:pt x="3478" y="17094"/>
                </a:lnTo>
                <a:cubicBezTo>
                  <a:pt x="3457" y="17175"/>
                  <a:pt x="3421" y="17272"/>
                  <a:pt x="3399" y="17312"/>
                </a:cubicBezTo>
                <a:cubicBezTo>
                  <a:pt x="3345" y="17404"/>
                  <a:pt x="3340" y="17404"/>
                  <a:pt x="3217" y="17264"/>
                </a:cubicBezTo>
                <a:cubicBezTo>
                  <a:pt x="3160" y="17198"/>
                  <a:pt x="3106" y="17145"/>
                  <a:pt x="3097" y="17145"/>
                </a:cubicBezTo>
                <a:cubicBezTo>
                  <a:pt x="3088" y="17145"/>
                  <a:pt x="3041" y="17089"/>
                  <a:pt x="2991" y="17020"/>
                </a:cubicBezTo>
                <a:cubicBezTo>
                  <a:pt x="2942" y="16952"/>
                  <a:pt x="2865" y="16873"/>
                  <a:pt x="2822" y="16845"/>
                </a:cubicBezTo>
                <a:cubicBezTo>
                  <a:pt x="2779" y="16817"/>
                  <a:pt x="2723" y="16756"/>
                  <a:pt x="2697" y="16710"/>
                </a:cubicBezTo>
                <a:cubicBezTo>
                  <a:pt x="2671" y="16665"/>
                  <a:pt x="2636" y="16627"/>
                  <a:pt x="2619" y="16627"/>
                </a:cubicBezTo>
                <a:cubicBezTo>
                  <a:pt x="2602" y="16627"/>
                  <a:pt x="2538" y="16569"/>
                  <a:pt x="2476" y="16498"/>
                </a:cubicBezTo>
                <a:cubicBezTo>
                  <a:pt x="2415" y="16427"/>
                  <a:pt x="2348" y="16351"/>
                  <a:pt x="2326" y="16329"/>
                </a:cubicBezTo>
                <a:cubicBezTo>
                  <a:pt x="2304" y="16307"/>
                  <a:pt x="2204" y="16200"/>
                  <a:pt x="2102" y="16090"/>
                </a:cubicBezTo>
                <a:cubicBezTo>
                  <a:pt x="2001" y="15981"/>
                  <a:pt x="1901" y="15874"/>
                  <a:pt x="1879" y="15852"/>
                </a:cubicBezTo>
                <a:cubicBezTo>
                  <a:pt x="1858" y="15831"/>
                  <a:pt x="1733" y="15700"/>
                  <a:pt x="1603" y="15564"/>
                </a:cubicBezTo>
                <a:cubicBezTo>
                  <a:pt x="1473" y="15427"/>
                  <a:pt x="1357" y="15315"/>
                  <a:pt x="1346" y="15315"/>
                </a:cubicBezTo>
                <a:cubicBezTo>
                  <a:pt x="1334" y="15315"/>
                  <a:pt x="1305" y="15279"/>
                  <a:pt x="1280" y="15237"/>
                </a:cubicBezTo>
                <a:cubicBezTo>
                  <a:pt x="1256" y="15194"/>
                  <a:pt x="1189" y="15126"/>
                  <a:pt x="1131" y="15083"/>
                </a:cubicBezTo>
                <a:cubicBezTo>
                  <a:pt x="1073" y="15041"/>
                  <a:pt x="1004" y="14967"/>
                  <a:pt x="978" y="14921"/>
                </a:cubicBezTo>
                <a:cubicBezTo>
                  <a:pt x="952" y="14875"/>
                  <a:pt x="916" y="14837"/>
                  <a:pt x="900" y="14837"/>
                </a:cubicBezTo>
                <a:cubicBezTo>
                  <a:pt x="883" y="14837"/>
                  <a:pt x="849" y="14802"/>
                  <a:pt x="824" y="14758"/>
                </a:cubicBezTo>
                <a:cubicBezTo>
                  <a:pt x="799" y="14714"/>
                  <a:pt x="762" y="14679"/>
                  <a:pt x="743" y="14679"/>
                </a:cubicBezTo>
                <a:cubicBezTo>
                  <a:pt x="724" y="14679"/>
                  <a:pt x="702" y="14651"/>
                  <a:pt x="694" y="14618"/>
                </a:cubicBezTo>
                <a:cubicBezTo>
                  <a:pt x="686" y="14585"/>
                  <a:pt x="662" y="14559"/>
                  <a:pt x="642" y="14559"/>
                </a:cubicBezTo>
                <a:cubicBezTo>
                  <a:pt x="621" y="14559"/>
                  <a:pt x="555" y="14494"/>
                  <a:pt x="494" y="14416"/>
                </a:cubicBezTo>
                <a:lnTo>
                  <a:pt x="383" y="14272"/>
                </a:lnTo>
                <a:lnTo>
                  <a:pt x="384" y="10746"/>
                </a:lnTo>
                <a:cubicBezTo>
                  <a:pt x="385" y="8807"/>
                  <a:pt x="393" y="7122"/>
                  <a:pt x="402" y="7002"/>
                </a:cubicBezTo>
                <a:lnTo>
                  <a:pt x="419" y="6783"/>
                </a:lnTo>
                <a:lnTo>
                  <a:pt x="621" y="6710"/>
                </a:lnTo>
                <a:cubicBezTo>
                  <a:pt x="733" y="6669"/>
                  <a:pt x="846" y="6618"/>
                  <a:pt x="872" y="6595"/>
                </a:cubicBezTo>
                <a:cubicBezTo>
                  <a:pt x="911" y="6563"/>
                  <a:pt x="1156" y="6515"/>
                  <a:pt x="1289" y="65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48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344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345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14</a:t>
              </a:fld>
              <a:endParaRPr/>
            </a:p>
          </p:txBody>
        </p:sp>
        <p:pic>
          <p:nvPicPr>
            <p:cNvPr id="346" name="Google Shape;25;p6" descr="Google Shape;25;p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logo_GSSI_2.jpg" descr="logo_GSSI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9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he LIGHT-1 VETO to reject charged particle induced events"/>
          <p:cNvSpPr txBox="1">
            <a:spLocks noGrp="1"/>
          </p:cNvSpPr>
          <p:nvPr>
            <p:ph type="title"/>
          </p:nvPr>
        </p:nvSpPr>
        <p:spPr>
          <a:xfrm>
            <a:off x="1604911" y="96338"/>
            <a:ext cx="12425881" cy="1016001"/>
          </a:xfrm>
          <a:prstGeom prst="rect">
            <a:avLst/>
          </a:prstGeom>
        </p:spPr>
        <p:txBody>
          <a:bodyPr/>
          <a:lstStyle>
            <a:lvl1pPr defTabSz="1127054">
              <a:defRPr sz="3900" spc="-78"/>
            </a:lvl1pPr>
          </a:lstStyle>
          <a:p>
            <a:r>
              <a:rPr lang="en-US" dirty="0"/>
              <a:t>A </a:t>
            </a:r>
            <a:r>
              <a:rPr dirty="0"/>
              <a:t>VETO to reject charged particle induced events</a:t>
            </a:r>
          </a:p>
        </p:txBody>
      </p:sp>
      <p:sp>
        <p:nvSpPr>
          <p:cNvPr id="352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353" name="Screenshot 2022-05-21 at 12.25.36.png" descr="Screenshot 2022-05-21 at 12.25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75" y="1638756"/>
            <a:ext cx="13004801" cy="7045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8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354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355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rPr/>
                <a:t>15</a:t>
              </a:fld>
              <a:endParaRPr/>
            </a:p>
          </p:txBody>
        </p:sp>
        <p:pic>
          <p:nvPicPr>
            <p:cNvPr id="356" name="Google Shape;25;p6" descr="Google Shape;25;p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logo_GSSI_2.jpg" descr="logo_GSSI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9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he LIGHT-1 detection targets"/>
          <p:cNvSpPr txBox="1">
            <a:spLocks noGrp="1"/>
          </p:cNvSpPr>
          <p:nvPr>
            <p:ph type="title"/>
          </p:nvPr>
        </p:nvSpPr>
        <p:spPr>
          <a:xfrm>
            <a:off x="2023672" y="366"/>
            <a:ext cx="8374343" cy="1016001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rPr dirty="0"/>
              <a:t>The LIGHT-1 detection targets</a:t>
            </a:r>
          </a:p>
        </p:txBody>
      </p:sp>
      <p:sp>
        <p:nvSpPr>
          <p:cNvPr id="362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63" name="Screenshot 2022-05-21 at 12.42.57.png" descr="Screenshot 2022-05-21 at 12.42.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42" y="1408112"/>
            <a:ext cx="12806459" cy="6937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8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364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365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16</a:t>
              </a:fld>
              <a:endParaRPr/>
            </a:p>
          </p:txBody>
        </p:sp>
        <p:pic>
          <p:nvPicPr>
            <p:cNvPr id="366" name="Google Shape;25;p6" descr="Google Shape;25;p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logo_GSSI_2.jpg" descr="logo_GSSI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9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he Hamamatsu Photosensors"/>
          <p:cNvSpPr txBox="1">
            <a:spLocks noGrp="1"/>
          </p:cNvSpPr>
          <p:nvPr>
            <p:ph type="title"/>
          </p:nvPr>
        </p:nvSpPr>
        <p:spPr>
          <a:xfrm>
            <a:off x="2505061" y="51012"/>
            <a:ext cx="8557679" cy="1016001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rPr dirty="0"/>
              <a:t>The Hamamatsu Photosensors</a:t>
            </a:r>
          </a:p>
        </p:txBody>
      </p:sp>
      <p:sp>
        <p:nvSpPr>
          <p:cNvPr id="372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73" name="PMT_photo.jpeg" descr="PMT_photo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371" y="1598828"/>
            <a:ext cx="1998875" cy="3129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568" extrusionOk="0">
                <a:moveTo>
                  <a:pt x="4565" y="2"/>
                </a:moveTo>
                <a:cubicBezTo>
                  <a:pt x="2957" y="6"/>
                  <a:pt x="2048" y="22"/>
                  <a:pt x="1971" y="48"/>
                </a:cubicBezTo>
                <a:cubicBezTo>
                  <a:pt x="1837" y="94"/>
                  <a:pt x="1630" y="151"/>
                  <a:pt x="1510" y="174"/>
                </a:cubicBezTo>
                <a:cubicBezTo>
                  <a:pt x="1310" y="213"/>
                  <a:pt x="1122" y="527"/>
                  <a:pt x="1032" y="975"/>
                </a:cubicBezTo>
                <a:cubicBezTo>
                  <a:pt x="1013" y="1072"/>
                  <a:pt x="932" y="1370"/>
                  <a:pt x="848" y="1635"/>
                </a:cubicBezTo>
                <a:cubicBezTo>
                  <a:pt x="765" y="1899"/>
                  <a:pt x="662" y="2231"/>
                  <a:pt x="622" y="2376"/>
                </a:cubicBezTo>
                <a:cubicBezTo>
                  <a:pt x="582" y="2520"/>
                  <a:pt x="459" y="2768"/>
                  <a:pt x="349" y="2926"/>
                </a:cubicBezTo>
                <a:cubicBezTo>
                  <a:pt x="-59" y="3508"/>
                  <a:pt x="-78" y="3763"/>
                  <a:pt x="131" y="6315"/>
                </a:cubicBezTo>
                <a:cubicBezTo>
                  <a:pt x="218" y="7373"/>
                  <a:pt x="331" y="9557"/>
                  <a:pt x="379" y="11169"/>
                </a:cubicBezTo>
                <a:cubicBezTo>
                  <a:pt x="427" y="12782"/>
                  <a:pt x="523" y="14299"/>
                  <a:pt x="592" y="14539"/>
                </a:cubicBezTo>
                <a:cubicBezTo>
                  <a:pt x="662" y="14780"/>
                  <a:pt x="737" y="15056"/>
                  <a:pt x="759" y="15152"/>
                </a:cubicBezTo>
                <a:cubicBezTo>
                  <a:pt x="806" y="15362"/>
                  <a:pt x="1437" y="15443"/>
                  <a:pt x="3119" y="15453"/>
                </a:cubicBezTo>
                <a:cubicBezTo>
                  <a:pt x="3732" y="15456"/>
                  <a:pt x="4269" y="15497"/>
                  <a:pt x="4314" y="15543"/>
                </a:cubicBezTo>
                <a:cubicBezTo>
                  <a:pt x="4358" y="15590"/>
                  <a:pt x="4015" y="15749"/>
                  <a:pt x="3554" y="15899"/>
                </a:cubicBezTo>
                <a:cubicBezTo>
                  <a:pt x="1417" y="16592"/>
                  <a:pt x="483" y="17860"/>
                  <a:pt x="1331" y="18910"/>
                </a:cubicBezTo>
                <a:cubicBezTo>
                  <a:pt x="1471" y="19084"/>
                  <a:pt x="1491" y="19193"/>
                  <a:pt x="1395" y="19255"/>
                </a:cubicBezTo>
                <a:cubicBezTo>
                  <a:pt x="1318" y="19304"/>
                  <a:pt x="1254" y="19393"/>
                  <a:pt x="1254" y="19454"/>
                </a:cubicBezTo>
                <a:cubicBezTo>
                  <a:pt x="1254" y="19641"/>
                  <a:pt x="2100" y="20195"/>
                  <a:pt x="2858" y="20507"/>
                </a:cubicBezTo>
                <a:cubicBezTo>
                  <a:pt x="3726" y="20864"/>
                  <a:pt x="6132" y="21378"/>
                  <a:pt x="7446" y="21484"/>
                </a:cubicBezTo>
                <a:cubicBezTo>
                  <a:pt x="8845" y="21597"/>
                  <a:pt x="11971" y="21596"/>
                  <a:pt x="13190" y="21484"/>
                </a:cubicBezTo>
                <a:cubicBezTo>
                  <a:pt x="14178" y="21393"/>
                  <a:pt x="15793" y="21128"/>
                  <a:pt x="16907" y="20874"/>
                </a:cubicBezTo>
                <a:cubicBezTo>
                  <a:pt x="18208" y="20577"/>
                  <a:pt x="19612" y="19909"/>
                  <a:pt x="19980" y="19413"/>
                </a:cubicBezTo>
                <a:cubicBezTo>
                  <a:pt x="20212" y="19101"/>
                  <a:pt x="20367" y="18436"/>
                  <a:pt x="20343" y="17841"/>
                </a:cubicBezTo>
                <a:cubicBezTo>
                  <a:pt x="20315" y="17161"/>
                  <a:pt x="19448" y="16388"/>
                  <a:pt x="18149" y="15885"/>
                </a:cubicBezTo>
                <a:cubicBezTo>
                  <a:pt x="17877" y="15780"/>
                  <a:pt x="17736" y="15677"/>
                  <a:pt x="17808" y="15631"/>
                </a:cubicBezTo>
                <a:cubicBezTo>
                  <a:pt x="17875" y="15587"/>
                  <a:pt x="18599" y="15540"/>
                  <a:pt x="19417" y="15527"/>
                </a:cubicBezTo>
                <a:lnTo>
                  <a:pt x="20906" y="15502"/>
                </a:lnTo>
                <a:lnTo>
                  <a:pt x="21085" y="15064"/>
                </a:lnTo>
                <a:cubicBezTo>
                  <a:pt x="21226" y="14721"/>
                  <a:pt x="21262" y="13276"/>
                  <a:pt x="21252" y="8347"/>
                </a:cubicBezTo>
                <a:cubicBezTo>
                  <a:pt x="21242" y="3568"/>
                  <a:pt x="21276" y="2032"/>
                  <a:pt x="21401" y="1935"/>
                </a:cubicBezTo>
                <a:cubicBezTo>
                  <a:pt x="21497" y="1861"/>
                  <a:pt x="21522" y="1746"/>
                  <a:pt x="21461" y="1657"/>
                </a:cubicBezTo>
                <a:cubicBezTo>
                  <a:pt x="21403" y="1572"/>
                  <a:pt x="21375" y="1464"/>
                  <a:pt x="21397" y="1416"/>
                </a:cubicBezTo>
                <a:cubicBezTo>
                  <a:pt x="21500" y="1188"/>
                  <a:pt x="21482" y="780"/>
                  <a:pt x="21363" y="560"/>
                </a:cubicBezTo>
                <a:cubicBezTo>
                  <a:pt x="21101" y="75"/>
                  <a:pt x="21266" y="82"/>
                  <a:pt x="11364" y="21"/>
                </a:cubicBezTo>
                <a:cubicBezTo>
                  <a:pt x="8480" y="3"/>
                  <a:pt x="6174" y="-3"/>
                  <a:pt x="4565" y="2"/>
                </a:cubicBez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374" name="Table"/>
          <p:cNvGraphicFramePr/>
          <p:nvPr/>
        </p:nvGraphicFramePr>
        <p:xfrm>
          <a:off x="3563280" y="1736080"/>
          <a:ext cx="9377923" cy="682714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06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5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4099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 b="1">
                          <a:solidFill>
                            <a:srgbClr val="FFFFFF"/>
                          </a:solidFill>
                        </a:rPr>
                        <a:t>Characteristics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 b="1">
                          <a:solidFill>
                            <a:srgbClr val="FFFFFF"/>
                          </a:solidFill>
                        </a:rPr>
                        <a:t>R11265-200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 b="1">
                          <a:solidFill>
                            <a:srgbClr val="FFFFFF"/>
                          </a:solidFill>
                        </a:rPr>
                        <a:t>S13361-6050AE-04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622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Type of photosensors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PMT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MPPC (aka SiPM)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144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2600" b="0"/>
                      </a:pPr>
                      <a:r>
                        <a:t>Dimensions(LXDXH) [mm</a:t>
                      </a:r>
                      <a:r>
                        <a:rPr baseline="31999"/>
                        <a:t>3</a:t>
                      </a:r>
                      <a:r>
                        <a:t>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26X26X19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25X25X1.4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144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Weight [g]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24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144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Peak Sensitivity [nm]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~ 400 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~ 450 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144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Q.E. [%]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43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144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P.D.E. [%]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40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144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Typical Operating Voltage [V]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900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55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1144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Typical Gain at working point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2600" b="0"/>
                      </a:pPr>
                      <a:r>
                        <a:t>~10</a:t>
                      </a:r>
                      <a:r>
                        <a:rPr baseline="31999"/>
                        <a:t>6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2600" b="0"/>
                      </a:pPr>
                      <a:r>
                        <a:t>~10</a:t>
                      </a:r>
                      <a:r>
                        <a:rPr baseline="31999"/>
                        <a:t>6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58651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Dark Count at working point, room temperature [Hz]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Negligible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&gt; 10 M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1144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2600" b="0"/>
                      </a:pPr>
                      <a:r>
                        <a:t>Operating Temperature [</a:t>
                      </a:r>
                      <a:r>
                        <a:rPr baseline="31999"/>
                        <a:t>o</a:t>
                      </a:r>
                      <a:r>
                        <a:t>C]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-30 to +60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-20 to +60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7622"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/>
                        <a:t># of photosensors in LIGHT-1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342900" defTabSz="914400">
                        <a:spcBef>
                          <a:spcPts val="100"/>
                        </a:spcBef>
                        <a:defRPr sz="1800" b="0"/>
                      </a:pPr>
                      <a:r>
                        <a:rPr sz="2600">
                          <a:solidFill>
                            <a:schemeClr val="accent5">
                              <a:hueOff val="-82419"/>
                              <a:satOff val="-9513"/>
                              <a:lumOff val="-16343"/>
                            </a:schemeClr>
                          </a:solidFill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75" name="Multi-Pixel Photon Counters S13361-6050AE-04"/>
          <p:cNvSpPr txBox="1"/>
          <p:nvPr/>
        </p:nvSpPr>
        <p:spPr>
          <a:xfrm>
            <a:off x="-120682" y="7889558"/>
            <a:ext cx="3927533" cy="1171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12700">
              <a:spcBef>
                <a:spcPts val="2100"/>
              </a:spcBef>
              <a:defRPr sz="2500" b="0">
                <a:solidFill>
                  <a:srgbClr val="000000"/>
                </a:solidFill>
              </a:defRPr>
            </a:lvl1pPr>
          </a:lstStyle>
          <a:p>
            <a:r>
              <a:t>Multi-Pixel Photon Counters S13361-6050AE-04</a:t>
            </a:r>
          </a:p>
        </p:txBody>
      </p:sp>
      <p:pic>
        <p:nvPicPr>
          <p:cNvPr id="376" name="Google Shape;149;gb1a675115d_0_25" descr="Google Shape;149;gb1a675115d_0_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700" y="5754371"/>
            <a:ext cx="2135747" cy="2135339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Photomultiplier Tubes R11265-200"/>
          <p:cNvSpPr txBox="1"/>
          <p:nvPr/>
        </p:nvSpPr>
        <p:spPr>
          <a:xfrm>
            <a:off x="105683" y="4728392"/>
            <a:ext cx="3102251" cy="9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spcBef>
                <a:spcPts val="1900"/>
              </a:spcBef>
              <a:defRPr sz="2325" b="0">
                <a:solidFill>
                  <a:srgbClr val="000000"/>
                </a:solidFill>
              </a:defRPr>
            </a:lvl1pPr>
          </a:lstStyle>
          <a:p>
            <a:pPr defTabSz="914400"/>
            <a:r>
              <a:t>Photomultiplier Tubes R11265-200</a:t>
            </a:r>
          </a:p>
        </p:txBody>
      </p:sp>
      <p:grpSp>
        <p:nvGrpSpPr>
          <p:cNvPr id="382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378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379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17</a:t>
              </a:fld>
              <a:endParaRPr/>
            </a:p>
          </p:txBody>
        </p:sp>
        <p:pic>
          <p:nvPicPr>
            <p:cNvPr id="380" name="Google Shape;25;p6" descr="Google Shape;25;p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logo_GSSI_2.jpg" descr="logo_GSSI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3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eBr3(LB) and LBC scintillating crystals by Scionix"/>
          <p:cNvSpPr txBox="1">
            <a:spLocks noGrp="1"/>
          </p:cNvSpPr>
          <p:nvPr>
            <p:ph type="title"/>
          </p:nvPr>
        </p:nvSpPr>
        <p:spPr>
          <a:xfrm>
            <a:off x="1131034" y="0"/>
            <a:ext cx="11480988" cy="1016001"/>
          </a:xfrm>
          <a:prstGeom prst="rect">
            <a:avLst/>
          </a:prstGeom>
        </p:spPr>
        <p:txBody>
          <a:bodyPr/>
          <a:lstStyle/>
          <a:p>
            <a:pPr defTabSz="1283108">
              <a:defRPr sz="4440" spc="-88"/>
            </a:pPr>
            <a:r>
              <a:rPr dirty="0"/>
              <a:t>CeBr</a:t>
            </a:r>
            <a:r>
              <a:rPr baseline="-5999" dirty="0"/>
              <a:t>3</a:t>
            </a:r>
            <a:r>
              <a:rPr dirty="0"/>
              <a:t>(LB) and LBC scintillating crystals by </a:t>
            </a:r>
            <a:r>
              <a:rPr dirty="0" err="1"/>
              <a:t>Scionix</a:t>
            </a:r>
            <a:endParaRPr dirty="0"/>
          </a:p>
        </p:txBody>
      </p:sp>
      <p:sp>
        <p:nvSpPr>
          <p:cNvPr id="386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graphicFrame>
        <p:nvGraphicFramePr>
          <p:cNvPr id="387" name="Google Shape;184;gb1dc104f46_0_17"/>
          <p:cNvGraphicFramePr/>
          <p:nvPr/>
        </p:nvGraphicFramePr>
        <p:xfrm>
          <a:off x="5737991" y="1554532"/>
          <a:ext cx="7203212" cy="5030470"/>
        </p:xfrm>
        <a:graphic>
          <a:graphicData uri="http://schemas.openxmlformats.org/drawingml/2006/table">
            <a:tbl>
              <a:tblPr firstRow="1">
                <a:tableStyleId>{C7B018BB-80A7-4F77-B60F-C8B233D01FF8}</a:tableStyleId>
              </a:tblPr>
              <a:tblGrid>
                <a:gridCol w="4633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9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644"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 b="1">
                          <a:solidFill>
                            <a:srgbClr val="FFFFFF"/>
                          </a:solidFill>
                        </a:rPr>
                        <a:t>Characteristics 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2500">
                          <a:solidFill>
                            <a:srgbClr val="FFFFFF"/>
                          </a:solidFill>
                        </a:defRPr>
                      </a:pPr>
                      <a:r>
                        <a:t>CeBr</a:t>
                      </a:r>
                      <a:r>
                        <a:rPr baseline="-15880"/>
                        <a:t>3</a:t>
                      </a:r>
                      <a:r>
                        <a:t>(LB)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FFFFFF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 b="1">
                          <a:solidFill>
                            <a:srgbClr val="FFFFFF"/>
                          </a:solidFill>
                        </a:rPr>
                        <a:t>LBC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FFFFFF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2500" b="0"/>
                      </a:pPr>
                      <a:r>
                        <a:t>Density [g/cm</a:t>
                      </a:r>
                      <a:r>
                        <a:rPr baseline="30959"/>
                        <a:t>3</a:t>
                      </a:r>
                      <a:r>
                        <a:t>]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5.1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4.9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Hygroscopic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YES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YES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Emission Peak [nm]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~370 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~ 380 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075"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2500" b="0"/>
                      </a:pPr>
                      <a:r>
                        <a:t>Typical Resolution  @122 keV (</a:t>
                      </a:r>
                      <a:r>
                        <a:rPr baseline="30959"/>
                        <a:t>57</a:t>
                      </a:r>
                      <a:r>
                        <a:t>Co) [%]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10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7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075"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2500" b="0"/>
                      </a:pPr>
                      <a:r>
                        <a:t>Typical Resolution @662 keV (</a:t>
                      </a:r>
                      <a:r>
                        <a:rPr baseline="30959"/>
                        <a:t>137</a:t>
                      </a:r>
                      <a:r>
                        <a:t>Cs) [%] [%][%]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4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3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Typical Decay Time [ns]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2500" b="0"/>
                      </a:pPr>
                      <a:r>
                        <a:t>~</a:t>
                      </a:r>
                      <a:r>
                        <a:rPr baseline="-5999"/>
                        <a:t> </a:t>
                      </a:r>
                      <a:r>
                        <a:t>20 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~ 35 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2500" b="0"/>
                      </a:pPr>
                      <a:r>
                        <a:t>Activity [Bq/cm</a:t>
                      </a:r>
                      <a:r>
                        <a:rPr baseline="30959"/>
                        <a:t>3</a:t>
                      </a:r>
                      <a:r>
                        <a:t>]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&lt; 0.01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1739900">
                        <a:lnSpc>
                          <a:spcPct val="110000"/>
                        </a:lnSpc>
                        <a:spcBef>
                          <a:spcPts val="2000"/>
                        </a:spcBef>
                        <a:defRPr sz="1800" b="0"/>
                      </a:pPr>
                      <a:r>
                        <a:rPr sz="2500"/>
                        <a:t>~ 1</a:t>
                      </a:r>
                    </a:p>
                  </a:txBody>
                  <a:tcPr marL="38100" marR="38100" marT="38100" marB="38100" anchor="ctr" horzOverflow="overflow">
                    <a:lnL w="3175">
                      <a:solidFill>
                        <a:srgbClr val="AAAAAA"/>
                      </a:solidFill>
                    </a:lnL>
                    <a:lnR w="3175">
                      <a:solidFill>
                        <a:srgbClr val="AAAAAA"/>
                      </a:solidFill>
                    </a:lnR>
                    <a:lnT w="3175">
                      <a:solidFill>
                        <a:srgbClr val="AAAAAA"/>
                      </a:solidFill>
                    </a:lnT>
                    <a:lnB w="3175">
                      <a:solidFill>
                        <a:srgbClr val="AAAAAA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88" name="Google Shape;185;gb1dc104f46_0_17"/>
          <p:cNvSpPr txBox="1"/>
          <p:nvPr/>
        </p:nvSpPr>
        <p:spPr>
          <a:xfrm>
            <a:off x="359413" y="6907587"/>
            <a:ext cx="11946887" cy="1745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/>
          <a:p>
            <a:pPr algn="l" defTabSz="1300480">
              <a:lnSpc>
                <a:spcPct val="115000"/>
              </a:lnSpc>
              <a:defRPr sz="2700">
                <a:solidFill>
                  <a:srgbClr val="000000"/>
                </a:solidFill>
              </a:defRPr>
            </a:pPr>
            <a:r>
              <a:t>The LIGHT-1 detection target consists of:</a:t>
            </a:r>
          </a:p>
          <a:p>
            <a:pPr marL="380999" indent="-380999" algn="l" defTabSz="1300480">
              <a:lnSpc>
                <a:spcPct val="115000"/>
              </a:lnSpc>
              <a:buSzPct val="100000"/>
              <a:buChar char="•"/>
              <a:defRPr sz="2700" i="1">
                <a:solidFill>
                  <a:srgbClr val="000000"/>
                </a:solidFill>
              </a:defRPr>
            </a:pPr>
            <a:r>
              <a:t>6X</a:t>
            </a:r>
            <a:r>
              <a:rPr b="0"/>
              <a:t> (23 mm X 23 mm X 45 mm) Low Background Cerium Bromide (CeBr</a:t>
            </a:r>
            <a:r>
              <a:rPr b="0" baseline="-5999"/>
              <a:t>3</a:t>
            </a:r>
            <a:r>
              <a:rPr b="0"/>
              <a:t>(LB))</a:t>
            </a:r>
          </a:p>
          <a:p>
            <a:pPr marL="380999" indent="-380999" algn="l" defTabSz="1300480">
              <a:lnSpc>
                <a:spcPct val="115000"/>
              </a:lnSpc>
              <a:buSzPct val="100000"/>
              <a:buChar char="•"/>
              <a:defRPr sz="2700" i="1">
                <a:solidFill>
                  <a:srgbClr val="000000"/>
                </a:solidFill>
              </a:defRPr>
            </a:pPr>
            <a:r>
              <a:t>2X</a:t>
            </a:r>
            <a:r>
              <a:rPr b="0"/>
              <a:t> (23 mm X 23 mm X 45 mm) Lanthanum Bromo Chlorine (LBC)</a:t>
            </a:r>
          </a:p>
        </p:txBody>
      </p:sp>
      <p:sp>
        <p:nvSpPr>
          <p:cNvPr id="389" name="For Basic Unit characterization see here: https://doi.org/10.1088/1748-0221/14/09/P09017"/>
          <p:cNvSpPr txBox="1"/>
          <p:nvPr/>
        </p:nvSpPr>
        <p:spPr>
          <a:xfrm>
            <a:off x="315642" y="8653297"/>
            <a:ext cx="1279938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l" defTabSz="457200">
              <a:defRPr sz="2700" b="0">
                <a:solidFill>
                  <a:srgbClr val="4F1087"/>
                </a:solidFill>
              </a:defRPr>
            </a:pPr>
            <a:r>
              <a:rPr>
                <a:solidFill>
                  <a:srgbClr val="000000"/>
                </a:solidFill>
              </a:rPr>
              <a:t>For Basic Unit characterization see here:</a:t>
            </a:r>
            <a:r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https://doi.org/10.1088/1748-0221/14/09/P09017</a:t>
            </a:r>
          </a:p>
        </p:txBody>
      </p:sp>
      <p:pic>
        <p:nvPicPr>
          <p:cNvPr id="390" name="Cube_SAT_02.jpg" descr="Cube_SAT_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642" y="1554532"/>
            <a:ext cx="5143649" cy="49285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391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392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18</a:t>
              </a:fld>
              <a:endParaRPr/>
            </a:p>
          </p:txBody>
        </p:sp>
        <p:pic>
          <p:nvPicPr>
            <p:cNvPr id="393" name="Google Shape;25;p6" descr="Google Shape;25;p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4" name="logo_GSSI_2.jpg" descr="logo_GSSI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6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roximity Electronics (Power Supply)"/>
          <p:cNvSpPr txBox="1">
            <a:spLocks noGrp="1"/>
          </p:cNvSpPr>
          <p:nvPr>
            <p:ph type="title"/>
          </p:nvPr>
        </p:nvSpPr>
        <p:spPr>
          <a:xfrm>
            <a:off x="1757390" y="74740"/>
            <a:ext cx="11607800" cy="1016000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rPr dirty="0"/>
              <a:t>Proximity Electronics (Power Supply)</a:t>
            </a:r>
          </a:p>
        </p:txBody>
      </p:sp>
      <p:pic>
        <p:nvPicPr>
          <p:cNvPr id="399" name="Google Shape;131;gb1a675115d_0_71" descr="Google Shape;131;gb1a675115d_0_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56" y="1157571"/>
            <a:ext cx="5740806" cy="5690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Google Shape;139;gb1a675115d_0_14" descr="Google Shape;139;gb1a675115d_0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69342" y="1102683"/>
            <a:ext cx="5690613" cy="573919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402" name="Main Characteristics:…"/>
          <p:cNvSpPr txBox="1">
            <a:spLocks noGrp="1"/>
          </p:cNvSpPr>
          <p:nvPr>
            <p:ph type="body" sz="half" idx="1"/>
          </p:nvPr>
        </p:nvSpPr>
        <p:spPr>
          <a:xfrm>
            <a:off x="513358" y="6937504"/>
            <a:ext cx="12158353" cy="2741224"/>
          </a:xfrm>
          <a:prstGeom prst="rect">
            <a:avLst/>
          </a:prstGeom>
        </p:spPr>
        <p:txBody>
          <a:bodyPr/>
          <a:lstStyle/>
          <a:p>
            <a:pPr marL="0" indent="85039" defTabSz="543305">
              <a:lnSpc>
                <a:spcPct val="100000"/>
              </a:lnSpc>
              <a:spcBef>
                <a:spcPts val="0"/>
              </a:spcBef>
              <a:buSzTx/>
              <a:buNone/>
              <a:defRPr sz="2418" b="0" spc="-24"/>
            </a:pPr>
            <a:r>
              <a:rPr dirty="0"/>
              <a:t>Main Characteristics:</a:t>
            </a:r>
          </a:p>
          <a:p>
            <a:pPr marL="0" indent="106298" defTabSz="543305">
              <a:lnSpc>
                <a:spcPct val="100000"/>
              </a:lnSpc>
              <a:spcBef>
                <a:spcPts val="0"/>
              </a:spcBef>
              <a:buSzTx/>
              <a:buNone/>
              <a:defRPr sz="2418" b="0" spc="-24"/>
            </a:pPr>
            <a:r>
              <a:rPr dirty="0"/>
              <a:t>- Operation and Readout of 4 photosensors (each) + VETO </a:t>
            </a:r>
            <a:r>
              <a:rPr dirty="0" err="1"/>
              <a:t>SiPMs</a:t>
            </a:r>
            <a:r>
              <a:rPr dirty="0"/>
              <a:t> (8) </a:t>
            </a:r>
          </a:p>
          <a:p>
            <a:pPr marL="0" indent="106298" defTabSz="543305">
              <a:lnSpc>
                <a:spcPct val="100000"/>
              </a:lnSpc>
              <a:spcBef>
                <a:spcPts val="0"/>
              </a:spcBef>
              <a:buSzTx/>
              <a:buNone/>
              <a:defRPr sz="2418" b="0" spc="-24"/>
            </a:pPr>
            <a:r>
              <a:rPr dirty="0"/>
              <a:t>- Based on C.O.T.S. (Components off-the-shelf);</a:t>
            </a:r>
          </a:p>
          <a:p>
            <a:pPr marL="0" indent="106298" defTabSz="543305">
              <a:lnSpc>
                <a:spcPct val="100000"/>
              </a:lnSpc>
              <a:spcBef>
                <a:spcPts val="0"/>
              </a:spcBef>
              <a:buSzTx/>
              <a:buNone/>
              <a:defRPr sz="2418" b="0" spc="-24"/>
            </a:pPr>
            <a:r>
              <a:rPr dirty="0"/>
              <a:t>- Detector Voltage Biasing (PMT/</a:t>
            </a:r>
            <a:r>
              <a:rPr dirty="0" err="1"/>
              <a:t>SiPM</a:t>
            </a:r>
            <a:r>
              <a:rPr dirty="0"/>
              <a:t> and VETO). PMT: -600 V to -750 V; </a:t>
            </a:r>
            <a:r>
              <a:rPr dirty="0" err="1"/>
              <a:t>SiPM</a:t>
            </a:r>
            <a:r>
              <a:rPr dirty="0"/>
              <a:t>: 25 V to 62 V; VETO: 25 V to 38 V;</a:t>
            </a:r>
          </a:p>
          <a:p>
            <a:pPr marL="0" indent="106298" defTabSz="543305">
              <a:lnSpc>
                <a:spcPct val="100000"/>
              </a:lnSpc>
              <a:spcBef>
                <a:spcPts val="0"/>
              </a:spcBef>
              <a:buSzTx/>
              <a:buNone/>
              <a:defRPr sz="2418" b="0" spc="-24"/>
            </a:pPr>
            <a:r>
              <a:rPr dirty="0"/>
              <a:t>- Voltage Inputs: +3.3 V, -3.3 V, +5 V;</a:t>
            </a:r>
          </a:p>
          <a:p>
            <a:pPr marL="0" indent="106298" defTabSz="543305">
              <a:lnSpc>
                <a:spcPct val="100000"/>
              </a:lnSpc>
              <a:spcBef>
                <a:spcPts val="0"/>
              </a:spcBef>
              <a:buSzTx/>
              <a:buNone/>
              <a:defRPr sz="2418" b="0" spc="-24"/>
            </a:pPr>
            <a:r>
              <a:rPr dirty="0"/>
              <a:t>- Weight: 27 g (</a:t>
            </a:r>
            <a:r>
              <a:rPr dirty="0" err="1"/>
              <a:t>SiPM</a:t>
            </a:r>
            <a:r>
              <a:rPr dirty="0"/>
              <a:t>) - 35 g (PMT)</a:t>
            </a:r>
          </a:p>
        </p:txBody>
      </p:sp>
      <p:grpSp>
        <p:nvGrpSpPr>
          <p:cNvPr id="407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403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404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19</a:t>
              </a:fld>
              <a:endParaRPr/>
            </a:p>
          </p:txBody>
        </p:sp>
        <p:pic>
          <p:nvPicPr>
            <p:cNvPr id="405" name="Google Shape;25;p6" descr="Google Shape;25;p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logo_GSSI_2.jpg" descr="logo_GSSI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Line">
            <a:extLst>
              <a:ext uri="{FF2B5EF4-FFF2-40B4-BE49-F238E27FC236}">
                <a16:creationId xmlns:a16="http://schemas.microsoft.com/office/drawing/2014/main" id="{0238F3B3-F523-07DC-DBBE-173AD3159628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ontents"/>
          <p:cNvSpPr txBox="1">
            <a:spLocks noGrp="1"/>
          </p:cNvSpPr>
          <p:nvPr>
            <p:ph type="title"/>
          </p:nvPr>
        </p:nvSpPr>
        <p:spPr>
          <a:xfrm>
            <a:off x="3875598" y="23415"/>
            <a:ext cx="5253604" cy="1016001"/>
          </a:xfrm>
          <a:prstGeom prst="rect">
            <a:avLst/>
          </a:prstGeom>
        </p:spPr>
        <p:txBody>
          <a:bodyPr/>
          <a:lstStyle>
            <a:lvl1pPr algn="ctr" defTabSz="1525858">
              <a:defRPr sz="5280" spc="-105"/>
            </a:lvl1pPr>
          </a:lstStyle>
          <a:p>
            <a:r>
              <a:t>Contents</a:t>
            </a:r>
          </a:p>
        </p:txBody>
      </p:sp>
      <p:pic>
        <p:nvPicPr>
          <p:cNvPr id="168" name="Screenshot 2022-01-17 at 15.29.08.png" descr="Screenshot 2022-01-17 at 15.29.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86734" y="1229915"/>
            <a:ext cx="4309672" cy="729377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Google Shape;185;gb1dc104f46_0_17"/>
          <p:cNvSpPr txBox="1"/>
          <p:nvPr/>
        </p:nvSpPr>
        <p:spPr>
          <a:xfrm>
            <a:off x="442761" y="1039415"/>
            <a:ext cx="7843974" cy="235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>
            <a:spAutoFit/>
          </a:bodyPr>
          <a:lstStyle/>
          <a:p>
            <a:pPr marL="304800" indent="-304800" algn="l" defTabSz="1300480">
              <a:lnSpc>
                <a:spcPct val="120000"/>
              </a:lnSpc>
              <a:buSzPct val="100000"/>
              <a:buChar char="•"/>
              <a:defRPr sz="2700" b="0">
                <a:solidFill>
                  <a:srgbClr val="000000"/>
                </a:solidFill>
              </a:defRPr>
            </a:pPr>
            <a:r>
              <a:t>The CubeSat standard as a new paradigm to access Space</a:t>
            </a:r>
          </a:p>
          <a:p>
            <a:pPr marL="304800" indent="-304800" algn="l" defTabSz="1300480">
              <a:lnSpc>
                <a:spcPct val="120000"/>
              </a:lnSpc>
              <a:buSzPct val="100000"/>
              <a:buChar char="•"/>
              <a:defRPr sz="2700" b="0">
                <a:solidFill>
                  <a:srgbClr val="000000"/>
                </a:solidFill>
              </a:defRPr>
            </a:pPr>
            <a:r>
              <a:t>The LIGHT-1 Mission</a:t>
            </a:r>
          </a:p>
          <a:p>
            <a:pPr marL="304800" indent="-304800" algn="l" defTabSz="1300480">
              <a:lnSpc>
                <a:spcPct val="120000"/>
              </a:lnSpc>
              <a:buSzPct val="100000"/>
              <a:buChar char="•"/>
              <a:defRPr sz="2700" b="0">
                <a:solidFill>
                  <a:srgbClr val="000000"/>
                </a:solidFill>
              </a:defRPr>
            </a:pPr>
            <a:r>
              <a:t>The Scientific Payload</a:t>
            </a:r>
          </a:p>
          <a:p>
            <a:pPr marL="304800" indent="-304800" algn="l" defTabSz="1300480">
              <a:lnSpc>
                <a:spcPct val="120000"/>
              </a:lnSpc>
              <a:buSzPct val="100000"/>
              <a:buChar char="•"/>
              <a:defRPr sz="2700" b="0">
                <a:solidFill>
                  <a:srgbClr val="000000"/>
                </a:solidFill>
              </a:defRPr>
            </a:pPr>
            <a:r>
              <a:t>First Flight Data and preliminary results</a:t>
            </a:r>
          </a:p>
        </p:txBody>
      </p:sp>
      <p:pic>
        <p:nvPicPr>
          <p:cNvPr id="170" name="Nanosats_years_2022-01-01.pdf" descr="Nanosats_years_2022-01-0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13" y="3959875"/>
            <a:ext cx="7855461" cy="49281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171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172" name="Text"/>
            <p:cNvSpPr txBox="1"/>
            <p:nvPr/>
          </p:nvSpPr>
          <p:spPr>
            <a:xfrm>
              <a:off x="12715218" y="9284942"/>
              <a:ext cx="251588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2</a:t>
              </a:fld>
              <a:endParaRPr/>
            </a:p>
          </p:txBody>
        </p:sp>
        <p:pic>
          <p:nvPicPr>
            <p:cNvPr id="173" name="Google Shape;25;p6" descr="Google Shape;25;p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logo_GSSI_2.jpg" descr="logo_GSSI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6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roximity Electronics (CTRL &amp; FE board)"/>
          <p:cNvSpPr txBox="1">
            <a:spLocks noGrp="1"/>
          </p:cNvSpPr>
          <p:nvPr>
            <p:ph type="title"/>
          </p:nvPr>
        </p:nvSpPr>
        <p:spPr>
          <a:xfrm>
            <a:off x="1333405" y="58886"/>
            <a:ext cx="11607800" cy="1016001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rPr dirty="0"/>
              <a:t>Proximity Electronics (CTRL &amp; FE board)</a:t>
            </a:r>
          </a:p>
        </p:txBody>
      </p:sp>
      <p:sp>
        <p:nvSpPr>
          <p:cNvPr id="410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411" name="Controller_Drawings.PDF" descr="Controller_Drawing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343" y="1291166"/>
            <a:ext cx="7717294" cy="5453433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Payload operations;…"/>
          <p:cNvSpPr txBox="1">
            <a:spLocks noGrp="1"/>
          </p:cNvSpPr>
          <p:nvPr>
            <p:ph type="body" sz="half" idx="1"/>
          </p:nvPr>
        </p:nvSpPr>
        <p:spPr>
          <a:xfrm>
            <a:off x="938582" y="6752411"/>
            <a:ext cx="11479129" cy="2610762"/>
          </a:xfrm>
          <a:prstGeom prst="rect">
            <a:avLst/>
          </a:prstGeom>
        </p:spPr>
        <p:txBody>
          <a:bodyPr lIns="0" tIns="0" rIns="0" bIns="0" numCol="2" spcCol="573956"/>
          <a:lstStyle/>
          <a:p>
            <a:pPr marL="283463" indent="-212597" defTabSz="566927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4" b="0"/>
            </a:pPr>
            <a:r>
              <a:rPr dirty="0"/>
              <a:t>Payload operations;</a:t>
            </a:r>
          </a:p>
          <a:p>
            <a:pPr marL="283463" indent="-212597" defTabSz="566927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4" b="0"/>
            </a:pPr>
            <a:r>
              <a:rPr dirty="0"/>
              <a:t>Signal conditioning;</a:t>
            </a:r>
          </a:p>
          <a:p>
            <a:pPr marL="283463" indent="-212597" defTabSz="566927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4" b="0"/>
            </a:pPr>
            <a:r>
              <a:rPr dirty="0"/>
              <a:t>Signal Charge extraction (ADC+FPGA);</a:t>
            </a:r>
          </a:p>
          <a:p>
            <a:pPr marL="283463" indent="-212597" defTabSz="566927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4" b="0"/>
            </a:pPr>
            <a:r>
              <a:rPr dirty="0"/>
              <a:t>CubeSat Software Protocol (CSP) compliant ;</a:t>
            </a:r>
          </a:p>
          <a:p>
            <a:pPr marL="283463" indent="-212597" defTabSz="566927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4" b="0"/>
            </a:pPr>
            <a:r>
              <a:rPr dirty="0"/>
              <a:t>Event builder;</a:t>
            </a:r>
          </a:p>
          <a:p>
            <a:pPr marL="283463" indent="-212597" defTabSz="566927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4" b="0"/>
            </a:pPr>
            <a:r>
              <a:rPr dirty="0"/>
              <a:t>Time stamping;</a:t>
            </a:r>
          </a:p>
          <a:p>
            <a:pPr marL="283463" indent="-212597" defTabSz="566927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4" b="0"/>
            </a:pPr>
            <a:r>
              <a:rPr dirty="0"/>
              <a:t>Preprocessing and data priority assignment;</a:t>
            </a:r>
          </a:p>
          <a:p>
            <a:pPr marL="283463" indent="-212597" defTabSz="566927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4" b="0"/>
            </a:pPr>
            <a:r>
              <a:rPr dirty="0"/>
              <a:t>Temperature monitoring;</a:t>
            </a:r>
          </a:p>
          <a:p>
            <a:pPr marL="283463" indent="-212597" defTabSz="566927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4" b="0"/>
            </a:pPr>
            <a:r>
              <a:rPr dirty="0"/>
              <a:t>Voltage Input: +3.3 V;</a:t>
            </a:r>
          </a:p>
          <a:p>
            <a:pPr marL="283463" indent="-212597" defTabSz="566927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4" b="0"/>
            </a:pPr>
            <a:r>
              <a:rPr dirty="0"/>
              <a:t>Weight: 27 g . </a:t>
            </a:r>
          </a:p>
        </p:txBody>
      </p:sp>
      <p:pic>
        <p:nvPicPr>
          <p:cNvPr id="413" name="WhatsApp Image 2022-05-23 at 16.50.34 (1).jpeg" descr="WhatsApp Image 2022-05-23 at 16.50.34 (1)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718" y="1874609"/>
            <a:ext cx="6942907" cy="45039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8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414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415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20</a:t>
              </a:fld>
              <a:endParaRPr/>
            </a:p>
          </p:txBody>
        </p:sp>
        <p:pic>
          <p:nvPicPr>
            <p:cNvPr id="416" name="Google Shape;25;p6" descr="Google Shape;25;p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7" name="logo_GSSI_2.jpg" descr="logo_GSSI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Line">
            <a:extLst>
              <a:ext uri="{FF2B5EF4-FFF2-40B4-BE49-F238E27FC236}">
                <a16:creationId xmlns:a16="http://schemas.microsoft.com/office/drawing/2014/main" id="{E91AF586-30B6-76DD-39F8-A33D60ED0C3B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he photosensor Arrays"/>
          <p:cNvSpPr txBox="1">
            <a:spLocks noGrp="1"/>
          </p:cNvSpPr>
          <p:nvPr>
            <p:ph type="title"/>
          </p:nvPr>
        </p:nvSpPr>
        <p:spPr>
          <a:xfrm>
            <a:off x="3516667" y="-68908"/>
            <a:ext cx="5971466" cy="1016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473840">
              <a:defRPr sz="5100" spc="-102"/>
            </a:lvl1pPr>
          </a:lstStyle>
          <a:p>
            <a:r>
              <a:t>The photosensor Arrays</a:t>
            </a:r>
          </a:p>
        </p:txBody>
      </p:sp>
      <p:pic>
        <p:nvPicPr>
          <p:cNvPr id="421" name="Google Shape;149;gb1a675115d_0_25" descr="Google Shape;149;gb1a675115d_0_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469" y="1644543"/>
            <a:ext cx="6190949" cy="6198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Google Shape;150;gb1a675115d_0_25" descr="Google Shape;150;gb1a675115d_0_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8" y="1644543"/>
            <a:ext cx="6514628" cy="6313506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424" name="Google Shape;196;gb1a675115d_0_53"/>
          <p:cNvSpPr txBox="1"/>
          <p:nvPr/>
        </p:nvSpPr>
        <p:spPr>
          <a:xfrm>
            <a:off x="1831898" y="7843369"/>
            <a:ext cx="3035521" cy="1132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129539" indent="-152400" defTabSz="1300480">
              <a:buClr>
                <a:srgbClr val="0C0C0C"/>
              </a:buClr>
              <a:buSzPts val="3000"/>
              <a:buFont typeface="Calibri"/>
              <a:buChar char=" "/>
              <a:defRPr sz="3000" b="0">
                <a:solidFill>
                  <a:srgbClr val="0C0C0C"/>
                </a:solidFill>
              </a:defRPr>
            </a:lvl1pPr>
          </a:lstStyle>
          <a:p>
            <a:r>
              <a:t>PMT Array</a:t>
            </a:r>
          </a:p>
        </p:txBody>
      </p:sp>
      <p:sp>
        <p:nvSpPr>
          <p:cNvPr id="425" name="Google Shape;196;gb1a675115d_0_53"/>
          <p:cNvSpPr txBox="1"/>
          <p:nvPr/>
        </p:nvSpPr>
        <p:spPr>
          <a:xfrm>
            <a:off x="8142244" y="7843369"/>
            <a:ext cx="3035521" cy="1132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129539" indent="-152400" defTabSz="1300480">
              <a:buClr>
                <a:srgbClr val="0C0C0C"/>
              </a:buClr>
              <a:buSzPts val="3000"/>
              <a:buFont typeface="Calibri"/>
              <a:buChar char=" "/>
              <a:defRPr sz="3000" b="0">
                <a:solidFill>
                  <a:srgbClr val="0C0C0C"/>
                </a:solidFill>
              </a:defRPr>
            </a:lvl1pPr>
          </a:lstStyle>
          <a:p>
            <a:r>
              <a:t>MPPC/SiPM Array</a:t>
            </a:r>
          </a:p>
        </p:txBody>
      </p:sp>
      <p:grpSp>
        <p:nvGrpSpPr>
          <p:cNvPr id="430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426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427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21</a:t>
              </a:fld>
              <a:endParaRPr/>
            </a:p>
          </p:txBody>
        </p:sp>
        <p:pic>
          <p:nvPicPr>
            <p:cNvPr id="428" name="Google Shape;25;p6" descr="Google Shape;25;p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logo_GSSI_2.jpg" descr="logo_GSSI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Line">
            <a:extLst>
              <a:ext uri="{FF2B5EF4-FFF2-40B4-BE49-F238E27FC236}">
                <a16:creationId xmlns:a16="http://schemas.microsoft.com/office/drawing/2014/main" id="{17EEC5D0-ADCA-7BBD-B432-762ED1CBAD15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he PMT payload (Inner View)"/>
          <p:cNvSpPr txBox="1">
            <a:spLocks noGrp="1"/>
          </p:cNvSpPr>
          <p:nvPr>
            <p:ph type="title"/>
          </p:nvPr>
        </p:nvSpPr>
        <p:spPr>
          <a:xfrm>
            <a:off x="2702652" y="0"/>
            <a:ext cx="11607801" cy="1016000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t>The PMT payload (Inner View)</a:t>
            </a:r>
          </a:p>
        </p:txBody>
      </p:sp>
      <p:sp>
        <p:nvSpPr>
          <p:cNvPr id="433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434" name="VETO system"/>
          <p:cNvSpPr txBox="1">
            <a:spLocks noGrp="1"/>
          </p:cNvSpPr>
          <p:nvPr>
            <p:ph type="body" sz="quarter" idx="1"/>
          </p:nvPr>
        </p:nvSpPr>
        <p:spPr>
          <a:xfrm>
            <a:off x="-558800" y="6324600"/>
            <a:ext cx="11582400" cy="1455526"/>
          </a:xfrm>
          <a:prstGeom prst="rect">
            <a:avLst/>
          </a:prstGeom>
        </p:spPr>
        <p:txBody>
          <a:bodyPr/>
          <a:lstStyle>
            <a:lvl1pPr marL="457200" indent="-365759" algn="ctr" defTabSz="584200">
              <a:lnSpc>
                <a:spcPct val="100000"/>
              </a:lnSpc>
              <a:spcBef>
                <a:spcPts val="100"/>
              </a:spcBef>
              <a:buClr>
                <a:srgbClr val="0C0C0C"/>
              </a:buClr>
              <a:buSzTx/>
              <a:buNone/>
              <a:defRPr sz="2400" spc="-24"/>
            </a:lvl1pPr>
          </a:lstStyle>
          <a:p>
            <a:r>
              <a:t>VETO system</a:t>
            </a:r>
          </a:p>
        </p:txBody>
      </p:sp>
      <p:sp>
        <p:nvSpPr>
          <p:cNvPr id="435" name="Google Shape;192;gb1a675115d_0_53"/>
          <p:cNvSpPr txBox="1"/>
          <p:nvPr/>
        </p:nvSpPr>
        <p:spPr>
          <a:xfrm>
            <a:off x="332867" y="3546187"/>
            <a:ext cx="2369786" cy="1330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marL="129539" indent="-152400" defTabSz="1300480">
              <a:buClr>
                <a:srgbClr val="0C0C0C"/>
              </a:buClr>
              <a:buSzPts val="3000"/>
              <a:buFont typeface="Calibri"/>
              <a:buChar char=" "/>
              <a:defRPr sz="3000" b="0">
                <a:solidFill>
                  <a:srgbClr val="0C0C0C"/>
                </a:solidFill>
              </a:defRPr>
            </a:pPr>
            <a:r>
              <a:t>Power Supply</a:t>
            </a:r>
          </a:p>
          <a:p>
            <a:pPr marL="129539" indent="-152400" defTabSz="1300480">
              <a:buClr>
                <a:srgbClr val="0C0C0C"/>
              </a:buClr>
              <a:buSzPts val="3000"/>
              <a:buFont typeface="Calibri"/>
              <a:buChar char=" "/>
              <a:defRPr sz="3000" b="0">
                <a:solidFill>
                  <a:srgbClr val="0C0C0C"/>
                </a:solidFill>
              </a:defRPr>
            </a:pPr>
            <a:r>
              <a:t> Electronics</a:t>
            </a:r>
          </a:p>
        </p:txBody>
      </p:sp>
      <p:sp>
        <p:nvSpPr>
          <p:cNvPr id="436" name="Google Shape;193;gb1a675115d_0_53"/>
          <p:cNvSpPr txBox="1"/>
          <p:nvPr/>
        </p:nvSpPr>
        <p:spPr>
          <a:xfrm>
            <a:off x="10295675" y="4512913"/>
            <a:ext cx="2948922" cy="1132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marL="129539" indent="-152400" defTabSz="1300480">
              <a:buClr>
                <a:srgbClr val="0C0C0C"/>
              </a:buClr>
              <a:buSzPts val="3000"/>
              <a:buFont typeface="Calibri"/>
              <a:buChar char=" "/>
              <a:defRPr sz="3000" b="0">
                <a:solidFill>
                  <a:srgbClr val="0C0C0C"/>
                </a:solidFill>
              </a:defRPr>
            </a:pPr>
            <a:r>
              <a:t>Photomultiplier</a:t>
            </a:r>
          </a:p>
          <a:p>
            <a:pPr marL="129539" indent="-152400" defTabSz="1300480">
              <a:buClr>
                <a:srgbClr val="0C0C0C"/>
              </a:buClr>
              <a:buSzPts val="3000"/>
              <a:buFont typeface="Calibri"/>
              <a:buChar char=" "/>
              <a:defRPr sz="3000" b="0">
                <a:solidFill>
                  <a:srgbClr val="0C0C0C"/>
                </a:solidFill>
              </a:defRPr>
            </a:pPr>
            <a:r>
              <a:t>tube</a:t>
            </a:r>
          </a:p>
        </p:txBody>
      </p:sp>
      <p:pic>
        <p:nvPicPr>
          <p:cNvPr id="437" name="Google Shape;194;gb1a675115d_0_53" descr="Google Shape;194;gb1a675115d_0_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4902" y="1380967"/>
            <a:ext cx="7028566" cy="7804389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Google Shape;195;gb1a675115d_0_53"/>
          <p:cNvSpPr/>
          <p:nvPr/>
        </p:nvSpPr>
        <p:spPr>
          <a:xfrm flipH="1">
            <a:off x="8029639" y="7713897"/>
            <a:ext cx="2266037" cy="1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</p:spPr>
        <p:txBody>
          <a:bodyPr lIns="0" tIns="0" rIns="0" bIns="0" anchor="ctr"/>
          <a:lstStyle/>
          <a:p>
            <a:pPr algn="l" defTabSz="1300480">
              <a:defRPr sz="1800" b="0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9" name="Google Shape;196;gb1a675115d_0_53"/>
          <p:cNvSpPr txBox="1"/>
          <p:nvPr/>
        </p:nvSpPr>
        <p:spPr>
          <a:xfrm>
            <a:off x="0" y="5110707"/>
            <a:ext cx="3035521" cy="1132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marL="129539" indent="-152400" defTabSz="1300480">
              <a:buClr>
                <a:srgbClr val="0C0C0C"/>
              </a:buClr>
              <a:buSzPts val="3000"/>
              <a:buFont typeface="Calibri"/>
              <a:buChar char=" "/>
              <a:defRPr sz="3000" b="0">
                <a:solidFill>
                  <a:srgbClr val="0C0C0C"/>
                </a:solidFill>
              </a:defRPr>
            </a:pPr>
            <a:r>
              <a:t>VETO </a:t>
            </a:r>
          </a:p>
          <a:p>
            <a:pPr marL="129539" indent="-152400" defTabSz="1300480">
              <a:buClr>
                <a:srgbClr val="0C0C0C"/>
              </a:buClr>
              <a:buSzPts val="3000"/>
              <a:buFont typeface="Calibri"/>
              <a:buChar char=" "/>
              <a:defRPr sz="3000" b="0">
                <a:solidFill>
                  <a:srgbClr val="0C0C0C"/>
                </a:solidFill>
              </a:defRPr>
            </a:pPr>
            <a:r>
              <a:t>Electronics</a:t>
            </a:r>
          </a:p>
        </p:txBody>
      </p:sp>
      <p:sp>
        <p:nvSpPr>
          <p:cNvPr id="440" name="Google Shape;197;gb1a675115d_0_53"/>
          <p:cNvSpPr/>
          <p:nvPr/>
        </p:nvSpPr>
        <p:spPr>
          <a:xfrm>
            <a:off x="2445441" y="5616796"/>
            <a:ext cx="1377148" cy="1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</p:spPr>
        <p:txBody>
          <a:bodyPr lIns="0" tIns="0" rIns="0" bIns="0" anchor="ctr"/>
          <a:lstStyle/>
          <a:p>
            <a:pPr algn="l" defTabSz="1300480">
              <a:defRPr sz="1800" b="0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1" name="Google Shape;198;gb1a675115d_0_53"/>
          <p:cNvSpPr/>
          <p:nvPr/>
        </p:nvSpPr>
        <p:spPr>
          <a:xfrm flipH="1">
            <a:off x="8137638" y="4969063"/>
            <a:ext cx="2399200" cy="1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</p:spPr>
        <p:txBody>
          <a:bodyPr lIns="0" tIns="0" rIns="0" bIns="0" anchor="ctr"/>
          <a:lstStyle/>
          <a:p>
            <a:pPr algn="l" defTabSz="1300480">
              <a:defRPr sz="1800" b="0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2" name="Google Shape;199;gb1a675115d_0_53"/>
          <p:cNvSpPr/>
          <p:nvPr/>
        </p:nvSpPr>
        <p:spPr>
          <a:xfrm>
            <a:off x="2702652" y="4243685"/>
            <a:ext cx="1119937" cy="1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</p:spPr>
        <p:txBody>
          <a:bodyPr lIns="0" tIns="0" rIns="0" bIns="0" anchor="ctr"/>
          <a:lstStyle/>
          <a:p>
            <a:pPr algn="l" defTabSz="1300480">
              <a:defRPr sz="1800" b="0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3" name="Google Shape;200;gb1a675115d_0_53"/>
          <p:cNvSpPr txBox="1"/>
          <p:nvPr/>
        </p:nvSpPr>
        <p:spPr>
          <a:xfrm>
            <a:off x="10279557" y="2232188"/>
            <a:ext cx="2662721" cy="624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 fontScale="92500"/>
          </a:bodyPr>
          <a:lstStyle>
            <a:lvl1pPr marL="116585" indent="-137159" defTabSz="1170431">
              <a:buClr>
                <a:srgbClr val="0C0C0C"/>
              </a:buClr>
              <a:buSzPts val="2600"/>
              <a:buFont typeface="Calibri"/>
              <a:buChar char=" "/>
              <a:defRPr sz="2700" b="0">
                <a:solidFill>
                  <a:srgbClr val="0C0C0C"/>
                </a:solidFill>
              </a:defRPr>
            </a:lvl1pPr>
          </a:lstStyle>
          <a:p>
            <a:r>
              <a:t>Controller Electronics</a:t>
            </a:r>
          </a:p>
        </p:txBody>
      </p:sp>
      <p:sp>
        <p:nvSpPr>
          <p:cNvPr id="444" name="Google Shape;201;gb1a675115d_0_53"/>
          <p:cNvSpPr/>
          <p:nvPr/>
        </p:nvSpPr>
        <p:spPr>
          <a:xfrm flipH="1">
            <a:off x="8932849" y="2547671"/>
            <a:ext cx="1362827" cy="1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</p:spPr>
        <p:txBody>
          <a:bodyPr lIns="0" tIns="0" rIns="0" bIns="0" anchor="ctr"/>
          <a:lstStyle/>
          <a:p>
            <a:pPr algn="l" defTabSz="1300480">
              <a:defRPr sz="1800" b="0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5" name="Google Shape;193;gb1a675115d_0_53"/>
          <p:cNvSpPr txBox="1"/>
          <p:nvPr/>
        </p:nvSpPr>
        <p:spPr>
          <a:xfrm>
            <a:off x="9803591" y="7301850"/>
            <a:ext cx="3011300" cy="829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129539" indent="-152400" defTabSz="1300480">
              <a:buClr>
                <a:srgbClr val="0C0C0C"/>
              </a:buClr>
              <a:buSzPts val="3000"/>
              <a:buFont typeface="Calibri"/>
              <a:buChar char=" "/>
              <a:defRPr sz="3000" b="0">
                <a:solidFill>
                  <a:srgbClr val="0C0C0C"/>
                </a:solidFill>
              </a:defRPr>
            </a:lvl1pPr>
          </a:lstStyle>
          <a:p>
            <a:r>
              <a:t>VETO system</a:t>
            </a:r>
          </a:p>
        </p:txBody>
      </p:sp>
      <p:grpSp>
        <p:nvGrpSpPr>
          <p:cNvPr id="450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446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447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22</a:t>
              </a:fld>
              <a:endParaRPr/>
            </a:p>
          </p:txBody>
        </p:sp>
        <p:pic>
          <p:nvPicPr>
            <p:cNvPr id="448" name="Google Shape;25;p6" descr="Google Shape;25;p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logo_GSSI_2.jpg" descr="logo_GSSI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" name="Line">
            <a:extLst>
              <a:ext uri="{FF2B5EF4-FFF2-40B4-BE49-F238E27FC236}">
                <a16:creationId xmlns:a16="http://schemas.microsoft.com/office/drawing/2014/main" id="{D20147D9-758B-3CB7-F628-F1C948C27EDC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 very intense and (eventually) sad story"/>
          <p:cNvSpPr txBox="1">
            <a:spLocks noGrp="1"/>
          </p:cNvSpPr>
          <p:nvPr>
            <p:ph type="title"/>
          </p:nvPr>
        </p:nvSpPr>
        <p:spPr>
          <a:xfrm>
            <a:off x="1063910" y="17768"/>
            <a:ext cx="11607801" cy="1016001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t>A very intense and (eventually) sad story</a:t>
            </a:r>
          </a:p>
        </p:txBody>
      </p:sp>
      <p:pic>
        <p:nvPicPr>
          <p:cNvPr id="453" name="Screenshot 2022-05-20 at 14.24.46.png" descr="Screenshot 2022-05-20 at 14.24.4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0807" y="2107326"/>
            <a:ext cx="10464495" cy="6521910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Line"/>
          <p:cNvSpPr/>
          <p:nvPr/>
        </p:nvSpPr>
        <p:spPr>
          <a:xfrm flipV="1">
            <a:off x="3414107" y="2548769"/>
            <a:ext cx="1" cy="5327384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55" name="Line"/>
          <p:cNvSpPr/>
          <p:nvPr/>
        </p:nvSpPr>
        <p:spPr>
          <a:xfrm flipV="1">
            <a:off x="4288910" y="2548769"/>
            <a:ext cx="1" cy="5327384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56" name="Line"/>
          <p:cNvSpPr/>
          <p:nvPr/>
        </p:nvSpPr>
        <p:spPr>
          <a:xfrm flipV="1">
            <a:off x="5533593" y="2548769"/>
            <a:ext cx="1" cy="5327384"/>
          </a:xfrm>
          <a:prstGeom prst="line">
            <a:avLst/>
          </a:prstGeom>
          <a:ln w="38100" cap="rnd">
            <a:solidFill>
              <a:schemeClr val="accent3">
                <a:hueOff val="362282"/>
                <a:satOff val="31803"/>
                <a:lumOff val="-18242"/>
              </a:schemeClr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57" name="Line"/>
          <p:cNvSpPr/>
          <p:nvPr/>
        </p:nvSpPr>
        <p:spPr>
          <a:xfrm flipV="1">
            <a:off x="6103054" y="2548769"/>
            <a:ext cx="1" cy="5327384"/>
          </a:xfrm>
          <a:prstGeom prst="line">
            <a:avLst/>
          </a:prstGeom>
          <a:ln w="38100" cap="rnd">
            <a:solidFill>
              <a:srgbClr val="0433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58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459" name="SpaceX Launch from Kennedy Space Center…"/>
          <p:cNvSpPr txBox="1"/>
          <p:nvPr/>
        </p:nvSpPr>
        <p:spPr>
          <a:xfrm>
            <a:off x="103201" y="1020743"/>
            <a:ext cx="662181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 b="0">
                <a:solidFill>
                  <a:srgbClr val="000000"/>
                </a:solidFill>
              </a:defRPr>
            </a:pPr>
            <a:r>
              <a:rPr dirty="0"/>
              <a:t>SpaceX Launch from Kennedy Space Center</a:t>
            </a:r>
          </a:p>
          <a:p>
            <a:pPr>
              <a:defRPr sz="2400" b="0">
                <a:solidFill>
                  <a:srgbClr val="000000"/>
                </a:solidFill>
              </a:defRPr>
            </a:pPr>
            <a:r>
              <a:rPr dirty="0"/>
              <a:t>on 2021-12-21 (Falcon9/Dragon docked ISS the day after)</a:t>
            </a:r>
          </a:p>
        </p:txBody>
      </p:sp>
      <p:sp>
        <p:nvSpPr>
          <p:cNvPr id="460" name="Line"/>
          <p:cNvSpPr/>
          <p:nvPr/>
        </p:nvSpPr>
        <p:spPr>
          <a:xfrm>
            <a:off x="3414107" y="1941503"/>
            <a:ext cx="9091" cy="576898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1" name="Deployment from ISS on 2022-02-03"/>
          <p:cNvSpPr txBox="1"/>
          <p:nvPr/>
        </p:nvSpPr>
        <p:spPr>
          <a:xfrm>
            <a:off x="1340021" y="8546624"/>
            <a:ext cx="624020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0">
                <a:solidFill>
                  <a:srgbClr val="000000"/>
                </a:solidFill>
              </a:defRPr>
            </a:lvl1pPr>
          </a:lstStyle>
          <a:p>
            <a:r>
              <a:rPr dirty="0"/>
              <a:t>Deployment from ISS on 2022-02-03 </a:t>
            </a:r>
          </a:p>
        </p:txBody>
      </p:sp>
      <p:sp>
        <p:nvSpPr>
          <p:cNvPr id="462" name="Line"/>
          <p:cNvSpPr/>
          <p:nvPr/>
        </p:nvSpPr>
        <p:spPr>
          <a:xfrm>
            <a:off x="4267591" y="7903093"/>
            <a:ext cx="1" cy="72608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3" name="Line"/>
          <p:cNvSpPr/>
          <p:nvPr/>
        </p:nvSpPr>
        <p:spPr>
          <a:xfrm>
            <a:off x="4349869" y="5039790"/>
            <a:ext cx="1122765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4" name="LEOP"/>
          <p:cNvSpPr txBox="1"/>
          <p:nvPr/>
        </p:nvSpPr>
        <p:spPr>
          <a:xfrm>
            <a:off x="4601371" y="5029631"/>
            <a:ext cx="61976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solidFill>
                  <a:srgbClr val="FF2600"/>
                </a:solidFill>
              </a:defRPr>
            </a:lvl1pPr>
          </a:lstStyle>
          <a:p>
            <a:r>
              <a:t>LEOP </a:t>
            </a:r>
          </a:p>
        </p:txBody>
      </p:sp>
      <p:sp>
        <p:nvSpPr>
          <p:cNvPr id="465" name="LIGHT-1 PAYLOAD…"/>
          <p:cNvSpPr txBox="1"/>
          <p:nvPr/>
        </p:nvSpPr>
        <p:spPr>
          <a:xfrm>
            <a:off x="4943167" y="1807199"/>
            <a:ext cx="175031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b="0">
                <a:solidFill>
                  <a:srgbClr val="FF2600"/>
                </a:solidFill>
              </a:defRPr>
            </a:pPr>
            <a:r>
              <a:t>LIGHT-1 PAYLOAD </a:t>
            </a:r>
          </a:p>
          <a:p>
            <a:pPr>
              <a:defRPr sz="2000" b="0">
                <a:solidFill>
                  <a:srgbClr val="FF2600"/>
                </a:solidFill>
              </a:defRPr>
            </a:pPr>
            <a:r>
              <a:t>COMMISSIONING </a:t>
            </a:r>
          </a:p>
        </p:txBody>
      </p:sp>
      <p:sp>
        <p:nvSpPr>
          <p:cNvPr id="466" name="Line"/>
          <p:cNvSpPr/>
          <p:nvPr/>
        </p:nvSpPr>
        <p:spPr>
          <a:xfrm>
            <a:off x="5520893" y="2728304"/>
            <a:ext cx="594862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7" name="Line"/>
          <p:cNvSpPr/>
          <p:nvPr/>
        </p:nvSpPr>
        <p:spPr>
          <a:xfrm flipV="1">
            <a:off x="9406206" y="2548769"/>
            <a:ext cx="1" cy="5327384"/>
          </a:xfrm>
          <a:prstGeom prst="line">
            <a:avLst/>
          </a:prstGeom>
          <a:ln w="38100" cap="rnd">
            <a:solidFill>
              <a:srgbClr val="0433FF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8" name="LIGHT-1…"/>
          <p:cNvSpPr txBox="1"/>
          <p:nvPr/>
        </p:nvSpPr>
        <p:spPr>
          <a:xfrm>
            <a:off x="7067941" y="5659318"/>
            <a:ext cx="137337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b="0">
                <a:solidFill>
                  <a:srgbClr val="FF2600"/>
                </a:solidFill>
              </a:defRPr>
            </a:pPr>
            <a:r>
              <a:t>LIGHT-1</a:t>
            </a:r>
          </a:p>
          <a:p>
            <a:pPr>
              <a:defRPr sz="2000" b="0">
                <a:solidFill>
                  <a:srgbClr val="FF2600"/>
                </a:solidFill>
              </a:defRPr>
            </a:pPr>
            <a:r>
              <a:t>SCIENCE DATA</a:t>
            </a:r>
          </a:p>
        </p:txBody>
      </p:sp>
      <p:sp>
        <p:nvSpPr>
          <p:cNvPr id="469" name="Line"/>
          <p:cNvSpPr/>
          <p:nvPr/>
        </p:nvSpPr>
        <p:spPr>
          <a:xfrm>
            <a:off x="6115754" y="5661858"/>
            <a:ext cx="3277753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0" name="LIGHT-1…"/>
          <p:cNvSpPr txBox="1"/>
          <p:nvPr/>
        </p:nvSpPr>
        <p:spPr>
          <a:xfrm>
            <a:off x="9679773" y="6319719"/>
            <a:ext cx="119608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b="0">
                <a:solidFill>
                  <a:srgbClr val="FF2600"/>
                </a:solidFill>
              </a:defRPr>
            </a:pPr>
            <a:r>
              <a:t>LIGHT-1</a:t>
            </a:r>
          </a:p>
          <a:p>
            <a:pPr>
              <a:defRPr sz="2000" b="0">
                <a:solidFill>
                  <a:srgbClr val="FF2600"/>
                </a:solidFill>
              </a:defRPr>
            </a:pPr>
            <a:r>
              <a:t>END OF LIFE</a:t>
            </a:r>
          </a:p>
        </p:txBody>
      </p:sp>
      <p:grpSp>
        <p:nvGrpSpPr>
          <p:cNvPr id="475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471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472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23</a:t>
              </a:fld>
              <a:endParaRPr/>
            </a:p>
          </p:txBody>
        </p:sp>
        <p:pic>
          <p:nvPicPr>
            <p:cNvPr id="473" name="Google Shape;25;p6" descr="Google Shape;25;p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4" name="logo_GSSI_2.jpg" descr="logo_GSSI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6" name="LEOP = LAUNCH and EARLY ORBIT PHASE"/>
          <p:cNvSpPr txBox="1"/>
          <p:nvPr/>
        </p:nvSpPr>
        <p:spPr>
          <a:xfrm>
            <a:off x="9034303" y="8584724"/>
            <a:ext cx="37721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solidFill>
                  <a:srgbClr val="FF2600"/>
                </a:solidFill>
              </a:defRPr>
            </a:lvl1pPr>
          </a:lstStyle>
          <a:p>
            <a:r>
              <a:t>LEOP = LAUNCH and EARLY ORBIT PHASE</a:t>
            </a:r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674E7853-88A9-975E-E1B2-9E3480D5BFBD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he PMT payload (Inner View)"/>
          <p:cNvSpPr txBox="1">
            <a:spLocks noGrp="1"/>
          </p:cNvSpPr>
          <p:nvPr>
            <p:ph type="title"/>
          </p:nvPr>
        </p:nvSpPr>
        <p:spPr>
          <a:xfrm>
            <a:off x="2702652" y="0"/>
            <a:ext cx="11607801" cy="1016000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rPr lang="en-US" dirty="0"/>
              <a:t>LIGHT-1 moment of celebrity</a:t>
            </a:r>
            <a:endParaRPr dirty="0"/>
          </a:p>
        </p:txBody>
      </p:sp>
      <p:sp>
        <p:nvSpPr>
          <p:cNvPr id="433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24</a:t>
            </a:fld>
            <a:endParaRPr/>
          </a:p>
        </p:txBody>
      </p:sp>
      <p:grpSp>
        <p:nvGrpSpPr>
          <p:cNvPr id="450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446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447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rPr/>
                <a:t>24</a:t>
              </a:fld>
              <a:endParaRPr/>
            </a:p>
          </p:txBody>
        </p:sp>
        <p:pic>
          <p:nvPicPr>
            <p:cNvPr id="448" name="Google Shape;25;p6" descr="Google Shape;25;p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logo_GSSI_2.jpg" descr="logo_GSSI_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" name="Line">
            <a:extLst>
              <a:ext uri="{FF2B5EF4-FFF2-40B4-BE49-F238E27FC236}">
                <a16:creationId xmlns:a16="http://schemas.microsoft.com/office/drawing/2014/main" id="{D20147D9-758B-3CB7-F628-F1C948C27EDC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" name="Deployment from ISS on 2022-02-03">
            <a:extLst>
              <a:ext uri="{FF2B5EF4-FFF2-40B4-BE49-F238E27FC236}">
                <a16:creationId xmlns:a16="http://schemas.microsoft.com/office/drawing/2014/main" id="{2128259C-3166-B48C-46E0-C8BB20773D1B}"/>
              </a:ext>
            </a:extLst>
          </p:cNvPr>
          <p:cNvSpPr txBox="1"/>
          <p:nvPr/>
        </p:nvSpPr>
        <p:spPr>
          <a:xfrm>
            <a:off x="3391279" y="8482073"/>
            <a:ext cx="6240202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0">
                <a:solidFill>
                  <a:srgbClr val="000000"/>
                </a:solidFill>
              </a:defRPr>
            </a:lvl1pPr>
          </a:lstStyle>
          <a:p>
            <a:r>
              <a:rPr dirty="0"/>
              <a:t>Deployment from ISS on 2022-02-03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4AFEC-B3F3-AD4F-7F08-D4FC0C8CD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60" y="1409078"/>
            <a:ext cx="12330050" cy="69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6490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roup"/>
          <p:cNvGrpSpPr/>
          <p:nvPr/>
        </p:nvGrpSpPr>
        <p:grpSpPr>
          <a:xfrm>
            <a:off x="1581043" y="947092"/>
            <a:ext cx="10229957" cy="6554161"/>
            <a:chOff x="0" y="0"/>
            <a:chExt cx="10229956" cy="6554159"/>
          </a:xfrm>
        </p:grpSpPr>
        <p:pic>
          <p:nvPicPr>
            <p:cNvPr id="478" name="Screenshot 2022-05-21 at 17.44.46.png" descr="Screenshot 2022-05-21 at 17.44.4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359270"/>
              <a:ext cx="10229957" cy="619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9" name="Rectangle"/>
            <p:cNvSpPr/>
            <p:nvPr/>
          </p:nvSpPr>
          <p:spPr>
            <a:xfrm>
              <a:off x="3930756" y="0"/>
              <a:ext cx="2720281" cy="40389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81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482" name="Measured particle rate (SiPM CH2)"/>
          <p:cNvSpPr txBox="1">
            <a:spLocks noGrp="1"/>
          </p:cNvSpPr>
          <p:nvPr>
            <p:ph type="title"/>
          </p:nvPr>
        </p:nvSpPr>
        <p:spPr>
          <a:xfrm>
            <a:off x="698500" y="-68908"/>
            <a:ext cx="11607800" cy="1016001"/>
          </a:xfrm>
          <a:prstGeom prst="rect">
            <a:avLst/>
          </a:prstGeom>
        </p:spPr>
        <p:txBody>
          <a:bodyPr anchor="ctr"/>
          <a:lstStyle>
            <a:lvl1pPr algn="ctr" defTabSz="1525858">
              <a:defRPr sz="5280" spc="-105"/>
            </a:lvl1pPr>
          </a:lstStyle>
          <a:p>
            <a:r>
              <a:t>Measured particle rate (SiPM CH2)</a:t>
            </a:r>
          </a:p>
        </p:txBody>
      </p:sp>
      <p:sp>
        <p:nvSpPr>
          <p:cNvPr id="483" name="Google Shape;185;gb1dc104f46_0_17"/>
          <p:cNvSpPr txBox="1"/>
          <p:nvPr/>
        </p:nvSpPr>
        <p:spPr>
          <a:xfrm>
            <a:off x="321313" y="8454929"/>
            <a:ext cx="12683487" cy="71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algn="l" defTabSz="1300480">
              <a:lnSpc>
                <a:spcPct val="115000"/>
              </a:lnSpc>
              <a:defRPr sz="3000" b="0">
                <a:solidFill>
                  <a:srgbClr val="000000"/>
                </a:solidFill>
              </a:defRPr>
            </a:lvl1pPr>
          </a:lstStyle>
          <a:p>
            <a:r>
              <a:t>LIGHT-1 Operational DutyCycle (DC): 61%, Effective DC (checks, reboot, SAA): 48%</a:t>
            </a:r>
          </a:p>
        </p:txBody>
      </p:sp>
      <p:sp>
        <p:nvSpPr>
          <p:cNvPr id="484" name="Google Shape;185;gb1dc104f46_0_17"/>
          <p:cNvSpPr txBox="1"/>
          <p:nvPr/>
        </p:nvSpPr>
        <p:spPr>
          <a:xfrm>
            <a:off x="321313" y="7947674"/>
            <a:ext cx="10626651" cy="71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algn="l" defTabSz="1300480">
              <a:lnSpc>
                <a:spcPct val="115000"/>
              </a:lnSpc>
              <a:defRPr sz="3000" b="0">
                <a:solidFill>
                  <a:srgbClr val="000000"/>
                </a:solidFill>
              </a:defRPr>
            </a:lvl1pPr>
          </a:lstStyle>
          <a:p>
            <a:r>
              <a:t>SiPM CH2 detection THR set to 1800 ADC CH / 64k ADC CH </a:t>
            </a:r>
          </a:p>
        </p:txBody>
      </p:sp>
      <p:sp>
        <p:nvSpPr>
          <p:cNvPr id="485" name="Google Shape;185;gb1dc104f46_0_17"/>
          <p:cNvSpPr txBox="1"/>
          <p:nvPr/>
        </p:nvSpPr>
        <p:spPr>
          <a:xfrm>
            <a:off x="2378149" y="1423342"/>
            <a:ext cx="10626651" cy="58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/>
          <a:p>
            <a:pPr algn="l" defTabSz="1300480">
              <a:lnSpc>
                <a:spcPct val="115000"/>
              </a:lnSpc>
              <a:defRPr sz="2300" b="0">
                <a:solidFill>
                  <a:srgbClr val="000000"/>
                </a:solidFill>
              </a:defRPr>
            </a:pPr>
            <a:r>
              <a:t>1 Sample/20 s (1 Sample/</a:t>
            </a:r>
            <a:r>
              <a:rPr baseline="-5999"/>
              <a:t>~</a:t>
            </a:r>
            <a:r>
              <a:t>160 km) </a:t>
            </a:r>
          </a:p>
        </p:txBody>
      </p:sp>
      <p:sp>
        <p:nvSpPr>
          <p:cNvPr id="486" name="Google Shape;185;gb1dc104f46_0_17"/>
          <p:cNvSpPr txBox="1"/>
          <p:nvPr/>
        </p:nvSpPr>
        <p:spPr>
          <a:xfrm>
            <a:off x="2225749" y="4459131"/>
            <a:ext cx="1569101" cy="1041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/>
          <a:p>
            <a:pPr defTabSz="1300480">
              <a:lnSpc>
                <a:spcPct val="115000"/>
              </a:lnSpc>
              <a:defRPr sz="2300" b="0">
                <a:solidFill>
                  <a:srgbClr val="000000"/>
                </a:solidFill>
              </a:defRPr>
            </a:pPr>
            <a:r>
              <a:t>Payload ON </a:t>
            </a:r>
          </a:p>
          <a:p>
            <a:pPr defTabSz="1300480">
              <a:lnSpc>
                <a:spcPct val="115000"/>
              </a:lnSpc>
              <a:defRPr sz="2300" b="0">
                <a:solidFill>
                  <a:srgbClr val="000000"/>
                </a:solidFill>
              </a:defRPr>
            </a:pPr>
            <a:r>
              <a:t>Noise Mode</a:t>
            </a:r>
          </a:p>
        </p:txBody>
      </p:sp>
      <p:sp>
        <p:nvSpPr>
          <p:cNvPr id="487" name="Line"/>
          <p:cNvSpPr/>
          <p:nvPr/>
        </p:nvSpPr>
        <p:spPr>
          <a:xfrm flipH="1">
            <a:off x="2805977" y="5432363"/>
            <a:ext cx="1" cy="107881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8" name="Google Shape;185;gb1dc104f46_0_17"/>
          <p:cNvSpPr txBox="1"/>
          <p:nvPr/>
        </p:nvSpPr>
        <p:spPr>
          <a:xfrm>
            <a:off x="1558969" y="7450451"/>
            <a:ext cx="3448437" cy="58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defTabSz="1300480">
              <a:lnSpc>
                <a:spcPct val="115000"/>
              </a:lnSpc>
              <a:defRPr sz="2300">
                <a:solidFill>
                  <a:srgbClr val="000000"/>
                </a:solidFill>
              </a:defRPr>
            </a:lvl1pPr>
          </a:lstStyle>
          <a:p>
            <a:r>
              <a:t>Payload in Flight Mode</a:t>
            </a:r>
          </a:p>
        </p:txBody>
      </p:sp>
      <p:sp>
        <p:nvSpPr>
          <p:cNvPr id="489" name="Line"/>
          <p:cNvSpPr/>
          <p:nvPr/>
        </p:nvSpPr>
        <p:spPr>
          <a:xfrm>
            <a:off x="3283187" y="6925211"/>
            <a:ext cx="1" cy="62684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0" name="Google Shape;185;gb1dc104f46_0_17"/>
          <p:cNvSpPr txBox="1"/>
          <p:nvPr/>
        </p:nvSpPr>
        <p:spPr>
          <a:xfrm>
            <a:off x="5837894" y="4268631"/>
            <a:ext cx="1914541" cy="1041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defTabSz="1300480">
              <a:lnSpc>
                <a:spcPct val="115000"/>
              </a:lnSpc>
              <a:defRPr sz="2300" b="0">
                <a:solidFill>
                  <a:srgbClr val="000000"/>
                </a:solidFill>
              </a:defRPr>
            </a:lvl1pPr>
          </a:lstStyle>
          <a:p>
            <a:r>
              <a:t>Payload OFF </a:t>
            </a:r>
          </a:p>
        </p:txBody>
      </p:sp>
      <p:sp>
        <p:nvSpPr>
          <p:cNvPr id="491" name="Line"/>
          <p:cNvSpPr/>
          <p:nvPr/>
        </p:nvSpPr>
        <p:spPr>
          <a:xfrm>
            <a:off x="6795164" y="4880208"/>
            <a:ext cx="1" cy="1956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496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492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493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25</a:t>
              </a:fld>
              <a:endParaRPr/>
            </a:p>
          </p:txBody>
        </p:sp>
        <p:pic>
          <p:nvPicPr>
            <p:cNvPr id="494" name="Google Shape;25;p6" descr="Google Shape;25;p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logo_GSSI_2.jpg" descr="logo_GSSI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" name="Line">
            <a:extLst>
              <a:ext uri="{FF2B5EF4-FFF2-40B4-BE49-F238E27FC236}">
                <a16:creationId xmlns:a16="http://schemas.microsoft.com/office/drawing/2014/main" id="{70B52B70-5ED8-4CC8-5C1A-24D0BDFA6640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roup"/>
          <p:cNvGrpSpPr/>
          <p:nvPr/>
        </p:nvGrpSpPr>
        <p:grpSpPr>
          <a:xfrm>
            <a:off x="1581043" y="947092"/>
            <a:ext cx="10229957" cy="6554161"/>
            <a:chOff x="0" y="0"/>
            <a:chExt cx="10229956" cy="6554159"/>
          </a:xfrm>
        </p:grpSpPr>
        <p:pic>
          <p:nvPicPr>
            <p:cNvPr id="498" name="Screenshot 2022-05-21 at 17.44.46.png" descr="Screenshot 2022-05-21 at 17.44.4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359270"/>
              <a:ext cx="10229957" cy="6194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9" name="Rectangle"/>
            <p:cNvSpPr/>
            <p:nvPr/>
          </p:nvSpPr>
          <p:spPr>
            <a:xfrm>
              <a:off x="3930756" y="0"/>
              <a:ext cx="2720281" cy="40389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01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502" name="Measured particle rate (SiPM CH2)"/>
          <p:cNvSpPr txBox="1">
            <a:spLocks noGrp="1"/>
          </p:cNvSpPr>
          <p:nvPr>
            <p:ph type="title"/>
          </p:nvPr>
        </p:nvSpPr>
        <p:spPr>
          <a:xfrm>
            <a:off x="698500" y="-98848"/>
            <a:ext cx="11607800" cy="1016001"/>
          </a:xfrm>
          <a:prstGeom prst="rect">
            <a:avLst/>
          </a:prstGeom>
        </p:spPr>
        <p:txBody>
          <a:bodyPr anchor="ctr"/>
          <a:lstStyle>
            <a:lvl1pPr algn="ctr" defTabSz="1525858">
              <a:defRPr sz="5280" spc="-105"/>
            </a:lvl1pPr>
          </a:lstStyle>
          <a:p>
            <a:r>
              <a:t>Measured particle rate (SiPM CH2)</a:t>
            </a:r>
          </a:p>
        </p:txBody>
      </p:sp>
      <p:sp>
        <p:nvSpPr>
          <p:cNvPr id="503" name="Google Shape;185;gb1dc104f46_0_17"/>
          <p:cNvSpPr txBox="1"/>
          <p:nvPr/>
        </p:nvSpPr>
        <p:spPr>
          <a:xfrm>
            <a:off x="321314" y="8454929"/>
            <a:ext cx="12683487" cy="71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algn="l" defTabSz="1300480">
              <a:lnSpc>
                <a:spcPct val="115000"/>
              </a:lnSpc>
              <a:defRPr sz="3000" b="0">
                <a:solidFill>
                  <a:srgbClr val="000000"/>
                </a:solidFill>
              </a:defRPr>
            </a:lvl1pPr>
          </a:lstStyle>
          <a:p>
            <a:r>
              <a:t>LIGHT-1 Operational DutyCycle (DC): 61%, Effective DC (checks, reboot, SAA): 48%</a:t>
            </a:r>
          </a:p>
        </p:txBody>
      </p:sp>
      <p:sp>
        <p:nvSpPr>
          <p:cNvPr id="504" name="Google Shape;185;gb1dc104f46_0_17"/>
          <p:cNvSpPr txBox="1"/>
          <p:nvPr/>
        </p:nvSpPr>
        <p:spPr>
          <a:xfrm>
            <a:off x="321314" y="7947674"/>
            <a:ext cx="10626651" cy="71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algn="l" defTabSz="1300480">
              <a:lnSpc>
                <a:spcPct val="115000"/>
              </a:lnSpc>
              <a:defRPr sz="3000" b="0">
                <a:solidFill>
                  <a:srgbClr val="000000"/>
                </a:solidFill>
              </a:defRPr>
            </a:lvl1pPr>
          </a:lstStyle>
          <a:p>
            <a:r>
              <a:t>SiPM CH2 detection THR set to 1800 ADC CH / 64k ADC CH </a:t>
            </a:r>
          </a:p>
        </p:txBody>
      </p:sp>
      <p:sp>
        <p:nvSpPr>
          <p:cNvPr id="505" name="Google Shape;185;gb1dc104f46_0_17"/>
          <p:cNvSpPr txBox="1"/>
          <p:nvPr/>
        </p:nvSpPr>
        <p:spPr>
          <a:xfrm>
            <a:off x="2378149" y="1423342"/>
            <a:ext cx="10626651" cy="58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/>
          <a:p>
            <a:pPr algn="l" defTabSz="1300480">
              <a:lnSpc>
                <a:spcPct val="115000"/>
              </a:lnSpc>
              <a:defRPr sz="2300" b="0">
                <a:solidFill>
                  <a:srgbClr val="000000"/>
                </a:solidFill>
              </a:defRPr>
            </a:pPr>
            <a:r>
              <a:t>1 Sample/20 s (1 Sample/</a:t>
            </a:r>
            <a:r>
              <a:rPr baseline="-5999"/>
              <a:t>~</a:t>
            </a:r>
            <a:r>
              <a:t>160 km) </a:t>
            </a:r>
          </a:p>
        </p:txBody>
      </p:sp>
      <p:sp>
        <p:nvSpPr>
          <p:cNvPr id="506" name="Google Shape;185;gb1dc104f46_0_17"/>
          <p:cNvSpPr txBox="1"/>
          <p:nvPr/>
        </p:nvSpPr>
        <p:spPr>
          <a:xfrm>
            <a:off x="2225749" y="4459131"/>
            <a:ext cx="1569101" cy="1041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/>
          <a:p>
            <a:pPr defTabSz="1300480">
              <a:lnSpc>
                <a:spcPct val="115000"/>
              </a:lnSpc>
              <a:defRPr sz="2300" b="0">
                <a:solidFill>
                  <a:srgbClr val="000000"/>
                </a:solidFill>
              </a:defRPr>
            </a:pPr>
            <a:r>
              <a:t>Payload ON </a:t>
            </a:r>
          </a:p>
          <a:p>
            <a:pPr defTabSz="1300480">
              <a:lnSpc>
                <a:spcPct val="115000"/>
              </a:lnSpc>
              <a:defRPr sz="2300" b="0">
                <a:solidFill>
                  <a:srgbClr val="000000"/>
                </a:solidFill>
              </a:defRPr>
            </a:pPr>
            <a:r>
              <a:t>Noise Mode</a:t>
            </a:r>
          </a:p>
        </p:txBody>
      </p:sp>
      <p:sp>
        <p:nvSpPr>
          <p:cNvPr id="507" name="Line"/>
          <p:cNvSpPr/>
          <p:nvPr/>
        </p:nvSpPr>
        <p:spPr>
          <a:xfrm flipH="1">
            <a:off x="2805977" y="5432363"/>
            <a:ext cx="1" cy="107881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8" name="Line"/>
          <p:cNvSpPr/>
          <p:nvPr/>
        </p:nvSpPr>
        <p:spPr>
          <a:xfrm>
            <a:off x="3283187" y="6925211"/>
            <a:ext cx="1" cy="62684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9" name="Google Shape;185;gb1dc104f46_0_17"/>
          <p:cNvSpPr txBox="1"/>
          <p:nvPr/>
        </p:nvSpPr>
        <p:spPr>
          <a:xfrm>
            <a:off x="5837894" y="4268631"/>
            <a:ext cx="1914541" cy="1041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defTabSz="1300480">
              <a:lnSpc>
                <a:spcPct val="115000"/>
              </a:lnSpc>
              <a:defRPr sz="2300" b="0">
                <a:solidFill>
                  <a:srgbClr val="000000"/>
                </a:solidFill>
              </a:defRPr>
            </a:lvl1pPr>
          </a:lstStyle>
          <a:p>
            <a:r>
              <a:t>Payload OFF </a:t>
            </a:r>
          </a:p>
        </p:txBody>
      </p:sp>
      <p:sp>
        <p:nvSpPr>
          <p:cNvPr id="510" name="Line"/>
          <p:cNvSpPr/>
          <p:nvPr/>
        </p:nvSpPr>
        <p:spPr>
          <a:xfrm>
            <a:off x="6795164" y="4880208"/>
            <a:ext cx="1" cy="1956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11" name="Line"/>
          <p:cNvSpPr/>
          <p:nvPr/>
        </p:nvSpPr>
        <p:spPr>
          <a:xfrm>
            <a:off x="2795336" y="3838711"/>
            <a:ext cx="3987129" cy="715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21600" y="14876"/>
                </a:lnTo>
              </a:path>
            </a:pathLst>
          </a:cu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12" name="Google Shape;185;gb1dc104f46_0_17"/>
          <p:cNvSpPr txBox="1"/>
          <p:nvPr/>
        </p:nvSpPr>
        <p:spPr>
          <a:xfrm>
            <a:off x="3923353" y="2647917"/>
            <a:ext cx="1914542" cy="149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defTabSz="1300480">
              <a:lnSpc>
                <a:spcPct val="115000"/>
              </a:lnSpc>
              <a:defRPr sz="2300" b="0">
                <a:solidFill>
                  <a:srgbClr val="000000"/>
                </a:solidFill>
              </a:defRPr>
            </a:lvl1pPr>
          </a:lstStyle>
          <a:p>
            <a:r>
              <a:rPr dirty="0"/>
              <a:t>61% of 1 orbit (~3300 s)</a:t>
            </a:r>
          </a:p>
        </p:txBody>
      </p:sp>
      <p:sp>
        <p:nvSpPr>
          <p:cNvPr id="513" name="Google Shape;185;gb1dc104f46_0_17"/>
          <p:cNvSpPr txBox="1"/>
          <p:nvPr/>
        </p:nvSpPr>
        <p:spPr>
          <a:xfrm>
            <a:off x="1558969" y="7463151"/>
            <a:ext cx="3448437" cy="58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defTabSz="1300480">
              <a:lnSpc>
                <a:spcPct val="115000"/>
              </a:lnSpc>
              <a:defRPr sz="2300">
                <a:solidFill>
                  <a:srgbClr val="000000"/>
                </a:solidFill>
              </a:defRPr>
            </a:lvl1pPr>
          </a:lstStyle>
          <a:p>
            <a:r>
              <a:t>Payload in Flight Mode</a:t>
            </a:r>
          </a:p>
        </p:txBody>
      </p:sp>
      <p:grpSp>
        <p:nvGrpSpPr>
          <p:cNvPr id="518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514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515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26</a:t>
              </a:fld>
              <a:endParaRPr/>
            </a:p>
          </p:txBody>
        </p:sp>
        <p:pic>
          <p:nvPicPr>
            <p:cNvPr id="516" name="Google Shape;25;p6" descr="Google Shape;25;p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logo_GSSI_2.jpg" descr="logo_GSSI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Line">
            <a:extLst>
              <a:ext uri="{FF2B5EF4-FFF2-40B4-BE49-F238E27FC236}">
                <a16:creationId xmlns:a16="http://schemas.microsoft.com/office/drawing/2014/main" id="{E51C2049-CB5E-ABEE-6CC7-20E4E861513E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grpSp>
        <p:nvGrpSpPr>
          <p:cNvPr id="523" name="Group"/>
          <p:cNvGrpSpPr/>
          <p:nvPr/>
        </p:nvGrpSpPr>
        <p:grpSpPr>
          <a:xfrm>
            <a:off x="797069" y="750939"/>
            <a:ext cx="11410562" cy="7177617"/>
            <a:chOff x="2042" y="0"/>
            <a:chExt cx="11410560" cy="7177615"/>
          </a:xfrm>
        </p:grpSpPr>
        <p:pic>
          <p:nvPicPr>
            <p:cNvPr id="521" name="Screenshot 2022-05-21 at 13.27.18.png" descr="Screenshot 2022-05-21 at 13.27.18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9">
              <a:off x="2051" y="226516"/>
              <a:ext cx="11410543" cy="695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" y="22"/>
                  </a:moveTo>
                  <a:lnTo>
                    <a:pt x="0" y="10507"/>
                  </a:lnTo>
                  <a:lnTo>
                    <a:pt x="4" y="21600"/>
                  </a:lnTo>
                  <a:lnTo>
                    <a:pt x="21600" y="21578"/>
                  </a:lnTo>
                  <a:lnTo>
                    <a:pt x="21600" y="10506"/>
                  </a:lnTo>
                  <a:lnTo>
                    <a:pt x="21596" y="0"/>
                  </a:lnTo>
                  <a:lnTo>
                    <a:pt x="1" y="22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522" name="Rectangle"/>
            <p:cNvSpPr/>
            <p:nvPr/>
          </p:nvSpPr>
          <p:spPr>
            <a:xfrm>
              <a:off x="4368269" y="0"/>
              <a:ext cx="2686121" cy="3629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24" name="Measured particle rate (SiPM CH2)"/>
          <p:cNvSpPr txBox="1">
            <a:spLocks noGrp="1"/>
          </p:cNvSpPr>
          <p:nvPr>
            <p:ph type="title"/>
          </p:nvPr>
        </p:nvSpPr>
        <p:spPr>
          <a:xfrm>
            <a:off x="698500" y="0"/>
            <a:ext cx="11607800" cy="1016000"/>
          </a:xfrm>
          <a:prstGeom prst="rect">
            <a:avLst/>
          </a:prstGeom>
        </p:spPr>
        <p:txBody>
          <a:bodyPr/>
          <a:lstStyle>
            <a:lvl1pPr algn="ctr" defTabSz="1647233">
              <a:defRPr sz="5320" spc="-106"/>
            </a:lvl1pPr>
          </a:lstStyle>
          <a:p>
            <a:r>
              <a:t>Measured particle rate (SiPM CH2)</a:t>
            </a:r>
          </a:p>
        </p:txBody>
      </p:sp>
      <p:sp>
        <p:nvSpPr>
          <p:cNvPr id="525" name="Google Shape;185;gb1dc104f46_0_17"/>
          <p:cNvSpPr txBox="1"/>
          <p:nvPr/>
        </p:nvSpPr>
        <p:spPr>
          <a:xfrm>
            <a:off x="321314" y="8555313"/>
            <a:ext cx="12683487" cy="71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algn="l" defTabSz="1300480">
              <a:lnSpc>
                <a:spcPct val="115000"/>
              </a:lnSpc>
              <a:defRPr sz="3000" b="0">
                <a:solidFill>
                  <a:srgbClr val="000000"/>
                </a:solidFill>
              </a:defRPr>
            </a:lvl1pPr>
          </a:lstStyle>
          <a:p>
            <a:r>
              <a:t>LIGHT-1 Operational DutyCycle (DC): 61%, Effective DC (checks, reboot, SAA): 48%</a:t>
            </a:r>
          </a:p>
        </p:txBody>
      </p:sp>
      <p:sp>
        <p:nvSpPr>
          <p:cNvPr id="526" name="Google Shape;185;gb1dc104f46_0_17"/>
          <p:cNvSpPr txBox="1"/>
          <p:nvPr/>
        </p:nvSpPr>
        <p:spPr>
          <a:xfrm>
            <a:off x="321314" y="7928473"/>
            <a:ext cx="10626651" cy="71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algn="l" defTabSz="1300480">
              <a:lnSpc>
                <a:spcPct val="115000"/>
              </a:lnSpc>
              <a:defRPr sz="3000" b="0">
                <a:solidFill>
                  <a:srgbClr val="000000"/>
                </a:solidFill>
              </a:defRPr>
            </a:lvl1pPr>
          </a:lstStyle>
          <a:p>
            <a:r>
              <a:t>SiPM CH2 detection THR set to 1800 ADC CH / 64k ADC CH </a:t>
            </a:r>
          </a:p>
        </p:txBody>
      </p:sp>
      <p:sp>
        <p:nvSpPr>
          <p:cNvPr id="527" name="Google Shape;185;gb1dc104f46_0_17"/>
          <p:cNvSpPr txBox="1"/>
          <p:nvPr/>
        </p:nvSpPr>
        <p:spPr>
          <a:xfrm>
            <a:off x="1679649" y="1227189"/>
            <a:ext cx="10626651" cy="58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algn="l" defTabSz="1300480">
              <a:lnSpc>
                <a:spcPct val="115000"/>
              </a:lnSpc>
              <a:defRPr sz="2300" b="0">
                <a:solidFill>
                  <a:srgbClr val="000000"/>
                </a:solidFill>
              </a:defRPr>
            </a:lvl1pPr>
          </a:lstStyle>
          <a:p>
            <a:r>
              <a:t>1 Sample/20 s (1 Sample/~160 km) </a:t>
            </a:r>
          </a:p>
        </p:txBody>
      </p:sp>
      <p:sp>
        <p:nvSpPr>
          <p:cNvPr id="528" name="Google Shape;185;gb1dc104f46_0_17"/>
          <p:cNvSpPr txBox="1"/>
          <p:nvPr/>
        </p:nvSpPr>
        <p:spPr>
          <a:xfrm>
            <a:off x="6844609" y="2091583"/>
            <a:ext cx="3356080" cy="58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7519" tIns="97519" rIns="97519" bIns="97519" anchor="ctr">
            <a:spAutoFit/>
          </a:bodyPr>
          <a:lstStyle>
            <a:lvl1pPr algn="l" defTabSz="1300480">
              <a:lnSpc>
                <a:spcPct val="115000"/>
              </a:lnSpc>
              <a:defRPr sz="2300" b="0">
                <a:solidFill>
                  <a:srgbClr val="000000"/>
                </a:solidFill>
              </a:defRPr>
            </a:lvl1pPr>
          </a:lstStyle>
          <a:p>
            <a:r>
              <a:t>Transits nearby SAA region</a:t>
            </a:r>
          </a:p>
        </p:txBody>
      </p:sp>
      <p:sp>
        <p:nvSpPr>
          <p:cNvPr id="529" name="Line"/>
          <p:cNvSpPr/>
          <p:nvPr/>
        </p:nvSpPr>
        <p:spPr>
          <a:xfrm>
            <a:off x="6406381" y="2039513"/>
            <a:ext cx="4232537" cy="1"/>
          </a:xfrm>
          <a:prstGeom prst="line">
            <a:avLst/>
          </a:prstGeom>
          <a:ln w="38100">
            <a:solidFill>
              <a:srgbClr val="EA4126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defTabSz="584200">
              <a:defRPr sz="2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34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530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531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27</a:t>
              </a:fld>
              <a:endParaRPr/>
            </a:p>
          </p:txBody>
        </p:sp>
        <p:pic>
          <p:nvPicPr>
            <p:cNvPr id="532" name="Google Shape;25;p6" descr="Google Shape;25;p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3" name="logo_GSSI_2.jpg" descr="logo_GSSI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" name="Line">
            <a:extLst>
              <a:ext uri="{FF2B5EF4-FFF2-40B4-BE49-F238E27FC236}">
                <a16:creationId xmlns:a16="http://schemas.microsoft.com/office/drawing/2014/main" id="{C2D82F41-4E88-83CD-20A2-AC423DA5884C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ummary and present status"/>
          <p:cNvSpPr txBox="1">
            <a:spLocks noGrp="1"/>
          </p:cNvSpPr>
          <p:nvPr>
            <p:ph type="title"/>
          </p:nvPr>
        </p:nvSpPr>
        <p:spPr>
          <a:xfrm>
            <a:off x="2616200" y="-68908"/>
            <a:ext cx="11607800" cy="1016001"/>
          </a:xfrm>
          <a:prstGeom prst="rect">
            <a:avLst/>
          </a:prstGeom>
        </p:spPr>
        <p:txBody>
          <a:bodyPr/>
          <a:lstStyle>
            <a:lvl1pPr defTabSz="1525858">
              <a:defRPr sz="5280" spc="-105"/>
            </a:lvl1pPr>
          </a:lstStyle>
          <a:p>
            <a:r>
              <a:t>Summary and present status</a:t>
            </a:r>
          </a:p>
        </p:txBody>
      </p:sp>
      <p:sp>
        <p:nvSpPr>
          <p:cNvPr id="537" name="Text"/>
          <p:cNvSpPr txBox="1"/>
          <p:nvPr/>
        </p:nvSpPr>
        <p:spPr>
          <a:xfrm>
            <a:off x="12671710" y="9423400"/>
            <a:ext cx="269495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538" name="DSC_3808.jpg" descr="DSC_38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3701" y="6274600"/>
            <a:ext cx="3758069" cy="2785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DSC_3586.jpg" descr="DSC_358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3701" y="1091338"/>
            <a:ext cx="3758069" cy="5018453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LIGHT-1 was launched on December 21st, 2021  SpaceX Falcon9/Dragon;…"/>
          <p:cNvSpPr txBox="1"/>
          <p:nvPr/>
        </p:nvSpPr>
        <p:spPr>
          <a:xfrm>
            <a:off x="215900" y="947092"/>
            <a:ext cx="8697802" cy="363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0999" indent="-380999" algn="l">
              <a:lnSpc>
                <a:spcPct val="110000"/>
              </a:lnSpc>
              <a:spcBef>
                <a:spcPts val="400"/>
              </a:spcBef>
              <a:buSzPct val="94000"/>
              <a:buChar char="•"/>
              <a:defRPr sz="2500" b="0">
                <a:solidFill>
                  <a:srgbClr val="000000"/>
                </a:solidFill>
              </a:defRPr>
            </a:pPr>
            <a:r>
              <a:t>LIGHT-1 was launched on December 21st, 2021  SpaceX Falcon9/Dragon;</a:t>
            </a:r>
          </a:p>
          <a:p>
            <a:pPr marL="380999" indent="-380999" algn="l">
              <a:lnSpc>
                <a:spcPct val="110000"/>
              </a:lnSpc>
              <a:spcBef>
                <a:spcPts val="400"/>
              </a:spcBef>
              <a:buSzPct val="94000"/>
              <a:buChar char="•"/>
              <a:defRPr sz="2500" b="0">
                <a:solidFill>
                  <a:srgbClr val="000000"/>
                </a:solidFill>
              </a:defRPr>
            </a:pPr>
            <a:r>
              <a:t>LIGHT-1 was set into orbit (LEO, from ISS) on February 3rd, 2022;</a:t>
            </a:r>
          </a:p>
          <a:p>
            <a:pPr marL="380999" indent="-380999" algn="l">
              <a:lnSpc>
                <a:spcPct val="110000"/>
              </a:lnSpc>
              <a:spcBef>
                <a:spcPts val="400"/>
              </a:spcBef>
              <a:buSzPct val="94000"/>
              <a:buChar char="•"/>
              <a:defRPr sz="2500" b="0">
                <a:solidFill>
                  <a:srgbClr val="000000"/>
                </a:solidFill>
              </a:defRPr>
            </a:pPr>
            <a:r>
              <a:t>LEOP completed, LIGHT-1 payload commissioning completed;</a:t>
            </a:r>
          </a:p>
          <a:p>
            <a:pPr marL="380999" indent="-380999" algn="l">
              <a:lnSpc>
                <a:spcPct val="110000"/>
              </a:lnSpc>
              <a:spcBef>
                <a:spcPts val="400"/>
              </a:spcBef>
              <a:buSzPct val="94000"/>
              <a:buChar char="•"/>
              <a:defRPr sz="2500" b="0">
                <a:solidFill>
                  <a:srgbClr val="000000"/>
                </a:solidFill>
              </a:defRPr>
            </a:pPr>
            <a:r>
              <a:t>LIGHT-1 entered in the operating phase on May 10th, 2022;</a:t>
            </a:r>
          </a:p>
          <a:p>
            <a:pPr marL="380999" indent="-380999" algn="l">
              <a:lnSpc>
                <a:spcPct val="110000"/>
              </a:lnSpc>
              <a:spcBef>
                <a:spcPts val="400"/>
              </a:spcBef>
              <a:buSzPct val="94000"/>
              <a:buChar char="•"/>
              <a:defRPr sz="2500" b="0">
                <a:solidFill>
                  <a:srgbClr val="000000"/>
                </a:solidFill>
              </a:defRPr>
            </a:pPr>
            <a:r>
              <a:t>It has been a tremendous opportunity to teach students on instrumentation and detector operations;</a:t>
            </a:r>
          </a:p>
          <a:p>
            <a:pPr marL="380999" indent="-380999" algn="l">
              <a:lnSpc>
                <a:spcPct val="110000"/>
              </a:lnSpc>
              <a:spcBef>
                <a:spcPts val="400"/>
              </a:spcBef>
              <a:buSzPct val="94000"/>
              <a:buChar char="•"/>
              <a:defRPr sz="2500" b="0">
                <a:solidFill>
                  <a:srgbClr val="000000"/>
                </a:solidFill>
              </a:defRPr>
            </a:pPr>
            <a:r>
              <a:t>working fast toward the identification of TGF candidates.</a:t>
            </a:r>
          </a:p>
        </p:txBody>
      </p:sp>
      <p:grpSp>
        <p:nvGrpSpPr>
          <p:cNvPr id="545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541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542" name="Text"/>
            <p:cNvSpPr txBox="1"/>
            <p:nvPr/>
          </p:nvSpPr>
          <p:spPr>
            <a:xfrm>
              <a:off x="12646574" y="9284942"/>
              <a:ext cx="38887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28</a:t>
              </a:fld>
              <a:endParaRPr/>
            </a:p>
          </p:txBody>
        </p:sp>
        <p:pic>
          <p:nvPicPr>
            <p:cNvPr id="543" name="Google Shape;25;p6" descr="Google Shape;25;p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4" name="logo_GSSI_2.jpg" descr="logo_GSSI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6" name="Screenshot 2022-07-11 at 15.29.16.png" descr="Screenshot 2022-07-11 at 15.29.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00" y="4676420"/>
            <a:ext cx="8558938" cy="43838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9307BB24-3310-D900-E522-3BA9D0467556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Adriano Di Giovanni (GSSI, INFN-LNGS &amp; CAP3-NYUAD)"/>
          <p:cNvSpPr txBox="1"/>
          <p:nvPr/>
        </p:nvSpPr>
        <p:spPr>
          <a:xfrm>
            <a:off x="-34554" y="9194800"/>
            <a:ext cx="13073907" cy="558801"/>
          </a:xfrm>
          <a:prstGeom prst="rect">
            <a:avLst/>
          </a:prstGeom>
          <a:solidFill>
            <a:srgbClr val="E2893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7022">
              <a:defRPr sz="2600" b="0">
                <a:solidFill>
                  <a:srgbClr val="FFFFFF"/>
                </a:solidFill>
              </a:defRPr>
            </a:lvl1pPr>
          </a:lstStyle>
          <a:p>
            <a:r>
              <a:t>Adriano Di Giovanni (GSSI, INFN-LNGS &amp; CAP3-NYUAD) </a:t>
            </a:r>
          </a:p>
        </p:txBody>
      </p:sp>
      <p:sp>
        <p:nvSpPr>
          <p:cNvPr id="179" name="Discovering TGFs"/>
          <p:cNvSpPr txBox="1">
            <a:spLocks noGrp="1"/>
          </p:cNvSpPr>
          <p:nvPr>
            <p:ph type="title"/>
          </p:nvPr>
        </p:nvSpPr>
        <p:spPr>
          <a:xfrm>
            <a:off x="4079066" y="70226"/>
            <a:ext cx="4846668" cy="1016001"/>
          </a:xfrm>
          <a:prstGeom prst="rect">
            <a:avLst/>
          </a:prstGeom>
        </p:spPr>
        <p:txBody>
          <a:bodyPr/>
          <a:lstStyle>
            <a:lvl1pPr algn="ctr" defTabSz="1525858">
              <a:defRPr sz="5280" spc="-105"/>
            </a:lvl1pPr>
          </a:lstStyle>
          <a:p>
            <a:r>
              <a:rPr dirty="0"/>
              <a:t>Discovering TGFs</a:t>
            </a:r>
          </a:p>
        </p:txBody>
      </p:sp>
      <p:sp>
        <p:nvSpPr>
          <p:cNvPr id="180" name="Line"/>
          <p:cNvSpPr/>
          <p:nvPr/>
        </p:nvSpPr>
        <p:spPr>
          <a:xfrm flipH="1">
            <a:off x="2806700" y="1248273"/>
            <a:ext cx="1" cy="8017521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" name="Line"/>
          <p:cNvSpPr/>
          <p:nvPr/>
        </p:nvSpPr>
        <p:spPr>
          <a:xfrm>
            <a:off x="581692" y="1798193"/>
            <a:ext cx="222500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2" name="1969 - 1972"/>
          <p:cNvSpPr txBox="1"/>
          <p:nvPr/>
        </p:nvSpPr>
        <p:spPr>
          <a:xfrm>
            <a:off x="862549" y="1248273"/>
            <a:ext cx="166329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1969 - 1972</a:t>
            </a:r>
          </a:p>
        </p:txBody>
      </p:sp>
      <p:sp>
        <p:nvSpPr>
          <p:cNvPr id="183" name="Vela 5A/B and 6A/B"/>
          <p:cNvSpPr txBox="1"/>
          <p:nvPr/>
        </p:nvSpPr>
        <p:spPr>
          <a:xfrm>
            <a:off x="57962" y="1810892"/>
            <a:ext cx="257043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rPr dirty="0"/>
              <a:t>Vela 5A/B and 6A/B </a:t>
            </a:r>
          </a:p>
        </p:txBody>
      </p:sp>
      <p:sp>
        <p:nvSpPr>
          <p:cNvPr id="184" name="Detection of 16 GRBs"/>
          <p:cNvSpPr txBox="1"/>
          <p:nvPr/>
        </p:nvSpPr>
        <p:spPr>
          <a:xfrm>
            <a:off x="2981960" y="1518792"/>
            <a:ext cx="274076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Detection of 16 GRBs</a:t>
            </a:r>
          </a:p>
        </p:txBody>
      </p:sp>
      <p:sp>
        <p:nvSpPr>
          <p:cNvPr id="185" name="Line"/>
          <p:cNvSpPr/>
          <p:nvPr/>
        </p:nvSpPr>
        <p:spPr>
          <a:xfrm>
            <a:off x="581692" y="3224826"/>
            <a:ext cx="222500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6" name="BATSE-CGRO"/>
          <p:cNvSpPr txBox="1"/>
          <p:nvPr/>
        </p:nvSpPr>
        <p:spPr>
          <a:xfrm>
            <a:off x="842635" y="3237526"/>
            <a:ext cx="168320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BATSE-CGRO</a:t>
            </a:r>
          </a:p>
        </p:txBody>
      </p:sp>
      <p:sp>
        <p:nvSpPr>
          <p:cNvPr id="187" name="Detection of 2704 GRBs + a handful of high energetic short burst…"/>
          <p:cNvSpPr txBox="1"/>
          <p:nvPr/>
        </p:nvSpPr>
        <p:spPr>
          <a:xfrm>
            <a:off x="2981960" y="2734108"/>
            <a:ext cx="828101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584200">
              <a:defRPr sz="2800" b="0">
                <a:solidFill>
                  <a:srgbClr val="000000"/>
                </a:solidFill>
              </a:defRPr>
            </a:pPr>
            <a:r>
              <a:rPr dirty="0"/>
              <a:t>Detection of 2704 GRBs + a handful of high energetic short burst </a:t>
            </a:r>
          </a:p>
          <a:p>
            <a:pPr algn="just" defTabSz="584200">
              <a:defRPr sz="2800" b="0">
                <a:solidFill>
                  <a:srgbClr val="000000"/>
                </a:solidFill>
              </a:defRPr>
            </a:pPr>
            <a:r>
              <a:rPr dirty="0"/>
              <a:t>from ground (TGFs ?)</a:t>
            </a:r>
          </a:p>
        </p:txBody>
      </p:sp>
      <p:sp>
        <p:nvSpPr>
          <p:cNvPr id="188" name="1991 - 2000"/>
          <p:cNvSpPr txBox="1"/>
          <p:nvPr/>
        </p:nvSpPr>
        <p:spPr>
          <a:xfrm>
            <a:off x="862549" y="2653326"/>
            <a:ext cx="166329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1991 - 2000</a:t>
            </a:r>
          </a:p>
        </p:txBody>
      </p:sp>
      <p:sp>
        <p:nvSpPr>
          <p:cNvPr id="189" name="Line"/>
          <p:cNvSpPr/>
          <p:nvPr/>
        </p:nvSpPr>
        <p:spPr>
          <a:xfrm>
            <a:off x="581692" y="4655279"/>
            <a:ext cx="222500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0" name="2007 - present"/>
          <p:cNvSpPr txBox="1"/>
          <p:nvPr/>
        </p:nvSpPr>
        <p:spPr>
          <a:xfrm>
            <a:off x="581692" y="4071079"/>
            <a:ext cx="193355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2007 - present</a:t>
            </a:r>
          </a:p>
        </p:txBody>
      </p:sp>
      <p:sp>
        <p:nvSpPr>
          <p:cNvPr id="191" name="AGILE"/>
          <p:cNvSpPr txBox="1"/>
          <p:nvPr/>
        </p:nvSpPr>
        <p:spPr>
          <a:xfrm>
            <a:off x="1700342" y="4617179"/>
            <a:ext cx="8255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AGILE</a:t>
            </a:r>
          </a:p>
        </p:txBody>
      </p:sp>
      <p:sp>
        <p:nvSpPr>
          <p:cNvPr id="192" name="Line"/>
          <p:cNvSpPr/>
          <p:nvPr/>
        </p:nvSpPr>
        <p:spPr>
          <a:xfrm>
            <a:off x="581692" y="5785579"/>
            <a:ext cx="222500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3" name="2008 - present"/>
          <p:cNvSpPr txBox="1"/>
          <p:nvPr/>
        </p:nvSpPr>
        <p:spPr>
          <a:xfrm>
            <a:off x="581692" y="5201379"/>
            <a:ext cx="193355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2008 - present</a:t>
            </a:r>
          </a:p>
        </p:txBody>
      </p:sp>
      <p:sp>
        <p:nvSpPr>
          <p:cNvPr id="194" name="FERMI"/>
          <p:cNvSpPr txBox="1"/>
          <p:nvPr/>
        </p:nvSpPr>
        <p:spPr>
          <a:xfrm>
            <a:off x="1700342" y="5747479"/>
            <a:ext cx="90942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FERMI</a:t>
            </a:r>
          </a:p>
        </p:txBody>
      </p:sp>
      <p:sp>
        <p:nvSpPr>
          <p:cNvPr id="195" name="Detection of TGFs"/>
          <p:cNvSpPr txBox="1"/>
          <p:nvPr/>
        </p:nvSpPr>
        <p:spPr>
          <a:xfrm>
            <a:off x="2921685" y="4372059"/>
            <a:ext cx="224825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Detection of TGFs</a:t>
            </a:r>
          </a:p>
        </p:txBody>
      </p:sp>
      <p:sp>
        <p:nvSpPr>
          <p:cNvPr id="196" name="Line"/>
          <p:cNvSpPr/>
          <p:nvPr/>
        </p:nvSpPr>
        <p:spPr>
          <a:xfrm>
            <a:off x="581692" y="7042879"/>
            <a:ext cx="222500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7" name="2018 - present"/>
          <p:cNvSpPr txBox="1"/>
          <p:nvPr/>
        </p:nvSpPr>
        <p:spPr>
          <a:xfrm>
            <a:off x="581692" y="6458679"/>
            <a:ext cx="193355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2018 - present</a:t>
            </a:r>
          </a:p>
        </p:txBody>
      </p:sp>
      <p:sp>
        <p:nvSpPr>
          <p:cNvPr id="198" name="ASIM"/>
          <p:cNvSpPr txBox="1"/>
          <p:nvPr/>
        </p:nvSpPr>
        <p:spPr>
          <a:xfrm>
            <a:off x="1700342" y="7004779"/>
            <a:ext cx="77002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ASIM</a:t>
            </a:r>
          </a:p>
        </p:txBody>
      </p:sp>
      <p:pic>
        <p:nvPicPr>
          <p:cNvPr id="199" name="Screenshot 2022-01-19 at 14.11.33.png" descr="Screenshot 2022-01-19 at 14.11.3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3856" y="3716718"/>
            <a:ext cx="6669364" cy="506271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2020 - 2020"/>
          <p:cNvSpPr txBox="1"/>
          <p:nvPr/>
        </p:nvSpPr>
        <p:spPr>
          <a:xfrm>
            <a:off x="946470" y="7715979"/>
            <a:ext cx="166329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2020 - 2020</a:t>
            </a:r>
          </a:p>
        </p:txBody>
      </p:sp>
      <p:sp>
        <p:nvSpPr>
          <p:cNvPr id="201" name="TARANIS"/>
          <p:cNvSpPr txBox="1"/>
          <p:nvPr/>
        </p:nvSpPr>
        <p:spPr>
          <a:xfrm>
            <a:off x="1444666" y="8249379"/>
            <a:ext cx="116509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TARANIS</a:t>
            </a:r>
          </a:p>
        </p:txBody>
      </p:sp>
      <p:sp>
        <p:nvSpPr>
          <p:cNvPr id="202" name="Line"/>
          <p:cNvSpPr/>
          <p:nvPr/>
        </p:nvSpPr>
        <p:spPr>
          <a:xfrm>
            <a:off x="581692" y="8262079"/>
            <a:ext cx="222500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3" name="VEGA 17 launch failure"/>
          <p:cNvSpPr txBox="1"/>
          <p:nvPr/>
        </p:nvSpPr>
        <p:spPr>
          <a:xfrm>
            <a:off x="2981960" y="7957279"/>
            <a:ext cx="294452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VEGA 17 launch failure</a:t>
            </a:r>
          </a:p>
        </p:txBody>
      </p:sp>
      <p:sp>
        <p:nvSpPr>
          <p:cNvPr id="204" name="Detection of TGFs"/>
          <p:cNvSpPr txBox="1"/>
          <p:nvPr/>
        </p:nvSpPr>
        <p:spPr>
          <a:xfrm>
            <a:off x="2921685" y="5455379"/>
            <a:ext cx="224825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Detection of TGFs</a:t>
            </a:r>
          </a:p>
        </p:txBody>
      </p:sp>
      <p:sp>
        <p:nvSpPr>
          <p:cNvPr id="205" name="Optimised to detect TGFs"/>
          <p:cNvSpPr txBox="1"/>
          <p:nvPr/>
        </p:nvSpPr>
        <p:spPr>
          <a:xfrm>
            <a:off x="2921685" y="6712679"/>
            <a:ext cx="318597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 b="0">
                <a:solidFill>
                  <a:srgbClr val="000000"/>
                </a:solidFill>
              </a:defRPr>
            </a:lvl1pPr>
          </a:lstStyle>
          <a:p>
            <a:r>
              <a:t>Optimised to detect TGFs</a:t>
            </a:r>
          </a:p>
        </p:txBody>
      </p:sp>
      <p:sp>
        <p:nvSpPr>
          <p:cNvPr id="206" name="AGILE"/>
          <p:cNvSpPr txBox="1"/>
          <p:nvPr/>
        </p:nvSpPr>
        <p:spPr>
          <a:xfrm>
            <a:off x="11626849" y="4292599"/>
            <a:ext cx="91617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 defTabSz="584200">
              <a:defRPr sz="2800">
                <a:solidFill>
                  <a:srgbClr val="000000"/>
                </a:solidFill>
              </a:defRPr>
            </a:lvl1pPr>
          </a:lstStyle>
          <a:p>
            <a:r>
              <a:t>AGILE</a:t>
            </a:r>
          </a:p>
        </p:txBody>
      </p:sp>
      <p:pic>
        <p:nvPicPr>
          <p:cNvPr id="207" name="Google Shape;25;p6" descr="Google Shape;25;p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40009" y="-26442"/>
            <a:ext cx="864792" cy="973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logo_GSSI_2.jpg" descr="logo_GSSI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4" y="-26643"/>
            <a:ext cx="864792" cy="864792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"/>
          <p:cNvSpPr txBox="1"/>
          <p:nvPr/>
        </p:nvSpPr>
        <p:spPr>
          <a:xfrm>
            <a:off x="12680664" y="9258300"/>
            <a:ext cx="251588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23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B4D6DCF5-B077-96A7-9CBD-621273FB7F82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rrestrial Gamma-Ray Flashes"/>
          <p:cNvSpPr txBox="1">
            <a:spLocks noGrp="1"/>
          </p:cNvSpPr>
          <p:nvPr>
            <p:ph type="title"/>
          </p:nvPr>
        </p:nvSpPr>
        <p:spPr>
          <a:xfrm>
            <a:off x="2248522" y="153267"/>
            <a:ext cx="9213203" cy="1016001"/>
          </a:xfrm>
          <a:prstGeom prst="rect">
            <a:avLst/>
          </a:prstGeom>
        </p:spPr>
        <p:txBody>
          <a:bodyPr/>
          <a:lstStyle>
            <a:lvl1pPr defTabSz="1699251">
              <a:defRPr sz="5292" spc="-105"/>
            </a:lvl1pPr>
          </a:lstStyle>
          <a:p>
            <a:r>
              <a:rPr dirty="0"/>
              <a:t>Terrestrial Gamma-Ray Flashes</a:t>
            </a:r>
          </a:p>
        </p:txBody>
      </p:sp>
      <p:graphicFrame>
        <p:nvGraphicFramePr>
          <p:cNvPr id="212" name="Table"/>
          <p:cNvGraphicFramePr/>
          <p:nvPr/>
        </p:nvGraphicFramePr>
        <p:xfrm>
          <a:off x="396057" y="1358900"/>
          <a:ext cx="12212684" cy="7304138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4173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9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7014"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Origin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Atmospheric Process: Lightning, Thunderstorms, Tropical Storms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4"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Primary particle counterpart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Gamma via bremsstrahlung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chemeClr val="accent1">
                          <a:hueOff val="114395"/>
                          <a:lumOff val="-24975"/>
                        </a:schemeClr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014"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Other detectable counterparts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Radio emission (sferics) + …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014"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Energy Range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10 keV up to ~100 MeV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014"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Event Duration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~ hundreds of μs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014"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Fluence @ 400-500 km 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2800" b="0"/>
                      </a:pPr>
                      <a:r>
                        <a:t>~</a:t>
                      </a:r>
                      <a:r>
                        <a:rPr baseline="-5999"/>
                        <a:t> </a:t>
                      </a:r>
                      <a:r>
                        <a:t>1 gamma/cm</a:t>
                      </a:r>
                      <a:r>
                        <a:rPr baseline="31999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7014"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Estimated rate (FERMI)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400k events per year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7014"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Originating Altitude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/>
                      </a:pPr>
                      <a:r>
                        <a:rPr sz="2800"/>
                        <a:t>(usually) 9 km to 15 km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17" name="Group"/>
          <p:cNvGrpSpPr/>
          <p:nvPr/>
        </p:nvGrpSpPr>
        <p:grpSpPr>
          <a:xfrm>
            <a:off x="8980" y="0"/>
            <a:ext cx="13073907" cy="9780244"/>
            <a:chOff x="0" y="0"/>
            <a:chExt cx="13073905" cy="9780242"/>
          </a:xfrm>
        </p:grpSpPr>
        <p:sp>
          <p:nvSpPr>
            <p:cNvPr id="213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214" name="Text"/>
            <p:cNvSpPr txBox="1"/>
            <p:nvPr/>
          </p:nvSpPr>
          <p:spPr>
            <a:xfrm>
              <a:off x="12715218" y="9284942"/>
              <a:ext cx="251588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4</a:t>
              </a:fld>
              <a:endParaRPr/>
            </a:p>
          </p:txBody>
        </p:sp>
        <p:pic>
          <p:nvPicPr>
            <p:cNvPr id="215" name="Google Shape;25;p6" descr="Google Shape;25;p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logo_GSSI_2.jpg" descr="logo_GSSI_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8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220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221" name="Text"/>
            <p:cNvSpPr txBox="1"/>
            <p:nvPr/>
          </p:nvSpPr>
          <p:spPr>
            <a:xfrm>
              <a:off x="12715218" y="9284942"/>
              <a:ext cx="251588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5</a:t>
              </a:fld>
              <a:endParaRPr/>
            </a:p>
          </p:txBody>
        </p:sp>
        <p:pic>
          <p:nvPicPr>
            <p:cNvPr id="222" name="Google Shape;25;p6" descr="Google Shape;25;p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logo_GSSI_2.jpg" descr="logo_GSSI_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5" name="Daily Thunderstorm Distribution"/>
          <p:cNvSpPr txBox="1">
            <a:spLocks noGrp="1"/>
          </p:cNvSpPr>
          <p:nvPr>
            <p:ph type="title"/>
          </p:nvPr>
        </p:nvSpPr>
        <p:spPr>
          <a:xfrm>
            <a:off x="2500014" y="0"/>
            <a:ext cx="9027422" cy="1016000"/>
          </a:xfrm>
          <a:prstGeom prst="rect">
            <a:avLst/>
          </a:prstGeom>
        </p:spPr>
        <p:txBody>
          <a:bodyPr/>
          <a:lstStyle>
            <a:lvl1pPr defTabSz="1439161">
              <a:defRPr sz="4980" spc="-99"/>
            </a:lvl1pPr>
          </a:lstStyle>
          <a:p>
            <a:r>
              <a:rPr dirty="0"/>
              <a:t>Daily Thunderstorm Distribution</a:t>
            </a:r>
          </a:p>
        </p:txBody>
      </p:sp>
      <p:sp>
        <p:nvSpPr>
          <p:cNvPr id="226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27" name="Screenshot 2022-07-13 at 11.46.19.png" descr="Screenshot 2022-07-13 at 11.46.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6080"/>
            <a:ext cx="13004800" cy="6910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479" y="845492"/>
            <a:ext cx="11043804" cy="6478106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A ~typical 3U CubeSat"/>
          <p:cNvSpPr txBox="1">
            <a:spLocks noGrp="1"/>
          </p:cNvSpPr>
          <p:nvPr>
            <p:ph type="title"/>
          </p:nvPr>
        </p:nvSpPr>
        <p:spPr>
          <a:xfrm>
            <a:off x="2655986" y="-26643"/>
            <a:ext cx="7692828" cy="154985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 ~typical 3U CubeSat</a:t>
            </a:r>
          </a:p>
        </p:txBody>
      </p:sp>
      <p:sp>
        <p:nvSpPr>
          <p:cNvPr id="231" name="Text"/>
          <p:cNvSpPr txBox="1"/>
          <p:nvPr/>
        </p:nvSpPr>
        <p:spPr>
          <a:xfrm>
            <a:off x="12710509" y="9423400"/>
            <a:ext cx="191898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32" name="Modular satellite built up from 10 cm x 10 cm x 11.35 cm units (1U);…"/>
          <p:cNvSpPr txBox="1">
            <a:spLocks noGrp="1"/>
          </p:cNvSpPr>
          <p:nvPr>
            <p:ph type="body" sz="half" idx="1"/>
          </p:nvPr>
        </p:nvSpPr>
        <p:spPr>
          <a:xfrm>
            <a:off x="139700" y="7081130"/>
            <a:ext cx="13004800" cy="2113670"/>
          </a:xfrm>
          <a:prstGeom prst="rect">
            <a:avLst/>
          </a:prstGeom>
        </p:spPr>
        <p:txBody>
          <a:bodyPr lIns="0" tIns="0" rIns="0" bIns="0"/>
          <a:lstStyle/>
          <a:p>
            <a:pPr marL="152400" indent="-152400" defTabSz="91440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0" b="0"/>
            </a:pPr>
            <a:r>
              <a:t>Modular satellite built up from</a:t>
            </a:r>
            <a:r>
              <a:rPr i="1"/>
              <a:t> 10 cm x 10 cm x 11.35 cm </a:t>
            </a:r>
            <a:r>
              <a:t>units (1U);</a:t>
            </a:r>
          </a:p>
          <a:p>
            <a:pPr marL="152400" indent="-152400" defTabSz="91440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0" b="0"/>
            </a:pPr>
            <a:r>
              <a:t>Relatively low cost to build and launch (typically &lt;&lt; $1M);</a:t>
            </a:r>
          </a:p>
          <a:p>
            <a:pPr marL="152400" indent="-152400" defTabSz="91440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0" b="0"/>
            </a:pPr>
            <a:r>
              <a:t>Strict size and weight limits (&lt;1.5 kg/U), and very limited power budget (a few W per U)</a:t>
            </a:r>
          </a:p>
          <a:p>
            <a:pPr marL="152400" indent="-152400" defTabSz="91440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2600"/>
              <a:buFont typeface="Calibri"/>
              <a:buChar char="-"/>
              <a:defRPr sz="2600" b="0"/>
            </a:pPr>
            <a:r>
              <a:t>Little-to-no propulsion systems.</a:t>
            </a:r>
          </a:p>
        </p:txBody>
      </p:sp>
      <p:grpSp>
        <p:nvGrpSpPr>
          <p:cNvPr id="237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233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234" name="Text"/>
            <p:cNvSpPr txBox="1"/>
            <p:nvPr/>
          </p:nvSpPr>
          <p:spPr>
            <a:xfrm>
              <a:off x="12715218" y="9284942"/>
              <a:ext cx="251588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6</a:t>
              </a:fld>
              <a:endParaRPr/>
            </a:p>
          </p:txBody>
        </p:sp>
        <p:pic>
          <p:nvPicPr>
            <p:cNvPr id="235" name="Google Shape;25;p6" descr="Google Shape;25;p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logo_GSSI_2.jpg" descr="logo_GSSI_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0018" y="6881106"/>
            <a:ext cx="1728605" cy="88515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LIGHT-1 mission requirements"/>
          <p:cNvSpPr txBox="1">
            <a:spLocks noGrp="1"/>
          </p:cNvSpPr>
          <p:nvPr>
            <p:ph type="title"/>
          </p:nvPr>
        </p:nvSpPr>
        <p:spPr>
          <a:xfrm>
            <a:off x="2759372" y="-68908"/>
            <a:ext cx="8214909" cy="1016001"/>
          </a:xfrm>
          <a:prstGeom prst="rect">
            <a:avLst/>
          </a:prstGeom>
        </p:spPr>
        <p:txBody>
          <a:bodyPr/>
          <a:lstStyle>
            <a:lvl1pPr algn="ctr" defTabSz="1525858">
              <a:defRPr sz="5280" spc="-105"/>
            </a:lvl1pPr>
          </a:lstStyle>
          <a:p>
            <a:r>
              <a:t>LIGHT-1 mission requirements</a:t>
            </a:r>
          </a:p>
        </p:txBody>
      </p:sp>
      <p:sp>
        <p:nvSpPr>
          <p:cNvPr id="242" name="To survive the extreme stress of a SpaceX Falcon9/Dragon launch;…"/>
          <p:cNvSpPr txBox="1"/>
          <p:nvPr/>
        </p:nvSpPr>
        <p:spPr>
          <a:xfrm>
            <a:off x="193452" y="1024112"/>
            <a:ext cx="13073907" cy="356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03200" indent="-203200" algn="l">
              <a:lnSpc>
                <a:spcPct val="110000"/>
              </a:lnSpc>
              <a:spcBef>
                <a:spcPts val="400"/>
              </a:spcBef>
              <a:buSzPct val="100000"/>
              <a:buChar char="-"/>
              <a:defRPr sz="2800" b="0">
                <a:solidFill>
                  <a:srgbClr val="000000"/>
                </a:solidFill>
              </a:defRPr>
            </a:pPr>
            <a:r>
              <a:t>To survive the extreme stress of a SpaceX Falcon9/Dragon launch;</a:t>
            </a:r>
          </a:p>
          <a:p>
            <a:pPr marL="203200" indent="-203200" algn="l">
              <a:lnSpc>
                <a:spcPct val="110000"/>
              </a:lnSpc>
              <a:spcBef>
                <a:spcPts val="400"/>
              </a:spcBef>
              <a:buSzPct val="100000"/>
              <a:buChar char="-"/>
              <a:defRPr sz="2800" b="0">
                <a:solidFill>
                  <a:srgbClr val="000000"/>
                </a:solidFill>
              </a:defRPr>
            </a:pPr>
            <a:r>
              <a:t>To be on time (from PDR to ON-ORBIT operations &lt; 3 y, + COVID19);</a:t>
            </a:r>
          </a:p>
          <a:p>
            <a:pPr marL="203200" indent="-203200" algn="l">
              <a:lnSpc>
                <a:spcPct val="110000"/>
              </a:lnSpc>
              <a:spcBef>
                <a:spcPts val="400"/>
              </a:spcBef>
              <a:buSzPct val="100000"/>
              <a:buChar char="-"/>
              <a:defRPr sz="2800" b="0">
                <a:solidFill>
                  <a:srgbClr val="000000"/>
                </a:solidFill>
              </a:defRPr>
            </a:pPr>
            <a:r>
              <a:t>To measure the particle rate (1 sample every 20 s, or every ~160 km) at LEO (ISS polar orbit, 51.6</a:t>
            </a:r>
            <a:r>
              <a:rPr baseline="49857"/>
              <a:t>o</a:t>
            </a:r>
            <a:r>
              <a:t> );</a:t>
            </a:r>
          </a:p>
          <a:p>
            <a:pPr marL="203200" indent="-203200" algn="l">
              <a:lnSpc>
                <a:spcPct val="110000"/>
              </a:lnSpc>
              <a:spcBef>
                <a:spcPts val="400"/>
              </a:spcBef>
              <a:buSzPct val="100000"/>
              <a:buChar char="-"/>
              <a:defRPr sz="2800" b="0">
                <a:solidFill>
                  <a:srgbClr val="000000"/>
                </a:solidFill>
              </a:defRPr>
            </a:pPr>
            <a:r>
              <a:t>To study TGFs at sub-microsecond timescale;</a:t>
            </a:r>
          </a:p>
          <a:p>
            <a:pPr marL="203200" indent="-203200" algn="l">
              <a:lnSpc>
                <a:spcPct val="110000"/>
              </a:lnSpc>
              <a:spcBef>
                <a:spcPts val="400"/>
              </a:spcBef>
              <a:buSzPct val="100000"/>
              <a:buChar char="-"/>
              <a:defRPr sz="2800" b="0">
                <a:solidFill>
                  <a:srgbClr val="000000"/>
                </a:solidFill>
              </a:defRPr>
            </a:pPr>
            <a:r>
              <a:t>To space-qualify the technology and prove the detection concept;</a:t>
            </a:r>
          </a:p>
          <a:p>
            <a:pPr marL="203200" indent="-203200" algn="l">
              <a:lnSpc>
                <a:spcPct val="110000"/>
              </a:lnSpc>
              <a:spcBef>
                <a:spcPts val="400"/>
              </a:spcBef>
              <a:buSzPct val="100000"/>
              <a:buChar char="-"/>
              <a:defRPr sz="2800" b="0">
                <a:solidFill>
                  <a:srgbClr val="000000"/>
                </a:solidFill>
              </a:defRPr>
            </a:pPr>
            <a:r>
              <a:t>To measure the activity in the South Atlantic Anomaly region.</a:t>
            </a: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142" y="4835382"/>
            <a:ext cx="5523265" cy="346233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IGRF: total field Intensity"/>
          <p:cNvSpPr txBox="1"/>
          <p:nvPr/>
        </p:nvSpPr>
        <p:spPr>
          <a:xfrm>
            <a:off x="8209787" y="8356599"/>
            <a:ext cx="409651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IGRF: total field Intensity  </a:t>
            </a:r>
          </a:p>
        </p:txBody>
      </p:sp>
      <p:pic>
        <p:nvPicPr>
          <p:cNvPr id="245" name="Screenshot 2022-05-20 at 15.05.18.png" descr="Screenshot 2022-05-20 at 15.05.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452" y="4633964"/>
            <a:ext cx="6939629" cy="448761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LIGHT-1 orbit"/>
          <p:cNvSpPr txBox="1"/>
          <p:nvPr/>
        </p:nvSpPr>
        <p:spPr>
          <a:xfrm>
            <a:off x="4777803" y="4835382"/>
            <a:ext cx="208902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t>LIGHT-1 orbit</a:t>
            </a:r>
          </a:p>
        </p:txBody>
      </p:sp>
      <p:grpSp>
        <p:nvGrpSpPr>
          <p:cNvPr id="251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247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248" name="Text"/>
            <p:cNvSpPr txBox="1"/>
            <p:nvPr/>
          </p:nvSpPr>
          <p:spPr>
            <a:xfrm>
              <a:off x="12715218" y="9284942"/>
              <a:ext cx="251588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7</a:t>
              </a:fld>
              <a:endParaRPr/>
            </a:p>
          </p:txBody>
        </p:sp>
        <p:pic>
          <p:nvPicPr>
            <p:cNvPr id="249" name="Google Shape;25;p6" descr="Google Shape;25;p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logo_GSSI_2.jpg" descr="logo_GSSI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2" name="Line"/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LIGHT-1 path VS thunderstorm location"/>
          <p:cNvSpPr txBox="1">
            <a:spLocks noGrp="1"/>
          </p:cNvSpPr>
          <p:nvPr>
            <p:ph type="title"/>
          </p:nvPr>
        </p:nvSpPr>
        <p:spPr>
          <a:xfrm>
            <a:off x="1332146" y="0"/>
            <a:ext cx="10794897" cy="1016000"/>
          </a:xfrm>
          <a:prstGeom prst="rect">
            <a:avLst/>
          </a:prstGeom>
        </p:spPr>
        <p:txBody>
          <a:bodyPr/>
          <a:lstStyle>
            <a:lvl1pPr defTabSz="1508519">
              <a:defRPr sz="5220" spc="-104"/>
            </a:lvl1pPr>
          </a:lstStyle>
          <a:p>
            <a:r>
              <a:rPr dirty="0"/>
              <a:t>LIGHT-1 path VS thunderstorm location</a:t>
            </a:r>
          </a:p>
        </p:txBody>
      </p:sp>
      <p:sp>
        <p:nvSpPr>
          <p:cNvPr id="255" name="Text"/>
          <p:cNvSpPr txBox="1"/>
          <p:nvPr/>
        </p:nvSpPr>
        <p:spPr>
          <a:xfrm>
            <a:off x="12710509" y="9423400"/>
            <a:ext cx="191898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260" name="Group"/>
          <p:cNvGrpSpPr/>
          <p:nvPr/>
        </p:nvGrpSpPr>
        <p:grpSpPr>
          <a:xfrm>
            <a:off x="-34554" y="-26643"/>
            <a:ext cx="13073907" cy="9780244"/>
            <a:chOff x="0" y="0"/>
            <a:chExt cx="13073905" cy="9780242"/>
          </a:xfrm>
        </p:grpSpPr>
        <p:sp>
          <p:nvSpPr>
            <p:cNvPr id="256" name="Adriano Di Giovanni (GSSI, INFN-LNGS &amp; CAP3-NYUAD)"/>
            <p:cNvSpPr txBox="1"/>
            <p:nvPr/>
          </p:nvSpPr>
          <p:spPr>
            <a:xfrm>
              <a:off x="0" y="9221442"/>
              <a:ext cx="13073906" cy="558801"/>
            </a:xfrm>
            <a:prstGeom prst="rect">
              <a:avLst/>
            </a:prstGeom>
            <a:solidFill>
              <a:srgbClr val="E2893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7022">
                <a:defRPr sz="2600" b="0">
                  <a:solidFill>
                    <a:srgbClr val="FFFFFF"/>
                  </a:solidFill>
                </a:defRPr>
              </a:lvl1pPr>
            </a:lstStyle>
            <a:p>
              <a:r>
                <a:t>Adriano Di Giovanni (GSSI, INFN-LNGS &amp; CAP3-NYUAD) </a:t>
              </a:r>
            </a:p>
          </p:txBody>
        </p:sp>
        <p:sp>
          <p:nvSpPr>
            <p:cNvPr id="257" name="Text"/>
            <p:cNvSpPr txBox="1"/>
            <p:nvPr/>
          </p:nvSpPr>
          <p:spPr>
            <a:xfrm>
              <a:off x="12715218" y="9284942"/>
              <a:ext cx="251588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2300" b="0">
                  <a:solidFill>
                    <a:srgbClr val="FFFFFF"/>
                  </a:solidFill>
                </a:defRPr>
              </a:lvl1pPr>
            </a:lstStyle>
            <a:p>
              <a:fld id="{86CB4B4D-7CA3-9044-876B-883B54F8677D}" type="slidenum">
                <a:t>8</a:t>
              </a:fld>
              <a:endParaRPr/>
            </a:p>
          </p:txBody>
        </p:sp>
        <p:pic>
          <p:nvPicPr>
            <p:cNvPr id="258" name="Google Shape;25;p6" descr="Google Shape;25;p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174562" y="200"/>
              <a:ext cx="864793" cy="97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logo_GSSI_2.jpg" descr="logo_GSSI_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148" y="0"/>
              <a:ext cx="864791" cy="864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1" name="Sat-tracking-animation.mov" descr="Sat-tracking-animation.mov">
            <a:hlinkClick r:id="" action="ppaction://ole?verb=0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2486190" y="1052022"/>
            <a:ext cx="8032419" cy="7271953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3 typical orbits (90’ each) - Tracking based of TLE technique,  Lightnings (x,y,z,t) from open data repository"/>
          <p:cNvSpPr txBox="1"/>
          <p:nvPr/>
        </p:nvSpPr>
        <p:spPr>
          <a:xfrm>
            <a:off x="281322" y="8219044"/>
            <a:ext cx="1262108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14947">
              <a:lnSpc>
                <a:spcPct val="80000"/>
              </a:lnSpc>
              <a:defRPr sz="2820" b="0" spc="-56">
                <a:solidFill>
                  <a:srgbClr val="000000"/>
                </a:solidFill>
              </a:defRPr>
            </a:lvl1pPr>
          </a:lstStyle>
          <a:p>
            <a:r>
              <a:t>3 typical orbits (90’ each) - Tracking based of TLE technique,  Lightnings (x,y,z,t) from open data repository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CAAB6308-24E5-752E-5DFE-CB9B8500E639}"/>
              </a:ext>
            </a:extLst>
          </p:cNvPr>
          <p:cNvSpPr/>
          <p:nvPr/>
        </p:nvSpPr>
        <p:spPr>
          <a:xfrm>
            <a:off x="8980" y="979635"/>
            <a:ext cx="13004801" cy="1"/>
          </a:xfrm>
          <a:prstGeom prst="line">
            <a:avLst/>
          </a:prstGeom>
          <a:ln w="25400">
            <a:solidFill>
              <a:schemeClr val="accent4">
                <a:hueOff val="-858837"/>
                <a:lumOff val="-979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2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LIGHT-1: the first Arab-led astroparticle-like space mission"/>
          <p:cNvSpPr txBox="1">
            <a:spLocks noGrp="1"/>
          </p:cNvSpPr>
          <p:nvPr>
            <p:ph type="title"/>
          </p:nvPr>
        </p:nvSpPr>
        <p:spPr>
          <a:xfrm>
            <a:off x="119936" y="0"/>
            <a:ext cx="11607801" cy="1016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179072">
              <a:defRPr sz="4080" spc="-81"/>
            </a:lvl1pPr>
          </a:lstStyle>
          <a:p>
            <a:r>
              <a:t>LIGHT-1: the first Arab-led astroparticle-like space mission</a:t>
            </a:r>
          </a:p>
        </p:txBody>
      </p:sp>
      <p:sp>
        <p:nvSpPr>
          <p:cNvPr id="265" name="Text"/>
          <p:cNvSpPr txBox="1"/>
          <p:nvPr/>
        </p:nvSpPr>
        <p:spPr>
          <a:xfrm>
            <a:off x="12711912" y="9423400"/>
            <a:ext cx="18909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66" name="Screenshot 2022-05-21 at 17.37.52.png" descr="Screenshot 2022-05-21 at 17.37.5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10996" y="947092"/>
            <a:ext cx="4655769" cy="4375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Al Ayam - Bahrain.jpg" descr="Al Ayam - Bahra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36" y="6004892"/>
            <a:ext cx="4491633" cy="2954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Al Bayan.jpg" descr="Al Bay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36" y="947092"/>
            <a:ext cx="2891061" cy="4952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Al Bilad - Bahrain.jpg" descr="Al Bilad - Bahrai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767" y="1448957"/>
            <a:ext cx="4889640" cy="3770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Akhbar Al Khaleej - Bahrain.jpg" descr="Akhbar Al Khaleej - Bahrai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2687" y="5587134"/>
            <a:ext cx="4491633" cy="4001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Al Watan - Bahrain.jpg" descr="Al Watan - Bahrai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0268" y="5587134"/>
            <a:ext cx="3542139" cy="3533114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Adriano Di Giovanni (GSSI, INFN-LNGS &amp; CAP3-NYUAD)"/>
          <p:cNvSpPr txBox="1"/>
          <p:nvPr/>
        </p:nvSpPr>
        <p:spPr>
          <a:xfrm>
            <a:off x="-34554" y="9194800"/>
            <a:ext cx="13073907" cy="558801"/>
          </a:xfrm>
          <a:prstGeom prst="rect">
            <a:avLst/>
          </a:prstGeom>
          <a:solidFill>
            <a:srgbClr val="E2893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7022">
              <a:defRPr sz="2600" b="0">
                <a:solidFill>
                  <a:srgbClr val="FFFFFF"/>
                </a:solidFill>
              </a:defRPr>
            </a:lvl1pPr>
          </a:lstStyle>
          <a:p>
            <a:r>
              <a:t>Adriano Di Giovanni (GSSI, INFN-LNGS &amp; CAP3-NYUAD)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venir Next Condensed Regular"/>
        <a:ea typeface="Avenir Next Condensed Regular"/>
        <a:cs typeface="Avenir Next Condensed Regular"/>
      </a:majorFont>
      <a:minorFont>
        <a:latin typeface="Avenir Next Condensed Regular"/>
        <a:ea typeface="Avenir Next Condensed Regular"/>
        <a:cs typeface="Avenir Next Condensed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venir Next Condensed Regular"/>
        <a:ea typeface="Avenir Next Condensed Regular"/>
        <a:cs typeface="Avenir Next Condensed Regular"/>
      </a:majorFont>
      <a:minorFont>
        <a:latin typeface="Avenir Next Condensed Regular"/>
        <a:ea typeface="Avenir Next Condensed Regular"/>
        <a:cs typeface="Avenir Next Condensed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1707</Words>
  <Application>Microsoft Macintosh PowerPoint</Application>
  <PresentationFormat>Custom</PresentationFormat>
  <Paragraphs>330</Paragraphs>
  <Slides>28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Avenir Next Condensed Regular</vt:lpstr>
      <vt:lpstr>Calibri</vt:lpstr>
      <vt:lpstr>Helvetica Neue Medium</vt:lpstr>
      <vt:lpstr>21_BasicWhite</vt:lpstr>
      <vt:lpstr>The Scientific Payload of LIGHT-1: A 3U Cubesat Mission for the detection of Terrestrial Gamma-Ray Flashes</vt:lpstr>
      <vt:lpstr>Contents</vt:lpstr>
      <vt:lpstr>Discovering TGFs</vt:lpstr>
      <vt:lpstr>Terrestrial Gamma-Ray Flashes</vt:lpstr>
      <vt:lpstr>Daily Thunderstorm Distribution</vt:lpstr>
      <vt:lpstr>A ~typical 3U CubeSat</vt:lpstr>
      <vt:lpstr>LIGHT-1 mission requirements</vt:lpstr>
      <vt:lpstr>LIGHT-1 path VS thunderstorm location</vt:lpstr>
      <vt:lpstr>LIGHT-1: the first Arab-led astroparticle-like space mission</vt:lpstr>
      <vt:lpstr>LIGHT-1 Payload: Design Characteristics</vt:lpstr>
      <vt:lpstr>The bus of LIGHT-1 satellite</vt:lpstr>
      <vt:lpstr>3D model of the LIGHT-1 payload</vt:lpstr>
      <vt:lpstr>3D model of the LIGHT-1 payload</vt:lpstr>
      <vt:lpstr>The LIGHT-1 PMT and SiPM payloads</vt:lpstr>
      <vt:lpstr>A VETO to reject charged particle induced events</vt:lpstr>
      <vt:lpstr>The LIGHT-1 detection targets</vt:lpstr>
      <vt:lpstr>The Hamamatsu Photosensors</vt:lpstr>
      <vt:lpstr>CeBr3(LB) and LBC scintillating crystals by Scionix</vt:lpstr>
      <vt:lpstr>Proximity Electronics (Power Supply)</vt:lpstr>
      <vt:lpstr>Proximity Electronics (CTRL &amp; FE board)</vt:lpstr>
      <vt:lpstr>The photosensor Arrays</vt:lpstr>
      <vt:lpstr>The PMT payload (Inner View)</vt:lpstr>
      <vt:lpstr>A very intense and (eventually) sad story</vt:lpstr>
      <vt:lpstr>LIGHT-1 moment of celebrity</vt:lpstr>
      <vt:lpstr>Measured particle rate (SiPM CH2)</vt:lpstr>
      <vt:lpstr>Measured particle rate (SiPM CH2)</vt:lpstr>
      <vt:lpstr>Measured particle rate (SiPM CH2)</vt:lpstr>
      <vt:lpstr>Summary and present status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Scientific Payload of LIGHT-1: A 3U Cubesat Mission for the detection of Terrestrial Gamma-Ray Flashes</dc:title>
  <cp:lastModifiedBy>Adriano Di Giovanni</cp:lastModifiedBy>
  <cp:revision>8</cp:revision>
  <dcterms:modified xsi:type="dcterms:W3CDTF">2022-07-13T13:36:03Z</dcterms:modified>
</cp:coreProperties>
</file>