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48" r:id="rId5"/>
  </p:sldMasterIdLst>
  <p:notesMasterIdLst>
    <p:notesMasterId r:id="rId31"/>
  </p:notesMasterIdLst>
  <p:sldIdLst>
    <p:sldId id="266" r:id="rId6"/>
    <p:sldId id="267" r:id="rId7"/>
    <p:sldId id="286" r:id="rId8"/>
    <p:sldId id="288" r:id="rId9"/>
    <p:sldId id="289" r:id="rId10"/>
    <p:sldId id="290" r:id="rId11"/>
    <p:sldId id="275" r:id="rId12"/>
    <p:sldId id="284" r:id="rId13"/>
    <p:sldId id="282" r:id="rId14"/>
    <p:sldId id="285" r:id="rId15"/>
    <p:sldId id="268" r:id="rId16"/>
    <p:sldId id="280" r:id="rId17"/>
    <p:sldId id="276" r:id="rId18"/>
    <p:sldId id="277" r:id="rId19"/>
    <p:sldId id="283" r:id="rId20"/>
    <p:sldId id="278" r:id="rId21"/>
    <p:sldId id="279" r:id="rId22"/>
    <p:sldId id="281" r:id="rId23"/>
    <p:sldId id="269" r:id="rId24"/>
    <p:sldId id="257" r:id="rId25"/>
    <p:sldId id="265" r:id="rId26"/>
    <p:sldId id="263" r:id="rId27"/>
    <p:sldId id="261" r:id="rId28"/>
    <p:sldId id="262" r:id="rId29"/>
    <p:sldId id="291" r:id="rId3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197"/>
  </p:normalViewPr>
  <p:slideViewPr>
    <p:cSldViewPr snapToGrid="0" snapToObjects="1">
      <p:cViewPr varScale="1">
        <p:scale>
          <a:sx n="61" d="100"/>
          <a:sy n="61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8F5E-2446-4089-BABE-018530BF01D9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6CEFF-07E4-46BB-8BA7-DB4CC74CA9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2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A5A0-FD89-4794-B8C6-383AB17F749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57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25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7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tif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E680A2-EBA5-9348-B92C-8205C26A4B40}"/>
              </a:ext>
            </a:extLst>
          </p:cNvPr>
          <p:cNvSpPr/>
          <p:nvPr userDrawn="1"/>
        </p:nvSpPr>
        <p:spPr>
          <a:xfrm>
            <a:off x="0" y="-46605"/>
            <a:ext cx="12192000" cy="5468501"/>
          </a:xfrm>
          <a:prstGeom prst="rect">
            <a:avLst/>
          </a:prstGeom>
          <a:gradFill flip="none" rotWithShape="1">
            <a:gsLst>
              <a:gs pos="98000">
                <a:schemeClr val="accent2"/>
              </a:gs>
              <a:gs pos="31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6087F86-CD43-5F4F-AD51-BF99ADFF8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52" t="-9805" r="7328" b="56570"/>
          <a:stretch/>
        </p:blipFill>
        <p:spPr>
          <a:xfrm flipV="1">
            <a:off x="0" y="-46605"/>
            <a:ext cx="12192000" cy="5242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A8895-D3FD-8F44-AB8C-BAB30B9BB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958" y="921654"/>
            <a:ext cx="9503255" cy="189027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Click to add presentation title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67AC0-563E-F349-B4CB-9786D3F08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8470" y="2733913"/>
            <a:ext cx="9503254" cy="1097506"/>
          </a:xfrm>
        </p:spPr>
        <p:txBody>
          <a:bodyPr>
            <a:noAutofit/>
          </a:bodyPr>
          <a:lstStyle>
            <a:lvl1pPr marL="0" indent="0" algn="l">
              <a:buNone/>
              <a:defRPr sz="3600" b="0">
                <a:ln>
                  <a:noFill/>
                </a:ln>
                <a:solidFill>
                  <a:schemeClr val="accent3"/>
                </a:solidFill>
                <a:effectLst>
                  <a:outerShdw blurRad="6350" dist="12700" dir="66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EOSC Core and Marketplace </a:t>
            </a:r>
            <a:br>
              <a:rPr lang="en-GB" dirty="0"/>
            </a:br>
            <a:r>
              <a:rPr lang="en-GB" dirty="0"/>
              <a:t>Provider Days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356E33F-E88B-C443-B5D6-B43FE3A93D1E}"/>
              </a:ext>
            </a:extLst>
          </p:cNvPr>
          <p:cNvSpPr txBox="1">
            <a:spLocks/>
          </p:cNvSpPr>
          <p:nvPr userDrawn="1"/>
        </p:nvSpPr>
        <p:spPr>
          <a:xfrm>
            <a:off x="820958" y="4492530"/>
            <a:ext cx="10550084" cy="311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75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21539EF-AFB7-9044-B324-8265B85782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470" y="3848920"/>
            <a:ext cx="5582328" cy="109750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name, organisation,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/>
              <a:t>Presenter name, organisation, project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0F96F-049E-E843-9CAB-C4B7A8D79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958" y="6279792"/>
            <a:ext cx="663921" cy="4444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4765C-3717-B34A-9A32-8F28C1153607}"/>
              </a:ext>
            </a:extLst>
          </p:cNvPr>
          <p:cNvSpPr txBox="1"/>
          <p:nvPr userDrawn="1"/>
        </p:nvSpPr>
        <p:spPr>
          <a:xfrm>
            <a:off x="1719397" y="6253084"/>
            <a:ext cx="781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The EOSC Future, C-SCALE, DICE, EGI-ACE, </a:t>
            </a:r>
            <a:r>
              <a:rPr lang="en-GB" sz="1200" dirty="0" err="1">
                <a:solidFill>
                  <a:schemeClr val="tx1"/>
                </a:solidFill>
              </a:rPr>
              <a:t>OpenAIRE</a:t>
            </a:r>
            <a:r>
              <a:rPr lang="en-GB" sz="1200" dirty="0">
                <a:solidFill>
                  <a:schemeClr val="tx1"/>
                </a:solidFill>
              </a:rPr>
              <a:t>-Nexus, Reliance and ARCHIVER projects are funded by the European Union Horizon Programme calls INFRAEOSC-03-2020 and INFRAEOSC-07-2020 and H2020-ICT-2018-20</a:t>
            </a:r>
            <a:endParaRPr lang="en-GB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F19134D-9A02-9349-9558-417AA8E74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917" y="6270260"/>
            <a:ext cx="1318125" cy="45402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A5152EA-4278-0244-801E-D522256223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958" y="5556476"/>
            <a:ext cx="1042941" cy="5620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DAD13A-94D0-864F-B2D5-18CACA5C58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6575" y="5652523"/>
            <a:ext cx="1045535" cy="3447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71BE49-D01E-BA48-8C73-F4A27946CF7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63518" y="5652523"/>
            <a:ext cx="938950" cy="3447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D36102-8931-9F4A-BF75-59384E47EC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3876" y="5652522"/>
            <a:ext cx="601344" cy="3447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268DC5-F57C-4E4A-BBE7-3FC07D694A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86628" y="5692591"/>
            <a:ext cx="1130472" cy="28136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0F2E71B-42C3-1445-93C6-EF65EE7FE1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08508" y="5724756"/>
            <a:ext cx="1042941" cy="2304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55D9BB-0B65-0A4A-B5D6-0C768403228D}"/>
              </a:ext>
            </a:extLst>
          </p:cNvPr>
          <p:cNvSpPr txBox="1"/>
          <p:nvPr userDrawn="1"/>
        </p:nvSpPr>
        <p:spPr>
          <a:xfrm>
            <a:off x="1862464" y="5698991"/>
            <a:ext cx="124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   with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36DAB9-42C6-CC46-AA8F-57067A3C52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2859" y="5734917"/>
            <a:ext cx="1128183" cy="2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9C4C-9F69-234C-ABCA-3382A3C9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0A2E-BB0D-224F-AD85-2B645D86E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117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9180-AC8B-A94B-9639-CBB68C83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013440" y="172721"/>
            <a:ext cx="970232" cy="59232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1ACE7-0666-744D-A944-D16A22BC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29" y="172721"/>
            <a:ext cx="10789916" cy="600456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948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9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B625-0C0D-406A-9372-1140597685B2}" type="datetime1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8071-D6C5-4DB6-983A-E81C6F7BA91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D379-F622-6B48-A449-520E2574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035B-EF99-4540-A2CF-25ACE14B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/>
              </a:buClr>
              <a:buFont typeface="+mj-lt"/>
              <a:buAutoNum type="arabicPeriod"/>
              <a:defRPr/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romanLcPeriod"/>
              <a:defRPr/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lphaL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3152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76E1DAA-713D-D440-8E7F-082CC44EA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52" t="-9805" r="7328" b="56570"/>
          <a:stretch/>
        </p:blipFill>
        <p:spPr>
          <a:xfrm>
            <a:off x="0" y="1615017"/>
            <a:ext cx="12192000" cy="5242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E3BDC-C669-D941-BF9A-8D757DFE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6068"/>
            <a:ext cx="10515600" cy="2010924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AAA6-6E7B-AD4D-972F-1C6D1B5FE2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29000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section 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A8375-8E05-874B-B7AD-AC184333B56A}"/>
              </a:ext>
            </a:extLst>
          </p:cNvPr>
          <p:cNvSpPr txBox="1"/>
          <p:nvPr userDrawn="1"/>
        </p:nvSpPr>
        <p:spPr>
          <a:xfrm>
            <a:off x="3271234" y="329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56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D6F1-BA0D-DA46-B073-AA41670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E34C-5BE7-0541-9017-94966C09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812"/>
            <a:ext cx="5181600" cy="49361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A148-AD8A-CF46-8FCE-DE3FA2BF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0812"/>
            <a:ext cx="5857240" cy="49361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6780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47CD-9BD9-6D45-9746-EC228038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11493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77E3-A75A-BE49-B972-9D8F7A44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877"/>
            <a:ext cx="5157787" cy="888364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C9CE6-0458-A545-9EE5-0C5512714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4241"/>
            <a:ext cx="5157787" cy="4015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36BBE-47C0-334D-AB3F-4F8784406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876"/>
            <a:ext cx="5183188" cy="888365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71F16-9D30-2943-8FC9-C377C6BCA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4241"/>
            <a:ext cx="5183188" cy="4015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335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D7D9-E576-D54C-98F3-CA1FAC8F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2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9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D82-82CC-4B4A-AE5C-11F5FC04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3932237" cy="133667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782F-962B-C44E-904B-5CE95E4A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525"/>
            <a:ext cx="6856412" cy="6081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0A3AA-FF28-1B43-8AFA-F32642327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3200"/>
            <a:ext cx="3932237" cy="47447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01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8FA9-6C3A-604F-835F-C8261023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3932237" cy="143351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F64A-CA07-754C-8C57-C60D75CFB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525"/>
            <a:ext cx="6846252" cy="60407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E75F5-E5DE-5249-BAF6-892C88F4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3932237" cy="4607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8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A3D27-9A62-C444-8AA4-6213C32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87B51-2125-B14F-BDB0-507734DB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46"/>
            <a:ext cx="11191240" cy="50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75E56-278B-E44A-993D-8BB10BA08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85000"/>
          </a:blip>
          <a:srcRect l="46430" t="50000" r="16211" b="13924"/>
          <a:stretch/>
        </p:blipFill>
        <p:spPr>
          <a:xfrm>
            <a:off x="0" y="0"/>
            <a:ext cx="1701210" cy="1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50000"/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689C-5E28-4ED3-8BDE-1FD8EC2492EB}" type="datetime1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8071-D6C5-4DB6-983A-E81C6F7BA91A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s://unsplash.com/s/photos/professional?utm_source=unsplash&amp;utm_medium=referral&amp;utm_content=creditCopyText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unsplash.com/@krakenimages?utm_source=unsplash&amp;utm_medium=referral&amp;utm_content=creditCopyText" TargetMode="Externa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16833"/>
            <a:ext cx="7772400" cy="1683618"/>
          </a:xfrm>
        </p:spPr>
        <p:txBody>
          <a:bodyPr>
            <a:normAutofit/>
          </a:bodyPr>
          <a:lstStyle/>
          <a:p>
            <a:r>
              <a:rPr lang="it-IT" sz="3200" dirty="0"/>
              <a:t>Stato e contesto EU-IT (EOSC, GAIA-X, ICDI)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Luciano Gaido -  luciano.gaido@to.infn.it</a:t>
            </a: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Workshop CCR </a:t>
            </a: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Paestum, 24 Maggio 2022</a:t>
            </a:r>
          </a:p>
        </p:txBody>
      </p:sp>
    </p:spTree>
    <p:extLst>
      <p:ext uri="{BB962C8B-B14F-4D97-AF65-F5344CB8AC3E}">
        <p14:creationId xmlns:p14="http://schemas.microsoft.com/office/powerpoint/2010/main" val="422101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5596-A87D-9152-234A-00859CB2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Topic importanti/critici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CE74-AA0B-D438-72AD-EB4A1E24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46"/>
            <a:ext cx="11191240" cy="531772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Ruolo delle Mandated Organizations: proposta che sarà discussa nella riunione della General Assembly della EOSC Association (24-25 maggio)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Azione di procurement per i servizi di EOSC-Core e parte di EOSC-Exchange: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Evoluzione del finanziamento che finora è stato basato sulle call per progetti (EOSC-Hub, EOSC Future)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35 M€ allocati 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tender entro la fine del 2022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FF564-C0B1-51B3-6F97-C3ACBCE2BE0E}"/>
              </a:ext>
            </a:extLst>
          </p:cNvPr>
          <p:cNvSpPr txBox="1"/>
          <p:nvPr/>
        </p:nvSpPr>
        <p:spPr>
          <a:xfrm>
            <a:off x="4810231" y="2554015"/>
            <a:ext cx="2571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/>
              <a:t>GAIA-X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196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4C3E-9A73-E193-D6F5-CD9C0F02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GAIA-X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7B27-55A1-009B-E077-E57E15CB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Gaia-X è un progetto europeo per lo sviluppo di una “data economy” nel continente, tramite la realizzazione di un cloud federato europeo, che però non sarà implementato direttamente da GAIA-X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Concetto fondamentale: sovereignity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partito su iniziativa di Francia e Germania, poi estesa ad altri partner europei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l’italia ha aderito nel 2020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Gestito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Gaia-X Association: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non-profit organization that represents all of its members and promotes international cooperation. Its objective is to create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foundation for data ecosystems for users and providers across all industries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https://www.gaia-x.eu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1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1C3FB47-3E04-2396-AC0A-32F7D3A3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8" y="283779"/>
            <a:ext cx="11931431" cy="61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490688-A1F7-56FC-8C3A-C0FB878F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7" y="947057"/>
            <a:ext cx="12022033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4C3E-9A73-E193-D6F5-CD9C0F02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Implementazione di GAIA-X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7B27-55A1-009B-E077-E57E15CB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GAIA-X verrà implementata tramite gli hub nazionali che hanno il compito di: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connettere/rafforzare i cosiddetti Data Space (filiere industriali), tramite l’architettura di GAIA-X e le sue soluzioni per l’interoperabilità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supportare le priorità nazionali definite dai ministeri competenti: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ad es. la Spagna ha come area prioritaria il Data Space Turismo, la Francia HPC, la Germania Automotive, etc.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l’Italia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Agrifood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Manufacturing, Made in Italy, Mobility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7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B7C81E2-24DA-AC09-49AF-120B83D1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110737"/>
            <a:ext cx="7247935" cy="6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827C-4133-F2B6-A3BB-9D085567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 Italiano di GAIA-X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9E30-9500-6A91-025E-7E05FD92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46"/>
            <a:ext cx="11191240" cy="532823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Coordinato da Confindustria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Altri soci fondatori importanti: </a:t>
            </a:r>
            <a:r>
              <a:rPr lang="it-IT" sz="3400">
                <a:latin typeface="Calibri" panose="020F0502020204030204" pitchFamily="34" charset="0"/>
                <a:cs typeface="Calibri" panose="020F0502020204030204" pitchFamily="34" charset="0"/>
              </a:rPr>
              <a:t>FBK (designato da MITD) e </a:t>
            </a: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INFN </a:t>
            </a:r>
            <a:r>
              <a:rPr lang="it-IT" sz="3400">
                <a:latin typeface="Calibri" panose="020F0502020204030204" pitchFamily="34" charset="0"/>
                <a:cs typeface="Calibri" panose="020F0502020204030204" pitchFamily="34" charset="0"/>
              </a:rPr>
              <a:t>(designato </a:t>
            </a: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da MUR)*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Ministeri coinvolti: MISE, MUR, MITD</a:t>
            </a:r>
          </a:p>
          <a:p>
            <a:pPr marL="0" indent="0">
              <a:buClrTx/>
              <a:buNone/>
            </a:pP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Dopo vari incontri con i ministeri (MISE prevalentemente) sono stati allocati fondi per call ‘GAIA-X’: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ordine di 45 M€ inizialmente (da fondo per AI e IoT)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ulteriori fondi successivamente, alcuni per il sud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bandi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dovrebbero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uscire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 breve,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dovrebbero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riservati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’ ai Data Space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individuati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prioritari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dal MISE.</a:t>
            </a:r>
          </a:p>
          <a:p>
            <a:pPr marL="0" indent="0">
              <a:buClrTx/>
              <a:buNone/>
            </a:pP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hub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impegnato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fondi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per call di GAIA-X (es. Germania,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ordine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100 M€,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sembra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possa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uno stop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parziale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situazione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ClrTx/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it-IT" sz="2300" dirty="0">
                <a:latin typeface="Calibri" panose="020F0502020204030204" pitchFamily="34" charset="0"/>
                <a:cs typeface="Calibri" panose="020F0502020204030204" pitchFamily="34" charset="0"/>
              </a:rPr>
              <a:t>* https://home.infn.it/it/comunicati-stampa/4617-confindustria-fbk-e-infn-costituiscono-l-associazione-gaia-x-hub-italia</a:t>
            </a:r>
          </a:p>
        </p:txBody>
      </p:sp>
    </p:spTree>
    <p:extLst>
      <p:ext uri="{BB962C8B-B14F-4D97-AF65-F5344CB8AC3E}">
        <p14:creationId xmlns:p14="http://schemas.microsoft.com/office/powerpoint/2010/main" val="20834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4C3E-9A73-E193-D6F5-CD9C0F02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GAIA-X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7B27-55A1-009B-E077-E57E15CB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Architettura simile a quella di EOSC: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 comune esigenza di standard per interoperabilità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ma l’implementazione può essere diversa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concetto di ‘label’ (GAIA-X compliant), probabilmente gestito con autocertificazione</a:t>
            </a:r>
          </a:p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Coinvolgimento di INFN: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socio fondatore dell’HUB italiano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ruolo: facilitare la connessione degli attori  di ‘università e ricerca’ per promuovere in GAIA-X soluzioni e tecnologie sviluppate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membro di GAIA-X Aisbl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3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FF564-C0B1-51B3-6F97-C3ACBCE2BE0E}"/>
              </a:ext>
            </a:extLst>
          </p:cNvPr>
          <p:cNvSpPr txBox="1"/>
          <p:nvPr/>
        </p:nvSpPr>
        <p:spPr>
          <a:xfrm>
            <a:off x="5475890" y="2554015"/>
            <a:ext cx="1532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/>
              <a:t>ICDI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682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FF564-C0B1-51B3-6F97-C3ACBCE2BE0E}"/>
              </a:ext>
            </a:extLst>
          </p:cNvPr>
          <p:cNvSpPr txBox="1"/>
          <p:nvPr/>
        </p:nvSpPr>
        <p:spPr>
          <a:xfrm>
            <a:off x="5475890" y="2554015"/>
            <a:ext cx="2050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/>
              <a:t>EOSC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208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 Computing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1245"/>
            <a:ext cx="11191240" cy="52966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Forum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creato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dai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rappresentanti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maggiori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enti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università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infrastrutture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italiani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bottom-up)</a:t>
            </a:r>
            <a:endParaRPr lang="it-IT" sz="7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7400" dirty="0">
                <a:latin typeface="Calibri" panose="020F0502020204030204" pitchFamily="34" charset="0"/>
                <a:cs typeface="Calibri" panose="020F0502020204030204" pitchFamily="34" charset="0"/>
              </a:rPr>
              <a:t>Obiettivi:  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promuovere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sinergie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nazionale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ottimizzare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partecipazione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italiana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alle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sfide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europee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globali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cui le call di European Open Science Cloud (</a:t>
            </a:r>
            <a:r>
              <a:rPr lang="en-US" sz="7400" b="1" dirty="0">
                <a:latin typeface="Calibri" panose="020F0502020204030204" pitchFamily="34" charset="0"/>
                <a:cs typeface="Calibri" panose="020F0502020204030204" pitchFamily="34" charset="0"/>
              </a:rPr>
              <a:t>EOSC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),  European Data Infrastructure (</a:t>
            </a:r>
            <a:r>
              <a:rPr lang="en-US" sz="7400" b="1" dirty="0">
                <a:latin typeface="Calibri" panose="020F0502020204030204" pitchFamily="34" charset="0"/>
                <a:cs typeface="Calibri" panose="020F0502020204030204" pitchFamily="34" charset="0"/>
              </a:rPr>
              <a:t>EDI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en-US" sz="7400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parlare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voce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comune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confronti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del MUR</a:t>
            </a:r>
          </a:p>
          <a:p>
            <a:pPr marL="0" indent="0">
              <a:buNone/>
            </a:pP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attuale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sz="7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7400" dirty="0">
                <a:latin typeface="Calibri" panose="020F0502020204030204" pitchFamily="34" charset="0"/>
                <a:cs typeface="Calibri" panose="020F0502020204030204" pitchFamily="34" charset="0"/>
              </a:rPr>
              <a:t>Inizialmente è stato definito un </a:t>
            </a:r>
            <a:r>
              <a:rPr lang="it-IT" sz="7400" b="1" dirty="0">
                <a:latin typeface="Calibri" panose="020F0502020204030204" pitchFamily="34" charset="0"/>
                <a:cs typeface="Calibri" panose="020F0502020204030204" pitchFamily="34" charset="0"/>
              </a:rPr>
              <a:t>Memorandum of Understanding </a:t>
            </a:r>
            <a:r>
              <a:rPr lang="it-IT" sz="7400" dirty="0">
                <a:latin typeface="Calibri" panose="020F0502020204030204" pitchFamily="34" charset="0"/>
                <a:cs typeface="Calibri" panose="020F0502020204030204" pitchFamily="34" charset="0"/>
              </a:rPr>
              <a:t> firmato da 23 istituzioni, ma la partecipazione è aperta  ad altre organizzazioni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il MUR è un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osservatore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momento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rappresentato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dal GARR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Gestito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 da un Executive Board, Laura Perini </a:t>
            </a:r>
            <a:r>
              <a:rPr lang="en-US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presidente</a:t>
            </a:r>
            <a:endParaRPr lang="it-IT" sz="7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3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6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https://www.icdi.it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5BD41AA-76C6-4004-B7F1-99C649F8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237" y="166914"/>
            <a:ext cx="1084332" cy="10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EAB3-B3B8-7026-9D2F-36793616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Prossimi passaggi per ICDI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7400-78A9-2674-65BC-17BA4FF03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Definito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Statuto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Legal Entity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approvato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a da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tutte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istituzioni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partner di ICDI;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dopo la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verifica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dal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notaio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sarà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sottoscritto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Soci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fondatori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Aderenti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giuridica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Associazione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riconosciuta</a:t>
            </a:r>
            <a:endParaRPr lang="en-GB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partecipare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EOSC Association come </a:t>
            </a:r>
            <a:r>
              <a:rPr lang="en-GB" altLang="en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mandated organization 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rappresentanza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comunità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scientifica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italiana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esecuzione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prestazioni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accessorie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previste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realizzazione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ed il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funzionamento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EOSC Association;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coordinare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nazionale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dedicate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promozione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realizzazione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politiche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 di 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Scienza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Aperta e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contribuire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progettazione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realizzazione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 di 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l’Infrastruttura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 di 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Calcolo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Italiana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servizio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politiche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nazionali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 di </a:t>
            </a:r>
            <a:r>
              <a:rPr lang="en-GB" altLang="en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Scienza</a:t>
            </a:r>
            <a:r>
              <a:rPr lang="en-GB" altLang="en-IT" sz="2600" dirty="0">
                <a:latin typeface="Calibri" panose="020F0502020204030204" pitchFamily="34" charset="0"/>
                <a:cs typeface="Calibri" panose="020F0502020204030204" pitchFamily="34" charset="0"/>
              </a:rPr>
              <a:t> Aperta.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T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C30B7ED5-400E-0054-E911-D06BE6DE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237" y="166914"/>
            <a:ext cx="1084332" cy="108433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EB93C40-4F87-D489-32BE-DBC36B30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T" altLang="en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IT" altLang="en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4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di ICDI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Meeting periodici tra i membri per discutere argomenti di interesse comune, promuovere sinergie e coordinare azioni, tra cui la partecipazione alle call europee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Survey delle attività fatte dalle infrastrutture di ricerca suSARS-Cov-2 e COVID-19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risultati inviati al MUR, al Governing Board  di EOSC e a ESFRI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Contributi ‘coordinati’ ai WG e TF di EOSC ( shadow WG)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Definite tre Task force:</a:t>
            </a:r>
          </a:p>
          <a:p>
            <a:pPr marL="742950" lvl="1" indent="-342900"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Italian Federated Cloud Platform Task Force (FCP-IT)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strategia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individuare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modello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tecnico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federata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nazionale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42900"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Lake TF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definire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modello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per un data lake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nazionale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42900"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Competence Center 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per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realizzare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prototipo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competence center per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l’Open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nell’ambito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EOSC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it-IT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8283158-339D-4B33-AA6A-E2AAE723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237" y="166914"/>
            <a:ext cx="1084332" cy="10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3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7743" y="78772"/>
            <a:ext cx="7619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Verdana"/>
              <a:buNone/>
            </a:pPr>
            <a:r>
              <a:rPr lang="en-US" sz="40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ICDI Competence Centre</a:t>
            </a:r>
            <a:br>
              <a:rPr lang="en-US" sz="40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for EOSC</a:t>
            </a:r>
            <a:endParaRPr dirty="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102" y="408158"/>
            <a:ext cx="3762703" cy="514305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630108" y="635821"/>
            <a:ext cx="33746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2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krakenimages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Unsplash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922927" y="1497720"/>
            <a:ext cx="734870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Create a </a:t>
            </a:r>
            <a:r>
              <a:rPr lang="en-US" sz="20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en-US" sz="20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of experts, initiatives and research infrastructures with functional skills to support the national community for </a:t>
            </a:r>
            <a:r>
              <a:rPr lang="en-US" sz="20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Open Science</a:t>
            </a:r>
            <a:r>
              <a:rPr lang="en-US" sz="20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FAIR</a:t>
            </a:r>
            <a:r>
              <a:rPr lang="en-US" sz="20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principles and to facilitate and empower the participation of the Italian research community in the </a:t>
            </a:r>
            <a:r>
              <a:rPr lang="en-US" sz="20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r>
              <a:rPr lang="en-US" sz="20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br>
              <a:rPr lang="en-US" sz="16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 descr="Bilancia della giustiz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0845" y="42286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Statistic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41498" y="42286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Sblocc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66334" y="42286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Testa con ingranaggi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91171" y="42286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Pergamena diplom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16008" y="422865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4756513" y="5143052"/>
            <a:ext cx="1283063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Legal and Ethical</a:t>
            </a:r>
            <a:endParaRPr sz="1400" b="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025969" y="5143052"/>
            <a:ext cx="1706518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Policies </a:t>
            </a:r>
            <a:b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and Strategies</a:t>
            </a:r>
            <a:endParaRPr sz="1400" b="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7718879" y="5143053"/>
            <a:ext cx="12830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Sector specific</a:t>
            </a:r>
            <a:endParaRPr sz="1400" b="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9200062" y="5143053"/>
            <a:ext cx="1283063" cy="81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Open Access</a:t>
            </a:r>
            <a:endParaRPr sz="1400" b="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0681245" y="5143053"/>
            <a:ext cx="1283063" cy="11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RDM</a:t>
            </a:r>
            <a:b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FAIR</a:t>
            </a:r>
            <a:b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0" u="none" strike="noStrik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DMP</a:t>
            </a:r>
            <a:endParaRPr sz="1400" b="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3"/>
          <p:cNvCxnSpPr/>
          <p:nvPr/>
        </p:nvCxnSpPr>
        <p:spPr>
          <a:xfrm>
            <a:off x="4940845" y="3997919"/>
            <a:ext cx="7251155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13"/>
          <p:cNvCxnSpPr/>
          <p:nvPr/>
        </p:nvCxnSpPr>
        <p:spPr>
          <a:xfrm>
            <a:off x="4940845" y="1404335"/>
            <a:ext cx="7251155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B7E9916-008A-44CE-AEB7-236BC9AF45E3}"/>
              </a:ext>
            </a:extLst>
          </p:cNvPr>
          <p:cNvSpPr txBox="1"/>
          <p:nvPr/>
        </p:nvSpPr>
        <p:spPr>
          <a:xfrm>
            <a:off x="461587" y="6122732"/>
            <a:ext cx="913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Important contribution to the new Horizon Europe project </a:t>
            </a:r>
            <a:r>
              <a:rPr lang="it-IT" sz="2400" b="1" dirty="0"/>
              <a:t>Skills4EOSC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440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" y="942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Verdana"/>
              <a:buNone/>
            </a:pPr>
            <a:r>
              <a:rPr lang="en-US" sz="40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 Competence Center </a:t>
            </a:r>
            <a:br>
              <a:rPr lang="en-US" sz="40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dirty="0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Activities</a:t>
            </a:r>
            <a:endParaRPr sz="4000" dirty="0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442305" y="1370795"/>
            <a:ext cx="4556159" cy="54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Guidelines and best practices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Support and advice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Making various services and tools based on the emerging needs of the community available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Management and editing of the ICDI-CC resource catalogue.</a:t>
            </a:r>
            <a:endParaRPr dirty="0"/>
          </a:p>
        </p:txBody>
      </p:sp>
      <p:pic>
        <p:nvPicPr>
          <p:cNvPr id="106" name="Google Shape;106;p14" descr="Profess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1" y="1272922"/>
            <a:ext cx="719059" cy="7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Mano aper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101" y="2863445"/>
            <a:ext cx="719059" cy="7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Strumen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101" y="3980043"/>
            <a:ext cx="719059" cy="7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Libri su uno scaff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101" y="5774668"/>
            <a:ext cx="719059" cy="7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Compass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6101" y="2030633"/>
            <a:ext cx="719059" cy="719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5998464" y="2710"/>
            <a:ext cx="6568440" cy="6848573"/>
          </a:xfrm>
          <a:prstGeom prst="rect">
            <a:avLst/>
          </a:prstGeom>
          <a:solidFill>
            <a:srgbClr val="1E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2194559" y="-2482"/>
            <a:ext cx="98511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Numbers and Features 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6647688" y="1094481"/>
            <a:ext cx="4653000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5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Courses delivered </a:t>
            </a:r>
            <a:r>
              <a:rPr lang="en-US" sz="2800" dirty="0">
                <a:solidFill>
                  <a:schemeClr val="lt1"/>
                </a:solidFill>
              </a:rPr>
              <a:t>since </a:t>
            </a:r>
            <a:r>
              <a:rPr lang="en-US" sz="2800" dirty="0" err="1">
                <a:solidFill>
                  <a:schemeClr val="lt1"/>
                </a:solidFill>
              </a:rPr>
              <a:t>february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dirty="0"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designed approach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Specific for career level</a:t>
            </a:r>
            <a:endParaRPr sz="2800"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800" dirty="0">
                <a:solidFill>
                  <a:schemeClr val="lt1"/>
                </a:solidFill>
              </a:rPr>
              <a:t>Is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involved in design and delivery</a:t>
            </a:r>
            <a:endParaRPr dirty="0"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400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researchers trained</a:t>
            </a:r>
            <a:endParaRPr dirty="0"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Science Café series</a:t>
            </a:r>
            <a:endParaRPr dirty="0"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dirty="0">
                <a:solidFill>
                  <a:schemeClr val="lt1"/>
                </a:solidFill>
              </a:rPr>
              <a:t>55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participants </a:t>
            </a:r>
            <a:b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dirty="0">
                <a:solidFill>
                  <a:schemeClr val="lt1"/>
                </a:solidFill>
              </a:rPr>
              <a:t>12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events</a:t>
            </a:r>
            <a:endParaRPr dirty="0"/>
          </a:p>
        </p:txBody>
      </p:sp>
      <p:pic>
        <p:nvPicPr>
          <p:cNvPr id="114" name="Google Shape;114;p14" descr="Caffè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89654" y="5302111"/>
            <a:ext cx="518325" cy="5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 descr="Microscopi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38223" y="2019873"/>
            <a:ext cx="707471" cy="7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 descr="Tribunal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47984" y="3740287"/>
            <a:ext cx="707471" cy="7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 descr="Gruppo di person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95082" y="6065747"/>
            <a:ext cx="707471" cy="7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 descr="Insegna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338223" y="1202752"/>
            <a:ext cx="707471" cy="7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 descr="Scienziat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95082" y="4561125"/>
            <a:ext cx="707471" cy="7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347975" y="3056488"/>
            <a:ext cx="707475" cy="7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46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CF5B0-4D8C-0C8D-0687-9C470DDB75FC}"/>
              </a:ext>
            </a:extLst>
          </p:cNvPr>
          <p:cNvSpPr txBox="1"/>
          <p:nvPr/>
        </p:nvSpPr>
        <p:spPr>
          <a:xfrm>
            <a:off x="2648607" y="3079531"/>
            <a:ext cx="7537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>
                <a:latin typeface="Calibri" panose="020F0502020204030204" pitchFamily="34" charset="0"/>
                <a:cs typeface="Calibri" panose="020F0502020204030204" pitchFamily="34" charset="0"/>
              </a:rPr>
              <a:t>Grazie per l’attenzione!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0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9">
            <a:extLst>
              <a:ext uri="{FF2B5EF4-FFF2-40B4-BE49-F238E27FC236}">
                <a16:creationId xmlns:a16="http://schemas.microsoft.com/office/drawing/2014/main" id="{4057E0DE-C75C-1E10-B567-5E48260C73E2}"/>
              </a:ext>
            </a:extLst>
          </p:cNvPr>
          <p:cNvGrpSpPr/>
          <p:nvPr/>
        </p:nvGrpSpPr>
        <p:grpSpPr>
          <a:xfrm>
            <a:off x="248411" y="444182"/>
            <a:ext cx="11699875" cy="5969635"/>
            <a:chOff x="248411" y="30480"/>
            <a:chExt cx="11699875" cy="5969635"/>
          </a:xfrm>
        </p:grpSpPr>
        <p:sp>
          <p:nvSpPr>
            <p:cNvPr id="3" name="object 20">
              <a:extLst>
                <a:ext uri="{FF2B5EF4-FFF2-40B4-BE49-F238E27FC236}">
                  <a16:creationId xmlns:a16="http://schemas.microsoft.com/office/drawing/2014/main" id="{8692BE6E-66C2-D11D-E73F-6614FD23160D}"/>
                </a:ext>
              </a:extLst>
            </p:cNvPr>
            <p:cNvSpPr/>
            <p:nvPr/>
          </p:nvSpPr>
          <p:spPr>
            <a:xfrm>
              <a:off x="967739" y="406907"/>
              <a:ext cx="2513330" cy="725805"/>
            </a:xfrm>
            <a:custGeom>
              <a:avLst/>
              <a:gdLst/>
              <a:ahLst/>
              <a:cxnLst/>
              <a:rect l="l" t="t" r="r" b="b"/>
              <a:pathLst>
                <a:path w="2513329" h="725805">
                  <a:moveTo>
                    <a:pt x="2513076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2513076" y="725424"/>
                  </a:lnTo>
                  <a:lnTo>
                    <a:pt x="251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21">
              <a:extLst>
                <a:ext uri="{FF2B5EF4-FFF2-40B4-BE49-F238E27FC236}">
                  <a16:creationId xmlns:a16="http://schemas.microsoft.com/office/drawing/2014/main" id="{0F0641DE-5E42-4D5B-4F67-9EEE861735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30480"/>
              <a:ext cx="11699748" cy="5969508"/>
            </a:xfrm>
            <a:prstGeom prst="rect">
              <a:avLst/>
            </a:prstGeom>
          </p:spPr>
        </p:pic>
        <p:sp>
          <p:nvSpPr>
            <p:cNvPr id="5" name="object 22">
              <a:extLst>
                <a:ext uri="{FF2B5EF4-FFF2-40B4-BE49-F238E27FC236}">
                  <a16:creationId xmlns:a16="http://schemas.microsoft.com/office/drawing/2014/main" id="{AB9F548A-113B-5575-03CA-854C1A07A369}"/>
                </a:ext>
              </a:extLst>
            </p:cNvPr>
            <p:cNvSpPr/>
            <p:nvPr/>
          </p:nvSpPr>
          <p:spPr>
            <a:xfrm>
              <a:off x="3909059" y="4258056"/>
              <a:ext cx="2752725" cy="1551940"/>
            </a:xfrm>
            <a:custGeom>
              <a:avLst/>
              <a:gdLst/>
              <a:ahLst/>
              <a:cxnLst/>
              <a:rect l="l" t="t" r="r" b="b"/>
              <a:pathLst>
                <a:path w="2752725" h="1551939">
                  <a:moveTo>
                    <a:pt x="0" y="775716"/>
                  </a:moveTo>
                  <a:lnTo>
                    <a:pt x="5325" y="707002"/>
                  </a:lnTo>
                  <a:lnTo>
                    <a:pt x="21004" y="639962"/>
                  </a:lnTo>
                  <a:lnTo>
                    <a:pt x="46589" y="574847"/>
                  </a:lnTo>
                  <a:lnTo>
                    <a:pt x="81632" y="511909"/>
                  </a:lnTo>
                  <a:lnTo>
                    <a:pt x="125686" y="451401"/>
                  </a:lnTo>
                  <a:lnTo>
                    <a:pt x="150952" y="422138"/>
                  </a:lnTo>
                  <a:lnTo>
                    <a:pt x="178304" y="393576"/>
                  </a:lnTo>
                  <a:lnTo>
                    <a:pt x="207685" y="365748"/>
                  </a:lnTo>
                  <a:lnTo>
                    <a:pt x="239038" y="338685"/>
                  </a:lnTo>
                  <a:lnTo>
                    <a:pt x="272310" y="312419"/>
                  </a:lnTo>
                  <a:lnTo>
                    <a:pt x="307442" y="286982"/>
                  </a:lnTo>
                  <a:lnTo>
                    <a:pt x="344380" y="262404"/>
                  </a:lnTo>
                  <a:lnTo>
                    <a:pt x="383068" y="238717"/>
                  </a:lnTo>
                  <a:lnTo>
                    <a:pt x="423449" y="215954"/>
                  </a:lnTo>
                  <a:lnTo>
                    <a:pt x="465467" y="194145"/>
                  </a:lnTo>
                  <a:lnTo>
                    <a:pt x="509068" y="173322"/>
                  </a:lnTo>
                  <a:lnTo>
                    <a:pt x="554194" y="153517"/>
                  </a:lnTo>
                  <a:lnTo>
                    <a:pt x="600791" y="134761"/>
                  </a:lnTo>
                  <a:lnTo>
                    <a:pt x="648801" y="117085"/>
                  </a:lnTo>
                  <a:lnTo>
                    <a:pt x="698170" y="100522"/>
                  </a:lnTo>
                  <a:lnTo>
                    <a:pt x="748841" y="85102"/>
                  </a:lnTo>
                  <a:lnTo>
                    <a:pt x="800758" y="70858"/>
                  </a:lnTo>
                  <a:lnTo>
                    <a:pt x="853865" y="57821"/>
                  </a:lnTo>
                  <a:lnTo>
                    <a:pt x="908107" y="46022"/>
                  </a:lnTo>
                  <a:lnTo>
                    <a:pt x="963427" y="35493"/>
                  </a:lnTo>
                  <a:lnTo>
                    <a:pt x="1019770" y="26266"/>
                  </a:lnTo>
                  <a:lnTo>
                    <a:pt x="1077080" y="18371"/>
                  </a:lnTo>
                  <a:lnTo>
                    <a:pt x="1135300" y="11842"/>
                  </a:lnTo>
                  <a:lnTo>
                    <a:pt x="1194376" y="6708"/>
                  </a:lnTo>
                  <a:lnTo>
                    <a:pt x="1254250" y="3002"/>
                  </a:lnTo>
                  <a:lnTo>
                    <a:pt x="1314867" y="755"/>
                  </a:lnTo>
                  <a:lnTo>
                    <a:pt x="1376172" y="0"/>
                  </a:lnTo>
                  <a:lnTo>
                    <a:pt x="1437476" y="755"/>
                  </a:lnTo>
                  <a:lnTo>
                    <a:pt x="1498093" y="3002"/>
                  </a:lnTo>
                  <a:lnTo>
                    <a:pt x="1557967" y="6708"/>
                  </a:lnTo>
                  <a:lnTo>
                    <a:pt x="1617043" y="11842"/>
                  </a:lnTo>
                  <a:lnTo>
                    <a:pt x="1675263" y="18371"/>
                  </a:lnTo>
                  <a:lnTo>
                    <a:pt x="1732573" y="26266"/>
                  </a:lnTo>
                  <a:lnTo>
                    <a:pt x="1788916" y="35493"/>
                  </a:lnTo>
                  <a:lnTo>
                    <a:pt x="1844236" y="46022"/>
                  </a:lnTo>
                  <a:lnTo>
                    <a:pt x="1898478" y="57821"/>
                  </a:lnTo>
                  <a:lnTo>
                    <a:pt x="1951585" y="70858"/>
                  </a:lnTo>
                  <a:lnTo>
                    <a:pt x="2003502" y="85102"/>
                  </a:lnTo>
                  <a:lnTo>
                    <a:pt x="2054173" y="100522"/>
                  </a:lnTo>
                  <a:lnTo>
                    <a:pt x="2103542" y="117085"/>
                  </a:lnTo>
                  <a:lnTo>
                    <a:pt x="2151552" y="134761"/>
                  </a:lnTo>
                  <a:lnTo>
                    <a:pt x="2198149" y="153517"/>
                  </a:lnTo>
                  <a:lnTo>
                    <a:pt x="2243275" y="173322"/>
                  </a:lnTo>
                  <a:lnTo>
                    <a:pt x="2286876" y="194145"/>
                  </a:lnTo>
                  <a:lnTo>
                    <a:pt x="2328894" y="215954"/>
                  </a:lnTo>
                  <a:lnTo>
                    <a:pt x="2369275" y="238717"/>
                  </a:lnTo>
                  <a:lnTo>
                    <a:pt x="2407963" y="262404"/>
                  </a:lnTo>
                  <a:lnTo>
                    <a:pt x="2444901" y="286982"/>
                  </a:lnTo>
                  <a:lnTo>
                    <a:pt x="2480033" y="312419"/>
                  </a:lnTo>
                  <a:lnTo>
                    <a:pt x="2513305" y="338685"/>
                  </a:lnTo>
                  <a:lnTo>
                    <a:pt x="2544658" y="365748"/>
                  </a:lnTo>
                  <a:lnTo>
                    <a:pt x="2574039" y="393576"/>
                  </a:lnTo>
                  <a:lnTo>
                    <a:pt x="2601391" y="422138"/>
                  </a:lnTo>
                  <a:lnTo>
                    <a:pt x="2626657" y="451401"/>
                  </a:lnTo>
                  <a:lnTo>
                    <a:pt x="2670711" y="511909"/>
                  </a:lnTo>
                  <a:lnTo>
                    <a:pt x="2705754" y="574847"/>
                  </a:lnTo>
                  <a:lnTo>
                    <a:pt x="2731339" y="639962"/>
                  </a:lnTo>
                  <a:lnTo>
                    <a:pt x="2747018" y="707002"/>
                  </a:lnTo>
                  <a:lnTo>
                    <a:pt x="2752343" y="775716"/>
                  </a:lnTo>
                  <a:lnTo>
                    <a:pt x="2751003" y="810265"/>
                  </a:lnTo>
                  <a:lnTo>
                    <a:pt x="2740445" y="878174"/>
                  </a:lnTo>
                  <a:lnTo>
                    <a:pt x="2719757" y="944283"/>
                  </a:lnTo>
                  <a:lnTo>
                    <a:pt x="2689387" y="1008341"/>
                  </a:lnTo>
                  <a:lnTo>
                    <a:pt x="2649783" y="1070095"/>
                  </a:lnTo>
                  <a:lnTo>
                    <a:pt x="2601391" y="1129293"/>
                  </a:lnTo>
                  <a:lnTo>
                    <a:pt x="2574039" y="1157855"/>
                  </a:lnTo>
                  <a:lnTo>
                    <a:pt x="2544658" y="1185683"/>
                  </a:lnTo>
                  <a:lnTo>
                    <a:pt x="2513305" y="1212746"/>
                  </a:lnTo>
                  <a:lnTo>
                    <a:pt x="2480033" y="1239012"/>
                  </a:lnTo>
                  <a:lnTo>
                    <a:pt x="2444901" y="1264449"/>
                  </a:lnTo>
                  <a:lnTo>
                    <a:pt x="2407963" y="1289027"/>
                  </a:lnTo>
                  <a:lnTo>
                    <a:pt x="2369275" y="1312714"/>
                  </a:lnTo>
                  <a:lnTo>
                    <a:pt x="2328894" y="1335477"/>
                  </a:lnTo>
                  <a:lnTo>
                    <a:pt x="2286876" y="1357286"/>
                  </a:lnTo>
                  <a:lnTo>
                    <a:pt x="2243275" y="1378109"/>
                  </a:lnTo>
                  <a:lnTo>
                    <a:pt x="2198149" y="1397914"/>
                  </a:lnTo>
                  <a:lnTo>
                    <a:pt x="2151552" y="1416670"/>
                  </a:lnTo>
                  <a:lnTo>
                    <a:pt x="2103542" y="1434346"/>
                  </a:lnTo>
                  <a:lnTo>
                    <a:pt x="2054173" y="1450909"/>
                  </a:lnTo>
                  <a:lnTo>
                    <a:pt x="2003502" y="1466329"/>
                  </a:lnTo>
                  <a:lnTo>
                    <a:pt x="1951585" y="1480573"/>
                  </a:lnTo>
                  <a:lnTo>
                    <a:pt x="1898478" y="1493610"/>
                  </a:lnTo>
                  <a:lnTo>
                    <a:pt x="1844236" y="1505409"/>
                  </a:lnTo>
                  <a:lnTo>
                    <a:pt x="1788916" y="1515938"/>
                  </a:lnTo>
                  <a:lnTo>
                    <a:pt x="1732573" y="1525165"/>
                  </a:lnTo>
                  <a:lnTo>
                    <a:pt x="1675263" y="1533060"/>
                  </a:lnTo>
                  <a:lnTo>
                    <a:pt x="1617043" y="1539589"/>
                  </a:lnTo>
                  <a:lnTo>
                    <a:pt x="1557967" y="1544723"/>
                  </a:lnTo>
                  <a:lnTo>
                    <a:pt x="1498093" y="1548429"/>
                  </a:lnTo>
                  <a:lnTo>
                    <a:pt x="1437476" y="1550676"/>
                  </a:lnTo>
                  <a:lnTo>
                    <a:pt x="1376172" y="1551432"/>
                  </a:lnTo>
                  <a:lnTo>
                    <a:pt x="1314867" y="1550676"/>
                  </a:lnTo>
                  <a:lnTo>
                    <a:pt x="1254250" y="1548429"/>
                  </a:lnTo>
                  <a:lnTo>
                    <a:pt x="1194376" y="1544723"/>
                  </a:lnTo>
                  <a:lnTo>
                    <a:pt x="1135300" y="1539589"/>
                  </a:lnTo>
                  <a:lnTo>
                    <a:pt x="1077080" y="1533060"/>
                  </a:lnTo>
                  <a:lnTo>
                    <a:pt x="1019770" y="1525165"/>
                  </a:lnTo>
                  <a:lnTo>
                    <a:pt x="963427" y="1515938"/>
                  </a:lnTo>
                  <a:lnTo>
                    <a:pt x="908107" y="1505409"/>
                  </a:lnTo>
                  <a:lnTo>
                    <a:pt x="853865" y="1493610"/>
                  </a:lnTo>
                  <a:lnTo>
                    <a:pt x="800758" y="1480573"/>
                  </a:lnTo>
                  <a:lnTo>
                    <a:pt x="748841" y="1466329"/>
                  </a:lnTo>
                  <a:lnTo>
                    <a:pt x="698170" y="1450909"/>
                  </a:lnTo>
                  <a:lnTo>
                    <a:pt x="648801" y="1434346"/>
                  </a:lnTo>
                  <a:lnTo>
                    <a:pt x="600791" y="1416670"/>
                  </a:lnTo>
                  <a:lnTo>
                    <a:pt x="554194" y="1397914"/>
                  </a:lnTo>
                  <a:lnTo>
                    <a:pt x="509068" y="1378109"/>
                  </a:lnTo>
                  <a:lnTo>
                    <a:pt x="465467" y="1357286"/>
                  </a:lnTo>
                  <a:lnTo>
                    <a:pt x="423449" y="1335477"/>
                  </a:lnTo>
                  <a:lnTo>
                    <a:pt x="383068" y="1312714"/>
                  </a:lnTo>
                  <a:lnTo>
                    <a:pt x="344380" y="1289027"/>
                  </a:lnTo>
                  <a:lnTo>
                    <a:pt x="307442" y="1264449"/>
                  </a:lnTo>
                  <a:lnTo>
                    <a:pt x="272310" y="1239012"/>
                  </a:lnTo>
                  <a:lnTo>
                    <a:pt x="239038" y="1212746"/>
                  </a:lnTo>
                  <a:lnTo>
                    <a:pt x="207685" y="1185683"/>
                  </a:lnTo>
                  <a:lnTo>
                    <a:pt x="178304" y="1157855"/>
                  </a:lnTo>
                  <a:lnTo>
                    <a:pt x="150952" y="1129293"/>
                  </a:lnTo>
                  <a:lnTo>
                    <a:pt x="125686" y="1100030"/>
                  </a:lnTo>
                  <a:lnTo>
                    <a:pt x="81632" y="1039522"/>
                  </a:lnTo>
                  <a:lnTo>
                    <a:pt x="46589" y="976584"/>
                  </a:lnTo>
                  <a:lnTo>
                    <a:pt x="21004" y="911469"/>
                  </a:lnTo>
                  <a:lnTo>
                    <a:pt x="5325" y="844429"/>
                  </a:lnTo>
                  <a:lnTo>
                    <a:pt x="0" y="775716"/>
                  </a:lnTo>
                  <a:close/>
                </a:path>
              </a:pathLst>
            </a:custGeom>
            <a:ln w="634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280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C493-CFDF-BCE9-46C8-EAC13D97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</p:spPr>
        <p:txBody>
          <a:bodyPr anchor="ctr">
            <a:norm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EOSC Governance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1230E7-03F3-C983-2531-CE997B0C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7841"/>
            <a:ext cx="10705368" cy="4656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37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F494-7606-7F52-6553-69316BE5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EOSC co-programmed partnership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830FD96-E393-7E28-692D-4AA40E544D08}"/>
              </a:ext>
            </a:extLst>
          </p:cNvPr>
          <p:cNvSpPr txBox="1">
            <a:spLocks/>
          </p:cNvSpPr>
          <p:nvPr/>
        </p:nvSpPr>
        <p:spPr>
          <a:xfrm>
            <a:off x="624382" y="1146868"/>
            <a:ext cx="10943234" cy="46113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25" indent="-342900">
              <a:spcBef>
                <a:spcPts val="430"/>
              </a:spcBef>
              <a:buClr>
                <a:srgbClr val="FFC000"/>
              </a:buClr>
              <a:buSzPct val="150000"/>
              <a:buFont typeface="Arial"/>
              <a:buChar char="•"/>
              <a:tabLst>
                <a:tab pos="492125" algn="l"/>
              </a:tabLst>
            </a:pPr>
            <a:r>
              <a:rPr lang="en-US" dirty="0"/>
              <a:t>A</a:t>
            </a:r>
            <a:r>
              <a:rPr lang="en-US" spc="-50" dirty="0"/>
              <a:t> </a:t>
            </a:r>
            <a:r>
              <a:rPr lang="en-US" dirty="0"/>
              <a:t>Memorandum</a:t>
            </a:r>
            <a:r>
              <a:rPr lang="en-US" spc="-40" dirty="0"/>
              <a:t> </a:t>
            </a:r>
            <a:r>
              <a:rPr lang="en-US" dirty="0"/>
              <a:t>of</a:t>
            </a:r>
            <a:r>
              <a:rPr lang="en-US" spc="-40" dirty="0"/>
              <a:t> </a:t>
            </a:r>
            <a:r>
              <a:rPr lang="en-US" dirty="0"/>
              <a:t>Understanding</a:t>
            </a:r>
            <a:r>
              <a:rPr lang="en-US" spc="-60" dirty="0"/>
              <a:t> </a:t>
            </a:r>
            <a:r>
              <a:rPr lang="en-US" dirty="0"/>
              <a:t>(MoU)</a:t>
            </a:r>
            <a:r>
              <a:rPr lang="en-US" spc="-50" dirty="0"/>
              <a:t> </a:t>
            </a:r>
            <a:r>
              <a:rPr lang="en-US" dirty="0"/>
              <a:t>established</a:t>
            </a:r>
            <a:r>
              <a:rPr lang="en-US" spc="-45" dirty="0"/>
              <a:t> </a:t>
            </a:r>
            <a:r>
              <a:rPr lang="en-US" dirty="0"/>
              <a:t>between</a:t>
            </a:r>
            <a:r>
              <a:rPr lang="en-US" spc="-35" dirty="0"/>
              <a:t> </a:t>
            </a:r>
            <a:r>
              <a:rPr lang="en-US" dirty="0"/>
              <a:t>the</a:t>
            </a:r>
            <a:r>
              <a:rPr lang="en-US" spc="-30" dirty="0"/>
              <a:t> </a:t>
            </a:r>
            <a:r>
              <a:rPr lang="en-US" spc="-10" dirty="0"/>
              <a:t>Partners</a:t>
            </a:r>
          </a:p>
          <a:p>
            <a:pPr marL="835025" lvl="1" indent="-229235">
              <a:spcBef>
                <a:spcPts val="280"/>
              </a:spcBef>
              <a:buClr>
                <a:srgbClr val="2B489A"/>
              </a:buClr>
              <a:buFont typeface="Wingdings"/>
              <a:buChar char=""/>
              <a:tabLst>
                <a:tab pos="83566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EU</a:t>
            </a:r>
            <a:r>
              <a:rPr lang="en-US"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represented</a:t>
            </a:r>
            <a:r>
              <a:rPr lang="en-US"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by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Commission</a:t>
            </a:r>
            <a:endParaRPr lang="en-US" sz="2000" dirty="0">
              <a:latin typeface="Calibri"/>
              <a:cs typeface="Calibri"/>
            </a:endParaRPr>
          </a:p>
          <a:p>
            <a:pPr marL="835025" lvl="1" indent="-229235">
              <a:lnSpc>
                <a:spcPts val="2280"/>
              </a:lnSpc>
              <a:spcBef>
                <a:spcPts val="265"/>
              </a:spcBef>
              <a:buClr>
                <a:srgbClr val="2B489A"/>
              </a:buClr>
              <a:buFont typeface="Wingdings"/>
              <a:buChar char=""/>
              <a:tabLst>
                <a:tab pos="83566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EOSC</a:t>
            </a:r>
            <a:r>
              <a:rPr lang="en-US" sz="20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Association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(“Partners</a:t>
            </a:r>
            <a:r>
              <a:rPr lang="en-US" sz="20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other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than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Union”),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including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its</a:t>
            </a:r>
            <a:r>
              <a:rPr lang="en-US"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constituent</a:t>
            </a:r>
            <a:r>
              <a:rPr lang="en-US"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entities</a:t>
            </a:r>
            <a:endParaRPr lang="en-US" sz="2000" dirty="0">
              <a:latin typeface="Calibri"/>
              <a:cs typeface="Calibri"/>
            </a:endParaRPr>
          </a:p>
          <a:p>
            <a:pPr marL="835025">
              <a:lnSpc>
                <a:spcPts val="2280"/>
              </a:lnSpc>
            </a:pPr>
            <a:r>
              <a:rPr lang="en-US" sz="2000" spc="-10" dirty="0">
                <a:solidFill>
                  <a:srgbClr val="000099"/>
                </a:solidFill>
              </a:rPr>
              <a:t>(members)</a:t>
            </a:r>
            <a:endParaRPr lang="en-US" sz="2000" dirty="0"/>
          </a:p>
          <a:p>
            <a:pPr marL="492125" indent="-342900">
              <a:spcBef>
                <a:spcPts val="185"/>
              </a:spcBef>
              <a:buClr>
                <a:srgbClr val="FFC000"/>
              </a:buClr>
              <a:buSzPct val="150000"/>
              <a:buFont typeface="Arial"/>
              <a:buChar char="•"/>
              <a:tabLst>
                <a:tab pos="492125" algn="l"/>
              </a:tabLst>
            </a:pPr>
            <a:r>
              <a:rPr lang="en-US" dirty="0"/>
              <a:t>This</a:t>
            </a:r>
            <a:r>
              <a:rPr lang="en-US" spc="-30" dirty="0"/>
              <a:t> </a:t>
            </a:r>
            <a:r>
              <a:rPr lang="en-US" dirty="0"/>
              <a:t>MoU</a:t>
            </a:r>
            <a:r>
              <a:rPr lang="en-US" spc="-30" dirty="0"/>
              <a:t> </a:t>
            </a:r>
            <a:r>
              <a:rPr lang="en-US" dirty="0"/>
              <a:t>is</a:t>
            </a:r>
            <a:r>
              <a:rPr lang="en-US" spc="-20" dirty="0"/>
              <a:t> </a:t>
            </a:r>
            <a:r>
              <a:rPr lang="en-US" dirty="0"/>
              <a:t>a</a:t>
            </a:r>
            <a:r>
              <a:rPr lang="en-US" spc="-40" dirty="0"/>
              <a:t> </a:t>
            </a:r>
            <a:r>
              <a:rPr lang="en-US" spc="-10" dirty="0"/>
              <a:t>contractual</a:t>
            </a:r>
            <a:r>
              <a:rPr lang="en-US" spc="-45" dirty="0"/>
              <a:t> </a:t>
            </a:r>
            <a:r>
              <a:rPr lang="en-US" dirty="0"/>
              <a:t>arrangement,</a:t>
            </a:r>
            <a:r>
              <a:rPr lang="en-US" spc="-35" dirty="0"/>
              <a:t> </a:t>
            </a:r>
            <a:r>
              <a:rPr lang="en-US" dirty="0"/>
              <a:t>not</a:t>
            </a:r>
            <a:r>
              <a:rPr lang="en-US" spc="-30" dirty="0"/>
              <a:t> </a:t>
            </a:r>
            <a:r>
              <a:rPr lang="en-US" dirty="0"/>
              <a:t>legally</a:t>
            </a:r>
            <a:r>
              <a:rPr lang="en-US" spc="-30" dirty="0"/>
              <a:t> </a:t>
            </a:r>
            <a:r>
              <a:rPr lang="en-US" spc="-10" dirty="0"/>
              <a:t>binding</a:t>
            </a:r>
          </a:p>
          <a:p>
            <a:pPr marL="492125" indent="-342900">
              <a:spcBef>
                <a:spcPts val="215"/>
              </a:spcBef>
              <a:buClr>
                <a:srgbClr val="FFC000"/>
              </a:buClr>
              <a:buSzPct val="150000"/>
              <a:buFont typeface="Arial"/>
              <a:buChar char="•"/>
              <a:tabLst>
                <a:tab pos="492125" algn="l"/>
              </a:tabLst>
            </a:pPr>
            <a:r>
              <a:rPr lang="en-US" dirty="0"/>
              <a:t>Scope</a:t>
            </a:r>
            <a:r>
              <a:rPr lang="en-US" spc="-25" dirty="0"/>
              <a:t> </a:t>
            </a:r>
            <a:r>
              <a:rPr lang="en-US" dirty="0"/>
              <a:t>&amp;</a:t>
            </a:r>
            <a:r>
              <a:rPr lang="en-US" spc="-25" dirty="0"/>
              <a:t> </a:t>
            </a:r>
            <a:r>
              <a:rPr lang="en-US" dirty="0"/>
              <a:t>objectives</a:t>
            </a:r>
            <a:r>
              <a:rPr lang="en-US" spc="-20" dirty="0"/>
              <a:t> </a:t>
            </a:r>
            <a:r>
              <a:rPr lang="en-US" dirty="0"/>
              <a:t>of</a:t>
            </a:r>
            <a:r>
              <a:rPr lang="en-US" spc="-2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spc="-25" dirty="0"/>
              <a:t>MoU</a:t>
            </a:r>
          </a:p>
          <a:p>
            <a:pPr marL="835025" lvl="1" indent="-229235">
              <a:spcBef>
                <a:spcPts val="280"/>
              </a:spcBef>
              <a:buClr>
                <a:srgbClr val="2B489A"/>
              </a:buClr>
              <a:buFont typeface="Wingdings"/>
              <a:buChar char=""/>
              <a:tabLst>
                <a:tab pos="83566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Activities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commitments</a:t>
            </a:r>
            <a:r>
              <a:rPr lang="en-US"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lang="en-US"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Commission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(mainly</a:t>
            </a:r>
            <a:r>
              <a:rPr lang="en-US"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through</a:t>
            </a:r>
            <a:r>
              <a:rPr lang="en-US" sz="20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Horizon</a:t>
            </a:r>
            <a:r>
              <a:rPr lang="en-US" sz="20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Europe</a:t>
            </a:r>
            <a:r>
              <a:rPr lang="en-US" sz="20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actions)</a:t>
            </a:r>
            <a:endParaRPr lang="en-US" sz="2000" dirty="0">
              <a:latin typeface="Calibri"/>
              <a:cs typeface="Calibri"/>
            </a:endParaRPr>
          </a:p>
          <a:p>
            <a:pPr marL="835025" lvl="1" indent="-229235">
              <a:spcBef>
                <a:spcPts val="270"/>
              </a:spcBef>
              <a:buClr>
                <a:srgbClr val="2B489A"/>
              </a:buClr>
              <a:buFont typeface="Wingdings"/>
              <a:buChar char=""/>
              <a:tabLst>
                <a:tab pos="83566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Activities</a:t>
            </a:r>
            <a:r>
              <a:rPr lang="en-US"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commitments</a:t>
            </a:r>
            <a:r>
              <a:rPr lang="en-US"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lang="en-US"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EOSC</a:t>
            </a:r>
            <a:r>
              <a:rPr lang="en-US" sz="20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Association</a:t>
            </a:r>
            <a:r>
              <a:rPr lang="en-US"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(mainly</a:t>
            </a:r>
            <a:r>
              <a:rPr lang="en-US"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through</a:t>
            </a:r>
            <a:r>
              <a:rPr lang="en-US"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additional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activities)</a:t>
            </a:r>
            <a:endParaRPr lang="en-US" sz="2000" dirty="0">
              <a:latin typeface="Calibri"/>
              <a:cs typeface="Calibri"/>
            </a:endParaRPr>
          </a:p>
          <a:p>
            <a:pPr marL="492125" indent="-342900">
              <a:spcBef>
                <a:spcPts val="185"/>
              </a:spcBef>
              <a:buClr>
                <a:srgbClr val="FFC000"/>
              </a:buClr>
              <a:buSzPct val="150000"/>
              <a:buFont typeface="Arial"/>
              <a:buChar char="•"/>
              <a:tabLst>
                <a:tab pos="492125" algn="l"/>
              </a:tabLst>
            </a:pPr>
            <a:r>
              <a:rPr lang="en-US" dirty="0"/>
              <a:t>Governance:</a:t>
            </a:r>
            <a:r>
              <a:rPr lang="en-US" spc="-105" dirty="0"/>
              <a:t> </a:t>
            </a:r>
            <a:r>
              <a:rPr lang="en-US" dirty="0"/>
              <a:t>Partnership</a:t>
            </a:r>
            <a:r>
              <a:rPr lang="en-US" spc="-95" dirty="0"/>
              <a:t> </a:t>
            </a:r>
            <a:r>
              <a:rPr lang="en-US" spc="-10" dirty="0"/>
              <a:t>Board</a:t>
            </a:r>
          </a:p>
          <a:p>
            <a:pPr marL="835025" marR="654685" lvl="1" indent="-229235">
              <a:lnSpc>
                <a:spcPts val="2160"/>
              </a:lnSpc>
              <a:spcBef>
                <a:spcPts val="555"/>
              </a:spcBef>
              <a:buClr>
                <a:srgbClr val="2B489A"/>
              </a:buClr>
              <a:buFont typeface="Wingdings"/>
              <a:buChar char=""/>
              <a:tabLst>
                <a:tab pos="83566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Composition:</a:t>
            </a:r>
            <a:r>
              <a:rPr lang="en-US" sz="20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Representatives</a:t>
            </a:r>
            <a:r>
              <a:rPr lang="en-US"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appointed</a:t>
            </a:r>
            <a:r>
              <a:rPr lang="en-US"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by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Partners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other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than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Union,</a:t>
            </a:r>
            <a:r>
              <a:rPr lang="en-US" sz="20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Commission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officials</a:t>
            </a:r>
            <a:r>
              <a:rPr lang="en-US"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Representatives</a:t>
            </a:r>
            <a:r>
              <a:rPr lang="en-US" sz="20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Steering</a:t>
            </a:r>
            <a:r>
              <a:rPr lang="en-US"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Board</a:t>
            </a:r>
            <a:endParaRPr lang="en-US" sz="2000" dirty="0">
              <a:latin typeface="Calibri"/>
              <a:cs typeface="Calibri"/>
            </a:endParaRPr>
          </a:p>
          <a:p>
            <a:pPr marL="835025" lvl="1" indent="-229235">
              <a:spcBef>
                <a:spcPts val="234"/>
              </a:spcBef>
              <a:buClr>
                <a:srgbClr val="2B489A"/>
              </a:buClr>
              <a:buFont typeface="Wingdings"/>
              <a:buChar char=""/>
              <a:tabLst>
                <a:tab pos="83566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Rules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Procedure</a:t>
            </a:r>
            <a:r>
              <a:rPr lang="en-US"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Partnership</a:t>
            </a:r>
            <a:r>
              <a:rPr lang="en-US"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Board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be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drafted</a:t>
            </a:r>
            <a:r>
              <a:rPr lang="en-US"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based</a:t>
            </a:r>
            <a:r>
              <a:rPr lang="en-US"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on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proposal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by</a:t>
            </a:r>
            <a:r>
              <a:rPr lang="en-US"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99"/>
                </a:solidFill>
                <a:latin typeface="Calibri"/>
                <a:cs typeface="Calibri"/>
              </a:rPr>
              <a:t>Commission</a:t>
            </a:r>
            <a:endParaRPr lang="en-US" sz="2000" dirty="0">
              <a:latin typeface="Calibri"/>
              <a:cs typeface="Calibri"/>
            </a:endParaRPr>
          </a:p>
          <a:p>
            <a:pPr marL="492125" indent="-342900">
              <a:spcBef>
                <a:spcPts val="185"/>
              </a:spcBef>
              <a:buClr>
                <a:srgbClr val="FFC000"/>
              </a:buClr>
              <a:buSzPct val="150000"/>
              <a:buFont typeface="Arial"/>
              <a:buChar char="•"/>
              <a:tabLst>
                <a:tab pos="492125" algn="l"/>
              </a:tabLst>
            </a:pPr>
            <a:r>
              <a:rPr lang="en-US" dirty="0"/>
              <a:t>Duration:</a:t>
            </a:r>
            <a:r>
              <a:rPr lang="en-US" spc="-85" dirty="0"/>
              <a:t> </a:t>
            </a:r>
            <a:r>
              <a:rPr lang="en-US" dirty="0"/>
              <a:t>from</a:t>
            </a:r>
            <a:r>
              <a:rPr lang="en-US" spc="-80" dirty="0"/>
              <a:t> </a:t>
            </a:r>
            <a:r>
              <a:rPr lang="en-US" dirty="0"/>
              <a:t>signature</a:t>
            </a:r>
            <a:r>
              <a:rPr lang="en-US" spc="-60" dirty="0"/>
              <a:t> </a:t>
            </a:r>
            <a:r>
              <a:rPr lang="en-US" dirty="0"/>
              <a:t>date</a:t>
            </a:r>
            <a:r>
              <a:rPr lang="en-US" spc="-70" dirty="0"/>
              <a:t> </a:t>
            </a:r>
            <a:r>
              <a:rPr lang="en-US" dirty="0"/>
              <a:t>until</a:t>
            </a:r>
            <a:r>
              <a:rPr lang="en-US" spc="-60" dirty="0"/>
              <a:t> </a:t>
            </a:r>
            <a:r>
              <a:rPr lang="en-US" spc="-10" dirty="0"/>
              <a:t>31.12.2030</a:t>
            </a:r>
          </a:p>
        </p:txBody>
      </p:sp>
    </p:spTree>
    <p:extLst>
      <p:ext uri="{BB962C8B-B14F-4D97-AF65-F5344CB8AC3E}">
        <p14:creationId xmlns:p14="http://schemas.microsoft.com/office/powerpoint/2010/main" val="295489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F494-7606-7F52-6553-69316BE5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Mission of the EOSC Association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319CB1-818F-55D0-0B64-BA5D258B8387}"/>
              </a:ext>
            </a:extLst>
          </p:cNvPr>
          <p:cNvSpPr txBox="1">
            <a:spLocks/>
          </p:cNvSpPr>
          <p:nvPr/>
        </p:nvSpPr>
        <p:spPr>
          <a:xfrm>
            <a:off x="624382" y="1146868"/>
            <a:ext cx="10943234" cy="53668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637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Advancing</a:t>
            </a:r>
            <a:r>
              <a:rPr lang="en-US" sz="2800" b="1" i="1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lang="en-US" sz="2800" b="1" i="1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European</a:t>
            </a:r>
            <a:r>
              <a:rPr lang="en-US" sz="2800" b="1" i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Open</a:t>
            </a:r>
            <a:r>
              <a:rPr lang="en-US" sz="2800" b="1" i="1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Science</a:t>
            </a:r>
            <a:r>
              <a:rPr lang="en-US" sz="2800" b="1" i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Cloud</a:t>
            </a:r>
            <a:r>
              <a:rPr lang="en-US" sz="2800" b="1" i="1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lang="en-US" sz="2800" b="1" i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spc="-10" dirty="0">
                <a:solidFill>
                  <a:srgbClr val="000099"/>
                </a:solidFill>
                <a:latin typeface="Calibri"/>
                <a:cs typeface="Calibri"/>
              </a:rPr>
              <a:t>accelerate</a:t>
            </a:r>
            <a:r>
              <a:rPr lang="en-US" sz="2800" b="1" i="1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spc="-25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creation</a:t>
            </a:r>
            <a:r>
              <a:rPr lang="en-US" sz="2800" b="1" i="1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lang="en-US" sz="2800" b="1" i="1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new</a:t>
            </a:r>
            <a:r>
              <a:rPr lang="en-US" sz="2800" b="1" i="1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knowledge,</a:t>
            </a:r>
            <a:r>
              <a:rPr lang="en-US" sz="2800" b="1" i="1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inspire</a:t>
            </a:r>
            <a:r>
              <a:rPr lang="en-US" sz="2800" b="1" i="1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education,</a:t>
            </a:r>
            <a:r>
              <a:rPr lang="en-US" sz="2800" b="1" i="1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spur</a:t>
            </a:r>
            <a:r>
              <a:rPr lang="en-US" sz="2800" b="1" i="1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innovation</a:t>
            </a:r>
            <a:r>
              <a:rPr lang="en-US" sz="2800" b="1" i="1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spc="-25" dirty="0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promote</a:t>
            </a:r>
            <a:r>
              <a:rPr lang="en-US" sz="2800" b="1" i="1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spc="-10" dirty="0">
                <a:solidFill>
                  <a:srgbClr val="000099"/>
                </a:solidFill>
                <a:latin typeface="Calibri"/>
                <a:cs typeface="Calibri"/>
              </a:rPr>
              <a:t>accessibility</a:t>
            </a:r>
            <a:r>
              <a:rPr lang="en-US" sz="2800" b="1" i="1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lang="en-US" sz="2800" b="1" i="1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en-US" sz="2800" b="1" i="1" spc="-10" dirty="0">
                <a:solidFill>
                  <a:srgbClr val="000099"/>
                </a:solidFill>
                <a:latin typeface="Calibri"/>
                <a:cs typeface="Calibri"/>
              </a:rPr>
              <a:t>transparency</a:t>
            </a:r>
          </a:p>
          <a:p>
            <a:pPr marL="12700" marR="206375">
              <a:lnSpc>
                <a:spcPct val="100000"/>
              </a:lnSpc>
              <a:spcBef>
                <a:spcPts val="95"/>
              </a:spcBef>
            </a:pPr>
            <a:endParaRPr lang="en-US" sz="2800" dirty="0">
              <a:latin typeface="Calibri"/>
              <a:cs typeface="Calibri"/>
            </a:endParaRPr>
          </a:p>
          <a:p>
            <a:pPr marL="355600" marR="389890" indent="-342900">
              <a:lnSpc>
                <a:spcPct val="100000"/>
              </a:lnSpc>
              <a:spcBef>
                <a:spcPts val="5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20" dirty="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lang="en-US" sz="28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provide</a:t>
            </a:r>
            <a:r>
              <a:rPr lang="en-US" sz="2800" spc="-1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single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voice</a:t>
            </a:r>
            <a:r>
              <a:rPr lang="en-US" sz="2800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for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advocacy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srgbClr val="2E5496"/>
                </a:solidFill>
                <a:latin typeface="Calibri"/>
                <a:cs typeface="Calibri"/>
              </a:rPr>
              <a:t>representation</a:t>
            </a:r>
            <a:r>
              <a:rPr lang="en-US" sz="280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for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5" dirty="0">
                <a:solidFill>
                  <a:srgbClr val="2E5496"/>
                </a:solidFill>
                <a:latin typeface="Calibri"/>
                <a:cs typeface="Calibri"/>
              </a:rPr>
              <a:t>the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broader</a:t>
            </a:r>
            <a:r>
              <a:rPr lang="en-US" sz="2800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EOSC</a:t>
            </a:r>
            <a:r>
              <a:rPr lang="en-US" sz="2800" spc="-1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srgbClr val="2E5496"/>
                </a:solidFill>
                <a:latin typeface="Calibri"/>
                <a:cs typeface="Calibri"/>
              </a:rPr>
              <a:t>stakeholder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community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lang="en-US" sz="2800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Europe</a:t>
            </a:r>
            <a:endParaRPr lang="en-US" sz="2800" dirty="0">
              <a:latin typeface="Calibri"/>
              <a:cs typeface="Calibri"/>
            </a:endParaRPr>
          </a:p>
          <a:p>
            <a:pPr marL="355600" marR="269240" indent="-342900">
              <a:lnSpc>
                <a:spcPct val="100000"/>
              </a:lnSpc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14" dirty="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lang="en-US" sz="2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promote</a:t>
            </a:r>
            <a:r>
              <a:rPr lang="en-US" sz="2800" spc="-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lang="en-US" sz="28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alignment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of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European</a:t>
            </a:r>
            <a:r>
              <a:rPr lang="en-US" sz="28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Union</a:t>
            </a:r>
            <a:r>
              <a:rPr lang="en-US" sz="28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research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policy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5" dirty="0">
                <a:solidFill>
                  <a:srgbClr val="2E5496"/>
                </a:solidFill>
                <a:latin typeface="Calibri"/>
                <a:cs typeface="Calibri"/>
              </a:rPr>
              <a:t>and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priorities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with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activities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srgbClr val="2E5496"/>
                </a:solidFill>
                <a:latin typeface="Calibri"/>
                <a:cs typeface="Calibri"/>
              </a:rPr>
              <a:t>coordinated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by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Association</a:t>
            </a:r>
            <a:r>
              <a:rPr lang="en-US" sz="280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(SRIA)</a:t>
            </a:r>
            <a:endParaRPr lang="en-US"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14" dirty="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lang="en-US" sz="28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ultimately</a:t>
            </a:r>
            <a:r>
              <a:rPr lang="en-US" sz="2800" spc="-1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enable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seamless</a:t>
            </a:r>
            <a:r>
              <a:rPr lang="en-US" sz="28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access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data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through</a:t>
            </a:r>
            <a:r>
              <a:rPr lang="en-US" sz="280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interoperable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services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that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address</a:t>
            </a:r>
            <a:r>
              <a:rPr lang="en-US" sz="280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lang="en-US" sz="2800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entire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research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data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life</a:t>
            </a:r>
            <a:r>
              <a:rPr lang="en-US" sz="2800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cycle,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srgbClr val="2E5496"/>
                </a:solidFill>
                <a:latin typeface="Calibri"/>
                <a:cs typeface="Calibri"/>
              </a:rPr>
              <a:t>from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discovery</a:t>
            </a:r>
            <a:r>
              <a:rPr lang="en-US" sz="2800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srgbClr val="2E5496"/>
                </a:solidFill>
                <a:latin typeface="Calibri"/>
                <a:cs typeface="Calibri"/>
              </a:rPr>
              <a:t>storage,</a:t>
            </a:r>
            <a:r>
              <a:rPr lang="en-US" sz="2800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management,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analysis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lang="en-US" sz="2800" spc="-60" dirty="0">
                <a:solidFill>
                  <a:srgbClr val="2E5496"/>
                </a:solidFill>
                <a:latin typeface="Calibri"/>
                <a:cs typeface="Calibri"/>
              </a:rPr>
              <a:t> re-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use</a:t>
            </a:r>
            <a:r>
              <a:rPr lang="en-US" sz="2800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across borders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lang="en-US" sz="28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2E5496"/>
                </a:solidFill>
                <a:latin typeface="Calibri"/>
                <a:cs typeface="Calibri"/>
              </a:rPr>
              <a:t>scientific</a:t>
            </a:r>
            <a:r>
              <a:rPr lang="en-US" sz="2800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2E5496"/>
                </a:solidFill>
                <a:latin typeface="Calibri"/>
                <a:cs typeface="Calibri"/>
              </a:rPr>
              <a:t>disciplines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70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66C7-8BAD-4B6F-781D-5DE99367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7" y="3204481"/>
            <a:ext cx="4774324" cy="1084331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EOSC Board of Directors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8494FE7-4D9A-9496-0AAF-B89E5A90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52" y="130649"/>
            <a:ext cx="6470850" cy="67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5596-A87D-9152-234A-00859CB2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Attività importanti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CE74-AA0B-D438-72AD-EB4A1E24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46"/>
            <a:ext cx="11191240" cy="53177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SRIA (Strategic and Research Innovation Agenda)* 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documento che descrive la EOSC in dettaglio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MAR (Multi Annual Roadmap 2023-2024)**: come la EOSc descritta nella SRIA deve essere implementata</a:t>
            </a:r>
          </a:p>
          <a:p>
            <a:pPr marL="0" indent="0">
              <a:buClrTx/>
              <a:buNone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Connessione con i vari stakeholder: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Steering Board (un rappresentante Member State/Associated Country + un deputy)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Advisory Groups/Task Forces*** </a:t>
            </a: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evoluzione dei working group della governance di EOSC pre-Associazione:</a:t>
            </a:r>
          </a:p>
          <a:p>
            <a:pPr marL="857250" lvl="1">
              <a:buClrTx/>
              <a:buFont typeface="Arial" panose="020B0604020202020204" pitchFamily="34" charset="0"/>
              <a:buChar char="•"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Partecipazione alle TF coordinata dentro ICDI, molte persone INFN coinvolte </a:t>
            </a:r>
            <a:endParaRPr lang="it-I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* https://www.eosc.eu/sria</a:t>
            </a:r>
          </a:p>
          <a:p>
            <a:pPr marL="0" indent="0">
              <a:buClrTx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** https://www.eosc.eu/multi-annual-roadmap-mar-consultation</a:t>
            </a:r>
          </a:p>
          <a:p>
            <a:pPr marL="0" indent="0">
              <a:buClrTx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*** https://eosc.eu/news/eosc-association-task-forces-community-agenda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5596-A87D-9152-234A-00859CB2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Rappresentanti italiani in EOSC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CE74-AA0B-D438-72AD-EB4A1E249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Rappresentanti italiani nella EOSC-Association: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Mauro Campanella per conto di ICDI (Mandated Organization)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Laura Perini (deputy Tommaso Boccali) per INFN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Nello Steering Board: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Giorgio Rossi (deputy Laura Perini) in rappresentanza dell’Italia (MUR)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Nel Board of Directors: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Marialuisa Lavitrano, eletta su candidatura ICDI</a:t>
            </a:r>
          </a:p>
        </p:txBody>
      </p:sp>
    </p:spTree>
    <p:extLst>
      <p:ext uri="{BB962C8B-B14F-4D97-AF65-F5344CB8AC3E}">
        <p14:creationId xmlns:p14="http://schemas.microsoft.com/office/powerpoint/2010/main" val="64021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C Future">
      <a:dk1>
        <a:srgbClr val="000000"/>
      </a:dk1>
      <a:lt1>
        <a:srgbClr val="FFFFFF"/>
      </a:lt1>
      <a:dk2>
        <a:srgbClr val="0C2AD5"/>
      </a:dk2>
      <a:lt2>
        <a:srgbClr val="E7E6E6"/>
      </a:lt2>
      <a:accent1>
        <a:srgbClr val="0C2AD5"/>
      </a:accent1>
      <a:accent2>
        <a:srgbClr val="08C8E9"/>
      </a:accent2>
      <a:accent3>
        <a:srgbClr val="FE6F5B"/>
      </a:accent3>
      <a:accent4>
        <a:srgbClr val="FFCC00"/>
      </a:accent4>
      <a:accent5>
        <a:srgbClr val="0CA88B"/>
      </a:accent5>
      <a:accent6>
        <a:srgbClr val="8A3FFF"/>
      </a:accent6>
      <a:hlink>
        <a:srgbClr val="08C8E9"/>
      </a:hlink>
      <a:folHlink>
        <a:srgbClr val="8A3F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A447A30-5253-2B45-A840-13B17270248B}" vid="{285E6556-BBB3-AB4F-BFE5-2EA5062C7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2ECF2C30F744D9B9686E2A04B0D7F" ma:contentTypeVersion="12" ma:contentTypeDescription="Create a new document." ma:contentTypeScope="" ma:versionID="a3aa03337a2cd69db72676c8f4e929d4">
  <xsd:schema xmlns:xsd="http://www.w3.org/2001/XMLSchema" xmlns:xs="http://www.w3.org/2001/XMLSchema" xmlns:p="http://schemas.microsoft.com/office/2006/metadata/properties" xmlns:ns2="1ebe8a59-6c31-4b59-8b84-b6b679da562d" xmlns:ns3="b3344c2a-0865-4ba5-b568-a06b4c7472fa" targetNamespace="http://schemas.microsoft.com/office/2006/metadata/properties" ma:root="true" ma:fieldsID="16904a15cecea91c3fe7d6f8c4e1f469" ns2:_="" ns3:_="">
    <xsd:import namespace="1ebe8a59-6c31-4b59-8b84-b6b679da562d"/>
    <xsd:import namespace="b3344c2a-0865-4ba5-b568-a06b4c7472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e8a59-6c31-4b59-8b84-b6b679da5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44c2a-0865-4ba5-b568-a06b4c7472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13D46-9798-4D8C-A535-7EDCD789F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e8a59-6c31-4b59-8b84-b6b679da562d"/>
    <ds:schemaRef ds:uri="b3344c2a-0865-4ba5-b568-a06b4c7472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D6969B-8CFB-410E-9FE6-FC2281601B29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1ebe8a59-6c31-4b59-8b84-b6b679da562d"/>
    <ds:schemaRef ds:uri="http://schemas.microsoft.com/office/infopath/2007/PartnerControls"/>
    <ds:schemaRef ds:uri="http://schemas.openxmlformats.org/package/2006/metadata/core-properties"/>
    <ds:schemaRef ds:uri="b3344c2a-0865-4ba5-b568-a06b4c7472fa"/>
  </ds:schemaRefs>
</ds:datastoreItem>
</file>

<file path=customXml/itemProps3.xml><?xml version="1.0" encoding="utf-8"?>
<ds:datastoreItem xmlns:ds="http://schemas.openxmlformats.org/officeDocument/2006/customXml" ds:itemID="{59AB5CEB-5C50-4953-925D-25F40B0CC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1439</Words>
  <Application>Microsoft Office PowerPoint</Application>
  <PresentationFormat>Widescreen</PresentationFormat>
  <Paragraphs>159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Corbel</vt:lpstr>
      <vt:lpstr>Courier New</vt:lpstr>
      <vt:lpstr>Verdana</vt:lpstr>
      <vt:lpstr>Wingdings</vt:lpstr>
      <vt:lpstr>Office Theme</vt:lpstr>
      <vt:lpstr>Office Theme</vt:lpstr>
      <vt:lpstr>Stato e contesto EU-IT (EOSC, GAIA-X, ICDI) </vt:lpstr>
      <vt:lpstr>PowerPoint Presentation</vt:lpstr>
      <vt:lpstr>PowerPoint Presentation</vt:lpstr>
      <vt:lpstr>EOSC Governance</vt:lpstr>
      <vt:lpstr>EOSC co-programmed partnership</vt:lpstr>
      <vt:lpstr>Mission of the EOSC Association</vt:lpstr>
      <vt:lpstr>EOSC Board of Directors</vt:lpstr>
      <vt:lpstr>Attività importanti</vt:lpstr>
      <vt:lpstr>Rappresentanti italiani in EOSC</vt:lpstr>
      <vt:lpstr>Topic importanti/critici </vt:lpstr>
      <vt:lpstr>PowerPoint Presentation</vt:lpstr>
      <vt:lpstr>GAIA-X</vt:lpstr>
      <vt:lpstr>PowerPoint Presentation</vt:lpstr>
      <vt:lpstr>PowerPoint Presentation</vt:lpstr>
      <vt:lpstr>Implementazione di GAIA-X</vt:lpstr>
      <vt:lpstr>PowerPoint Presentation</vt:lpstr>
      <vt:lpstr>Hub Italiano di GAIA-X</vt:lpstr>
      <vt:lpstr>GAIA-X</vt:lpstr>
      <vt:lpstr>PowerPoint Presentation</vt:lpstr>
      <vt:lpstr>Italian Computing and Data Infrastructure</vt:lpstr>
      <vt:lpstr>Prossimi passaggi per ICDI</vt:lpstr>
      <vt:lpstr>Attività di ICDI</vt:lpstr>
      <vt:lpstr>ICDI Competence Centre for EOSC</vt:lpstr>
      <vt:lpstr> Competence Center 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How-to</dc:title>
  <dc:creator>Katrien Witpas</dc:creator>
  <cp:lastModifiedBy>Luciano Gaido</cp:lastModifiedBy>
  <cp:revision>99</cp:revision>
  <dcterms:created xsi:type="dcterms:W3CDTF">2022-01-19T15:33:22Z</dcterms:created>
  <dcterms:modified xsi:type="dcterms:W3CDTF">2022-05-25T08:26:11Z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0x0101000192ECF2C30F744D9B9686E2A04B0D7F</vt:lpwstr>
  </property>
</Properties>
</file>