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1"/>
  </p:notesMasterIdLst>
  <p:sldIdLst>
    <p:sldId id="256" r:id="rId2"/>
    <p:sldId id="272" r:id="rId3"/>
    <p:sldId id="301" r:id="rId4"/>
    <p:sldId id="481" r:id="rId5"/>
    <p:sldId id="482" r:id="rId6"/>
    <p:sldId id="273" r:id="rId7"/>
    <p:sldId id="471" r:id="rId8"/>
    <p:sldId id="472" r:id="rId9"/>
    <p:sldId id="473" r:id="rId10"/>
    <p:sldId id="475" r:id="rId11"/>
    <p:sldId id="476" r:id="rId12"/>
    <p:sldId id="477" r:id="rId13"/>
    <p:sldId id="478" r:id="rId14"/>
    <p:sldId id="479" r:id="rId15"/>
    <p:sldId id="480" r:id="rId16"/>
    <p:sldId id="483" r:id="rId17"/>
    <p:sldId id="484" r:id="rId18"/>
    <p:sldId id="485" r:id="rId19"/>
    <p:sldId id="487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205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 snapToGrid="0" snapToObjects="1">
      <p:cViewPr varScale="1">
        <p:scale>
          <a:sx n="52" d="100"/>
          <a:sy n="52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473200" y="1790700"/>
            <a:ext cx="21437600" cy="4927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6845300"/>
            <a:ext cx="21437600" cy="2209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" name="lhcb-online-logo.pdf" descr="lhcb-online-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743201" cy="255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143070716_1012x1350.jpeg"/>
          <p:cNvSpPr>
            <a:spLocks noGrp="1"/>
          </p:cNvSpPr>
          <p:nvPr>
            <p:ph type="pic" sz="half" idx="21"/>
          </p:nvPr>
        </p:nvSpPr>
        <p:spPr>
          <a:xfrm>
            <a:off x="13169900" y="2376299"/>
            <a:ext cx="9522179" cy="1270258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143070718_1000x750.jpeg"/>
          <p:cNvSpPr>
            <a:spLocks noGrp="1"/>
          </p:cNvSpPr>
          <p:nvPr>
            <p:ph type="pic" sz="quarter" idx="21"/>
          </p:nvPr>
        </p:nvSpPr>
        <p:spPr>
          <a:xfrm>
            <a:off x="15225183" y="6694487"/>
            <a:ext cx="8551334" cy="6413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143070724_2880x2159.jpeg"/>
          <p:cNvSpPr>
            <a:spLocks noGrp="1"/>
          </p:cNvSpPr>
          <p:nvPr>
            <p:ph type="pic" sz="quarter" idx="22"/>
          </p:nvPr>
        </p:nvSpPr>
        <p:spPr>
          <a:xfrm>
            <a:off x="15773400" y="914400"/>
            <a:ext cx="7476848" cy="560504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143070716_1012x1350.jpeg"/>
          <p:cNvSpPr>
            <a:spLocks noGrp="1"/>
          </p:cNvSpPr>
          <p:nvPr>
            <p:ph type="pic" idx="23"/>
          </p:nvPr>
        </p:nvSpPr>
        <p:spPr>
          <a:xfrm>
            <a:off x="1077599" y="355600"/>
            <a:ext cx="14423165" cy="19240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24221" y="13122415"/>
            <a:ext cx="368504" cy="38707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662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6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59289"/>
            <a:ext cx="19621500" cy="850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143070724_2880x2159.jpeg"/>
          <p:cNvSpPr>
            <a:spLocks noGrp="1"/>
          </p:cNvSpPr>
          <p:nvPr>
            <p:ph type="pic" idx="21"/>
          </p:nvPr>
        </p:nvSpPr>
        <p:spPr>
          <a:xfrm>
            <a:off x="-12700" y="-3924300"/>
            <a:ext cx="24384000" cy="1827953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473200" y="1930400"/>
            <a:ext cx="21437600" cy="985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" name="lhcb-online-logo.pdf" descr="lhcb-online-logo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0"/>
            <a:ext cx="1473201" cy="137089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21936" y="13122415"/>
            <a:ext cx="368504" cy="3870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5" r:id="rId3"/>
    <p:sldLayoutId id="2147483657" r:id="rId4"/>
    <p:sldLayoutId id="2147483658" r:id="rId5"/>
    <p:sldLayoutId id="2147483659" r:id="rId6"/>
    <p:sldLayoutId id="2147483660" r:id="rId7"/>
  </p:sldLayoutIdLst>
  <p:transition spd="med"/>
  <p:hf hdr="0" dt="0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0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tif"/><Relationship Id="rId7" Type="http://schemas.openxmlformats.org/officeDocument/2006/relationships/image" Target="../media/image28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tif"/><Relationship Id="rId5" Type="http://schemas.openxmlformats.org/officeDocument/2006/relationships/image" Target="../media/image26.tif"/><Relationship Id="rId10" Type="http://schemas.openxmlformats.org/officeDocument/2006/relationships/image" Target="../media/image31.jpeg"/><Relationship Id="rId4" Type="http://schemas.openxmlformats.org/officeDocument/2006/relationships/image" Target="../media/image25.tif"/><Relationship Id="rId9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Online system for Upgrade Ib and II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b="1" dirty="0">
                <a:effectLst/>
              </a:rPr>
              <a:t>The </a:t>
            </a:r>
            <a:r>
              <a:rPr lang="en-GB" b="1" dirty="0" err="1">
                <a:effectLst/>
              </a:rPr>
              <a:t>LHCb</a:t>
            </a:r>
            <a:r>
              <a:rPr lang="en-GB" b="1" dirty="0">
                <a:effectLst/>
              </a:rPr>
              <a:t> Event Builder: an update</a:t>
            </a:r>
          </a:p>
        </p:txBody>
      </p:sp>
      <p:sp>
        <p:nvSpPr>
          <p:cNvPr id="122" name="Niko Neufeld, CERN/EP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Francesco Sborzacchi</a:t>
            </a:r>
            <a:r>
              <a:rPr dirty="0"/>
              <a:t>, </a:t>
            </a:r>
            <a:r>
              <a:rPr lang="en-US" dirty="0" err="1"/>
              <a:t>I.N.F.N</a:t>
            </a:r>
            <a:r>
              <a:rPr lang="en-US" dirty="0"/>
              <a:t> </a:t>
            </a:r>
            <a:r>
              <a:rPr lang="en-US" dirty="0" err="1"/>
              <a:t>L.N.F</a:t>
            </a:r>
            <a:r>
              <a:rPr lang="en-US" dirty="0"/>
              <a:t>./</a:t>
            </a:r>
            <a:r>
              <a:rPr dirty="0"/>
              <a:t>CERN</a:t>
            </a:r>
            <a:endParaRPr lang="en-US" dirty="0"/>
          </a:p>
          <a:p>
            <a:r>
              <a:rPr lang="en-US" dirty="0"/>
              <a:t>Workshop </a:t>
            </a:r>
            <a:r>
              <a:rPr lang="en-US" dirty="0" err="1"/>
              <a:t>sul</a:t>
            </a:r>
            <a:r>
              <a:rPr lang="en-US" dirty="0"/>
              <a:t> </a:t>
            </a:r>
            <a:r>
              <a:rPr lang="en-US" dirty="0" err="1"/>
              <a:t>calcolo</a:t>
            </a:r>
            <a:r>
              <a:rPr lang="en-US" dirty="0"/>
              <a:t> nell’ </a:t>
            </a:r>
            <a:r>
              <a:rPr lang="en-US" dirty="0" err="1"/>
              <a:t>I.N.F.N</a:t>
            </a:r>
            <a:r>
              <a:rPr lang="en-US" dirty="0"/>
              <a:t> May</a:t>
            </a:r>
            <a:r>
              <a:rPr lang="en-CH"/>
              <a:t> 202</a:t>
            </a:r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584B45-0CCE-CAD8-8B1F-4634A91F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EB Servers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CD23B-E4EA-938E-FE81-8FA95387E6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10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C9725-08F3-7790-FAFF-B56A1ED0EC22}"/>
              </a:ext>
            </a:extLst>
          </p:cNvPr>
          <p:cNvSpPr txBox="1"/>
          <p:nvPr/>
        </p:nvSpPr>
        <p:spPr>
          <a:xfrm>
            <a:off x="6098059" y="6365558"/>
            <a:ext cx="13351475" cy="4656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8B8F6736-D713-34A1-E86C-55BDD860D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81" y="4664847"/>
            <a:ext cx="21012480" cy="8247733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94D802-2AB6-C6BF-8ADB-7A55F565ACB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73200" y="2904352"/>
            <a:ext cx="21238519" cy="1760495"/>
          </a:xfrm>
        </p:spPr>
        <p:txBody>
          <a:bodyPr/>
          <a:lstStyle/>
          <a:p>
            <a:r>
              <a:rPr lang="en-GB" dirty="0">
                <a:effectLst/>
              </a:rPr>
              <a:t>Memory subsystem pushed to the limits! </a:t>
            </a:r>
            <a:r>
              <a:rPr lang="en-GB" dirty="0" err="1">
                <a:effectLst/>
              </a:rPr>
              <a:t>RDMA</a:t>
            </a:r>
            <a:r>
              <a:rPr lang="en-GB" dirty="0">
                <a:effectLst/>
              </a:rPr>
              <a:t> is crucial.</a:t>
            </a:r>
          </a:p>
        </p:txBody>
      </p:sp>
    </p:spTree>
    <p:extLst>
      <p:ext uri="{BB962C8B-B14F-4D97-AF65-F5344CB8AC3E}">
        <p14:creationId xmlns:p14="http://schemas.microsoft.com/office/powerpoint/2010/main" val="326112627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1A0DAC-3934-5E06-9D8B-AAEE8B68B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Control System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129A3-2B28-38A1-F972-2BE635B66E0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73200" y="4813300"/>
            <a:ext cx="10007600" cy="803910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SCADA control system based on </a:t>
            </a:r>
            <a:r>
              <a:rPr lang="en-GB" dirty="0" err="1"/>
              <a:t>WinccOA</a:t>
            </a:r>
            <a:endParaRPr lang="en-GB" dirty="0"/>
          </a:p>
          <a:p>
            <a:r>
              <a:rPr lang="en-GB" dirty="0"/>
              <a:t>500 </a:t>
            </a:r>
            <a:r>
              <a:rPr lang="en-GB" dirty="0" err="1"/>
              <a:t>VMs</a:t>
            </a:r>
            <a:r>
              <a:rPr lang="en-GB" dirty="0"/>
              <a:t> (</a:t>
            </a:r>
            <a:r>
              <a:rPr lang="en-GB" dirty="0" err="1"/>
              <a:t>RHEV</a:t>
            </a:r>
            <a:r>
              <a:rPr lang="en-GB" dirty="0"/>
              <a:t> cluster)	</a:t>
            </a:r>
          </a:p>
          <a:p>
            <a:r>
              <a:rPr lang="en-GB" dirty="0"/>
              <a:t>NetApp </a:t>
            </a:r>
            <a:r>
              <a:rPr lang="en-GB" dirty="0" err="1"/>
              <a:t>AllFlash</a:t>
            </a:r>
            <a:r>
              <a:rPr lang="en-GB" dirty="0"/>
              <a:t> </a:t>
            </a:r>
            <a:r>
              <a:rPr lang="en-GB" dirty="0" err="1"/>
              <a:t>Nvme</a:t>
            </a:r>
            <a:r>
              <a:rPr lang="en-GB" dirty="0"/>
              <a:t> storage (NFS)</a:t>
            </a:r>
          </a:p>
          <a:p>
            <a:r>
              <a:rPr lang="en-GB" dirty="0"/>
              <a:t>16 Hypervisors</a:t>
            </a:r>
          </a:p>
          <a:p>
            <a:pPr lvl="1"/>
            <a:r>
              <a:rPr lang="en-GB" dirty="0"/>
              <a:t>16 TiB of Ram</a:t>
            </a:r>
          </a:p>
          <a:p>
            <a:pPr lvl="1"/>
            <a:r>
              <a:rPr lang="en-GB" dirty="0"/>
              <a:t>1024 cores in total</a:t>
            </a:r>
          </a:p>
          <a:p>
            <a:pPr lvl="1"/>
            <a:r>
              <a:rPr lang="en-GB" dirty="0" err="1"/>
              <a:t>2x100Gb</a:t>
            </a:r>
            <a:r>
              <a:rPr lang="en-GB" dirty="0"/>
              <a:t>/s network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C3CE9-62AF-31A8-C566-EE32ECBEB4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11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6EBF8-5828-7D17-8389-4F59B6CA4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4" t="3146" r="14612"/>
          <a:stretch/>
        </p:blipFill>
        <p:spPr>
          <a:xfrm>
            <a:off x="17686705" y="1130090"/>
            <a:ext cx="6035231" cy="1145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3199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BD1E1C-C3FF-6268-9BB7-159845C06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HLT1</a:t>
            </a:r>
            <a:r>
              <a:rPr lang="en-GB" dirty="0"/>
              <a:t> Buffer Storage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CB5C8-7BF1-906C-C2DF-B8427CC94D8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9461500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32 x </a:t>
            </a:r>
            <a:r>
              <a:rPr lang="en-GB" dirty="0" err="1"/>
              <a:t>WD</a:t>
            </a:r>
            <a:r>
              <a:rPr lang="en-GB" dirty="0"/>
              <a:t> shelves @ 102 disks </a:t>
            </a:r>
            <a:r>
              <a:rPr lang="en-GB" dirty="0" err="1"/>
              <a:t>14TB</a:t>
            </a:r>
            <a:r>
              <a:rPr lang="en-GB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~40 PiB raw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EB Storage Servers  Intel GOLD series with </a:t>
            </a:r>
            <a:r>
              <a:rPr lang="en-GB" dirty="0" err="1"/>
              <a:t>PMEM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Handling and book-keeping</a:t>
            </a:r>
            <a:br>
              <a:rPr lang="en-GB" dirty="0"/>
            </a:br>
            <a:r>
              <a:rPr lang="en-GB" dirty="0"/>
              <a:t>software defined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redundancy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Target BW </a:t>
            </a:r>
            <a:r>
              <a:rPr lang="en-GB" dirty="0" err="1"/>
              <a:t>100GB</a:t>
            </a:r>
            <a:r>
              <a:rPr lang="en-GB" dirty="0"/>
              <a:t>/s in and </a:t>
            </a:r>
            <a:br>
              <a:rPr lang="en-GB" dirty="0"/>
            </a:br>
            <a:r>
              <a:rPr lang="en-GB" dirty="0" err="1"/>
              <a:t>100GB</a:t>
            </a:r>
            <a:r>
              <a:rPr lang="en-GB" dirty="0"/>
              <a:t>/s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WIP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D5ABB-4B86-8F53-E4AF-BBFB98BAC5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12</a:t>
            </a:fld>
            <a:endParaRPr lang="en-IT"/>
          </a:p>
        </p:txBody>
      </p:sp>
      <p:pic>
        <p:nvPicPr>
          <p:cNvPr id="6" name="Picture 5" descr="A picture containing indoor, computer&#10;&#10;Description automatically generated">
            <a:extLst>
              <a:ext uri="{FF2B5EF4-FFF2-40B4-BE49-F238E27FC236}">
                <a16:creationId xmlns:a16="http://schemas.microsoft.com/office/drawing/2014/main" id="{FD423144-C1AE-C0D0-909C-390D3B1A9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101" y="3384401"/>
            <a:ext cx="12827589" cy="96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7815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B721D3-398C-23DE-228D-DD92CEE64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HLT2</a:t>
            </a:r>
            <a:r>
              <a:rPr lang="en-GB" dirty="0"/>
              <a:t> Buffer Storage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EE6D8F-83DC-0995-7318-CC368E88B496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Software defined storage </a:t>
            </a:r>
            <a:r>
              <a:rPr lang="en-GB" dirty="0" err="1"/>
              <a:t>Ceph</a:t>
            </a:r>
            <a:endParaRPr lang="en-GB" dirty="0"/>
          </a:p>
          <a:p>
            <a:r>
              <a:rPr lang="en-GB" dirty="0"/>
              <a:t>Erasure coding </a:t>
            </a:r>
            <a:r>
              <a:rPr lang="en-GB" dirty="0" err="1"/>
              <a:t>8d+2p</a:t>
            </a:r>
            <a:r>
              <a:rPr lang="en-GB" dirty="0"/>
              <a:t> </a:t>
            </a:r>
          </a:p>
          <a:p>
            <a:r>
              <a:rPr lang="en-GB" dirty="0"/>
              <a:t>12 </a:t>
            </a:r>
            <a:r>
              <a:rPr lang="en-GB" dirty="0" err="1"/>
              <a:t>OSD</a:t>
            </a:r>
            <a:r>
              <a:rPr lang="en-GB" dirty="0"/>
              <a:t> servers (60 disks @ </a:t>
            </a:r>
            <a:r>
              <a:rPr lang="en-GB" dirty="0" err="1"/>
              <a:t>18TB</a:t>
            </a:r>
            <a:r>
              <a:rPr lang="en-GB" dirty="0"/>
              <a:t>)</a:t>
            </a:r>
          </a:p>
          <a:p>
            <a:r>
              <a:rPr lang="en-GB" dirty="0" err="1"/>
              <a:t>CEPHFS</a:t>
            </a:r>
            <a:r>
              <a:rPr lang="en-GB" dirty="0"/>
              <a:t> native kernel integration</a:t>
            </a:r>
          </a:p>
          <a:p>
            <a:r>
              <a:rPr lang="en-GB" dirty="0"/>
              <a:t> Target BW </a:t>
            </a:r>
            <a:r>
              <a:rPr lang="en-GB" dirty="0" err="1"/>
              <a:t>10GB</a:t>
            </a:r>
            <a:r>
              <a:rPr lang="en-GB" dirty="0"/>
              <a:t>/s in and </a:t>
            </a:r>
            <a:r>
              <a:rPr lang="en-GB" dirty="0" err="1"/>
              <a:t>10GB</a:t>
            </a:r>
            <a:r>
              <a:rPr lang="en-GB" dirty="0"/>
              <a:t>/s out</a:t>
            </a:r>
          </a:p>
          <a:p>
            <a:r>
              <a:rPr lang="en-GB" dirty="0"/>
              <a:t>4000 clients writing in parallel</a:t>
            </a:r>
          </a:p>
          <a:p>
            <a:r>
              <a:rPr lang="en-GB" dirty="0"/>
              <a:t>~ 16 clients/500 streams reading EOS exports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2CB79-D1E6-23FB-6EDA-6E3F6BD38B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13</a:t>
            </a:fld>
            <a:endParaRPr lang="en-IT"/>
          </a:p>
        </p:txBody>
      </p:sp>
      <p:pic>
        <p:nvPicPr>
          <p:cNvPr id="6" name="Picture 4" descr="Ceph - Technologie de stockage Haute Disponibilité - En action">
            <a:extLst>
              <a:ext uri="{FF2B5EF4-FFF2-40B4-BE49-F238E27FC236}">
                <a16:creationId xmlns:a16="http://schemas.microsoft.com/office/drawing/2014/main" id="{F0472CCC-9BAF-32D8-73E3-F19FBFF42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4868" y="1726665"/>
            <a:ext cx="4605572" cy="211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outdoor, construction, area, trash&#10;&#10;Description automatically generated">
            <a:extLst>
              <a:ext uri="{FF2B5EF4-FFF2-40B4-BE49-F238E27FC236}">
                <a16:creationId xmlns:a16="http://schemas.microsoft.com/office/drawing/2014/main" id="{2FD260B2-5F8B-0481-8B9C-4C62CFEE9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6" t="5077" b="6699"/>
          <a:stretch/>
        </p:blipFill>
        <p:spPr>
          <a:xfrm>
            <a:off x="12903202" y="5372958"/>
            <a:ext cx="10773841" cy="591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4708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FADD69-5463-8868-B644-300AB620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HLT2</a:t>
            </a:r>
            <a:r>
              <a:rPr lang="en-GB" dirty="0"/>
              <a:t> Storage Benchmarking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348D2-E108-0C32-0142-748FA52BB8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14</a:t>
            </a:fld>
            <a:endParaRPr lang="en-IT"/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6538E48A-E60F-AAB7-6E96-176B7D543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9" y="7289800"/>
            <a:ext cx="15811500" cy="60706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9C69E65C-3801-6461-0659-2E7790EC8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504" y="3051205"/>
            <a:ext cx="15818432" cy="7532586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0F20DE-4327-D76B-8A59-EE5ADC7FA831}"/>
              </a:ext>
            </a:extLst>
          </p:cNvPr>
          <p:cNvSpPr txBox="1"/>
          <p:nvPr/>
        </p:nvSpPr>
        <p:spPr>
          <a:xfrm>
            <a:off x="16646939" y="7969684"/>
            <a:ext cx="5503110" cy="995144"/>
          </a:xfrm>
          <a:prstGeom prst="rect">
            <a:avLst/>
          </a:prstGeom>
          <a:solidFill>
            <a:schemeClr val="tx2">
              <a:lumMod val="1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125 GB/s writing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706DBD-D7A2-8BC3-CF66-31113864B581}"/>
              </a:ext>
            </a:extLst>
          </p:cNvPr>
          <p:cNvSpPr txBox="1"/>
          <p:nvPr/>
        </p:nvSpPr>
        <p:spPr>
          <a:xfrm>
            <a:off x="1473200" y="9329956"/>
            <a:ext cx="5903860" cy="995144"/>
          </a:xfrm>
          <a:prstGeom prst="rect">
            <a:avLst/>
          </a:prstGeom>
          <a:solidFill>
            <a:schemeClr val="tx2">
              <a:lumMod val="1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110 GB/S reading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F1321F-3240-8854-F6FD-D29A45C0D42A}"/>
              </a:ext>
            </a:extLst>
          </p:cNvPr>
          <p:cNvSpPr txBox="1"/>
          <p:nvPr/>
        </p:nvSpPr>
        <p:spPr>
          <a:xfrm>
            <a:off x="932845" y="3569343"/>
            <a:ext cx="6137898" cy="1887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 Performance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at 70% occupancy</a:t>
            </a:r>
            <a:endParaRPr kumimoji="0" lang="en-GB" sz="5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084132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4F60B1-35C2-D206-BCF1-7C22DE15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541" y="1144628"/>
            <a:ext cx="21437600" cy="3429000"/>
          </a:xfrm>
        </p:spPr>
        <p:txBody>
          <a:bodyPr>
            <a:normAutofit/>
          </a:bodyPr>
          <a:lstStyle/>
          <a:p>
            <a:r>
              <a:rPr lang="en-GB" sz="9600" dirty="0"/>
              <a:t>Core Infrastructure </a:t>
            </a:r>
            <a:r>
              <a:rPr lang="en-US" sz="9600" dirty="0"/>
              <a:t>Business continuity</a:t>
            </a:r>
            <a:endParaRPr lang="en-GB" sz="9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9C0DF-8267-F150-F722-A8017FD890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15</a:t>
            </a:fld>
            <a:endParaRPr lang="en-IT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526CDD7-BF3E-4A51-9D65-C8A90AAF37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12" t="27000" r="21312" b="31194"/>
          <a:stretch>
            <a:fillRect/>
          </a:stretch>
        </p:blipFill>
        <p:spPr>
          <a:xfrm>
            <a:off x="443236" y="1772450"/>
            <a:ext cx="2868375" cy="2925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2D4C75D-85C1-6E86-7EF9-5E62E1030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872" r="32872"/>
          <a:stretch>
            <a:fillRect/>
          </a:stretch>
        </p:blipFill>
        <p:spPr>
          <a:xfrm>
            <a:off x="817287" y="5157166"/>
            <a:ext cx="3201492" cy="3401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40E28CC-EA5B-1A7E-CF3D-694E5DCE10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633" b="34108"/>
          <a:stretch>
            <a:fillRect/>
          </a:stretch>
        </p:blipFill>
        <p:spPr>
          <a:xfrm>
            <a:off x="443236" y="8856514"/>
            <a:ext cx="3949594" cy="1074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26A2369-7B21-C4D5-FF18-AE3F67D28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548" y="6887820"/>
            <a:ext cx="3638713" cy="1296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AE9E3B0B-97FC-BB89-6BA4-4F766DFFE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105" y="5245546"/>
            <a:ext cx="3949597" cy="1642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DF00B3E0-53C7-D003-0D5B-05ADAC2A45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9460" y="4886312"/>
            <a:ext cx="5875414" cy="156677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964ACE6C-67FA-97FF-49DE-426D9C17789D}"/>
              </a:ext>
            </a:extLst>
          </p:cNvPr>
          <p:cNvSpPr/>
          <p:nvPr/>
        </p:nvSpPr>
        <p:spPr>
          <a:xfrm rot="1297968">
            <a:off x="12849105" y="7933985"/>
            <a:ext cx="2273082" cy="239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E6D8E13-3808-428C-E09F-993469D22216}"/>
              </a:ext>
            </a:extLst>
          </p:cNvPr>
          <p:cNvSpPr/>
          <p:nvPr/>
        </p:nvSpPr>
        <p:spPr>
          <a:xfrm>
            <a:off x="4810122" y="7283695"/>
            <a:ext cx="2273082" cy="282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4A500F0-7FD6-9510-8F9D-95419E79EA0A}"/>
              </a:ext>
            </a:extLst>
          </p:cNvPr>
          <p:cNvSpPr/>
          <p:nvPr/>
        </p:nvSpPr>
        <p:spPr>
          <a:xfrm rot="20580957">
            <a:off x="12870432" y="6949526"/>
            <a:ext cx="2273082" cy="239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40B601-7FAC-B37C-E7CE-163934A085DA}"/>
              </a:ext>
            </a:extLst>
          </p:cNvPr>
          <p:cNvSpPr txBox="1"/>
          <p:nvPr/>
        </p:nvSpPr>
        <p:spPr>
          <a:xfrm>
            <a:off x="22363705" y="5172129"/>
            <a:ext cx="1535678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ECS</a:t>
            </a:r>
            <a:endParaRPr kumimoji="0" lang="en-GB" sz="5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87A034D-B7EE-76D1-3754-76E91D76BD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824886" y="8397006"/>
            <a:ext cx="5486400" cy="19939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6BC98A-0462-1F84-9FB3-8E629B585C77}"/>
              </a:ext>
            </a:extLst>
          </p:cNvPr>
          <p:cNvSpPr txBox="1"/>
          <p:nvPr/>
        </p:nvSpPr>
        <p:spPr>
          <a:xfrm>
            <a:off x="22198138" y="8976846"/>
            <a:ext cx="1245534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8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k8s</a:t>
            </a:r>
            <a:endParaRPr kumimoji="0" lang="en-GB" sz="5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CEB53AEE-C380-93E3-F406-D70A4D3ABAB6}"/>
              </a:ext>
            </a:extLst>
          </p:cNvPr>
          <p:cNvSpPr/>
          <p:nvPr/>
        </p:nvSpPr>
        <p:spPr>
          <a:xfrm rot="2463631">
            <a:off x="12588253" y="8608295"/>
            <a:ext cx="2273082" cy="239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391AF3-C887-8A69-F007-D2BD99A1581E}"/>
              </a:ext>
            </a:extLst>
          </p:cNvPr>
          <p:cNvSpPr txBox="1"/>
          <p:nvPr/>
        </p:nvSpPr>
        <p:spPr>
          <a:xfrm>
            <a:off x="15465134" y="11603917"/>
            <a:ext cx="5846152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Computing nodes</a:t>
            </a:r>
            <a:endParaRPr kumimoji="0" lang="en-GB" sz="5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276F19-00E9-72E7-3FF9-0D2283C4B985}"/>
              </a:ext>
            </a:extLst>
          </p:cNvPr>
          <p:cNvSpPr txBox="1"/>
          <p:nvPr/>
        </p:nvSpPr>
        <p:spPr>
          <a:xfrm>
            <a:off x="134323" y="10559658"/>
            <a:ext cx="5267468" cy="1887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Do we really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rPr>
              <a:t> need backups?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082B0527-29C9-5BA3-3A55-055444950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"/>
          <a:stretch/>
        </p:blipFill>
        <p:spPr bwMode="auto">
          <a:xfrm>
            <a:off x="5586458" y="9673414"/>
            <a:ext cx="6236208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8716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C004B6-BC48-8AC1-7FD6-AE5C16E4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Green Free Cooling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5A793-E1EA-A312-7D59-3EB0CB555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16</a:t>
            </a:fld>
            <a:endParaRPr lang="en-IT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11FA3A4-B031-88FE-39A9-8397FDD9D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264" y="206515"/>
            <a:ext cx="7399176" cy="41684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k 5">
            <a:extLst>
              <a:ext uri="{FF2B5EF4-FFF2-40B4-BE49-F238E27FC236}">
                <a16:creationId xmlns:a16="http://schemas.microsoft.com/office/drawing/2014/main" id="{F6AC5FDC-C828-A5BE-DB3F-D52F4624B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811" y="4430047"/>
            <a:ext cx="14834637" cy="7940533"/>
          </a:xfrm>
          <a:prstGeom prst="rect">
            <a:avLst/>
          </a:prstGeom>
        </p:spPr>
      </p:pic>
      <p:sp>
        <p:nvSpPr>
          <p:cNvPr id="9" name="Gebogener Pfeil 63">
            <a:extLst>
              <a:ext uri="{FF2B5EF4-FFF2-40B4-BE49-F238E27FC236}">
                <a16:creationId xmlns:a16="http://schemas.microsoft.com/office/drawing/2014/main" id="{6298E148-E910-995B-9879-45FA24EA0A45}"/>
              </a:ext>
            </a:extLst>
          </p:cNvPr>
          <p:cNvSpPr/>
          <p:nvPr/>
        </p:nvSpPr>
        <p:spPr>
          <a:xfrm rot="10800000" flipH="1">
            <a:off x="8128650" y="9532374"/>
            <a:ext cx="7416547" cy="1281824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0070C0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de-DE" sz="24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Pfeil nach rechts 49">
            <a:extLst>
              <a:ext uri="{FF2B5EF4-FFF2-40B4-BE49-F238E27FC236}">
                <a16:creationId xmlns:a16="http://schemas.microsoft.com/office/drawing/2014/main" id="{4D433A2D-C1D7-DD8C-AAD7-F5224E75ED82}"/>
              </a:ext>
            </a:extLst>
          </p:cNvPr>
          <p:cNvSpPr/>
          <p:nvPr/>
        </p:nvSpPr>
        <p:spPr>
          <a:xfrm rot="5400000">
            <a:off x="14129068" y="12335778"/>
            <a:ext cx="1793893" cy="722310"/>
          </a:xfrm>
          <a:prstGeom prst="rightArrow">
            <a:avLst/>
          </a:prstGeom>
          <a:solidFill>
            <a:srgbClr val="0070C0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de-DE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Pfeil nach rechts 75">
            <a:extLst>
              <a:ext uri="{FF2B5EF4-FFF2-40B4-BE49-F238E27FC236}">
                <a16:creationId xmlns:a16="http://schemas.microsoft.com/office/drawing/2014/main" id="{3F81B337-A953-25FE-A718-6EAF40632F31}"/>
              </a:ext>
            </a:extLst>
          </p:cNvPr>
          <p:cNvSpPr/>
          <p:nvPr/>
        </p:nvSpPr>
        <p:spPr>
          <a:xfrm rot="16200000">
            <a:off x="5384685" y="11926161"/>
            <a:ext cx="2687054" cy="648381"/>
          </a:xfrm>
          <a:prstGeom prst="rightArrow">
            <a:avLst/>
          </a:prstGeom>
          <a:solidFill>
            <a:srgbClr val="CC000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de-DE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Pfeil nach rechts 79">
            <a:extLst>
              <a:ext uri="{FF2B5EF4-FFF2-40B4-BE49-F238E27FC236}">
                <a16:creationId xmlns:a16="http://schemas.microsoft.com/office/drawing/2014/main" id="{40453881-0606-8C0C-67DD-4B5E55E4C4F8}"/>
              </a:ext>
            </a:extLst>
          </p:cNvPr>
          <p:cNvSpPr/>
          <p:nvPr/>
        </p:nvSpPr>
        <p:spPr>
          <a:xfrm rot="10800000">
            <a:off x="38695" y="5531847"/>
            <a:ext cx="3964894" cy="1248072"/>
          </a:xfrm>
          <a:prstGeom prst="rightArrow">
            <a:avLst/>
          </a:prstGeom>
          <a:solidFill>
            <a:srgbClr val="CC000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de-DE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feld 71">
            <a:extLst>
              <a:ext uri="{FF2B5EF4-FFF2-40B4-BE49-F238E27FC236}">
                <a16:creationId xmlns:a16="http://schemas.microsoft.com/office/drawing/2014/main" id="{5365212D-6DEA-8D80-747A-C22C316D5062}"/>
              </a:ext>
            </a:extLst>
          </p:cNvPr>
          <p:cNvSpPr txBox="1"/>
          <p:nvPr/>
        </p:nvSpPr>
        <p:spPr>
          <a:xfrm>
            <a:off x="3015109" y="4427391"/>
            <a:ext cx="701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>
                <a:solidFill>
                  <a:prstClr val="black"/>
                </a:solidFill>
                <a:latin typeface="Calibri"/>
              </a:rPr>
              <a:t>‘Outside’ Fans running 10 - 85%</a:t>
            </a:r>
          </a:p>
        </p:txBody>
      </p:sp>
      <p:sp>
        <p:nvSpPr>
          <p:cNvPr id="14" name="Textfeld 42">
            <a:extLst>
              <a:ext uri="{FF2B5EF4-FFF2-40B4-BE49-F238E27FC236}">
                <a16:creationId xmlns:a16="http://schemas.microsoft.com/office/drawing/2014/main" id="{D7A9D1FB-2A43-B77A-9B05-83CEEC713534}"/>
              </a:ext>
            </a:extLst>
          </p:cNvPr>
          <p:cNvSpPr txBox="1"/>
          <p:nvPr/>
        </p:nvSpPr>
        <p:spPr>
          <a:xfrm>
            <a:off x="3015109" y="11957959"/>
            <a:ext cx="28185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>
                <a:solidFill>
                  <a:prstClr val="black"/>
                </a:solidFill>
                <a:latin typeface="Calibri"/>
              </a:rPr>
              <a:t>Return Air</a:t>
            </a:r>
          </a:p>
        </p:txBody>
      </p:sp>
      <p:grpSp>
        <p:nvGrpSpPr>
          <p:cNvPr id="15" name="Group 57">
            <a:extLst>
              <a:ext uri="{FF2B5EF4-FFF2-40B4-BE49-F238E27FC236}">
                <a16:creationId xmlns:a16="http://schemas.microsoft.com/office/drawing/2014/main" id="{1A4EF05D-B992-A7FC-1B57-54BB308AFA40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11000358" y="6443619"/>
            <a:ext cx="1842637" cy="3392266"/>
            <a:chOff x="3442" y="2920"/>
            <a:chExt cx="803" cy="519"/>
          </a:xfrm>
          <a:solidFill>
            <a:srgbClr val="1F497D">
              <a:lumMod val="50000"/>
            </a:srgbClr>
          </a:solidFill>
        </p:grpSpPr>
        <p:sp>
          <p:nvSpPr>
            <p:cNvPr id="16" name="Freeform 58">
              <a:extLst>
                <a:ext uri="{FF2B5EF4-FFF2-40B4-BE49-F238E27FC236}">
                  <a16:creationId xmlns:a16="http://schemas.microsoft.com/office/drawing/2014/main" id="{CF3AA571-6894-8410-A23B-B4D56E14B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2926"/>
              <a:ext cx="65" cy="155"/>
            </a:xfrm>
            <a:custGeom>
              <a:avLst/>
              <a:gdLst>
                <a:gd name="T0" fmla="*/ 23 w 65"/>
                <a:gd name="T1" fmla="*/ 25 h 131"/>
                <a:gd name="T2" fmla="*/ 2 w 65"/>
                <a:gd name="T3" fmla="*/ 81 h 131"/>
                <a:gd name="T4" fmla="*/ 11 w 65"/>
                <a:gd name="T5" fmla="*/ 120 h 131"/>
                <a:gd name="T6" fmla="*/ 46 w 65"/>
                <a:gd name="T7" fmla="*/ 127 h 131"/>
                <a:gd name="T8" fmla="*/ 64 w 65"/>
                <a:gd name="T9" fmla="*/ 93 h 131"/>
                <a:gd name="T10" fmla="*/ 40 w 65"/>
                <a:gd name="T11" fmla="*/ 16 h 131"/>
                <a:gd name="T12" fmla="*/ 35 w 65"/>
                <a:gd name="T13" fmla="*/ 1 h 131"/>
                <a:gd name="T14" fmla="*/ 23 w 65"/>
                <a:gd name="T15" fmla="*/ 25 h 1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"/>
                <a:gd name="T25" fmla="*/ 0 h 131"/>
                <a:gd name="T26" fmla="*/ 65 w 65"/>
                <a:gd name="T27" fmla="*/ 131 h 1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" h="131">
                  <a:moveTo>
                    <a:pt x="23" y="25"/>
                  </a:moveTo>
                  <a:cubicBezTo>
                    <a:pt x="17" y="38"/>
                    <a:pt x="4" y="65"/>
                    <a:pt x="2" y="81"/>
                  </a:cubicBezTo>
                  <a:cubicBezTo>
                    <a:pt x="0" y="97"/>
                    <a:pt x="4" y="112"/>
                    <a:pt x="11" y="120"/>
                  </a:cubicBezTo>
                  <a:cubicBezTo>
                    <a:pt x="18" y="128"/>
                    <a:pt x="37" y="131"/>
                    <a:pt x="46" y="127"/>
                  </a:cubicBezTo>
                  <a:cubicBezTo>
                    <a:pt x="55" y="123"/>
                    <a:pt x="65" y="111"/>
                    <a:pt x="64" y="93"/>
                  </a:cubicBezTo>
                  <a:cubicBezTo>
                    <a:pt x="63" y="75"/>
                    <a:pt x="45" y="31"/>
                    <a:pt x="40" y="16"/>
                  </a:cubicBezTo>
                  <a:cubicBezTo>
                    <a:pt x="35" y="1"/>
                    <a:pt x="37" y="0"/>
                    <a:pt x="35" y="1"/>
                  </a:cubicBezTo>
                  <a:cubicBezTo>
                    <a:pt x="33" y="2"/>
                    <a:pt x="29" y="12"/>
                    <a:pt x="23" y="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219170">
                <a:defRPr/>
              </a:pPr>
              <a:endParaRPr lang="de-DE" sz="2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59">
              <a:extLst>
                <a:ext uri="{FF2B5EF4-FFF2-40B4-BE49-F238E27FC236}">
                  <a16:creationId xmlns:a16="http://schemas.microsoft.com/office/drawing/2014/main" id="{DA3350D1-AEAB-BAD5-FD90-85627B25D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2" y="2948"/>
              <a:ext cx="65" cy="155"/>
            </a:xfrm>
            <a:custGeom>
              <a:avLst/>
              <a:gdLst>
                <a:gd name="T0" fmla="*/ 23 w 65"/>
                <a:gd name="T1" fmla="*/ 25 h 131"/>
                <a:gd name="T2" fmla="*/ 2 w 65"/>
                <a:gd name="T3" fmla="*/ 81 h 131"/>
                <a:gd name="T4" fmla="*/ 11 w 65"/>
                <a:gd name="T5" fmla="*/ 120 h 131"/>
                <a:gd name="T6" fmla="*/ 46 w 65"/>
                <a:gd name="T7" fmla="*/ 127 h 131"/>
                <a:gd name="T8" fmla="*/ 64 w 65"/>
                <a:gd name="T9" fmla="*/ 93 h 131"/>
                <a:gd name="T10" fmla="*/ 40 w 65"/>
                <a:gd name="T11" fmla="*/ 16 h 131"/>
                <a:gd name="T12" fmla="*/ 35 w 65"/>
                <a:gd name="T13" fmla="*/ 1 h 131"/>
                <a:gd name="T14" fmla="*/ 23 w 65"/>
                <a:gd name="T15" fmla="*/ 25 h 1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"/>
                <a:gd name="T25" fmla="*/ 0 h 131"/>
                <a:gd name="T26" fmla="*/ 65 w 65"/>
                <a:gd name="T27" fmla="*/ 131 h 1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" h="131">
                  <a:moveTo>
                    <a:pt x="23" y="25"/>
                  </a:moveTo>
                  <a:cubicBezTo>
                    <a:pt x="17" y="38"/>
                    <a:pt x="4" y="65"/>
                    <a:pt x="2" y="81"/>
                  </a:cubicBezTo>
                  <a:cubicBezTo>
                    <a:pt x="0" y="97"/>
                    <a:pt x="4" y="112"/>
                    <a:pt x="11" y="120"/>
                  </a:cubicBezTo>
                  <a:cubicBezTo>
                    <a:pt x="18" y="128"/>
                    <a:pt x="37" y="131"/>
                    <a:pt x="46" y="127"/>
                  </a:cubicBezTo>
                  <a:cubicBezTo>
                    <a:pt x="55" y="123"/>
                    <a:pt x="65" y="111"/>
                    <a:pt x="64" y="93"/>
                  </a:cubicBezTo>
                  <a:cubicBezTo>
                    <a:pt x="63" y="75"/>
                    <a:pt x="45" y="31"/>
                    <a:pt x="40" y="16"/>
                  </a:cubicBezTo>
                  <a:cubicBezTo>
                    <a:pt x="35" y="1"/>
                    <a:pt x="37" y="0"/>
                    <a:pt x="35" y="1"/>
                  </a:cubicBezTo>
                  <a:cubicBezTo>
                    <a:pt x="33" y="2"/>
                    <a:pt x="29" y="12"/>
                    <a:pt x="23" y="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219170">
                <a:defRPr/>
              </a:pPr>
              <a:endParaRPr lang="de-DE" sz="2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60">
              <a:extLst>
                <a:ext uri="{FF2B5EF4-FFF2-40B4-BE49-F238E27FC236}">
                  <a16:creationId xmlns:a16="http://schemas.microsoft.com/office/drawing/2014/main" id="{B55B7D85-D32A-8913-5589-12FABBD58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" y="3012"/>
              <a:ext cx="65" cy="155"/>
            </a:xfrm>
            <a:custGeom>
              <a:avLst/>
              <a:gdLst>
                <a:gd name="T0" fmla="*/ 23 w 65"/>
                <a:gd name="T1" fmla="*/ 25 h 131"/>
                <a:gd name="T2" fmla="*/ 2 w 65"/>
                <a:gd name="T3" fmla="*/ 81 h 131"/>
                <a:gd name="T4" fmla="*/ 11 w 65"/>
                <a:gd name="T5" fmla="*/ 120 h 131"/>
                <a:gd name="T6" fmla="*/ 46 w 65"/>
                <a:gd name="T7" fmla="*/ 127 h 131"/>
                <a:gd name="T8" fmla="*/ 64 w 65"/>
                <a:gd name="T9" fmla="*/ 93 h 131"/>
                <a:gd name="T10" fmla="*/ 40 w 65"/>
                <a:gd name="T11" fmla="*/ 16 h 131"/>
                <a:gd name="T12" fmla="*/ 35 w 65"/>
                <a:gd name="T13" fmla="*/ 1 h 131"/>
                <a:gd name="T14" fmla="*/ 23 w 65"/>
                <a:gd name="T15" fmla="*/ 25 h 1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"/>
                <a:gd name="T25" fmla="*/ 0 h 131"/>
                <a:gd name="T26" fmla="*/ 65 w 65"/>
                <a:gd name="T27" fmla="*/ 131 h 1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" h="131">
                  <a:moveTo>
                    <a:pt x="23" y="25"/>
                  </a:moveTo>
                  <a:cubicBezTo>
                    <a:pt x="17" y="38"/>
                    <a:pt x="4" y="65"/>
                    <a:pt x="2" y="81"/>
                  </a:cubicBezTo>
                  <a:cubicBezTo>
                    <a:pt x="0" y="97"/>
                    <a:pt x="4" y="112"/>
                    <a:pt x="11" y="120"/>
                  </a:cubicBezTo>
                  <a:cubicBezTo>
                    <a:pt x="18" y="128"/>
                    <a:pt x="37" y="131"/>
                    <a:pt x="46" y="127"/>
                  </a:cubicBezTo>
                  <a:cubicBezTo>
                    <a:pt x="55" y="123"/>
                    <a:pt x="65" y="111"/>
                    <a:pt x="64" y="93"/>
                  </a:cubicBezTo>
                  <a:cubicBezTo>
                    <a:pt x="63" y="75"/>
                    <a:pt x="45" y="31"/>
                    <a:pt x="40" y="16"/>
                  </a:cubicBezTo>
                  <a:cubicBezTo>
                    <a:pt x="35" y="1"/>
                    <a:pt x="37" y="0"/>
                    <a:pt x="35" y="1"/>
                  </a:cubicBezTo>
                  <a:cubicBezTo>
                    <a:pt x="33" y="2"/>
                    <a:pt x="29" y="12"/>
                    <a:pt x="23" y="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219170">
                <a:defRPr/>
              </a:pPr>
              <a:endParaRPr lang="de-DE" sz="2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1">
              <a:extLst>
                <a:ext uri="{FF2B5EF4-FFF2-40B4-BE49-F238E27FC236}">
                  <a16:creationId xmlns:a16="http://schemas.microsoft.com/office/drawing/2014/main" id="{E1E8C0F5-A38C-B2EC-CEAF-67E383E48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" y="3148"/>
              <a:ext cx="65" cy="155"/>
            </a:xfrm>
            <a:custGeom>
              <a:avLst/>
              <a:gdLst>
                <a:gd name="T0" fmla="*/ 23 w 65"/>
                <a:gd name="T1" fmla="*/ 25 h 131"/>
                <a:gd name="T2" fmla="*/ 2 w 65"/>
                <a:gd name="T3" fmla="*/ 81 h 131"/>
                <a:gd name="T4" fmla="*/ 11 w 65"/>
                <a:gd name="T5" fmla="*/ 120 h 131"/>
                <a:gd name="T6" fmla="*/ 46 w 65"/>
                <a:gd name="T7" fmla="*/ 127 h 131"/>
                <a:gd name="T8" fmla="*/ 64 w 65"/>
                <a:gd name="T9" fmla="*/ 93 h 131"/>
                <a:gd name="T10" fmla="*/ 40 w 65"/>
                <a:gd name="T11" fmla="*/ 16 h 131"/>
                <a:gd name="T12" fmla="*/ 35 w 65"/>
                <a:gd name="T13" fmla="*/ 1 h 131"/>
                <a:gd name="T14" fmla="*/ 23 w 65"/>
                <a:gd name="T15" fmla="*/ 25 h 1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"/>
                <a:gd name="T25" fmla="*/ 0 h 131"/>
                <a:gd name="T26" fmla="*/ 65 w 65"/>
                <a:gd name="T27" fmla="*/ 131 h 1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" h="131">
                  <a:moveTo>
                    <a:pt x="23" y="25"/>
                  </a:moveTo>
                  <a:cubicBezTo>
                    <a:pt x="17" y="38"/>
                    <a:pt x="4" y="65"/>
                    <a:pt x="2" y="81"/>
                  </a:cubicBezTo>
                  <a:cubicBezTo>
                    <a:pt x="0" y="97"/>
                    <a:pt x="4" y="112"/>
                    <a:pt x="11" y="120"/>
                  </a:cubicBezTo>
                  <a:cubicBezTo>
                    <a:pt x="18" y="128"/>
                    <a:pt x="37" y="131"/>
                    <a:pt x="46" y="127"/>
                  </a:cubicBezTo>
                  <a:cubicBezTo>
                    <a:pt x="55" y="123"/>
                    <a:pt x="65" y="111"/>
                    <a:pt x="64" y="93"/>
                  </a:cubicBezTo>
                  <a:cubicBezTo>
                    <a:pt x="63" y="75"/>
                    <a:pt x="45" y="31"/>
                    <a:pt x="40" y="16"/>
                  </a:cubicBezTo>
                  <a:cubicBezTo>
                    <a:pt x="35" y="1"/>
                    <a:pt x="37" y="0"/>
                    <a:pt x="35" y="1"/>
                  </a:cubicBezTo>
                  <a:cubicBezTo>
                    <a:pt x="33" y="2"/>
                    <a:pt x="29" y="12"/>
                    <a:pt x="23" y="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219170">
                <a:defRPr/>
              </a:pPr>
              <a:endParaRPr lang="de-DE" sz="2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62">
              <a:extLst>
                <a:ext uri="{FF2B5EF4-FFF2-40B4-BE49-F238E27FC236}">
                  <a16:creationId xmlns:a16="http://schemas.microsoft.com/office/drawing/2014/main" id="{FA062926-C3BD-C548-9613-1E6996E10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" y="3284"/>
              <a:ext cx="65" cy="155"/>
            </a:xfrm>
            <a:custGeom>
              <a:avLst/>
              <a:gdLst>
                <a:gd name="T0" fmla="*/ 23 w 65"/>
                <a:gd name="T1" fmla="*/ 25 h 131"/>
                <a:gd name="T2" fmla="*/ 2 w 65"/>
                <a:gd name="T3" fmla="*/ 81 h 131"/>
                <a:gd name="T4" fmla="*/ 11 w 65"/>
                <a:gd name="T5" fmla="*/ 120 h 131"/>
                <a:gd name="T6" fmla="*/ 46 w 65"/>
                <a:gd name="T7" fmla="*/ 127 h 131"/>
                <a:gd name="T8" fmla="*/ 64 w 65"/>
                <a:gd name="T9" fmla="*/ 93 h 131"/>
                <a:gd name="T10" fmla="*/ 40 w 65"/>
                <a:gd name="T11" fmla="*/ 16 h 131"/>
                <a:gd name="T12" fmla="*/ 35 w 65"/>
                <a:gd name="T13" fmla="*/ 1 h 131"/>
                <a:gd name="T14" fmla="*/ 23 w 65"/>
                <a:gd name="T15" fmla="*/ 25 h 1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"/>
                <a:gd name="T25" fmla="*/ 0 h 131"/>
                <a:gd name="T26" fmla="*/ 65 w 65"/>
                <a:gd name="T27" fmla="*/ 131 h 1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" h="131">
                  <a:moveTo>
                    <a:pt x="23" y="25"/>
                  </a:moveTo>
                  <a:cubicBezTo>
                    <a:pt x="17" y="38"/>
                    <a:pt x="4" y="65"/>
                    <a:pt x="2" y="81"/>
                  </a:cubicBezTo>
                  <a:cubicBezTo>
                    <a:pt x="0" y="97"/>
                    <a:pt x="4" y="112"/>
                    <a:pt x="11" y="120"/>
                  </a:cubicBezTo>
                  <a:cubicBezTo>
                    <a:pt x="18" y="128"/>
                    <a:pt x="37" y="131"/>
                    <a:pt x="46" y="127"/>
                  </a:cubicBezTo>
                  <a:cubicBezTo>
                    <a:pt x="55" y="123"/>
                    <a:pt x="65" y="111"/>
                    <a:pt x="64" y="93"/>
                  </a:cubicBezTo>
                  <a:cubicBezTo>
                    <a:pt x="63" y="75"/>
                    <a:pt x="45" y="31"/>
                    <a:pt x="40" y="16"/>
                  </a:cubicBezTo>
                  <a:cubicBezTo>
                    <a:pt x="35" y="1"/>
                    <a:pt x="37" y="0"/>
                    <a:pt x="35" y="1"/>
                  </a:cubicBezTo>
                  <a:cubicBezTo>
                    <a:pt x="33" y="2"/>
                    <a:pt x="29" y="12"/>
                    <a:pt x="23" y="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219170">
                <a:defRPr/>
              </a:pPr>
              <a:endParaRPr lang="de-DE" sz="2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63">
              <a:extLst>
                <a:ext uri="{FF2B5EF4-FFF2-40B4-BE49-F238E27FC236}">
                  <a16:creationId xmlns:a16="http://schemas.microsoft.com/office/drawing/2014/main" id="{D1F255F4-2273-C7BB-C2EF-C92F1AA9A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3132"/>
              <a:ext cx="65" cy="155"/>
            </a:xfrm>
            <a:custGeom>
              <a:avLst/>
              <a:gdLst>
                <a:gd name="T0" fmla="*/ 23 w 65"/>
                <a:gd name="T1" fmla="*/ 25 h 131"/>
                <a:gd name="T2" fmla="*/ 2 w 65"/>
                <a:gd name="T3" fmla="*/ 81 h 131"/>
                <a:gd name="T4" fmla="*/ 11 w 65"/>
                <a:gd name="T5" fmla="*/ 120 h 131"/>
                <a:gd name="T6" fmla="*/ 46 w 65"/>
                <a:gd name="T7" fmla="*/ 127 h 131"/>
                <a:gd name="T8" fmla="*/ 64 w 65"/>
                <a:gd name="T9" fmla="*/ 93 h 131"/>
                <a:gd name="T10" fmla="*/ 40 w 65"/>
                <a:gd name="T11" fmla="*/ 16 h 131"/>
                <a:gd name="T12" fmla="*/ 35 w 65"/>
                <a:gd name="T13" fmla="*/ 1 h 131"/>
                <a:gd name="T14" fmla="*/ 23 w 65"/>
                <a:gd name="T15" fmla="*/ 25 h 1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"/>
                <a:gd name="T25" fmla="*/ 0 h 131"/>
                <a:gd name="T26" fmla="*/ 65 w 65"/>
                <a:gd name="T27" fmla="*/ 131 h 1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" h="131">
                  <a:moveTo>
                    <a:pt x="23" y="25"/>
                  </a:moveTo>
                  <a:cubicBezTo>
                    <a:pt x="17" y="38"/>
                    <a:pt x="4" y="65"/>
                    <a:pt x="2" y="81"/>
                  </a:cubicBezTo>
                  <a:cubicBezTo>
                    <a:pt x="0" y="97"/>
                    <a:pt x="4" y="112"/>
                    <a:pt x="11" y="120"/>
                  </a:cubicBezTo>
                  <a:cubicBezTo>
                    <a:pt x="18" y="128"/>
                    <a:pt x="37" y="131"/>
                    <a:pt x="46" y="127"/>
                  </a:cubicBezTo>
                  <a:cubicBezTo>
                    <a:pt x="55" y="123"/>
                    <a:pt x="65" y="111"/>
                    <a:pt x="64" y="93"/>
                  </a:cubicBezTo>
                  <a:cubicBezTo>
                    <a:pt x="63" y="75"/>
                    <a:pt x="45" y="31"/>
                    <a:pt x="40" y="16"/>
                  </a:cubicBezTo>
                  <a:cubicBezTo>
                    <a:pt x="35" y="1"/>
                    <a:pt x="37" y="0"/>
                    <a:pt x="35" y="1"/>
                  </a:cubicBezTo>
                  <a:cubicBezTo>
                    <a:pt x="33" y="2"/>
                    <a:pt x="29" y="12"/>
                    <a:pt x="23" y="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219170">
                <a:defRPr/>
              </a:pPr>
              <a:endParaRPr lang="de-DE" sz="2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64">
              <a:extLst>
                <a:ext uri="{FF2B5EF4-FFF2-40B4-BE49-F238E27FC236}">
                  <a16:creationId xmlns:a16="http://schemas.microsoft.com/office/drawing/2014/main" id="{D0D6E46A-AE9D-0D16-CFAC-E25FE98FA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0" y="2920"/>
              <a:ext cx="65" cy="155"/>
            </a:xfrm>
            <a:custGeom>
              <a:avLst/>
              <a:gdLst>
                <a:gd name="T0" fmla="*/ 23 w 65"/>
                <a:gd name="T1" fmla="*/ 25 h 131"/>
                <a:gd name="T2" fmla="*/ 2 w 65"/>
                <a:gd name="T3" fmla="*/ 81 h 131"/>
                <a:gd name="T4" fmla="*/ 11 w 65"/>
                <a:gd name="T5" fmla="*/ 120 h 131"/>
                <a:gd name="T6" fmla="*/ 46 w 65"/>
                <a:gd name="T7" fmla="*/ 127 h 131"/>
                <a:gd name="T8" fmla="*/ 64 w 65"/>
                <a:gd name="T9" fmla="*/ 93 h 131"/>
                <a:gd name="T10" fmla="*/ 40 w 65"/>
                <a:gd name="T11" fmla="*/ 16 h 131"/>
                <a:gd name="T12" fmla="*/ 35 w 65"/>
                <a:gd name="T13" fmla="*/ 1 h 131"/>
                <a:gd name="T14" fmla="*/ 23 w 65"/>
                <a:gd name="T15" fmla="*/ 25 h 1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"/>
                <a:gd name="T25" fmla="*/ 0 h 131"/>
                <a:gd name="T26" fmla="*/ 65 w 65"/>
                <a:gd name="T27" fmla="*/ 131 h 1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" h="131">
                  <a:moveTo>
                    <a:pt x="23" y="25"/>
                  </a:moveTo>
                  <a:cubicBezTo>
                    <a:pt x="17" y="38"/>
                    <a:pt x="4" y="65"/>
                    <a:pt x="2" y="81"/>
                  </a:cubicBezTo>
                  <a:cubicBezTo>
                    <a:pt x="0" y="97"/>
                    <a:pt x="4" y="112"/>
                    <a:pt x="11" y="120"/>
                  </a:cubicBezTo>
                  <a:cubicBezTo>
                    <a:pt x="18" y="128"/>
                    <a:pt x="37" y="131"/>
                    <a:pt x="46" y="127"/>
                  </a:cubicBezTo>
                  <a:cubicBezTo>
                    <a:pt x="55" y="123"/>
                    <a:pt x="65" y="111"/>
                    <a:pt x="64" y="93"/>
                  </a:cubicBezTo>
                  <a:cubicBezTo>
                    <a:pt x="63" y="75"/>
                    <a:pt x="45" y="31"/>
                    <a:pt x="40" y="16"/>
                  </a:cubicBezTo>
                  <a:cubicBezTo>
                    <a:pt x="35" y="1"/>
                    <a:pt x="37" y="0"/>
                    <a:pt x="35" y="1"/>
                  </a:cubicBezTo>
                  <a:cubicBezTo>
                    <a:pt x="33" y="2"/>
                    <a:pt x="29" y="12"/>
                    <a:pt x="23" y="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219170">
                <a:defRPr/>
              </a:pPr>
              <a:endParaRPr lang="de-DE" sz="2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65">
              <a:extLst>
                <a:ext uri="{FF2B5EF4-FFF2-40B4-BE49-F238E27FC236}">
                  <a16:creationId xmlns:a16="http://schemas.microsoft.com/office/drawing/2014/main" id="{6247FBDC-385A-C21D-8F6E-9491B189D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" y="2938"/>
              <a:ext cx="65" cy="155"/>
            </a:xfrm>
            <a:custGeom>
              <a:avLst/>
              <a:gdLst>
                <a:gd name="T0" fmla="*/ 23 w 65"/>
                <a:gd name="T1" fmla="*/ 25 h 131"/>
                <a:gd name="T2" fmla="*/ 2 w 65"/>
                <a:gd name="T3" fmla="*/ 81 h 131"/>
                <a:gd name="T4" fmla="*/ 11 w 65"/>
                <a:gd name="T5" fmla="*/ 120 h 131"/>
                <a:gd name="T6" fmla="*/ 46 w 65"/>
                <a:gd name="T7" fmla="*/ 127 h 131"/>
                <a:gd name="T8" fmla="*/ 64 w 65"/>
                <a:gd name="T9" fmla="*/ 93 h 131"/>
                <a:gd name="T10" fmla="*/ 40 w 65"/>
                <a:gd name="T11" fmla="*/ 16 h 131"/>
                <a:gd name="T12" fmla="*/ 35 w 65"/>
                <a:gd name="T13" fmla="*/ 1 h 131"/>
                <a:gd name="T14" fmla="*/ 23 w 65"/>
                <a:gd name="T15" fmla="*/ 25 h 1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"/>
                <a:gd name="T25" fmla="*/ 0 h 131"/>
                <a:gd name="T26" fmla="*/ 65 w 65"/>
                <a:gd name="T27" fmla="*/ 131 h 1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" h="131">
                  <a:moveTo>
                    <a:pt x="23" y="25"/>
                  </a:moveTo>
                  <a:cubicBezTo>
                    <a:pt x="17" y="38"/>
                    <a:pt x="4" y="65"/>
                    <a:pt x="2" y="81"/>
                  </a:cubicBezTo>
                  <a:cubicBezTo>
                    <a:pt x="0" y="97"/>
                    <a:pt x="4" y="112"/>
                    <a:pt x="11" y="120"/>
                  </a:cubicBezTo>
                  <a:cubicBezTo>
                    <a:pt x="18" y="128"/>
                    <a:pt x="37" y="131"/>
                    <a:pt x="46" y="127"/>
                  </a:cubicBezTo>
                  <a:cubicBezTo>
                    <a:pt x="55" y="123"/>
                    <a:pt x="65" y="111"/>
                    <a:pt x="64" y="93"/>
                  </a:cubicBezTo>
                  <a:cubicBezTo>
                    <a:pt x="63" y="75"/>
                    <a:pt x="45" y="31"/>
                    <a:pt x="40" y="16"/>
                  </a:cubicBezTo>
                  <a:cubicBezTo>
                    <a:pt x="35" y="1"/>
                    <a:pt x="37" y="0"/>
                    <a:pt x="35" y="1"/>
                  </a:cubicBezTo>
                  <a:cubicBezTo>
                    <a:pt x="33" y="2"/>
                    <a:pt x="29" y="12"/>
                    <a:pt x="23" y="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219170">
                <a:defRPr/>
              </a:pPr>
              <a:endParaRPr lang="de-DE" sz="2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66">
              <a:extLst>
                <a:ext uri="{FF2B5EF4-FFF2-40B4-BE49-F238E27FC236}">
                  <a16:creationId xmlns:a16="http://schemas.microsoft.com/office/drawing/2014/main" id="{9C0632E7-4263-4896-4381-6832765C3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920"/>
              <a:ext cx="65" cy="155"/>
            </a:xfrm>
            <a:custGeom>
              <a:avLst/>
              <a:gdLst>
                <a:gd name="T0" fmla="*/ 23 w 65"/>
                <a:gd name="T1" fmla="*/ 25 h 131"/>
                <a:gd name="T2" fmla="*/ 2 w 65"/>
                <a:gd name="T3" fmla="*/ 81 h 131"/>
                <a:gd name="T4" fmla="*/ 11 w 65"/>
                <a:gd name="T5" fmla="*/ 120 h 131"/>
                <a:gd name="T6" fmla="*/ 46 w 65"/>
                <a:gd name="T7" fmla="*/ 127 h 131"/>
                <a:gd name="T8" fmla="*/ 64 w 65"/>
                <a:gd name="T9" fmla="*/ 93 h 131"/>
                <a:gd name="T10" fmla="*/ 40 w 65"/>
                <a:gd name="T11" fmla="*/ 16 h 131"/>
                <a:gd name="T12" fmla="*/ 35 w 65"/>
                <a:gd name="T13" fmla="*/ 1 h 131"/>
                <a:gd name="T14" fmla="*/ 23 w 65"/>
                <a:gd name="T15" fmla="*/ 25 h 1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"/>
                <a:gd name="T25" fmla="*/ 0 h 131"/>
                <a:gd name="T26" fmla="*/ 65 w 65"/>
                <a:gd name="T27" fmla="*/ 131 h 1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" h="131">
                  <a:moveTo>
                    <a:pt x="23" y="25"/>
                  </a:moveTo>
                  <a:cubicBezTo>
                    <a:pt x="17" y="38"/>
                    <a:pt x="4" y="65"/>
                    <a:pt x="2" y="81"/>
                  </a:cubicBezTo>
                  <a:cubicBezTo>
                    <a:pt x="0" y="97"/>
                    <a:pt x="4" y="112"/>
                    <a:pt x="11" y="120"/>
                  </a:cubicBezTo>
                  <a:cubicBezTo>
                    <a:pt x="18" y="128"/>
                    <a:pt x="37" y="131"/>
                    <a:pt x="46" y="127"/>
                  </a:cubicBezTo>
                  <a:cubicBezTo>
                    <a:pt x="55" y="123"/>
                    <a:pt x="65" y="111"/>
                    <a:pt x="64" y="93"/>
                  </a:cubicBezTo>
                  <a:cubicBezTo>
                    <a:pt x="63" y="75"/>
                    <a:pt x="45" y="31"/>
                    <a:pt x="40" y="16"/>
                  </a:cubicBezTo>
                  <a:cubicBezTo>
                    <a:pt x="35" y="1"/>
                    <a:pt x="37" y="0"/>
                    <a:pt x="35" y="1"/>
                  </a:cubicBezTo>
                  <a:cubicBezTo>
                    <a:pt x="33" y="2"/>
                    <a:pt x="29" y="12"/>
                    <a:pt x="23" y="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219170">
                <a:defRPr/>
              </a:pPr>
              <a:endParaRPr lang="de-DE" sz="2400" kern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Textfeld 73">
            <a:extLst>
              <a:ext uri="{FF2B5EF4-FFF2-40B4-BE49-F238E27FC236}">
                <a16:creationId xmlns:a16="http://schemas.microsoft.com/office/drawing/2014/main" id="{B488478A-B385-E3DB-1857-28CAD43B6CD1}"/>
              </a:ext>
            </a:extLst>
          </p:cNvPr>
          <p:cNvSpPr txBox="1"/>
          <p:nvPr/>
        </p:nvSpPr>
        <p:spPr>
          <a:xfrm>
            <a:off x="4558284" y="11957959"/>
            <a:ext cx="2259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de-DE" sz="2400" b="1" dirty="0">
                <a:solidFill>
                  <a:prstClr val="black"/>
                </a:solidFill>
                <a:latin typeface="Calibri"/>
              </a:rPr>
              <a:t>~40°C </a:t>
            </a:r>
          </a:p>
        </p:txBody>
      </p:sp>
      <p:sp>
        <p:nvSpPr>
          <p:cNvPr id="26" name="Textfeld 74">
            <a:extLst>
              <a:ext uri="{FF2B5EF4-FFF2-40B4-BE49-F238E27FC236}">
                <a16:creationId xmlns:a16="http://schemas.microsoft.com/office/drawing/2014/main" id="{D0D56CA4-6DEB-E611-3DA6-BA8D83DC1967}"/>
              </a:ext>
            </a:extLst>
          </p:cNvPr>
          <p:cNvSpPr txBox="1"/>
          <p:nvPr/>
        </p:nvSpPr>
        <p:spPr>
          <a:xfrm>
            <a:off x="16490916" y="11911571"/>
            <a:ext cx="1646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de-DE" sz="2400" b="1" dirty="0">
                <a:solidFill>
                  <a:prstClr val="black"/>
                </a:solidFill>
                <a:latin typeface="Calibri"/>
              </a:rPr>
              <a:t>~ 27°C </a:t>
            </a:r>
          </a:p>
        </p:txBody>
      </p:sp>
      <p:sp>
        <p:nvSpPr>
          <p:cNvPr id="27" name="Textfeld 43">
            <a:extLst>
              <a:ext uri="{FF2B5EF4-FFF2-40B4-BE49-F238E27FC236}">
                <a16:creationId xmlns:a16="http://schemas.microsoft.com/office/drawing/2014/main" id="{F41DB958-F561-A41A-EAF1-504D951F218B}"/>
              </a:ext>
            </a:extLst>
          </p:cNvPr>
          <p:cNvSpPr txBox="1"/>
          <p:nvPr/>
        </p:nvSpPr>
        <p:spPr>
          <a:xfrm>
            <a:off x="14664859" y="11896041"/>
            <a:ext cx="266472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 dirty="0">
                <a:solidFill>
                  <a:prstClr val="black"/>
                </a:solidFill>
                <a:latin typeface="Calibri"/>
              </a:rPr>
              <a:t>Supply Air</a:t>
            </a:r>
          </a:p>
        </p:txBody>
      </p:sp>
      <p:sp>
        <p:nvSpPr>
          <p:cNvPr id="28" name="Pfeil nach rechts 47">
            <a:extLst>
              <a:ext uri="{FF2B5EF4-FFF2-40B4-BE49-F238E27FC236}">
                <a16:creationId xmlns:a16="http://schemas.microsoft.com/office/drawing/2014/main" id="{B576DBBC-9F4F-2876-B9A1-D604B86BA5D8}"/>
              </a:ext>
            </a:extLst>
          </p:cNvPr>
          <p:cNvSpPr/>
          <p:nvPr/>
        </p:nvSpPr>
        <p:spPr>
          <a:xfrm rot="10800000">
            <a:off x="17558737" y="5954887"/>
            <a:ext cx="6482904" cy="1055897"/>
          </a:xfrm>
          <a:prstGeom prst="rightArrow">
            <a:avLst/>
          </a:prstGeom>
          <a:solidFill>
            <a:srgbClr val="0070C0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de-DE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Gebogener Pfeil 61">
            <a:extLst>
              <a:ext uri="{FF2B5EF4-FFF2-40B4-BE49-F238E27FC236}">
                <a16:creationId xmlns:a16="http://schemas.microsoft.com/office/drawing/2014/main" id="{90B68FEE-1384-557A-2A92-8B2DF3BF988C}"/>
              </a:ext>
            </a:extLst>
          </p:cNvPr>
          <p:cNvSpPr/>
          <p:nvPr/>
        </p:nvSpPr>
        <p:spPr>
          <a:xfrm flipH="1" flipV="1">
            <a:off x="10115725" y="5383989"/>
            <a:ext cx="3444390" cy="4511493"/>
          </a:xfrm>
          <a:prstGeom prst="circularArrow">
            <a:avLst>
              <a:gd name="adj1" fmla="val 10895"/>
              <a:gd name="adj2" fmla="val 1118197"/>
              <a:gd name="adj3" fmla="val 20770134"/>
              <a:gd name="adj4" fmla="val 10800000"/>
              <a:gd name="adj5" fmla="val 12500"/>
            </a:avLst>
          </a:prstGeom>
          <a:gradFill flip="none" rotWithShape="1">
            <a:gsLst>
              <a:gs pos="0">
                <a:srgbClr val="C00000"/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0070C0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de-DE" sz="24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1233779-5364-ED72-CF95-8B78AC5983D6}"/>
              </a:ext>
            </a:extLst>
          </p:cNvPr>
          <p:cNvSpPr txBox="1">
            <a:spLocks/>
          </p:cNvSpPr>
          <p:nvPr/>
        </p:nvSpPr>
        <p:spPr>
          <a:xfrm>
            <a:off x="2404171" y="2276775"/>
            <a:ext cx="11697694" cy="256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hangingPunct="1"/>
            <a:r>
              <a:rPr lang="en-US" sz="2800" dirty="0"/>
              <a:t>Cooling principle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“indirect free air cooling” =  Air/Air Heat exchanger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95252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C17C71-CE68-944F-1FBB-F053EB0E3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Does it work? </a:t>
            </a:r>
            <a:r>
              <a:rPr lang="en-GB" dirty="0" err="1"/>
              <a:t>PUE</a:t>
            </a:r>
            <a:r>
              <a:rPr lang="en-GB" dirty="0"/>
              <a:t> ~ 1.04 @ </a:t>
            </a:r>
            <a:r>
              <a:rPr lang="en-GB" dirty="0" err="1"/>
              <a:t>450kW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22F00-0D59-018B-E8FA-7E9802FD9FF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17</a:t>
            </a:fld>
            <a:endParaRPr lang="en-IT"/>
          </a:p>
        </p:txBody>
      </p:sp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0985DD74-57AA-CC95-A2EA-360B1D778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44" y="2904985"/>
            <a:ext cx="19507200" cy="1060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3695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B4D786-1ABF-76B6-2C0D-51D39F4F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Outside temperature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9054D-9B5E-10FE-0F52-9E828110F6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18</a:t>
            </a:fld>
            <a:endParaRPr lang="en-IT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FE00015B-988D-84BA-71FD-1F14AF7DB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3240045"/>
            <a:ext cx="19177000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7198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B6EB90-88D7-362D-9B66-7C75B0BF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65A2D-D42B-D790-02E0-ABDF971B336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73200" y="3898900"/>
            <a:ext cx="22617240" cy="8039100"/>
          </a:xfrm>
        </p:spPr>
        <p:txBody>
          <a:bodyPr/>
          <a:lstStyle/>
          <a:p>
            <a:r>
              <a:rPr lang="en-US" sz="5400" dirty="0" err="1"/>
              <a:t>LHCb</a:t>
            </a:r>
            <a:r>
              <a:rPr lang="en-US" sz="5400" dirty="0"/>
              <a:t> can do and afford a full read-out at bunch-crossing rate</a:t>
            </a:r>
          </a:p>
          <a:p>
            <a:r>
              <a:rPr lang="en-US" sz="5400" dirty="0"/>
              <a:t>AMD Rome (PCIe </a:t>
            </a:r>
            <a:r>
              <a:rPr lang="en-US" sz="5400" dirty="0" err="1"/>
              <a:t>Gen4</a:t>
            </a:r>
            <a:r>
              <a:rPr lang="en-US" sz="5400" dirty="0"/>
              <a:t>) based servers make compact,</a:t>
            </a:r>
            <a:br>
              <a:rPr lang="en-US" sz="5400" dirty="0"/>
            </a:br>
            <a:r>
              <a:rPr lang="en-US" sz="5400" dirty="0"/>
              <a:t>very-high-I/O event-builder, connected with 200 Gb/s InfiniBand</a:t>
            </a:r>
          </a:p>
          <a:p>
            <a:r>
              <a:rPr lang="en-US" sz="5400" dirty="0"/>
              <a:t>Event-selection is entirely in software to maximize physics yield, increase the amount of data collected, flexibility and minimize cost</a:t>
            </a:r>
          </a:p>
          <a:p>
            <a:pPr lvl="1"/>
            <a:r>
              <a:rPr lang="en-US" sz="5400" dirty="0"/>
              <a:t>Fingers crossed </a:t>
            </a:r>
            <a:r>
              <a:rPr lang="en-US" sz="5400" dirty="0">
                <a:sym typeface="Wingdings" pitchFamily="2" charset="2"/>
              </a:rPr>
              <a:t></a:t>
            </a:r>
            <a:endParaRPr lang="en-US" sz="5400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1B5F6-3B16-E0D6-4BDC-57E939AA44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19</a:t>
            </a:fld>
            <a:endParaRPr lang="en-IT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AD1E172-FDC0-FFA5-C184-99DF3E13FC1B}"/>
              </a:ext>
            </a:extLst>
          </p:cNvPr>
          <p:cNvSpPr txBox="1">
            <a:spLocks/>
          </p:cNvSpPr>
          <p:nvPr/>
        </p:nvSpPr>
        <p:spPr>
          <a:xfrm>
            <a:off x="12396573" y="9693415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hangingPunct="1"/>
            <a:r>
              <a:rPr lang="en-GB"/>
              <a:t>THANK YOU!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8532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ZH - Physik-Institut - Detector and upgrades">
            <a:extLst>
              <a:ext uri="{FF2B5EF4-FFF2-40B4-BE49-F238E27FC236}">
                <a16:creationId xmlns:a16="http://schemas.microsoft.com/office/drawing/2014/main" id="{188F703C-CF4C-4C48-9A06-342EB7BA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72479" y="3247579"/>
            <a:ext cx="14956465" cy="8039100"/>
          </a:xfrm>
          <a:prstGeom prst="rect">
            <a:avLst/>
          </a:prstGeom>
          <a:solidFill>
            <a:srgbClr val="FFFFFF"/>
          </a:solidFill>
          <a:ln w="9525">
            <a:round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977BA28-E7C8-2342-A0AB-D5D274DF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355600"/>
            <a:ext cx="21437600" cy="3429000"/>
          </a:xfrm>
        </p:spPr>
        <p:txBody>
          <a:bodyPr anchor="ctr">
            <a:normAutofit/>
          </a:bodyPr>
          <a:lstStyle/>
          <a:p>
            <a:r>
              <a:rPr lang="en-CH" dirty="0"/>
              <a:t>The </a:t>
            </a:r>
            <a:r>
              <a:rPr lang="en-CH"/>
              <a:t>LHCb </a:t>
            </a:r>
            <a:r>
              <a:rPr lang="en-US" dirty="0"/>
              <a:t>Upgrade 1</a:t>
            </a:r>
            <a:endParaRPr lang="en-CH" dirty="0"/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92B77384-5E6B-481B-8305-F5CD18E7DBC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73200" y="4368456"/>
            <a:ext cx="10007600" cy="80391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100 m underground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30 m long</a:t>
            </a:r>
          </a:p>
          <a:p>
            <a:r>
              <a:rPr lang="en-GB" dirty="0">
                <a:effectLst/>
              </a:rPr>
              <a:t>40 MHz p-p 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bunch crossing rate</a:t>
            </a:r>
          </a:p>
          <a:p>
            <a:r>
              <a:rPr lang="en-GB" dirty="0">
                <a:effectLst/>
              </a:rPr>
              <a:t>Trigger-less readout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27608-3FDC-8543-BA3F-C23CC38EF9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21936" y="13122415"/>
            <a:ext cx="368504" cy="38707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>
                <a:effectLst/>
              </a:defRPr>
            </a:pPr>
            <a:fld id="{86CB4B4D-7CA3-9044-876B-883B54F8677D}" type="slidenum">
              <a:rPr lang="en-CH" smtClean="0"/>
              <a:pPr>
                <a:spcAft>
                  <a:spcPts val="600"/>
                </a:spcAft>
                <a:defRPr>
                  <a:effectLst/>
                </a:defRPr>
              </a:pPr>
              <a:t>2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E2F02-AC79-5EB0-A8F5-A781D29C1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717" y="10348546"/>
            <a:ext cx="2524361" cy="316093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718E851-DFED-A326-EA0F-85808F2CAAE5}"/>
              </a:ext>
            </a:extLst>
          </p:cNvPr>
          <p:cNvSpPr txBox="1">
            <a:spLocks/>
          </p:cNvSpPr>
          <p:nvPr/>
        </p:nvSpPr>
        <p:spPr>
          <a:xfrm>
            <a:off x="4589605" y="12644744"/>
            <a:ext cx="1648746" cy="1076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100"/>
              </a:spcBef>
              <a:spcAft>
                <a:spcPts val="0"/>
              </a:spcAft>
              <a:buClrTx/>
              <a:buSzPct val="30000"/>
              <a:buFontTx/>
              <a:buBlip>
                <a:blip r:embed="rId4"/>
              </a:buBlip>
              <a:tabLst/>
              <a:defRPr sz="5000" b="0" i="0" u="none" strike="noStrike" cap="none" spc="0" baseline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indent="0" hangingPunct="1">
              <a:buFontTx/>
              <a:buNone/>
            </a:pPr>
            <a:r>
              <a:rPr lang="en-GB" sz="3200" dirty="0">
                <a:solidFill>
                  <a:srgbClr val="FF0000"/>
                </a:solidFill>
              </a:rPr>
              <a:t>MHz</a:t>
            </a:r>
            <a:endParaRPr lang="en-CH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9233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2B964E-70A9-8E42-8EC4-D8C3B729A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0"/>
            <a:ext cx="21437600" cy="3429000"/>
          </a:xfrm>
        </p:spPr>
        <p:txBody>
          <a:bodyPr/>
          <a:lstStyle/>
          <a:p>
            <a:r>
              <a:rPr lang="en-CH" dirty="0"/>
              <a:t>LHCb Online </a:t>
            </a:r>
            <a:r>
              <a:rPr lang="en-CH"/>
              <a:t>Computing 2020</a:t>
            </a:r>
            <a:r>
              <a:rPr lang="en-US" dirty="0"/>
              <a:t>+</a:t>
            </a:r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784D5-4690-2346-A1DF-04B1464EE27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73200" y="2687936"/>
            <a:ext cx="11844669" cy="92235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CH"/>
              <a:t>10 </a:t>
            </a:r>
            <a:r>
              <a:rPr lang="en-CH" dirty="0"/>
              <a:t>million channels</a:t>
            </a:r>
          </a:p>
          <a:p>
            <a:r>
              <a:rPr lang="en-CH"/>
              <a:t>4 Terab</a:t>
            </a:r>
            <a:r>
              <a:rPr lang="en-US" dirty="0"/>
              <a:t>By</a:t>
            </a:r>
            <a:r>
              <a:rPr lang="en-CH"/>
              <a:t>te</a:t>
            </a:r>
            <a:r>
              <a:rPr lang="en-CH" dirty="0"/>
              <a:t>/s total data rate</a:t>
            </a:r>
          </a:p>
          <a:p>
            <a:r>
              <a:rPr lang="en-CH" dirty="0"/>
              <a:t>400 Port InfiniBand + 4000 port Ethernet (10/100/200 Gbits) network</a:t>
            </a:r>
          </a:p>
          <a:p>
            <a:r>
              <a:rPr lang="en-CH" dirty="0"/>
              <a:t>170 Readout servers  (AMD Rome) with FPGA </a:t>
            </a:r>
            <a:r>
              <a:rPr lang="en-CH"/>
              <a:t>and GPGPU</a:t>
            </a:r>
            <a:r>
              <a:rPr lang="en-US" dirty="0"/>
              <a:t> (</a:t>
            </a:r>
            <a:r>
              <a:rPr lang="en-US" dirty="0" err="1"/>
              <a:t>A5000</a:t>
            </a:r>
            <a:r>
              <a:rPr lang="en-US" dirty="0"/>
              <a:t>)</a:t>
            </a:r>
            <a:endParaRPr lang="en-CH" dirty="0"/>
          </a:p>
          <a:p>
            <a:r>
              <a:rPr lang="en-CH" dirty="0"/>
              <a:t>4000 dual socket servers (AMD/Intel)</a:t>
            </a:r>
          </a:p>
          <a:p>
            <a:r>
              <a:rPr lang="en-US" dirty="0"/>
              <a:t>60</a:t>
            </a:r>
            <a:r>
              <a:rPr lang="en-CH"/>
              <a:t> PB storage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15270-1150-734F-A45B-C51FE6EAE7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CH" smtClean="0"/>
              <a:t>3</a:t>
            </a:fld>
            <a:endParaRPr lang="en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B75429-86C7-7BC0-99BF-F5D94663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7090" y="7738272"/>
            <a:ext cx="4632316" cy="5097458"/>
          </a:xfrm>
          <a:prstGeom prst="rect">
            <a:avLst/>
          </a:prstGeom>
        </p:spPr>
      </p:pic>
      <p:pic>
        <p:nvPicPr>
          <p:cNvPr id="12" name="Picture 11" descr="A picture containing indoor, equipment, cluttered&#10;&#10;Description automatically generated">
            <a:extLst>
              <a:ext uri="{FF2B5EF4-FFF2-40B4-BE49-F238E27FC236}">
                <a16:creationId xmlns:a16="http://schemas.microsoft.com/office/drawing/2014/main" id="{489EB3AD-4B72-1681-8D05-6D053F0EB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370" y="2628302"/>
            <a:ext cx="7387614" cy="46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650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B99B36-6653-236A-C198-B1CC6360C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661799"/>
            <a:ext cx="21437600" cy="3429000"/>
          </a:xfrm>
        </p:spPr>
        <p:txBody>
          <a:bodyPr/>
          <a:lstStyle/>
          <a:p>
            <a:r>
              <a:rPr lang="en-GB" dirty="0">
                <a:effectLst/>
              </a:rPr>
              <a:t>Increase in data lets system grow…</a:t>
            </a:r>
            <a:br>
              <a:rPr lang="en-GB" dirty="0">
                <a:effectLst/>
              </a:rPr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24723-A480-9621-27CE-21D54903D64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dirty="0"/>
              <a:t>No additional space nor cooling in the underground facilities</a:t>
            </a:r>
          </a:p>
          <a:p>
            <a:r>
              <a:rPr lang="en-GB" dirty="0"/>
              <a:t>Computing Power needed : </a:t>
            </a:r>
            <a:r>
              <a:rPr lang="en-GB" dirty="0" err="1"/>
              <a:t>2MW</a:t>
            </a:r>
            <a:r>
              <a:rPr lang="en-GB" dirty="0"/>
              <a:t> nominal</a:t>
            </a:r>
          </a:p>
          <a:p>
            <a:r>
              <a:rPr lang="en-GB" dirty="0"/>
              <a:t>Space constraints: </a:t>
            </a:r>
            <a:r>
              <a:rPr lang="en-GB" dirty="0" err="1"/>
              <a:t>5000Us</a:t>
            </a:r>
            <a:endParaRPr lang="en-GB" dirty="0"/>
          </a:p>
          <a:p>
            <a:r>
              <a:rPr lang="en-GB" dirty="0"/>
              <a:t>I/O connectivity @ 14000+ optical fibres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2134-34B6-18A3-0E1A-9BF62B1309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4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9581FF-4210-5FF5-7D4C-FA2D5D04B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899" y="3337328"/>
            <a:ext cx="10416111" cy="593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2840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6C6A5B-E254-A648-1F96-D3D3D7490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Modular DC installation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E8D43-C2DE-9B8D-5EED-C53F21D7F0A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5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8BECD2-4138-A608-F3FC-17FAD7863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29" r="1" b="1"/>
          <a:stretch/>
        </p:blipFill>
        <p:spPr>
          <a:xfrm>
            <a:off x="2940907" y="3057190"/>
            <a:ext cx="18061589" cy="9722520"/>
          </a:xfrm>
          <a:prstGeom prst="rect">
            <a:avLst/>
          </a:prstGeom>
          <a:noFill/>
          <a:ln w="9525">
            <a:round/>
          </a:ln>
        </p:spPr>
      </p:pic>
    </p:spTree>
    <p:extLst>
      <p:ext uri="{BB962C8B-B14F-4D97-AF65-F5344CB8AC3E}">
        <p14:creationId xmlns:p14="http://schemas.microsoft.com/office/powerpoint/2010/main" val="139341034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9AE91F-1B1D-7D43-A57C-B41714AC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355600"/>
            <a:ext cx="21437600" cy="3429000"/>
          </a:xfrm>
        </p:spPr>
        <p:txBody>
          <a:bodyPr anchor="ctr">
            <a:normAutofit/>
          </a:bodyPr>
          <a:lstStyle/>
          <a:p>
            <a:r>
              <a:rPr lang="en-US" dirty="0"/>
              <a:t>Data Processing and Selection</a:t>
            </a:r>
            <a:endParaRPr lang="en-CH" dirty="0"/>
          </a:p>
        </p:txBody>
      </p:sp>
      <p:sp>
        <p:nvSpPr>
          <p:cNvPr id="2052" name="Text Placeholder 3">
            <a:extLst>
              <a:ext uri="{FF2B5EF4-FFF2-40B4-BE49-F238E27FC236}">
                <a16:creationId xmlns:a16="http://schemas.microsoft.com/office/drawing/2014/main" id="{C3311E6E-9408-4E10-894D-CB5A3BE80EA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73200" y="3898900"/>
            <a:ext cx="9663007" cy="8039100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effectLst/>
              </a:rPr>
              <a:t>Two stages of software filtering:</a:t>
            </a:r>
          </a:p>
          <a:p>
            <a:pPr lvl="1"/>
            <a:r>
              <a:rPr lang="en-GB" dirty="0">
                <a:effectLst/>
              </a:rPr>
              <a:t>1) "</a:t>
            </a:r>
            <a:r>
              <a:rPr lang="en-GB" dirty="0" err="1">
                <a:effectLst/>
              </a:rPr>
              <a:t>HLT1</a:t>
            </a:r>
            <a:r>
              <a:rPr lang="en-GB" dirty="0">
                <a:effectLst/>
              </a:rPr>
              <a:t>" on </a:t>
            </a:r>
            <a:r>
              <a:rPr lang="en-GB" dirty="0" err="1">
                <a:effectLst/>
              </a:rPr>
              <a:t>GPGPUs</a:t>
            </a:r>
            <a:endParaRPr lang="en-GB" dirty="0">
              <a:effectLst/>
            </a:endParaRPr>
          </a:p>
          <a:p>
            <a:pPr lvl="1"/>
            <a:r>
              <a:rPr lang="en-GB" dirty="0">
                <a:effectLst/>
              </a:rPr>
              <a:t>2) "</a:t>
            </a:r>
            <a:r>
              <a:rPr lang="en-GB" dirty="0" err="1">
                <a:effectLst/>
              </a:rPr>
              <a:t>HLT2</a:t>
            </a:r>
            <a:r>
              <a:rPr lang="en-GB" dirty="0">
                <a:effectLst/>
              </a:rPr>
              <a:t>" on CPUs</a:t>
            </a:r>
          </a:p>
          <a:p>
            <a:pPr lvl="1"/>
            <a:r>
              <a:rPr lang="en-GB" dirty="0">
                <a:effectLst/>
              </a:rPr>
              <a:t>Large storage buffer to decouple the two</a:t>
            </a:r>
          </a:p>
          <a:p>
            <a:r>
              <a:rPr lang="en-GB" dirty="0">
                <a:effectLst/>
              </a:rPr>
              <a:t>Calibration and alignment are performed "semi live", while the data are buffered</a:t>
            </a:r>
          </a:p>
          <a:p>
            <a:r>
              <a:rPr lang="en-GB" dirty="0" err="1">
                <a:effectLst/>
              </a:rPr>
              <a:t>HLT2</a:t>
            </a:r>
            <a:r>
              <a:rPr lang="en-GB" dirty="0">
                <a:effectLst/>
              </a:rPr>
              <a:t> output is offline-ready for “grid” analysis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A043F-1D58-F545-BF1B-BA4535724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21936" y="13122415"/>
            <a:ext cx="368504" cy="38707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>
                <a:effectLst/>
              </a:defRPr>
            </a:pPr>
            <a:fld id="{86CB4B4D-7CA3-9044-876B-883B54F8677D}" type="slidenum">
              <a:rPr lang="en-CH" smtClean="0"/>
              <a:pPr>
                <a:spcAft>
                  <a:spcPts val="600"/>
                </a:spcAft>
                <a:defRPr>
                  <a:effectLst/>
                </a:defRPr>
              </a:pPr>
              <a:t>6</a:t>
            </a:fld>
            <a:endParaRPr lang="en-C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92E8B3-2AFB-DB50-58D0-749B5D9E8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207" y="3898900"/>
            <a:ext cx="12769981" cy="76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138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C5BD2F-0B5D-90A8-D1A7-F2497921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System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12979-CE8A-3196-0FE3-4CBAB2AD01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7</a:t>
            </a:fld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2E6F0-7944-AAB7-1F17-BC354DD61C2F}"/>
              </a:ext>
            </a:extLst>
          </p:cNvPr>
          <p:cNvSpPr/>
          <p:nvPr/>
        </p:nvSpPr>
        <p:spPr>
          <a:xfrm>
            <a:off x="3441709" y="2833247"/>
            <a:ext cx="17500581" cy="10676238"/>
          </a:xfrm>
          <a:prstGeom prst="rect">
            <a:avLst/>
          </a:prstGeom>
          <a:solidFill>
            <a:schemeClr val="tx1">
              <a:alpha val="9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C5F76-B63B-140C-76A3-3C7B4A9F2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796" y="2957195"/>
            <a:ext cx="18683417" cy="1067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716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7D4DC7-CC01-A554-E234-63C5A0BFF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Back-end </a:t>
            </a:r>
            <a:r>
              <a:rPr lang="en-GB" dirty="0" err="1"/>
              <a:t>PCIe40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486FF-B50C-04C7-141F-2798E6713F4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22400" y="5062034"/>
            <a:ext cx="10007600" cy="8039100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effectLst/>
              </a:rPr>
              <a:t>A single custom-made FPGA board for DAQ and Control</a:t>
            </a:r>
          </a:p>
          <a:p>
            <a:r>
              <a:rPr lang="en-GB" dirty="0">
                <a:effectLst/>
              </a:rPr>
              <a:t>Based on Intel </a:t>
            </a:r>
            <a:r>
              <a:rPr lang="en-GB" dirty="0" err="1">
                <a:effectLst/>
              </a:rPr>
              <a:t>Arria10</a:t>
            </a:r>
            <a:endParaRPr lang="en-GB" dirty="0">
              <a:effectLst/>
            </a:endParaRPr>
          </a:p>
          <a:p>
            <a:r>
              <a:rPr lang="en-GB" dirty="0" err="1">
                <a:effectLst/>
              </a:rPr>
              <a:t>48x10G</a:t>
            </a:r>
            <a:r>
              <a:rPr lang="en-GB" dirty="0">
                <a:effectLst/>
              </a:rPr>
              <a:t>-capable transceivers on </a:t>
            </a:r>
            <a:r>
              <a:rPr lang="en-GB" dirty="0" err="1">
                <a:effectLst/>
              </a:rPr>
              <a:t>8xMPO</a:t>
            </a:r>
            <a:r>
              <a:rPr lang="en-GB" dirty="0">
                <a:effectLst/>
              </a:rPr>
              <a:t> for up to 48 full-duplex Versatile Links</a:t>
            </a:r>
          </a:p>
          <a:p>
            <a:pPr lvl="1"/>
            <a:r>
              <a:rPr lang="en-GB" dirty="0">
                <a:effectLst/>
              </a:rPr>
              <a:t>478 boards in total</a:t>
            </a:r>
          </a:p>
          <a:p>
            <a:pPr lvl="1"/>
            <a:r>
              <a:rPr lang="en-GB" dirty="0" err="1">
                <a:effectLst/>
              </a:rPr>
              <a:t>16x</a:t>
            </a:r>
            <a:r>
              <a:rPr lang="en-GB" dirty="0">
                <a:effectLst/>
              </a:rPr>
              <a:t> PCIe 3.0</a:t>
            </a:r>
          </a:p>
          <a:p>
            <a:pPr marL="635000" lvl="1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D2DFE-4829-5AC7-CA0C-F55A374CE7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8</a:t>
            </a:fld>
            <a:endParaRPr lang="en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69BC28-FCB1-458C-9569-6197FF80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200" y="2772033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036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4F568-A0E4-EA4E-8E8D-FB2BF6C70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Event builder server</a:t>
            </a:r>
            <a:br>
              <a:rPr lang="en-GB" dirty="0">
                <a:effectLst/>
              </a:rPr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07783-60AD-E548-EEAC-F645CD313CA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73200" y="4938466"/>
            <a:ext cx="10007600" cy="8039100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effectLst/>
              </a:rPr>
              <a:t>2 AMD </a:t>
            </a:r>
            <a:r>
              <a:rPr lang="en-GB" dirty="0" err="1">
                <a:effectLst/>
              </a:rPr>
              <a:t>EPYC</a:t>
            </a:r>
            <a:r>
              <a:rPr lang="en-GB" dirty="0">
                <a:effectLst/>
              </a:rPr>
              <a:t> 7002-series CPUs</a:t>
            </a:r>
          </a:p>
          <a:p>
            <a:r>
              <a:rPr lang="en-GB" dirty="0">
                <a:effectLst/>
              </a:rPr>
              <a:t>3 readout boards</a:t>
            </a:r>
          </a:p>
          <a:p>
            <a:r>
              <a:rPr lang="en-GB" dirty="0">
                <a:effectLst/>
              </a:rPr>
              <a:t>2 InfiniBand </a:t>
            </a:r>
            <a:r>
              <a:rPr lang="en-GB" dirty="0" err="1">
                <a:effectLst/>
              </a:rPr>
              <a:t>200G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NICs</a:t>
            </a:r>
            <a:endParaRPr lang="en-GB" dirty="0">
              <a:effectLst/>
            </a:endParaRPr>
          </a:p>
          <a:p>
            <a:r>
              <a:rPr lang="en-GB" dirty="0">
                <a:effectLst/>
              </a:rPr>
              <a:t>Up to 3 GPUs</a:t>
            </a:r>
          </a:p>
          <a:p>
            <a:r>
              <a:rPr lang="en-GB" dirty="0">
                <a:effectLst/>
              </a:rPr>
              <a:t>512 GiB RAM</a:t>
            </a:r>
          </a:p>
          <a:p>
            <a:r>
              <a:rPr lang="en-GB" dirty="0">
                <a:effectLst/>
              </a:rPr>
              <a:t>PCIe 4.0</a:t>
            </a:r>
          </a:p>
          <a:p>
            <a:r>
              <a:rPr lang="en-GB" dirty="0">
                <a:effectLst/>
              </a:rPr>
              <a:t>8+8 </a:t>
            </a:r>
            <a:r>
              <a:rPr lang="en-GB" dirty="0" err="1">
                <a:effectLst/>
              </a:rPr>
              <a:t>DDR4</a:t>
            </a:r>
            <a:r>
              <a:rPr lang="en-GB" dirty="0">
                <a:effectLst/>
              </a:rPr>
              <a:t> channels</a:t>
            </a:r>
          </a:p>
          <a:p>
            <a:endParaRPr lang="en-GB" dirty="0">
              <a:effectLst/>
            </a:endParaRP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C8100-823B-CABF-8C2E-663FD47576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IT" smtClean="0"/>
              <a:t>9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844AD-E5EC-5482-6174-F66AB19BC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0743" y="0"/>
            <a:ext cx="14370338" cy="14370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2FB8ED-E6FC-E49C-FA60-4C9ED6D5C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70" y="7203990"/>
            <a:ext cx="8641925" cy="40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54242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10471</TotalTime>
  <Words>587</Words>
  <Application>Microsoft Macintosh PowerPoint</Application>
  <PresentationFormat>Custom</PresentationFormat>
  <Paragraphs>115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Helvetica Neue</vt:lpstr>
      <vt:lpstr>Helvetica Neue Light</vt:lpstr>
      <vt:lpstr>Industrial</vt:lpstr>
      <vt:lpstr>The LHCb Event Builder: an update</vt:lpstr>
      <vt:lpstr>The LHCb Upgrade 1</vt:lpstr>
      <vt:lpstr>LHCb Online Computing 2020+</vt:lpstr>
      <vt:lpstr>Increase in data lets system grow… </vt:lpstr>
      <vt:lpstr>The Modular DC installation</vt:lpstr>
      <vt:lpstr>Data Processing and Selection</vt:lpstr>
      <vt:lpstr>System Overview</vt:lpstr>
      <vt:lpstr>Back-end PCIe40</vt:lpstr>
      <vt:lpstr>Event builder server </vt:lpstr>
      <vt:lpstr>EB Servers Challenges</vt:lpstr>
      <vt:lpstr>Experiment Control System </vt:lpstr>
      <vt:lpstr>HLT1 Buffer Storage</vt:lpstr>
      <vt:lpstr>HLT2 Buffer Storage</vt:lpstr>
      <vt:lpstr>HLT2 Storage Benchmarking</vt:lpstr>
      <vt:lpstr>Core Infrastructure Business continuity</vt:lpstr>
      <vt:lpstr>The Green Free Cooling</vt:lpstr>
      <vt:lpstr>Does it work? PUE ~ 1.04 @ 450kW</vt:lpstr>
      <vt:lpstr>Outside temperature 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system for Upgrade Ib and II</dc:title>
  <cp:lastModifiedBy>Microsoft Office User</cp:lastModifiedBy>
  <cp:revision>26</cp:revision>
  <dcterms:modified xsi:type="dcterms:W3CDTF">2022-05-23T13:13:37Z</dcterms:modified>
</cp:coreProperties>
</file>