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804" r:id="rId2"/>
    <p:sldId id="2888" r:id="rId3"/>
    <p:sldId id="2889" r:id="rId4"/>
    <p:sldId id="2876" r:id="rId5"/>
    <p:sldId id="2877" r:id="rId6"/>
    <p:sldId id="257" r:id="rId7"/>
    <p:sldId id="502" r:id="rId8"/>
    <p:sldId id="2834" r:id="rId9"/>
    <p:sldId id="2832" r:id="rId10"/>
    <p:sldId id="2887" r:id="rId11"/>
    <p:sldId id="2892" r:id="rId12"/>
    <p:sldId id="2820" r:id="rId13"/>
    <p:sldId id="1023" r:id="rId14"/>
    <p:sldId id="261" r:id="rId15"/>
    <p:sldId id="2822" r:id="rId16"/>
    <p:sldId id="264" r:id="rId17"/>
    <p:sldId id="2854" r:id="rId18"/>
    <p:sldId id="276" r:id="rId19"/>
    <p:sldId id="28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73"/>
    <p:restoredTop sz="95588"/>
  </p:normalViewPr>
  <p:slideViewPr>
    <p:cSldViewPr snapToGrid="0" snapToObjects="1">
      <p:cViewPr varScale="1">
        <p:scale>
          <a:sx n="100" d="100"/>
          <a:sy n="100" d="100"/>
        </p:scale>
        <p:origin x="5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B9A61-BA94-A844-B3A5-FC3910A0886C}" type="datetimeFigureOut">
              <a:rPr lang="en-US" smtClean="0"/>
              <a:t>9/28/22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E6D9D-0BAB-7341-B8B5-E56DD3CF97C1}" type="slidenum">
              <a:rPr lang="en-US" smtClean="0"/>
              <a:t>‹#›</a:t>
            </a:fld>
            <a:endParaRPr lang="en-US" dirty="0"/>
          </a:p>
        </p:txBody>
      </p:sp>
    </p:spTree>
    <p:extLst>
      <p:ext uri="{BB962C8B-B14F-4D97-AF65-F5344CB8AC3E}">
        <p14:creationId xmlns:p14="http://schemas.microsoft.com/office/powerpoint/2010/main" val="303500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1EB652C-B447-724C-B290-FDCCCAC3BE6B}" type="slidenum">
              <a:rPr lang="en-US" smtClean="0"/>
              <a:t>1</a:t>
            </a:fld>
            <a:endParaRPr lang="en-US" dirty="0"/>
          </a:p>
        </p:txBody>
      </p:sp>
      <p:sp>
        <p:nvSpPr>
          <p:cNvPr id="6" name="Notes Placeholder 5">
            <a:extLst>
              <a:ext uri="{FF2B5EF4-FFF2-40B4-BE49-F238E27FC236}">
                <a16:creationId xmlns:a16="http://schemas.microsoft.com/office/drawing/2014/main" id="{186A15CE-32E1-024B-9607-6557F8E07CBD}"/>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502441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1EB652C-B447-724C-B290-FDCCCAC3BE6B}" type="slidenum">
              <a:rPr lang="en-US" smtClean="0"/>
              <a:t>8</a:t>
            </a:fld>
            <a:endParaRPr lang="en-US" dirty="0"/>
          </a:p>
        </p:txBody>
      </p:sp>
      <p:sp>
        <p:nvSpPr>
          <p:cNvPr id="6" name="Notes Placeholder 5">
            <a:extLst>
              <a:ext uri="{FF2B5EF4-FFF2-40B4-BE49-F238E27FC236}">
                <a16:creationId xmlns:a16="http://schemas.microsoft.com/office/drawing/2014/main" id="{A21D3493-5034-914B-BAFD-7B68D15BB12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32228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73D2E37-7429-4D4C-A535-71FCE9D93521}" type="slidenum">
              <a:rPr lang="en-US" smtClean="0"/>
              <a:t>11</a:t>
            </a:fld>
            <a:endParaRPr lang="en-US" dirty="0"/>
          </a:p>
        </p:txBody>
      </p:sp>
    </p:spTree>
    <p:extLst>
      <p:ext uri="{BB962C8B-B14F-4D97-AF65-F5344CB8AC3E}">
        <p14:creationId xmlns:p14="http://schemas.microsoft.com/office/powerpoint/2010/main" val="3891411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EB652C-B447-724C-B290-FDCCCAC3BE6B}" type="slidenum">
              <a:rPr lang="en-US" smtClean="0"/>
              <a:t>13</a:t>
            </a:fld>
            <a:endParaRPr lang="en-US" dirty="0"/>
          </a:p>
        </p:txBody>
      </p:sp>
    </p:spTree>
    <p:extLst>
      <p:ext uri="{BB962C8B-B14F-4D97-AF65-F5344CB8AC3E}">
        <p14:creationId xmlns:p14="http://schemas.microsoft.com/office/powerpoint/2010/main" val="170316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3f885c64b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3f885c64b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73B3-B5CC-B140-A1A7-3A8242A54B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5DE9E-E2DC-BD41-AC8F-BFBE4CA5C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937E9-95CD-0C4D-8D0E-424896A29038}"/>
              </a:ext>
            </a:extLst>
          </p:cNvPr>
          <p:cNvSpPr>
            <a:spLocks noGrp="1"/>
          </p:cNvSpPr>
          <p:nvPr>
            <p:ph type="dt" sz="half" idx="10"/>
          </p:nvPr>
        </p:nvSpPr>
        <p:spPr/>
        <p:txBody>
          <a:bodyPr/>
          <a:lstStyle/>
          <a:p>
            <a:fld id="{C3F6E03C-4E92-FE4A-9DF1-0B8D9F81B060}" type="datetime1">
              <a:rPr lang="en-US" smtClean="0"/>
              <a:t>9/28/22</a:t>
            </a:fld>
            <a:endParaRPr lang="en-US" dirty="0"/>
          </a:p>
        </p:txBody>
      </p:sp>
      <p:sp>
        <p:nvSpPr>
          <p:cNvPr id="5" name="Footer Placeholder 4">
            <a:extLst>
              <a:ext uri="{FF2B5EF4-FFF2-40B4-BE49-F238E27FC236}">
                <a16:creationId xmlns:a16="http://schemas.microsoft.com/office/drawing/2014/main" id="{7C69F632-1FB5-3243-874C-4B4DD2AEE527}"/>
              </a:ext>
            </a:extLst>
          </p:cNvPr>
          <p:cNvSpPr>
            <a:spLocks noGrp="1"/>
          </p:cNvSpPr>
          <p:nvPr>
            <p:ph type="ftr" sz="quarter" idx="11"/>
          </p:nvPr>
        </p:nvSpPr>
        <p:spPr/>
        <p:txBody>
          <a:bodyPr/>
          <a:lstStyle/>
          <a:p>
            <a:r>
              <a:rPr lang="en-US" dirty="0"/>
              <a:t>Alexander Moiseev   Vulcano Workshop  September 25-30, 2022,   Elba, Italy</a:t>
            </a:r>
          </a:p>
        </p:txBody>
      </p:sp>
      <p:sp>
        <p:nvSpPr>
          <p:cNvPr id="6" name="Slide Number Placeholder 5">
            <a:extLst>
              <a:ext uri="{FF2B5EF4-FFF2-40B4-BE49-F238E27FC236}">
                <a16:creationId xmlns:a16="http://schemas.microsoft.com/office/drawing/2014/main" id="{EB373156-32A6-994F-ADDD-DE0F64340022}"/>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148929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92C9-1BA9-8647-8833-DB8E8CC976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9404DC-2A9F-D243-99E3-58E3D8BE63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E0AFD-45E9-4743-8109-DF6231EB97E8}"/>
              </a:ext>
            </a:extLst>
          </p:cNvPr>
          <p:cNvSpPr>
            <a:spLocks noGrp="1"/>
          </p:cNvSpPr>
          <p:nvPr>
            <p:ph type="dt" sz="half" idx="10"/>
          </p:nvPr>
        </p:nvSpPr>
        <p:spPr/>
        <p:txBody>
          <a:bodyPr/>
          <a:lstStyle/>
          <a:p>
            <a:fld id="{1282DD91-DECF-8A43-9DED-B4B59F92AAEA}" type="datetime1">
              <a:rPr lang="en-US" smtClean="0"/>
              <a:t>9/28/22</a:t>
            </a:fld>
            <a:endParaRPr lang="en-US" dirty="0"/>
          </a:p>
        </p:txBody>
      </p:sp>
      <p:sp>
        <p:nvSpPr>
          <p:cNvPr id="5" name="Footer Placeholder 4">
            <a:extLst>
              <a:ext uri="{FF2B5EF4-FFF2-40B4-BE49-F238E27FC236}">
                <a16:creationId xmlns:a16="http://schemas.microsoft.com/office/drawing/2014/main" id="{0596CD10-E8D2-4041-93B3-86BCBDC74110}"/>
              </a:ext>
            </a:extLst>
          </p:cNvPr>
          <p:cNvSpPr>
            <a:spLocks noGrp="1"/>
          </p:cNvSpPr>
          <p:nvPr>
            <p:ph type="ftr" sz="quarter" idx="11"/>
          </p:nvPr>
        </p:nvSpPr>
        <p:spPr/>
        <p:txBody>
          <a:bodyPr/>
          <a:lstStyle/>
          <a:p>
            <a:r>
              <a:rPr lang="en-US" dirty="0"/>
              <a:t>Alexander Moiseev   Vulcano Workshop  September 25-30, 2022,   Elba, Italy</a:t>
            </a:r>
          </a:p>
        </p:txBody>
      </p:sp>
      <p:sp>
        <p:nvSpPr>
          <p:cNvPr id="6" name="Slide Number Placeholder 5">
            <a:extLst>
              <a:ext uri="{FF2B5EF4-FFF2-40B4-BE49-F238E27FC236}">
                <a16:creationId xmlns:a16="http://schemas.microsoft.com/office/drawing/2014/main" id="{E9F51D75-FFB2-324C-8A99-AE8C01249A64}"/>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397478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A7CD0E-0968-B549-B355-582297EC89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5DE2E3-7C8D-094E-9936-7BB103DBBD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C3C42-C487-894E-9668-9C097FA1F234}"/>
              </a:ext>
            </a:extLst>
          </p:cNvPr>
          <p:cNvSpPr>
            <a:spLocks noGrp="1"/>
          </p:cNvSpPr>
          <p:nvPr>
            <p:ph type="dt" sz="half" idx="10"/>
          </p:nvPr>
        </p:nvSpPr>
        <p:spPr/>
        <p:txBody>
          <a:bodyPr/>
          <a:lstStyle/>
          <a:p>
            <a:fld id="{3E523B96-BB23-FD49-A8C0-CDD4E7E6B739}" type="datetime1">
              <a:rPr lang="en-US" smtClean="0"/>
              <a:t>9/28/22</a:t>
            </a:fld>
            <a:endParaRPr lang="en-US" dirty="0"/>
          </a:p>
        </p:txBody>
      </p:sp>
      <p:sp>
        <p:nvSpPr>
          <p:cNvPr id="5" name="Footer Placeholder 4">
            <a:extLst>
              <a:ext uri="{FF2B5EF4-FFF2-40B4-BE49-F238E27FC236}">
                <a16:creationId xmlns:a16="http://schemas.microsoft.com/office/drawing/2014/main" id="{BA1E39BE-650C-D745-84D9-36D64C43BBB1}"/>
              </a:ext>
            </a:extLst>
          </p:cNvPr>
          <p:cNvSpPr>
            <a:spLocks noGrp="1"/>
          </p:cNvSpPr>
          <p:nvPr>
            <p:ph type="ftr" sz="quarter" idx="11"/>
          </p:nvPr>
        </p:nvSpPr>
        <p:spPr/>
        <p:txBody>
          <a:bodyPr/>
          <a:lstStyle/>
          <a:p>
            <a:r>
              <a:rPr lang="en-US" dirty="0"/>
              <a:t>Alexander Moiseev   Vulcano Workshop  September 25-30, 2022,   Elba, Italy</a:t>
            </a:r>
          </a:p>
        </p:txBody>
      </p:sp>
      <p:sp>
        <p:nvSpPr>
          <p:cNvPr id="6" name="Slide Number Placeholder 5">
            <a:extLst>
              <a:ext uri="{FF2B5EF4-FFF2-40B4-BE49-F238E27FC236}">
                <a16:creationId xmlns:a16="http://schemas.microsoft.com/office/drawing/2014/main" id="{24F5D6EF-740F-AF44-BE0D-CBF295B2B92D}"/>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1790239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61" name="Google Shape;61;p16"/>
          <p:cNvSpPr txBox="1">
            <a:spLocks noGrp="1"/>
          </p:cNvSpPr>
          <p:nvPr>
            <p:ph type="body" idx="1"/>
          </p:nvPr>
        </p:nvSpPr>
        <p:spPr>
          <a:xfrm>
            <a:off x="950967" y="1904396"/>
            <a:ext cx="10290000" cy="4230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22211C"/>
              </a:buClr>
              <a:buSzPts val="1400"/>
              <a:buFont typeface="Montserrat"/>
              <a:buChar char="●"/>
              <a:defRPr sz="1867"/>
            </a:lvl1pPr>
            <a:lvl2pPr marL="1219170" lvl="1" indent="-423323" rtl="0">
              <a:spcBef>
                <a:spcPts val="0"/>
              </a:spcBef>
              <a:spcAft>
                <a:spcPts val="0"/>
              </a:spcAft>
              <a:buClr>
                <a:srgbClr val="22211C"/>
              </a:buClr>
              <a:buSzPts val="1400"/>
              <a:buFont typeface="Montserrat"/>
              <a:buChar char="○"/>
              <a:defRPr/>
            </a:lvl2pPr>
            <a:lvl3pPr marL="1828754" lvl="2" indent="-423323" rtl="0">
              <a:spcBef>
                <a:spcPts val="2133"/>
              </a:spcBef>
              <a:spcAft>
                <a:spcPts val="0"/>
              </a:spcAft>
              <a:buClr>
                <a:srgbClr val="22211C"/>
              </a:buClr>
              <a:buSzPts val="1400"/>
              <a:buFont typeface="Montserrat"/>
              <a:buChar char="■"/>
              <a:defRPr/>
            </a:lvl3pPr>
            <a:lvl4pPr marL="2438339" lvl="3" indent="-423323" rtl="0">
              <a:spcBef>
                <a:spcPts val="2133"/>
              </a:spcBef>
              <a:spcAft>
                <a:spcPts val="0"/>
              </a:spcAft>
              <a:buClr>
                <a:srgbClr val="22211C"/>
              </a:buClr>
              <a:buSzPts val="1400"/>
              <a:buFont typeface="Montserrat"/>
              <a:buChar char="●"/>
              <a:defRPr/>
            </a:lvl4pPr>
            <a:lvl5pPr marL="3047924" lvl="4" indent="-423323" rtl="0">
              <a:spcBef>
                <a:spcPts val="2133"/>
              </a:spcBef>
              <a:spcAft>
                <a:spcPts val="0"/>
              </a:spcAft>
              <a:buClr>
                <a:srgbClr val="22211C"/>
              </a:buClr>
              <a:buSzPts val="1400"/>
              <a:buFont typeface="Montserrat"/>
              <a:buChar char="○"/>
              <a:defRPr/>
            </a:lvl5pPr>
            <a:lvl6pPr marL="3657509" lvl="5" indent="-423323" rtl="0">
              <a:spcBef>
                <a:spcPts val="2133"/>
              </a:spcBef>
              <a:spcAft>
                <a:spcPts val="0"/>
              </a:spcAft>
              <a:buClr>
                <a:srgbClr val="22211C"/>
              </a:buClr>
              <a:buSzPts val="1400"/>
              <a:buFont typeface="Montserrat"/>
              <a:buChar char="■"/>
              <a:defRPr/>
            </a:lvl6pPr>
            <a:lvl7pPr marL="4267093" lvl="6" indent="-423323" rtl="0">
              <a:spcBef>
                <a:spcPts val="2133"/>
              </a:spcBef>
              <a:spcAft>
                <a:spcPts val="0"/>
              </a:spcAft>
              <a:buClr>
                <a:srgbClr val="22211C"/>
              </a:buClr>
              <a:buSzPts val="1400"/>
              <a:buFont typeface="Montserrat"/>
              <a:buChar char="●"/>
              <a:defRPr/>
            </a:lvl7pPr>
            <a:lvl8pPr marL="4876678" lvl="7" indent="-423323" rtl="0">
              <a:spcBef>
                <a:spcPts val="2133"/>
              </a:spcBef>
              <a:spcAft>
                <a:spcPts val="0"/>
              </a:spcAft>
              <a:buClr>
                <a:srgbClr val="22211C"/>
              </a:buClr>
              <a:buSzPts val="1400"/>
              <a:buFont typeface="Montserrat"/>
              <a:buChar char="○"/>
              <a:defRPr/>
            </a:lvl8pPr>
            <a:lvl9pPr marL="5486263" lvl="8" indent="-423323" rtl="0">
              <a:spcBef>
                <a:spcPts val="2133"/>
              </a:spcBef>
              <a:spcAft>
                <a:spcPts val="2133"/>
              </a:spcAft>
              <a:buClr>
                <a:srgbClr val="22211C"/>
              </a:buClr>
              <a:buSzPts val="1400"/>
              <a:buFont typeface="Montserrat"/>
              <a:buChar char="■"/>
              <a:defRPr/>
            </a:lvl9pPr>
          </a:lstStyle>
          <a:p>
            <a:endParaRPr/>
          </a:p>
        </p:txBody>
      </p:sp>
    </p:spTree>
    <p:extLst>
      <p:ext uri="{BB962C8B-B14F-4D97-AF65-F5344CB8AC3E}">
        <p14:creationId xmlns:p14="http://schemas.microsoft.com/office/powerpoint/2010/main" val="1009374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A023-706E-874E-BA97-11EF5DA1DB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6F3734-0AA2-0244-81A3-B3CAB0CD8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FF584-1CC9-8C43-9C8D-0BC610B997DD}"/>
              </a:ext>
            </a:extLst>
          </p:cNvPr>
          <p:cNvSpPr>
            <a:spLocks noGrp="1"/>
          </p:cNvSpPr>
          <p:nvPr>
            <p:ph type="dt" sz="half" idx="10"/>
          </p:nvPr>
        </p:nvSpPr>
        <p:spPr/>
        <p:txBody>
          <a:bodyPr/>
          <a:lstStyle/>
          <a:p>
            <a:fld id="{61E06513-3F81-1744-8A65-55871C531628}" type="datetime1">
              <a:rPr lang="en-US" smtClean="0"/>
              <a:t>9/28/22</a:t>
            </a:fld>
            <a:endParaRPr lang="en-US" dirty="0"/>
          </a:p>
        </p:txBody>
      </p:sp>
      <p:sp>
        <p:nvSpPr>
          <p:cNvPr id="5" name="Footer Placeholder 4">
            <a:extLst>
              <a:ext uri="{FF2B5EF4-FFF2-40B4-BE49-F238E27FC236}">
                <a16:creationId xmlns:a16="http://schemas.microsoft.com/office/drawing/2014/main" id="{AC6B5D57-0F84-AC49-895A-54B33C0D75AD}"/>
              </a:ext>
            </a:extLst>
          </p:cNvPr>
          <p:cNvSpPr>
            <a:spLocks noGrp="1"/>
          </p:cNvSpPr>
          <p:nvPr>
            <p:ph type="ftr" sz="quarter" idx="11"/>
          </p:nvPr>
        </p:nvSpPr>
        <p:spPr/>
        <p:txBody>
          <a:bodyPr/>
          <a:lstStyle/>
          <a:p>
            <a:r>
              <a:rPr lang="en-US" dirty="0"/>
              <a:t>Alexander Moiseev   Vulcano Workshop  September 25-30, 2022,   Elba, Italy</a:t>
            </a:r>
          </a:p>
        </p:txBody>
      </p:sp>
      <p:sp>
        <p:nvSpPr>
          <p:cNvPr id="6" name="Slide Number Placeholder 5">
            <a:extLst>
              <a:ext uri="{FF2B5EF4-FFF2-40B4-BE49-F238E27FC236}">
                <a16:creationId xmlns:a16="http://schemas.microsoft.com/office/drawing/2014/main" id="{40D0639B-13C8-5E44-854E-EFDD5638CFD7}"/>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368809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274FD-C150-D44B-96C1-51F999FEFA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0E6ADE-566D-084B-9E41-F7188B5904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8D4903-C494-1349-9D24-292CD297BF7A}"/>
              </a:ext>
            </a:extLst>
          </p:cNvPr>
          <p:cNvSpPr>
            <a:spLocks noGrp="1"/>
          </p:cNvSpPr>
          <p:nvPr>
            <p:ph type="dt" sz="half" idx="10"/>
          </p:nvPr>
        </p:nvSpPr>
        <p:spPr/>
        <p:txBody>
          <a:bodyPr/>
          <a:lstStyle/>
          <a:p>
            <a:fld id="{F38E6808-D936-F74C-894D-2258F842D785}" type="datetime1">
              <a:rPr lang="en-US" smtClean="0"/>
              <a:t>9/28/22</a:t>
            </a:fld>
            <a:endParaRPr lang="en-US" dirty="0"/>
          </a:p>
        </p:txBody>
      </p:sp>
      <p:sp>
        <p:nvSpPr>
          <p:cNvPr id="5" name="Footer Placeholder 4">
            <a:extLst>
              <a:ext uri="{FF2B5EF4-FFF2-40B4-BE49-F238E27FC236}">
                <a16:creationId xmlns:a16="http://schemas.microsoft.com/office/drawing/2014/main" id="{69971681-FA70-484B-8A2B-F9E007B92D74}"/>
              </a:ext>
            </a:extLst>
          </p:cNvPr>
          <p:cNvSpPr>
            <a:spLocks noGrp="1"/>
          </p:cNvSpPr>
          <p:nvPr>
            <p:ph type="ftr" sz="quarter" idx="11"/>
          </p:nvPr>
        </p:nvSpPr>
        <p:spPr/>
        <p:txBody>
          <a:bodyPr/>
          <a:lstStyle/>
          <a:p>
            <a:r>
              <a:rPr lang="en-US" dirty="0"/>
              <a:t>Alexander Moiseev   Vulcano Workshop  September 25-30, 2022,   Elba, Italy</a:t>
            </a:r>
          </a:p>
        </p:txBody>
      </p:sp>
      <p:sp>
        <p:nvSpPr>
          <p:cNvPr id="6" name="Slide Number Placeholder 5">
            <a:extLst>
              <a:ext uri="{FF2B5EF4-FFF2-40B4-BE49-F238E27FC236}">
                <a16:creationId xmlns:a16="http://schemas.microsoft.com/office/drawing/2014/main" id="{03395A3A-C8AF-5C41-8EE6-A1E8D311F797}"/>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169851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A6FB-7FFA-1142-A6B8-9DA26059B9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78EB4-0F01-384E-904D-311A4BA760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1D6493-9B06-F946-84EF-6B199AF007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586535-5524-C943-BBF2-95BC7977E8AB}"/>
              </a:ext>
            </a:extLst>
          </p:cNvPr>
          <p:cNvSpPr>
            <a:spLocks noGrp="1"/>
          </p:cNvSpPr>
          <p:nvPr>
            <p:ph type="dt" sz="half" idx="10"/>
          </p:nvPr>
        </p:nvSpPr>
        <p:spPr/>
        <p:txBody>
          <a:bodyPr/>
          <a:lstStyle/>
          <a:p>
            <a:fld id="{3E0478F4-C2D2-644B-B786-1F856B99BDF9}" type="datetime1">
              <a:rPr lang="en-US" smtClean="0"/>
              <a:t>9/28/22</a:t>
            </a:fld>
            <a:endParaRPr lang="en-US" dirty="0"/>
          </a:p>
        </p:txBody>
      </p:sp>
      <p:sp>
        <p:nvSpPr>
          <p:cNvPr id="6" name="Footer Placeholder 5">
            <a:extLst>
              <a:ext uri="{FF2B5EF4-FFF2-40B4-BE49-F238E27FC236}">
                <a16:creationId xmlns:a16="http://schemas.microsoft.com/office/drawing/2014/main" id="{6989167F-4468-B841-993F-5CCEF49B399D}"/>
              </a:ext>
            </a:extLst>
          </p:cNvPr>
          <p:cNvSpPr>
            <a:spLocks noGrp="1"/>
          </p:cNvSpPr>
          <p:nvPr>
            <p:ph type="ftr" sz="quarter" idx="11"/>
          </p:nvPr>
        </p:nvSpPr>
        <p:spPr/>
        <p:txBody>
          <a:bodyPr/>
          <a:lstStyle/>
          <a:p>
            <a:r>
              <a:rPr lang="en-US" dirty="0"/>
              <a:t>Alexander Moiseev   Vulcano Workshop  September 25-30, 2022,   Elba, Italy</a:t>
            </a:r>
          </a:p>
        </p:txBody>
      </p:sp>
      <p:sp>
        <p:nvSpPr>
          <p:cNvPr id="7" name="Slide Number Placeholder 6">
            <a:extLst>
              <a:ext uri="{FF2B5EF4-FFF2-40B4-BE49-F238E27FC236}">
                <a16:creationId xmlns:a16="http://schemas.microsoft.com/office/drawing/2014/main" id="{B5BBD994-6F5E-EC4F-AB60-397CCF3D5E02}"/>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200650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BBB9-E31E-4642-A85B-9CC7633A29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7546FE-72E6-8B4B-B333-064DE83B98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1A704A-4439-094B-9E3B-846B3970C4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20B9-F49E-6042-ACE0-15DA391B6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C353B1-A26C-AF45-A888-B2358CB42D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F4D15-D41C-CA4C-A5BA-981A4031ACB6}"/>
              </a:ext>
            </a:extLst>
          </p:cNvPr>
          <p:cNvSpPr>
            <a:spLocks noGrp="1"/>
          </p:cNvSpPr>
          <p:nvPr>
            <p:ph type="dt" sz="half" idx="10"/>
          </p:nvPr>
        </p:nvSpPr>
        <p:spPr/>
        <p:txBody>
          <a:bodyPr/>
          <a:lstStyle/>
          <a:p>
            <a:fld id="{4DFAF623-21E3-E346-AF8C-5036BF81873C}" type="datetime1">
              <a:rPr lang="en-US" smtClean="0"/>
              <a:t>9/28/22</a:t>
            </a:fld>
            <a:endParaRPr lang="en-US" dirty="0"/>
          </a:p>
        </p:txBody>
      </p:sp>
      <p:sp>
        <p:nvSpPr>
          <p:cNvPr id="8" name="Footer Placeholder 7">
            <a:extLst>
              <a:ext uri="{FF2B5EF4-FFF2-40B4-BE49-F238E27FC236}">
                <a16:creationId xmlns:a16="http://schemas.microsoft.com/office/drawing/2014/main" id="{950C9681-2A14-8943-8A94-3A77662A0F2C}"/>
              </a:ext>
            </a:extLst>
          </p:cNvPr>
          <p:cNvSpPr>
            <a:spLocks noGrp="1"/>
          </p:cNvSpPr>
          <p:nvPr>
            <p:ph type="ftr" sz="quarter" idx="11"/>
          </p:nvPr>
        </p:nvSpPr>
        <p:spPr/>
        <p:txBody>
          <a:bodyPr/>
          <a:lstStyle/>
          <a:p>
            <a:r>
              <a:rPr lang="en-US" dirty="0"/>
              <a:t>Alexander Moiseev   Vulcano Workshop  September 25-30, 2022,   Elba, Italy</a:t>
            </a:r>
          </a:p>
        </p:txBody>
      </p:sp>
      <p:sp>
        <p:nvSpPr>
          <p:cNvPr id="9" name="Slide Number Placeholder 8">
            <a:extLst>
              <a:ext uri="{FF2B5EF4-FFF2-40B4-BE49-F238E27FC236}">
                <a16:creationId xmlns:a16="http://schemas.microsoft.com/office/drawing/2014/main" id="{3CB827FA-1AE9-B24B-A5A9-B18174822E6B}"/>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78005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ADE5C-4EE3-ED44-954D-9EBCD872EF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536E24-603E-AD4F-AA62-DCBDE8007446}"/>
              </a:ext>
            </a:extLst>
          </p:cNvPr>
          <p:cNvSpPr>
            <a:spLocks noGrp="1"/>
          </p:cNvSpPr>
          <p:nvPr>
            <p:ph type="dt" sz="half" idx="10"/>
          </p:nvPr>
        </p:nvSpPr>
        <p:spPr/>
        <p:txBody>
          <a:bodyPr/>
          <a:lstStyle/>
          <a:p>
            <a:fld id="{7EFFAC07-3B88-D847-BE43-96FB2D3A62B2}" type="datetime1">
              <a:rPr lang="en-US" smtClean="0"/>
              <a:t>9/28/22</a:t>
            </a:fld>
            <a:endParaRPr lang="en-US" dirty="0"/>
          </a:p>
        </p:txBody>
      </p:sp>
      <p:sp>
        <p:nvSpPr>
          <p:cNvPr id="4" name="Footer Placeholder 3">
            <a:extLst>
              <a:ext uri="{FF2B5EF4-FFF2-40B4-BE49-F238E27FC236}">
                <a16:creationId xmlns:a16="http://schemas.microsoft.com/office/drawing/2014/main" id="{B73E7B4F-BEA2-E540-880E-5968722293AA}"/>
              </a:ext>
            </a:extLst>
          </p:cNvPr>
          <p:cNvSpPr>
            <a:spLocks noGrp="1"/>
          </p:cNvSpPr>
          <p:nvPr>
            <p:ph type="ftr" sz="quarter" idx="11"/>
          </p:nvPr>
        </p:nvSpPr>
        <p:spPr/>
        <p:txBody>
          <a:bodyPr/>
          <a:lstStyle/>
          <a:p>
            <a:r>
              <a:rPr lang="en-US" dirty="0"/>
              <a:t>Alexander Moiseev   Vulcano Workshop  September 25-30, 2022,   Elba, Italy</a:t>
            </a:r>
          </a:p>
        </p:txBody>
      </p:sp>
      <p:sp>
        <p:nvSpPr>
          <p:cNvPr id="5" name="Slide Number Placeholder 4">
            <a:extLst>
              <a:ext uri="{FF2B5EF4-FFF2-40B4-BE49-F238E27FC236}">
                <a16:creationId xmlns:a16="http://schemas.microsoft.com/office/drawing/2014/main" id="{F5883F36-0F72-CD47-B2B2-4BC2CF062D4F}"/>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2355150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178BB-3AF6-AB43-A071-D3E91DE0DEA3}"/>
              </a:ext>
            </a:extLst>
          </p:cNvPr>
          <p:cNvSpPr>
            <a:spLocks noGrp="1"/>
          </p:cNvSpPr>
          <p:nvPr>
            <p:ph type="dt" sz="half" idx="10"/>
          </p:nvPr>
        </p:nvSpPr>
        <p:spPr/>
        <p:txBody>
          <a:bodyPr/>
          <a:lstStyle/>
          <a:p>
            <a:fld id="{27B12762-3260-5945-BE56-E033E0D77218}" type="datetime1">
              <a:rPr lang="en-US" smtClean="0"/>
              <a:t>9/28/22</a:t>
            </a:fld>
            <a:endParaRPr lang="en-US" dirty="0"/>
          </a:p>
        </p:txBody>
      </p:sp>
      <p:sp>
        <p:nvSpPr>
          <p:cNvPr id="3" name="Footer Placeholder 2">
            <a:extLst>
              <a:ext uri="{FF2B5EF4-FFF2-40B4-BE49-F238E27FC236}">
                <a16:creationId xmlns:a16="http://schemas.microsoft.com/office/drawing/2014/main" id="{4E4B3376-5A20-A449-A4EC-7C0268393435}"/>
              </a:ext>
            </a:extLst>
          </p:cNvPr>
          <p:cNvSpPr>
            <a:spLocks noGrp="1"/>
          </p:cNvSpPr>
          <p:nvPr>
            <p:ph type="ftr" sz="quarter" idx="11"/>
          </p:nvPr>
        </p:nvSpPr>
        <p:spPr/>
        <p:txBody>
          <a:bodyPr/>
          <a:lstStyle/>
          <a:p>
            <a:r>
              <a:rPr lang="en-US" dirty="0"/>
              <a:t>Alexander Moiseev   Vulcano Workshop  September 25-30, 2022,   Elba, Italy</a:t>
            </a:r>
          </a:p>
        </p:txBody>
      </p:sp>
      <p:sp>
        <p:nvSpPr>
          <p:cNvPr id="4" name="Slide Number Placeholder 3">
            <a:extLst>
              <a:ext uri="{FF2B5EF4-FFF2-40B4-BE49-F238E27FC236}">
                <a16:creationId xmlns:a16="http://schemas.microsoft.com/office/drawing/2014/main" id="{1C99654B-1824-7C44-99F1-1A605B13DDC7}"/>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48920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4A68-D9F8-8B48-8BFE-2D18A1B6B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7DBD67-091E-E04D-B761-F32216D65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F1E17B-5182-4247-8470-7007FF933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850D6-A99A-E444-B6EC-6C664E96F2BF}"/>
              </a:ext>
            </a:extLst>
          </p:cNvPr>
          <p:cNvSpPr>
            <a:spLocks noGrp="1"/>
          </p:cNvSpPr>
          <p:nvPr>
            <p:ph type="dt" sz="half" idx="10"/>
          </p:nvPr>
        </p:nvSpPr>
        <p:spPr/>
        <p:txBody>
          <a:bodyPr/>
          <a:lstStyle/>
          <a:p>
            <a:fld id="{F52F1D3E-DE53-484B-AA93-134AAF119BC6}" type="datetime1">
              <a:rPr lang="en-US" smtClean="0"/>
              <a:t>9/28/22</a:t>
            </a:fld>
            <a:endParaRPr lang="en-US" dirty="0"/>
          </a:p>
        </p:txBody>
      </p:sp>
      <p:sp>
        <p:nvSpPr>
          <p:cNvPr id="6" name="Footer Placeholder 5">
            <a:extLst>
              <a:ext uri="{FF2B5EF4-FFF2-40B4-BE49-F238E27FC236}">
                <a16:creationId xmlns:a16="http://schemas.microsoft.com/office/drawing/2014/main" id="{7221F4B1-74B9-A14D-83F3-56480E8452F7}"/>
              </a:ext>
            </a:extLst>
          </p:cNvPr>
          <p:cNvSpPr>
            <a:spLocks noGrp="1"/>
          </p:cNvSpPr>
          <p:nvPr>
            <p:ph type="ftr" sz="quarter" idx="11"/>
          </p:nvPr>
        </p:nvSpPr>
        <p:spPr/>
        <p:txBody>
          <a:bodyPr/>
          <a:lstStyle/>
          <a:p>
            <a:r>
              <a:rPr lang="en-US" dirty="0"/>
              <a:t>Alexander Moiseev   Vulcano Workshop  September 25-30, 2022,   Elba, Italy</a:t>
            </a:r>
          </a:p>
        </p:txBody>
      </p:sp>
      <p:sp>
        <p:nvSpPr>
          <p:cNvPr id="7" name="Slide Number Placeholder 6">
            <a:extLst>
              <a:ext uri="{FF2B5EF4-FFF2-40B4-BE49-F238E27FC236}">
                <a16:creationId xmlns:a16="http://schemas.microsoft.com/office/drawing/2014/main" id="{8FEC9D3A-C72A-9E45-972A-B8A9BEC4DF72}"/>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4150745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D412-D378-F640-9180-D2491C687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916F93-2590-FF47-8344-C9AACE195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A4EFAF-C6D6-3B45-B747-8FD0DA8EC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30F5D8-5091-5143-AC95-80D9516943D6}"/>
              </a:ext>
            </a:extLst>
          </p:cNvPr>
          <p:cNvSpPr>
            <a:spLocks noGrp="1"/>
          </p:cNvSpPr>
          <p:nvPr>
            <p:ph type="dt" sz="half" idx="10"/>
          </p:nvPr>
        </p:nvSpPr>
        <p:spPr/>
        <p:txBody>
          <a:bodyPr/>
          <a:lstStyle/>
          <a:p>
            <a:fld id="{F54DEEDC-D8DB-AB47-A2C0-8226BDE14306}" type="datetime1">
              <a:rPr lang="en-US" smtClean="0"/>
              <a:t>9/28/22</a:t>
            </a:fld>
            <a:endParaRPr lang="en-US" dirty="0"/>
          </a:p>
        </p:txBody>
      </p:sp>
      <p:sp>
        <p:nvSpPr>
          <p:cNvPr id="6" name="Footer Placeholder 5">
            <a:extLst>
              <a:ext uri="{FF2B5EF4-FFF2-40B4-BE49-F238E27FC236}">
                <a16:creationId xmlns:a16="http://schemas.microsoft.com/office/drawing/2014/main" id="{1F123D4B-F41C-0B41-916A-3B9547D8EF96}"/>
              </a:ext>
            </a:extLst>
          </p:cNvPr>
          <p:cNvSpPr>
            <a:spLocks noGrp="1"/>
          </p:cNvSpPr>
          <p:nvPr>
            <p:ph type="ftr" sz="quarter" idx="11"/>
          </p:nvPr>
        </p:nvSpPr>
        <p:spPr/>
        <p:txBody>
          <a:bodyPr/>
          <a:lstStyle/>
          <a:p>
            <a:r>
              <a:rPr lang="en-US" dirty="0"/>
              <a:t>Alexander Moiseev   Vulcano Workshop  September 25-30, 2022,   Elba, Italy</a:t>
            </a:r>
          </a:p>
        </p:txBody>
      </p:sp>
      <p:sp>
        <p:nvSpPr>
          <p:cNvPr id="7" name="Slide Number Placeholder 6">
            <a:extLst>
              <a:ext uri="{FF2B5EF4-FFF2-40B4-BE49-F238E27FC236}">
                <a16:creationId xmlns:a16="http://schemas.microsoft.com/office/drawing/2014/main" id="{08D38F24-14B8-CE4E-8661-DA8FC08A9EB3}"/>
              </a:ext>
            </a:extLst>
          </p:cNvPr>
          <p:cNvSpPr>
            <a:spLocks noGrp="1"/>
          </p:cNvSpPr>
          <p:nvPr>
            <p:ph type="sldNum" sz="quarter" idx="12"/>
          </p:nvPr>
        </p:nvSpPr>
        <p:spPr/>
        <p:txBody>
          <a:bodyPr/>
          <a:lstStyle/>
          <a:p>
            <a:fld id="{169FD283-C193-124F-BD9F-B8E9841FF4DF}" type="slidenum">
              <a:rPr lang="en-US" smtClean="0"/>
              <a:t>‹#›</a:t>
            </a:fld>
            <a:endParaRPr lang="en-US" dirty="0"/>
          </a:p>
        </p:txBody>
      </p:sp>
    </p:spTree>
    <p:extLst>
      <p:ext uri="{BB962C8B-B14F-4D97-AF65-F5344CB8AC3E}">
        <p14:creationId xmlns:p14="http://schemas.microsoft.com/office/powerpoint/2010/main" val="365865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026A03-EB7C-BC4B-8FFE-BB5AC47F6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B7288-E506-D54A-BE08-A5C3229FF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A6249-3F75-FA43-8393-B53CD842A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8C370-9E90-6944-99CB-FB42852D1DB9}" type="datetime1">
              <a:rPr lang="en-US" smtClean="0"/>
              <a:t>9/28/22</a:t>
            </a:fld>
            <a:endParaRPr lang="en-US" dirty="0"/>
          </a:p>
        </p:txBody>
      </p:sp>
      <p:sp>
        <p:nvSpPr>
          <p:cNvPr id="5" name="Footer Placeholder 4">
            <a:extLst>
              <a:ext uri="{FF2B5EF4-FFF2-40B4-BE49-F238E27FC236}">
                <a16:creationId xmlns:a16="http://schemas.microsoft.com/office/drawing/2014/main" id="{33D4E2B5-2ABB-AA41-808B-9909996516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Alexander Moiseev   Vulcano Workshop  September 25-30, 2022,   Elba, Italy</a:t>
            </a:r>
          </a:p>
        </p:txBody>
      </p:sp>
      <p:sp>
        <p:nvSpPr>
          <p:cNvPr id="6" name="Slide Number Placeholder 5">
            <a:extLst>
              <a:ext uri="{FF2B5EF4-FFF2-40B4-BE49-F238E27FC236}">
                <a16:creationId xmlns:a16="http://schemas.microsoft.com/office/drawing/2014/main" id="{B9AF47D9-806E-DE4A-8479-19B5A724E7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D283-C193-124F-BD9F-B8E9841FF4DF}" type="slidenum">
              <a:rPr lang="en-US" smtClean="0"/>
              <a:t>‹#›</a:t>
            </a:fld>
            <a:endParaRPr lang="en-US" dirty="0"/>
          </a:p>
        </p:txBody>
      </p:sp>
    </p:spTree>
    <p:extLst>
      <p:ext uri="{BB962C8B-B14F-4D97-AF65-F5344CB8AC3E}">
        <p14:creationId xmlns:p14="http://schemas.microsoft.com/office/powerpoint/2010/main" val="1248332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19.pn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8750DC-6849-7C4F-94B9-196CE110C7B9}"/>
              </a:ext>
            </a:extLst>
          </p:cNvPr>
          <p:cNvSpPr txBox="1"/>
          <p:nvPr/>
        </p:nvSpPr>
        <p:spPr>
          <a:xfrm>
            <a:off x="373662" y="488531"/>
            <a:ext cx="11343190" cy="1690271"/>
          </a:xfrm>
          <a:prstGeom prst="rect">
            <a:avLst/>
          </a:prstGeom>
          <a:noFill/>
        </p:spPr>
        <p:txBody>
          <a:bodyPr wrap="square" rtlCol="0">
            <a:spAutoFit/>
          </a:bodyPr>
          <a:lstStyle/>
          <a:p>
            <a:pPr algn="ctr">
              <a:lnSpc>
                <a:spcPct val="110000"/>
              </a:lnSpc>
              <a:spcBef>
                <a:spcPts val="600"/>
              </a:spcBef>
            </a:pPr>
            <a:r>
              <a:rPr lang="en-US" sz="3200" b="1" dirty="0"/>
              <a:t>NEW MISSION CONCEPT: GALACTIC EXPLORER WITH A CODED APERTURE MASK COMPTON TELESCOPE (GECCO) AND ITS SCIENCE PERSPECTIVES </a:t>
            </a:r>
          </a:p>
        </p:txBody>
      </p:sp>
      <p:sp>
        <p:nvSpPr>
          <p:cNvPr id="8" name="TextBox 7">
            <a:extLst>
              <a:ext uri="{FF2B5EF4-FFF2-40B4-BE49-F238E27FC236}">
                <a16:creationId xmlns:a16="http://schemas.microsoft.com/office/drawing/2014/main" id="{43E07751-0589-6C41-9CE7-F2E135077081}"/>
              </a:ext>
            </a:extLst>
          </p:cNvPr>
          <p:cNvSpPr txBox="1"/>
          <p:nvPr/>
        </p:nvSpPr>
        <p:spPr>
          <a:xfrm>
            <a:off x="544010" y="5571105"/>
            <a:ext cx="5092861" cy="861774"/>
          </a:xfrm>
          <a:prstGeom prst="rect">
            <a:avLst/>
          </a:prstGeom>
          <a:noFill/>
        </p:spPr>
        <p:txBody>
          <a:bodyPr wrap="square" rtlCol="0">
            <a:spAutoFit/>
          </a:bodyPr>
          <a:lstStyle/>
          <a:p>
            <a:r>
              <a:rPr lang="en-US" b="1" i="1" dirty="0"/>
              <a:t>One who wants to do something will find a way; one who does not will find an excuse</a:t>
            </a:r>
          </a:p>
          <a:p>
            <a:r>
              <a:rPr lang="en-US" sz="1400" dirty="0"/>
              <a:t>(Socratus, Confucios,… Abraham Lincoln, Russian saying)</a:t>
            </a:r>
          </a:p>
        </p:txBody>
      </p:sp>
      <p:sp>
        <p:nvSpPr>
          <p:cNvPr id="2" name="TextBox 1">
            <a:extLst>
              <a:ext uri="{FF2B5EF4-FFF2-40B4-BE49-F238E27FC236}">
                <a16:creationId xmlns:a16="http://schemas.microsoft.com/office/drawing/2014/main" id="{1288F7E8-AD4A-BE41-B72C-0B9528BC7AF9}"/>
              </a:ext>
            </a:extLst>
          </p:cNvPr>
          <p:cNvSpPr txBox="1"/>
          <p:nvPr/>
        </p:nvSpPr>
        <p:spPr>
          <a:xfrm>
            <a:off x="6555131" y="4801027"/>
            <a:ext cx="5237921" cy="1077218"/>
          </a:xfrm>
          <a:prstGeom prst="rect">
            <a:avLst/>
          </a:prstGeom>
          <a:noFill/>
        </p:spPr>
        <p:txBody>
          <a:bodyPr wrap="square" rtlCol="0">
            <a:spAutoFit/>
          </a:bodyPr>
          <a:lstStyle/>
          <a:p>
            <a:r>
              <a:rPr lang="en-US" sz="2000" i="1" dirty="0"/>
              <a:t>Alexander Moiseev (University of Maryland, College Park,  and CRESST/NAS/GSFC)</a:t>
            </a:r>
          </a:p>
          <a:p>
            <a:r>
              <a:rPr lang="en-US" sz="2400" b="1" dirty="0"/>
              <a:t>For the GECCO Team</a:t>
            </a:r>
          </a:p>
        </p:txBody>
      </p:sp>
      <p:pic>
        <p:nvPicPr>
          <p:cNvPr id="6" name="Picture 5">
            <a:extLst>
              <a:ext uri="{FF2B5EF4-FFF2-40B4-BE49-F238E27FC236}">
                <a16:creationId xmlns:a16="http://schemas.microsoft.com/office/drawing/2014/main" id="{4EC2AE58-5D92-5542-A833-FA8992D481C6}"/>
              </a:ext>
            </a:extLst>
          </p:cNvPr>
          <p:cNvPicPr>
            <a:picLocks noChangeAspect="1"/>
          </p:cNvPicPr>
          <p:nvPr/>
        </p:nvPicPr>
        <p:blipFill>
          <a:blip r:embed="rId3"/>
          <a:stretch>
            <a:fillRect/>
          </a:stretch>
        </p:blipFill>
        <p:spPr>
          <a:xfrm>
            <a:off x="4295750" y="2294933"/>
            <a:ext cx="2682240" cy="2596332"/>
          </a:xfrm>
          <a:prstGeom prst="rect">
            <a:avLst/>
          </a:prstGeom>
        </p:spPr>
      </p:pic>
    </p:spTree>
    <p:extLst>
      <p:ext uri="{BB962C8B-B14F-4D97-AF65-F5344CB8AC3E}">
        <p14:creationId xmlns:p14="http://schemas.microsoft.com/office/powerpoint/2010/main" val="27929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86C136B-3DC9-4E4C-AB5D-6D5A351AFF49}"/>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FD2BCE-CB90-3C42-9F65-863A16E56F8B}"/>
              </a:ext>
            </a:extLst>
          </p:cNvPr>
          <p:cNvSpPr txBox="1"/>
          <p:nvPr/>
        </p:nvSpPr>
        <p:spPr>
          <a:xfrm>
            <a:off x="3048000" y="136525"/>
            <a:ext cx="6934200" cy="523220"/>
          </a:xfrm>
          <a:prstGeom prst="rect">
            <a:avLst/>
          </a:prstGeom>
          <a:noFill/>
        </p:spPr>
        <p:txBody>
          <a:bodyPr wrap="square" rtlCol="0">
            <a:spAutoFit/>
          </a:bodyPr>
          <a:lstStyle/>
          <a:p>
            <a:r>
              <a:rPr lang="en-US" sz="2800" b="1" dirty="0"/>
              <a:t>GECCO mission and observation strategy</a:t>
            </a:r>
          </a:p>
        </p:txBody>
      </p:sp>
      <p:sp>
        <p:nvSpPr>
          <p:cNvPr id="5" name="TextBox 4">
            <a:extLst>
              <a:ext uri="{FF2B5EF4-FFF2-40B4-BE49-F238E27FC236}">
                <a16:creationId xmlns:a16="http://schemas.microsoft.com/office/drawing/2014/main" id="{6A94A011-EF24-5441-8DDA-0983B417B3DB}"/>
              </a:ext>
            </a:extLst>
          </p:cNvPr>
          <p:cNvSpPr txBox="1"/>
          <p:nvPr/>
        </p:nvSpPr>
        <p:spPr>
          <a:xfrm>
            <a:off x="444500" y="1270000"/>
            <a:ext cx="11125200" cy="2591479"/>
          </a:xfrm>
          <a:prstGeom prst="rect">
            <a:avLst/>
          </a:prstGeom>
          <a:noFill/>
        </p:spPr>
        <p:txBody>
          <a:bodyPr wrap="square" rtlCol="0">
            <a:spAutoFit/>
          </a:bodyPr>
          <a:lstStyle/>
          <a:p>
            <a:pPr marL="285750" indent="-285750">
              <a:lnSpc>
                <a:spcPct val="120000"/>
              </a:lnSpc>
              <a:spcBef>
                <a:spcPts val="600"/>
              </a:spcBef>
              <a:spcAft>
                <a:spcPts val="600"/>
              </a:spcAft>
              <a:buFont typeface="Arial" panose="020B0604020202020204" pitchFamily="34" charset="0"/>
              <a:buChar char="•"/>
            </a:pPr>
            <a:r>
              <a:rPr lang="en-US" sz="2000" b="1" dirty="0"/>
              <a:t>Low-Earth (550-600km) circular equatorial orbit (declination &lt;5</a:t>
            </a:r>
            <a:r>
              <a:rPr lang="en-US" sz="2000" b="1" baseline="30000" dirty="0"/>
              <a:t>o</a:t>
            </a:r>
            <a:r>
              <a:rPr lang="en-US" sz="2000" b="1" dirty="0"/>
              <a:t> ) to minimize spacecraft and instrument activation by cosmic rays. Orbit is similar to that of AGILE</a:t>
            </a:r>
          </a:p>
          <a:p>
            <a:pPr marL="285750" indent="-285750">
              <a:lnSpc>
                <a:spcPct val="120000"/>
              </a:lnSpc>
              <a:spcBef>
                <a:spcPts val="600"/>
              </a:spcBef>
              <a:spcAft>
                <a:spcPts val="600"/>
              </a:spcAft>
              <a:buFont typeface="Arial" panose="020B0604020202020204" pitchFamily="34" charset="0"/>
              <a:buChar char="•"/>
            </a:pPr>
            <a:r>
              <a:rPr lang="en-US" sz="2000" b="1" dirty="0"/>
              <a:t>Main mode of observation: pointing to the region of interest (heavy-populated area as GC, Cygni, Carina, any other RoI) for the extended time to detect faint sources with their spectra and temporal behavior. Scanning (“discovery”) mode is also possible</a:t>
            </a:r>
          </a:p>
          <a:p>
            <a:pPr marL="285750" indent="-285750">
              <a:lnSpc>
                <a:spcPct val="120000"/>
              </a:lnSpc>
              <a:spcBef>
                <a:spcPts val="600"/>
              </a:spcBef>
              <a:spcAft>
                <a:spcPts val="600"/>
              </a:spcAft>
              <a:buFont typeface="Arial" panose="020B0604020202020204" pitchFamily="34" charset="0"/>
              <a:buChar char="•"/>
            </a:pPr>
            <a:r>
              <a:rPr lang="en-US" sz="2000" b="1" dirty="0"/>
              <a:t>Quick re-pointing to the ToO: could be self-pointing to the GRB, or prompted by other instruments</a:t>
            </a:r>
          </a:p>
        </p:txBody>
      </p:sp>
      <p:pic>
        <p:nvPicPr>
          <p:cNvPr id="6" name="Picture 5">
            <a:extLst>
              <a:ext uri="{FF2B5EF4-FFF2-40B4-BE49-F238E27FC236}">
                <a16:creationId xmlns:a16="http://schemas.microsoft.com/office/drawing/2014/main" id="{B7A5C4AB-72A5-6C4F-B247-BD3CF82B3897}"/>
              </a:ext>
            </a:extLst>
          </p:cNvPr>
          <p:cNvPicPr>
            <a:picLocks noChangeAspect="1"/>
          </p:cNvPicPr>
          <p:nvPr/>
        </p:nvPicPr>
        <p:blipFill>
          <a:blip r:embed="rId2"/>
          <a:stretch>
            <a:fillRect/>
          </a:stretch>
        </p:blipFill>
        <p:spPr>
          <a:xfrm>
            <a:off x="192045" y="0"/>
            <a:ext cx="1179581" cy="1141801"/>
          </a:xfrm>
          <a:prstGeom prst="rect">
            <a:avLst/>
          </a:prstGeom>
        </p:spPr>
      </p:pic>
      <p:sp>
        <p:nvSpPr>
          <p:cNvPr id="7" name="TextBox 6">
            <a:extLst>
              <a:ext uri="{FF2B5EF4-FFF2-40B4-BE49-F238E27FC236}">
                <a16:creationId xmlns:a16="http://schemas.microsoft.com/office/drawing/2014/main" id="{58373E9C-004D-454C-85C8-25D3CD16ED08}"/>
              </a:ext>
            </a:extLst>
          </p:cNvPr>
          <p:cNvSpPr txBox="1"/>
          <p:nvPr/>
        </p:nvSpPr>
        <p:spPr>
          <a:xfrm>
            <a:off x="558800" y="4332024"/>
            <a:ext cx="10883900" cy="1569660"/>
          </a:xfrm>
          <a:prstGeom prst="rect">
            <a:avLst/>
          </a:prstGeom>
          <a:solidFill>
            <a:schemeClr val="accent4">
              <a:lumMod val="20000"/>
              <a:lumOff val="80000"/>
            </a:schemeClr>
          </a:solidFill>
        </p:spPr>
        <p:txBody>
          <a:bodyPr wrap="square" rtlCol="0">
            <a:spAutoFit/>
          </a:bodyPr>
          <a:lstStyle/>
          <a:p>
            <a:pPr marL="342900" indent="-342900" algn="just">
              <a:spcBef>
                <a:spcPts val="600"/>
              </a:spcBef>
              <a:buFont typeface="Wingdings" pitchFamily="2" charset="2"/>
              <a:buChar char="Ø"/>
            </a:pPr>
            <a:r>
              <a:rPr lang="en-US" sz="2400" b="1" dirty="0">
                <a:solidFill>
                  <a:srgbClr val="C00000"/>
                </a:solidFill>
              </a:rPr>
              <a:t>Mission observation strategy and the prioritization of the science objectives will be made closer to the Proposal time and will be aligned with newest developments and standing problems, including the development of the new GW facilities </a:t>
            </a:r>
            <a:endParaRPr lang="en-US" sz="2400" b="1" dirty="0"/>
          </a:p>
        </p:txBody>
      </p:sp>
      <p:sp>
        <p:nvSpPr>
          <p:cNvPr id="8" name="Footer Placeholder 7">
            <a:extLst>
              <a:ext uri="{FF2B5EF4-FFF2-40B4-BE49-F238E27FC236}">
                <a16:creationId xmlns:a16="http://schemas.microsoft.com/office/drawing/2014/main" id="{BF735043-F647-4546-9EB2-55A311E7D726}"/>
              </a:ext>
            </a:extLst>
          </p:cNvPr>
          <p:cNvSpPr>
            <a:spLocks noGrp="1"/>
          </p:cNvSpPr>
          <p:nvPr>
            <p:ph type="ftr" sz="quarter" idx="11"/>
          </p:nvPr>
        </p:nvSpPr>
        <p:spPr/>
        <p:txBody>
          <a:bodyPr/>
          <a:lstStyle/>
          <a:p>
            <a:r>
              <a:rPr lang="en-US" dirty="0"/>
              <a:t>Alexander Moiseev   Vulcano Workshop  September 25-30, 2022,   Elba, Italy</a:t>
            </a:r>
          </a:p>
        </p:txBody>
      </p:sp>
      <p:sp>
        <p:nvSpPr>
          <p:cNvPr id="10" name="TextBox 9">
            <a:extLst>
              <a:ext uri="{FF2B5EF4-FFF2-40B4-BE49-F238E27FC236}">
                <a16:creationId xmlns:a16="http://schemas.microsoft.com/office/drawing/2014/main" id="{A1A53455-975D-3149-8A63-24B3B45BAFDB}"/>
              </a:ext>
            </a:extLst>
          </p:cNvPr>
          <p:cNvSpPr txBox="1"/>
          <p:nvPr/>
        </p:nvSpPr>
        <p:spPr>
          <a:xfrm>
            <a:off x="11442700" y="6352143"/>
            <a:ext cx="444500" cy="369332"/>
          </a:xfrm>
          <a:prstGeom prst="rect">
            <a:avLst/>
          </a:prstGeom>
          <a:noFill/>
        </p:spPr>
        <p:txBody>
          <a:bodyPr wrap="square" rtlCol="0">
            <a:spAutoFit/>
          </a:bodyPr>
          <a:lstStyle/>
          <a:p>
            <a:r>
              <a:rPr lang="en-US" b="1" dirty="0"/>
              <a:t>10</a:t>
            </a:r>
          </a:p>
        </p:txBody>
      </p:sp>
    </p:spTree>
    <p:extLst>
      <p:ext uri="{BB962C8B-B14F-4D97-AF65-F5344CB8AC3E}">
        <p14:creationId xmlns:p14="http://schemas.microsoft.com/office/powerpoint/2010/main" val="171915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lternate Process 19">
            <a:extLst>
              <a:ext uri="{FF2B5EF4-FFF2-40B4-BE49-F238E27FC236}">
                <a16:creationId xmlns:a16="http://schemas.microsoft.com/office/drawing/2014/main" id="{5309A111-E744-AB41-8526-F7450E92D3DA}"/>
              </a:ext>
            </a:extLst>
          </p:cNvPr>
          <p:cNvSpPr/>
          <p:nvPr/>
        </p:nvSpPr>
        <p:spPr>
          <a:xfrm>
            <a:off x="156630" y="1110729"/>
            <a:ext cx="5719914" cy="2318263"/>
          </a:xfrm>
          <a:prstGeom prst="flowChartAlternateProcess">
            <a:avLst/>
          </a:prstGeom>
          <a:noFill/>
          <a:ln w="38100" cmpd="tri">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rgbClr val="0432FF"/>
                </a:solidFill>
              </a:rPr>
              <a:t>Understand the nature of the central supermassive black hole environment and sources, address the enigma of Galactic Center excess and the Fermi-eROSITA </a:t>
            </a:r>
            <a:r>
              <a:rPr lang="en-US" sz="1600" b="1" dirty="0">
                <a:solidFill>
                  <a:srgbClr val="0432FF"/>
                </a:solidFill>
              </a:rPr>
              <a:t>bubbles</a:t>
            </a:r>
          </a:p>
          <a:p>
            <a:pPr algn="just"/>
            <a:endParaRPr lang="en-US" sz="1600" dirty="0">
              <a:solidFill>
                <a:srgbClr val="0432FF"/>
              </a:solidFill>
            </a:endParaRPr>
          </a:p>
          <a:p>
            <a:pPr algn="just"/>
            <a:endParaRPr lang="en-US" sz="1600" dirty="0">
              <a:solidFill>
                <a:srgbClr val="0432FF"/>
              </a:solidFill>
            </a:endParaRPr>
          </a:p>
          <a:p>
            <a:pPr algn="just"/>
            <a:endParaRPr lang="en-US" sz="1600" dirty="0">
              <a:solidFill>
                <a:srgbClr val="0432FF"/>
              </a:solidFill>
            </a:endParaRPr>
          </a:p>
          <a:p>
            <a:pPr algn="just"/>
            <a:endParaRPr lang="en-US" sz="1600" dirty="0">
              <a:solidFill>
                <a:srgbClr val="0432FF"/>
              </a:solidFill>
            </a:endParaRPr>
          </a:p>
        </p:txBody>
      </p:sp>
      <p:sp>
        <p:nvSpPr>
          <p:cNvPr id="5" name="TextBox 4">
            <a:extLst>
              <a:ext uri="{FF2B5EF4-FFF2-40B4-BE49-F238E27FC236}">
                <a16:creationId xmlns:a16="http://schemas.microsoft.com/office/drawing/2014/main" id="{61DB3EEE-BD23-844B-8D1F-0B556C2252EF}"/>
              </a:ext>
            </a:extLst>
          </p:cNvPr>
          <p:cNvSpPr txBox="1"/>
          <p:nvPr/>
        </p:nvSpPr>
        <p:spPr>
          <a:xfrm>
            <a:off x="2708936" y="112126"/>
            <a:ext cx="8019535" cy="523220"/>
          </a:xfrm>
          <a:prstGeom prst="rect">
            <a:avLst/>
          </a:prstGeom>
          <a:noFill/>
        </p:spPr>
        <p:txBody>
          <a:bodyPr wrap="square" rtlCol="0">
            <a:spAutoFit/>
          </a:bodyPr>
          <a:lstStyle/>
          <a:p>
            <a:r>
              <a:rPr lang="en-US" sz="2800" b="1" dirty="0"/>
              <a:t>GECCO Science and Observations capabilities</a:t>
            </a:r>
          </a:p>
        </p:txBody>
      </p:sp>
      <p:pic>
        <p:nvPicPr>
          <p:cNvPr id="8" name="Picture 4" descr="https://hubblesite.org/uploads/image_file/image_attachment/19933/xlarge_web.jpg">
            <a:extLst>
              <a:ext uri="{FF2B5EF4-FFF2-40B4-BE49-F238E27FC236}">
                <a16:creationId xmlns:a16="http://schemas.microsoft.com/office/drawing/2014/main" id="{4A78BB0B-1EC5-B944-9DF0-8317FBC3F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83" y="2391792"/>
            <a:ext cx="1712758" cy="8563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B93F24-9284-E440-A009-4C34985B834D}"/>
              </a:ext>
            </a:extLst>
          </p:cNvPr>
          <p:cNvPicPr>
            <a:picLocks noChangeAspect="1"/>
          </p:cNvPicPr>
          <p:nvPr/>
        </p:nvPicPr>
        <p:blipFill>
          <a:blip r:embed="rId4"/>
          <a:stretch>
            <a:fillRect/>
          </a:stretch>
        </p:blipFill>
        <p:spPr>
          <a:xfrm flipH="1">
            <a:off x="3790251" y="2285774"/>
            <a:ext cx="2021751" cy="962397"/>
          </a:xfrm>
          <a:prstGeom prst="rect">
            <a:avLst/>
          </a:prstGeom>
        </p:spPr>
      </p:pic>
      <p:cxnSp>
        <p:nvCxnSpPr>
          <p:cNvPr id="10" name="Straight Connector 9">
            <a:extLst>
              <a:ext uri="{FF2B5EF4-FFF2-40B4-BE49-F238E27FC236}">
                <a16:creationId xmlns:a16="http://schemas.microsoft.com/office/drawing/2014/main" id="{050C2BDE-A3EF-BE44-A817-E9544040AB12}"/>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Screen Shot 2018-02-18 at 08.23.31.png">
            <a:extLst>
              <a:ext uri="{FF2B5EF4-FFF2-40B4-BE49-F238E27FC236}">
                <a16:creationId xmlns:a16="http://schemas.microsoft.com/office/drawing/2014/main" id="{47B743A8-101D-FF42-B212-6DBEF26D3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268" y="2418631"/>
            <a:ext cx="1608637" cy="802700"/>
          </a:xfrm>
          <a:prstGeom prst="rect">
            <a:avLst/>
          </a:prstGeom>
        </p:spPr>
      </p:pic>
      <p:sp>
        <p:nvSpPr>
          <p:cNvPr id="9" name="Alternate Process 8">
            <a:extLst>
              <a:ext uri="{FF2B5EF4-FFF2-40B4-BE49-F238E27FC236}">
                <a16:creationId xmlns:a16="http://schemas.microsoft.com/office/drawing/2014/main" id="{9DB25FED-C269-0B47-8668-7EEDC2AE64ED}"/>
              </a:ext>
            </a:extLst>
          </p:cNvPr>
          <p:cNvSpPr/>
          <p:nvPr/>
        </p:nvSpPr>
        <p:spPr>
          <a:xfrm>
            <a:off x="6315458" y="1134504"/>
            <a:ext cx="4824304" cy="1519526"/>
          </a:xfrm>
          <a:prstGeom prst="flowChartAlternateProcess">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432FF"/>
                </a:solidFill>
              </a:rPr>
              <a:t>Resolve heavily populated sky </a:t>
            </a:r>
          </a:p>
          <a:p>
            <a:r>
              <a:rPr lang="en-US" b="1" dirty="0">
                <a:solidFill>
                  <a:srgbClr val="0432FF"/>
                </a:solidFill>
              </a:rPr>
              <a:t>regions, including tangential</a:t>
            </a:r>
          </a:p>
          <a:p>
            <a:r>
              <a:rPr lang="en-US" b="1" dirty="0">
                <a:solidFill>
                  <a:srgbClr val="0432FF"/>
                </a:solidFill>
              </a:rPr>
              <a:t>directions to the spiral arms</a:t>
            </a:r>
          </a:p>
          <a:p>
            <a:r>
              <a:rPr lang="en-US" b="1" dirty="0">
                <a:solidFill>
                  <a:srgbClr val="0432FF"/>
                </a:solidFill>
              </a:rPr>
              <a:t>in the Galactic plane</a:t>
            </a:r>
            <a:endParaRPr lang="en-US" dirty="0">
              <a:solidFill>
                <a:srgbClr val="0432FF"/>
              </a:solidFill>
            </a:endParaRPr>
          </a:p>
        </p:txBody>
      </p:sp>
      <p:pic>
        <p:nvPicPr>
          <p:cNvPr id="12" name="Picture 11" descr="A galaxy in space&#10;&#10;Description automatically generated with low confidence">
            <a:extLst>
              <a:ext uri="{FF2B5EF4-FFF2-40B4-BE49-F238E27FC236}">
                <a16:creationId xmlns:a16="http://schemas.microsoft.com/office/drawing/2014/main" id="{B9F948B2-C58C-614C-B8F5-E67F4E1036CE}"/>
              </a:ext>
            </a:extLst>
          </p:cNvPr>
          <p:cNvPicPr>
            <a:picLocks noChangeAspect="1"/>
          </p:cNvPicPr>
          <p:nvPr/>
        </p:nvPicPr>
        <p:blipFill>
          <a:blip r:embed="rId6"/>
          <a:stretch>
            <a:fillRect/>
          </a:stretch>
        </p:blipFill>
        <p:spPr>
          <a:xfrm>
            <a:off x="9616522" y="1339864"/>
            <a:ext cx="1203878" cy="1078767"/>
          </a:xfrm>
          <a:prstGeom prst="rect">
            <a:avLst/>
          </a:prstGeom>
        </p:spPr>
      </p:pic>
      <p:sp>
        <p:nvSpPr>
          <p:cNvPr id="13" name="Alternate Process 12">
            <a:extLst>
              <a:ext uri="{FF2B5EF4-FFF2-40B4-BE49-F238E27FC236}">
                <a16:creationId xmlns:a16="http://schemas.microsoft.com/office/drawing/2014/main" id="{B4FF2A48-D36D-B045-9949-A17E7A2E1AC7}"/>
              </a:ext>
            </a:extLst>
          </p:cNvPr>
          <p:cNvSpPr/>
          <p:nvPr/>
        </p:nvSpPr>
        <p:spPr>
          <a:xfrm>
            <a:off x="8833259" y="2989078"/>
            <a:ext cx="3098058" cy="1989321"/>
          </a:xfrm>
          <a:prstGeom prst="flowChartAlternateProcess">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r>
              <a:rPr lang="en-US" b="1" dirty="0">
                <a:solidFill>
                  <a:srgbClr val="7030A0"/>
                </a:solidFill>
              </a:rPr>
              <a:t>Identify and precisely localize the source</a:t>
            </a:r>
          </a:p>
          <a:p>
            <a:r>
              <a:rPr lang="en-US" b="1" dirty="0">
                <a:solidFill>
                  <a:srgbClr val="7030A0"/>
                </a:solidFill>
              </a:rPr>
              <a:t>of the gravitational wave and</a:t>
            </a:r>
          </a:p>
          <a:p>
            <a:r>
              <a:rPr lang="en-US" b="1" dirty="0">
                <a:solidFill>
                  <a:srgbClr val="7030A0"/>
                </a:solidFill>
              </a:rPr>
              <a:t>neutrino</a:t>
            </a:r>
          </a:p>
          <a:p>
            <a:r>
              <a:rPr lang="en-US" b="1" dirty="0">
                <a:solidFill>
                  <a:srgbClr val="7030A0"/>
                </a:solidFill>
              </a:rPr>
              <a:t>events</a:t>
            </a:r>
          </a:p>
          <a:p>
            <a:endParaRPr lang="en-US" dirty="0">
              <a:solidFill>
                <a:srgbClr val="7030A0"/>
              </a:solidFill>
            </a:endParaRPr>
          </a:p>
          <a:p>
            <a:pPr algn="just"/>
            <a:endParaRPr lang="en-US" dirty="0">
              <a:solidFill>
                <a:srgbClr val="7030A0"/>
              </a:solidFill>
            </a:endParaRPr>
          </a:p>
          <a:p>
            <a:pPr algn="just"/>
            <a:endParaRPr lang="en-US" dirty="0">
              <a:solidFill>
                <a:srgbClr val="7030A0"/>
              </a:solidFill>
            </a:endParaRPr>
          </a:p>
          <a:p>
            <a:pPr algn="just"/>
            <a:endParaRPr lang="en-US" dirty="0">
              <a:solidFill>
                <a:srgbClr val="7030A0"/>
              </a:solidFill>
            </a:endParaRPr>
          </a:p>
          <a:p>
            <a:pPr algn="just"/>
            <a:endParaRPr lang="en-US" dirty="0">
              <a:solidFill>
                <a:srgbClr val="7030A0"/>
              </a:solidFill>
            </a:endParaRPr>
          </a:p>
          <a:p>
            <a:pPr algn="just"/>
            <a:endParaRPr lang="en-US" dirty="0">
              <a:solidFill>
                <a:srgbClr val="7030A0"/>
              </a:solidFill>
            </a:endParaRPr>
          </a:p>
        </p:txBody>
      </p:sp>
      <p:pic>
        <p:nvPicPr>
          <p:cNvPr id="14" name="Picture 13">
            <a:extLst>
              <a:ext uri="{FF2B5EF4-FFF2-40B4-BE49-F238E27FC236}">
                <a16:creationId xmlns:a16="http://schemas.microsoft.com/office/drawing/2014/main" id="{0A464C7E-7935-5D4D-80FB-D44EF5F0ED05}"/>
              </a:ext>
            </a:extLst>
          </p:cNvPr>
          <p:cNvPicPr>
            <a:picLocks noChangeAspect="1"/>
          </p:cNvPicPr>
          <p:nvPr/>
        </p:nvPicPr>
        <p:blipFill>
          <a:blip r:embed="rId7"/>
          <a:stretch>
            <a:fillRect/>
          </a:stretch>
        </p:blipFill>
        <p:spPr>
          <a:xfrm>
            <a:off x="10015834" y="3983738"/>
            <a:ext cx="1609131" cy="905137"/>
          </a:xfrm>
          <a:prstGeom prst="rect">
            <a:avLst/>
          </a:prstGeom>
        </p:spPr>
      </p:pic>
      <p:sp>
        <p:nvSpPr>
          <p:cNvPr id="15" name="Alternate Process 14">
            <a:extLst>
              <a:ext uri="{FF2B5EF4-FFF2-40B4-BE49-F238E27FC236}">
                <a16:creationId xmlns:a16="http://schemas.microsoft.com/office/drawing/2014/main" id="{EE976844-A861-074F-BF92-51723617F50C}"/>
              </a:ext>
            </a:extLst>
          </p:cNvPr>
          <p:cNvSpPr/>
          <p:nvPr/>
        </p:nvSpPr>
        <p:spPr>
          <a:xfrm>
            <a:off x="6041722" y="2781306"/>
            <a:ext cx="2626358" cy="2526032"/>
          </a:xfrm>
          <a:prstGeom prst="flowChartAlternate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US" sz="1600" b="1" dirty="0">
              <a:solidFill>
                <a:schemeClr val="tx1"/>
              </a:solidFill>
            </a:endParaRPr>
          </a:p>
          <a:p>
            <a:pPr>
              <a:spcBef>
                <a:spcPts val="600"/>
              </a:spcBef>
            </a:pPr>
            <a:endParaRPr lang="en-US" b="1" dirty="0">
              <a:solidFill>
                <a:schemeClr val="tx1"/>
              </a:solidFill>
            </a:endParaRPr>
          </a:p>
          <a:p>
            <a:pPr>
              <a:spcBef>
                <a:spcPts val="600"/>
              </a:spcBef>
            </a:pPr>
            <a:r>
              <a:rPr lang="en-US" b="1" dirty="0">
                <a:solidFill>
                  <a:schemeClr val="tx1"/>
                </a:solidFill>
              </a:rPr>
              <a:t>Test as-yet unexplored candidates for </a:t>
            </a:r>
          </a:p>
          <a:p>
            <a:pPr>
              <a:spcBef>
                <a:spcPts val="600"/>
              </a:spcBef>
            </a:pPr>
            <a:r>
              <a:rPr lang="en-US" b="1" dirty="0">
                <a:solidFill>
                  <a:schemeClr val="tx1"/>
                </a:solidFill>
              </a:rPr>
              <a:t>the dark </a:t>
            </a:r>
          </a:p>
          <a:p>
            <a:pPr>
              <a:spcBef>
                <a:spcPts val="600"/>
              </a:spcBef>
            </a:pPr>
            <a:r>
              <a:rPr lang="en-US" b="1" dirty="0">
                <a:solidFill>
                  <a:schemeClr val="tx1"/>
                </a:solidFill>
              </a:rPr>
              <a:t>matter, </a:t>
            </a:r>
          </a:p>
          <a:p>
            <a:pPr>
              <a:spcBef>
                <a:spcPts val="600"/>
              </a:spcBef>
            </a:pPr>
            <a:r>
              <a:rPr lang="en-US" b="1" dirty="0">
                <a:solidFill>
                  <a:schemeClr val="tx1"/>
                </a:solidFill>
              </a:rPr>
              <a:t>including </a:t>
            </a:r>
          </a:p>
          <a:p>
            <a:pPr>
              <a:spcBef>
                <a:spcPts val="600"/>
              </a:spcBef>
            </a:pPr>
            <a:r>
              <a:rPr lang="en-US" b="1" dirty="0">
                <a:solidFill>
                  <a:schemeClr val="tx1"/>
                </a:solidFill>
              </a:rPr>
              <a:t>that responsible for the GC excess</a:t>
            </a:r>
          </a:p>
          <a:p>
            <a:pPr algn="just"/>
            <a:endParaRPr lang="en-US" sz="1600" dirty="0">
              <a:solidFill>
                <a:schemeClr val="tx1"/>
              </a:solidFill>
            </a:endParaRPr>
          </a:p>
          <a:p>
            <a:pPr algn="just"/>
            <a:endParaRPr lang="en-US" sz="1600" dirty="0">
              <a:solidFill>
                <a:schemeClr val="tx1"/>
              </a:solidFill>
            </a:endParaRPr>
          </a:p>
          <a:p>
            <a:pPr algn="just"/>
            <a:endParaRPr lang="en-US" sz="1600" dirty="0">
              <a:solidFill>
                <a:schemeClr val="tx1"/>
              </a:solidFill>
            </a:endParaRPr>
          </a:p>
        </p:txBody>
      </p:sp>
      <p:pic>
        <p:nvPicPr>
          <p:cNvPr id="16" name="Picture 15" descr="A picture containing chart&#10;&#10;Description automatically generated">
            <a:extLst>
              <a:ext uri="{FF2B5EF4-FFF2-40B4-BE49-F238E27FC236}">
                <a16:creationId xmlns:a16="http://schemas.microsoft.com/office/drawing/2014/main" id="{492B2F94-F61D-0146-B887-8B4B524C549C}"/>
              </a:ext>
            </a:extLst>
          </p:cNvPr>
          <p:cNvPicPr>
            <a:picLocks noChangeAspect="1"/>
          </p:cNvPicPr>
          <p:nvPr/>
        </p:nvPicPr>
        <p:blipFill>
          <a:blip r:embed="rId8"/>
          <a:stretch>
            <a:fillRect/>
          </a:stretch>
        </p:blipFill>
        <p:spPr>
          <a:xfrm>
            <a:off x="7139844" y="3430839"/>
            <a:ext cx="1387063" cy="1105798"/>
          </a:xfrm>
          <a:prstGeom prst="rect">
            <a:avLst/>
          </a:prstGeom>
        </p:spPr>
      </p:pic>
      <p:sp>
        <p:nvSpPr>
          <p:cNvPr id="17" name="Alternate Process 16">
            <a:extLst>
              <a:ext uri="{FF2B5EF4-FFF2-40B4-BE49-F238E27FC236}">
                <a16:creationId xmlns:a16="http://schemas.microsoft.com/office/drawing/2014/main" id="{FF02C94E-D780-A342-B705-3230097D74CB}"/>
              </a:ext>
            </a:extLst>
          </p:cNvPr>
          <p:cNvSpPr/>
          <p:nvPr/>
        </p:nvSpPr>
        <p:spPr>
          <a:xfrm>
            <a:off x="247628" y="3723546"/>
            <a:ext cx="2626359" cy="2334999"/>
          </a:xfrm>
          <a:prstGeom prst="flowChartAlternate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a:p>
            <a:pPr>
              <a:lnSpc>
                <a:spcPct val="110000"/>
              </a:lnSpc>
              <a:spcBef>
                <a:spcPts val="600"/>
              </a:spcBef>
            </a:pPr>
            <a:endParaRPr lang="en-US" sz="1600" b="1" dirty="0">
              <a:solidFill>
                <a:schemeClr val="tx1"/>
              </a:solidFill>
            </a:endParaRPr>
          </a:p>
          <a:p>
            <a:pPr>
              <a:lnSpc>
                <a:spcPct val="110000"/>
              </a:lnSpc>
              <a:spcBef>
                <a:spcPts val="600"/>
              </a:spcBef>
            </a:pPr>
            <a:endParaRPr lang="en-US" sz="1600" b="1" dirty="0">
              <a:solidFill>
                <a:schemeClr val="tx1"/>
              </a:solidFill>
            </a:endParaRPr>
          </a:p>
          <a:p>
            <a:pPr>
              <a:lnSpc>
                <a:spcPct val="110000"/>
              </a:lnSpc>
              <a:spcBef>
                <a:spcPts val="600"/>
              </a:spcBef>
            </a:pPr>
            <a:r>
              <a:rPr lang="en-US" b="1" dirty="0">
                <a:solidFill>
                  <a:schemeClr val="tx1"/>
                </a:solidFill>
              </a:rPr>
              <a:t>Resolve Galactic chemical evolution and sites of explosive element synthesis</a:t>
            </a:r>
            <a:endParaRPr lang="en-US" dirty="0">
              <a:solidFill>
                <a:schemeClr val="tx1"/>
              </a:solidFill>
            </a:endParaRPr>
          </a:p>
        </p:txBody>
      </p:sp>
      <p:pic>
        <p:nvPicPr>
          <p:cNvPr id="18" name="Picture 17">
            <a:extLst>
              <a:ext uri="{FF2B5EF4-FFF2-40B4-BE49-F238E27FC236}">
                <a16:creationId xmlns:a16="http://schemas.microsoft.com/office/drawing/2014/main" id="{831DC242-FC4C-1044-8311-3DDF9E43B453}"/>
              </a:ext>
            </a:extLst>
          </p:cNvPr>
          <p:cNvPicPr>
            <a:picLocks noChangeAspect="1"/>
          </p:cNvPicPr>
          <p:nvPr/>
        </p:nvPicPr>
        <p:blipFill>
          <a:blip r:embed="rId9"/>
          <a:stretch>
            <a:fillRect/>
          </a:stretch>
        </p:blipFill>
        <p:spPr>
          <a:xfrm>
            <a:off x="821034" y="3840470"/>
            <a:ext cx="1645233" cy="1048405"/>
          </a:xfrm>
          <a:prstGeom prst="rect">
            <a:avLst/>
          </a:prstGeom>
        </p:spPr>
      </p:pic>
      <p:sp>
        <p:nvSpPr>
          <p:cNvPr id="19" name="Alternate Process 18">
            <a:extLst>
              <a:ext uri="{FF2B5EF4-FFF2-40B4-BE49-F238E27FC236}">
                <a16:creationId xmlns:a16="http://schemas.microsoft.com/office/drawing/2014/main" id="{4DC8A28E-60AC-974F-91E0-C45693CC0260}"/>
              </a:ext>
            </a:extLst>
          </p:cNvPr>
          <p:cNvSpPr/>
          <p:nvPr/>
        </p:nvSpPr>
        <p:spPr>
          <a:xfrm>
            <a:off x="6142107" y="5434614"/>
            <a:ext cx="5420165" cy="1182086"/>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rgbClr val="C00000"/>
              </a:solidFill>
            </a:endParaRPr>
          </a:p>
          <a:p>
            <a:endParaRPr lang="en-US" sz="1600" b="1" dirty="0">
              <a:solidFill>
                <a:srgbClr val="C00000"/>
              </a:solidFill>
            </a:endParaRPr>
          </a:p>
          <a:p>
            <a:endParaRPr lang="en-US" sz="1600" b="1" dirty="0">
              <a:solidFill>
                <a:srgbClr val="C00000"/>
              </a:solidFill>
            </a:endParaRPr>
          </a:p>
          <a:p>
            <a:endParaRPr lang="en-US" sz="1600" b="1" dirty="0">
              <a:solidFill>
                <a:srgbClr val="C00000"/>
              </a:solidFill>
            </a:endParaRPr>
          </a:p>
          <a:p>
            <a:endParaRPr lang="en-US" sz="1600" b="1" dirty="0">
              <a:solidFill>
                <a:srgbClr val="C00000"/>
              </a:solidFill>
            </a:endParaRPr>
          </a:p>
          <a:p>
            <a:r>
              <a:rPr lang="en-US" b="1" dirty="0">
                <a:solidFill>
                  <a:srgbClr val="C00000"/>
                </a:solidFill>
              </a:rPr>
              <a:t>Detection and identification</a:t>
            </a:r>
          </a:p>
          <a:p>
            <a:r>
              <a:rPr lang="en-US" b="1" dirty="0">
                <a:solidFill>
                  <a:srgbClr val="C00000"/>
                </a:solidFill>
              </a:rPr>
              <a:t> of high-redshift blazars</a:t>
            </a:r>
          </a:p>
          <a:p>
            <a:endParaRPr lang="en-US" sz="1600" b="1" dirty="0">
              <a:solidFill>
                <a:srgbClr val="C00000"/>
              </a:solidFill>
            </a:endParaRPr>
          </a:p>
          <a:p>
            <a:endParaRPr lang="en-US" sz="1600" b="1" dirty="0">
              <a:solidFill>
                <a:srgbClr val="C00000"/>
              </a:solidFill>
            </a:endParaRPr>
          </a:p>
          <a:p>
            <a:pPr algn="just"/>
            <a:endParaRPr lang="en-US" sz="1600" dirty="0">
              <a:solidFill>
                <a:srgbClr val="C00000"/>
              </a:solidFill>
            </a:endParaRPr>
          </a:p>
          <a:p>
            <a:pPr algn="just"/>
            <a:endParaRPr lang="en-US" sz="1600" dirty="0">
              <a:solidFill>
                <a:srgbClr val="C00000"/>
              </a:solidFill>
            </a:endParaRPr>
          </a:p>
          <a:p>
            <a:pPr algn="just"/>
            <a:endParaRPr lang="en-US" sz="1600" dirty="0">
              <a:solidFill>
                <a:srgbClr val="C00000"/>
              </a:solidFill>
            </a:endParaRPr>
          </a:p>
          <a:p>
            <a:pPr algn="just"/>
            <a:endParaRPr lang="en-US" sz="1600" dirty="0">
              <a:solidFill>
                <a:srgbClr val="C00000"/>
              </a:solidFill>
            </a:endParaRPr>
          </a:p>
        </p:txBody>
      </p:sp>
      <p:pic>
        <p:nvPicPr>
          <p:cNvPr id="21" name="Picture 20" descr="fig04.eps">
            <a:extLst>
              <a:ext uri="{FF2B5EF4-FFF2-40B4-BE49-F238E27FC236}">
                <a16:creationId xmlns:a16="http://schemas.microsoft.com/office/drawing/2014/main" id="{CFBAB29F-9760-0D48-986B-C4CC8D1B5D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97711" y="5525642"/>
            <a:ext cx="1841500" cy="977748"/>
          </a:xfrm>
          <a:prstGeom prst="rect">
            <a:avLst/>
          </a:prstGeom>
          <a:solidFill>
            <a:schemeClr val="bg1"/>
          </a:solidFill>
        </p:spPr>
      </p:pic>
      <p:sp>
        <p:nvSpPr>
          <p:cNvPr id="22" name="Alternate Process 21">
            <a:extLst>
              <a:ext uri="{FF2B5EF4-FFF2-40B4-BE49-F238E27FC236}">
                <a16:creationId xmlns:a16="http://schemas.microsoft.com/office/drawing/2014/main" id="{6981A4D0-1075-854D-AD18-902BE0542A44}"/>
              </a:ext>
            </a:extLst>
          </p:cNvPr>
          <p:cNvSpPr/>
          <p:nvPr/>
        </p:nvSpPr>
        <p:spPr>
          <a:xfrm>
            <a:off x="3039165" y="3741982"/>
            <a:ext cx="2760015" cy="2335000"/>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C00000"/>
                </a:solidFill>
              </a:rPr>
              <a:t>Localize and clarify the origin(s) of the 511 keV positron annihilation</a:t>
            </a:r>
          </a:p>
          <a:p>
            <a:r>
              <a:rPr lang="en-US" sz="1600" b="1" dirty="0">
                <a:solidFill>
                  <a:srgbClr val="C00000"/>
                </a:solidFill>
              </a:rPr>
              <a:t>line, including in the GC</a:t>
            </a:r>
          </a:p>
          <a:p>
            <a:pPr algn="just"/>
            <a:endParaRPr lang="en-US" sz="1600" dirty="0">
              <a:solidFill>
                <a:srgbClr val="C00000"/>
              </a:solidFill>
            </a:endParaRPr>
          </a:p>
          <a:p>
            <a:pPr algn="just"/>
            <a:endParaRPr lang="en-US" sz="1600" dirty="0">
              <a:solidFill>
                <a:srgbClr val="C00000"/>
              </a:solidFill>
            </a:endParaRPr>
          </a:p>
          <a:p>
            <a:pPr algn="just"/>
            <a:endParaRPr lang="en-US" sz="1600" dirty="0">
              <a:solidFill>
                <a:srgbClr val="C00000"/>
              </a:solidFill>
            </a:endParaRPr>
          </a:p>
          <a:p>
            <a:pPr algn="just"/>
            <a:endParaRPr lang="en-US" sz="1600" dirty="0">
              <a:solidFill>
                <a:srgbClr val="C00000"/>
              </a:solidFill>
            </a:endParaRPr>
          </a:p>
        </p:txBody>
      </p:sp>
      <p:pic>
        <p:nvPicPr>
          <p:cNvPr id="23" name="Picture 1" descr="page11image5898240">
            <a:extLst>
              <a:ext uri="{FF2B5EF4-FFF2-40B4-BE49-F238E27FC236}">
                <a16:creationId xmlns:a16="http://schemas.microsoft.com/office/drawing/2014/main" id="{AF9ED727-727E-7146-ADBB-579787B4E7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3056" y="4959116"/>
            <a:ext cx="1912232" cy="106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13FAE9E-35FF-954F-9885-5B541C4F49BF}"/>
              </a:ext>
            </a:extLst>
          </p:cNvPr>
          <p:cNvPicPr>
            <a:picLocks noChangeAspect="1"/>
          </p:cNvPicPr>
          <p:nvPr/>
        </p:nvPicPr>
        <p:blipFill>
          <a:blip r:embed="rId12"/>
          <a:stretch>
            <a:fillRect/>
          </a:stretch>
        </p:blipFill>
        <p:spPr>
          <a:xfrm>
            <a:off x="156630" y="17553"/>
            <a:ext cx="1074293" cy="1039885"/>
          </a:xfrm>
          <a:prstGeom prst="rect">
            <a:avLst/>
          </a:prstGeom>
        </p:spPr>
      </p:pic>
      <p:sp>
        <p:nvSpPr>
          <p:cNvPr id="2" name="Footer Placeholder 1">
            <a:extLst>
              <a:ext uri="{FF2B5EF4-FFF2-40B4-BE49-F238E27FC236}">
                <a16:creationId xmlns:a16="http://schemas.microsoft.com/office/drawing/2014/main" id="{13894E8D-7165-9F45-9053-795C041A8F92}"/>
              </a:ext>
            </a:extLst>
          </p:cNvPr>
          <p:cNvSpPr>
            <a:spLocks noGrp="1"/>
          </p:cNvSpPr>
          <p:nvPr>
            <p:ph type="ftr" sz="quarter" idx="11"/>
          </p:nvPr>
        </p:nvSpPr>
        <p:spPr/>
        <p:txBody>
          <a:bodyPr/>
          <a:lstStyle/>
          <a:p>
            <a:r>
              <a:rPr lang="en-US" dirty="0"/>
              <a:t>Alexander Moiseev   Vulcano Workshop  September 25-30, 2022,   Elba, Italy</a:t>
            </a:r>
          </a:p>
        </p:txBody>
      </p:sp>
      <p:sp>
        <p:nvSpPr>
          <p:cNvPr id="25" name="TextBox 24">
            <a:extLst>
              <a:ext uri="{FF2B5EF4-FFF2-40B4-BE49-F238E27FC236}">
                <a16:creationId xmlns:a16="http://schemas.microsoft.com/office/drawing/2014/main" id="{90AF9D92-58CF-E74A-A861-7C6F084AD6D7}"/>
              </a:ext>
            </a:extLst>
          </p:cNvPr>
          <p:cNvSpPr txBox="1"/>
          <p:nvPr/>
        </p:nvSpPr>
        <p:spPr>
          <a:xfrm>
            <a:off x="11442700" y="6352143"/>
            <a:ext cx="444500" cy="369332"/>
          </a:xfrm>
          <a:prstGeom prst="rect">
            <a:avLst/>
          </a:prstGeom>
          <a:noFill/>
        </p:spPr>
        <p:txBody>
          <a:bodyPr wrap="square" rtlCol="0">
            <a:spAutoFit/>
          </a:bodyPr>
          <a:lstStyle/>
          <a:p>
            <a:r>
              <a:rPr lang="en-US" b="1" dirty="0"/>
              <a:t>11</a:t>
            </a:r>
          </a:p>
        </p:txBody>
      </p:sp>
    </p:spTree>
    <p:extLst>
      <p:ext uri="{BB962C8B-B14F-4D97-AF65-F5344CB8AC3E}">
        <p14:creationId xmlns:p14="http://schemas.microsoft.com/office/powerpoint/2010/main" val="3692159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3EE05D-2DE8-6F41-AAB1-B96E7834E377}"/>
              </a:ext>
            </a:extLst>
          </p:cNvPr>
          <p:cNvPicPr>
            <a:picLocks noChangeAspect="1"/>
          </p:cNvPicPr>
          <p:nvPr/>
        </p:nvPicPr>
        <p:blipFill>
          <a:blip r:embed="rId2"/>
          <a:stretch>
            <a:fillRect/>
          </a:stretch>
        </p:blipFill>
        <p:spPr>
          <a:xfrm>
            <a:off x="5535165" y="2218297"/>
            <a:ext cx="3058135" cy="2537871"/>
          </a:xfrm>
          <a:prstGeom prst="rect">
            <a:avLst/>
          </a:prstGeom>
        </p:spPr>
      </p:pic>
      <p:sp>
        <p:nvSpPr>
          <p:cNvPr id="2" name="TextBox 1">
            <a:extLst>
              <a:ext uri="{FF2B5EF4-FFF2-40B4-BE49-F238E27FC236}">
                <a16:creationId xmlns:a16="http://schemas.microsoft.com/office/drawing/2014/main" id="{E8AC72D8-291C-B94B-9434-575DE25248E5}"/>
              </a:ext>
            </a:extLst>
          </p:cNvPr>
          <p:cNvSpPr txBox="1"/>
          <p:nvPr/>
        </p:nvSpPr>
        <p:spPr>
          <a:xfrm>
            <a:off x="125401" y="881039"/>
            <a:ext cx="11998019" cy="1449756"/>
          </a:xfrm>
          <a:prstGeom prst="rect">
            <a:avLst/>
          </a:prstGeom>
          <a:solidFill>
            <a:schemeClr val="accent6">
              <a:lumMod val="20000"/>
              <a:lumOff val="80000"/>
            </a:schemeClr>
          </a:solid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a:t>                   Basic unit – the module, containing 16 CZT Virtual Frisch-grid bar detectors served by an individual ASIC</a:t>
            </a:r>
          </a:p>
          <a:p>
            <a:pPr marL="342900" indent="-342900">
              <a:lnSpc>
                <a:spcPct val="110000"/>
              </a:lnSpc>
              <a:spcBef>
                <a:spcPts val="600"/>
              </a:spcBef>
              <a:buFont typeface="Arial" panose="020B0604020202020204" pitchFamily="34" charset="0"/>
              <a:buChar char="•"/>
            </a:pPr>
            <a:r>
              <a:rPr lang="en-US" b="1" dirty="0">
                <a:solidFill>
                  <a:srgbClr val="C00000"/>
                </a:solidFill>
              </a:rPr>
              <a:t>Approach: </a:t>
            </a:r>
            <a:r>
              <a:rPr lang="en-US" b="1" dirty="0"/>
              <a:t>The Imager Can be made of practically </a:t>
            </a:r>
            <a:r>
              <a:rPr lang="en-US" b="1" dirty="0">
                <a:solidFill>
                  <a:srgbClr val="C00000"/>
                </a:solidFill>
              </a:rPr>
              <a:t>any needed area </a:t>
            </a:r>
            <a:r>
              <a:rPr lang="en-US" b="1" dirty="0"/>
              <a:t>by simply plugging needed number of basic units (the modules) into the Motherboard</a:t>
            </a:r>
          </a:p>
          <a:p>
            <a:pPr marL="342900" indent="-342900">
              <a:lnSpc>
                <a:spcPct val="110000"/>
              </a:lnSpc>
              <a:spcBef>
                <a:spcPts val="600"/>
              </a:spcBef>
              <a:buFont typeface="Arial" panose="020B0604020202020204" pitchFamily="34" charset="0"/>
              <a:buChar char="•"/>
            </a:pPr>
            <a:r>
              <a:rPr lang="en-US" b="1" dirty="0"/>
              <a:t>We designed and built the prototype containing </a:t>
            </a:r>
            <a:r>
              <a:rPr lang="en-US" b="1" dirty="0">
                <a:solidFill>
                  <a:srgbClr val="FF0000"/>
                </a:solidFill>
              </a:rPr>
              <a:t>9 modules,</a:t>
            </a:r>
            <a:r>
              <a:rPr lang="en-US" b="1" dirty="0"/>
              <a:t> currently being integrated in the ComPair balloon instrument</a:t>
            </a:r>
          </a:p>
        </p:txBody>
      </p:sp>
      <p:sp>
        <p:nvSpPr>
          <p:cNvPr id="3" name="TextBox 2">
            <a:extLst>
              <a:ext uri="{FF2B5EF4-FFF2-40B4-BE49-F238E27FC236}">
                <a16:creationId xmlns:a16="http://schemas.microsoft.com/office/drawing/2014/main" id="{DA6679C4-AA97-B34D-8CA4-28AA35CEFC57}"/>
              </a:ext>
            </a:extLst>
          </p:cNvPr>
          <p:cNvSpPr txBox="1"/>
          <p:nvPr/>
        </p:nvSpPr>
        <p:spPr>
          <a:xfrm>
            <a:off x="2517699" y="135204"/>
            <a:ext cx="7674864" cy="461665"/>
          </a:xfrm>
          <a:prstGeom prst="rect">
            <a:avLst/>
          </a:prstGeom>
          <a:noFill/>
        </p:spPr>
        <p:txBody>
          <a:bodyPr wrap="square" rtlCol="0">
            <a:spAutoFit/>
          </a:bodyPr>
          <a:lstStyle/>
          <a:p>
            <a:r>
              <a:rPr lang="en-US" sz="2400" b="1" dirty="0"/>
              <a:t>Enabling Technology: Modular CdZnTe Imaging Calorimeter</a:t>
            </a:r>
          </a:p>
        </p:txBody>
      </p:sp>
      <p:pic>
        <p:nvPicPr>
          <p:cNvPr id="10" name="Picture 9" descr="A picture containing photo, different, items, green&#10;&#10;Description automatically generated">
            <a:extLst>
              <a:ext uri="{FF2B5EF4-FFF2-40B4-BE49-F238E27FC236}">
                <a16:creationId xmlns:a16="http://schemas.microsoft.com/office/drawing/2014/main" id="{6A334898-62B7-A040-AE85-6CD2EF4CCEBE}"/>
              </a:ext>
            </a:extLst>
          </p:cNvPr>
          <p:cNvPicPr>
            <a:picLocks noChangeAspect="1"/>
          </p:cNvPicPr>
          <p:nvPr/>
        </p:nvPicPr>
        <p:blipFill>
          <a:blip r:embed="rId3"/>
          <a:stretch>
            <a:fillRect/>
          </a:stretch>
        </p:blipFill>
        <p:spPr>
          <a:xfrm>
            <a:off x="125401" y="2321424"/>
            <a:ext cx="4543728" cy="2547242"/>
          </a:xfrm>
          <a:prstGeom prst="rect">
            <a:avLst/>
          </a:prstGeom>
        </p:spPr>
      </p:pic>
      <p:pic>
        <p:nvPicPr>
          <p:cNvPr id="8" name="Picture 7">
            <a:extLst>
              <a:ext uri="{FF2B5EF4-FFF2-40B4-BE49-F238E27FC236}">
                <a16:creationId xmlns:a16="http://schemas.microsoft.com/office/drawing/2014/main" id="{BC479A90-5BD1-C646-A996-849164F1D356}"/>
              </a:ext>
            </a:extLst>
          </p:cNvPr>
          <p:cNvPicPr>
            <a:picLocks noChangeAspect="1"/>
          </p:cNvPicPr>
          <p:nvPr/>
        </p:nvPicPr>
        <p:blipFill>
          <a:blip r:embed="rId4"/>
          <a:stretch>
            <a:fillRect/>
          </a:stretch>
        </p:blipFill>
        <p:spPr>
          <a:xfrm>
            <a:off x="4843485" y="4495561"/>
            <a:ext cx="2365034" cy="2225914"/>
          </a:xfrm>
          <a:prstGeom prst="rect">
            <a:avLst/>
          </a:prstGeom>
        </p:spPr>
      </p:pic>
      <p:sp>
        <p:nvSpPr>
          <p:cNvPr id="9" name="TextBox 8">
            <a:extLst>
              <a:ext uri="{FF2B5EF4-FFF2-40B4-BE49-F238E27FC236}">
                <a16:creationId xmlns:a16="http://schemas.microsoft.com/office/drawing/2014/main" id="{437D81C6-5612-C14E-B34E-2AF062157821}"/>
              </a:ext>
            </a:extLst>
          </p:cNvPr>
          <p:cNvSpPr txBox="1"/>
          <p:nvPr/>
        </p:nvSpPr>
        <p:spPr>
          <a:xfrm>
            <a:off x="5468014" y="5048430"/>
            <a:ext cx="1313786" cy="307777"/>
          </a:xfrm>
          <a:prstGeom prst="rect">
            <a:avLst/>
          </a:prstGeom>
          <a:solidFill>
            <a:schemeClr val="bg1"/>
          </a:solidFill>
        </p:spPr>
        <p:txBody>
          <a:bodyPr wrap="square" rtlCol="0">
            <a:spAutoFit/>
          </a:bodyPr>
          <a:lstStyle/>
          <a:p>
            <a:r>
              <a:rPr lang="en-US" sz="1400" b="1" dirty="0"/>
              <a:t>Cs</a:t>
            </a:r>
            <a:r>
              <a:rPr lang="en-US" sz="1400" b="1" baseline="30000" dirty="0"/>
              <a:t>137</a:t>
            </a:r>
            <a:r>
              <a:rPr lang="en-US" sz="1400" b="1" dirty="0"/>
              <a:t> (662 keV)</a:t>
            </a:r>
          </a:p>
        </p:txBody>
      </p:sp>
      <p:pic>
        <p:nvPicPr>
          <p:cNvPr id="18" name="Picture 17">
            <a:extLst>
              <a:ext uri="{FF2B5EF4-FFF2-40B4-BE49-F238E27FC236}">
                <a16:creationId xmlns:a16="http://schemas.microsoft.com/office/drawing/2014/main" id="{4FEE3E2F-41AD-DC41-8741-E34FB20384EC}"/>
              </a:ext>
            </a:extLst>
          </p:cNvPr>
          <p:cNvPicPr>
            <a:picLocks noChangeAspect="1"/>
          </p:cNvPicPr>
          <p:nvPr/>
        </p:nvPicPr>
        <p:blipFill>
          <a:blip r:embed="rId5"/>
          <a:stretch>
            <a:fillRect/>
          </a:stretch>
        </p:blipFill>
        <p:spPr>
          <a:xfrm>
            <a:off x="8900160" y="2793650"/>
            <a:ext cx="2993753" cy="2829261"/>
          </a:xfrm>
          <a:prstGeom prst="rect">
            <a:avLst/>
          </a:prstGeom>
        </p:spPr>
      </p:pic>
      <p:sp>
        <p:nvSpPr>
          <p:cNvPr id="19" name="TextBox 18">
            <a:extLst>
              <a:ext uri="{FF2B5EF4-FFF2-40B4-BE49-F238E27FC236}">
                <a16:creationId xmlns:a16="http://schemas.microsoft.com/office/drawing/2014/main" id="{24DF4C33-C987-2B44-8A28-A99DA5EB5E7C}"/>
              </a:ext>
            </a:extLst>
          </p:cNvPr>
          <p:cNvSpPr txBox="1"/>
          <p:nvPr/>
        </p:nvSpPr>
        <p:spPr>
          <a:xfrm>
            <a:off x="8900160" y="5680477"/>
            <a:ext cx="2993753" cy="830997"/>
          </a:xfrm>
          <a:prstGeom prst="rect">
            <a:avLst/>
          </a:prstGeom>
          <a:solidFill>
            <a:schemeClr val="accent5">
              <a:lumMod val="20000"/>
              <a:lumOff val="80000"/>
            </a:schemeClr>
          </a:solidFill>
        </p:spPr>
        <p:txBody>
          <a:bodyPr wrap="square" rtlCol="0">
            <a:spAutoFit/>
          </a:bodyPr>
          <a:lstStyle/>
          <a:p>
            <a:r>
              <a:rPr lang="en-US" sz="1600" b="1" dirty="0"/>
              <a:t>Image of the 1mm wide slit collimator, made with 4 CZT modules</a:t>
            </a:r>
          </a:p>
        </p:txBody>
      </p:sp>
      <p:pic>
        <p:nvPicPr>
          <p:cNvPr id="21" name="Picture 20">
            <a:extLst>
              <a:ext uri="{FF2B5EF4-FFF2-40B4-BE49-F238E27FC236}">
                <a16:creationId xmlns:a16="http://schemas.microsoft.com/office/drawing/2014/main" id="{86BE8629-0BCF-574D-976E-289B6BFF44E4}"/>
              </a:ext>
            </a:extLst>
          </p:cNvPr>
          <p:cNvPicPr>
            <a:picLocks noChangeAspect="1"/>
          </p:cNvPicPr>
          <p:nvPr/>
        </p:nvPicPr>
        <p:blipFill>
          <a:blip r:embed="rId6"/>
          <a:stretch>
            <a:fillRect/>
          </a:stretch>
        </p:blipFill>
        <p:spPr>
          <a:xfrm rot="10800000" flipV="1">
            <a:off x="1208317" y="4941661"/>
            <a:ext cx="2373084" cy="1779814"/>
          </a:xfrm>
          <a:prstGeom prst="rect">
            <a:avLst/>
          </a:prstGeom>
        </p:spPr>
      </p:pic>
      <p:sp>
        <p:nvSpPr>
          <p:cNvPr id="22" name="TextBox 21">
            <a:extLst>
              <a:ext uri="{FF2B5EF4-FFF2-40B4-BE49-F238E27FC236}">
                <a16:creationId xmlns:a16="http://schemas.microsoft.com/office/drawing/2014/main" id="{DB8F2A5C-BD2B-BB44-82F0-CDBB74D1542D}"/>
              </a:ext>
            </a:extLst>
          </p:cNvPr>
          <p:cNvSpPr txBox="1"/>
          <p:nvPr/>
        </p:nvSpPr>
        <p:spPr>
          <a:xfrm>
            <a:off x="467715" y="5095702"/>
            <a:ext cx="873405" cy="523220"/>
          </a:xfrm>
          <a:prstGeom prst="rect">
            <a:avLst/>
          </a:prstGeom>
          <a:solidFill>
            <a:schemeClr val="accent5">
              <a:lumMod val="20000"/>
              <a:lumOff val="80000"/>
            </a:schemeClr>
          </a:solidFill>
        </p:spPr>
        <p:txBody>
          <a:bodyPr wrap="square" rtlCol="0">
            <a:spAutoFit/>
          </a:bodyPr>
          <a:lstStyle/>
          <a:p>
            <a:r>
              <a:rPr lang="en-US" sz="1400" b="1" dirty="0"/>
              <a:t>9 CZT modules</a:t>
            </a:r>
          </a:p>
        </p:txBody>
      </p:sp>
      <p:sp>
        <p:nvSpPr>
          <p:cNvPr id="23" name="TextBox 22">
            <a:extLst>
              <a:ext uri="{FF2B5EF4-FFF2-40B4-BE49-F238E27FC236}">
                <a16:creationId xmlns:a16="http://schemas.microsoft.com/office/drawing/2014/main" id="{F316B33A-6ED0-6E4E-9279-8C557BB971F1}"/>
              </a:ext>
            </a:extLst>
          </p:cNvPr>
          <p:cNvSpPr txBox="1"/>
          <p:nvPr/>
        </p:nvSpPr>
        <p:spPr>
          <a:xfrm>
            <a:off x="3009705" y="5095702"/>
            <a:ext cx="873405" cy="307777"/>
          </a:xfrm>
          <a:prstGeom prst="rect">
            <a:avLst/>
          </a:prstGeom>
          <a:solidFill>
            <a:schemeClr val="accent5">
              <a:lumMod val="20000"/>
              <a:lumOff val="80000"/>
            </a:schemeClr>
          </a:solidFill>
        </p:spPr>
        <p:txBody>
          <a:bodyPr wrap="square" rtlCol="0">
            <a:spAutoFit/>
          </a:bodyPr>
          <a:lstStyle/>
          <a:p>
            <a:r>
              <a:rPr lang="en-US" sz="1400" b="1" dirty="0"/>
              <a:t>Readout</a:t>
            </a:r>
          </a:p>
        </p:txBody>
      </p:sp>
      <p:cxnSp>
        <p:nvCxnSpPr>
          <p:cNvPr id="25" name="Straight Arrow Connector 24">
            <a:extLst>
              <a:ext uri="{FF2B5EF4-FFF2-40B4-BE49-F238E27FC236}">
                <a16:creationId xmlns:a16="http://schemas.microsoft.com/office/drawing/2014/main" id="{DC74C999-4F2F-DF48-ADE6-F25B75034FEB}"/>
              </a:ext>
            </a:extLst>
          </p:cNvPr>
          <p:cNvCxnSpPr/>
          <p:nvPr/>
        </p:nvCxnSpPr>
        <p:spPr>
          <a:xfrm>
            <a:off x="1341120" y="5547360"/>
            <a:ext cx="548640" cy="54861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A51FFB-0AD5-2646-88F7-6431CA292ED0}"/>
              </a:ext>
            </a:extLst>
          </p:cNvPr>
          <p:cNvCxnSpPr>
            <a:cxnSpLocks/>
          </p:cNvCxnSpPr>
          <p:nvPr/>
        </p:nvCxnSpPr>
        <p:spPr>
          <a:xfrm flipH="1">
            <a:off x="2461260" y="5356207"/>
            <a:ext cx="630327" cy="73976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11F280-C127-934E-8437-CF7687B8347B}"/>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6A8DE09-BEFB-204C-9C19-E61B7C7EFDC0}"/>
              </a:ext>
            </a:extLst>
          </p:cNvPr>
          <p:cNvPicPr>
            <a:picLocks noChangeAspect="1"/>
          </p:cNvPicPr>
          <p:nvPr/>
        </p:nvPicPr>
        <p:blipFill>
          <a:blip r:embed="rId7"/>
          <a:stretch>
            <a:fillRect/>
          </a:stretch>
        </p:blipFill>
        <p:spPr>
          <a:xfrm>
            <a:off x="192045" y="0"/>
            <a:ext cx="1179581" cy="1141801"/>
          </a:xfrm>
          <a:prstGeom prst="rect">
            <a:avLst/>
          </a:prstGeom>
        </p:spPr>
      </p:pic>
      <p:sp>
        <p:nvSpPr>
          <p:cNvPr id="5" name="Footer Placeholder 4">
            <a:extLst>
              <a:ext uri="{FF2B5EF4-FFF2-40B4-BE49-F238E27FC236}">
                <a16:creationId xmlns:a16="http://schemas.microsoft.com/office/drawing/2014/main" id="{1427DFDF-D389-B346-9CBE-C3B2628AF918}"/>
              </a:ext>
            </a:extLst>
          </p:cNvPr>
          <p:cNvSpPr>
            <a:spLocks noGrp="1"/>
          </p:cNvSpPr>
          <p:nvPr>
            <p:ph type="ftr" sz="quarter" idx="11"/>
          </p:nvPr>
        </p:nvSpPr>
        <p:spPr/>
        <p:txBody>
          <a:bodyPr/>
          <a:lstStyle/>
          <a:p>
            <a:r>
              <a:rPr lang="en-US" dirty="0"/>
              <a:t>Alexander Moiseev   Vulcano Workshop  September 25-30, 2022,   Elba, Italy</a:t>
            </a:r>
          </a:p>
        </p:txBody>
      </p:sp>
      <p:sp>
        <p:nvSpPr>
          <p:cNvPr id="24" name="TextBox 23">
            <a:extLst>
              <a:ext uri="{FF2B5EF4-FFF2-40B4-BE49-F238E27FC236}">
                <a16:creationId xmlns:a16="http://schemas.microsoft.com/office/drawing/2014/main" id="{5E9AC5D4-E0A8-0C42-9A00-F1C98EC5D7C7}"/>
              </a:ext>
            </a:extLst>
          </p:cNvPr>
          <p:cNvSpPr txBox="1"/>
          <p:nvPr/>
        </p:nvSpPr>
        <p:spPr>
          <a:xfrm>
            <a:off x="11442700" y="6352143"/>
            <a:ext cx="444500" cy="369332"/>
          </a:xfrm>
          <a:prstGeom prst="rect">
            <a:avLst/>
          </a:prstGeom>
          <a:noFill/>
        </p:spPr>
        <p:txBody>
          <a:bodyPr wrap="square" rtlCol="0">
            <a:spAutoFit/>
          </a:bodyPr>
          <a:lstStyle/>
          <a:p>
            <a:r>
              <a:rPr lang="en-US" b="1" dirty="0"/>
              <a:t>12</a:t>
            </a:r>
          </a:p>
        </p:txBody>
      </p:sp>
    </p:spTree>
    <p:extLst>
      <p:ext uri="{BB962C8B-B14F-4D97-AF65-F5344CB8AC3E}">
        <p14:creationId xmlns:p14="http://schemas.microsoft.com/office/powerpoint/2010/main" val="397443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1615440" y="1054384"/>
            <a:ext cx="8961120" cy="781171"/>
          </a:xfrm>
          <a:solidFill>
            <a:schemeClr val="accent1">
              <a:lumMod val="20000"/>
              <a:lumOff val="80000"/>
            </a:schemeClr>
          </a:solidFill>
        </p:spPr>
        <p:txBody>
          <a:bodyPr>
            <a:noAutofit/>
          </a:bodyPr>
          <a:lstStyle/>
          <a:p>
            <a:pPr marL="257175" lvl="1" indent="0">
              <a:spcBef>
                <a:spcPts val="450"/>
              </a:spcBef>
              <a:buNone/>
            </a:pPr>
            <a:r>
              <a:rPr lang="en-US" sz="2000" b="1" dirty="0">
                <a:solidFill>
                  <a:srgbClr val="0432FF"/>
                </a:solidFill>
                <a:latin typeface="Calibri" panose="020F0502020204030204" pitchFamily="34" charset="0"/>
                <a:cs typeface="Calibri" panose="020F0502020204030204" pitchFamily="34" charset="0"/>
              </a:rPr>
              <a:t>A Coded Aperture Mask (array of transparent and opaque elements) </a:t>
            </a:r>
            <a:r>
              <a:rPr lang="en-US" sz="2000" b="1" dirty="0">
                <a:latin typeface="Calibri" panose="020F0502020204030204" pitchFamily="34" charset="0"/>
                <a:cs typeface="Calibri" panose="020F0502020204030204" pitchFamily="34" charset="0"/>
              </a:rPr>
              <a:t>modulates the incident photon flux and creates its shadow (image) on the detector.</a:t>
            </a:r>
          </a:p>
        </p:txBody>
      </p:sp>
      <p:pic>
        <p:nvPicPr>
          <p:cNvPr id="5" name="coded-aperaturemask.png" descr="coded-aperaturemask.png">
            <a:extLst>
              <a:ext uri="{FF2B5EF4-FFF2-40B4-BE49-F238E27FC236}">
                <a16:creationId xmlns:a16="http://schemas.microsoft.com/office/drawing/2014/main" id="{26DAB9E3-3FF4-2449-A528-9E74FA327A02}"/>
              </a:ext>
            </a:extLst>
          </p:cNvPr>
          <p:cNvPicPr>
            <a:picLocks noChangeAspect="1"/>
          </p:cNvPicPr>
          <p:nvPr/>
        </p:nvPicPr>
        <p:blipFill>
          <a:blip r:embed="rId3"/>
          <a:stretch>
            <a:fillRect/>
          </a:stretch>
        </p:blipFill>
        <p:spPr>
          <a:xfrm>
            <a:off x="651442" y="2225108"/>
            <a:ext cx="2748374" cy="2310770"/>
          </a:xfrm>
          <a:prstGeom prst="rect">
            <a:avLst/>
          </a:prstGeom>
          <a:ln w="12700" cap="flat">
            <a:noFill/>
            <a:miter lim="400000"/>
          </a:ln>
          <a:effectLst/>
        </p:spPr>
      </p:pic>
      <p:sp>
        <p:nvSpPr>
          <p:cNvPr id="4" name="TextBox 3">
            <a:extLst>
              <a:ext uri="{FF2B5EF4-FFF2-40B4-BE49-F238E27FC236}">
                <a16:creationId xmlns:a16="http://schemas.microsoft.com/office/drawing/2014/main" id="{E6FA1CB6-0134-0A41-9D87-E06A4461B0FA}"/>
              </a:ext>
            </a:extLst>
          </p:cNvPr>
          <p:cNvSpPr txBox="1"/>
          <p:nvPr/>
        </p:nvSpPr>
        <p:spPr>
          <a:xfrm>
            <a:off x="821935" y="5022446"/>
            <a:ext cx="3759217" cy="1091068"/>
          </a:xfrm>
          <a:prstGeom prst="rect">
            <a:avLst/>
          </a:prstGeom>
          <a:solidFill>
            <a:schemeClr val="accent6">
              <a:lumMod val="40000"/>
              <a:lumOff val="60000"/>
            </a:schemeClr>
          </a:solidFill>
        </p:spPr>
        <p:txBody>
          <a:bodyPr wrap="square" rtlCol="0">
            <a:spAutoFit/>
          </a:bodyPr>
          <a:lstStyle/>
          <a:p>
            <a:pPr>
              <a:lnSpc>
                <a:spcPct val="110000"/>
              </a:lnSpc>
              <a:spcBef>
                <a:spcPts val="225"/>
              </a:spcBef>
            </a:pPr>
            <a:r>
              <a:rPr lang="en-US" sz="2000" b="1" dirty="0">
                <a:latin typeface="Calibri" panose="020F0502020204030204" pitchFamily="34" charset="0"/>
                <a:cs typeface="Calibri" panose="020F0502020204030204" pitchFamily="34" charset="0"/>
              </a:rPr>
              <a:t>Angular resolution of the system is a ratio of the mask element size to the mask-detector separation</a:t>
            </a:r>
            <a:endParaRPr lang="en-US" sz="2000" b="1" dirty="0">
              <a:solidFill>
                <a:srgbClr val="C0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9848C53-2413-CE40-B8FC-0EDA31D89628}"/>
              </a:ext>
            </a:extLst>
          </p:cNvPr>
          <p:cNvPicPr>
            <a:picLocks noChangeAspect="1"/>
          </p:cNvPicPr>
          <p:nvPr/>
        </p:nvPicPr>
        <p:blipFill>
          <a:blip r:embed="rId4"/>
          <a:stretch>
            <a:fillRect/>
          </a:stretch>
        </p:blipFill>
        <p:spPr>
          <a:xfrm>
            <a:off x="5386376" y="4164865"/>
            <a:ext cx="3298632" cy="2310770"/>
          </a:xfrm>
          <a:prstGeom prst="rect">
            <a:avLst/>
          </a:prstGeom>
        </p:spPr>
      </p:pic>
      <p:pic>
        <p:nvPicPr>
          <p:cNvPr id="12" name="Picture 11">
            <a:extLst>
              <a:ext uri="{FF2B5EF4-FFF2-40B4-BE49-F238E27FC236}">
                <a16:creationId xmlns:a16="http://schemas.microsoft.com/office/drawing/2014/main" id="{2E91EE26-F2AD-0547-9FC3-7E034A312BCD}"/>
              </a:ext>
            </a:extLst>
          </p:cNvPr>
          <p:cNvPicPr>
            <a:picLocks noChangeAspect="1"/>
          </p:cNvPicPr>
          <p:nvPr/>
        </p:nvPicPr>
        <p:blipFill>
          <a:blip r:embed="rId5"/>
          <a:stretch>
            <a:fillRect/>
          </a:stretch>
        </p:blipFill>
        <p:spPr>
          <a:xfrm>
            <a:off x="5386376" y="2269982"/>
            <a:ext cx="2253665" cy="1751758"/>
          </a:xfrm>
          <a:prstGeom prst="rect">
            <a:avLst/>
          </a:prstGeom>
        </p:spPr>
      </p:pic>
      <p:sp>
        <p:nvSpPr>
          <p:cNvPr id="13" name="TextBox 12">
            <a:extLst>
              <a:ext uri="{FF2B5EF4-FFF2-40B4-BE49-F238E27FC236}">
                <a16:creationId xmlns:a16="http://schemas.microsoft.com/office/drawing/2014/main" id="{1DEE456C-2AC5-9643-BC9D-91A68EB72622}"/>
              </a:ext>
            </a:extLst>
          </p:cNvPr>
          <p:cNvSpPr txBox="1"/>
          <p:nvPr/>
        </p:nvSpPr>
        <p:spPr>
          <a:xfrm>
            <a:off x="5404638" y="3590662"/>
            <a:ext cx="2057400" cy="369332"/>
          </a:xfrm>
          <a:prstGeom prst="rect">
            <a:avLst/>
          </a:prstGeom>
          <a:noFill/>
        </p:spPr>
        <p:txBody>
          <a:bodyPr wrap="square" rtlCol="0">
            <a:spAutoFit/>
          </a:bodyPr>
          <a:lstStyle/>
          <a:p>
            <a:r>
              <a:rPr lang="en-US" b="1" dirty="0">
                <a:solidFill>
                  <a:srgbClr val="FFFF00"/>
                </a:solidFill>
                <a:latin typeface="Calibri" panose="020F0502020204030204" pitchFamily="34" charset="0"/>
                <a:cs typeface="Calibri" panose="020F0502020204030204" pitchFamily="34" charset="0"/>
              </a:rPr>
              <a:t>INTEGRAL - SPI</a:t>
            </a:r>
          </a:p>
        </p:txBody>
      </p:sp>
      <p:sp>
        <p:nvSpPr>
          <p:cNvPr id="7" name="TextBox 6">
            <a:extLst>
              <a:ext uri="{FF2B5EF4-FFF2-40B4-BE49-F238E27FC236}">
                <a16:creationId xmlns:a16="http://schemas.microsoft.com/office/drawing/2014/main" id="{F7B95277-F651-3046-A6F3-9BB84B60D148}"/>
              </a:ext>
            </a:extLst>
          </p:cNvPr>
          <p:cNvSpPr txBox="1"/>
          <p:nvPr/>
        </p:nvSpPr>
        <p:spPr>
          <a:xfrm>
            <a:off x="1789296" y="227870"/>
            <a:ext cx="9744981" cy="478272"/>
          </a:xfrm>
          <a:prstGeom prst="rect">
            <a:avLst/>
          </a:prstGeom>
          <a:noFill/>
        </p:spPr>
        <p:txBody>
          <a:bodyPr wrap="square" rtlCol="0">
            <a:spAutoFit/>
          </a:bodyPr>
          <a:lstStyle/>
          <a:p>
            <a:pPr algn="ctr">
              <a:lnSpc>
                <a:spcPct val="110000"/>
              </a:lnSpc>
              <a:spcBef>
                <a:spcPts val="450"/>
              </a:spcBef>
            </a:pPr>
            <a:r>
              <a:rPr lang="en-US" sz="2400" b="1" dirty="0">
                <a:latin typeface="Calibri" panose="020F0502020204030204" pitchFamily="34" charset="0"/>
                <a:cs typeface="Calibri" panose="020F0502020204030204" pitchFamily="34" charset="0"/>
              </a:rPr>
              <a:t>Enabling Technology: Coded Aperture Mask and Compton pointing</a:t>
            </a:r>
          </a:p>
        </p:txBody>
      </p:sp>
      <p:cxnSp>
        <p:nvCxnSpPr>
          <p:cNvPr id="14" name="Straight Connector 13">
            <a:extLst>
              <a:ext uri="{FF2B5EF4-FFF2-40B4-BE49-F238E27FC236}">
                <a16:creationId xmlns:a16="http://schemas.microsoft.com/office/drawing/2014/main" id="{BF6793F2-3390-B94E-9266-B80330C0A87A}"/>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Chart&#10;&#10;Description automatically generated with medium confidence">
            <a:extLst>
              <a:ext uri="{FF2B5EF4-FFF2-40B4-BE49-F238E27FC236}">
                <a16:creationId xmlns:a16="http://schemas.microsoft.com/office/drawing/2014/main" id="{BB01D07F-3BC3-A449-B68F-021FC0F2713F}"/>
              </a:ext>
            </a:extLst>
          </p:cNvPr>
          <p:cNvPicPr>
            <a:picLocks noChangeAspect="1"/>
          </p:cNvPicPr>
          <p:nvPr/>
        </p:nvPicPr>
        <p:blipFill>
          <a:blip r:embed="rId6"/>
          <a:stretch>
            <a:fillRect/>
          </a:stretch>
        </p:blipFill>
        <p:spPr>
          <a:xfrm>
            <a:off x="8536262" y="2090484"/>
            <a:ext cx="3128688" cy="3576659"/>
          </a:xfrm>
          <a:prstGeom prst="rect">
            <a:avLst/>
          </a:prstGeom>
        </p:spPr>
      </p:pic>
      <p:pic>
        <p:nvPicPr>
          <p:cNvPr id="15" name="Picture 14">
            <a:extLst>
              <a:ext uri="{FF2B5EF4-FFF2-40B4-BE49-F238E27FC236}">
                <a16:creationId xmlns:a16="http://schemas.microsoft.com/office/drawing/2014/main" id="{AFCFA39B-8809-874F-8D4A-C7FF1C6E9CED}"/>
              </a:ext>
            </a:extLst>
          </p:cNvPr>
          <p:cNvPicPr>
            <a:picLocks noChangeAspect="1"/>
          </p:cNvPicPr>
          <p:nvPr/>
        </p:nvPicPr>
        <p:blipFill>
          <a:blip r:embed="rId7"/>
          <a:stretch>
            <a:fillRect/>
          </a:stretch>
        </p:blipFill>
        <p:spPr>
          <a:xfrm>
            <a:off x="192045" y="0"/>
            <a:ext cx="1179581" cy="1141801"/>
          </a:xfrm>
          <a:prstGeom prst="rect">
            <a:avLst/>
          </a:prstGeom>
        </p:spPr>
      </p:pic>
      <p:sp>
        <p:nvSpPr>
          <p:cNvPr id="2" name="Footer Placeholder 1">
            <a:extLst>
              <a:ext uri="{FF2B5EF4-FFF2-40B4-BE49-F238E27FC236}">
                <a16:creationId xmlns:a16="http://schemas.microsoft.com/office/drawing/2014/main" id="{506B5A4D-7D2C-E64B-B482-82DE39A3B692}"/>
              </a:ext>
            </a:extLst>
          </p:cNvPr>
          <p:cNvSpPr>
            <a:spLocks noGrp="1"/>
          </p:cNvSpPr>
          <p:nvPr>
            <p:ph type="ftr" sz="quarter" idx="11"/>
          </p:nvPr>
        </p:nvSpPr>
        <p:spPr/>
        <p:txBody>
          <a:bodyPr/>
          <a:lstStyle/>
          <a:p>
            <a:r>
              <a:rPr lang="en-US" dirty="0"/>
              <a:t>Alexander Moiseev   Vulcano Workshop  September 25-30, 2022,   Elba, Italy</a:t>
            </a:r>
          </a:p>
        </p:txBody>
      </p:sp>
      <p:sp>
        <p:nvSpPr>
          <p:cNvPr id="16" name="TextBox 15">
            <a:extLst>
              <a:ext uri="{FF2B5EF4-FFF2-40B4-BE49-F238E27FC236}">
                <a16:creationId xmlns:a16="http://schemas.microsoft.com/office/drawing/2014/main" id="{083EA47A-CB57-244A-B04F-FB9431C2C2B1}"/>
              </a:ext>
            </a:extLst>
          </p:cNvPr>
          <p:cNvSpPr txBox="1"/>
          <p:nvPr/>
        </p:nvSpPr>
        <p:spPr>
          <a:xfrm>
            <a:off x="11442700" y="6352143"/>
            <a:ext cx="444500" cy="369332"/>
          </a:xfrm>
          <a:prstGeom prst="rect">
            <a:avLst/>
          </a:prstGeom>
          <a:noFill/>
        </p:spPr>
        <p:txBody>
          <a:bodyPr wrap="square" rtlCol="0">
            <a:spAutoFit/>
          </a:bodyPr>
          <a:lstStyle/>
          <a:p>
            <a:r>
              <a:rPr lang="en-US" b="1" dirty="0"/>
              <a:t>13</a:t>
            </a:r>
          </a:p>
        </p:txBody>
      </p:sp>
      <p:sp>
        <p:nvSpPr>
          <p:cNvPr id="3" name="TextBox 2">
            <a:extLst>
              <a:ext uri="{FF2B5EF4-FFF2-40B4-BE49-F238E27FC236}">
                <a16:creationId xmlns:a16="http://schemas.microsoft.com/office/drawing/2014/main" id="{83E53451-2731-CF48-9FF6-E3A4C445F610}"/>
              </a:ext>
            </a:extLst>
          </p:cNvPr>
          <p:cNvSpPr txBox="1"/>
          <p:nvPr/>
        </p:nvSpPr>
        <p:spPr>
          <a:xfrm>
            <a:off x="5386376" y="1941358"/>
            <a:ext cx="2093924" cy="369332"/>
          </a:xfrm>
          <a:prstGeom prst="rect">
            <a:avLst/>
          </a:prstGeom>
          <a:noFill/>
        </p:spPr>
        <p:txBody>
          <a:bodyPr wrap="square" rtlCol="0">
            <a:spAutoFit/>
          </a:bodyPr>
          <a:lstStyle/>
          <a:p>
            <a:r>
              <a:rPr lang="en-US" b="1" dirty="0"/>
              <a:t>Flown coded masks</a:t>
            </a:r>
          </a:p>
        </p:txBody>
      </p:sp>
      <p:sp>
        <p:nvSpPr>
          <p:cNvPr id="6" name="TextBox 5">
            <a:extLst>
              <a:ext uri="{FF2B5EF4-FFF2-40B4-BE49-F238E27FC236}">
                <a16:creationId xmlns:a16="http://schemas.microsoft.com/office/drawing/2014/main" id="{4CC10C0E-8B17-2141-A691-142210EAD7DB}"/>
              </a:ext>
            </a:extLst>
          </p:cNvPr>
          <p:cNvSpPr txBox="1"/>
          <p:nvPr/>
        </p:nvSpPr>
        <p:spPr>
          <a:xfrm>
            <a:off x="7210636" y="4202830"/>
            <a:ext cx="1320800" cy="584775"/>
          </a:xfrm>
          <a:prstGeom prst="rect">
            <a:avLst/>
          </a:prstGeom>
          <a:solidFill>
            <a:schemeClr val="bg1"/>
          </a:solidFill>
        </p:spPr>
        <p:txBody>
          <a:bodyPr wrap="square" rtlCol="0">
            <a:spAutoFit/>
          </a:bodyPr>
          <a:lstStyle/>
          <a:p>
            <a:r>
              <a:rPr lang="en-US" sz="1600" b="1" dirty="0"/>
              <a:t>Gehrels SWIFT / BAT</a:t>
            </a:r>
          </a:p>
        </p:txBody>
      </p:sp>
      <p:sp>
        <p:nvSpPr>
          <p:cNvPr id="8" name="TextBox 7">
            <a:extLst>
              <a:ext uri="{FF2B5EF4-FFF2-40B4-BE49-F238E27FC236}">
                <a16:creationId xmlns:a16="http://schemas.microsoft.com/office/drawing/2014/main" id="{46BF2140-4F6A-1C49-9848-F2DAFD1E466F}"/>
              </a:ext>
            </a:extLst>
          </p:cNvPr>
          <p:cNvSpPr txBox="1"/>
          <p:nvPr/>
        </p:nvSpPr>
        <p:spPr>
          <a:xfrm>
            <a:off x="9209362" y="5567980"/>
            <a:ext cx="2615329" cy="830997"/>
          </a:xfrm>
          <a:prstGeom prst="rect">
            <a:avLst/>
          </a:prstGeom>
          <a:noFill/>
        </p:spPr>
        <p:txBody>
          <a:bodyPr wrap="square" rtlCol="0">
            <a:spAutoFit/>
          </a:bodyPr>
          <a:lstStyle/>
          <a:p>
            <a:r>
              <a:rPr lang="en-US" sz="1600" b="1" dirty="0"/>
              <a:t>Schema of event selection by Compton pointing to the Mask location</a:t>
            </a:r>
          </a:p>
        </p:txBody>
      </p:sp>
    </p:spTree>
    <p:extLst>
      <p:ext uri="{BB962C8B-B14F-4D97-AF65-F5344CB8AC3E}">
        <p14:creationId xmlns:p14="http://schemas.microsoft.com/office/powerpoint/2010/main" val="1765182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923BE2-2F3F-E76E-464E-00AEAEC0859C}"/>
              </a:ext>
            </a:extLst>
          </p:cNvPr>
          <p:cNvSpPr txBox="1"/>
          <p:nvPr/>
        </p:nvSpPr>
        <p:spPr>
          <a:xfrm>
            <a:off x="2493429" y="1020825"/>
            <a:ext cx="7418056" cy="400110"/>
          </a:xfrm>
          <a:prstGeom prst="rect">
            <a:avLst/>
          </a:prstGeom>
          <a:noFill/>
        </p:spPr>
        <p:txBody>
          <a:bodyPr wrap="none" rtlCol="0">
            <a:spAutoFit/>
          </a:bodyPr>
          <a:lstStyle/>
          <a:p>
            <a:r>
              <a:rPr lang="en-US" sz="2000" b="1" dirty="0"/>
              <a:t>Simulated: 4 sources, 3-5 arcmin separation</a:t>
            </a:r>
            <a:r>
              <a:rPr lang="en-US" dirty="0"/>
              <a:t>, 1x, 2x, 3x, 4x flux (relative)</a:t>
            </a:r>
          </a:p>
        </p:txBody>
      </p:sp>
      <p:pic>
        <p:nvPicPr>
          <p:cNvPr id="7" name="Picture 6">
            <a:extLst>
              <a:ext uri="{FF2B5EF4-FFF2-40B4-BE49-F238E27FC236}">
                <a16:creationId xmlns:a16="http://schemas.microsoft.com/office/drawing/2014/main" id="{F0594F32-24F4-2561-B911-9229BDC1FB6D}"/>
              </a:ext>
            </a:extLst>
          </p:cNvPr>
          <p:cNvPicPr>
            <a:picLocks noChangeAspect="1"/>
          </p:cNvPicPr>
          <p:nvPr/>
        </p:nvPicPr>
        <p:blipFill>
          <a:blip r:embed="rId2"/>
          <a:stretch>
            <a:fillRect/>
          </a:stretch>
        </p:blipFill>
        <p:spPr>
          <a:xfrm rot="5400000">
            <a:off x="526218" y="1822821"/>
            <a:ext cx="3934420" cy="4070833"/>
          </a:xfrm>
          <a:prstGeom prst="rect">
            <a:avLst/>
          </a:prstGeom>
        </p:spPr>
      </p:pic>
      <p:pic>
        <p:nvPicPr>
          <p:cNvPr id="10" name="Picture 9" descr="Chart&#10;&#10;Description automatically generated">
            <a:extLst>
              <a:ext uri="{FF2B5EF4-FFF2-40B4-BE49-F238E27FC236}">
                <a16:creationId xmlns:a16="http://schemas.microsoft.com/office/drawing/2014/main" id="{8DC4BBCC-A3EA-991A-7445-D5D78C160372}"/>
              </a:ext>
            </a:extLst>
          </p:cNvPr>
          <p:cNvPicPr>
            <a:picLocks noChangeAspect="1"/>
          </p:cNvPicPr>
          <p:nvPr/>
        </p:nvPicPr>
        <p:blipFill>
          <a:blip r:embed="rId3"/>
          <a:stretch>
            <a:fillRect/>
          </a:stretch>
        </p:blipFill>
        <p:spPr>
          <a:xfrm>
            <a:off x="6453403" y="1891027"/>
            <a:ext cx="5066731" cy="3800048"/>
          </a:xfrm>
          <a:prstGeom prst="rect">
            <a:avLst/>
          </a:prstGeom>
        </p:spPr>
      </p:pic>
      <p:sp>
        <p:nvSpPr>
          <p:cNvPr id="3" name="TextBox 2">
            <a:extLst>
              <a:ext uri="{FF2B5EF4-FFF2-40B4-BE49-F238E27FC236}">
                <a16:creationId xmlns:a16="http://schemas.microsoft.com/office/drawing/2014/main" id="{1636CBF0-54D7-DB42-A953-88D749F5E96F}"/>
              </a:ext>
            </a:extLst>
          </p:cNvPr>
          <p:cNvSpPr txBox="1"/>
          <p:nvPr/>
        </p:nvSpPr>
        <p:spPr>
          <a:xfrm>
            <a:off x="1162716" y="1642711"/>
            <a:ext cx="3077735" cy="461665"/>
          </a:xfrm>
          <a:prstGeom prst="rect">
            <a:avLst/>
          </a:prstGeom>
          <a:noFill/>
        </p:spPr>
        <p:txBody>
          <a:bodyPr wrap="square" rtlCol="0">
            <a:spAutoFit/>
          </a:bodyPr>
          <a:lstStyle/>
          <a:p>
            <a:r>
              <a:rPr lang="en-US" sz="2400" b="1" dirty="0">
                <a:solidFill>
                  <a:srgbClr val="C00000"/>
                </a:solidFill>
              </a:rPr>
              <a:t>Compton telescope </a:t>
            </a:r>
          </a:p>
        </p:txBody>
      </p:sp>
      <p:sp>
        <p:nvSpPr>
          <p:cNvPr id="9" name="TextBox 8">
            <a:extLst>
              <a:ext uri="{FF2B5EF4-FFF2-40B4-BE49-F238E27FC236}">
                <a16:creationId xmlns:a16="http://schemas.microsoft.com/office/drawing/2014/main" id="{BE544307-FA2C-804E-97AF-46930832A31B}"/>
              </a:ext>
            </a:extLst>
          </p:cNvPr>
          <p:cNvSpPr txBox="1"/>
          <p:nvPr/>
        </p:nvSpPr>
        <p:spPr>
          <a:xfrm>
            <a:off x="7374761" y="1682061"/>
            <a:ext cx="2989720" cy="461665"/>
          </a:xfrm>
          <a:prstGeom prst="rect">
            <a:avLst/>
          </a:prstGeom>
          <a:noFill/>
        </p:spPr>
        <p:txBody>
          <a:bodyPr wrap="square" rtlCol="0">
            <a:spAutoFit/>
          </a:bodyPr>
          <a:lstStyle/>
          <a:p>
            <a:r>
              <a:rPr lang="en-US" sz="2400" b="1" dirty="0">
                <a:solidFill>
                  <a:srgbClr val="C00000"/>
                </a:solidFill>
              </a:rPr>
              <a:t>Coded Aperture Mask </a:t>
            </a:r>
          </a:p>
        </p:txBody>
      </p:sp>
      <p:cxnSp>
        <p:nvCxnSpPr>
          <p:cNvPr id="11" name="Straight Connector 10">
            <a:extLst>
              <a:ext uri="{FF2B5EF4-FFF2-40B4-BE49-F238E27FC236}">
                <a16:creationId xmlns:a16="http://schemas.microsoft.com/office/drawing/2014/main" id="{7DCFC3B0-F164-D649-8237-11EDF45C2CDE}"/>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CAF6EA4-B9B0-7C45-ACF6-2CC975852F5E}"/>
              </a:ext>
            </a:extLst>
          </p:cNvPr>
          <p:cNvSpPr txBox="1"/>
          <p:nvPr/>
        </p:nvSpPr>
        <p:spPr>
          <a:xfrm>
            <a:off x="247628" y="185111"/>
            <a:ext cx="11298620" cy="461665"/>
          </a:xfrm>
          <a:prstGeom prst="rect">
            <a:avLst/>
          </a:prstGeom>
          <a:noFill/>
        </p:spPr>
        <p:txBody>
          <a:bodyPr wrap="square" rtlCol="0">
            <a:spAutoFit/>
          </a:bodyPr>
          <a:lstStyle/>
          <a:p>
            <a:pPr algn="ctr"/>
            <a:r>
              <a:rPr lang="en-US" sz="2400" b="1" dirty="0"/>
              <a:t>Resolving point sources in heavy populated regions with Coded Aperture Mask </a:t>
            </a:r>
          </a:p>
        </p:txBody>
      </p:sp>
      <p:sp>
        <p:nvSpPr>
          <p:cNvPr id="13" name="TextBox 12">
            <a:extLst>
              <a:ext uri="{FF2B5EF4-FFF2-40B4-BE49-F238E27FC236}">
                <a16:creationId xmlns:a16="http://schemas.microsoft.com/office/drawing/2014/main" id="{92FE2D97-3B5D-C245-A80B-954AE367EAAA}"/>
              </a:ext>
            </a:extLst>
          </p:cNvPr>
          <p:cNvSpPr txBox="1"/>
          <p:nvPr/>
        </p:nvSpPr>
        <p:spPr>
          <a:xfrm>
            <a:off x="8439150" y="6058546"/>
            <a:ext cx="3187700" cy="646331"/>
          </a:xfrm>
          <a:prstGeom prst="rect">
            <a:avLst/>
          </a:prstGeom>
          <a:noFill/>
        </p:spPr>
        <p:txBody>
          <a:bodyPr wrap="square" rtlCol="0">
            <a:spAutoFit/>
          </a:bodyPr>
          <a:lstStyle/>
          <a:p>
            <a:r>
              <a:rPr lang="en-US" b="1" dirty="0"/>
              <a:t>Credit: Eric Yates, with critical support from Gerry Skinner</a:t>
            </a:r>
          </a:p>
        </p:txBody>
      </p:sp>
      <p:sp>
        <p:nvSpPr>
          <p:cNvPr id="14" name="TextBox 13">
            <a:extLst>
              <a:ext uri="{FF2B5EF4-FFF2-40B4-BE49-F238E27FC236}">
                <a16:creationId xmlns:a16="http://schemas.microsoft.com/office/drawing/2014/main" id="{7E9E58F3-BB84-0042-8C92-235DC73C8299}"/>
              </a:ext>
            </a:extLst>
          </p:cNvPr>
          <p:cNvSpPr txBox="1"/>
          <p:nvPr/>
        </p:nvSpPr>
        <p:spPr>
          <a:xfrm rot="20393337">
            <a:off x="2575817" y="2754744"/>
            <a:ext cx="7531216" cy="1015663"/>
          </a:xfrm>
          <a:prstGeom prst="rect">
            <a:avLst/>
          </a:prstGeom>
          <a:noFill/>
        </p:spPr>
        <p:txBody>
          <a:bodyPr wrap="square" rtlCol="0">
            <a:spAutoFit/>
          </a:bodyPr>
          <a:lstStyle/>
          <a:p>
            <a:r>
              <a:rPr lang="en-US" sz="6000" b="1" dirty="0">
                <a:solidFill>
                  <a:schemeClr val="accent2">
                    <a:lumMod val="60000"/>
                    <a:lumOff val="40000"/>
                  </a:schemeClr>
                </a:solidFill>
                <a:effectLst>
                  <a:outerShdw blurRad="50800" dist="38100" dir="5400000" algn="t" rotWithShape="0">
                    <a:prstClr val="black">
                      <a:alpha val="40000"/>
                    </a:prstClr>
                  </a:outerShdw>
                </a:effectLst>
              </a:rPr>
              <a:t>P R E L I M I N A R Y</a:t>
            </a:r>
          </a:p>
        </p:txBody>
      </p:sp>
      <p:sp>
        <p:nvSpPr>
          <p:cNvPr id="2" name="Footer Placeholder 1">
            <a:extLst>
              <a:ext uri="{FF2B5EF4-FFF2-40B4-BE49-F238E27FC236}">
                <a16:creationId xmlns:a16="http://schemas.microsoft.com/office/drawing/2014/main" id="{B156154D-0487-0146-9006-603E0F39B4BA}"/>
              </a:ext>
            </a:extLst>
          </p:cNvPr>
          <p:cNvSpPr>
            <a:spLocks noGrp="1"/>
          </p:cNvSpPr>
          <p:nvPr>
            <p:ph type="ftr" sz="quarter" idx="11"/>
          </p:nvPr>
        </p:nvSpPr>
        <p:spPr/>
        <p:txBody>
          <a:bodyPr/>
          <a:lstStyle/>
          <a:p>
            <a:r>
              <a:rPr lang="en-US" dirty="0"/>
              <a:t>Alexander Moiseev   Vulcano Workshop  September 25-30, 2022,   Elba, Italy</a:t>
            </a:r>
          </a:p>
        </p:txBody>
      </p:sp>
      <p:sp>
        <p:nvSpPr>
          <p:cNvPr id="15" name="TextBox 14">
            <a:extLst>
              <a:ext uri="{FF2B5EF4-FFF2-40B4-BE49-F238E27FC236}">
                <a16:creationId xmlns:a16="http://schemas.microsoft.com/office/drawing/2014/main" id="{F1D48546-0A50-A541-8469-1023D62BD23D}"/>
              </a:ext>
            </a:extLst>
          </p:cNvPr>
          <p:cNvSpPr txBox="1"/>
          <p:nvPr/>
        </p:nvSpPr>
        <p:spPr>
          <a:xfrm>
            <a:off x="11442700" y="6352143"/>
            <a:ext cx="444500" cy="369332"/>
          </a:xfrm>
          <a:prstGeom prst="rect">
            <a:avLst/>
          </a:prstGeom>
          <a:noFill/>
        </p:spPr>
        <p:txBody>
          <a:bodyPr wrap="square" rtlCol="0">
            <a:spAutoFit/>
          </a:bodyPr>
          <a:lstStyle/>
          <a:p>
            <a:r>
              <a:rPr lang="en-US" b="1" dirty="0"/>
              <a:t>14</a:t>
            </a:r>
          </a:p>
        </p:txBody>
      </p:sp>
      <p:sp>
        <p:nvSpPr>
          <p:cNvPr id="8" name="TextBox 7">
            <a:extLst>
              <a:ext uri="{FF2B5EF4-FFF2-40B4-BE49-F238E27FC236}">
                <a16:creationId xmlns:a16="http://schemas.microsoft.com/office/drawing/2014/main" id="{9C32CD23-8313-F545-B631-173AC7B895A1}"/>
              </a:ext>
            </a:extLst>
          </p:cNvPr>
          <p:cNvSpPr txBox="1"/>
          <p:nvPr/>
        </p:nvSpPr>
        <p:spPr>
          <a:xfrm>
            <a:off x="196344" y="5691075"/>
            <a:ext cx="5010477" cy="923330"/>
          </a:xfrm>
          <a:prstGeom prst="rect">
            <a:avLst/>
          </a:prstGeom>
          <a:noFill/>
        </p:spPr>
        <p:txBody>
          <a:bodyPr wrap="square" rtlCol="0">
            <a:spAutoFit/>
          </a:bodyPr>
          <a:lstStyle/>
          <a:p>
            <a:r>
              <a:rPr lang="en-US" sz="1800" b="1" dirty="0">
                <a:effectLst/>
                <a:latin typeface="LMRoman10"/>
              </a:rPr>
              <a:t>High-accuracy detection of point sources allows to disentangle the true diffuse emission from possible unresolved sources by, e.g</a:t>
            </a:r>
            <a:r>
              <a:rPr lang="en-US" b="1" dirty="0">
                <a:latin typeface="LMRoman10"/>
              </a:rPr>
              <a:t>., D3PO method</a:t>
            </a:r>
            <a:endParaRPr lang="en-US" b="1" dirty="0">
              <a:effectLst/>
            </a:endParaRPr>
          </a:p>
        </p:txBody>
      </p:sp>
    </p:spTree>
    <p:extLst>
      <p:ext uri="{BB962C8B-B14F-4D97-AF65-F5344CB8AC3E}">
        <p14:creationId xmlns:p14="http://schemas.microsoft.com/office/powerpoint/2010/main" val="119884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D8421E2-7526-724F-8CA2-EE2CDBDD0724}"/>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03402BB-82AD-D544-BC94-B9B01F94B5D5}"/>
              </a:ext>
            </a:extLst>
          </p:cNvPr>
          <p:cNvSpPr txBox="1"/>
          <p:nvPr/>
        </p:nvSpPr>
        <p:spPr>
          <a:xfrm>
            <a:off x="1193800" y="101600"/>
            <a:ext cx="10464800" cy="523220"/>
          </a:xfrm>
          <a:prstGeom prst="rect">
            <a:avLst/>
          </a:prstGeom>
          <a:noFill/>
        </p:spPr>
        <p:txBody>
          <a:bodyPr wrap="square" rtlCol="0">
            <a:spAutoFit/>
          </a:bodyPr>
          <a:lstStyle/>
          <a:p>
            <a:r>
              <a:rPr lang="en-US" sz="2800" b="1" dirty="0"/>
              <a:t>   Side-entering background suppression by Compton pointing</a:t>
            </a:r>
          </a:p>
        </p:txBody>
      </p:sp>
      <p:pic>
        <p:nvPicPr>
          <p:cNvPr id="7" name="Picture 6">
            <a:extLst>
              <a:ext uri="{FF2B5EF4-FFF2-40B4-BE49-F238E27FC236}">
                <a16:creationId xmlns:a16="http://schemas.microsoft.com/office/drawing/2014/main" id="{055D95D6-6FC9-9E4F-8906-1BB3D78CE6DF}"/>
              </a:ext>
            </a:extLst>
          </p:cNvPr>
          <p:cNvPicPr>
            <a:picLocks noChangeAspect="1"/>
          </p:cNvPicPr>
          <p:nvPr/>
        </p:nvPicPr>
        <p:blipFill>
          <a:blip r:embed="rId2"/>
          <a:stretch>
            <a:fillRect/>
          </a:stretch>
        </p:blipFill>
        <p:spPr>
          <a:xfrm>
            <a:off x="192045" y="0"/>
            <a:ext cx="1179581" cy="1141801"/>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13162D8B-23A2-7848-B96C-5F8D7C578E1C}"/>
              </a:ext>
            </a:extLst>
          </p:cNvPr>
          <p:cNvPicPr>
            <a:picLocks noChangeAspect="1"/>
          </p:cNvPicPr>
          <p:nvPr/>
        </p:nvPicPr>
        <p:blipFill>
          <a:blip r:embed="rId3"/>
          <a:stretch>
            <a:fillRect/>
          </a:stretch>
        </p:blipFill>
        <p:spPr>
          <a:xfrm>
            <a:off x="781835" y="1033353"/>
            <a:ext cx="3340101" cy="5089099"/>
          </a:xfrm>
          <a:prstGeom prst="rect">
            <a:avLst/>
          </a:prstGeom>
        </p:spPr>
      </p:pic>
      <p:sp>
        <p:nvSpPr>
          <p:cNvPr id="4" name="TextBox 3">
            <a:extLst>
              <a:ext uri="{FF2B5EF4-FFF2-40B4-BE49-F238E27FC236}">
                <a16:creationId xmlns:a16="http://schemas.microsoft.com/office/drawing/2014/main" id="{5985229E-86A7-3645-AA75-A44ED46C6048}"/>
              </a:ext>
            </a:extLst>
          </p:cNvPr>
          <p:cNvSpPr txBox="1"/>
          <p:nvPr/>
        </p:nvSpPr>
        <p:spPr>
          <a:xfrm>
            <a:off x="927884" y="5918409"/>
            <a:ext cx="3618715" cy="646331"/>
          </a:xfrm>
          <a:prstGeom prst="rect">
            <a:avLst/>
          </a:prstGeom>
          <a:noFill/>
        </p:spPr>
        <p:txBody>
          <a:bodyPr wrap="square" rtlCol="0">
            <a:spAutoFit/>
          </a:bodyPr>
          <a:lstStyle/>
          <a:p>
            <a:r>
              <a:rPr lang="en-US" b="1" dirty="0"/>
              <a:t>Source detection by Compton telescope with Coded mask</a:t>
            </a:r>
          </a:p>
        </p:txBody>
      </p:sp>
      <p:sp>
        <p:nvSpPr>
          <p:cNvPr id="3" name="TextBox 2">
            <a:extLst>
              <a:ext uri="{FF2B5EF4-FFF2-40B4-BE49-F238E27FC236}">
                <a16:creationId xmlns:a16="http://schemas.microsoft.com/office/drawing/2014/main" id="{BDCFD2D1-71CD-F14E-B2A9-ADDA4E19AF2A}"/>
              </a:ext>
            </a:extLst>
          </p:cNvPr>
          <p:cNvSpPr txBox="1"/>
          <p:nvPr/>
        </p:nvSpPr>
        <p:spPr>
          <a:xfrm>
            <a:off x="5638799" y="5878043"/>
            <a:ext cx="3873501" cy="923330"/>
          </a:xfrm>
          <a:prstGeom prst="rect">
            <a:avLst/>
          </a:prstGeom>
          <a:noFill/>
        </p:spPr>
        <p:txBody>
          <a:bodyPr wrap="square" rtlCol="0">
            <a:spAutoFit/>
          </a:bodyPr>
          <a:lstStyle/>
          <a:p>
            <a:r>
              <a:rPr lang="en-US" b="1" dirty="0"/>
              <a:t>Event selection by Compton pointing: </a:t>
            </a:r>
            <a:r>
              <a:rPr lang="en-US" b="1" dirty="0">
                <a:solidFill>
                  <a:srgbClr val="0070C0"/>
                </a:solidFill>
              </a:rPr>
              <a:t>accepted good event</a:t>
            </a:r>
            <a:r>
              <a:rPr lang="en-US" b="1" dirty="0"/>
              <a:t>, </a:t>
            </a:r>
            <a:r>
              <a:rPr lang="en-US" b="1" dirty="0">
                <a:solidFill>
                  <a:srgbClr val="C00000"/>
                </a:solidFill>
              </a:rPr>
              <a:t>accepted bckg event, </a:t>
            </a:r>
            <a:r>
              <a:rPr lang="en-US" b="1" dirty="0"/>
              <a:t>and rejected bckg event</a:t>
            </a:r>
          </a:p>
        </p:txBody>
      </p:sp>
      <p:pic>
        <p:nvPicPr>
          <p:cNvPr id="10" name="Picture 9" descr="Diagram&#10;&#10;Description automatically generated">
            <a:extLst>
              <a:ext uri="{FF2B5EF4-FFF2-40B4-BE49-F238E27FC236}">
                <a16:creationId xmlns:a16="http://schemas.microsoft.com/office/drawing/2014/main" id="{96BDED3A-19BD-4C4F-AAFC-8763396526BC}"/>
              </a:ext>
            </a:extLst>
          </p:cNvPr>
          <p:cNvPicPr>
            <a:picLocks noChangeAspect="1"/>
          </p:cNvPicPr>
          <p:nvPr/>
        </p:nvPicPr>
        <p:blipFill>
          <a:blip r:embed="rId4"/>
          <a:stretch>
            <a:fillRect/>
          </a:stretch>
        </p:blipFill>
        <p:spPr>
          <a:xfrm>
            <a:off x="4991127" y="994793"/>
            <a:ext cx="5524474" cy="4962161"/>
          </a:xfrm>
          <a:prstGeom prst="rect">
            <a:avLst/>
          </a:prstGeom>
        </p:spPr>
      </p:pic>
      <p:sp>
        <p:nvSpPr>
          <p:cNvPr id="8" name="Footer Placeholder 7">
            <a:extLst>
              <a:ext uri="{FF2B5EF4-FFF2-40B4-BE49-F238E27FC236}">
                <a16:creationId xmlns:a16="http://schemas.microsoft.com/office/drawing/2014/main" id="{8569B65A-70C1-0C40-93F3-6A579034F749}"/>
              </a:ext>
            </a:extLst>
          </p:cNvPr>
          <p:cNvSpPr>
            <a:spLocks noGrp="1"/>
          </p:cNvSpPr>
          <p:nvPr>
            <p:ph type="ftr" sz="quarter" idx="11"/>
          </p:nvPr>
        </p:nvSpPr>
        <p:spPr/>
        <p:txBody>
          <a:bodyPr/>
          <a:lstStyle/>
          <a:p>
            <a:r>
              <a:rPr lang="en-US" dirty="0"/>
              <a:t>Alexander Moiseev   Vulcano Workshop  September 25-30, 2022,   Elba, Italy</a:t>
            </a:r>
          </a:p>
        </p:txBody>
      </p:sp>
      <p:sp>
        <p:nvSpPr>
          <p:cNvPr id="12" name="TextBox 11">
            <a:extLst>
              <a:ext uri="{FF2B5EF4-FFF2-40B4-BE49-F238E27FC236}">
                <a16:creationId xmlns:a16="http://schemas.microsoft.com/office/drawing/2014/main" id="{F3D8CBFD-40C0-114A-927C-42737D76B097}"/>
              </a:ext>
            </a:extLst>
          </p:cNvPr>
          <p:cNvSpPr txBox="1"/>
          <p:nvPr/>
        </p:nvSpPr>
        <p:spPr>
          <a:xfrm>
            <a:off x="11442700" y="6352143"/>
            <a:ext cx="444500" cy="369332"/>
          </a:xfrm>
          <a:prstGeom prst="rect">
            <a:avLst/>
          </a:prstGeom>
          <a:noFill/>
        </p:spPr>
        <p:txBody>
          <a:bodyPr wrap="square" rtlCol="0">
            <a:spAutoFit/>
          </a:bodyPr>
          <a:lstStyle/>
          <a:p>
            <a:r>
              <a:rPr lang="en-US" b="1" dirty="0"/>
              <a:t>15</a:t>
            </a:r>
          </a:p>
        </p:txBody>
      </p:sp>
    </p:spTree>
    <p:extLst>
      <p:ext uri="{BB962C8B-B14F-4D97-AF65-F5344CB8AC3E}">
        <p14:creationId xmlns:p14="http://schemas.microsoft.com/office/powerpoint/2010/main" val="299849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923BE2-2F3F-E76E-464E-00AEAEC0859C}"/>
              </a:ext>
            </a:extLst>
          </p:cNvPr>
          <p:cNvSpPr txBox="1"/>
          <p:nvPr/>
        </p:nvSpPr>
        <p:spPr>
          <a:xfrm>
            <a:off x="3060553" y="190649"/>
            <a:ext cx="6070893" cy="461665"/>
          </a:xfrm>
          <a:prstGeom prst="rect">
            <a:avLst/>
          </a:prstGeom>
          <a:noFill/>
        </p:spPr>
        <p:txBody>
          <a:bodyPr wrap="none" rtlCol="0">
            <a:spAutoFit/>
          </a:bodyPr>
          <a:lstStyle/>
          <a:p>
            <a:pPr algn="ctr"/>
            <a:r>
              <a:rPr lang="en-US" sz="2400" b="1" dirty="0"/>
              <a:t>Illustration of the Compton pointing efficiency</a:t>
            </a:r>
          </a:p>
        </p:txBody>
      </p:sp>
      <p:pic>
        <p:nvPicPr>
          <p:cNvPr id="11" name="Picture 10" descr="Chart&#10;&#10;Description automatically generated">
            <a:extLst>
              <a:ext uri="{FF2B5EF4-FFF2-40B4-BE49-F238E27FC236}">
                <a16:creationId xmlns:a16="http://schemas.microsoft.com/office/drawing/2014/main" id="{177D270B-49D4-5844-AED6-18B3D27DEA26}"/>
              </a:ext>
            </a:extLst>
          </p:cNvPr>
          <p:cNvPicPr>
            <a:picLocks noChangeAspect="1"/>
          </p:cNvPicPr>
          <p:nvPr/>
        </p:nvPicPr>
        <p:blipFill>
          <a:blip r:embed="rId2"/>
          <a:stretch>
            <a:fillRect/>
          </a:stretch>
        </p:blipFill>
        <p:spPr>
          <a:xfrm>
            <a:off x="8651892" y="4018559"/>
            <a:ext cx="3384882" cy="2625453"/>
          </a:xfrm>
          <a:prstGeom prst="rect">
            <a:avLst/>
          </a:prstGeom>
        </p:spPr>
      </p:pic>
      <p:pic>
        <p:nvPicPr>
          <p:cNvPr id="3" name="Picture 2" descr="Chart&#10;&#10;Description automatically generated">
            <a:extLst>
              <a:ext uri="{FF2B5EF4-FFF2-40B4-BE49-F238E27FC236}">
                <a16:creationId xmlns:a16="http://schemas.microsoft.com/office/drawing/2014/main" id="{32B28218-6AC6-BB25-5B39-225F1FFD67F2}"/>
              </a:ext>
            </a:extLst>
          </p:cNvPr>
          <p:cNvPicPr>
            <a:picLocks noChangeAspect="1"/>
          </p:cNvPicPr>
          <p:nvPr/>
        </p:nvPicPr>
        <p:blipFill>
          <a:blip r:embed="rId3"/>
          <a:stretch>
            <a:fillRect/>
          </a:stretch>
        </p:blipFill>
        <p:spPr>
          <a:xfrm>
            <a:off x="8491946" y="1165551"/>
            <a:ext cx="3662735" cy="2747051"/>
          </a:xfrm>
          <a:prstGeom prst="rect">
            <a:avLst/>
          </a:prstGeom>
        </p:spPr>
      </p:pic>
      <p:pic>
        <p:nvPicPr>
          <p:cNvPr id="12" name="Picture 11" descr="Chart, scatter chart&#10;&#10;Description automatically generated">
            <a:extLst>
              <a:ext uri="{FF2B5EF4-FFF2-40B4-BE49-F238E27FC236}">
                <a16:creationId xmlns:a16="http://schemas.microsoft.com/office/drawing/2014/main" id="{FB081521-97B6-F44C-9991-A3B348FA87FB}"/>
              </a:ext>
            </a:extLst>
          </p:cNvPr>
          <p:cNvPicPr>
            <a:picLocks noChangeAspect="1"/>
          </p:cNvPicPr>
          <p:nvPr/>
        </p:nvPicPr>
        <p:blipFill>
          <a:blip r:embed="rId4"/>
          <a:stretch>
            <a:fillRect/>
          </a:stretch>
        </p:blipFill>
        <p:spPr>
          <a:xfrm>
            <a:off x="142648" y="1124889"/>
            <a:ext cx="3662735" cy="2747052"/>
          </a:xfrm>
          <a:prstGeom prst="rect">
            <a:avLst/>
          </a:prstGeom>
        </p:spPr>
      </p:pic>
      <p:pic>
        <p:nvPicPr>
          <p:cNvPr id="14" name="Picture 13" descr="Chart, histogram&#10;&#10;Description automatically generated">
            <a:extLst>
              <a:ext uri="{FF2B5EF4-FFF2-40B4-BE49-F238E27FC236}">
                <a16:creationId xmlns:a16="http://schemas.microsoft.com/office/drawing/2014/main" id="{31755EC0-0B15-564D-806E-A0081E8BF964}"/>
              </a:ext>
            </a:extLst>
          </p:cNvPr>
          <p:cNvPicPr>
            <a:picLocks noChangeAspect="1"/>
          </p:cNvPicPr>
          <p:nvPr/>
        </p:nvPicPr>
        <p:blipFill>
          <a:blip r:embed="rId5"/>
          <a:stretch>
            <a:fillRect/>
          </a:stretch>
        </p:blipFill>
        <p:spPr>
          <a:xfrm>
            <a:off x="247628" y="3871415"/>
            <a:ext cx="3473675" cy="2762087"/>
          </a:xfrm>
          <a:prstGeom prst="rect">
            <a:avLst/>
          </a:prstGeom>
        </p:spPr>
      </p:pic>
      <p:sp>
        <p:nvSpPr>
          <p:cNvPr id="15" name="TextBox 14">
            <a:extLst>
              <a:ext uri="{FF2B5EF4-FFF2-40B4-BE49-F238E27FC236}">
                <a16:creationId xmlns:a16="http://schemas.microsoft.com/office/drawing/2014/main" id="{47686277-8647-3642-8F8B-38A2BA539070}"/>
              </a:ext>
            </a:extLst>
          </p:cNvPr>
          <p:cNvSpPr txBox="1"/>
          <p:nvPr/>
        </p:nvSpPr>
        <p:spPr>
          <a:xfrm>
            <a:off x="6268501" y="1391782"/>
            <a:ext cx="2465596" cy="4185889"/>
          </a:xfrm>
          <a:prstGeom prst="rect">
            <a:avLst/>
          </a:prstGeom>
          <a:noFill/>
        </p:spPr>
        <p:txBody>
          <a:bodyPr wrap="square" rtlCol="0">
            <a:spAutoFit/>
          </a:bodyPr>
          <a:lstStyle/>
          <a:p>
            <a:pPr>
              <a:lnSpc>
                <a:spcPct val="110000"/>
              </a:lnSpc>
              <a:spcBef>
                <a:spcPts val="600"/>
              </a:spcBef>
            </a:pPr>
            <a:r>
              <a:rPr lang="en-US" sz="2000" b="1" dirty="0">
                <a:solidFill>
                  <a:srgbClr val="C00000"/>
                </a:solidFill>
              </a:rPr>
              <a:t>With Compton pointing</a:t>
            </a:r>
          </a:p>
          <a:p>
            <a:pPr>
              <a:lnSpc>
                <a:spcPct val="110000"/>
              </a:lnSpc>
              <a:spcBef>
                <a:spcPts val="600"/>
              </a:spcBef>
            </a:pPr>
            <a:endParaRPr lang="en-US" dirty="0"/>
          </a:p>
          <a:p>
            <a:pPr>
              <a:lnSpc>
                <a:spcPct val="110000"/>
              </a:lnSpc>
              <a:spcBef>
                <a:spcPts val="600"/>
              </a:spcBef>
            </a:pPr>
            <a:r>
              <a:rPr lang="en-US" dirty="0"/>
              <a:t>30K photons survived the event selections and pointing reconstruction to the Mask location</a:t>
            </a:r>
          </a:p>
          <a:p>
            <a:pPr>
              <a:lnSpc>
                <a:spcPct val="110000"/>
              </a:lnSpc>
              <a:spcBef>
                <a:spcPts val="600"/>
              </a:spcBef>
            </a:pPr>
            <a:r>
              <a:rPr lang="en-US" dirty="0"/>
              <a:t>Out of them:</a:t>
            </a:r>
          </a:p>
          <a:p>
            <a:pPr>
              <a:lnSpc>
                <a:spcPct val="110000"/>
              </a:lnSpc>
              <a:spcBef>
                <a:spcPts val="600"/>
              </a:spcBef>
            </a:pPr>
            <a:r>
              <a:rPr lang="en-US" b="1" dirty="0">
                <a:solidFill>
                  <a:srgbClr val="0432FF"/>
                </a:solidFill>
              </a:rPr>
              <a:t>23K photons </a:t>
            </a:r>
            <a:r>
              <a:rPr lang="en-US" dirty="0"/>
              <a:t>are from the sources</a:t>
            </a:r>
          </a:p>
          <a:p>
            <a:pPr>
              <a:lnSpc>
                <a:spcPct val="110000"/>
              </a:lnSpc>
              <a:spcBef>
                <a:spcPts val="600"/>
              </a:spcBef>
            </a:pPr>
            <a:r>
              <a:rPr lang="en-US" b="1" dirty="0"/>
              <a:t>7K events </a:t>
            </a:r>
            <a:r>
              <a:rPr lang="en-US" dirty="0"/>
              <a:t>from background</a:t>
            </a:r>
          </a:p>
        </p:txBody>
      </p:sp>
      <p:sp>
        <p:nvSpPr>
          <p:cNvPr id="16" name="TextBox 15">
            <a:extLst>
              <a:ext uri="{FF2B5EF4-FFF2-40B4-BE49-F238E27FC236}">
                <a16:creationId xmlns:a16="http://schemas.microsoft.com/office/drawing/2014/main" id="{8D81CB56-B50D-0C43-9E0B-18795E0769B6}"/>
              </a:ext>
            </a:extLst>
          </p:cNvPr>
          <p:cNvSpPr txBox="1"/>
          <p:nvPr/>
        </p:nvSpPr>
        <p:spPr>
          <a:xfrm>
            <a:off x="3793634" y="1381272"/>
            <a:ext cx="2465596" cy="3576492"/>
          </a:xfrm>
          <a:prstGeom prst="rect">
            <a:avLst/>
          </a:prstGeom>
          <a:noFill/>
        </p:spPr>
        <p:txBody>
          <a:bodyPr wrap="square" rtlCol="0">
            <a:spAutoFit/>
          </a:bodyPr>
          <a:lstStyle/>
          <a:p>
            <a:pPr>
              <a:lnSpc>
                <a:spcPct val="110000"/>
              </a:lnSpc>
              <a:spcBef>
                <a:spcPts val="600"/>
              </a:spcBef>
            </a:pPr>
            <a:r>
              <a:rPr lang="en-US" sz="2000" b="1" dirty="0">
                <a:solidFill>
                  <a:srgbClr val="C00000"/>
                </a:solidFill>
              </a:rPr>
              <a:t>Without Compton pointing</a:t>
            </a:r>
          </a:p>
          <a:p>
            <a:pPr>
              <a:lnSpc>
                <a:spcPct val="110000"/>
              </a:lnSpc>
              <a:spcBef>
                <a:spcPts val="600"/>
              </a:spcBef>
            </a:pPr>
            <a:endParaRPr lang="en-US" dirty="0"/>
          </a:p>
          <a:p>
            <a:pPr>
              <a:lnSpc>
                <a:spcPct val="110000"/>
              </a:lnSpc>
              <a:spcBef>
                <a:spcPts val="600"/>
              </a:spcBef>
            </a:pPr>
            <a:r>
              <a:rPr lang="en-US" dirty="0"/>
              <a:t>130K photons survived the event selections </a:t>
            </a:r>
          </a:p>
          <a:p>
            <a:pPr>
              <a:lnSpc>
                <a:spcPct val="110000"/>
              </a:lnSpc>
              <a:spcBef>
                <a:spcPts val="600"/>
              </a:spcBef>
            </a:pPr>
            <a:r>
              <a:rPr lang="en-US" dirty="0"/>
              <a:t>Out of them:</a:t>
            </a:r>
          </a:p>
          <a:p>
            <a:pPr>
              <a:lnSpc>
                <a:spcPct val="110000"/>
              </a:lnSpc>
              <a:spcBef>
                <a:spcPts val="600"/>
              </a:spcBef>
            </a:pPr>
            <a:r>
              <a:rPr lang="en-US" b="1" dirty="0">
                <a:solidFill>
                  <a:srgbClr val="0432FF"/>
                </a:solidFill>
              </a:rPr>
              <a:t>23K photons </a:t>
            </a:r>
            <a:r>
              <a:rPr lang="en-US" dirty="0"/>
              <a:t>are from the sources</a:t>
            </a:r>
          </a:p>
          <a:p>
            <a:pPr>
              <a:lnSpc>
                <a:spcPct val="110000"/>
              </a:lnSpc>
              <a:spcBef>
                <a:spcPts val="600"/>
              </a:spcBef>
            </a:pPr>
            <a:r>
              <a:rPr lang="en-US" b="1" dirty="0"/>
              <a:t>107K events </a:t>
            </a:r>
            <a:r>
              <a:rPr lang="en-US" dirty="0"/>
              <a:t>from background</a:t>
            </a:r>
          </a:p>
        </p:txBody>
      </p:sp>
      <p:sp>
        <p:nvSpPr>
          <p:cNvPr id="17" name="TextBox 16">
            <a:extLst>
              <a:ext uri="{FF2B5EF4-FFF2-40B4-BE49-F238E27FC236}">
                <a16:creationId xmlns:a16="http://schemas.microsoft.com/office/drawing/2014/main" id="{E02D1488-B2D5-D64D-81DD-4AAC0D598CFF}"/>
              </a:ext>
            </a:extLst>
          </p:cNvPr>
          <p:cNvSpPr txBox="1"/>
          <p:nvPr/>
        </p:nvSpPr>
        <p:spPr>
          <a:xfrm>
            <a:off x="1744717" y="876071"/>
            <a:ext cx="9482760" cy="369332"/>
          </a:xfrm>
          <a:prstGeom prst="rect">
            <a:avLst/>
          </a:prstGeom>
          <a:noFill/>
        </p:spPr>
        <p:txBody>
          <a:bodyPr wrap="square" rtlCol="0">
            <a:spAutoFit/>
          </a:bodyPr>
          <a:lstStyle/>
          <a:p>
            <a:r>
              <a:rPr lang="en-US" dirty="0"/>
              <a:t>Simulated: 4 sources, 3-5 arcmin separation, 1x, 2x, 3x, 4x flux (relative), </a:t>
            </a:r>
            <a:r>
              <a:rPr lang="en-US" dirty="0">
                <a:solidFill>
                  <a:srgbClr val="FF0000"/>
                </a:solidFill>
              </a:rPr>
              <a:t>12x background flux</a:t>
            </a:r>
          </a:p>
        </p:txBody>
      </p:sp>
      <p:cxnSp>
        <p:nvCxnSpPr>
          <p:cNvPr id="19" name="Straight Connector 18">
            <a:extLst>
              <a:ext uri="{FF2B5EF4-FFF2-40B4-BE49-F238E27FC236}">
                <a16:creationId xmlns:a16="http://schemas.microsoft.com/office/drawing/2014/main" id="{BFF38EE7-290D-BE4B-94BD-D51D23D6C7E1}"/>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090D857-666F-E648-AD72-07678EA42288}"/>
              </a:ext>
            </a:extLst>
          </p:cNvPr>
          <p:cNvSpPr txBox="1"/>
          <p:nvPr/>
        </p:nvSpPr>
        <p:spPr>
          <a:xfrm>
            <a:off x="7876254" y="6352143"/>
            <a:ext cx="2211467" cy="369332"/>
          </a:xfrm>
          <a:prstGeom prst="rect">
            <a:avLst/>
          </a:prstGeom>
          <a:noFill/>
        </p:spPr>
        <p:txBody>
          <a:bodyPr wrap="square" rtlCol="0">
            <a:spAutoFit/>
          </a:bodyPr>
          <a:lstStyle/>
          <a:p>
            <a:r>
              <a:rPr lang="en-US" b="1" dirty="0"/>
              <a:t>Credit: E. Yates</a:t>
            </a:r>
          </a:p>
        </p:txBody>
      </p:sp>
      <p:pic>
        <p:nvPicPr>
          <p:cNvPr id="20" name="Picture 19">
            <a:extLst>
              <a:ext uri="{FF2B5EF4-FFF2-40B4-BE49-F238E27FC236}">
                <a16:creationId xmlns:a16="http://schemas.microsoft.com/office/drawing/2014/main" id="{4DD3E38B-B16F-EB45-A29C-99C369978243}"/>
              </a:ext>
            </a:extLst>
          </p:cNvPr>
          <p:cNvPicPr>
            <a:picLocks noChangeAspect="1"/>
          </p:cNvPicPr>
          <p:nvPr/>
        </p:nvPicPr>
        <p:blipFill>
          <a:blip r:embed="rId6"/>
          <a:stretch>
            <a:fillRect/>
          </a:stretch>
        </p:blipFill>
        <p:spPr>
          <a:xfrm>
            <a:off x="192045" y="0"/>
            <a:ext cx="1179581" cy="1141801"/>
          </a:xfrm>
          <a:prstGeom prst="rect">
            <a:avLst/>
          </a:prstGeom>
        </p:spPr>
      </p:pic>
      <p:sp>
        <p:nvSpPr>
          <p:cNvPr id="21" name="TextBox 20">
            <a:extLst>
              <a:ext uri="{FF2B5EF4-FFF2-40B4-BE49-F238E27FC236}">
                <a16:creationId xmlns:a16="http://schemas.microsoft.com/office/drawing/2014/main" id="{3A03972F-BC10-A748-8EA9-9C59E5FA9C1B}"/>
              </a:ext>
            </a:extLst>
          </p:cNvPr>
          <p:cNvSpPr txBox="1"/>
          <p:nvPr/>
        </p:nvSpPr>
        <p:spPr>
          <a:xfrm>
            <a:off x="2413363" y="1681582"/>
            <a:ext cx="7674358" cy="1200329"/>
          </a:xfrm>
          <a:prstGeom prst="rect">
            <a:avLst/>
          </a:prstGeom>
          <a:noFill/>
        </p:spPr>
        <p:txBody>
          <a:bodyPr wrap="square" rtlCol="0">
            <a:spAutoFit/>
            <a:scene3d>
              <a:camera prst="orthographicFront"/>
              <a:lightRig rig="threePt" dir="t"/>
            </a:scene3d>
          </a:bodyPr>
          <a:lstStyle/>
          <a:p>
            <a:r>
              <a:rPr lang="en-US" sz="7200" b="1" dirty="0">
                <a:solidFill>
                  <a:schemeClr val="accent2">
                    <a:lumMod val="40000"/>
                    <a:lumOff val="60000"/>
                  </a:schemeClr>
                </a:solidFill>
                <a:effectLst>
                  <a:outerShdw blurRad="50800" dist="38100" dir="5400000" algn="t" rotWithShape="0">
                    <a:schemeClr val="accent4">
                      <a:lumMod val="20000"/>
                      <a:lumOff val="80000"/>
                      <a:alpha val="40000"/>
                    </a:schemeClr>
                  </a:outerShdw>
                </a:effectLst>
              </a:rPr>
              <a:t>P R E L I M I N A R Y</a:t>
            </a:r>
          </a:p>
        </p:txBody>
      </p:sp>
      <p:sp>
        <p:nvSpPr>
          <p:cNvPr id="5" name="Footer Placeholder 4">
            <a:extLst>
              <a:ext uri="{FF2B5EF4-FFF2-40B4-BE49-F238E27FC236}">
                <a16:creationId xmlns:a16="http://schemas.microsoft.com/office/drawing/2014/main" id="{26996398-6FA3-2F4D-982A-C1713334F36C}"/>
              </a:ext>
            </a:extLst>
          </p:cNvPr>
          <p:cNvSpPr>
            <a:spLocks noGrp="1"/>
          </p:cNvSpPr>
          <p:nvPr>
            <p:ph type="ftr" sz="quarter" idx="11"/>
          </p:nvPr>
        </p:nvSpPr>
        <p:spPr/>
        <p:txBody>
          <a:bodyPr/>
          <a:lstStyle/>
          <a:p>
            <a:r>
              <a:rPr lang="en-US" dirty="0"/>
              <a:t>Alexander Moiseev   Vulcano Workshop  September 25-30, 2022,   Elba, Italy</a:t>
            </a:r>
          </a:p>
        </p:txBody>
      </p:sp>
      <p:sp>
        <p:nvSpPr>
          <p:cNvPr id="22" name="TextBox 21">
            <a:extLst>
              <a:ext uri="{FF2B5EF4-FFF2-40B4-BE49-F238E27FC236}">
                <a16:creationId xmlns:a16="http://schemas.microsoft.com/office/drawing/2014/main" id="{CD0B6448-00CD-8A43-95BC-7110BCEEEA68}"/>
              </a:ext>
            </a:extLst>
          </p:cNvPr>
          <p:cNvSpPr txBox="1"/>
          <p:nvPr/>
        </p:nvSpPr>
        <p:spPr>
          <a:xfrm>
            <a:off x="11442700" y="6352143"/>
            <a:ext cx="444500" cy="369332"/>
          </a:xfrm>
          <a:prstGeom prst="rect">
            <a:avLst/>
          </a:prstGeom>
          <a:noFill/>
        </p:spPr>
        <p:txBody>
          <a:bodyPr wrap="square" rtlCol="0">
            <a:spAutoFit/>
          </a:bodyPr>
          <a:lstStyle/>
          <a:p>
            <a:r>
              <a:rPr lang="en-US" b="1" dirty="0"/>
              <a:t>16</a:t>
            </a:r>
          </a:p>
        </p:txBody>
      </p:sp>
    </p:spTree>
    <p:extLst>
      <p:ext uri="{BB962C8B-B14F-4D97-AF65-F5344CB8AC3E}">
        <p14:creationId xmlns:p14="http://schemas.microsoft.com/office/powerpoint/2010/main" val="1934707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46D6737-E6EF-3741-A355-BD7BC16FCF03}"/>
              </a:ext>
            </a:extLst>
          </p:cNvPr>
          <p:cNvPicPr>
            <a:picLocks noChangeAspect="1"/>
          </p:cNvPicPr>
          <p:nvPr/>
        </p:nvPicPr>
        <p:blipFill>
          <a:blip r:embed="rId2"/>
          <a:stretch>
            <a:fillRect/>
          </a:stretch>
        </p:blipFill>
        <p:spPr>
          <a:xfrm>
            <a:off x="1371626" y="2739111"/>
            <a:ext cx="4972303" cy="3794651"/>
          </a:xfrm>
          <a:prstGeom prst="rect">
            <a:avLst/>
          </a:prstGeom>
        </p:spPr>
      </p:pic>
      <p:pic>
        <p:nvPicPr>
          <p:cNvPr id="3" name="Content Placeholder 2">
            <a:extLst>
              <a:ext uri="{FF2B5EF4-FFF2-40B4-BE49-F238E27FC236}">
                <a16:creationId xmlns:a16="http://schemas.microsoft.com/office/drawing/2014/main" id="{15C818A1-5984-184E-985B-3671E14FCD39}"/>
              </a:ext>
            </a:extLst>
          </p:cNvPr>
          <p:cNvPicPr>
            <a:picLocks noChangeAspect="1"/>
          </p:cNvPicPr>
          <p:nvPr/>
        </p:nvPicPr>
        <p:blipFill>
          <a:blip r:embed="rId3"/>
          <a:stretch>
            <a:fillRect/>
          </a:stretch>
        </p:blipFill>
        <p:spPr>
          <a:xfrm>
            <a:off x="7984474" y="3741054"/>
            <a:ext cx="3274330" cy="2012046"/>
          </a:xfrm>
          <a:prstGeom prst="rect">
            <a:avLst/>
          </a:prstGeom>
        </p:spPr>
      </p:pic>
      <p:cxnSp>
        <p:nvCxnSpPr>
          <p:cNvPr id="4" name="Straight Connector 3">
            <a:extLst>
              <a:ext uri="{FF2B5EF4-FFF2-40B4-BE49-F238E27FC236}">
                <a16:creationId xmlns:a16="http://schemas.microsoft.com/office/drawing/2014/main" id="{627AE437-BA3D-3B41-8C02-444C466CF744}"/>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687BC8C-8215-D147-9F84-A622E64EBAB3}"/>
              </a:ext>
            </a:extLst>
          </p:cNvPr>
          <p:cNvSpPr txBox="1"/>
          <p:nvPr/>
        </p:nvSpPr>
        <p:spPr>
          <a:xfrm>
            <a:off x="2882900" y="125963"/>
            <a:ext cx="7073900" cy="523220"/>
          </a:xfrm>
          <a:prstGeom prst="rect">
            <a:avLst/>
          </a:prstGeom>
          <a:noFill/>
        </p:spPr>
        <p:txBody>
          <a:bodyPr wrap="square" rtlCol="0">
            <a:spAutoFit/>
          </a:bodyPr>
          <a:lstStyle/>
          <a:p>
            <a:r>
              <a:rPr lang="en-US" sz="2800" b="1" dirty="0"/>
              <a:t>Detection of GRB with GECCO</a:t>
            </a:r>
          </a:p>
        </p:txBody>
      </p:sp>
      <p:sp>
        <p:nvSpPr>
          <p:cNvPr id="6" name="TextBox 5">
            <a:extLst>
              <a:ext uri="{FF2B5EF4-FFF2-40B4-BE49-F238E27FC236}">
                <a16:creationId xmlns:a16="http://schemas.microsoft.com/office/drawing/2014/main" id="{F1899D89-1B3F-EC49-BBCB-9CDA626B2D70}"/>
              </a:ext>
            </a:extLst>
          </p:cNvPr>
          <p:cNvSpPr txBox="1"/>
          <p:nvPr/>
        </p:nvSpPr>
        <p:spPr>
          <a:xfrm>
            <a:off x="800100" y="1016000"/>
            <a:ext cx="10960100" cy="1506566"/>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sz="2000" b="1" dirty="0"/>
              <a:t>Use of 8 GECCO’s heavy-scintillator, 4cm-thick shield panels, 2,800 cm</a:t>
            </a:r>
            <a:r>
              <a:rPr lang="en-US" sz="2000" b="1" baseline="30000" dirty="0"/>
              <a:t>2</a:t>
            </a:r>
            <a:r>
              <a:rPr lang="en-US" sz="2000" b="1" dirty="0"/>
              <a:t> area each, as a sensitive GRB locator (BurstOctagon). They provide high detection efficiency for photons</a:t>
            </a:r>
          </a:p>
          <a:p>
            <a:pPr marL="342900" indent="-342900">
              <a:lnSpc>
                <a:spcPct val="110000"/>
              </a:lnSpc>
              <a:spcBef>
                <a:spcPts val="600"/>
              </a:spcBef>
              <a:buFont typeface="Arial" panose="020B0604020202020204" pitchFamily="34" charset="0"/>
              <a:buChar char="•"/>
            </a:pPr>
            <a:r>
              <a:rPr lang="en-US" sz="2000" b="1" dirty="0"/>
              <a:t>Prompting GECCO to re-point towards the detected transient event to localize it with the full power of the Coded Mask (sub-arcmin accuracy)</a:t>
            </a:r>
          </a:p>
        </p:txBody>
      </p:sp>
      <p:pic>
        <p:nvPicPr>
          <p:cNvPr id="8" name="Picture 7">
            <a:extLst>
              <a:ext uri="{FF2B5EF4-FFF2-40B4-BE49-F238E27FC236}">
                <a16:creationId xmlns:a16="http://schemas.microsoft.com/office/drawing/2014/main" id="{175B354F-E6B1-684A-92E6-828B96B44CB8}"/>
              </a:ext>
            </a:extLst>
          </p:cNvPr>
          <p:cNvPicPr>
            <a:picLocks noChangeAspect="1"/>
          </p:cNvPicPr>
          <p:nvPr/>
        </p:nvPicPr>
        <p:blipFill>
          <a:blip r:embed="rId4"/>
          <a:stretch>
            <a:fillRect/>
          </a:stretch>
        </p:blipFill>
        <p:spPr>
          <a:xfrm>
            <a:off x="192045" y="0"/>
            <a:ext cx="1179581" cy="1141801"/>
          </a:xfrm>
          <a:prstGeom prst="rect">
            <a:avLst/>
          </a:prstGeom>
        </p:spPr>
      </p:pic>
      <p:sp>
        <p:nvSpPr>
          <p:cNvPr id="9" name="Footer Placeholder 8">
            <a:extLst>
              <a:ext uri="{FF2B5EF4-FFF2-40B4-BE49-F238E27FC236}">
                <a16:creationId xmlns:a16="http://schemas.microsoft.com/office/drawing/2014/main" id="{3441782E-4AB6-C047-9416-49B843D60A7F}"/>
              </a:ext>
            </a:extLst>
          </p:cNvPr>
          <p:cNvSpPr>
            <a:spLocks noGrp="1"/>
          </p:cNvSpPr>
          <p:nvPr>
            <p:ph type="ftr" sz="quarter" idx="11"/>
          </p:nvPr>
        </p:nvSpPr>
        <p:spPr/>
        <p:txBody>
          <a:bodyPr/>
          <a:lstStyle/>
          <a:p>
            <a:r>
              <a:rPr lang="en-US" dirty="0"/>
              <a:t>Alexander Moiseev   Vulcano Workshop  September 25-30, 2022,   Elba, Italy</a:t>
            </a:r>
          </a:p>
        </p:txBody>
      </p:sp>
      <p:sp>
        <p:nvSpPr>
          <p:cNvPr id="11" name="TextBox 10">
            <a:extLst>
              <a:ext uri="{FF2B5EF4-FFF2-40B4-BE49-F238E27FC236}">
                <a16:creationId xmlns:a16="http://schemas.microsoft.com/office/drawing/2014/main" id="{FC43190A-D2A6-7C48-807E-B004620F5277}"/>
              </a:ext>
            </a:extLst>
          </p:cNvPr>
          <p:cNvSpPr txBox="1"/>
          <p:nvPr/>
        </p:nvSpPr>
        <p:spPr>
          <a:xfrm>
            <a:off x="11442700" y="6352143"/>
            <a:ext cx="444500" cy="369332"/>
          </a:xfrm>
          <a:prstGeom prst="rect">
            <a:avLst/>
          </a:prstGeom>
          <a:noFill/>
        </p:spPr>
        <p:txBody>
          <a:bodyPr wrap="square" rtlCol="0">
            <a:spAutoFit/>
          </a:bodyPr>
          <a:lstStyle/>
          <a:p>
            <a:r>
              <a:rPr lang="en-US" b="1" dirty="0"/>
              <a:t>17</a:t>
            </a:r>
          </a:p>
        </p:txBody>
      </p:sp>
    </p:spTree>
    <p:extLst>
      <p:ext uri="{BB962C8B-B14F-4D97-AF65-F5344CB8AC3E}">
        <p14:creationId xmlns:p14="http://schemas.microsoft.com/office/powerpoint/2010/main" val="353012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56"/>
          <p:cNvPicPr preferRelativeResize="0"/>
          <p:nvPr/>
        </p:nvPicPr>
        <p:blipFill rotWithShape="1">
          <a:blip r:embed="rId3">
            <a:alphaModFix/>
          </a:blip>
          <a:srcRect/>
          <a:stretch/>
        </p:blipFill>
        <p:spPr>
          <a:xfrm>
            <a:off x="1427209" y="419103"/>
            <a:ext cx="6064465" cy="6286533"/>
          </a:xfrm>
          <a:prstGeom prst="rect">
            <a:avLst/>
          </a:prstGeom>
          <a:noFill/>
          <a:ln>
            <a:noFill/>
          </a:ln>
        </p:spPr>
      </p:pic>
      <p:cxnSp>
        <p:nvCxnSpPr>
          <p:cNvPr id="5" name="Straight Connector 4">
            <a:extLst>
              <a:ext uri="{FF2B5EF4-FFF2-40B4-BE49-F238E27FC236}">
                <a16:creationId xmlns:a16="http://schemas.microsoft.com/office/drawing/2014/main" id="{B8105DDC-F462-9B46-8F87-2519D5B3E896}"/>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CEA4D6D-442B-984F-B51A-51F10DC31BCB}"/>
              </a:ext>
            </a:extLst>
          </p:cNvPr>
          <p:cNvSpPr txBox="1"/>
          <p:nvPr/>
        </p:nvSpPr>
        <p:spPr>
          <a:xfrm>
            <a:off x="2247700" y="152364"/>
            <a:ext cx="7697700" cy="523220"/>
          </a:xfrm>
          <a:prstGeom prst="rect">
            <a:avLst/>
          </a:prstGeom>
          <a:noFill/>
        </p:spPr>
        <p:txBody>
          <a:bodyPr wrap="square" rtlCol="0">
            <a:spAutoFit/>
          </a:bodyPr>
          <a:lstStyle/>
          <a:p>
            <a:r>
              <a:rPr lang="en-US" sz="2800" b="1" dirty="0"/>
              <a:t>Illustration: GRB localization with time</a:t>
            </a:r>
          </a:p>
        </p:txBody>
      </p:sp>
      <p:sp>
        <p:nvSpPr>
          <p:cNvPr id="3" name="TextBox 2">
            <a:extLst>
              <a:ext uri="{FF2B5EF4-FFF2-40B4-BE49-F238E27FC236}">
                <a16:creationId xmlns:a16="http://schemas.microsoft.com/office/drawing/2014/main" id="{786269CF-4483-FF4A-A9A9-EFC3669F71C2}"/>
              </a:ext>
            </a:extLst>
          </p:cNvPr>
          <p:cNvSpPr txBox="1"/>
          <p:nvPr/>
        </p:nvSpPr>
        <p:spPr>
          <a:xfrm>
            <a:off x="8648700" y="5873880"/>
            <a:ext cx="2806700" cy="369332"/>
          </a:xfrm>
          <a:prstGeom prst="rect">
            <a:avLst/>
          </a:prstGeom>
          <a:noFill/>
        </p:spPr>
        <p:txBody>
          <a:bodyPr wrap="square" rtlCol="0">
            <a:spAutoFit/>
          </a:bodyPr>
          <a:lstStyle/>
          <a:p>
            <a:r>
              <a:rPr lang="en-US" b="1" dirty="0"/>
              <a:t>Credit: A. Vigliano, F. Longo</a:t>
            </a:r>
          </a:p>
        </p:txBody>
      </p:sp>
      <p:pic>
        <p:nvPicPr>
          <p:cNvPr id="8" name="Picture 7">
            <a:extLst>
              <a:ext uri="{FF2B5EF4-FFF2-40B4-BE49-F238E27FC236}">
                <a16:creationId xmlns:a16="http://schemas.microsoft.com/office/drawing/2014/main" id="{4F341BD4-9B50-1449-A043-EDE477239BDB}"/>
              </a:ext>
            </a:extLst>
          </p:cNvPr>
          <p:cNvPicPr>
            <a:picLocks noChangeAspect="1"/>
          </p:cNvPicPr>
          <p:nvPr/>
        </p:nvPicPr>
        <p:blipFill>
          <a:blip r:embed="rId4"/>
          <a:stretch>
            <a:fillRect/>
          </a:stretch>
        </p:blipFill>
        <p:spPr>
          <a:xfrm>
            <a:off x="192045" y="0"/>
            <a:ext cx="1179581" cy="1141801"/>
          </a:xfrm>
          <a:prstGeom prst="rect">
            <a:avLst/>
          </a:prstGeom>
        </p:spPr>
      </p:pic>
      <p:sp>
        <p:nvSpPr>
          <p:cNvPr id="4" name="TextBox 3">
            <a:extLst>
              <a:ext uri="{FF2B5EF4-FFF2-40B4-BE49-F238E27FC236}">
                <a16:creationId xmlns:a16="http://schemas.microsoft.com/office/drawing/2014/main" id="{58EAD31A-2414-5849-BFC7-7FD5FCD2985B}"/>
              </a:ext>
            </a:extLst>
          </p:cNvPr>
          <p:cNvSpPr txBox="1"/>
          <p:nvPr/>
        </p:nvSpPr>
        <p:spPr>
          <a:xfrm rot="20393337">
            <a:off x="886718" y="2972101"/>
            <a:ext cx="7531216" cy="1015663"/>
          </a:xfrm>
          <a:prstGeom prst="rect">
            <a:avLst/>
          </a:prstGeom>
          <a:noFill/>
        </p:spPr>
        <p:txBody>
          <a:bodyPr wrap="square" rtlCol="0">
            <a:spAutoFit/>
          </a:bodyPr>
          <a:lstStyle/>
          <a:p>
            <a:r>
              <a:rPr lang="en-US" sz="6000" b="1" dirty="0">
                <a:solidFill>
                  <a:schemeClr val="accent2">
                    <a:lumMod val="75000"/>
                  </a:schemeClr>
                </a:solidFill>
              </a:rPr>
              <a:t>P R E L I M I N A R Y</a:t>
            </a:r>
          </a:p>
        </p:txBody>
      </p:sp>
      <p:sp>
        <p:nvSpPr>
          <p:cNvPr id="6" name="TextBox 5">
            <a:extLst>
              <a:ext uri="{FF2B5EF4-FFF2-40B4-BE49-F238E27FC236}">
                <a16:creationId xmlns:a16="http://schemas.microsoft.com/office/drawing/2014/main" id="{E3CCF3D9-37F5-5E45-B24A-B15F0CE21C80}"/>
              </a:ext>
            </a:extLst>
          </p:cNvPr>
          <p:cNvSpPr txBox="1"/>
          <p:nvPr/>
        </p:nvSpPr>
        <p:spPr>
          <a:xfrm>
            <a:off x="7901636" y="1708294"/>
            <a:ext cx="3987800" cy="2509598"/>
          </a:xfrm>
          <a:prstGeom prst="rect">
            <a:avLst/>
          </a:prstGeom>
          <a:noFill/>
        </p:spPr>
        <p:txBody>
          <a:bodyPr wrap="square" rtlCol="0">
            <a:spAutoFit/>
          </a:bodyPr>
          <a:lstStyle/>
          <a:p>
            <a:pPr>
              <a:lnSpc>
                <a:spcPct val="110000"/>
              </a:lnSpc>
              <a:spcBef>
                <a:spcPts val="600"/>
              </a:spcBef>
            </a:pPr>
            <a:r>
              <a:rPr lang="en-US" sz="2400" b="1" dirty="0"/>
              <a:t>Simulations were performed using the Fermi-GBM burst catalog and various background rate, scaled from that observed by AGILE (same orbit)</a:t>
            </a:r>
          </a:p>
        </p:txBody>
      </p:sp>
      <p:sp>
        <p:nvSpPr>
          <p:cNvPr id="11" name="TextBox 10">
            <a:extLst>
              <a:ext uri="{FF2B5EF4-FFF2-40B4-BE49-F238E27FC236}">
                <a16:creationId xmlns:a16="http://schemas.microsoft.com/office/drawing/2014/main" id="{DE9A6149-8D0E-BE46-A26C-554A391A9D66}"/>
              </a:ext>
            </a:extLst>
          </p:cNvPr>
          <p:cNvSpPr txBox="1"/>
          <p:nvPr/>
        </p:nvSpPr>
        <p:spPr>
          <a:xfrm>
            <a:off x="11442700" y="6352143"/>
            <a:ext cx="444500" cy="369332"/>
          </a:xfrm>
          <a:prstGeom prst="rect">
            <a:avLst/>
          </a:prstGeom>
          <a:noFill/>
        </p:spPr>
        <p:txBody>
          <a:bodyPr wrap="square" rtlCol="0">
            <a:spAutoFit/>
          </a:bodyPr>
          <a:lstStyle/>
          <a:p>
            <a:r>
              <a:rPr lang="en-US" b="1" dirty="0"/>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DA4FF-F3F7-7E44-9CD9-7F016FC55C0B}"/>
              </a:ext>
            </a:extLst>
          </p:cNvPr>
          <p:cNvSpPr txBox="1"/>
          <p:nvPr/>
        </p:nvSpPr>
        <p:spPr>
          <a:xfrm>
            <a:off x="533400" y="1003300"/>
            <a:ext cx="11351610" cy="3773534"/>
          </a:xfrm>
          <a:prstGeom prst="rect">
            <a:avLst/>
          </a:prstGeom>
          <a:noFill/>
        </p:spPr>
        <p:txBody>
          <a:bodyPr wrap="square" rtlCol="0">
            <a:spAutoFit/>
          </a:bodyPr>
          <a:lstStyle/>
          <a:p>
            <a:pPr marL="285750" indent="-285750">
              <a:lnSpc>
                <a:spcPct val="120000"/>
              </a:lnSpc>
              <a:spcBef>
                <a:spcPts val="600"/>
              </a:spcBef>
              <a:buFont typeface="Arial" panose="020B0604020202020204" pitchFamily="34" charset="0"/>
              <a:buChar char="•"/>
            </a:pPr>
            <a:r>
              <a:rPr lang="en-US" sz="2000" b="1" dirty="0">
                <a:solidFill>
                  <a:srgbClr val="0432FF"/>
                </a:solidFill>
              </a:rPr>
              <a:t>We are at the end of the second, 3-year long each, technology development grants (APRA), in which we developed the CZT-based Imaging Calorimeter, in collaboration with Brookhaven National Laboratory</a:t>
            </a:r>
          </a:p>
          <a:p>
            <a:pPr marL="285750" indent="-285750">
              <a:lnSpc>
                <a:spcPct val="120000"/>
              </a:lnSpc>
              <a:spcBef>
                <a:spcPts val="600"/>
              </a:spcBef>
              <a:buFont typeface="Arial" panose="020B0604020202020204" pitchFamily="34" charset="0"/>
              <a:buChar char="•"/>
            </a:pPr>
            <a:r>
              <a:rPr lang="en-US" sz="2000" b="1" dirty="0"/>
              <a:t>The baseline mechanical concept of GECCO with maximized use of non-metal composite materials to reduce the instrument activation during the flight has been developed, funded by GSFC’s IRAD grant</a:t>
            </a:r>
          </a:p>
          <a:p>
            <a:pPr marL="285750" indent="-285750">
              <a:lnSpc>
                <a:spcPct val="120000"/>
              </a:lnSpc>
              <a:spcBef>
                <a:spcPts val="600"/>
              </a:spcBef>
              <a:buFont typeface="Arial" panose="020B0604020202020204" pitchFamily="34" charset="0"/>
              <a:buChar char="•"/>
            </a:pPr>
            <a:r>
              <a:rPr lang="en-US" sz="2000" b="1" dirty="0">
                <a:solidFill>
                  <a:srgbClr val="0432FF"/>
                </a:solidFill>
              </a:rPr>
              <a:t>Currently we are proposing to NASA to build and comprehensively test the small prototype of GECCO to validate its performance, with potential extension to the Ultra-long duration balloon flights</a:t>
            </a:r>
          </a:p>
          <a:p>
            <a:pPr marL="285750" indent="-285750">
              <a:lnSpc>
                <a:spcPct val="120000"/>
              </a:lnSpc>
              <a:spcBef>
                <a:spcPts val="600"/>
              </a:spcBef>
              <a:buFont typeface="Arial" panose="020B0604020202020204" pitchFamily="34" charset="0"/>
              <a:buChar char="•"/>
            </a:pPr>
            <a:r>
              <a:rPr lang="en-US" sz="2000" b="1" dirty="0"/>
              <a:t>The ultimate goal is to propose GECCO for the NASA Medium Explorer mission (MIDEX), with the AO expected in 2025-2026</a:t>
            </a:r>
          </a:p>
          <a:p>
            <a:pPr marL="285750" indent="-285750">
              <a:lnSpc>
                <a:spcPct val="120000"/>
              </a:lnSpc>
              <a:spcBef>
                <a:spcPts val="600"/>
              </a:spcBef>
              <a:buFont typeface="Arial" panose="020B0604020202020204" pitchFamily="34" charset="0"/>
              <a:buChar char="•"/>
            </a:pPr>
            <a:r>
              <a:rPr lang="en-US" sz="2400" b="1" dirty="0">
                <a:solidFill>
                  <a:srgbClr val="FF0000"/>
                </a:solidFill>
              </a:rPr>
              <a:t>MY DREAM: Combine GECCO and NuSTAR in one mission, using the same boom 😇</a:t>
            </a:r>
          </a:p>
        </p:txBody>
      </p:sp>
      <p:sp>
        <p:nvSpPr>
          <p:cNvPr id="3" name="TextBox 2">
            <a:extLst>
              <a:ext uri="{FF2B5EF4-FFF2-40B4-BE49-F238E27FC236}">
                <a16:creationId xmlns:a16="http://schemas.microsoft.com/office/drawing/2014/main" id="{6A68ABBE-A099-F04B-AB71-C9400C42BE32}"/>
              </a:ext>
            </a:extLst>
          </p:cNvPr>
          <p:cNvSpPr txBox="1"/>
          <p:nvPr/>
        </p:nvSpPr>
        <p:spPr>
          <a:xfrm>
            <a:off x="4051300" y="223844"/>
            <a:ext cx="4648200" cy="523220"/>
          </a:xfrm>
          <a:prstGeom prst="rect">
            <a:avLst/>
          </a:prstGeom>
          <a:noFill/>
        </p:spPr>
        <p:txBody>
          <a:bodyPr wrap="square" rtlCol="0">
            <a:spAutoFit/>
          </a:bodyPr>
          <a:lstStyle/>
          <a:p>
            <a:r>
              <a:rPr lang="en-US" sz="2800" b="1" dirty="0"/>
              <a:t>PROJECT STATUS</a:t>
            </a:r>
          </a:p>
        </p:txBody>
      </p:sp>
      <p:cxnSp>
        <p:nvCxnSpPr>
          <p:cNvPr id="4" name="Straight Connector 3">
            <a:extLst>
              <a:ext uri="{FF2B5EF4-FFF2-40B4-BE49-F238E27FC236}">
                <a16:creationId xmlns:a16="http://schemas.microsoft.com/office/drawing/2014/main" id="{F487879D-DB04-4B4F-A68C-C4004ED9B803}"/>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5CDB87C-82CD-C448-80C9-28C8681404CC}"/>
              </a:ext>
            </a:extLst>
          </p:cNvPr>
          <p:cNvPicPr>
            <a:picLocks noChangeAspect="1"/>
          </p:cNvPicPr>
          <p:nvPr/>
        </p:nvPicPr>
        <p:blipFill>
          <a:blip r:embed="rId2"/>
          <a:stretch>
            <a:fillRect/>
          </a:stretch>
        </p:blipFill>
        <p:spPr>
          <a:xfrm>
            <a:off x="192045" y="0"/>
            <a:ext cx="1179581" cy="1141801"/>
          </a:xfrm>
          <a:prstGeom prst="rect">
            <a:avLst/>
          </a:prstGeom>
        </p:spPr>
      </p:pic>
      <p:sp>
        <p:nvSpPr>
          <p:cNvPr id="7" name="TextBox 6">
            <a:extLst>
              <a:ext uri="{FF2B5EF4-FFF2-40B4-BE49-F238E27FC236}">
                <a16:creationId xmlns:a16="http://schemas.microsoft.com/office/drawing/2014/main" id="{7FC2F6A8-DC9A-E848-A76B-E29DABEDCA25}"/>
              </a:ext>
            </a:extLst>
          </p:cNvPr>
          <p:cNvSpPr txBox="1"/>
          <p:nvPr/>
        </p:nvSpPr>
        <p:spPr>
          <a:xfrm>
            <a:off x="4051300" y="4799997"/>
            <a:ext cx="5245100" cy="830997"/>
          </a:xfrm>
          <a:prstGeom prst="rect">
            <a:avLst/>
          </a:prstGeom>
          <a:noFill/>
        </p:spPr>
        <p:txBody>
          <a:bodyPr wrap="square" rtlCol="0">
            <a:spAutoFit/>
          </a:bodyPr>
          <a:lstStyle/>
          <a:p>
            <a:r>
              <a:rPr lang="en-US" sz="4800" b="1" dirty="0">
                <a:solidFill>
                  <a:srgbClr val="C00000"/>
                </a:solidFill>
              </a:rPr>
              <a:t>THANK YOU!</a:t>
            </a:r>
          </a:p>
        </p:txBody>
      </p:sp>
      <p:sp>
        <p:nvSpPr>
          <p:cNvPr id="10" name="TextBox 9">
            <a:extLst>
              <a:ext uri="{FF2B5EF4-FFF2-40B4-BE49-F238E27FC236}">
                <a16:creationId xmlns:a16="http://schemas.microsoft.com/office/drawing/2014/main" id="{7A79C872-4CD9-FB4C-87A6-670E6EC0ACE5}"/>
              </a:ext>
            </a:extLst>
          </p:cNvPr>
          <p:cNvSpPr txBox="1"/>
          <p:nvPr/>
        </p:nvSpPr>
        <p:spPr>
          <a:xfrm>
            <a:off x="11442700" y="6352143"/>
            <a:ext cx="444500" cy="369332"/>
          </a:xfrm>
          <a:prstGeom prst="rect">
            <a:avLst/>
          </a:prstGeom>
          <a:noFill/>
        </p:spPr>
        <p:txBody>
          <a:bodyPr wrap="square" rtlCol="0">
            <a:spAutoFit/>
          </a:bodyPr>
          <a:lstStyle/>
          <a:p>
            <a:r>
              <a:rPr lang="en-US" b="1" dirty="0"/>
              <a:t>19</a:t>
            </a:r>
          </a:p>
        </p:txBody>
      </p:sp>
      <p:sp>
        <p:nvSpPr>
          <p:cNvPr id="5" name="TextBox 4">
            <a:extLst>
              <a:ext uri="{FF2B5EF4-FFF2-40B4-BE49-F238E27FC236}">
                <a16:creationId xmlns:a16="http://schemas.microsoft.com/office/drawing/2014/main" id="{23AFF4A4-4EE7-C542-A56A-05811F3694EB}"/>
              </a:ext>
            </a:extLst>
          </p:cNvPr>
          <p:cNvSpPr txBox="1"/>
          <p:nvPr/>
        </p:nvSpPr>
        <p:spPr>
          <a:xfrm>
            <a:off x="247628" y="5487932"/>
            <a:ext cx="11592910" cy="1169551"/>
          </a:xfrm>
          <a:prstGeom prst="rect">
            <a:avLst/>
          </a:prstGeom>
          <a:noFill/>
        </p:spPr>
        <p:txBody>
          <a:bodyPr wrap="square" rtlCol="0">
            <a:spAutoFit/>
          </a:bodyPr>
          <a:lstStyle/>
          <a:p>
            <a:r>
              <a:rPr lang="en-US" sz="1400" b="1" dirty="0"/>
              <a:t>MAIN PUBLICATIONS</a:t>
            </a:r>
          </a:p>
          <a:p>
            <a:r>
              <a:rPr lang="en-US" sz="1400" dirty="0"/>
              <a:t>1. E. Orlando, et al., </a:t>
            </a:r>
            <a:r>
              <a:rPr lang="en-US" sz="1400" dirty="0">
                <a:effectLst/>
              </a:rPr>
              <a:t>Exploring the MeV sky with a combined coded mask and Compton telescope: the Galactic Explorer with a Coded aperture mask Compton telescope (GECCO), JCAP 07 (2022) 036, arXiv:2112.07190 (Apr 2022)</a:t>
            </a:r>
          </a:p>
          <a:p>
            <a:r>
              <a:rPr lang="en-US" sz="1400" dirty="0"/>
              <a:t>2. A. Coogan, et al., </a:t>
            </a:r>
            <a:r>
              <a:rPr lang="en-US" sz="1400" dirty="0">
                <a:effectLst/>
              </a:rPr>
              <a:t>Hunting for Dark Matter and New Physics with (a) GECCO, arXiv:2101.10370 (2021), submitted to PRD</a:t>
            </a:r>
          </a:p>
          <a:p>
            <a:r>
              <a:rPr lang="en-US" sz="1400" dirty="0"/>
              <a:t>3. A. Moiseev, et al., </a:t>
            </a:r>
            <a:r>
              <a:rPr lang="en-US" sz="1400" dirty="0">
                <a:effectLst/>
              </a:rPr>
              <a:t>New mission concept: Galactic Explorer with a coded aperture mask Compton telescope (GECCO), PoS (ICRC2021) 648</a:t>
            </a:r>
            <a:endParaRPr lang="en-US" sz="1400" dirty="0"/>
          </a:p>
        </p:txBody>
      </p:sp>
    </p:spTree>
    <p:extLst>
      <p:ext uri="{BB962C8B-B14F-4D97-AF65-F5344CB8AC3E}">
        <p14:creationId xmlns:p14="http://schemas.microsoft.com/office/powerpoint/2010/main" val="2617810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039E6D-BFA5-7648-AC18-D5787C164644}"/>
              </a:ext>
            </a:extLst>
          </p:cNvPr>
          <p:cNvSpPr txBox="1"/>
          <p:nvPr/>
        </p:nvSpPr>
        <p:spPr>
          <a:xfrm>
            <a:off x="533400" y="1141801"/>
            <a:ext cx="10858500" cy="4504631"/>
          </a:xfrm>
          <a:prstGeom prst="rect">
            <a:avLst/>
          </a:prstGeom>
          <a:noFill/>
        </p:spPr>
        <p:txBody>
          <a:bodyPr wrap="square" rtlCol="0">
            <a:spAutoFit/>
          </a:bodyPr>
          <a:lstStyle/>
          <a:p>
            <a:pPr algn="ctr">
              <a:lnSpc>
                <a:spcPct val="130000"/>
              </a:lnSpc>
              <a:spcBef>
                <a:spcPts val="600"/>
              </a:spcBef>
              <a:spcAft>
                <a:spcPts val="600"/>
              </a:spcAft>
            </a:pPr>
            <a:r>
              <a:rPr lang="en-US" sz="3200" b="1" dirty="0">
                <a:solidFill>
                  <a:srgbClr val="0432FF"/>
                </a:solidFill>
              </a:rPr>
              <a:t>I AM GRATEFUL TO THE ORGANIZERS FOR THE INVITATION!</a:t>
            </a:r>
          </a:p>
          <a:p>
            <a:pPr algn="ctr">
              <a:lnSpc>
                <a:spcPct val="130000"/>
              </a:lnSpc>
              <a:spcBef>
                <a:spcPts val="600"/>
              </a:spcBef>
              <a:spcAft>
                <a:spcPts val="600"/>
              </a:spcAft>
            </a:pPr>
            <a:r>
              <a:rPr lang="en-US" sz="3200" b="1" dirty="0">
                <a:solidFill>
                  <a:srgbClr val="C00000"/>
                </a:solidFill>
              </a:rPr>
              <a:t>GREAT MEETING: GREAT AGENDA, GREAT PLACE, SUPERIOR ORGANIZATION!</a:t>
            </a:r>
          </a:p>
          <a:p>
            <a:pPr algn="ctr">
              <a:lnSpc>
                <a:spcPct val="130000"/>
              </a:lnSpc>
              <a:spcBef>
                <a:spcPts val="600"/>
              </a:spcBef>
              <a:spcAft>
                <a:spcPts val="600"/>
              </a:spcAft>
            </a:pPr>
            <a:endParaRPr lang="en-US" sz="3200" b="1" dirty="0">
              <a:solidFill>
                <a:srgbClr val="C00000"/>
              </a:solidFill>
            </a:endParaRPr>
          </a:p>
          <a:p>
            <a:pPr algn="ctr">
              <a:lnSpc>
                <a:spcPct val="130000"/>
              </a:lnSpc>
              <a:spcBef>
                <a:spcPts val="600"/>
              </a:spcBef>
              <a:spcAft>
                <a:spcPts val="600"/>
              </a:spcAft>
            </a:pPr>
            <a:r>
              <a:rPr lang="en-US" sz="3600" b="1" dirty="0">
                <a:solidFill>
                  <a:srgbClr val="C00000"/>
                </a:solidFill>
              </a:rPr>
              <a:t>THANK YOU Antonella</a:t>
            </a:r>
            <a:r>
              <a:rPr lang="en-US" sz="3600" b="1" i="1" dirty="0">
                <a:solidFill>
                  <a:srgbClr val="C00000"/>
                </a:solidFill>
              </a:rPr>
              <a:t>, Maria Cristina, Alessio, Roberto,</a:t>
            </a:r>
            <a:br>
              <a:rPr lang="en-US" sz="3600" b="1" i="1" dirty="0">
                <a:solidFill>
                  <a:srgbClr val="C00000"/>
                </a:solidFill>
              </a:rPr>
            </a:br>
            <a:r>
              <a:rPr lang="en-US" sz="3600" b="1" i="1" dirty="0">
                <a:solidFill>
                  <a:srgbClr val="C00000"/>
                </a:solidFill>
              </a:rPr>
              <a:t>🌹🌹🌹🌹🌹      Lia, and All !    🌹🌹🌹🌹🌹</a:t>
            </a:r>
          </a:p>
        </p:txBody>
      </p:sp>
      <p:pic>
        <p:nvPicPr>
          <p:cNvPr id="4" name="Picture 3">
            <a:extLst>
              <a:ext uri="{FF2B5EF4-FFF2-40B4-BE49-F238E27FC236}">
                <a16:creationId xmlns:a16="http://schemas.microsoft.com/office/drawing/2014/main" id="{90A54091-5380-8B48-A575-151DCDD98D0A}"/>
              </a:ext>
            </a:extLst>
          </p:cNvPr>
          <p:cNvPicPr>
            <a:picLocks noChangeAspect="1"/>
          </p:cNvPicPr>
          <p:nvPr/>
        </p:nvPicPr>
        <p:blipFill>
          <a:blip r:embed="rId2"/>
          <a:stretch>
            <a:fillRect/>
          </a:stretch>
        </p:blipFill>
        <p:spPr>
          <a:xfrm>
            <a:off x="192045" y="0"/>
            <a:ext cx="1179581" cy="1141801"/>
          </a:xfrm>
          <a:prstGeom prst="rect">
            <a:avLst/>
          </a:prstGeom>
        </p:spPr>
      </p:pic>
      <p:sp>
        <p:nvSpPr>
          <p:cNvPr id="5" name="Footer Placeholder 4">
            <a:extLst>
              <a:ext uri="{FF2B5EF4-FFF2-40B4-BE49-F238E27FC236}">
                <a16:creationId xmlns:a16="http://schemas.microsoft.com/office/drawing/2014/main" id="{C7AD852E-2D24-3944-8A74-6E0EB1B14245}"/>
              </a:ext>
            </a:extLst>
          </p:cNvPr>
          <p:cNvSpPr>
            <a:spLocks noGrp="1"/>
          </p:cNvSpPr>
          <p:nvPr>
            <p:ph type="ftr" sz="quarter" idx="11"/>
          </p:nvPr>
        </p:nvSpPr>
        <p:spPr/>
        <p:txBody>
          <a:bodyPr/>
          <a:lstStyle/>
          <a:p>
            <a:r>
              <a:rPr lang="en-US" dirty="0"/>
              <a:t>Alexander Moiseev   Vulcano Workshop  September 25-30, 2022,   Elba, Italy</a:t>
            </a:r>
          </a:p>
        </p:txBody>
      </p:sp>
      <p:sp>
        <p:nvSpPr>
          <p:cNvPr id="7" name="TextBox 6">
            <a:extLst>
              <a:ext uri="{FF2B5EF4-FFF2-40B4-BE49-F238E27FC236}">
                <a16:creationId xmlns:a16="http://schemas.microsoft.com/office/drawing/2014/main" id="{FC84550A-E6AC-4542-8C67-22800DD27487}"/>
              </a:ext>
            </a:extLst>
          </p:cNvPr>
          <p:cNvSpPr txBox="1"/>
          <p:nvPr/>
        </p:nvSpPr>
        <p:spPr>
          <a:xfrm>
            <a:off x="11544300" y="6352143"/>
            <a:ext cx="342900" cy="369332"/>
          </a:xfrm>
          <a:prstGeom prst="rect">
            <a:avLst/>
          </a:prstGeom>
          <a:noFill/>
        </p:spPr>
        <p:txBody>
          <a:bodyPr wrap="square" rtlCol="0">
            <a:spAutoFit/>
          </a:bodyPr>
          <a:lstStyle/>
          <a:p>
            <a:r>
              <a:rPr lang="en-US" b="1" dirty="0"/>
              <a:t>2</a:t>
            </a:r>
          </a:p>
        </p:txBody>
      </p:sp>
    </p:spTree>
    <p:extLst>
      <p:ext uri="{BB962C8B-B14F-4D97-AF65-F5344CB8AC3E}">
        <p14:creationId xmlns:p14="http://schemas.microsoft.com/office/powerpoint/2010/main" val="77002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FB56BB-3D8F-5247-9C52-E3CB58A57B0C}"/>
              </a:ext>
            </a:extLst>
          </p:cNvPr>
          <p:cNvSpPr txBox="1"/>
          <p:nvPr/>
        </p:nvSpPr>
        <p:spPr>
          <a:xfrm>
            <a:off x="4173053" y="338534"/>
            <a:ext cx="4868857" cy="461665"/>
          </a:xfrm>
          <a:prstGeom prst="rect">
            <a:avLst/>
          </a:prstGeom>
          <a:noFill/>
        </p:spPr>
        <p:txBody>
          <a:bodyPr wrap="square" rtlCol="0">
            <a:spAutoFit/>
          </a:bodyPr>
          <a:lstStyle/>
          <a:p>
            <a:r>
              <a:rPr lang="en-US" sz="2400" b="1" dirty="0"/>
              <a:t>The GECCO Team</a:t>
            </a:r>
          </a:p>
        </p:txBody>
      </p:sp>
      <p:sp>
        <p:nvSpPr>
          <p:cNvPr id="3" name="TextBox 2">
            <a:extLst>
              <a:ext uri="{FF2B5EF4-FFF2-40B4-BE49-F238E27FC236}">
                <a16:creationId xmlns:a16="http://schemas.microsoft.com/office/drawing/2014/main" id="{75FF8797-4080-D642-A605-70C2AB64B73C}"/>
              </a:ext>
            </a:extLst>
          </p:cNvPr>
          <p:cNvSpPr txBox="1"/>
          <p:nvPr/>
        </p:nvSpPr>
        <p:spPr>
          <a:xfrm>
            <a:off x="192045" y="1137672"/>
            <a:ext cx="5903955" cy="4920129"/>
          </a:xfrm>
          <a:prstGeom prst="rect">
            <a:avLst/>
          </a:prstGeom>
          <a:noFill/>
        </p:spPr>
        <p:txBody>
          <a:bodyPr wrap="square" rtlCol="0">
            <a:spAutoFit/>
          </a:bodyPr>
          <a:lstStyle/>
          <a:p>
            <a:pPr>
              <a:lnSpc>
                <a:spcPct val="110000"/>
              </a:lnSpc>
              <a:spcBef>
                <a:spcPts val="600"/>
              </a:spcBef>
            </a:pPr>
            <a:r>
              <a:rPr lang="en-US" b="1" u="sng" dirty="0">
                <a:solidFill>
                  <a:srgbClr val="C00000"/>
                </a:solidFill>
              </a:rPr>
              <a:t>USA:</a:t>
            </a:r>
          </a:p>
          <a:p>
            <a:pPr>
              <a:lnSpc>
                <a:spcPct val="110000"/>
              </a:lnSpc>
              <a:spcBef>
                <a:spcPts val="600"/>
              </a:spcBef>
            </a:pPr>
            <a:r>
              <a:rPr lang="en-US" sz="1600" b="1" dirty="0"/>
              <a:t>GSFC</a:t>
            </a:r>
            <a:r>
              <a:rPr lang="en-US" sz="1400" dirty="0"/>
              <a:t> (Georgia DeNolfo, Alice Harding, Demos Kazanas, John Mitchell,  Floyd Stecker, Dave Thompson)</a:t>
            </a:r>
          </a:p>
          <a:p>
            <a:pPr>
              <a:lnSpc>
                <a:spcPct val="110000"/>
              </a:lnSpc>
              <a:spcBef>
                <a:spcPts val="600"/>
              </a:spcBef>
            </a:pPr>
            <a:r>
              <a:rPr lang="en-US" sz="1600" b="1" dirty="0"/>
              <a:t>University of Maryland </a:t>
            </a:r>
            <a:r>
              <a:rPr lang="en-US" sz="1400" dirty="0"/>
              <a:t>(Nickolas Cannady,  Alexander Moiseev (PI), Richard Mushotzky, Michela Negro, Makoto Sasaki, Chris Shrader, Steven Sturner, Peter Shawhan, Lucas Smith, Zorawar Wadiasingh, Eric Yates)</a:t>
            </a:r>
          </a:p>
          <a:p>
            <a:pPr>
              <a:lnSpc>
                <a:spcPct val="110000"/>
              </a:lnSpc>
              <a:spcBef>
                <a:spcPts val="600"/>
              </a:spcBef>
            </a:pPr>
            <a:r>
              <a:rPr lang="en-US" sz="1600" b="1" dirty="0"/>
              <a:t>BNL </a:t>
            </a:r>
            <a:r>
              <a:rPr lang="en-US" sz="1400" dirty="0"/>
              <a:t>(David Asner, Aleksey Bolotnikov, Gabriela Carini, Sven Herrmann)</a:t>
            </a:r>
          </a:p>
          <a:p>
            <a:pPr>
              <a:lnSpc>
                <a:spcPct val="110000"/>
              </a:lnSpc>
              <a:spcBef>
                <a:spcPts val="600"/>
              </a:spcBef>
            </a:pPr>
            <a:r>
              <a:rPr lang="en-US" sz="1600" b="1" dirty="0"/>
              <a:t>ORNL</a:t>
            </a:r>
            <a:r>
              <a:rPr lang="en-US" sz="1400" dirty="0"/>
              <a:t> (Klaus-Peter Ziock)</a:t>
            </a:r>
          </a:p>
          <a:p>
            <a:pPr>
              <a:lnSpc>
                <a:spcPct val="110000"/>
              </a:lnSpc>
              <a:spcBef>
                <a:spcPts val="600"/>
              </a:spcBef>
            </a:pPr>
            <a:r>
              <a:rPr lang="en-US" sz="1600" b="1" dirty="0"/>
              <a:t>LANL </a:t>
            </a:r>
            <a:r>
              <a:rPr lang="en-US" sz="1400" dirty="0"/>
              <a:t>(Peter Bloser)</a:t>
            </a:r>
          </a:p>
          <a:p>
            <a:pPr>
              <a:lnSpc>
                <a:spcPct val="110000"/>
              </a:lnSpc>
              <a:spcBef>
                <a:spcPts val="600"/>
              </a:spcBef>
            </a:pPr>
            <a:r>
              <a:rPr lang="en-US" sz="1600" b="1" dirty="0"/>
              <a:t>University of Berkeley </a:t>
            </a:r>
            <a:r>
              <a:rPr lang="en-US" sz="1400" dirty="0"/>
              <a:t>(John Tomsick, Andreas Zoglauer)</a:t>
            </a:r>
          </a:p>
          <a:p>
            <a:pPr>
              <a:lnSpc>
                <a:spcPct val="110000"/>
              </a:lnSpc>
              <a:spcBef>
                <a:spcPts val="600"/>
              </a:spcBef>
            </a:pPr>
            <a:r>
              <a:rPr lang="en-US" sz="1600" b="1" dirty="0"/>
              <a:t>Stanford University and SLAC </a:t>
            </a:r>
            <a:r>
              <a:rPr lang="en-US" sz="1400" dirty="0"/>
              <a:t>(Seth Digel, Igor Moskalenko) </a:t>
            </a:r>
          </a:p>
          <a:p>
            <a:pPr>
              <a:lnSpc>
                <a:spcPct val="110000"/>
              </a:lnSpc>
              <a:spcBef>
                <a:spcPts val="600"/>
              </a:spcBef>
            </a:pPr>
            <a:r>
              <a:rPr lang="en-US" sz="1600" b="1" dirty="0"/>
              <a:t>NRL</a:t>
            </a:r>
            <a:r>
              <a:rPr lang="en-US" sz="1400" dirty="0"/>
              <a:t> (Matthew Kerr, Bernard Phlips, Richard Woolf, Daniel Shy)</a:t>
            </a:r>
          </a:p>
          <a:p>
            <a:pPr>
              <a:lnSpc>
                <a:spcPct val="110000"/>
              </a:lnSpc>
              <a:spcBef>
                <a:spcPts val="600"/>
              </a:spcBef>
            </a:pPr>
            <a:r>
              <a:rPr lang="en-US" sz="1600" b="1" dirty="0"/>
              <a:t>Rice University </a:t>
            </a:r>
            <a:r>
              <a:rPr lang="en-US" sz="1400" dirty="0"/>
              <a:t>(Matthew Baring)</a:t>
            </a:r>
          </a:p>
          <a:p>
            <a:pPr>
              <a:lnSpc>
                <a:spcPct val="110000"/>
              </a:lnSpc>
              <a:spcBef>
                <a:spcPts val="600"/>
              </a:spcBef>
            </a:pPr>
            <a:r>
              <a:rPr lang="en-US" sz="1600" b="1" dirty="0"/>
              <a:t>Clemson University </a:t>
            </a:r>
            <a:r>
              <a:rPr lang="en-US" sz="1400" dirty="0"/>
              <a:t>(Dieter Hartmann)</a:t>
            </a:r>
          </a:p>
          <a:p>
            <a:pPr>
              <a:lnSpc>
                <a:spcPct val="110000"/>
              </a:lnSpc>
              <a:spcBef>
                <a:spcPts val="600"/>
              </a:spcBef>
            </a:pPr>
            <a:r>
              <a:rPr lang="en-US" sz="1600" b="1" dirty="0"/>
              <a:t>UCSC </a:t>
            </a:r>
            <a:r>
              <a:rPr lang="en-US" sz="1400" dirty="0"/>
              <a:t>(Logan Morrison, Stefano Profumo)</a:t>
            </a:r>
          </a:p>
        </p:txBody>
      </p:sp>
      <p:sp>
        <p:nvSpPr>
          <p:cNvPr id="7" name="TextBox 6">
            <a:extLst>
              <a:ext uri="{FF2B5EF4-FFF2-40B4-BE49-F238E27FC236}">
                <a16:creationId xmlns:a16="http://schemas.microsoft.com/office/drawing/2014/main" id="{91AD1568-C489-B44D-9DCF-F4C12451CA9C}"/>
              </a:ext>
            </a:extLst>
          </p:cNvPr>
          <p:cNvSpPr txBox="1"/>
          <p:nvPr/>
        </p:nvSpPr>
        <p:spPr>
          <a:xfrm>
            <a:off x="6420440" y="569366"/>
            <a:ext cx="5422897" cy="5892703"/>
          </a:xfrm>
          <a:prstGeom prst="rect">
            <a:avLst/>
          </a:prstGeom>
          <a:noFill/>
        </p:spPr>
        <p:txBody>
          <a:bodyPr wrap="square" rtlCol="0">
            <a:spAutoFit/>
          </a:bodyPr>
          <a:lstStyle/>
          <a:p>
            <a:pPr>
              <a:lnSpc>
                <a:spcPct val="110000"/>
              </a:lnSpc>
              <a:spcBef>
                <a:spcPts val="400"/>
              </a:spcBef>
            </a:pPr>
            <a:r>
              <a:rPr lang="en-US" sz="1800" b="1" u="sng" dirty="0">
                <a:solidFill>
                  <a:srgbClr val="C00000"/>
                </a:solidFill>
              </a:rPr>
              <a:t>FRANCE:</a:t>
            </a:r>
          </a:p>
          <a:p>
            <a:pPr>
              <a:lnSpc>
                <a:spcPct val="110000"/>
              </a:lnSpc>
              <a:spcBef>
                <a:spcPts val="400"/>
              </a:spcBef>
            </a:pPr>
            <a:r>
              <a:rPr lang="en-US" sz="1600" b="1" dirty="0"/>
              <a:t>Saclay</a:t>
            </a:r>
            <a:r>
              <a:rPr lang="en-US" sz="1600" dirty="0"/>
              <a:t> </a:t>
            </a:r>
            <a:r>
              <a:rPr lang="en-US" sz="1400" dirty="0"/>
              <a:t>(Isabelle Grenier, Philippe Laurent, Olivier Limousin)</a:t>
            </a:r>
            <a:endParaRPr lang="en-US" sz="1400" b="1" u="sng" dirty="0"/>
          </a:p>
          <a:p>
            <a:pPr>
              <a:lnSpc>
                <a:spcPct val="110000"/>
              </a:lnSpc>
              <a:spcBef>
                <a:spcPts val="400"/>
              </a:spcBef>
            </a:pPr>
            <a:r>
              <a:rPr lang="en-US" b="1" u="sng" dirty="0">
                <a:solidFill>
                  <a:srgbClr val="C00000"/>
                </a:solidFill>
              </a:rPr>
              <a:t>GERMANY:</a:t>
            </a:r>
          </a:p>
          <a:p>
            <a:pPr>
              <a:lnSpc>
                <a:spcPct val="110000"/>
              </a:lnSpc>
              <a:spcBef>
                <a:spcPts val="400"/>
              </a:spcBef>
            </a:pPr>
            <a:r>
              <a:rPr lang="en-US" sz="1600" b="1" dirty="0"/>
              <a:t>Max Plank Institute </a:t>
            </a:r>
            <a:r>
              <a:rPr lang="en-US" sz="1400" dirty="0"/>
              <a:t>(Werner Collmar, Vincent Eberle, Torsten Ensslin, Andrew Strong)</a:t>
            </a:r>
          </a:p>
          <a:p>
            <a:pPr>
              <a:lnSpc>
                <a:spcPct val="110000"/>
              </a:lnSpc>
              <a:spcBef>
                <a:spcPts val="400"/>
              </a:spcBef>
            </a:pPr>
            <a:r>
              <a:rPr lang="en-US" b="1" u="sng" dirty="0">
                <a:solidFill>
                  <a:srgbClr val="C00000"/>
                </a:solidFill>
              </a:rPr>
              <a:t>ITALY:</a:t>
            </a:r>
          </a:p>
          <a:p>
            <a:pPr>
              <a:lnSpc>
                <a:spcPct val="110000"/>
              </a:lnSpc>
              <a:spcBef>
                <a:spcPts val="400"/>
              </a:spcBef>
            </a:pPr>
            <a:r>
              <a:rPr lang="en-US" sz="1600" b="1" dirty="0"/>
              <a:t>INFN and University of Trieste </a:t>
            </a:r>
            <a:r>
              <a:rPr lang="en-US" sz="1400" dirty="0"/>
              <a:t>(Francesco Longo, Elena Orlando, Alessandro Vigliano)</a:t>
            </a:r>
          </a:p>
          <a:p>
            <a:pPr>
              <a:lnSpc>
                <a:spcPct val="110000"/>
              </a:lnSpc>
              <a:spcBef>
                <a:spcPts val="400"/>
              </a:spcBef>
            </a:pPr>
            <a:r>
              <a:rPr lang="en-US" sz="1600" b="1" dirty="0"/>
              <a:t>INFN and Tor Vergata University </a:t>
            </a:r>
            <a:r>
              <a:rPr lang="en-US" sz="1400" dirty="0"/>
              <a:t>(Aldo Morselli)</a:t>
            </a:r>
          </a:p>
          <a:p>
            <a:pPr>
              <a:lnSpc>
                <a:spcPct val="110000"/>
              </a:lnSpc>
              <a:spcBef>
                <a:spcPts val="400"/>
              </a:spcBef>
            </a:pPr>
            <a:r>
              <a:rPr lang="en-US" sz="1600" b="1" dirty="0"/>
              <a:t>University of Padova </a:t>
            </a:r>
            <a:r>
              <a:rPr lang="en-US" sz="1400" dirty="0"/>
              <a:t>(Eugenio Bottacini)</a:t>
            </a:r>
          </a:p>
          <a:p>
            <a:pPr>
              <a:lnSpc>
                <a:spcPct val="110000"/>
              </a:lnSpc>
              <a:spcBef>
                <a:spcPts val="400"/>
              </a:spcBef>
            </a:pPr>
            <a:r>
              <a:rPr lang="en-US" b="1" u="sng" dirty="0">
                <a:solidFill>
                  <a:srgbClr val="C00000"/>
                </a:solidFill>
              </a:rPr>
              <a:t>The NETHERLANDS:</a:t>
            </a:r>
          </a:p>
          <a:p>
            <a:pPr>
              <a:lnSpc>
                <a:spcPct val="110000"/>
              </a:lnSpc>
              <a:spcBef>
                <a:spcPts val="400"/>
              </a:spcBef>
            </a:pPr>
            <a:r>
              <a:rPr lang="en-US" sz="1600" b="1" dirty="0"/>
              <a:t>University of Amsterdam, GRAPPA </a:t>
            </a:r>
            <a:r>
              <a:rPr lang="en-US" sz="1400" dirty="0"/>
              <a:t>(Adam Coogan)</a:t>
            </a:r>
          </a:p>
          <a:p>
            <a:pPr>
              <a:lnSpc>
                <a:spcPct val="110000"/>
              </a:lnSpc>
              <a:spcBef>
                <a:spcPts val="400"/>
              </a:spcBef>
            </a:pPr>
            <a:r>
              <a:rPr lang="en-US" b="1" u="sng" dirty="0">
                <a:solidFill>
                  <a:srgbClr val="C00000"/>
                </a:solidFill>
              </a:rPr>
              <a:t>RUSSIA:</a:t>
            </a:r>
          </a:p>
          <a:p>
            <a:pPr>
              <a:lnSpc>
                <a:spcPct val="110000"/>
              </a:lnSpc>
              <a:spcBef>
                <a:spcPts val="400"/>
              </a:spcBef>
            </a:pPr>
            <a:r>
              <a:rPr lang="en-US" sz="1600" b="1" dirty="0"/>
              <a:t>IKI</a:t>
            </a:r>
            <a:r>
              <a:rPr lang="en-US" sz="1400" dirty="0"/>
              <a:t> (Roman Krivonos)</a:t>
            </a:r>
          </a:p>
          <a:p>
            <a:pPr>
              <a:lnSpc>
                <a:spcPct val="110000"/>
              </a:lnSpc>
              <a:spcBef>
                <a:spcPts val="400"/>
              </a:spcBef>
            </a:pPr>
            <a:r>
              <a:rPr lang="en-US" b="1" u="sng" dirty="0">
                <a:solidFill>
                  <a:srgbClr val="C00000"/>
                </a:solidFill>
              </a:rPr>
              <a:t>United Kingdom:</a:t>
            </a:r>
          </a:p>
          <a:p>
            <a:pPr>
              <a:lnSpc>
                <a:spcPct val="110000"/>
              </a:lnSpc>
              <a:spcBef>
                <a:spcPts val="400"/>
              </a:spcBef>
            </a:pPr>
            <a:r>
              <a:rPr lang="en-US" sz="1600" b="1" dirty="0"/>
              <a:t>University of Birmingham </a:t>
            </a:r>
            <a:r>
              <a:rPr lang="en-US" sz="1400" dirty="0"/>
              <a:t>(Gerry Skinner)</a:t>
            </a:r>
          </a:p>
          <a:p>
            <a:pPr>
              <a:lnSpc>
                <a:spcPct val="110000"/>
              </a:lnSpc>
              <a:spcBef>
                <a:spcPts val="400"/>
              </a:spcBef>
            </a:pPr>
            <a:r>
              <a:rPr lang="en-US" b="1" u="sng" dirty="0">
                <a:solidFill>
                  <a:srgbClr val="C00000"/>
                </a:solidFill>
              </a:rPr>
              <a:t>JAPAN:</a:t>
            </a:r>
          </a:p>
          <a:p>
            <a:pPr>
              <a:lnSpc>
                <a:spcPct val="110000"/>
              </a:lnSpc>
              <a:spcBef>
                <a:spcPts val="400"/>
              </a:spcBef>
            </a:pPr>
            <a:r>
              <a:rPr lang="en-US" sz="1600" b="1" dirty="0"/>
              <a:t>Nagoya University </a:t>
            </a:r>
            <a:r>
              <a:rPr lang="en-US" sz="1400" dirty="0"/>
              <a:t>(Hiro Tajima)</a:t>
            </a:r>
          </a:p>
        </p:txBody>
      </p:sp>
      <p:pic>
        <p:nvPicPr>
          <p:cNvPr id="8" name="Picture 7">
            <a:extLst>
              <a:ext uri="{FF2B5EF4-FFF2-40B4-BE49-F238E27FC236}">
                <a16:creationId xmlns:a16="http://schemas.microsoft.com/office/drawing/2014/main" id="{A7F813D3-1CC3-9A4C-84C6-6C1FB23C648E}"/>
              </a:ext>
            </a:extLst>
          </p:cNvPr>
          <p:cNvPicPr>
            <a:picLocks noChangeAspect="1"/>
          </p:cNvPicPr>
          <p:nvPr/>
        </p:nvPicPr>
        <p:blipFill>
          <a:blip r:embed="rId2"/>
          <a:stretch>
            <a:fillRect/>
          </a:stretch>
        </p:blipFill>
        <p:spPr>
          <a:xfrm>
            <a:off x="192045" y="0"/>
            <a:ext cx="1179581" cy="1141801"/>
          </a:xfrm>
          <a:prstGeom prst="rect">
            <a:avLst/>
          </a:prstGeom>
        </p:spPr>
      </p:pic>
      <p:sp>
        <p:nvSpPr>
          <p:cNvPr id="5" name="Footer Placeholder 4">
            <a:extLst>
              <a:ext uri="{FF2B5EF4-FFF2-40B4-BE49-F238E27FC236}">
                <a16:creationId xmlns:a16="http://schemas.microsoft.com/office/drawing/2014/main" id="{B13B125C-2216-E34E-8BD4-C790BCE8741B}"/>
              </a:ext>
            </a:extLst>
          </p:cNvPr>
          <p:cNvSpPr>
            <a:spLocks noGrp="1"/>
          </p:cNvSpPr>
          <p:nvPr>
            <p:ph type="ftr" sz="quarter" idx="11"/>
          </p:nvPr>
        </p:nvSpPr>
        <p:spPr/>
        <p:txBody>
          <a:bodyPr/>
          <a:lstStyle/>
          <a:p>
            <a:r>
              <a:rPr lang="en-US" dirty="0"/>
              <a:t>Alexander Moiseev   Vulcano Workshop  September 25-30, 2022,   Elba, Italy</a:t>
            </a:r>
          </a:p>
        </p:txBody>
      </p:sp>
      <p:sp>
        <p:nvSpPr>
          <p:cNvPr id="10" name="TextBox 9">
            <a:extLst>
              <a:ext uri="{FF2B5EF4-FFF2-40B4-BE49-F238E27FC236}">
                <a16:creationId xmlns:a16="http://schemas.microsoft.com/office/drawing/2014/main" id="{797F317B-83D0-824D-9C8A-53CA01C3517F}"/>
              </a:ext>
            </a:extLst>
          </p:cNvPr>
          <p:cNvSpPr txBox="1"/>
          <p:nvPr/>
        </p:nvSpPr>
        <p:spPr>
          <a:xfrm>
            <a:off x="11544300" y="6352143"/>
            <a:ext cx="342900" cy="369332"/>
          </a:xfrm>
          <a:prstGeom prst="rect">
            <a:avLst/>
          </a:prstGeom>
          <a:noFill/>
        </p:spPr>
        <p:txBody>
          <a:bodyPr wrap="square" rtlCol="0">
            <a:spAutoFit/>
          </a:bodyPr>
          <a:lstStyle/>
          <a:p>
            <a:r>
              <a:rPr lang="en-US" b="1" dirty="0"/>
              <a:t>3</a:t>
            </a:r>
          </a:p>
        </p:txBody>
      </p:sp>
    </p:spTree>
    <p:extLst>
      <p:ext uri="{BB962C8B-B14F-4D97-AF65-F5344CB8AC3E}">
        <p14:creationId xmlns:p14="http://schemas.microsoft.com/office/powerpoint/2010/main" val="4088761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633FE346-E089-464D-8B43-2DAEAC451865}"/>
              </a:ext>
            </a:extLst>
          </p:cNvPr>
          <p:cNvPicPr>
            <a:picLocks noChangeAspect="1"/>
          </p:cNvPicPr>
          <p:nvPr/>
        </p:nvPicPr>
        <p:blipFill>
          <a:blip r:embed="rId2"/>
          <a:stretch>
            <a:fillRect/>
          </a:stretch>
        </p:blipFill>
        <p:spPr>
          <a:xfrm>
            <a:off x="2328544" y="1198534"/>
            <a:ext cx="6222238" cy="4457422"/>
          </a:xfrm>
          <a:prstGeom prst="rect">
            <a:avLst/>
          </a:prstGeom>
        </p:spPr>
      </p:pic>
      <p:pic>
        <p:nvPicPr>
          <p:cNvPr id="4" name="Picture 3">
            <a:extLst>
              <a:ext uri="{FF2B5EF4-FFF2-40B4-BE49-F238E27FC236}">
                <a16:creationId xmlns:a16="http://schemas.microsoft.com/office/drawing/2014/main" id="{7FE7784A-94C6-134A-A66C-C129A1F09751}"/>
              </a:ext>
            </a:extLst>
          </p:cNvPr>
          <p:cNvPicPr>
            <a:picLocks noChangeAspect="1"/>
          </p:cNvPicPr>
          <p:nvPr/>
        </p:nvPicPr>
        <p:blipFill>
          <a:blip r:embed="rId3"/>
          <a:stretch>
            <a:fillRect/>
          </a:stretch>
        </p:blipFill>
        <p:spPr>
          <a:xfrm>
            <a:off x="8803764" y="2194144"/>
            <a:ext cx="2674423" cy="1922242"/>
          </a:xfrm>
          <a:prstGeom prst="rect">
            <a:avLst/>
          </a:prstGeom>
        </p:spPr>
      </p:pic>
      <p:pic>
        <p:nvPicPr>
          <p:cNvPr id="6" name="Picture 5" descr="Text&#10;&#10;Description automatically generated">
            <a:extLst>
              <a:ext uri="{FF2B5EF4-FFF2-40B4-BE49-F238E27FC236}">
                <a16:creationId xmlns:a16="http://schemas.microsoft.com/office/drawing/2014/main" id="{363B940F-FCD3-7140-8255-CF90C0445154}"/>
              </a:ext>
            </a:extLst>
          </p:cNvPr>
          <p:cNvPicPr>
            <a:picLocks noChangeAspect="1"/>
          </p:cNvPicPr>
          <p:nvPr/>
        </p:nvPicPr>
        <p:blipFill>
          <a:blip r:embed="rId4"/>
          <a:stretch>
            <a:fillRect/>
          </a:stretch>
        </p:blipFill>
        <p:spPr>
          <a:xfrm>
            <a:off x="8509536" y="4264667"/>
            <a:ext cx="3504438" cy="1652242"/>
          </a:xfrm>
          <a:prstGeom prst="rect">
            <a:avLst/>
          </a:prstGeom>
        </p:spPr>
      </p:pic>
      <p:pic>
        <p:nvPicPr>
          <p:cNvPr id="7" name="Picture 6" descr="228084main_GLAST-m">
            <a:extLst>
              <a:ext uri="{FF2B5EF4-FFF2-40B4-BE49-F238E27FC236}">
                <a16:creationId xmlns:a16="http://schemas.microsoft.com/office/drawing/2014/main" id="{5924857C-F0BC-1C4E-9CF8-E20379E98EC2}"/>
              </a:ext>
            </a:extLst>
          </p:cNvPr>
          <p:cNvPicPr>
            <a:picLocks noChangeAspect="1" noChangeArrowheads="1"/>
          </p:cNvPicPr>
          <p:nvPr/>
        </p:nvPicPr>
        <p:blipFill>
          <a:blip r:embed="rId5" cstate="print"/>
          <a:srcRect/>
          <a:stretch>
            <a:fillRect/>
          </a:stretch>
        </p:blipFill>
        <p:spPr bwMode="auto">
          <a:xfrm>
            <a:off x="343465" y="961044"/>
            <a:ext cx="1865065" cy="2466201"/>
          </a:xfrm>
          <a:prstGeom prst="rect">
            <a:avLst/>
          </a:prstGeom>
          <a:noFill/>
          <a:ln w="9525">
            <a:noFill/>
            <a:miter lim="800000"/>
            <a:headEnd/>
            <a:tailEnd/>
          </a:ln>
        </p:spPr>
      </p:pic>
      <p:pic>
        <p:nvPicPr>
          <p:cNvPr id="8" name="Picture 2" descr="The International Gamma-Ray Astrophysics Laboratory (INTEGRAL)">
            <a:extLst>
              <a:ext uri="{FF2B5EF4-FFF2-40B4-BE49-F238E27FC236}">
                <a16:creationId xmlns:a16="http://schemas.microsoft.com/office/drawing/2014/main" id="{B574A880-20AB-384C-883A-105F7767A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465" y="4097157"/>
            <a:ext cx="1703804" cy="1558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ustar_artistconcept">
            <a:extLst>
              <a:ext uri="{FF2B5EF4-FFF2-40B4-BE49-F238E27FC236}">
                <a16:creationId xmlns:a16="http://schemas.microsoft.com/office/drawing/2014/main" id="{5A198617-06CD-6641-BEED-269F03ECD0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8544" y="5316247"/>
            <a:ext cx="2397424" cy="13481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2641A36-CAFA-3642-B0F7-BB8E56B6FFBA}"/>
              </a:ext>
            </a:extLst>
          </p:cNvPr>
          <p:cNvSpPr txBox="1"/>
          <p:nvPr/>
        </p:nvSpPr>
        <p:spPr>
          <a:xfrm>
            <a:off x="680819" y="5317402"/>
            <a:ext cx="1486464" cy="338554"/>
          </a:xfrm>
          <a:prstGeom prst="rect">
            <a:avLst/>
          </a:prstGeom>
          <a:noFill/>
        </p:spPr>
        <p:txBody>
          <a:bodyPr wrap="square" rtlCol="0">
            <a:spAutoFit/>
          </a:bodyPr>
          <a:lstStyle/>
          <a:p>
            <a:r>
              <a:rPr lang="en-US" sz="1600" b="1" dirty="0">
                <a:solidFill>
                  <a:srgbClr val="FFFF00"/>
                </a:solidFill>
              </a:rPr>
              <a:t>INTEGRAL</a:t>
            </a:r>
          </a:p>
        </p:txBody>
      </p:sp>
      <p:sp>
        <p:nvSpPr>
          <p:cNvPr id="11" name="TextBox 10">
            <a:extLst>
              <a:ext uri="{FF2B5EF4-FFF2-40B4-BE49-F238E27FC236}">
                <a16:creationId xmlns:a16="http://schemas.microsoft.com/office/drawing/2014/main" id="{F47D9BAD-12FA-4348-9F0F-3F55B5A154D6}"/>
              </a:ext>
            </a:extLst>
          </p:cNvPr>
          <p:cNvSpPr txBox="1"/>
          <p:nvPr/>
        </p:nvSpPr>
        <p:spPr>
          <a:xfrm>
            <a:off x="2519478" y="6325810"/>
            <a:ext cx="1486464" cy="338554"/>
          </a:xfrm>
          <a:prstGeom prst="rect">
            <a:avLst/>
          </a:prstGeom>
          <a:noFill/>
        </p:spPr>
        <p:txBody>
          <a:bodyPr wrap="square" rtlCol="0">
            <a:spAutoFit/>
          </a:bodyPr>
          <a:lstStyle/>
          <a:p>
            <a:r>
              <a:rPr lang="en-US" sz="1600" b="1" dirty="0">
                <a:solidFill>
                  <a:srgbClr val="FFFF00"/>
                </a:solidFill>
              </a:rPr>
              <a:t>NuSTAR</a:t>
            </a:r>
          </a:p>
        </p:txBody>
      </p:sp>
      <p:cxnSp>
        <p:nvCxnSpPr>
          <p:cNvPr id="12" name="Straight Connector 11">
            <a:extLst>
              <a:ext uri="{FF2B5EF4-FFF2-40B4-BE49-F238E27FC236}">
                <a16:creationId xmlns:a16="http://schemas.microsoft.com/office/drawing/2014/main" id="{DE1B3B32-0409-1040-8592-395F72E16428}"/>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65ADA3-A2C4-9743-86CD-D8424A1CE05E}"/>
              </a:ext>
            </a:extLst>
          </p:cNvPr>
          <p:cNvSpPr txBox="1"/>
          <p:nvPr/>
        </p:nvSpPr>
        <p:spPr>
          <a:xfrm>
            <a:off x="3799985" y="138249"/>
            <a:ext cx="5490319" cy="461665"/>
          </a:xfrm>
          <a:prstGeom prst="rect">
            <a:avLst/>
          </a:prstGeom>
          <a:noFill/>
        </p:spPr>
        <p:txBody>
          <a:bodyPr wrap="square" rtlCol="0">
            <a:spAutoFit/>
          </a:bodyPr>
          <a:lstStyle/>
          <a:p>
            <a:r>
              <a:rPr lang="en-US" sz="2400" b="1" dirty="0"/>
              <a:t>GECCO Place in gamma-ray astronomy</a:t>
            </a:r>
          </a:p>
        </p:txBody>
      </p:sp>
      <p:sp>
        <p:nvSpPr>
          <p:cNvPr id="14" name="TextBox 13">
            <a:extLst>
              <a:ext uri="{FF2B5EF4-FFF2-40B4-BE49-F238E27FC236}">
                <a16:creationId xmlns:a16="http://schemas.microsoft.com/office/drawing/2014/main" id="{00F45B6B-D36D-D14E-AA86-C2A93E59AB1C}"/>
              </a:ext>
            </a:extLst>
          </p:cNvPr>
          <p:cNvSpPr txBox="1"/>
          <p:nvPr/>
        </p:nvSpPr>
        <p:spPr>
          <a:xfrm>
            <a:off x="959788" y="3427245"/>
            <a:ext cx="928525" cy="369332"/>
          </a:xfrm>
          <a:prstGeom prst="rect">
            <a:avLst/>
          </a:prstGeom>
          <a:noFill/>
        </p:spPr>
        <p:txBody>
          <a:bodyPr wrap="square" rtlCol="0">
            <a:spAutoFit/>
          </a:bodyPr>
          <a:lstStyle/>
          <a:p>
            <a:r>
              <a:rPr lang="en-US" b="1" dirty="0"/>
              <a:t>Fermi</a:t>
            </a:r>
          </a:p>
        </p:txBody>
      </p:sp>
      <p:cxnSp>
        <p:nvCxnSpPr>
          <p:cNvPr id="16" name="Straight Arrow Connector 15">
            <a:extLst>
              <a:ext uri="{FF2B5EF4-FFF2-40B4-BE49-F238E27FC236}">
                <a16:creationId xmlns:a16="http://schemas.microsoft.com/office/drawing/2014/main" id="{5EFFCD7A-8BBB-6044-BCEF-AD20CE2825C6}"/>
              </a:ext>
            </a:extLst>
          </p:cNvPr>
          <p:cNvCxnSpPr/>
          <p:nvPr/>
        </p:nvCxnSpPr>
        <p:spPr>
          <a:xfrm flipH="1" flipV="1">
            <a:off x="5535168" y="3427245"/>
            <a:ext cx="3015614" cy="837422"/>
          </a:xfrm>
          <a:prstGeom prst="straightConnector1">
            <a:avLst/>
          </a:prstGeom>
          <a:ln w="73025" cmpd="db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0C38D7D-A6C4-A541-8FDB-7243569EB441}"/>
              </a:ext>
            </a:extLst>
          </p:cNvPr>
          <p:cNvPicPr>
            <a:picLocks noChangeAspect="1"/>
          </p:cNvPicPr>
          <p:nvPr/>
        </p:nvPicPr>
        <p:blipFill>
          <a:blip r:embed="rId8"/>
          <a:stretch>
            <a:fillRect/>
          </a:stretch>
        </p:blipFill>
        <p:spPr>
          <a:xfrm>
            <a:off x="192045" y="0"/>
            <a:ext cx="1179581" cy="1141801"/>
          </a:xfrm>
          <a:prstGeom prst="rect">
            <a:avLst/>
          </a:prstGeom>
        </p:spPr>
      </p:pic>
      <p:sp>
        <p:nvSpPr>
          <p:cNvPr id="19" name="Footer Placeholder 18">
            <a:extLst>
              <a:ext uri="{FF2B5EF4-FFF2-40B4-BE49-F238E27FC236}">
                <a16:creationId xmlns:a16="http://schemas.microsoft.com/office/drawing/2014/main" id="{7D1831FF-32D1-2747-A1CC-0B7D9C219FFD}"/>
              </a:ext>
            </a:extLst>
          </p:cNvPr>
          <p:cNvSpPr>
            <a:spLocks noGrp="1"/>
          </p:cNvSpPr>
          <p:nvPr>
            <p:ph type="ftr" sz="quarter" idx="11"/>
          </p:nvPr>
        </p:nvSpPr>
        <p:spPr/>
        <p:txBody>
          <a:bodyPr/>
          <a:lstStyle/>
          <a:p>
            <a:r>
              <a:rPr lang="en-US" dirty="0"/>
              <a:t>Alexander Moiseev   Vulcano Workshop  September 25-30, 2022,   Elba, Italy</a:t>
            </a:r>
          </a:p>
        </p:txBody>
      </p:sp>
      <p:sp>
        <p:nvSpPr>
          <p:cNvPr id="21" name="TextBox 20">
            <a:extLst>
              <a:ext uri="{FF2B5EF4-FFF2-40B4-BE49-F238E27FC236}">
                <a16:creationId xmlns:a16="http://schemas.microsoft.com/office/drawing/2014/main" id="{8F682953-6A59-8942-BE1B-D40223F779C2}"/>
              </a:ext>
            </a:extLst>
          </p:cNvPr>
          <p:cNvSpPr txBox="1"/>
          <p:nvPr/>
        </p:nvSpPr>
        <p:spPr>
          <a:xfrm>
            <a:off x="11544300" y="6352143"/>
            <a:ext cx="342900" cy="369332"/>
          </a:xfrm>
          <a:prstGeom prst="rect">
            <a:avLst/>
          </a:prstGeom>
          <a:noFill/>
        </p:spPr>
        <p:txBody>
          <a:bodyPr wrap="square" rtlCol="0">
            <a:spAutoFit/>
          </a:bodyPr>
          <a:lstStyle/>
          <a:p>
            <a:r>
              <a:rPr lang="en-US" b="1" dirty="0"/>
              <a:t>4</a:t>
            </a:r>
          </a:p>
        </p:txBody>
      </p:sp>
    </p:spTree>
    <p:extLst>
      <p:ext uri="{BB962C8B-B14F-4D97-AF65-F5344CB8AC3E}">
        <p14:creationId xmlns:p14="http://schemas.microsoft.com/office/powerpoint/2010/main" val="278896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1E3F2-590C-2143-B6A9-8E393FEF3CCE}"/>
              </a:ext>
            </a:extLst>
          </p:cNvPr>
          <p:cNvPicPr>
            <a:picLocks noChangeAspect="1"/>
          </p:cNvPicPr>
          <p:nvPr/>
        </p:nvPicPr>
        <p:blipFill>
          <a:blip r:embed="rId2"/>
          <a:stretch>
            <a:fillRect/>
          </a:stretch>
        </p:blipFill>
        <p:spPr>
          <a:xfrm>
            <a:off x="1878947" y="1468697"/>
            <a:ext cx="8387443" cy="4478481"/>
          </a:xfrm>
          <a:prstGeom prst="rect">
            <a:avLst/>
          </a:prstGeom>
        </p:spPr>
      </p:pic>
      <p:cxnSp>
        <p:nvCxnSpPr>
          <p:cNvPr id="4" name="Straight Connector 3">
            <a:extLst>
              <a:ext uri="{FF2B5EF4-FFF2-40B4-BE49-F238E27FC236}">
                <a16:creationId xmlns:a16="http://schemas.microsoft.com/office/drawing/2014/main" id="{E4C025B6-D4C5-D94B-86DC-F4DAF17D802B}"/>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3D414F3-33F0-1346-ACD6-023C9224BEA8}"/>
              </a:ext>
            </a:extLst>
          </p:cNvPr>
          <p:cNvSpPr txBox="1"/>
          <p:nvPr/>
        </p:nvSpPr>
        <p:spPr>
          <a:xfrm>
            <a:off x="337668" y="277061"/>
            <a:ext cx="11735505" cy="461665"/>
          </a:xfrm>
          <a:prstGeom prst="rect">
            <a:avLst/>
          </a:prstGeom>
          <a:noFill/>
        </p:spPr>
        <p:txBody>
          <a:bodyPr wrap="square" rtlCol="0">
            <a:spAutoFit/>
          </a:bodyPr>
          <a:lstStyle/>
          <a:p>
            <a:pPr algn="ctr"/>
            <a:r>
              <a:rPr lang="en-US" sz="2400" b="1" dirty="0"/>
              <a:t>GECCO Concept: Compton telescope with deployable coded aperture mask</a:t>
            </a:r>
          </a:p>
        </p:txBody>
      </p:sp>
      <p:sp>
        <p:nvSpPr>
          <p:cNvPr id="6" name="TextBox 5">
            <a:extLst>
              <a:ext uri="{FF2B5EF4-FFF2-40B4-BE49-F238E27FC236}">
                <a16:creationId xmlns:a16="http://schemas.microsoft.com/office/drawing/2014/main" id="{B9BBB660-D059-A44A-B624-780A956B14B1}"/>
              </a:ext>
            </a:extLst>
          </p:cNvPr>
          <p:cNvSpPr txBox="1"/>
          <p:nvPr/>
        </p:nvSpPr>
        <p:spPr>
          <a:xfrm>
            <a:off x="7462157" y="6086878"/>
            <a:ext cx="2400300" cy="369332"/>
          </a:xfrm>
          <a:prstGeom prst="rect">
            <a:avLst/>
          </a:prstGeom>
          <a:noFill/>
        </p:spPr>
        <p:txBody>
          <a:bodyPr wrap="square" rtlCol="0">
            <a:spAutoFit/>
          </a:bodyPr>
          <a:lstStyle/>
          <a:p>
            <a:r>
              <a:rPr lang="en-US" b="1" dirty="0"/>
              <a:t>GECCO, cutaway</a:t>
            </a:r>
          </a:p>
        </p:txBody>
      </p:sp>
      <p:sp>
        <p:nvSpPr>
          <p:cNvPr id="7" name="TextBox 6">
            <a:extLst>
              <a:ext uri="{FF2B5EF4-FFF2-40B4-BE49-F238E27FC236}">
                <a16:creationId xmlns:a16="http://schemas.microsoft.com/office/drawing/2014/main" id="{996CBB40-DD26-8745-AB66-660921A6CA4C}"/>
              </a:ext>
            </a:extLst>
          </p:cNvPr>
          <p:cNvSpPr txBox="1"/>
          <p:nvPr/>
        </p:nvSpPr>
        <p:spPr>
          <a:xfrm>
            <a:off x="1032400" y="5959878"/>
            <a:ext cx="3436186" cy="646331"/>
          </a:xfrm>
          <a:prstGeom prst="rect">
            <a:avLst/>
          </a:prstGeom>
          <a:noFill/>
        </p:spPr>
        <p:txBody>
          <a:bodyPr wrap="square" rtlCol="0">
            <a:spAutoFit/>
          </a:bodyPr>
          <a:lstStyle/>
          <a:p>
            <a:r>
              <a:rPr lang="en-US" b="1" dirty="0"/>
              <a:t>GECCO with Mask in stowed position, and notional SC bus</a:t>
            </a:r>
          </a:p>
        </p:txBody>
      </p:sp>
      <p:sp>
        <p:nvSpPr>
          <p:cNvPr id="8" name="TextBox 7">
            <a:extLst>
              <a:ext uri="{FF2B5EF4-FFF2-40B4-BE49-F238E27FC236}">
                <a16:creationId xmlns:a16="http://schemas.microsoft.com/office/drawing/2014/main" id="{CCBA0F8E-ED94-F843-8CA1-482E4B759833}"/>
              </a:ext>
            </a:extLst>
          </p:cNvPr>
          <p:cNvSpPr txBox="1"/>
          <p:nvPr/>
        </p:nvSpPr>
        <p:spPr>
          <a:xfrm>
            <a:off x="4283528" y="5967085"/>
            <a:ext cx="1681843" cy="646331"/>
          </a:xfrm>
          <a:prstGeom prst="rect">
            <a:avLst/>
          </a:prstGeom>
          <a:noFill/>
        </p:spPr>
        <p:txBody>
          <a:bodyPr wrap="square" rtlCol="0">
            <a:spAutoFit/>
          </a:bodyPr>
          <a:lstStyle/>
          <a:p>
            <a:r>
              <a:rPr lang="en-US" b="1" dirty="0"/>
              <a:t>GECCO, with Mask deployed</a:t>
            </a:r>
          </a:p>
        </p:txBody>
      </p:sp>
      <p:pic>
        <p:nvPicPr>
          <p:cNvPr id="10" name="Picture 9">
            <a:extLst>
              <a:ext uri="{FF2B5EF4-FFF2-40B4-BE49-F238E27FC236}">
                <a16:creationId xmlns:a16="http://schemas.microsoft.com/office/drawing/2014/main" id="{0441EBCC-986C-1A4C-A914-044EDE6085D7}"/>
              </a:ext>
            </a:extLst>
          </p:cNvPr>
          <p:cNvPicPr>
            <a:picLocks noChangeAspect="1"/>
          </p:cNvPicPr>
          <p:nvPr/>
        </p:nvPicPr>
        <p:blipFill>
          <a:blip r:embed="rId3"/>
          <a:stretch>
            <a:fillRect/>
          </a:stretch>
        </p:blipFill>
        <p:spPr>
          <a:xfrm>
            <a:off x="192045" y="0"/>
            <a:ext cx="1179581" cy="1141801"/>
          </a:xfrm>
          <a:prstGeom prst="rect">
            <a:avLst/>
          </a:prstGeom>
        </p:spPr>
      </p:pic>
      <p:sp>
        <p:nvSpPr>
          <p:cNvPr id="11" name="TextBox 10">
            <a:extLst>
              <a:ext uri="{FF2B5EF4-FFF2-40B4-BE49-F238E27FC236}">
                <a16:creationId xmlns:a16="http://schemas.microsoft.com/office/drawing/2014/main" id="{D508DD9B-A0AA-314C-A8A9-5DC032218579}"/>
              </a:ext>
            </a:extLst>
          </p:cNvPr>
          <p:cNvSpPr txBox="1"/>
          <p:nvPr/>
        </p:nvSpPr>
        <p:spPr>
          <a:xfrm>
            <a:off x="2061762" y="965661"/>
            <a:ext cx="8978900" cy="368300"/>
          </a:xfrm>
          <a:prstGeom prst="rect">
            <a:avLst/>
          </a:prstGeom>
          <a:noFill/>
        </p:spPr>
        <p:txBody>
          <a:bodyPr wrap="square" rtlCol="0">
            <a:spAutoFit/>
          </a:bodyPr>
          <a:lstStyle/>
          <a:p>
            <a:pPr marL="285750" indent="-285750">
              <a:buFont typeface="Wingdings" pitchFamily="2" charset="2"/>
              <a:buChar char="Ø"/>
            </a:pPr>
            <a:r>
              <a:rPr lang="en-US" b="1" dirty="0">
                <a:solidFill>
                  <a:srgbClr val="0070C0"/>
                </a:solidFill>
              </a:rPr>
              <a:t>EXTENDING AGILE AND INTEGRAL USE OF CODED MASK FOR GAMMA-RAY ASTRONOMY  </a:t>
            </a:r>
          </a:p>
        </p:txBody>
      </p:sp>
      <p:sp>
        <p:nvSpPr>
          <p:cNvPr id="12" name="Footer Placeholder 11">
            <a:extLst>
              <a:ext uri="{FF2B5EF4-FFF2-40B4-BE49-F238E27FC236}">
                <a16:creationId xmlns:a16="http://schemas.microsoft.com/office/drawing/2014/main" id="{CEC00EBF-78AA-B64F-9559-2DB4EF3A9941}"/>
              </a:ext>
            </a:extLst>
          </p:cNvPr>
          <p:cNvSpPr>
            <a:spLocks noGrp="1"/>
          </p:cNvSpPr>
          <p:nvPr>
            <p:ph type="ftr" sz="quarter" idx="11"/>
          </p:nvPr>
        </p:nvSpPr>
        <p:spPr/>
        <p:txBody>
          <a:bodyPr/>
          <a:lstStyle/>
          <a:p>
            <a:r>
              <a:rPr lang="en-US" dirty="0"/>
              <a:t>Alexander Moiseev   Vulcano Workshop  September 25-30, 2022,   Elba, Italy</a:t>
            </a:r>
          </a:p>
        </p:txBody>
      </p:sp>
      <p:sp>
        <p:nvSpPr>
          <p:cNvPr id="14" name="TextBox 13">
            <a:extLst>
              <a:ext uri="{FF2B5EF4-FFF2-40B4-BE49-F238E27FC236}">
                <a16:creationId xmlns:a16="http://schemas.microsoft.com/office/drawing/2014/main" id="{49C90250-B1A6-F44D-A980-1BA6F4DBEC80}"/>
              </a:ext>
            </a:extLst>
          </p:cNvPr>
          <p:cNvSpPr txBox="1"/>
          <p:nvPr/>
        </p:nvSpPr>
        <p:spPr>
          <a:xfrm>
            <a:off x="11544300" y="6352143"/>
            <a:ext cx="342900" cy="369332"/>
          </a:xfrm>
          <a:prstGeom prst="rect">
            <a:avLst/>
          </a:prstGeom>
          <a:noFill/>
        </p:spPr>
        <p:txBody>
          <a:bodyPr wrap="square" rtlCol="0">
            <a:spAutoFit/>
          </a:bodyPr>
          <a:lstStyle/>
          <a:p>
            <a:r>
              <a:rPr lang="en-US" b="1" dirty="0"/>
              <a:t>5</a:t>
            </a:r>
          </a:p>
        </p:txBody>
      </p:sp>
    </p:spTree>
    <p:extLst>
      <p:ext uri="{BB962C8B-B14F-4D97-AF65-F5344CB8AC3E}">
        <p14:creationId xmlns:p14="http://schemas.microsoft.com/office/powerpoint/2010/main" val="3680334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6CF12-8F52-2D43-AF90-D7C2DEA07EC8}"/>
              </a:ext>
            </a:extLst>
          </p:cNvPr>
          <p:cNvSpPr txBox="1"/>
          <p:nvPr/>
        </p:nvSpPr>
        <p:spPr>
          <a:xfrm>
            <a:off x="701040" y="3766565"/>
            <a:ext cx="6893560" cy="2517741"/>
          </a:xfrm>
          <a:prstGeom prst="rect">
            <a:avLst/>
          </a:prstGeom>
          <a:noFill/>
        </p:spPr>
        <p:txBody>
          <a:bodyPr wrap="square" rtlCol="0">
            <a:spAutoFit/>
          </a:bodyPr>
          <a:lstStyle/>
          <a:p>
            <a:pPr>
              <a:lnSpc>
                <a:spcPct val="110000"/>
              </a:lnSpc>
              <a:spcBef>
                <a:spcPts val="400"/>
              </a:spcBef>
            </a:pPr>
            <a:r>
              <a:rPr lang="en-US" b="1" dirty="0">
                <a:solidFill>
                  <a:srgbClr val="C00000"/>
                </a:solidFill>
              </a:rPr>
              <a:t>Energy Range: </a:t>
            </a:r>
            <a:r>
              <a:rPr lang="en-US" dirty="0"/>
              <a:t>50 keV – 10 MeV, </a:t>
            </a:r>
          </a:p>
          <a:p>
            <a:pPr>
              <a:lnSpc>
                <a:spcPct val="110000"/>
              </a:lnSpc>
              <a:spcBef>
                <a:spcPts val="400"/>
              </a:spcBef>
            </a:pPr>
            <a:r>
              <a:rPr lang="en-US" b="1" dirty="0">
                <a:solidFill>
                  <a:srgbClr val="C00000"/>
                </a:solidFill>
              </a:rPr>
              <a:t>Energy resolution:</a:t>
            </a:r>
            <a:r>
              <a:rPr lang="en-US" dirty="0"/>
              <a:t> &lt; 1% at 0.5 – 5 MeV,</a:t>
            </a:r>
          </a:p>
          <a:p>
            <a:pPr>
              <a:lnSpc>
                <a:spcPct val="110000"/>
              </a:lnSpc>
              <a:spcBef>
                <a:spcPts val="400"/>
              </a:spcBef>
            </a:pPr>
            <a:r>
              <a:rPr lang="en-US" b="1" dirty="0">
                <a:solidFill>
                  <a:srgbClr val="C00000"/>
                </a:solidFill>
              </a:rPr>
              <a:t>Angular resolution:   </a:t>
            </a:r>
          </a:p>
          <a:p>
            <a:pPr lvl="1">
              <a:lnSpc>
                <a:spcPct val="110000"/>
              </a:lnSpc>
              <a:spcBef>
                <a:spcPts val="400"/>
              </a:spcBef>
            </a:pPr>
            <a:r>
              <a:rPr lang="en-US" dirty="0"/>
              <a:t>∼1 arcmin in the Mask mode with 1</a:t>
            </a:r>
            <a:r>
              <a:rPr lang="en-US" baseline="30000" dirty="0"/>
              <a:t>o</a:t>
            </a:r>
            <a:r>
              <a:rPr lang="en-US" dirty="0"/>
              <a:t> – 2</a:t>
            </a:r>
            <a:r>
              <a:rPr lang="en-US" baseline="30000" dirty="0"/>
              <a:t>o</a:t>
            </a:r>
            <a:r>
              <a:rPr lang="en-US" dirty="0"/>
              <a:t> fully-coded field-of-view,</a:t>
            </a:r>
          </a:p>
          <a:p>
            <a:pPr lvl="1">
              <a:lnSpc>
                <a:spcPct val="110000"/>
              </a:lnSpc>
              <a:spcBef>
                <a:spcPts val="400"/>
              </a:spcBef>
            </a:pPr>
            <a:r>
              <a:rPr lang="en-US" dirty="0"/>
              <a:t>   4</a:t>
            </a:r>
            <a:r>
              <a:rPr lang="en-US" baseline="30000" dirty="0"/>
              <a:t>o</a:t>
            </a:r>
            <a:r>
              <a:rPr lang="en-US" dirty="0"/>
              <a:t> – 6</a:t>
            </a:r>
            <a:r>
              <a:rPr lang="en-US" baseline="30000" dirty="0"/>
              <a:t>o</a:t>
            </a:r>
            <a:r>
              <a:rPr lang="en-US" dirty="0"/>
              <a:t> in the Compton mode with a ~2 sr (80</a:t>
            </a:r>
            <a:r>
              <a:rPr lang="en-US" baseline="30000" dirty="0"/>
              <a:t>o</a:t>
            </a:r>
            <a:r>
              <a:rPr lang="en-US" dirty="0"/>
              <a:t> ) field-of-view</a:t>
            </a:r>
          </a:p>
          <a:p>
            <a:pPr>
              <a:lnSpc>
                <a:spcPct val="110000"/>
              </a:lnSpc>
              <a:spcBef>
                <a:spcPts val="400"/>
              </a:spcBef>
            </a:pPr>
            <a:r>
              <a:rPr lang="en-US" dirty="0"/>
              <a:t> </a:t>
            </a:r>
            <a:r>
              <a:rPr lang="en-US" b="1" dirty="0">
                <a:solidFill>
                  <a:srgbClr val="C00000"/>
                </a:solidFill>
              </a:rPr>
              <a:t>Sensitivity:</a:t>
            </a:r>
            <a:r>
              <a:rPr lang="en-US" dirty="0"/>
              <a:t> 10</a:t>
            </a:r>
            <a:r>
              <a:rPr lang="en-US" baseline="30000" dirty="0"/>
              <a:t>-4</a:t>
            </a:r>
            <a:r>
              <a:rPr lang="en-US" dirty="0"/>
              <a:t> - 10</a:t>
            </a:r>
            <a:r>
              <a:rPr lang="en-US" baseline="30000" dirty="0"/>
              <a:t>-6</a:t>
            </a:r>
            <a:r>
              <a:rPr lang="en-US" dirty="0"/>
              <a:t> MeV cm</a:t>
            </a:r>
            <a:r>
              <a:rPr lang="en-US" baseline="30000" dirty="0"/>
              <a:t>-2</a:t>
            </a:r>
            <a:r>
              <a:rPr lang="en-US" dirty="0"/>
              <a:t> s</a:t>
            </a:r>
            <a:r>
              <a:rPr lang="en-US" baseline="30000" dirty="0"/>
              <a:t>-1</a:t>
            </a:r>
            <a:r>
              <a:rPr lang="en-US" dirty="0"/>
              <a:t>  (10</a:t>
            </a:r>
            <a:r>
              <a:rPr lang="en-US" baseline="30000" dirty="0"/>
              <a:t>6</a:t>
            </a:r>
            <a:r>
              <a:rPr lang="en-US" dirty="0"/>
              <a:t> s) over the entire energy range</a:t>
            </a:r>
          </a:p>
          <a:p>
            <a:pPr>
              <a:lnSpc>
                <a:spcPct val="110000"/>
              </a:lnSpc>
              <a:spcBef>
                <a:spcPts val="400"/>
              </a:spcBef>
            </a:pPr>
            <a:r>
              <a:rPr lang="en-US" dirty="0"/>
              <a:t> </a:t>
            </a:r>
            <a:r>
              <a:rPr lang="en-US" b="1" dirty="0">
                <a:solidFill>
                  <a:srgbClr val="0432FF"/>
                </a:solidFill>
              </a:rPr>
              <a:t>GECCO can operate in either pointed or scanning mode</a:t>
            </a:r>
            <a:endParaRPr lang="en-US" dirty="0"/>
          </a:p>
        </p:txBody>
      </p:sp>
      <p:sp>
        <p:nvSpPr>
          <p:cNvPr id="3" name="TextBox 2">
            <a:extLst>
              <a:ext uri="{FF2B5EF4-FFF2-40B4-BE49-F238E27FC236}">
                <a16:creationId xmlns:a16="http://schemas.microsoft.com/office/drawing/2014/main" id="{0D9891DC-DEF4-A34C-AB44-C5B7EF848E5C}"/>
              </a:ext>
            </a:extLst>
          </p:cNvPr>
          <p:cNvSpPr txBox="1"/>
          <p:nvPr/>
        </p:nvSpPr>
        <p:spPr>
          <a:xfrm>
            <a:off x="438128" y="799454"/>
            <a:ext cx="11372872" cy="2739211"/>
          </a:xfrm>
          <a:prstGeom prst="rect">
            <a:avLst/>
          </a:prstGeom>
          <a:noFill/>
        </p:spPr>
        <p:txBody>
          <a:bodyPr wrap="square" rtlCol="0">
            <a:spAutoFit/>
          </a:bodyPr>
          <a:lstStyle/>
          <a:p>
            <a:pPr marL="285750" indent="-285750" algn="just">
              <a:spcBef>
                <a:spcPts val="600"/>
              </a:spcBef>
              <a:buFont typeface="Arial" panose="020B0604020202020204" pitchFamily="34" charset="0"/>
              <a:buChar char="•"/>
            </a:pPr>
            <a:r>
              <a:rPr lang="en-US" b="1" dirty="0"/>
              <a:t>             </a:t>
            </a:r>
            <a:r>
              <a:rPr lang="en-US" b="1" dirty="0">
                <a:solidFill>
                  <a:srgbClr val="0432FF"/>
                </a:solidFill>
              </a:rPr>
              <a:t>A combined  CZT-based Compton telescope with a Coded aperture mask enables simultaneous </a:t>
            </a:r>
            <a:r>
              <a:rPr lang="en-US" b="1" dirty="0">
                <a:solidFill>
                  <a:srgbClr val="C00000"/>
                </a:solidFill>
              </a:rPr>
              <a:t>“bi-focal” </a:t>
            </a:r>
            <a:r>
              <a:rPr lang="en-US" b="1" dirty="0">
                <a:solidFill>
                  <a:srgbClr val="0432FF"/>
                </a:solidFill>
              </a:rPr>
              <a:t>observations: wide field-of-view modest angular resolution with a Compton telescope, and narrow field-of-view high angular resolution observations with a Coded Aperture Mask</a:t>
            </a:r>
          </a:p>
          <a:p>
            <a:pPr marL="285750" indent="-285750" algn="just">
              <a:spcBef>
                <a:spcPts val="600"/>
              </a:spcBef>
              <a:buFont typeface="Arial" panose="020B0604020202020204" pitchFamily="34" charset="0"/>
              <a:buChar char="•"/>
            </a:pPr>
            <a:r>
              <a:rPr lang="en-US" b="1" dirty="0"/>
              <a:t>     Deployed at large-distance from the Focal plane detector (CZT Imaging Calorimeter), the Coded Aperture Mask with </a:t>
            </a:r>
            <a:r>
              <a:rPr lang="en-US" b="1" dirty="0">
                <a:solidFill>
                  <a:srgbClr val="C00000"/>
                </a:solidFill>
              </a:rPr>
              <a:t>unshielded aperture </a:t>
            </a:r>
            <a:r>
              <a:rPr lang="en-US" b="1" dirty="0"/>
              <a:t>provides practically unlimited angular resolution, made possible by using a novel method of  “off-line, by software” removal of  side-entering gamma-background by Compton pointing to the Mask location </a:t>
            </a:r>
          </a:p>
          <a:p>
            <a:pPr marL="285750" indent="-285750" algn="just">
              <a:spcBef>
                <a:spcPts val="600"/>
              </a:spcBef>
              <a:buFont typeface="Arial" panose="020B0604020202020204" pitchFamily="34" charset="0"/>
              <a:buChar char="•"/>
            </a:pPr>
            <a:r>
              <a:rPr lang="en-US" b="1" dirty="0"/>
              <a:t>     </a:t>
            </a:r>
            <a:r>
              <a:rPr lang="en-US" b="1" dirty="0">
                <a:solidFill>
                  <a:srgbClr val="0432FF"/>
                </a:solidFill>
              </a:rPr>
              <a:t>A BGO shield, which surrounds the GECCO detectors, is used to efficiently detect and localize the Gamma-Ray bursts with good accuracy, prompting the instrument to re-point to the burst direction within the Coded Mask field-of-view, and localize it with sub-arcmin precision</a:t>
            </a:r>
          </a:p>
        </p:txBody>
      </p:sp>
      <p:cxnSp>
        <p:nvCxnSpPr>
          <p:cNvPr id="4" name="Straight Connector 3">
            <a:extLst>
              <a:ext uri="{FF2B5EF4-FFF2-40B4-BE49-F238E27FC236}">
                <a16:creationId xmlns:a16="http://schemas.microsoft.com/office/drawing/2014/main" id="{4E240A1E-1E79-D645-8049-8168DB5BA5D6}"/>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7EA6218-B7FE-D741-8B1B-CE6B408AAAB0}"/>
              </a:ext>
            </a:extLst>
          </p:cNvPr>
          <p:cNvSpPr txBox="1"/>
          <p:nvPr/>
        </p:nvSpPr>
        <p:spPr>
          <a:xfrm>
            <a:off x="3360420" y="220980"/>
            <a:ext cx="6629400" cy="523220"/>
          </a:xfrm>
          <a:prstGeom prst="rect">
            <a:avLst/>
          </a:prstGeom>
          <a:noFill/>
        </p:spPr>
        <p:txBody>
          <a:bodyPr wrap="square" rtlCol="0">
            <a:spAutoFit/>
          </a:bodyPr>
          <a:lstStyle/>
          <a:p>
            <a:r>
              <a:rPr lang="en-US" sz="2800" b="1" dirty="0"/>
              <a:t>GECCO distinctive features</a:t>
            </a:r>
          </a:p>
        </p:txBody>
      </p:sp>
      <p:cxnSp>
        <p:nvCxnSpPr>
          <p:cNvPr id="6" name="Straight Connector 5">
            <a:extLst>
              <a:ext uri="{FF2B5EF4-FFF2-40B4-BE49-F238E27FC236}">
                <a16:creationId xmlns:a16="http://schemas.microsoft.com/office/drawing/2014/main" id="{632B5392-DC00-7A44-9110-55F2E9037432}"/>
              </a:ext>
            </a:extLst>
          </p:cNvPr>
          <p:cNvCxnSpPr>
            <a:cxnSpLocks/>
          </p:cNvCxnSpPr>
          <p:nvPr/>
        </p:nvCxnSpPr>
        <p:spPr>
          <a:xfrm>
            <a:off x="278108" y="3676649"/>
            <a:ext cx="73164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EFD16C5-E3C4-A242-A2D2-1AB0BE2AD93E}"/>
              </a:ext>
            </a:extLst>
          </p:cNvPr>
          <p:cNvPicPr>
            <a:picLocks noChangeAspect="1"/>
          </p:cNvPicPr>
          <p:nvPr/>
        </p:nvPicPr>
        <p:blipFill>
          <a:blip r:embed="rId2"/>
          <a:stretch>
            <a:fillRect/>
          </a:stretch>
        </p:blipFill>
        <p:spPr>
          <a:xfrm>
            <a:off x="192045" y="0"/>
            <a:ext cx="1179581" cy="1141801"/>
          </a:xfrm>
          <a:prstGeom prst="rect">
            <a:avLst/>
          </a:prstGeom>
        </p:spPr>
      </p:pic>
      <p:pic>
        <p:nvPicPr>
          <p:cNvPr id="13" name="Picture 12" descr="A picture containing text, device&#10;&#10;Description automatically generated">
            <a:extLst>
              <a:ext uri="{FF2B5EF4-FFF2-40B4-BE49-F238E27FC236}">
                <a16:creationId xmlns:a16="http://schemas.microsoft.com/office/drawing/2014/main" id="{FBAE65EA-87A9-644D-867B-3E2E8683E696}"/>
              </a:ext>
            </a:extLst>
          </p:cNvPr>
          <p:cNvPicPr>
            <a:picLocks noChangeAspect="1"/>
          </p:cNvPicPr>
          <p:nvPr/>
        </p:nvPicPr>
        <p:blipFill>
          <a:blip r:embed="rId3"/>
          <a:stretch>
            <a:fillRect/>
          </a:stretch>
        </p:blipFill>
        <p:spPr>
          <a:xfrm>
            <a:off x="8523890" y="3214927"/>
            <a:ext cx="2562477" cy="3506548"/>
          </a:xfrm>
          <a:prstGeom prst="rect">
            <a:avLst/>
          </a:prstGeom>
        </p:spPr>
      </p:pic>
      <p:sp>
        <p:nvSpPr>
          <p:cNvPr id="14" name="Footer Placeholder 13">
            <a:extLst>
              <a:ext uri="{FF2B5EF4-FFF2-40B4-BE49-F238E27FC236}">
                <a16:creationId xmlns:a16="http://schemas.microsoft.com/office/drawing/2014/main" id="{27A21031-2F2C-AC4C-9F3F-94F97A620B2A}"/>
              </a:ext>
            </a:extLst>
          </p:cNvPr>
          <p:cNvSpPr>
            <a:spLocks noGrp="1"/>
          </p:cNvSpPr>
          <p:nvPr>
            <p:ph type="ftr" sz="quarter" idx="11"/>
          </p:nvPr>
        </p:nvSpPr>
        <p:spPr/>
        <p:txBody>
          <a:bodyPr/>
          <a:lstStyle/>
          <a:p>
            <a:r>
              <a:rPr lang="en-US" dirty="0"/>
              <a:t>Alexander Moiseev   Vulcano Workshop  September 25-30, 2022,   Elba, Italy</a:t>
            </a:r>
          </a:p>
        </p:txBody>
      </p:sp>
      <p:sp>
        <p:nvSpPr>
          <p:cNvPr id="16" name="TextBox 15">
            <a:extLst>
              <a:ext uri="{FF2B5EF4-FFF2-40B4-BE49-F238E27FC236}">
                <a16:creationId xmlns:a16="http://schemas.microsoft.com/office/drawing/2014/main" id="{B6E1D04E-110F-D644-BF14-0D2E1733B90C}"/>
              </a:ext>
            </a:extLst>
          </p:cNvPr>
          <p:cNvSpPr txBox="1"/>
          <p:nvPr/>
        </p:nvSpPr>
        <p:spPr>
          <a:xfrm>
            <a:off x="11544300" y="6352143"/>
            <a:ext cx="342900" cy="369332"/>
          </a:xfrm>
          <a:prstGeom prst="rect">
            <a:avLst/>
          </a:prstGeom>
          <a:noFill/>
        </p:spPr>
        <p:txBody>
          <a:bodyPr wrap="square" rtlCol="0">
            <a:spAutoFit/>
          </a:bodyPr>
          <a:lstStyle/>
          <a:p>
            <a:r>
              <a:rPr lang="en-US" b="1" dirty="0"/>
              <a:t>6</a:t>
            </a:r>
          </a:p>
        </p:txBody>
      </p:sp>
      <p:sp>
        <p:nvSpPr>
          <p:cNvPr id="7" name="TextBox 6">
            <a:extLst>
              <a:ext uri="{FF2B5EF4-FFF2-40B4-BE49-F238E27FC236}">
                <a16:creationId xmlns:a16="http://schemas.microsoft.com/office/drawing/2014/main" id="{A36888F6-196E-E844-937D-FB14FAB03BC3}"/>
              </a:ext>
            </a:extLst>
          </p:cNvPr>
          <p:cNvSpPr txBox="1"/>
          <p:nvPr/>
        </p:nvSpPr>
        <p:spPr>
          <a:xfrm>
            <a:off x="9867534" y="5890478"/>
            <a:ext cx="1943466" cy="584775"/>
          </a:xfrm>
          <a:prstGeom prst="rect">
            <a:avLst/>
          </a:prstGeom>
          <a:noFill/>
        </p:spPr>
        <p:txBody>
          <a:bodyPr wrap="square" rtlCol="0">
            <a:spAutoFit/>
          </a:bodyPr>
          <a:lstStyle/>
          <a:p>
            <a:r>
              <a:rPr lang="en-US" sz="1600" b="1" dirty="0"/>
              <a:t>concept of bi-focal observations</a:t>
            </a:r>
          </a:p>
        </p:txBody>
      </p:sp>
    </p:spTree>
    <p:extLst>
      <p:ext uri="{BB962C8B-B14F-4D97-AF65-F5344CB8AC3E}">
        <p14:creationId xmlns:p14="http://schemas.microsoft.com/office/powerpoint/2010/main" val="207024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48C2F4-11C4-0E4C-8CB8-3DDE52F17BAA}"/>
              </a:ext>
            </a:extLst>
          </p:cNvPr>
          <p:cNvSpPr txBox="1"/>
          <p:nvPr/>
        </p:nvSpPr>
        <p:spPr>
          <a:xfrm>
            <a:off x="1097572" y="136285"/>
            <a:ext cx="10556530"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     Motivation: Galactic Plane Fermi-LAT unassociated sources</a:t>
            </a:r>
          </a:p>
        </p:txBody>
      </p:sp>
      <p:sp>
        <p:nvSpPr>
          <p:cNvPr id="11" name="TextBox 10">
            <a:extLst>
              <a:ext uri="{FF2B5EF4-FFF2-40B4-BE49-F238E27FC236}">
                <a16:creationId xmlns:a16="http://schemas.microsoft.com/office/drawing/2014/main" id="{A11B032F-9E19-A948-8F38-F79C0B225D56}"/>
              </a:ext>
            </a:extLst>
          </p:cNvPr>
          <p:cNvSpPr txBox="1"/>
          <p:nvPr/>
        </p:nvSpPr>
        <p:spPr>
          <a:xfrm>
            <a:off x="5874727" y="815110"/>
            <a:ext cx="6096000" cy="1788310"/>
          </a:xfrm>
          <a:prstGeom prst="rect">
            <a:avLst/>
          </a:prstGeom>
          <a:solidFill>
            <a:schemeClr val="accent6">
              <a:lumMod val="20000"/>
              <a:lumOff val="80000"/>
            </a:schemeClr>
          </a:solid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a:solidFill>
                  <a:srgbClr val="0432FF"/>
                </a:solidFill>
                <a:cs typeface="Calibri" panose="020F0502020204030204" pitchFamily="34" charset="0"/>
              </a:rPr>
              <a:t>5,065 sources (4</a:t>
            </a:r>
            <a:r>
              <a:rPr lang="en-US" b="1" baseline="30000" dirty="0">
                <a:solidFill>
                  <a:srgbClr val="0432FF"/>
                </a:solidFill>
                <a:cs typeface="Calibri" panose="020F0502020204030204" pitchFamily="34" charset="0"/>
              </a:rPr>
              <a:t>th</a:t>
            </a:r>
            <a:r>
              <a:rPr lang="en-US" b="1" dirty="0">
                <a:solidFill>
                  <a:srgbClr val="0432FF"/>
                </a:solidFill>
                <a:cs typeface="Calibri" panose="020F0502020204030204" pitchFamily="34" charset="0"/>
              </a:rPr>
              <a:t> Catalog)</a:t>
            </a:r>
          </a:p>
          <a:p>
            <a:pPr marL="342900" indent="-342900">
              <a:lnSpc>
                <a:spcPct val="110000"/>
              </a:lnSpc>
              <a:spcBef>
                <a:spcPts val="600"/>
              </a:spcBef>
              <a:buFont typeface="Arial" panose="020B0604020202020204" pitchFamily="34" charset="0"/>
              <a:buChar char="•"/>
            </a:pPr>
            <a:r>
              <a:rPr lang="en-US" b="1" dirty="0">
                <a:solidFill>
                  <a:srgbClr val="0432FF"/>
                </a:solidFill>
                <a:cs typeface="Calibri" panose="020F0502020204030204" pitchFamily="34" charset="0"/>
              </a:rPr>
              <a:t>1,323 sources (~25%) do not have associations with other wave-length sources, with </a:t>
            </a:r>
            <a:r>
              <a:rPr lang="en-US" sz="2000" b="1" dirty="0">
                <a:solidFill>
                  <a:srgbClr val="C00000"/>
                </a:solidFill>
                <a:cs typeface="Calibri" panose="020F0502020204030204" pitchFamily="34" charset="0"/>
              </a:rPr>
              <a:t>majority in GP and GC</a:t>
            </a:r>
            <a:r>
              <a:rPr lang="en-US" b="1" dirty="0">
                <a:solidFill>
                  <a:srgbClr val="0432FF"/>
                </a:solidFill>
                <a:cs typeface="Calibri" panose="020F0502020204030204" pitchFamily="34" charset="0"/>
              </a:rPr>
              <a:t>: Why not associated? and </a:t>
            </a:r>
            <a:r>
              <a:rPr lang="en-US" b="1" dirty="0">
                <a:solidFill>
                  <a:srgbClr val="C00000"/>
                </a:solidFill>
                <a:cs typeface="Calibri" panose="020F0502020204030204" pitchFamily="34" charset="0"/>
              </a:rPr>
              <a:t>Who Are They?</a:t>
            </a:r>
          </a:p>
          <a:p>
            <a:pPr marL="342900" indent="-342900">
              <a:lnSpc>
                <a:spcPct val="110000"/>
              </a:lnSpc>
              <a:spcBef>
                <a:spcPts val="600"/>
              </a:spcBef>
              <a:buFont typeface="Arial" panose="020B0604020202020204" pitchFamily="34" charset="0"/>
              <a:buChar char="•"/>
            </a:pPr>
            <a:r>
              <a:rPr lang="en-US" b="1" dirty="0">
                <a:cs typeface="Calibri" panose="020F0502020204030204" pitchFamily="34" charset="0"/>
              </a:rPr>
              <a:t>Position resolution of ~arcmin will help to resolve</a:t>
            </a:r>
          </a:p>
        </p:txBody>
      </p:sp>
      <p:pic>
        <p:nvPicPr>
          <p:cNvPr id="6" name="Picture 5">
            <a:extLst>
              <a:ext uri="{FF2B5EF4-FFF2-40B4-BE49-F238E27FC236}">
                <a16:creationId xmlns:a16="http://schemas.microsoft.com/office/drawing/2014/main" id="{EE6764D5-6A3C-4642-8417-93F8C7EA9D39}"/>
              </a:ext>
            </a:extLst>
          </p:cNvPr>
          <p:cNvPicPr>
            <a:picLocks noChangeAspect="1"/>
          </p:cNvPicPr>
          <p:nvPr/>
        </p:nvPicPr>
        <p:blipFill>
          <a:blip r:embed="rId2"/>
          <a:stretch>
            <a:fillRect/>
          </a:stretch>
        </p:blipFill>
        <p:spPr>
          <a:xfrm>
            <a:off x="221273" y="998213"/>
            <a:ext cx="5578636" cy="5275195"/>
          </a:xfrm>
          <a:prstGeom prst="rect">
            <a:avLst/>
          </a:prstGeom>
        </p:spPr>
      </p:pic>
      <p:pic>
        <p:nvPicPr>
          <p:cNvPr id="7" name="Picture 4" descr="https://hubblesite.org/uploads/image_file/image_attachment/19933/xlarge_web.jpg">
            <a:extLst>
              <a:ext uri="{FF2B5EF4-FFF2-40B4-BE49-F238E27FC236}">
                <a16:creationId xmlns:a16="http://schemas.microsoft.com/office/drawing/2014/main" id="{6E818EA8-1679-584A-B645-48AE6EFFD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837" y="3731118"/>
            <a:ext cx="5366534" cy="26832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4E490E-3828-6B47-A57B-B1B8A87FC905}"/>
              </a:ext>
            </a:extLst>
          </p:cNvPr>
          <p:cNvSpPr txBox="1"/>
          <p:nvPr/>
        </p:nvSpPr>
        <p:spPr>
          <a:xfrm>
            <a:off x="5874727" y="2961239"/>
            <a:ext cx="6245544" cy="646331"/>
          </a:xfrm>
          <a:prstGeom prst="rect">
            <a:avLst/>
          </a:prstGeom>
          <a:noFill/>
          <a:ln>
            <a:noFill/>
          </a:ln>
        </p:spPr>
        <p:txBody>
          <a:bodyPr wrap="square" rtlCol="0">
            <a:spAutoFit/>
          </a:bodyPr>
          <a:lstStyle/>
          <a:p>
            <a:r>
              <a:rPr lang="en-US" b="1" dirty="0">
                <a:solidFill>
                  <a:srgbClr val="C00000"/>
                </a:solidFill>
              </a:rPr>
              <a:t>Source population density </a:t>
            </a:r>
            <a:r>
              <a:rPr lang="en-US" dirty="0"/>
              <a:t>in the GC (Chandra/Hubble/Spitzer data) </a:t>
            </a:r>
            <a:r>
              <a:rPr lang="en-US" b="1" dirty="0">
                <a:solidFill>
                  <a:srgbClr val="C00000"/>
                </a:solidFill>
              </a:rPr>
              <a:t>is &lt;arcsec </a:t>
            </a:r>
            <a:r>
              <a:rPr lang="en-US" sz="1600" b="1" dirty="0"/>
              <a:t>(however most of them do not radiate in MeV range)</a:t>
            </a:r>
          </a:p>
        </p:txBody>
      </p:sp>
      <p:cxnSp>
        <p:nvCxnSpPr>
          <p:cNvPr id="9" name="Straight Arrow Connector 8">
            <a:extLst>
              <a:ext uri="{FF2B5EF4-FFF2-40B4-BE49-F238E27FC236}">
                <a16:creationId xmlns:a16="http://schemas.microsoft.com/office/drawing/2014/main" id="{33DB6414-4B5A-AB43-ACD6-0E947EAE095B}"/>
              </a:ext>
            </a:extLst>
          </p:cNvPr>
          <p:cNvCxnSpPr>
            <a:cxnSpLocks/>
          </p:cNvCxnSpPr>
          <p:nvPr/>
        </p:nvCxnSpPr>
        <p:spPr bwMode="auto">
          <a:xfrm>
            <a:off x="9279778" y="6148559"/>
            <a:ext cx="1176389" cy="0"/>
          </a:xfrm>
          <a:prstGeom prst="straightConnector1">
            <a:avLst/>
          </a:prstGeom>
          <a:solidFill>
            <a:schemeClr val="accent1"/>
          </a:solidFill>
          <a:ln w="28575" cap="flat" cmpd="sng" algn="ctr">
            <a:solidFill>
              <a:srgbClr val="FFFF00"/>
            </a:solidFill>
            <a:prstDash val="solid"/>
            <a:round/>
            <a:headEnd type="triangle" w="med" len="med"/>
            <a:tailEnd type="triangle" w="med" len="med"/>
          </a:ln>
          <a:effectLst/>
        </p:spPr>
      </p:cxnSp>
      <p:sp>
        <p:nvSpPr>
          <p:cNvPr id="13" name="TextBox 12">
            <a:extLst>
              <a:ext uri="{FF2B5EF4-FFF2-40B4-BE49-F238E27FC236}">
                <a16:creationId xmlns:a16="http://schemas.microsoft.com/office/drawing/2014/main" id="{6877FC02-EB37-6D4C-B39C-71DBD139A2D0}"/>
              </a:ext>
            </a:extLst>
          </p:cNvPr>
          <p:cNvSpPr txBox="1"/>
          <p:nvPr/>
        </p:nvSpPr>
        <p:spPr>
          <a:xfrm>
            <a:off x="9518907" y="5770701"/>
            <a:ext cx="937260" cy="338554"/>
          </a:xfrm>
          <a:prstGeom prst="rect">
            <a:avLst/>
          </a:prstGeom>
          <a:noFill/>
        </p:spPr>
        <p:txBody>
          <a:bodyPr wrap="square" rtlCol="0">
            <a:spAutoFit/>
          </a:bodyPr>
          <a:lstStyle/>
          <a:p>
            <a:r>
              <a:rPr lang="en-US" sz="1600" b="1" dirty="0">
                <a:solidFill>
                  <a:srgbClr val="FFFF00"/>
                </a:solidFill>
              </a:rPr>
              <a:t>~ 10</a:t>
            </a:r>
            <a:r>
              <a:rPr lang="en-US" sz="1600" b="1" baseline="30000" dirty="0">
                <a:solidFill>
                  <a:srgbClr val="FFFF00"/>
                </a:solidFill>
              </a:rPr>
              <a:t>’</a:t>
            </a:r>
            <a:endParaRPr lang="en-US" sz="1600" b="1" dirty="0">
              <a:solidFill>
                <a:srgbClr val="FFFF00"/>
              </a:solidFill>
            </a:endParaRPr>
          </a:p>
        </p:txBody>
      </p:sp>
      <p:cxnSp>
        <p:nvCxnSpPr>
          <p:cNvPr id="10" name="Straight Connector 9">
            <a:extLst>
              <a:ext uri="{FF2B5EF4-FFF2-40B4-BE49-F238E27FC236}">
                <a16:creationId xmlns:a16="http://schemas.microsoft.com/office/drawing/2014/main" id="{1510166C-65A9-3040-8D85-15C83858DF63}"/>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4B5C802-A3DB-A246-B138-28C8B49C60F8}"/>
              </a:ext>
            </a:extLst>
          </p:cNvPr>
          <p:cNvPicPr>
            <a:picLocks noChangeAspect="1"/>
          </p:cNvPicPr>
          <p:nvPr/>
        </p:nvPicPr>
        <p:blipFill>
          <a:blip r:embed="rId4"/>
          <a:stretch>
            <a:fillRect/>
          </a:stretch>
        </p:blipFill>
        <p:spPr>
          <a:xfrm>
            <a:off x="192045" y="0"/>
            <a:ext cx="1179581" cy="1141801"/>
          </a:xfrm>
          <a:prstGeom prst="rect">
            <a:avLst/>
          </a:prstGeom>
        </p:spPr>
      </p:pic>
      <p:sp>
        <p:nvSpPr>
          <p:cNvPr id="2" name="Footer Placeholder 1">
            <a:extLst>
              <a:ext uri="{FF2B5EF4-FFF2-40B4-BE49-F238E27FC236}">
                <a16:creationId xmlns:a16="http://schemas.microsoft.com/office/drawing/2014/main" id="{EA30277A-1DF3-0F4F-9EBA-263B2AAD95FF}"/>
              </a:ext>
            </a:extLst>
          </p:cNvPr>
          <p:cNvSpPr>
            <a:spLocks noGrp="1"/>
          </p:cNvSpPr>
          <p:nvPr>
            <p:ph type="ftr" sz="quarter" idx="11"/>
          </p:nvPr>
        </p:nvSpPr>
        <p:spPr/>
        <p:txBody>
          <a:bodyPr/>
          <a:lstStyle/>
          <a:p>
            <a:r>
              <a:rPr lang="en-US" dirty="0"/>
              <a:t>Alexander Moiseev   Vulcano Workshop  September 25-30, 2022,   Elba, Italy</a:t>
            </a:r>
          </a:p>
        </p:txBody>
      </p:sp>
      <p:sp>
        <p:nvSpPr>
          <p:cNvPr id="14" name="TextBox 13">
            <a:extLst>
              <a:ext uri="{FF2B5EF4-FFF2-40B4-BE49-F238E27FC236}">
                <a16:creationId xmlns:a16="http://schemas.microsoft.com/office/drawing/2014/main" id="{9000BD06-1A94-6143-925F-1A9070CF1C5D}"/>
              </a:ext>
            </a:extLst>
          </p:cNvPr>
          <p:cNvSpPr txBox="1"/>
          <p:nvPr/>
        </p:nvSpPr>
        <p:spPr>
          <a:xfrm>
            <a:off x="11544300" y="6352143"/>
            <a:ext cx="342900" cy="369332"/>
          </a:xfrm>
          <a:prstGeom prst="rect">
            <a:avLst/>
          </a:prstGeom>
          <a:noFill/>
        </p:spPr>
        <p:txBody>
          <a:bodyPr wrap="square" rtlCol="0">
            <a:spAutoFit/>
          </a:bodyPr>
          <a:lstStyle/>
          <a:p>
            <a:r>
              <a:rPr lang="en-US" b="1" dirty="0"/>
              <a:t>7</a:t>
            </a:r>
          </a:p>
        </p:txBody>
      </p:sp>
    </p:spTree>
    <p:extLst>
      <p:ext uri="{BB962C8B-B14F-4D97-AF65-F5344CB8AC3E}">
        <p14:creationId xmlns:p14="http://schemas.microsoft.com/office/powerpoint/2010/main" val="306159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1C39D6-5C3D-9945-8A64-5317CFA2BE9E}"/>
              </a:ext>
            </a:extLst>
          </p:cNvPr>
          <p:cNvSpPr txBox="1"/>
          <p:nvPr/>
        </p:nvSpPr>
        <p:spPr>
          <a:xfrm>
            <a:off x="1120140" y="205740"/>
            <a:ext cx="9658350" cy="523220"/>
          </a:xfrm>
          <a:prstGeom prst="rect">
            <a:avLst/>
          </a:prstGeom>
          <a:noFill/>
        </p:spPr>
        <p:txBody>
          <a:bodyPr wrap="square" rtlCol="0">
            <a:spAutoFit/>
          </a:bodyPr>
          <a:lstStyle/>
          <a:p>
            <a:pPr algn="ctr"/>
            <a:r>
              <a:rPr lang="en-US" sz="2800" b="1" dirty="0"/>
              <a:t>Motivation: The Fermi-eROSITA Bubbles</a:t>
            </a:r>
            <a:endParaRPr lang="en-US" sz="2800" b="1" dirty="0">
              <a:solidFill>
                <a:srgbClr val="C00000"/>
              </a:solidFill>
            </a:endParaRPr>
          </a:p>
        </p:txBody>
      </p:sp>
      <p:sp>
        <p:nvSpPr>
          <p:cNvPr id="7" name="TextBox 6">
            <a:extLst>
              <a:ext uri="{FF2B5EF4-FFF2-40B4-BE49-F238E27FC236}">
                <a16:creationId xmlns:a16="http://schemas.microsoft.com/office/drawing/2014/main" id="{1B33B88C-F194-5742-B7E0-0851BD819449}"/>
              </a:ext>
            </a:extLst>
          </p:cNvPr>
          <p:cNvSpPr txBox="1"/>
          <p:nvPr/>
        </p:nvSpPr>
        <p:spPr>
          <a:xfrm>
            <a:off x="2001447" y="5448409"/>
            <a:ext cx="8528957" cy="907941"/>
          </a:xfrm>
          <a:prstGeom prst="rect">
            <a:avLst/>
          </a:prstGeom>
          <a:solidFill>
            <a:schemeClr val="accent4">
              <a:lumMod val="20000"/>
              <a:lumOff val="80000"/>
            </a:schemeClr>
          </a:solidFill>
        </p:spPr>
        <p:txBody>
          <a:bodyPr wrap="square" rtlCol="0">
            <a:spAutoFit/>
          </a:bodyPr>
          <a:lstStyle/>
          <a:p>
            <a:pPr marL="342900" indent="-342900">
              <a:spcBef>
                <a:spcPts val="600"/>
              </a:spcBef>
              <a:buFont typeface="Arial" panose="020B0604020202020204" pitchFamily="34" charset="0"/>
              <a:buChar char="•"/>
            </a:pPr>
            <a:r>
              <a:rPr lang="en-US" sz="2400" b="1" dirty="0"/>
              <a:t>Likely Fermi and eROSITA Bubbles have different nature</a:t>
            </a:r>
          </a:p>
          <a:p>
            <a:pPr marL="342900" indent="-342900">
              <a:spcBef>
                <a:spcPts val="600"/>
              </a:spcBef>
              <a:buFont typeface="Arial" panose="020B0604020202020204" pitchFamily="34" charset="0"/>
              <a:buChar char="•"/>
            </a:pPr>
            <a:r>
              <a:rPr lang="en-US" sz="2400" b="1" dirty="0"/>
              <a:t>What to expect in sub-MeV (GECCO) energy range?</a:t>
            </a:r>
          </a:p>
        </p:txBody>
      </p:sp>
      <p:pic>
        <p:nvPicPr>
          <p:cNvPr id="11" name="Picture 10" descr="A picture containing close&#10;&#10;Description automatically generated">
            <a:extLst>
              <a:ext uri="{FF2B5EF4-FFF2-40B4-BE49-F238E27FC236}">
                <a16:creationId xmlns:a16="http://schemas.microsoft.com/office/drawing/2014/main" id="{2E6490ED-9D2F-4843-8C0F-94E9F106468F}"/>
              </a:ext>
            </a:extLst>
          </p:cNvPr>
          <p:cNvPicPr/>
          <p:nvPr/>
        </p:nvPicPr>
        <p:blipFill>
          <a:blip r:embed="rId3">
            <a:extLst>
              <a:ext uri="{28A0092B-C50C-407E-A947-70E740481C1C}">
                <a14:useLocalDpi xmlns:a14="http://schemas.microsoft.com/office/drawing/2010/main" val="0"/>
              </a:ext>
            </a:extLst>
          </a:blip>
          <a:stretch>
            <a:fillRect/>
          </a:stretch>
        </p:blipFill>
        <p:spPr>
          <a:xfrm>
            <a:off x="1753362" y="1216062"/>
            <a:ext cx="5589181" cy="3395020"/>
          </a:xfrm>
          <a:prstGeom prst="rect">
            <a:avLst/>
          </a:prstGeom>
        </p:spPr>
      </p:pic>
      <p:sp>
        <p:nvSpPr>
          <p:cNvPr id="12" name="TextBox 11">
            <a:extLst>
              <a:ext uri="{FF2B5EF4-FFF2-40B4-BE49-F238E27FC236}">
                <a16:creationId xmlns:a16="http://schemas.microsoft.com/office/drawing/2014/main" id="{F34EFB6D-874C-BD4E-ABF0-F8C5E491ABB9}"/>
              </a:ext>
            </a:extLst>
          </p:cNvPr>
          <p:cNvSpPr txBox="1"/>
          <p:nvPr/>
        </p:nvSpPr>
        <p:spPr>
          <a:xfrm>
            <a:off x="1753362" y="4611082"/>
            <a:ext cx="9025128" cy="646331"/>
          </a:xfrm>
          <a:prstGeom prst="rect">
            <a:avLst/>
          </a:prstGeom>
          <a:noFill/>
        </p:spPr>
        <p:txBody>
          <a:bodyPr wrap="square" rtlCol="0">
            <a:spAutoFit/>
          </a:bodyPr>
          <a:lstStyle/>
          <a:p>
            <a:r>
              <a:rPr lang="en-US" b="1" dirty="0"/>
              <a:t>Comparison of the morphology of the 𝝲-ray (Fermi-LAT, &gt;50 MeV, shown by red) and X-ray (eROSITA, 0.6-1 keV, shown by cyan color) Bubbles (P. Predehl et al., Nature 2020)</a:t>
            </a:r>
            <a:endParaRPr lang="en-US" b="1" i="1" dirty="0"/>
          </a:p>
        </p:txBody>
      </p:sp>
      <p:pic>
        <p:nvPicPr>
          <p:cNvPr id="4" name="Picture 3" descr="Chart&#10;&#10;Description automatically generated">
            <a:extLst>
              <a:ext uri="{FF2B5EF4-FFF2-40B4-BE49-F238E27FC236}">
                <a16:creationId xmlns:a16="http://schemas.microsoft.com/office/drawing/2014/main" id="{0F3557F9-607D-F944-9581-77859B38ABF3}"/>
              </a:ext>
            </a:extLst>
          </p:cNvPr>
          <p:cNvPicPr>
            <a:picLocks noChangeAspect="1"/>
          </p:cNvPicPr>
          <p:nvPr/>
        </p:nvPicPr>
        <p:blipFill>
          <a:blip r:embed="rId4"/>
          <a:stretch>
            <a:fillRect/>
          </a:stretch>
        </p:blipFill>
        <p:spPr>
          <a:xfrm>
            <a:off x="7936948" y="1628258"/>
            <a:ext cx="3512930" cy="2865054"/>
          </a:xfrm>
          <a:prstGeom prst="rect">
            <a:avLst/>
          </a:prstGeom>
        </p:spPr>
      </p:pic>
      <p:cxnSp>
        <p:nvCxnSpPr>
          <p:cNvPr id="8" name="Straight Connector 7">
            <a:extLst>
              <a:ext uri="{FF2B5EF4-FFF2-40B4-BE49-F238E27FC236}">
                <a16:creationId xmlns:a16="http://schemas.microsoft.com/office/drawing/2014/main" id="{4A8BBE15-5D9E-F649-8333-4B754D08541C}"/>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33F3EC0-C380-3A4E-829C-53310545CAAB}"/>
              </a:ext>
            </a:extLst>
          </p:cNvPr>
          <p:cNvPicPr>
            <a:picLocks noChangeAspect="1"/>
          </p:cNvPicPr>
          <p:nvPr/>
        </p:nvPicPr>
        <p:blipFill>
          <a:blip r:embed="rId5"/>
          <a:stretch>
            <a:fillRect/>
          </a:stretch>
        </p:blipFill>
        <p:spPr>
          <a:xfrm>
            <a:off x="192045" y="0"/>
            <a:ext cx="1179581" cy="1141801"/>
          </a:xfrm>
          <a:prstGeom prst="rect">
            <a:avLst/>
          </a:prstGeom>
        </p:spPr>
      </p:pic>
      <p:sp>
        <p:nvSpPr>
          <p:cNvPr id="3" name="Footer Placeholder 2">
            <a:extLst>
              <a:ext uri="{FF2B5EF4-FFF2-40B4-BE49-F238E27FC236}">
                <a16:creationId xmlns:a16="http://schemas.microsoft.com/office/drawing/2014/main" id="{EBAAE02F-417C-DD4A-9A7E-A53BF508C2C4}"/>
              </a:ext>
            </a:extLst>
          </p:cNvPr>
          <p:cNvSpPr>
            <a:spLocks noGrp="1"/>
          </p:cNvSpPr>
          <p:nvPr>
            <p:ph type="ftr" sz="quarter" idx="11"/>
          </p:nvPr>
        </p:nvSpPr>
        <p:spPr/>
        <p:txBody>
          <a:bodyPr/>
          <a:lstStyle/>
          <a:p>
            <a:r>
              <a:rPr lang="en-US" dirty="0"/>
              <a:t>Alexander Moiseev   Vulcano Workshop  September 25-30, 2022,   Elba, Italy</a:t>
            </a:r>
          </a:p>
        </p:txBody>
      </p:sp>
      <p:sp>
        <p:nvSpPr>
          <p:cNvPr id="13" name="TextBox 12">
            <a:extLst>
              <a:ext uri="{FF2B5EF4-FFF2-40B4-BE49-F238E27FC236}">
                <a16:creationId xmlns:a16="http://schemas.microsoft.com/office/drawing/2014/main" id="{EC77764A-28C8-3D4F-9DBF-F48A36BA0A28}"/>
              </a:ext>
            </a:extLst>
          </p:cNvPr>
          <p:cNvSpPr txBox="1"/>
          <p:nvPr/>
        </p:nvSpPr>
        <p:spPr>
          <a:xfrm>
            <a:off x="11544300" y="6352143"/>
            <a:ext cx="342900" cy="369332"/>
          </a:xfrm>
          <a:prstGeom prst="rect">
            <a:avLst/>
          </a:prstGeom>
          <a:noFill/>
        </p:spPr>
        <p:txBody>
          <a:bodyPr wrap="square" rtlCol="0">
            <a:spAutoFit/>
          </a:bodyPr>
          <a:lstStyle/>
          <a:p>
            <a:r>
              <a:rPr lang="en-US" b="1" dirty="0"/>
              <a:t>8</a:t>
            </a:r>
          </a:p>
        </p:txBody>
      </p:sp>
    </p:spTree>
    <p:extLst>
      <p:ext uri="{BB962C8B-B14F-4D97-AF65-F5344CB8AC3E}">
        <p14:creationId xmlns:p14="http://schemas.microsoft.com/office/powerpoint/2010/main" val="3101841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61AEC3-CB2D-CD4F-B020-72FD3E729625}"/>
              </a:ext>
            </a:extLst>
          </p:cNvPr>
          <p:cNvSpPr txBox="1"/>
          <p:nvPr/>
        </p:nvSpPr>
        <p:spPr>
          <a:xfrm>
            <a:off x="1022846" y="1611144"/>
            <a:ext cx="3468151" cy="523220"/>
          </a:xfrm>
          <a:prstGeom prst="rect">
            <a:avLst/>
          </a:prstGeom>
          <a:solidFill>
            <a:srgbClr val="E8FFED"/>
          </a:solidFill>
        </p:spPr>
        <p:txBody>
          <a:bodyPr wrap="square" rtlCol="0">
            <a:spAutoFit/>
          </a:bodyPr>
          <a:lstStyle/>
          <a:p>
            <a:r>
              <a:rPr lang="en-US" sz="2800" b="1" dirty="0"/>
              <a:t>NuSTAR observations</a:t>
            </a:r>
          </a:p>
        </p:txBody>
      </p:sp>
      <p:pic>
        <p:nvPicPr>
          <p:cNvPr id="9" name="Picture 8" descr="A picture containing background pattern&#10;&#10;Description automatically generated">
            <a:extLst>
              <a:ext uri="{FF2B5EF4-FFF2-40B4-BE49-F238E27FC236}">
                <a16:creationId xmlns:a16="http://schemas.microsoft.com/office/drawing/2014/main" id="{ADF21C43-D81B-304E-9F6F-D375C18671DE}"/>
              </a:ext>
            </a:extLst>
          </p:cNvPr>
          <p:cNvPicPr>
            <a:picLocks noChangeAspect="1"/>
          </p:cNvPicPr>
          <p:nvPr/>
        </p:nvPicPr>
        <p:blipFill>
          <a:blip r:embed="rId2"/>
          <a:stretch>
            <a:fillRect/>
          </a:stretch>
        </p:blipFill>
        <p:spPr>
          <a:xfrm>
            <a:off x="530818" y="2442346"/>
            <a:ext cx="4916483" cy="2729657"/>
          </a:xfrm>
          <a:prstGeom prst="rect">
            <a:avLst/>
          </a:prstGeom>
        </p:spPr>
      </p:pic>
      <p:sp>
        <p:nvSpPr>
          <p:cNvPr id="10" name="TextBox 9">
            <a:extLst>
              <a:ext uri="{FF2B5EF4-FFF2-40B4-BE49-F238E27FC236}">
                <a16:creationId xmlns:a16="http://schemas.microsoft.com/office/drawing/2014/main" id="{D01D908D-3539-604C-9C88-FB7173A89359}"/>
              </a:ext>
            </a:extLst>
          </p:cNvPr>
          <p:cNvSpPr txBox="1"/>
          <p:nvPr/>
        </p:nvSpPr>
        <p:spPr>
          <a:xfrm>
            <a:off x="552896" y="5485074"/>
            <a:ext cx="4762815" cy="923330"/>
          </a:xfrm>
          <a:prstGeom prst="rect">
            <a:avLst/>
          </a:prstGeom>
          <a:noFill/>
        </p:spPr>
        <p:txBody>
          <a:bodyPr wrap="square" rtlCol="0">
            <a:spAutoFit/>
          </a:bodyPr>
          <a:lstStyle/>
          <a:p>
            <a:r>
              <a:rPr lang="en-US" dirty="0"/>
              <a:t>NuSTAR detected 70 hard (3–79 keV) X-ray point sources in a 0.6 deg</a:t>
            </a:r>
            <a:r>
              <a:rPr lang="en-US" baseline="30000" dirty="0"/>
              <a:t>2</a:t>
            </a:r>
            <a:r>
              <a:rPr lang="en-US" dirty="0"/>
              <a:t> region around the GC, or </a:t>
            </a:r>
            <a:r>
              <a:rPr lang="en-US" b="1" dirty="0"/>
              <a:t>~ 10 arcmin in average between sources </a:t>
            </a:r>
          </a:p>
        </p:txBody>
      </p:sp>
      <p:sp>
        <p:nvSpPr>
          <p:cNvPr id="12" name="TextBox 11">
            <a:extLst>
              <a:ext uri="{FF2B5EF4-FFF2-40B4-BE49-F238E27FC236}">
                <a16:creationId xmlns:a16="http://schemas.microsoft.com/office/drawing/2014/main" id="{128499B8-B588-4A4D-88FF-38CEAD7F3350}"/>
              </a:ext>
            </a:extLst>
          </p:cNvPr>
          <p:cNvSpPr txBox="1"/>
          <p:nvPr/>
        </p:nvSpPr>
        <p:spPr>
          <a:xfrm>
            <a:off x="2989059" y="4501132"/>
            <a:ext cx="2583180" cy="338554"/>
          </a:xfrm>
          <a:prstGeom prst="rect">
            <a:avLst/>
          </a:prstGeom>
          <a:noFill/>
        </p:spPr>
        <p:txBody>
          <a:bodyPr wrap="square" rtlCol="0">
            <a:spAutoFit/>
          </a:bodyPr>
          <a:lstStyle/>
          <a:p>
            <a:r>
              <a:rPr lang="en-US" sz="1600" b="1" dirty="0">
                <a:solidFill>
                  <a:srgbClr val="FFFF00"/>
                </a:solidFill>
              </a:rPr>
              <a:t>JS Hong et al., 2016</a:t>
            </a:r>
          </a:p>
        </p:txBody>
      </p:sp>
      <p:pic>
        <p:nvPicPr>
          <p:cNvPr id="13" name="Picture 2" descr="page24image3896960">
            <a:extLst>
              <a:ext uri="{FF2B5EF4-FFF2-40B4-BE49-F238E27FC236}">
                <a16:creationId xmlns:a16="http://schemas.microsoft.com/office/drawing/2014/main" id="{3D170CD3-7F43-0F46-A532-EAA9352D4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706" y="1863737"/>
            <a:ext cx="3869448" cy="27018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A7E252-AF38-3E41-9C04-3693A01F3AC6}"/>
              </a:ext>
            </a:extLst>
          </p:cNvPr>
          <p:cNvSpPr txBox="1"/>
          <p:nvPr/>
        </p:nvSpPr>
        <p:spPr>
          <a:xfrm>
            <a:off x="4038600" y="2615137"/>
            <a:ext cx="1440180" cy="369332"/>
          </a:xfrm>
          <a:prstGeom prst="rect">
            <a:avLst/>
          </a:prstGeom>
          <a:noFill/>
        </p:spPr>
        <p:txBody>
          <a:bodyPr wrap="square" rtlCol="0">
            <a:spAutoFit/>
          </a:bodyPr>
          <a:lstStyle/>
          <a:p>
            <a:r>
              <a:rPr lang="en-US" b="1" dirty="0">
                <a:solidFill>
                  <a:srgbClr val="FFFF00"/>
                </a:solidFill>
              </a:rPr>
              <a:t>3-79 keV</a:t>
            </a:r>
          </a:p>
        </p:txBody>
      </p:sp>
      <p:sp>
        <p:nvSpPr>
          <p:cNvPr id="15" name="TextBox 14">
            <a:extLst>
              <a:ext uri="{FF2B5EF4-FFF2-40B4-BE49-F238E27FC236}">
                <a16:creationId xmlns:a16="http://schemas.microsoft.com/office/drawing/2014/main" id="{28B74734-4590-AE4C-A451-8DA69A2629E8}"/>
              </a:ext>
            </a:extLst>
          </p:cNvPr>
          <p:cNvSpPr txBox="1"/>
          <p:nvPr/>
        </p:nvSpPr>
        <p:spPr>
          <a:xfrm>
            <a:off x="6981188" y="1195424"/>
            <a:ext cx="4714933" cy="523220"/>
          </a:xfrm>
          <a:prstGeom prst="rect">
            <a:avLst/>
          </a:prstGeom>
          <a:solidFill>
            <a:srgbClr val="E8FFED"/>
          </a:solidFill>
        </p:spPr>
        <p:txBody>
          <a:bodyPr wrap="square" rtlCol="0">
            <a:spAutoFit/>
          </a:bodyPr>
          <a:lstStyle/>
          <a:p>
            <a:r>
              <a:rPr lang="en-US" sz="2800" b="1" dirty="0"/>
              <a:t>INTEGRAL/IBIS observations</a:t>
            </a:r>
          </a:p>
        </p:txBody>
      </p:sp>
      <p:sp>
        <p:nvSpPr>
          <p:cNvPr id="17" name="TextBox 16">
            <a:extLst>
              <a:ext uri="{FF2B5EF4-FFF2-40B4-BE49-F238E27FC236}">
                <a16:creationId xmlns:a16="http://schemas.microsoft.com/office/drawing/2014/main" id="{6DCD9D99-B5C6-5C4B-B50A-C38728F700DD}"/>
              </a:ext>
            </a:extLst>
          </p:cNvPr>
          <p:cNvSpPr txBox="1"/>
          <p:nvPr/>
        </p:nvSpPr>
        <p:spPr>
          <a:xfrm>
            <a:off x="7216404" y="4903985"/>
            <a:ext cx="4244502" cy="1295868"/>
          </a:xfrm>
          <a:prstGeom prst="rect">
            <a:avLst/>
          </a:prstGeom>
          <a:solidFill>
            <a:schemeClr val="accent4">
              <a:lumMod val="20000"/>
              <a:lumOff val="80000"/>
            </a:schemeClr>
          </a:solidFill>
        </p:spPr>
        <p:txBody>
          <a:bodyPr wrap="square" rtlCol="0">
            <a:spAutoFit/>
          </a:bodyPr>
          <a:lstStyle/>
          <a:p>
            <a:pPr>
              <a:lnSpc>
                <a:spcPct val="110000"/>
              </a:lnSpc>
              <a:spcBef>
                <a:spcPts val="600"/>
              </a:spcBef>
            </a:pPr>
            <a:r>
              <a:rPr lang="en-US" b="1" dirty="0"/>
              <a:t>The image of the central part of the Galaxy as measured by INTEGRAL / IBIS 17-60 keV (Krivonos et al., 2010, C. Winkler 2014 ). IBIS angular resolution is 12 arcmin.</a:t>
            </a:r>
          </a:p>
        </p:txBody>
      </p:sp>
      <p:sp>
        <p:nvSpPr>
          <p:cNvPr id="18" name="Oval 17">
            <a:extLst>
              <a:ext uri="{FF2B5EF4-FFF2-40B4-BE49-F238E27FC236}">
                <a16:creationId xmlns:a16="http://schemas.microsoft.com/office/drawing/2014/main" id="{B90431FE-1A0A-C445-A141-3BC483FD2779}"/>
              </a:ext>
            </a:extLst>
          </p:cNvPr>
          <p:cNvSpPr/>
          <p:nvPr/>
        </p:nvSpPr>
        <p:spPr>
          <a:xfrm>
            <a:off x="8829148" y="2811995"/>
            <a:ext cx="810563" cy="79054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FB77B2F-BE96-5440-BA2F-A6AFE94A3B1C}"/>
              </a:ext>
            </a:extLst>
          </p:cNvPr>
          <p:cNvSpPr txBox="1"/>
          <p:nvPr/>
        </p:nvSpPr>
        <p:spPr>
          <a:xfrm>
            <a:off x="9569097" y="3483499"/>
            <a:ext cx="556890" cy="369332"/>
          </a:xfrm>
          <a:prstGeom prst="rect">
            <a:avLst/>
          </a:prstGeom>
          <a:noFill/>
        </p:spPr>
        <p:txBody>
          <a:bodyPr wrap="square" rtlCol="0">
            <a:spAutoFit/>
          </a:bodyPr>
          <a:lstStyle/>
          <a:p>
            <a:r>
              <a:rPr lang="en-US" b="1" dirty="0">
                <a:solidFill>
                  <a:srgbClr val="FFFF00"/>
                </a:solidFill>
              </a:rPr>
              <a:t>5</a:t>
            </a:r>
            <a:r>
              <a:rPr lang="en-US" b="1" baseline="30000" dirty="0">
                <a:solidFill>
                  <a:srgbClr val="FFFF00"/>
                </a:solidFill>
              </a:rPr>
              <a:t>o</a:t>
            </a:r>
            <a:endParaRPr lang="en-US" b="1" dirty="0">
              <a:solidFill>
                <a:srgbClr val="FFFF00"/>
              </a:solidFill>
            </a:endParaRPr>
          </a:p>
        </p:txBody>
      </p:sp>
      <p:cxnSp>
        <p:nvCxnSpPr>
          <p:cNvPr id="20" name="Straight Connector 19">
            <a:extLst>
              <a:ext uri="{FF2B5EF4-FFF2-40B4-BE49-F238E27FC236}">
                <a16:creationId xmlns:a16="http://schemas.microsoft.com/office/drawing/2014/main" id="{946A2876-D302-DD4A-86B7-9CE9B774CA19}"/>
              </a:ext>
            </a:extLst>
          </p:cNvPr>
          <p:cNvCxnSpPr/>
          <p:nvPr/>
        </p:nvCxnSpPr>
        <p:spPr>
          <a:xfrm>
            <a:off x="247628" y="799454"/>
            <a:ext cx="11650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04E1FF8-232C-DB45-99D7-9EC55C459CE6}"/>
              </a:ext>
            </a:extLst>
          </p:cNvPr>
          <p:cNvSpPr txBox="1"/>
          <p:nvPr/>
        </p:nvSpPr>
        <p:spPr>
          <a:xfrm>
            <a:off x="1120139" y="205740"/>
            <a:ext cx="10879815" cy="523220"/>
          </a:xfrm>
          <a:prstGeom prst="rect">
            <a:avLst/>
          </a:prstGeom>
          <a:noFill/>
        </p:spPr>
        <p:txBody>
          <a:bodyPr wrap="square" rtlCol="0">
            <a:spAutoFit/>
          </a:bodyPr>
          <a:lstStyle/>
          <a:p>
            <a:pPr algn="ctr"/>
            <a:r>
              <a:rPr lang="en-US" sz="2800" b="1" dirty="0"/>
              <a:t>Motivation: INTEGRAL and NuSTAR observations of the GC sources</a:t>
            </a:r>
            <a:endParaRPr lang="en-US" sz="2800" b="1" dirty="0">
              <a:solidFill>
                <a:srgbClr val="C00000"/>
              </a:solidFill>
            </a:endParaRPr>
          </a:p>
        </p:txBody>
      </p:sp>
      <p:pic>
        <p:nvPicPr>
          <p:cNvPr id="22" name="Picture 21">
            <a:extLst>
              <a:ext uri="{FF2B5EF4-FFF2-40B4-BE49-F238E27FC236}">
                <a16:creationId xmlns:a16="http://schemas.microsoft.com/office/drawing/2014/main" id="{812B2CB8-5894-7248-A7F7-07B0D39AB73D}"/>
              </a:ext>
            </a:extLst>
          </p:cNvPr>
          <p:cNvPicPr>
            <a:picLocks noChangeAspect="1"/>
          </p:cNvPicPr>
          <p:nvPr/>
        </p:nvPicPr>
        <p:blipFill>
          <a:blip r:embed="rId4"/>
          <a:stretch>
            <a:fillRect/>
          </a:stretch>
        </p:blipFill>
        <p:spPr>
          <a:xfrm>
            <a:off x="192045" y="0"/>
            <a:ext cx="1179581" cy="1141801"/>
          </a:xfrm>
          <a:prstGeom prst="rect">
            <a:avLst/>
          </a:prstGeom>
        </p:spPr>
      </p:pic>
      <p:sp>
        <p:nvSpPr>
          <p:cNvPr id="6" name="Footer Placeholder 5">
            <a:extLst>
              <a:ext uri="{FF2B5EF4-FFF2-40B4-BE49-F238E27FC236}">
                <a16:creationId xmlns:a16="http://schemas.microsoft.com/office/drawing/2014/main" id="{CCD06E91-CE3D-CD48-90EF-BEF9041170CD}"/>
              </a:ext>
            </a:extLst>
          </p:cNvPr>
          <p:cNvSpPr>
            <a:spLocks noGrp="1"/>
          </p:cNvSpPr>
          <p:nvPr>
            <p:ph type="ftr" sz="quarter" idx="11"/>
          </p:nvPr>
        </p:nvSpPr>
        <p:spPr/>
        <p:txBody>
          <a:bodyPr/>
          <a:lstStyle/>
          <a:p>
            <a:r>
              <a:rPr lang="en-US" dirty="0"/>
              <a:t>Alexander Moiseev   Vulcano Workshop  September 25-30, 2022,   Elba, Italy</a:t>
            </a:r>
          </a:p>
        </p:txBody>
      </p:sp>
      <p:sp>
        <p:nvSpPr>
          <p:cNvPr id="23" name="TextBox 22">
            <a:extLst>
              <a:ext uri="{FF2B5EF4-FFF2-40B4-BE49-F238E27FC236}">
                <a16:creationId xmlns:a16="http://schemas.microsoft.com/office/drawing/2014/main" id="{0669AD73-65FC-AE49-884E-C4DFE38EA869}"/>
              </a:ext>
            </a:extLst>
          </p:cNvPr>
          <p:cNvSpPr txBox="1"/>
          <p:nvPr/>
        </p:nvSpPr>
        <p:spPr>
          <a:xfrm>
            <a:off x="11544300" y="6352143"/>
            <a:ext cx="342900" cy="369332"/>
          </a:xfrm>
          <a:prstGeom prst="rect">
            <a:avLst/>
          </a:prstGeom>
          <a:noFill/>
        </p:spPr>
        <p:txBody>
          <a:bodyPr wrap="square" rtlCol="0">
            <a:spAutoFit/>
          </a:bodyPr>
          <a:lstStyle/>
          <a:p>
            <a:r>
              <a:rPr lang="en-US" b="1" dirty="0"/>
              <a:t>9</a:t>
            </a:r>
          </a:p>
        </p:txBody>
      </p:sp>
    </p:spTree>
    <p:extLst>
      <p:ext uri="{BB962C8B-B14F-4D97-AF65-F5344CB8AC3E}">
        <p14:creationId xmlns:p14="http://schemas.microsoft.com/office/powerpoint/2010/main" val="3323083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1812</TotalTime>
  <Words>2075</Words>
  <Application>Microsoft Macintosh PowerPoint</Application>
  <PresentationFormat>Widescreen</PresentationFormat>
  <Paragraphs>228</Paragraphs>
  <Slides>19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LMRoman10</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Moiseev</dc:creator>
  <cp:lastModifiedBy>Alexander Moiseev</cp:lastModifiedBy>
  <cp:revision>38</cp:revision>
  <dcterms:created xsi:type="dcterms:W3CDTF">2022-09-26T09:56:23Z</dcterms:created>
  <dcterms:modified xsi:type="dcterms:W3CDTF">2022-09-28T08:26:31Z</dcterms:modified>
</cp:coreProperties>
</file>