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1"/>
  </p:notesMasterIdLst>
  <p:sldIdLst>
    <p:sldId id="258" r:id="rId2"/>
    <p:sldId id="1320" r:id="rId3"/>
    <p:sldId id="1399" r:id="rId4"/>
    <p:sldId id="1398" r:id="rId5"/>
    <p:sldId id="1440" r:id="rId6"/>
    <p:sldId id="1397" r:id="rId7"/>
    <p:sldId id="256" r:id="rId8"/>
    <p:sldId id="266" r:id="rId9"/>
    <p:sldId id="1436" r:id="rId10"/>
    <p:sldId id="332" r:id="rId11"/>
    <p:sldId id="1443" r:id="rId12"/>
    <p:sldId id="1439" r:id="rId13"/>
    <p:sldId id="1437" r:id="rId14"/>
    <p:sldId id="1433" r:id="rId15"/>
    <p:sldId id="1441" r:id="rId16"/>
    <p:sldId id="1438" r:id="rId17"/>
    <p:sldId id="1431" r:id="rId18"/>
    <p:sldId id="1444" r:id="rId19"/>
    <p:sldId id="1445" r:id="rId20"/>
  </p:sldIdLst>
  <p:sldSz cx="9144000" cy="6858000" type="screen4x3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2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4F387-1D08-C948-BD0A-0BC31FF5F358}" type="datetimeFigureOut">
              <a:rPr lang="en-IT" smtClean="0"/>
              <a:t>21/01/2022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B78F7-0BF0-334A-BF91-623DD4D80DA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1574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2bb942962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02bb942962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882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37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4" y="282574"/>
            <a:ext cx="642097" cy="7757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8587-A42F-1F47-9B72-45FAA4C93D39}" type="slidenum">
              <a:rPr lang="it-IT" smtClean="0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433" y="406837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 dirty="0">
                <a:solidFill>
                  <a:srgbClr val="9999FF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7757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11" name="Rectangle 7"/>
          <p:cNvSpPr/>
          <p:nvPr userDrawn="1"/>
        </p:nvSpPr>
        <p:spPr>
          <a:xfrm>
            <a:off x="810427" y="228600"/>
            <a:ext cx="6134659" cy="829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12" name="Rectangle 7"/>
          <p:cNvSpPr/>
          <p:nvPr userDrawn="1"/>
        </p:nvSpPr>
        <p:spPr>
          <a:xfrm>
            <a:off x="282578" y="8"/>
            <a:ext cx="5878415" cy="3787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0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7B8D-5D19-504F-83CD-C7F812A9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6993-5B83-DA40-B6A4-749CB1621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18401-7D34-9545-8038-01FC7114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D4518-A424-294D-9EF2-52EC21FD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6FEDC-CB76-734C-A304-F7E38631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85AA7-085B-A246-A4BC-DA770C7F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8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DCF4-F0BF-B34A-9623-3902FE38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7241A-FC68-5240-BFE2-AEE94EFF9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A6B8E-8BCB-C44B-8D90-737CED5B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CEC16-A1F5-C84F-BD49-41333BB4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46389-8819-0B40-963C-7B4299A84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4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2A119-781B-B249-9E67-31F2105F6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D2716-03A5-6D43-B556-4B9630B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B7A0D-9888-7B44-BE7B-4C22AA05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AE05-8182-BA4A-9134-BE4862B4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58224-A970-D645-8526-8B77FCFB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0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4" y="282574"/>
            <a:ext cx="642097" cy="7757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8587-A42F-1F47-9B72-45FAA4C93D39}" type="slidenum">
              <a:rPr lang="it-IT" smtClean="0">
                <a:solidFill>
                  <a:srgbClr val="000000"/>
                </a:solidFill>
              </a:rPr>
              <a:pPr/>
              <a:t>‹#›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433" y="406837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 dirty="0">
                <a:solidFill>
                  <a:srgbClr val="9999FF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7757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11" name="Rectangle 7"/>
          <p:cNvSpPr/>
          <p:nvPr userDrawn="1"/>
        </p:nvSpPr>
        <p:spPr>
          <a:xfrm>
            <a:off x="810427" y="228600"/>
            <a:ext cx="6134659" cy="829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12" name="Rectangle 7"/>
          <p:cNvSpPr/>
          <p:nvPr userDrawn="1"/>
        </p:nvSpPr>
        <p:spPr>
          <a:xfrm>
            <a:off x="282578" y="8"/>
            <a:ext cx="5878415" cy="3787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3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11560" y="131109"/>
            <a:ext cx="7931224" cy="82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92942" y="1274110"/>
            <a:ext cx="8836004" cy="485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441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237109" y="2361907"/>
            <a:ext cx="2806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2002709" y="1831515"/>
            <a:ext cx="12753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1237109" y="2921636"/>
            <a:ext cx="2806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5101054" y="2361907"/>
            <a:ext cx="2806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5866654" y="1831515"/>
            <a:ext cx="12753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5101054" y="2921636"/>
            <a:ext cx="2806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1237109" y="4341373"/>
            <a:ext cx="2806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2002709" y="3810983"/>
            <a:ext cx="12753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237109" y="4901103"/>
            <a:ext cx="2806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5101054" y="4341373"/>
            <a:ext cx="28065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5866654" y="3810983"/>
            <a:ext cx="12753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5101054" y="4901103"/>
            <a:ext cx="28065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32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034838" y="4196033"/>
            <a:ext cx="45639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1545275" y="2616200"/>
            <a:ext cx="6053400" cy="12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0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A617-3F78-7B43-96EE-7668F6735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69B1C-A108-3140-A992-0B74839E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C7FBE-244C-CF49-A8BD-BA19A4BA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C17F2-268A-894D-9A06-0FEE04D9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5BBE-83FC-5142-BBE3-0DBC5C8C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2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443DC-7233-BB46-96F8-C10EE957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A3423-6BFF-B747-9B21-5666260CD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F21F-7F55-B445-8C98-6631E77E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4ACA0-32DF-1447-AB2D-6116315C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30B83-042E-1447-9805-8A5AD3B1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DEFB-1380-5949-8CC2-CD3C15C9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47259-5E9D-6D43-AD1A-8169A935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E497-6D61-DA4F-B7D2-68387A6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D241-06F0-1C46-9547-ACE9923F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C31C1-5E14-DA48-89FD-708932BE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2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0C9C-66D2-4C4A-BB0B-59357636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BAD9-C771-1E45-8889-51069A1C9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0F0BE-B521-6948-90E5-A67E0F227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AF314-44F3-C641-8417-C95F60FD4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4269D-A1B1-384B-BD77-16764892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99EB-AE33-774C-86CB-C9FDA1D4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0F61-8D3D-824E-8430-82AF4C71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7554D-13D1-B64B-8250-900D323E9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38E41-30B6-A84A-8CEC-95494732A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F9480-07B5-9D4B-AE6A-A747D2435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819D4-6E9E-B248-A30A-209BAFEDC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F636AE-DC62-B740-80EA-A056E82C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9C9F3-71E7-FC4B-AC3A-CE6D6024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A1859-7A76-EC4F-A911-BFA850F0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7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349C0-0EBC-9C4F-98E8-E9193CB1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B6F08-A5EA-0340-AA0E-1332E7D2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FAC60-4504-F044-A47F-514018D2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82B06-93C7-6940-B763-48E3D02D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2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F660F-A01A-674C-B546-0235CDA4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22CFE-05C5-554F-BA3D-DC793CBE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1F8A-0B75-7F44-9A97-1ED809AD4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183E-924B-1446-87AD-9343F430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A79F-29E1-964A-8787-E3D38F26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B8CEB-FB06-1C43-A033-2085D26B0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9E611-A7E9-5C4B-92EF-B69B6461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4C154-10B7-2747-864A-3BB71DC7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9B9E7-8095-0443-993A-62134013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1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BF7BA-F4D7-A341-BDAD-7E1FD533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7E5CF-55A2-6441-9452-EF2C9C1C0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47EC7-C0E7-BE45-BC34-1F4697DC5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C787A-331D-C64D-B2E6-E7E3D699B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36D3A-6D90-9145-8F7F-50D68C24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6FB12-3248-4D80-92D8-C2DEB4892428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6626CB62-2DF9-D743-93A6-2437C9EA046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8809F96A-FECF-724A-AC79-569A701DD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/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08940A15-8FCE-5548-9A51-2933AA57A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8A1F437-A1EC-9A4B-A820-29AC0C0C5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rgbClr val="CCCC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6C08CED7-AD0D-8743-9C18-59CAD8437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rgbClr val="CCCC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571C86E0-2B4B-364F-B2B6-06A07F31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rgbClr val="99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C51D7B87-89F4-C849-BE8C-62FF507AF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rgbClr val="CCCC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D5C49AE9-FC55-874E-B06A-56CD46A8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rgbClr val="0000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EAB58E41-E573-9C45-A417-16AA270E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rgbClr val="99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11EE92BF-A08A-5043-8994-79BD689F0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rgbClr val="99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60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673" r:id="rId13"/>
    <p:sldLayoutId id="2147483737" r:id="rId14"/>
    <p:sldLayoutId id="2147483738" r:id="rId15"/>
    <p:sldLayoutId id="2147483739" r:id="rId16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DA343D-6A71-6A42-B929-F8A109B8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0A4CCE-ED53-B046-9579-FA22E433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0C87E-9BEB-D048-A23B-1E7CE671F65F}"/>
              </a:ext>
            </a:extLst>
          </p:cNvPr>
          <p:cNvSpPr txBox="1"/>
          <p:nvPr/>
        </p:nvSpPr>
        <p:spPr>
          <a:xfrm>
            <a:off x="652969" y="1564435"/>
            <a:ext cx="714623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FRIDA-WP1</a:t>
            </a:r>
          </a:p>
          <a:p>
            <a:pPr algn="ctr"/>
            <a:r>
              <a:rPr lang="de-DE" sz="3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FLASH </a:t>
            </a:r>
            <a:r>
              <a:rPr lang="de-DE" sz="36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mechanism</a:t>
            </a:r>
            <a:endParaRPr lang="de-DE" sz="28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 algn="ctr"/>
            <a:endParaRPr lang="en-GB" dirty="0"/>
          </a:p>
          <a:p>
            <a:pPr algn="ctr"/>
            <a:endParaRPr lang="de-DE" sz="20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de-DE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</a:t>
            </a:r>
            <a:r>
              <a:rPr lang="de-DE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de-DE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KickOff</a:t>
            </a:r>
            <a:r>
              <a:rPr lang="de-DE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Meeting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21-1-2022</a:t>
            </a:r>
          </a:p>
          <a:p>
            <a:pPr algn="ctr"/>
            <a:endParaRPr lang="de-DE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image.jpg" descr="image.jpg">
            <a:extLst>
              <a:ext uri="{FF2B5EF4-FFF2-40B4-BE49-F238E27FC236}">
                <a16:creationId xmlns:a16="http://schemas.microsoft.com/office/drawing/2014/main" id="{B86B2018-F6EE-FC43-97A2-92935501E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" y="69199"/>
            <a:ext cx="851283" cy="889084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  <a:miter lim="400000"/>
          </a:ln>
        </p:spPr>
      </p:pic>
      <p:pic>
        <p:nvPicPr>
          <p:cNvPr id="8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8DC0CE2-0302-8241-A48B-0350DCF2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169" y="1368220"/>
            <a:ext cx="2439081" cy="18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9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C607059-F981-6F4B-BB68-8D3801406F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493" y="657631"/>
            <a:ext cx="1534886" cy="1151165"/>
          </a:xfrm>
          <a:prstGeom prst="rect">
            <a:avLst/>
          </a:prstGeom>
        </p:spPr>
      </p:pic>
      <p:sp>
        <p:nvSpPr>
          <p:cNvPr id="9" name="Google Shape;146;p31">
            <a:extLst>
              <a:ext uri="{FF2B5EF4-FFF2-40B4-BE49-F238E27FC236}">
                <a16:creationId xmlns:a16="http://schemas.microsoft.com/office/drawing/2014/main" id="{B77D34E2-17C6-114E-A064-3620ED8065F8}"/>
              </a:ext>
            </a:extLst>
          </p:cNvPr>
          <p:cNvSpPr txBox="1">
            <a:spLocks/>
          </p:cNvSpPr>
          <p:nvPr/>
        </p:nvSpPr>
        <p:spPr>
          <a:xfrm>
            <a:off x="543697" y="2142708"/>
            <a:ext cx="8056607" cy="269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Modelling / simulation of the heterogeneous and homogeneous chemical stages; take into account the kinetics of the DNA damaging and repair mechanisms.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experience already gained in performing this kind of studies </a:t>
            </a:r>
            <a:r>
              <a:rPr lang="en-GB" dirty="0"/>
              <a:t>(creation and diffusion of chemical species that could have a role in enhancing or suppressing the FLASH effect), experience in managing the chosen cell line, modelling of the DNA damaging and repair mechanism.. </a:t>
            </a:r>
            <a:r>
              <a:rPr lang="en-GB" b="1" dirty="0"/>
              <a:t>is one of the cornerstones of FRIDA</a:t>
            </a:r>
            <a:r>
              <a:rPr lang="en-GB" dirty="0"/>
              <a:t>, ensuring that FRIDA has the potential to really going beyond the state of the art.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Google Shape;196;p33">
            <a:extLst>
              <a:ext uri="{FF2B5EF4-FFF2-40B4-BE49-F238E27FC236}">
                <a16:creationId xmlns:a16="http://schemas.microsoft.com/office/drawing/2014/main" id="{1E3FDBCA-8831-534C-97B2-B3077F9B5CF2}"/>
              </a:ext>
            </a:extLst>
          </p:cNvPr>
          <p:cNvSpPr txBox="1">
            <a:spLocks/>
          </p:cNvSpPr>
          <p:nvPr/>
        </p:nvSpPr>
        <p:spPr>
          <a:xfrm>
            <a:off x="720000" y="94686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800" b="1" dirty="0">
                <a:latin typeface="Abril Fatface" panose="02000503000000020003" pitchFamily="2" charset="77"/>
              </a:rPr>
              <a:t>WP1: deliverables &amp; schedule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B02F9-E63A-B245-9A72-9BA7C29D8947}"/>
              </a:ext>
            </a:extLst>
          </p:cNvPr>
          <p:cNvSpPr/>
          <p:nvPr/>
        </p:nvSpPr>
        <p:spPr>
          <a:xfrm>
            <a:off x="367393" y="1857017"/>
            <a:ext cx="8221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With a budget of 250 k€ (25% of the total), WP1 aims to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1F3590-6B7D-604D-9676-F780CC557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409"/>
          <a:stretch/>
        </p:blipFill>
        <p:spPr bwMode="auto">
          <a:xfrm>
            <a:off x="5031334" y="3712485"/>
            <a:ext cx="3608667" cy="17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A3C595-8137-CF4F-9527-FD06A1BAB93B}"/>
              </a:ext>
            </a:extLst>
          </p:cNvPr>
          <p:cNvSpPr/>
          <p:nvPr/>
        </p:nvSpPr>
        <p:spPr>
          <a:xfrm>
            <a:off x="543696" y="3821823"/>
            <a:ext cx="4368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In vivo and ex-vivo (using transplanted retinas) measurements will be performed in order to test different FLASH mechanism hypothesis and verify the role and impact of Oxygen</a:t>
            </a:r>
            <a:r>
              <a:rPr lang="en-GB" dirty="0"/>
              <a:t>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Both e- and p will be used, breast cancer and control sample cellular lines have been defined</a:t>
            </a:r>
          </a:p>
        </p:txBody>
      </p:sp>
    </p:spTree>
    <p:extLst>
      <p:ext uri="{BB962C8B-B14F-4D97-AF65-F5344CB8AC3E}">
        <p14:creationId xmlns:p14="http://schemas.microsoft.com/office/powerpoint/2010/main" val="389845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5"/>
    </mc:Choice>
    <mc:Fallback xmlns="">
      <p:transition spd="slow" advTm="555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24B7F-505E-4646-8199-831989853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A646D-3FF4-0740-820A-72DB60F4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D17B8C-26AE-A64C-B750-B54139949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409"/>
          <a:stretch/>
        </p:blipFill>
        <p:spPr bwMode="auto">
          <a:xfrm>
            <a:off x="328609" y="1582615"/>
            <a:ext cx="8486782" cy="40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7EEEDC-B6B6-BD41-BF53-EAD6B89D3776}"/>
              </a:ext>
            </a:extLst>
          </p:cNvPr>
          <p:cNvSpPr txBox="1">
            <a:spLocks/>
          </p:cNvSpPr>
          <p:nvPr/>
        </p:nvSpPr>
        <p:spPr>
          <a:xfrm>
            <a:off x="1102305" y="725365"/>
            <a:ext cx="693939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600" dirty="0"/>
              <a:t>FRIDA WP1: M&amp;D Gant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272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2E843-48E2-6945-ADE1-DAD71E2F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21/01/21</a:t>
            </a:r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8A7C1F3-6064-A445-BABB-975E030D4F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72" y="702520"/>
            <a:ext cx="4428492" cy="3424035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62C56485-A4EC-1E4C-87E9-E55E4275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408" y="4126555"/>
            <a:ext cx="2175216" cy="13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C698765-CC32-3444-9C9E-7EA7F19B9F5E}"/>
              </a:ext>
            </a:extLst>
          </p:cNvPr>
          <p:cNvCxnSpPr>
            <a:cxnSpLocks/>
          </p:cNvCxnSpPr>
          <p:nvPr/>
        </p:nvCxnSpPr>
        <p:spPr>
          <a:xfrm>
            <a:off x="5976156" y="2874604"/>
            <a:ext cx="1479468" cy="1251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n 20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1673AF05-81F4-FD40-84E6-388AA170A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926" y="4152748"/>
            <a:ext cx="1717618" cy="192936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F6CB039-F442-5446-892F-D91CE28671AE}"/>
              </a:ext>
            </a:extLst>
          </p:cNvPr>
          <p:cNvCxnSpPr>
            <a:cxnSpLocks/>
          </p:cNvCxnSpPr>
          <p:nvPr/>
        </p:nvCxnSpPr>
        <p:spPr>
          <a:xfrm flipH="1">
            <a:off x="5468796" y="2874603"/>
            <a:ext cx="345342" cy="131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97F8AF-2439-F64A-9B43-CC7AF03DEB0A}"/>
              </a:ext>
            </a:extLst>
          </p:cNvPr>
          <p:cNvCxnSpPr>
            <a:cxnSpLocks/>
          </p:cNvCxnSpPr>
          <p:nvPr/>
        </p:nvCxnSpPr>
        <p:spPr>
          <a:xfrm flipH="1">
            <a:off x="2727676" y="3050959"/>
            <a:ext cx="1099635" cy="1139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5A375F2-2EA7-E34C-ABCA-BA0885532392}"/>
              </a:ext>
            </a:extLst>
          </p:cNvPr>
          <p:cNvCxnSpPr>
            <a:cxnSpLocks/>
          </p:cNvCxnSpPr>
          <p:nvPr/>
        </p:nvCxnSpPr>
        <p:spPr>
          <a:xfrm flipH="1">
            <a:off x="4076291" y="3050958"/>
            <a:ext cx="613616" cy="1242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C77DD5A-12D8-3A4E-87B8-F28AD31F0C8B}"/>
              </a:ext>
            </a:extLst>
          </p:cNvPr>
          <p:cNvCxnSpPr>
            <a:cxnSpLocks/>
          </p:cNvCxnSpPr>
          <p:nvPr/>
        </p:nvCxnSpPr>
        <p:spPr>
          <a:xfrm flipH="1">
            <a:off x="4202684" y="3212977"/>
            <a:ext cx="1385656" cy="11870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601DD41-85E5-ED48-B948-D7932903F41D}"/>
              </a:ext>
            </a:extLst>
          </p:cNvPr>
          <p:cNvSpPr txBox="1"/>
          <p:nvPr/>
        </p:nvSpPr>
        <p:spPr>
          <a:xfrm flipH="1">
            <a:off x="1147333" y="4102544"/>
            <a:ext cx="13767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50" dirty="0"/>
              <a:t>Task1.1</a:t>
            </a:r>
          </a:p>
          <a:p>
            <a:endParaRPr lang="en-IT" sz="1350" dirty="0"/>
          </a:p>
          <a:p>
            <a:r>
              <a:rPr lang="en-IT" sz="1350" dirty="0"/>
              <a:t>Radiation Chemistry</a:t>
            </a:r>
          </a:p>
          <a:p>
            <a:r>
              <a:rPr lang="en-GB" sz="1350" dirty="0"/>
              <a:t>F</a:t>
            </a:r>
            <a:r>
              <a:rPr lang="en-IT" sz="1350" dirty="0"/>
              <a:t>rom hetero to homo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21FECD-4745-A140-B2CB-D5EC5ABD4947}"/>
              </a:ext>
            </a:extLst>
          </p:cNvPr>
          <p:cNvSpPr txBox="1"/>
          <p:nvPr/>
        </p:nvSpPr>
        <p:spPr>
          <a:xfrm flipH="1">
            <a:off x="4247194" y="4359212"/>
            <a:ext cx="1134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50" dirty="0"/>
              <a:t>Task 1.2</a:t>
            </a:r>
          </a:p>
          <a:p>
            <a:r>
              <a:rPr lang="en-IT" sz="1350" dirty="0"/>
              <a:t>DNA damage repair kinetics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537925B3-E8ED-D84A-B53D-A894FBF3AAF5}"/>
              </a:ext>
            </a:extLst>
          </p:cNvPr>
          <p:cNvSpPr txBox="1">
            <a:spLocks/>
          </p:cNvSpPr>
          <p:nvPr/>
        </p:nvSpPr>
        <p:spPr>
          <a:xfrm>
            <a:off x="1102305" y="880253"/>
            <a:ext cx="693939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600" dirty="0"/>
              <a:t>FRIDA WP1: Multiscale Modeling</a:t>
            </a:r>
            <a:endParaRPr lang="en-US" sz="3300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CDC98C-1A88-E14E-8B44-D11678C9FF8C}"/>
              </a:ext>
            </a:extLst>
          </p:cNvPr>
          <p:cNvCxnSpPr>
            <a:cxnSpLocks/>
          </p:cNvCxnSpPr>
          <p:nvPr/>
        </p:nvCxnSpPr>
        <p:spPr>
          <a:xfrm flipV="1">
            <a:off x="6244517" y="1984613"/>
            <a:ext cx="774021" cy="61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9349B2C-473B-A549-90A4-D131C56A06AA}"/>
              </a:ext>
            </a:extLst>
          </p:cNvPr>
          <p:cNvCxnSpPr>
            <a:cxnSpLocks/>
          </p:cNvCxnSpPr>
          <p:nvPr/>
        </p:nvCxnSpPr>
        <p:spPr>
          <a:xfrm>
            <a:off x="6416327" y="2651083"/>
            <a:ext cx="575561" cy="24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82763CF-5DAB-F24A-ABE1-6747F2932647}"/>
              </a:ext>
            </a:extLst>
          </p:cNvPr>
          <p:cNvSpPr txBox="1"/>
          <p:nvPr/>
        </p:nvSpPr>
        <p:spPr>
          <a:xfrm flipH="1">
            <a:off x="7054607" y="1795687"/>
            <a:ext cx="23277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50" dirty="0"/>
              <a:t>Task 1..3</a:t>
            </a:r>
          </a:p>
          <a:p>
            <a:endParaRPr lang="en-IT" sz="1350" dirty="0"/>
          </a:p>
          <a:p>
            <a:r>
              <a:rPr lang="en-IT" sz="1350" dirty="0"/>
              <a:t>NTCP modeling</a:t>
            </a: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01349C-A36A-124C-9357-5B9931D5B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246" y="2544745"/>
            <a:ext cx="1662107" cy="10532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29CA1-6DE9-7445-AFFB-47D55A37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39D53-1713-8944-B93C-3BDED382B71F}"/>
              </a:ext>
            </a:extLst>
          </p:cNvPr>
          <p:cNvSpPr txBox="1"/>
          <p:nvPr/>
        </p:nvSpPr>
        <p:spPr>
          <a:xfrm>
            <a:off x="2413464" y="6092544"/>
            <a:ext cx="2401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i="1" dirty="0">
                <a:solidFill>
                  <a:schemeClr val="tx2"/>
                </a:solidFill>
              </a:rPr>
              <a:t>Boscolo et al. Radiother. Oncol. 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C30CB5-B466-8749-8396-83763DAF6B32}"/>
              </a:ext>
            </a:extLst>
          </p:cNvPr>
          <p:cNvSpPr txBox="1"/>
          <p:nvPr/>
        </p:nvSpPr>
        <p:spPr>
          <a:xfrm>
            <a:off x="5382091" y="5567254"/>
            <a:ext cx="2401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i="1" dirty="0">
                <a:solidFill>
                  <a:schemeClr val="tx2"/>
                </a:solidFill>
              </a:rPr>
              <a:t>Manganaro wt al Med Phys 2017</a:t>
            </a:r>
          </a:p>
          <a:p>
            <a:r>
              <a:rPr lang="en-IT" sz="800" i="1" dirty="0">
                <a:solidFill>
                  <a:schemeClr val="tx2"/>
                </a:solidFill>
              </a:rPr>
              <a:t>Cordoni et al. Rad Res 2021</a:t>
            </a:r>
          </a:p>
        </p:txBody>
      </p:sp>
    </p:spTree>
    <p:extLst>
      <p:ext uri="{BB962C8B-B14F-4D97-AF65-F5344CB8AC3E}">
        <p14:creationId xmlns:p14="http://schemas.microsoft.com/office/powerpoint/2010/main" val="2686554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8475C-0386-2A4B-BC37-55D52148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04525-8870-284D-8F51-098F34DF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5A9C36-BA57-B14B-897A-44E72C7EF80C}"/>
              </a:ext>
            </a:extLst>
          </p:cNvPr>
          <p:cNvSpPr txBox="1">
            <a:spLocks/>
          </p:cNvSpPr>
          <p:nvPr/>
        </p:nvSpPr>
        <p:spPr>
          <a:xfrm>
            <a:off x="527873" y="789232"/>
            <a:ext cx="8463727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600" dirty="0"/>
              <a:t>Importance of </a:t>
            </a:r>
            <a:r>
              <a:rPr lang="en-IT" sz="3600" i="1" dirty="0"/>
              <a:t>in vitro </a:t>
            </a:r>
            <a:r>
              <a:rPr lang="en-IT" sz="3600" dirty="0"/>
              <a:t>and </a:t>
            </a:r>
            <a:r>
              <a:rPr lang="en-IT" sz="3600" i="1" dirty="0"/>
              <a:t>ex vivo </a:t>
            </a:r>
            <a:r>
              <a:rPr lang="en-IT" sz="3600" dirty="0"/>
              <a:t>analysis</a:t>
            </a:r>
            <a:endParaRPr lang="en-US" sz="33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99ADF-0F72-7542-AFA8-FF9034B41794}"/>
              </a:ext>
            </a:extLst>
          </p:cNvPr>
          <p:cNvSpPr/>
          <p:nvPr/>
        </p:nvSpPr>
        <p:spPr>
          <a:xfrm>
            <a:off x="669470" y="1423743"/>
            <a:ext cx="83221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FLASH is indeed a </a:t>
            </a:r>
            <a:r>
              <a:rPr lang="en-GB" dirty="0">
                <a:solidFill>
                  <a:srgbClr val="C00000"/>
                </a:solidFill>
                <a:latin typeface="Roboto" panose="02000000000000000000" pitchFamily="2" charset="0"/>
              </a:rPr>
              <a:t>in vivo </a:t>
            </a: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observation, since regards a differential NT/</a:t>
            </a:r>
            <a:r>
              <a:rPr lang="en-GB" dirty="0" err="1">
                <a:solidFill>
                  <a:srgbClr val="434343"/>
                </a:solidFill>
                <a:latin typeface="Roboto" panose="02000000000000000000" pitchFamily="2" charset="0"/>
              </a:rPr>
              <a:t>Tumor</a:t>
            </a: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 effect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BUT an impact of the ultrahigh dose rate was seen also on </a:t>
            </a:r>
            <a:r>
              <a:rPr lang="en-GB" dirty="0">
                <a:solidFill>
                  <a:srgbClr val="00B050"/>
                </a:solidFill>
                <a:latin typeface="Roboto" panose="02000000000000000000" pitchFamily="2" charset="0"/>
              </a:rPr>
              <a:t>in vitro </a:t>
            </a: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data, e.g. on survival data </a:t>
            </a:r>
            <a:r>
              <a:rPr lang="en-GB" sz="1400" i="1" dirty="0">
                <a:solidFill>
                  <a:schemeClr val="tx2"/>
                </a:solidFill>
                <a:latin typeface="Roboto" panose="02000000000000000000" pitchFamily="2" charset="0"/>
              </a:rPr>
              <a:t>(e.g. Adrian 2020), </a:t>
            </a: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or DNA damage </a:t>
            </a:r>
            <a:r>
              <a:rPr lang="en-GB" sz="1400" i="1" dirty="0">
                <a:solidFill>
                  <a:schemeClr val="tx2"/>
                </a:solidFill>
                <a:latin typeface="Roboto" panose="02000000000000000000" pitchFamily="2" charset="0"/>
              </a:rPr>
              <a:t>(e.g. </a:t>
            </a:r>
            <a:r>
              <a:rPr lang="en-GB" sz="1400" i="1" dirty="0" err="1">
                <a:solidFill>
                  <a:schemeClr val="tx2"/>
                </a:solidFill>
                <a:latin typeface="Roboto" panose="02000000000000000000" pitchFamily="2" charset="0"/>
              </a:rPr>
              <a:t>Fouillade</a:t>
            </a:r>
            <a:r>
              <a:rPr lang="en-GB" sz="1400" i="1" dirty="0">
                <a:solidFill>
                  <a:schemeClr val="tx2"/>
                </a:solidFill>
                <a:latin typeface="Roboto" panose="02000000000000000000" pitchFamily="2" charset="0"/>
              </a:rPr>
              <a:t> 2019)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Clinical relevance requires in vivo, while mechanistic studies requires high throughput.. 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  <a:latin typeface="Roboto" panose="02000000000000000000" pitchFamily="2" charset="0"/>
              </a:rPr>
              <a:t>Ex vivo </a:t>
            </a: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is a relevant compromise, allowing consideration of important aspects like Volume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CFD24-EE3B-DC4A-AC7E-1855ECD70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78" t="7688"/>
          <a:stretch/>
        </p:blipFill>
        <p:spPr>
          <a:xfrm>
            <a:off x="6115051" y="4255028"/>
            <a:ext cx="2057400" cy="23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2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96E707-3726-8341-BA47-DDA4B9556213}"/>
              </a:ext>
            </a:extLst>
          </p:cNvPr>
          <p:cNvGraphicFramePr>
            <a:graphicFrameLocks noGrp="1"/>
          </p:cNvGraphicFramePr>
          <p:nvPr/>
        </p:nvGraphicFramePr>
        <p:xfrm>
          <a:off x="1907704" y="1484656"/>
          <a:ext cx="4968550" cy="5373345"/>
        </p:xfrm>
        <a:graphic>
          <a:graphicData uri="http://schemas.openxmlformats.org/drawingml/2006/table">
            <a:tbl>
              <a:tblPr/>
              <a:tblGrid>
                <a:gridCol w="555379">
                  <a:extLst>
                    <a:ext uri="{9D8B030D-6E8A-4147-A177-3AD203B41FA5}">
                      <a16:colId xmlns:a16="http://schemas.microsoft.com/office/drawing/2014/main" val="1335944351"/>
                    </a:ext>
                  </a:extLst>
                </a:gridCol>
                <a:gridCol w="555379">
                  <a:extLst>
                    <a:ext uri="{9D8B030D-6E8A-4147-A177-3AD203B41FA5}">
                      <a16:colId xmlns:a16="http://schemas.microsoft.com/office/drawing/2014/main" val="2613155497"/>
                    </a:ext>
                  </a:extLst>
                </a:gridCol>
                <a:gridCol w="555379">
                  <a:extLst>
                    <a:ext uri="{9D8B030D-6E8A-4147-A177-3AD203B41FA5}">
                      <a16:colId xmlns:a16="http://schemas.microsoft.com/office/drawing/2014/main" val="2164753584"/>
                    </a:ext>
                  </a:extLst>
                </a:gridCol>
                <a:gridCol w="437934">
                  <a:extLst>
                    <a:ext uri="{9D8B030D-6E8A-4147-A177-3AD203B41FA5}">
                      <a16:colId xmlns:a16="http://schemas.microsoft.com/office/drawing/2014/main" val="4032787465"/>
                    </a:ext>
                  </a:extLst>
                </a:gridCol>
                <a:gridCol w="422008">
                  <a:extLst>
                    <a:ext uri="{9D8B030D-6E8A-4147-A177-3AD203B41FA5}">
                      <a16:colId xmlns:a16="http://schemas.microsoft.com/office/drawing/2014/main" val="24020766"/>
                    </a:ext>
                  </a:extLst>
                </a:gridCol>
                <a:gridCol w="629031">
                  <a:extLst>
                    <a:ext uri="{9D8B030D-6E8A-4147-A177-3AD203B41FA5}">
                      <a16:colId xmlns:a16="http://schemas.microsoft.com/office/drawing/2014/main" val="2595177667"/>
                    </a:ext>
                  </a:extLst>
                </a:gridCol>
                <a:gridCol w="621068">
                  <a:extLst>
                    <a:ext uri="{9D8B030D-6E8A-4147-A177-3AD203B41FA5}">
                      <a16:colId xmlns:a16="http://schemas.microsoft.com/office/drawing/2014/main" val="3888242898"/>
                    </a:ext>
                  </a:extLst>
                </a:gridCol>
                <a:gridCol w="636993">
                  <a:extLst>
                    <a:ext uri="{9D8B030D-6E8A-4147-A177-3AD203B41FA5}">
                      <a16:colId xmlns:a16="http://schemas.microsoft.com/office/drawing/2014/main" val="1929202602"/>
                    </a:ext>
                  </a:extLst>
                </a:gridCol>
                <a:gridCol w="555379">
                  <a:extLst>
                    <a:ext uri="{9D8B030D-6E8A-4147-A177-3AD203B41FA5}">
                      <a16:colId xmlns:a16="http://schemas.microsoft.com/office/drawing/2014/main" val="2497898500"/>
                    </a:ext>
                  </a:extLst>
                </a:gridCol>
              </a:tblGrid>
              <a:tr h="5746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Facility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Radiation type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Dose Rate(s)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Beam size</a:t>
                      </a:r>
                      <a:endParaRPr lang="en-GB" sz="12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FWHM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Availability probability within the project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Estimated time of Availability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Equipment availability for bio-exp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Possibility of in vivo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968592"/>
                  </a:ext>
                </a:extLst>
              </a:tr>
              <a:tr h="9341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TIFPA proton beam lab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220 MeV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~100 Gy/s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~2cm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Mar 2022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Hood, Incubator, on site, bio-lab at the department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Not for now.. battles ongoing with PAT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2505"/>
                  </a:ext>
                </a:extLst>
              </a:tr>
              <a:tr h="64409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dirty="0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Pisa</a:t>
                      </a:r>
                      <a:endParaRPr lang="en-GB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7 MeV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~500 Gy/s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Calibri" panose="020F0502020204030204" pitchFamily="34" charset="0"/>
                        </a:rPr>
                        <a:t>~1cm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now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dirty="0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no, only ex-vivo and vitro</a:t>
                      </a:r>
                      <a:endParaRPr lang="en-GB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764701"/>
                  </a:ext>
                </a:extLst>
              </a:tr>
              <a:tr h="5068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TO Linac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726159"/>
                  </a:ext>
                </a:extLst>
              </a:tr>
              <a:tr h="5068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CNAO</a:t>
                      </a:r>
                      <a:endParaRPr lang="en-GB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dirty="0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p/C?</a:t>
                      </a:r>
                      <a:endParaRPr lang="en-GB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 dirty="0">
                          <a:effectLst/>
                        </a:rPr>
                      </a:br>
                      <a:endParaRPr lang="en-IT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 dirty="0">
                          <a:effectLst/>
                        </a:rPr>
                      </a:br>
                      <a:endParaRPr lang="en-IT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 dirty="0">
                          <a:effectLst/>
                        </a:rPr>
                      </a:br>
                      <a:endParaRPr lang="en-IT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 dirty="0">
                          <a:effectLst/>
                        </a:rPr>
                      </a:br>
                      <a:endParaRPr lang="en-IT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 dirty="0">
                          <a:effectLst/>
                        </a:rPr>
                      </a:br>
                      <a:endParaRPr lang="en-IT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>
                          <a:effectLst/>
                        </a:rPr>
                      </a:br>
                      <a:endParaRPr lang="en-IT" sz="8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800" dirty="0">
                          <a:effectLst/>
                        </a:rPr>
                      </a:br>
                      <a:endParaRPr lang="en-IT" sz="8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492640"/>
                  </a:ext>
                </a:extLst>
              </a:tr>
              <a:tr h="78129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0" i="0" u="none" strike="noStrike" dirty="0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ELI-Beamlines (CZ)</a:t>
                      </a:r>
                      <a:endParaRPr lang="en-GB" sz="12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dirty="0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laser driven protons</a:t>
                      </a:r>
                      <a:endParaRPr lang="en-GB" sz="12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5-30 MeV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E6 Gy/s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1.5 cm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100% in the second and third year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yes: bio lab of safety level 3 is available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yes, but to be agreed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231682"/>
                  </a:ext>
                </a:extLst>
              </a:tr>
              <a:tr h="91850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RAL Laboratory (UK)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laser driven protons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up to 60 MeV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E6-E9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1 cm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100% but proposal must be submitted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depending on proposal submission and approval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>
                          <a:solidFill>
                            <a:srgbClr val="99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GB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266317"/>
                  </a:ext>
                </a:extLst>
              </a:tr>
              <a:tr h="506892"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>
                          <a:effectLst/>
                        </a:rPr>
                      </a:br>
                      <a:endParaRPr lang="en-IT" sz="120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IT" sz="1200" dirty="0">
                          <a:effectLst/>
                        </a:rPr>
                      </a:br>
                      <a:endParaRPr lang="en-IT" sz="1200" dirty="0">
                        <a:effectLst/>
                      </a:endParaRPr>
                    </a:p>
                  </a:txBody>
                  <a:tcPr marL="42410" marR="42410" marT="42410" marB="424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18032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2C91873-5902-284A-B8C0-ED5920F2C359}"/>
              </a:ext>
            </a:extLst>
          </p:cNvPr>
          <p:cNvSpPr/>
          <p:nvPr/>
        </p:nvSpPr>
        <p:spPr>
          <a:xfrm>
            <a:off x="71498" y="425612"/>
            <a:ext cx="8640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sz="2800" dirty="0">
                <a:solidFill>
                  <a:schemeClr val="tx2"/>
                </a:solidFill>
                <a:latin typeface="Arial" panose="020B0604020202020204" pitchFamily="34" charset="0"/>
              </a:rPr>
              <a:t>Exp facilities : Where is possible to go for doing what </a:t>
            </a:r>
            <a:endParaRPr lang="en-IT" altLang="en-IT" sz="14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F9BEB-4F12-E249-8BE8-2EBBFD78AEFF}"/>
              </a:ext>
            </a:extLst>
          </p:cNvPr>
          <p:cNvSpPr/>
          <p:nvPr/>
        </p:nvSpPr>
        <p:spPr>
          <a:xfrm>
            <a:off x="1160748" y="1127440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T" altLang="en-IT" dirty="0">
                <a:latin typeface="Arial" panose="020B0604020202020204" pitchFamily="34" charset="0"/>
              </a:rPr>
              <a:t>Summary of Facilities Available  or in Development in the Project</a:t>
            </a:r>
            <a:endParaRPr lang="en-IT" altLang="en-IT" sz="1050" dirty="0"/>
          </a:p>
        </p:txBody>
      </p:sp>
    </p:spTree>
    <p:extLst>
      <p:ext uri="{BB962C8B-B14F-4D97-AF65-F5344CB8AC3E}">
        <p14:creationId xmlns:p14="http://schemas.microsoft.com/office/powerpoint/2010/main" val="306024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7E0D3-679A-B344-B381-AF9D5B76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58165-ED18-5448-9920-4EA51E3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44B3C-C799-4A4B-8806-0655F90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1644651"/>
            <a:ext cx="8166100" cy="4711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CFCF95-D296-FB4A-B929-72084AEEAE6C}"/>
              </a:ext>
            </a:extLst>
          </p:cNvPr>
          <p:cNvSpPr txBox="1">
            <a:spLocks/>
          </p:cNvSpPr>
          <p:nvPr/>
        </p:nvSpPr>
        <p:spPr>
          <a:xfrm>
            <a:off x="527873" y="789232"/>
            <a:ext cx="8463727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600" dirty="0"/>
              <a:t>Links with other WPs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73861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B2F3B-10E5-9A40-9E43-0943BDE0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12D3B-F989-8F46-8091-401514AC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EEA1E-4996-8540-AB71-1C80B9502538}"/>
              </a:ext>
            </a:extLst>
          </p:cNvPr>
          <p:cNvSpPr txBox="1">
            <a:spLocks/>
          </p:cNvSpPr>
          <p:nvPr/>
        </p:nvSpPr>
        <p:spPr>
          <a:xfrm>
            <a:off x="1102305" y="880253"/>
            <a:ext cx="7605766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600" dirty="0"/>
              <a:t>KOM (15 feb) WP1: Tentative Schedule</a:t>
            </a:r>
          </a:p>
          <a:p>
            <a:endParaRPr lang="en-US" sz="2800" dirty="0"/>
          </a:p>
          <a:p>
            <a:r>
              <a:rPr lang="en-US" sz="2800" dirty="0"/>
              <a:t>Requirements: -1,5h+...</a:t>
            </a:r>
            <a:r>
              <a:rPr lang="en-US" sz="2800" dirty="0" err="1"/>
              <a:t>incl.discussion</a:t>
            </a:r>
            <a:endParaRPr lang="en-US" sz="2800" dirty="0"/>
          </a:p>
          <a:p>
            <a:r>
              <a:rPr lang="en-US" sz="2800" dirty="0"/>
              <a:t>-Limited N speakers</a:t>
            </a:r>
          </a:p>
          <a:p>
            <a:r>
              <a:rPr lang="en-US" sz="2800" dirty="0"/>
              <a:t>-State of the Art and Plan covering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6E230-731A-9C40-B59E-E048FE7EA804}"/>
              </a:ext>
            </a:extLst>
          </p:cNvPr>
          <p:cNvSpPr/>
          <p:nvPr/>
        </p:nvSpPr>
        <p:spPr>
          <a:xfrm>
            <a:off x="903013" y="3429000"/>
            <a:ext cx="78050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State of the Art of FLASH Understanding + </a:t>
            </a:r>
            <a:r>
              <a:rPr lang="en-GB" dirty="0" err="1">
                <a:solidFill>
                  <a:srgbClr val="434343"/>
                </a:solidFill>
                <a:latin typeface="Roboto" panose="02000000000000000000" pitchFamily="2" charset="0"/>
              </a:rPr>
              <a:t>Modeling</a:t>
            </a: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 plan </a:t>
            </a:r>
            <a:r>
              <a:rPr lang="en-GB" i="1" dirty="0">
                <a:solidFill>
                  <a:srgbClr val="434343"/>
                </a:solidFill>
                <a:latin typeface="Roboto" panose="02000000000000000000" pitchFamily="2" charset="0"/>
              </a:rPr>
              <a:t>(</a:t>
            </a:r>
            <a:r>
              <a:rPr lang="en-GB" i="1" dirty="0" err="1">
                <a:solidFill>
                  <a:srgbClr val="434343"/>
                </a:solidFill>
                <a:latin typeface="Roboto" panose="02000000000000000000" pitchFamily="2" charset="0"/>
              </a:rPr>
              <a:t>ES..or</a:t>
            </a:r>
            <a:r>
              <a:rPr lang="en-GB" i="1" dirty="0">
                <a:solidFill>
                  <a:srgbClr val="434343"/>
                </a:solidFill>
                <a:latin typeface="Roboto" panose="02000000000000000000" pitchFamily="2" charset="0"/>
              </a:rPr>
              <a:t> any other volunteer?)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State of the Art Bio-exp  approaches and Experimental Plan in vitro </a:t>
            </a:r>
            <a:r>
              <a:rPr lang="en-GB" i="1" dirty="0">
                <a:solidFill>
                  <a:srgbClr val="434343"/>
                </a:solidFill>
                <a:latin typeface="Roboto" panose="02000000000000000000" pitchFamily="2" charset="0"/>
              </a:rPr>
              <a:t>(</a:t>
            </a:r>
            <a:r>
              <a:rPr lang="en-GB" i="1" dirty="0" err="1">
                <a:solidFill>
                  <a:srgbClr val="434343"/>
                </a:solidFill>
                <a:latin typeface="Roboto" panose="02000000000000000000" pitchFamily="2" charset="0"/>
              </a:rPr>
              <a:t>Giusi</a:t>
            </a:r>
            <a:r>
              <a:rPr lang="en-GB" i="1" dirty="0">
                <a:solidFill>
                  <a:srgbClr val="434343"/>
                </a:solidFill>
                <a:latin typeface="Roboto" panose="02000000000000000000" pitchFamily="2" charset="0"/>
              </a:rPr>
              <a:t>)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Experimental Plan ex vivo (Mario)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Summary status of Exp Facilities available/in preparation (Fabio/Anna..?)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4343"/>
                </a:solidFill>
                <a:latin typeface="Roboto" panose="02000000000000000000" pitchFamily="2" charset="0"/>
              </a:rPr>
              <a:t>…?</a:t>
            </a:r>
          </a:p>
          <a:p>
            <a:pPr fontAlgn="base"/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434343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69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E9F48B62-F84B-B14D-94FA-9EAC361CA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556"/>
            <a:ext cx="9144000" cy="27348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722053-C579-7045-B353-B11A6A10B545}"/>
              </a:ext>
            </a:extLst>
          </p:cNvPr>
          <p:cNvSpPr txBox="1">
            <a:spLocks/>
          </p:cNvSpPr>
          <p:nvPr/>
        </p:nvSpPr>
        <p:spPr>
          <a:xfrm>
            <a:off x="-260920" y="710102"/>
            <a:ext cx="925252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4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F4862A-3820-8D41-9182-49FA607B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36B67-916C-6B44-8694-C22FE724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05826-B6C1-C44F-B935-E8CD30812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99" y="777930"/>
            <a:ext cx="6399848" cy="53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46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2A77C-5706-454A-A747-BA7359E9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C3D54-B60E-5943-AB75-3136C054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E279D-55B4-394E-9738-31EBC0BA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98"/>
          <a:stretch/>
        </p:blipFill>
        <p:spPr>
          <a:xfrm>
            <a:off x="175845" y="1435321"/>
            <a:ext cx="8812621" cy="383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CBC-3FB1-7F4F-A844-BE282644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702" y="944724"/>
            <a:ext cx="6172200" cy="85725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Outline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4328-C901-394F-B9AD-D3DA4CF10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447" y="2157085"/>
            <a:ext cx="7313276" cy="369311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The Mechanistic  challenge of FLASH</a:t>
            </a:r>
          </a:p>
          <a:p>
            <a:r>
              <a:rPr lang="en-US" b="1" dirty="0"/>
              <a:t>FRIDA-WP1 plan, M&amp;D</a:t>
            </a:r>
          </a:p>
          <a:p>
            <a:endParaRPr lang="en-US" b="1" dirty="0"/>
          </a:p>
          <a:p>
            <a:r>
              <a:rPr lang="en-US" b="1" dirty="0"/>
              <a:t>Tentative Schedule  KOM 15 Feb</a:t>
            </a:r>
          </a:p>
          <a:p>
            <a:endParaRPr lang="en-US" b="1" dirty="0"/>
          </a:p>
          <a:p>
            <a:r>
              <a:rPr lang="en-US" b="1" dirty="0"/>
              <a:t>UHDR Experimental facilities update summary</a:t>
            </a:r>
          </a:p>
          <a:p>
            <a:r>
              <a:rPr lang="en-US" b="1" dirty="0"/>
              <a:t>Resume Who does What , Where and How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Links with other WPs</a:t>
            </a:r>
          </a:p>
          <a:p>
            <a:r>
              <a:rPr lang="en-US" b="1" dirty="0"/>
              <a:t>AOB (Eventual Budget issues etc..)</a:t>
            </a:r>
          </a:p>
          <a:p>
            <a:endParaRPr lang="en-US" b="1" dirty="0"/>
          </a:p>
          <a:p>
            <a:endParaRPr lang="en-US" b="1" dirty="0"/>
          </a:p>
          <a:p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E39B5-35EC-EA4C-88A6-AB1732D3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D88BE-31DF-364B-9780-68DC421D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FRIDA-WP1 PreKOM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86DC08-9DFA-BE4F-988E-052656B1788D}"/>
              </a:ext>
            </a:extLst>
          </p:cNvPr>
          <p:cNvSpPr txBox="1">
            <a:spLocks/>
          </p:cNvSpPr>
          <p:nvPr/>
        </p:nvSpPr>
        <p:spPr>
          <a:xfrm>
            <a:off x="1505423" y="2316708"/>
            <a:ext cx="6172200" cy="28329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0498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BAD55E0-4330-AB48-890F-EE241AF05AA9}"/>
              </a:ext>
            </a:extLst>
          </p:cNvPr>
          <p:cNvSpPr txBox="1">
            <a:spLocks/>
          </p:cNvSpPr>
          <p:nvPr/>
        </p:nvSpPr>
        <p:spPr>
          <a:xfrm>
            <a:off x="1723932" y="4322429"/>
            <a:ext cx="3016484" cy="1489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Beam/dose monitoring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6A534-475E-A64B-A9A9-87F40608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32" y="2666999"/>
            <a:ext cx="3016484" cy="148965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</a:rPr>
              <a:t>The FLASH mechanism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0DB4FF-3741-B240-9994-4B668A7C127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66234" y="2753400"/>
            <a:ext cx="1275300" cy="593400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WP1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685144E-EF0F-F141-84FD-2A80A1DD7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634" y="3570991"/>
            <a:ext cx="2806500" cy="484800"/>
          </a:xfrm>
        </p:spPr>
        <p:txBody>
          <a:bodyPr/>
          <a:lstStyle/>
          <a:p>
            <a:r>
              <a:rPr lang="en-GB" dirty="0"/>
              <a:t>E. </a:t>
            </a:r>
            <a:r>
              <a:rPr lang="en-GB" dirty="0" err="1"/>
              <a:t>Scifoni</a:t>
            </a:r>
            <a:r>
              <a:rPr lang="en-GB" dirty="0"/>
              <a:t> (</a:t>
            </a:r>
            <a:r>
              <a:rPr lang="en-GB" dirty="0" err="1"/>
              <a:t>modeling</a:t>
            </a:r>
            <a:r>
              <a:rPr lang="en-GB" dirty="0"/>
              <a:t>) </a:t>
            </a:r>
          </a:p>
          <a:p>
            <a:r>
              <a:rPr lang="en-GB" dirty="0"/>
              <a:t>G. Forte (bio experiments)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CC36FA-2D3F-9640-B982-37DA9B0E64B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985242" y="2666998"/>
            <a:ext cx="2806500" cy="14858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2400" dirty="0">
                <a:solidFill>
                  <a:schemeClr val="accent2"/>
                </a:solidFill>
              </a:rPr>
              <a:t>Beam delivery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AA89CA-C277-D04B-AB1C-FBFAE568147B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5718156" y="2805101"/>
            <a:ext cx="1275300" cy="593400"/>
          </a:xfrm>
        </p:spPr>
        <p:txBody>
          <a:bodyPr/>
          <a:lstStyle/>
          <a:p>
            <a:r>
              <a:rPr lang="en-GB" dirty="0"/>
              <a:t>WP2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55F34CC-6331-EF45-B6F9-6A0605DEB6B3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79363" y="3559139"/>
            <a:ext cx="1952889" cy="484800"/>
          </a:xfrm>
        </p:spPr>
        <p:txBody>
          <a:bodyPr/>
          <a:lstStyle/>
          <a:p>
            <a:r>
              <a:rPr lang="en-GB" dirty="0"/>
              <a:t>A. </a:t>
            </a:r>
            <a:r>
              <a:rPr lang="en-GB" dirty="0" err="1"/>
              <a:t>Mostacci</a:t>
            </a:r>
            <a:r>
              <a:rPr lang="en-GB" dirty="0"/>
              <a:t> (e-) </a:t>
            </a:r>
          </a:p>
          <a:p>
            <a:r>
              <a:rPr lang="en-GB" dirty="0"/>
              <a:t>G. A. P. </a:t>
            </a:r>
            <a:r>
              <a:rPr lang="en-GB" dirty="0" err="1"/>
              <a:t>Cirrone</a:t>
            </a:r>
            <a:r>
              <a:rPr lang="en-GB" dirty="0"/>
              <a:t> (p)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CE080D-F890-7F46-BCB9-55E72D190AA0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3063758" y="1737803"/>
            <a:ext cx="3016483" cy="527700"/>
          </a:xfrm>
        </p:spPr>
        <p:txBody>
          <a:bodyPr/>
          <a:lstStyle/>
          <a:p>
            <a:r>
              <a:rPr lang="en-GB" dirty="0"/>
              <a:t>INFN-CSNV Call 2022-2024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2ED458-043D-4F4A-A12F-CD4F3CA728B1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2562191" y="4402626"/>
            <a:ext cx="1275300" cy="593400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WP3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9B5996B-48A2-FF4D-BBBD-FBFD55EAB86D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1871110" y="5272029"/>
            <a:ext cx="2806500" cy="484800"/>
          </a:xfrm>
        </p:spPr>
        <p:txBody>
          <a:bodyPr/>
          <a:lstStyle/>
          <a:p>
            <a:r>
              <a:rPr lang="en-GB" dirty="0"/>
              <a:t>A. </a:t>
            </a:r>
            <a:r>
              <a:rPr lang="en-GB" dirty="0" err="1"/>
              <a:t>Vignati</a:t>
            </a:r>
            <a:r>
              <a:rPr lang="en-GB" dirty="0"/>
              <a:t> (Beam monitoring) </a:t>
            </a:r>
          </a:p>
          <a:p>
            <a:r>
              <a:rPr lang="en-GB" dirty="0"/>
              <a:t>G. </a:t>
            </a:r>
            <a:r>
              <a:rPr lang="en-GB" dirty="0" err="1"/>
              <a:t>Bisogni</a:t>
            </a:r>
            <a:r>
              <a:rPr lang="en-GB" dirty="0"/>
              <a:t> (Dose monitoring)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DF908DF-B41D-D84A-9AE5-8078FF1257B8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4985242" y="4268129"/>
            <a:ext cx="2806500" cy="154395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2400" dirty="0">
                <a:solidFill>
                  <a:srgbClr val="7030A0"/>
                </a:solidFill>
              </a:rPr>
              <a:t>Treatment planning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EC730D9-DA2A-B840-BC9A-A52E32E97EC0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5750842" y="4336950"/>
            <a:ext cx="1275300" cy="593400"/>
          </a:xfrm>
        </p:spPr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WP4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E8BBA64-A287-F940-B110-78FA643BA72D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4847565" y="5269164"/>
            <a:ext cx="3016483" cy="484800"/>
          </a:xfrm>
        </p:spPr>
        <p:txBody>
          <a:bodyPr/>
          <a:lstStyle/>
          <a:p>
            <a:r>
              <a:rPr lang="en-GB" dirty="0"/>
              <a:t>A. </a:t>
            </a:r>
            <a:r>
              <a:rPr lang="en-GB" dirty="0" err="1"/>
              <a:t>Schiavi</a:t>
            </a:r>
            <a:r>
              <a:rPr lang="en-GB" dirty="0"/>
              <a:t> (Dose sim/</a:t>
            </a:r>
            <a:r>
              <a:rPr lang="en-GB" dirty="0" err="1"/>
              <a:t>optim</a:t>
            </a:r>
            <a:r>
              <a:rPr lang="en-GB" dirty="0"/>
              <a:t>.) </a:t>
            </a:r>
          </a:p>
          <a:p>
            <a:r>
              <a:rPr lang="en-GB" dirty="0"/>
              <a:t>M. Schwarz (Treatment planning) 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634943B7-CD52-2C41-AEF8-61308ED61934}"/>
              </a:ext>
            </a:extLst>
          </p:cNvPr>
          <p:cNvSpPr txBox="1">
            <a:spLocks/>
          </p:cNvSpPr>
          <p:nvPr/>
        </p:nvSpPr>
        <p:spPr>
          <a:xfrm>
            <a:off x="656" y="3274291"/>
            <a:ext cx="1760117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500" b="0" i="0" u="none" strike="noStrike" cap="none">
                <a:solidFill>
                  <a:schemeClr val="accent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WP0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EF67C5-ACDD-934D-B8AD-042E9D531E98}"/>
              </a:ext>
            </a:extLst>
          </p:cNvPr>
          <p:cNvSpPr txBox="1">
            <a:spLocks/>
          </p:cNvSpPr>
          <p:nvPr/>
        </p:nvSpPr>
        <p:spPr>
          <a:xfrm>
            <a:off x="-77104" y="3628955"/>
            <a:ext cx="19181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dirty="0"/>
              <a:t>Coordination</a:t>
            </a:r>
          </a:p>
        </p:txBody>
      </p:sp>
      <p:sp>
        <p:nvSpPr>
          <p:cNvPr id="19" name="Subtitle 3">
            <a:extLst>
              <a:ext uri="{FF2B5EF4-FFF2-40B4-BE49-F238E27FC236}">
                <a16:creationId xmlns:a16="http://schemas.microsoft.com/office/drawing/2014/main" id="{76F24BAD-0EE1-654A-A52A-00A9DF560C67}"/>
              </a:ext>
            </a:extLst>
          </p:cNvPr>
          <p:cNvSpPr txBox="1">
            <a:spLocks/>
          </p:cNvSpPr>
          <p:nvPr/>
        </p:nvSpPr>
        <p:spPr>
          <a:xfrm>
            <a:off x="121157" y="3924906"/>
            <a:ext cx="149811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GB" dirty="0"/>
              <a:t>A. </a:t>
            </a:r>
            <a:r>
              <a:rPr lang="en-GB" dirty="0" err="1"/>
              <a:t>Sarti</a:t>
            </a:r>
            <a:endParaRPr lang="en-GB" dirty="0"/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F08D81ED-F272-5B4D-8462-84BB632833A9}"/>
              </a:ext>
            </a:extLst>
          </p:cNvPr>
          <p:cNvSpPr txBox="1">
            <a:spLocks/>
          </p:cNvSpPr>
          <p:nvPr/>
        </p:nvSpPr>
        <p:spPr>
          <a:xfrm>
            <a:off x="7778077" y="2694746"/>
            <a:ext cx="1435934" cy="246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500" b="0" i="0" u="none" strike="noStrike" cap="none">
                <a:solidFill>
                  <a:schemeClr val="accent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sz="2400" dirty="0">
                <a:solidFill>
                  <a:schemeClr val="accent1"/>
                </a:solidFill>
              </a:rPr>
              <a:t>units</a:t>
            </a:r>
          </a:p>
          <a:p>
            <a:r>
              <a:rPr lang="en-GB" sz="1200" dirty="0">
                <a:solidFill>
                  <a:schemeClr val="tx2"/>
                </a:solidFill>
              </a:rPr>
              <a:t>CT –F. Romano</a:t>
            </a:r>
          </a:p>
          <a:p>
            <a:r>
              <a:rPr lang="en-GB" sz="1200" dirty="0">
                <a:solidFill>
                  <a:schemeClr val="tx2"/>
                </a:solidFill>
              </a:rPr>
              <a:t>LNS – G. </a:t>
            </a:r>
            <a:r>
              <a:rPr lang="en-GB" sz="1200" dirty="0" err="1">
                <a:solidFill>
                  <a:schemeClr val="tx2"/>
                </a:solidFill>
              </a:rPr>
              <a:t>Cirrone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MI – D. </a:t>
            </a:r>
            <a:r>
              <a:rPr lang="en-GB" sz="1200" dirty="0" err="1">
                <a:solidFill>
                  <a:schemeClr val="tx2"/>
                </a:solidFill>
              </a:rPr>
              <a:t>Giove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PI – G. </a:t>
            </a:r>
            <a:r>
              <a:rPr lang="en-GB" sz="1200" dirty="0" err="1">
                <a:solidFill>
                  <a:schemeClr val="tx2"/>
                </a:solidFill>
              </a:rPr>
              <a:t>Bisogni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RM1 – A. </a:t>
            </a:r>
            <a:r>
              <a:rPr lang="en-GB" sz="1200" dirty="0" err="1">
                <a:solidFill>
                  <a:schemeClr val="tx2"/>
                </a:solidFill>
              </a:rPr>
              <a:t>Sarti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TIFPA – E. </a:t>
            </a:r>
            <a:r>
              <a:rPr lang="en-GB" sz="1200" dirty="0" err="1">
                <a:solidFill>
                  <a:schemeClr val="tx2"/>
                </a:solidFill>
              </a:rPr>
              <a:t>Scifoni</a:t>
            </a:r>
            <a:endParaRPr lang="en-GB" sz="1200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TO – A. </a:t>
            </a:r>
            <a:r>
              <a:rPr lang="en-GB" sz="1200" dirty="0" err="1">
                <a:solidFill>
                  <a:schemeClr val="tx2"/>
                </a:solidFill>
              </a:rPr>
              <a:t>Vignati</a:t>
            </a:r>
            <a:endParaRPr lang="en-GB" sz="1800" dirty="0">
              <a:solidFill>
                <a:schemeClr val="tx2"/>
              </a:solidFill>
            </a:endParaRPr>
          </a:p>
          <a:p>
            <a:endParaRPr lang="en-GB" sz="1200" dirty="0"/>
          </a:p>
        </p:txBody>
      </p:sp>
      <p:pic>
        <p:nvPicPr>
          <p:cNvPr id="21" name="Picture 2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FB2B57FC-18F6-5943-87F7-B452336538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010" y="474040"/>
            <a:ext cx="2401431" cy="180107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F3B8257-E152-094B-822F-8ADDE5673AA8}"/>
              </a:ext>
            </a:extLst>
          </p:cNvPr>
          <p:cNvSpPr txBox="1">
            <a:spLocks/>
          </p:cNvSpPr>
          <p:nvPr/>
        </p:nvSpPr>
        <p:spPr>
          <a:xfrm>
            <a:off x="0" y="-201383"/>
            <a:ext cx="9566702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300" dirty="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B49F8518-3B6D-3243-8135-020ABA210F6A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125422" y="464851"/>
            <a:ext cx="7444286" cy="694692"/>
          </a:xfrm>
        </p:spPr>
        <p:txBody>
          <a:bodyPr/>
          <a:lstStyle/>
          <a:p>
            <a:r>
              <a:rPr lang="en-GB" b="1" dirty="0"/>
              <a:t>FRIDA - </a:t>
            </a:r>
            <a:r>
              <a:rPr lang="en-GB" dirty="0"/>
              <a:t>FLASH Radiotherapy with </a:t>
            </a:r>
            <a:r>
              <a:rPr lang="en-GB" dirty="0" err="1"/>
              <a:t>hIgh</a:t>
            </a:r>
            <a:r>
              <a:rPr lang="en-GB" dirty="0"/>
              <a:t> Dose-rate particle </a:t>
            </a:r>
            <a:r>
              <a:rPr lang="en-GB" dirty="0" err="1"/>
              <a:t>beAms</a:t>
            </a:r>
            <a:r>
              <a:rPr lang="en-GB" dirty="0"/>
              <a:t>  project </a:t>
            </a:r>
            <a:br>
              <a:rPr lang="en-GB" dirty="0"/>
            </a:br>
            <a:endParaRPr lang="en-IT" dirty="0"/>
          </a:p>
        </p:txBody>
      </p:sp>
      <p:pic>
        <p:nvPicPr>
          <p:cNvPr id="26" name="image.jpg" descr="image.jpg">
            <a:extLst>
              <a:ext uri="{FF2B5EF4-FFF2-40B4-BE49-F238E27FC236}">
                <a16:creationId xmlns:a16="http://schemas.microsoft.com/office/drawing/2014/main" id="{8A507B4B-7F35-4F40-ACD3-F0954B3712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402" y="2360559"/>
            <a:ext cx="851283" cy="889084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  <a:miter lim="400000"/>
          </a:ln>
        </p:spPr>
      </p:pic>
      <p:pic>
        <p:nvPicPr>
          <p:cNvPr id="27" name="Google Shape;402;p26">
            <a:extLst>
              <a:ext uri="{FF2B5EF4-FFF2-40B4-BE49-F238E27FC236}">
                <a16:creationId xmlns:a16="http://schemas.microsoft.com/office/drawing/2014/main" id="{BAEF196D-6F95-F047-A518-640A647AC24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73" y="5977858"/>
            <a:ext cx="1139614" cy="4007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8DB14F4-E9ED-2745-BD73-3C6F1B716CE3}"/>
              </a:ext>
            </a:extLst>
          </p:cNvPr>
          <p:cNvSpPr/>
          <p:nvPr/>
        </p:nvSpPr>
        <p:spPr>
          <a:xfrm>
            <a:off x="385595" y="6013964"/>
            <a:ext cx="1031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Partners:</a:t>
            </a:r>
            <a:endParaRPr lang="en-IT" dirty="0"/>
          </a:p>
        </p:txBody>
      </p:sp>
      <p:pic>
        <p:nvPicPr>
          <p:cNvPr id="30" name="Picture 29" descr="A picture containing chart&#10;&#10;Description automatically generated">
            <a:extLst>
              <a:ext uri="{FF2B5EF4-FFF2-40B4-BE49-F238E27FC236}">
                <a16:creationId xmlns:a16="http://schemas.microsoft.com/office/drawing/2014/main" id="{3B3BA299-F9C6-4D46-8506-34B0DC068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188" y="5873481"/>
            <a:ext cx="1183970" cy="717939"/>
          </a:xfrm>
          <a:prstGeom prst="rect">
            <a:avLst/>
          </a:prstGeom>
        </p:spPr>
      </p:pic>
      <p:pic>
        <p:nvPicPr>
          <p:cNvPr id="3074" name="Picture 2" descr="Helmholtz-Zentrum Dresden-Rossendorf - Wikipedia">
            <a:extLst>
              <a:ext uri="{FF2B5EF4-FFF2-40B4-BE49-F238E27FC236}">
                <a16:creationId xmlns:a16="http://schemas.microsoft.com/office/drawing/2014/main" id="{85A8F545-0F12-2A47-9D07-D50753CD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723" y="5977858"/>
            <a:ext cx="1288077" cy="6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ueens University Digital Signage | Clevertouch - Clevertouch Technologies  Italy">
            <a:extLst>
              <a:ext uri="{FF2B5EF4-FFF2-40B4-BE49-F238E27FC236}">
                <a16:creationId xmlns:a16="http://schemas.microsoft.com/office/drawing/2014/main" id="{D54E2757-9122-8744-BAD7-3AE8DCCA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156" y="5915779"/>
            <a:ext cx="1614096" cy="6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niversity of Surrey Logo Download Vector">
            <a:extLst>
              <a:ext uri="{FF2B5EF4-FFF2-40B4-BE49-F238E27FC236}">
                <a16:creationId xmlns:a16="http://schemas.microsoft.com/office/drawing/2014/main" id="{DBE485A1-6238-9045-9E6E-C350C2242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56" b="28855"/>
          <a:stretch/>
        </p:blipFill>
        <p:spPr bwMode="auto">
          <a:xfrm>
            <a:off x="7113603" y="6016202"/>
            <a:ext cx="1192198" cy="47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3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9"/>
    </mc:Choice>
    <mc:Fallback xmlns="">
      <p:transition spd="slow" advTm="3644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56BF-ED1E-6F49-A48C-5EDB879E2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Ultrahigh Dose Rate Response and FLASH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FACAC-8934-BD44-9236-D5EBA3FBA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5746A-F08B-7649-8A02-77ECAC82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7B818-E1F7-CB4C-A9B5-15E358F80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" y="1769987"/>
            <a:ext cx="5537200" cy="393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52DBB-B55E-DA4F-B11F-1C4EA8B0EE88}"/>
              </a:ext>
            </a:extLst>
          </p:cNvPr>
          <p:cNvSpPr txBox="1"/>
          <p:nvPr/>
        </p:nvSpPr>
        <p:spPr>
          <a:xfrm>
            <a:off x="579244" y="1987455"/>
            <a:ext cx="2382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i="1" dirty="0">
                <a:solidFill>
                  <a:schemeClr val="accent1"/>
                </a:solidFill>
              </a:rPr>
              <a:t>Durante et al. Br J Radiol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9DE429-23A0-DA4F-894B-8336AB45A8B3}"/>
                  </a:ext>
                </a:extLst>
              </p:cNvPr>
              <p:cNvSpPr txBox="1"/>
              <p:nvPr/>
            </p:nvSpPr>
            <p:spPr>
              <a:xfrm>
                <a:off x="5946898" y="1591534"/>
                <a:ext cx="2882777" cy="729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𝐷𝑅𝐸𝐹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⌉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𝑠𝑎𝑚𝑒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𝑒𝑓𝑓𝑒𝑐𝑡</m:t>
                          </m:r>
                        </m:sub>
                      </m:sSub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9DE429-23A0-DA4F-894B-8336AB45A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898" y="1591534"/>
                <a:ext cx="2882777" cy="729302"/>
              </a:xfrm>
              <a:prstGeom prst="rect">
                <a:avLst/>
              </a:prstGeom>
              <a:blipFill>
                <a:blip r:embed="rId3"/>
                <a:stretch>
                  <a:fillRect l="-1316" t="-186207" r="-439" b="-25862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D0489A4-3318-9A48-8238-AAEAA57158D5}"/>
              </a:ext>
            </a:extLst>
          </p:cNvPr>
          <p:cNvSpPr txBox="1"/>
          <p:nvPr/>
        </p:nvSpPr>
        <p:spPr>
          <a:xfrm>
            <a:off x="5850526" y="2340053"/>
            <a:ext cx="3053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Dose-Rate Effectiveness Factor</a:t>
            </a:r>
          </a:p>
          <a:p>
            <a:endParaRPr lang="en-IT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3842D5-C9A1-3C4B-A001-4DA38D4760D0}"/>
              </a:ext>
            </a:extLst>
          </p:cNvPr>
          <p:cNvGrpSpPr/>
          <p:nvPr/>
        </p:nvGrpSpPr>
        <p:grpSpPr>
          <a:xfrm>
            <a:off x="4949332" y="5617790"/>
            <a:ext cx="1995130" cy="927650"/>
            <a:chOff x="4949332" y="5617790"/>
            <a:chExt cx="1995130" cy="9276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6505F0-E659-964B-98B4-0F21F94FC951}"/>
                </a:ext>
              </a:extLst>
            </p:cNvPr>
            <p:cNvSpPr txBox="1"/>
            <p:nvPr/>
          </p:nvSpPr>
          <p:spPr>
            <a:xfrm>
              <a:off x="4949333" y="5622110"/>
              <a:ext cx="1995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This we presently  </a:t>
              </a:r>
              <a:r>
                <a:rPr lang="en-IT" b="1" dirty="0"/>
                <a:t>DON’T</a:t>
              </a:r>
              <a:r>
                <a:rPr lang="en-IT" dirty="0"/>
                <a:t> understand</a:t>
              </a:r>
            </a:p>
            <a:p>
              <a:endParaRPr lang="en-IT" dirty="0"/>
            </a:p>
          </p:txBody>
        </p:sp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84774652-3ED6-3A4C-80CE-B4DE08070632}"/>
                </a:ext>
              </a:extLst>
            </p:cNvPr>
            <p:cNvSpPr/>
            <p:nvPr/>
          </p:nvSpPr>
          <p:spPr>
            <a:xfrm>
              <a:off x="4949332" y="5617790"/>
              <a:ext cx="1995130" cy="646331"/>
            </a:xfrm>
            <a:prstGeom prst="wedgeRoundRectCallout">
              <a:avLst>
                <a:gd name="adj1" fmla="val -63581"/>
                <a:gd name="adj2" fmla="val -227240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6607ACE5-C906-6B4D-8667-4ED356BF3741}"/>
              </a:ext>
            </a:extLst>
          </p:cNvPr>
          <p:cNvSpPr/>
          <p:nvPr/>
        </p:nvSpPr>
        <p:spPr>
          <a:xfrm>
            <a:off x="91493" y="5475249"/>
            <a:ext cx="2108046" cy="1016090"/>
          </a:xfrm>
          <a:prstGeom prst="wedgeRoundRectCallout">
            <a:avLst>
              <a:gd name="adj1" fmla="val 49901"/>
              <a:gd name="adj2" fmla="val -21056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dirty="0">
                <a:solidFill>
                  <a:schemeClr val="tx1"/>
                </a:solidFill>
              </a:rPr>
              <a:t>This we understand</a:t>
            </a:r>
          </a:p>
          <a:p>
            <a:r>
              <a:rPr lang="en-IT" dirty="0">
                <a:solidFill>
                  <a:schemeClr val="tx1"/>
                </a:solidFill>
              </a:rPr>
              <a:t>(sublethal damage repair etc..)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8A40F4-7222-A04B-AAFA-726ED4288C10}"/>
              </a:ext>
            </a:extLst>
          </p:cNvPr>
          <p:cNvSpPr txBox="1"/>
          <p:nvPr/>
        </p:nvSpPr>
        <p:spPr>
          <a:xfrm>
            <a:off x="7130149" y="5613961"/>
            <a:ext cx="199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Despite plenty of accumulating exp evidence….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5FAF2E-F285-C744-B735-FEB0A242E35F}"/>
              </a:ext>
            </a:extLst>
          </p:cNvPr>
          <p:cNvGrpSpPr/>
          <p:nvPr/>
        </p:nvGrpSpPr>
        <p:grpSpPr>
          <a:xfrm>
            <a:off x="5348345" y="2832780"/>
            <a:ext cx="3795656" cy="2405142"/>
            <a:chOff x="5348345" y="2832780"/>
            <a:chExt cx="3795656" cy="240514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97D7329-BA34-4F43-A219-3C086541CF31}"/>
                </a:ext>
              </a:extLst>
            </p:cNvPr>
            <p:cNvGrpSpPr/>
            <p:nvPr/>
          </p:nvGrpSpPr>
          <p:grpSpPr>
            <a:xfrm>
              <a:off x="5348345" y="2832780"/>
              <a:ext cx="3795656" cy="2405142"/>
              <a:chOff x="5348345" y="2832780"/>
              <a:chExt cx="3795656" cy="2405142"/>
            </a:xfrm>
          </p:grpSpPr>
          <p:pic>
            <p:nvPicPr>
              <p:cNvPr id="8" name="Picture 7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5842D2D9-9A66-A444-9B6A-5560709ADE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48"/>
              <a:stretch/>
            </p:blipFill>
            <p:spPr>
              <a:xfrm>
                <a:off x="5348345" y="2832780"/>
                <a:ext cx="3795656" cy="240514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4F02AD-AFF4-A847-A497-C02C84BA1C15}"/>
                  </a:ext>
                </a:extLst>
              </p:cNvPr>
              <p:cNvSpPr txBox="1"/>
              <p:nvPr/>
            </p:nvSpPr>
            <p:spPr>
              <a:xfrm>
                <a:off x="7853460" y="3610795"/>
                <a:ext cx="403957" cy="241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36000" rIns="0" bIns="36000" rtlCol="0">
                <a:spAutoFit/>
              </a:bodyPr>
              <a:lstStyle/>
              <a:p>
                <a:r>
                  <a:rPr lang="en-IT" sz="1100" dirty="0">
                    <a:solidFill>
                      <a:schemeClr val="tx2"/>
                    </a:solidFill>
                  </a:rPr>
                  <a:t>DREF</a:t>
                </a:r>
                <a:r>
                  <a:rPr lang="en-IT" sz="1100" baseline="30000" dirty="0">
                    <a:solidFill>
                      <a:schemeClr val="tx2"/>
                    </a:solidFill>
                  </a:rPr>
                  <a:t>NT</a:t>
                </a:r>
                <a:endParaRPr lang="en-IT" sz="20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BFCB5B-7721-064C-AB4E-E4B011504E13}"/>
                </a:ext>
              </a:extLst>
            </p:cNvPr>
            <p:cNvSpPr txBox="1"/>
            <p:nvPr/>
          </p:nvSpPr>
          <p:spPr>
            <a:xfrm>
              <a:off x="6414148" y="3654177"/>
              <a:ext cx="485710" cy="24198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36000" rIns="0" bIns="36000" rtlCol="0">
              <a:spAutoFit/>
            </a:bodyPr>
            <a:lstStyle/>
            <a:p>
              <a:r>
                <a:rPr lang="en-IT" sz="1100" dirty="0">
                  <a:solidFill>
                    <a:schemeClr val="tx2"/>
                  </a:solidFill>
                </a:rPr>
                <a:t>DREF</a:t>
              </a:r>
              <a:r>
                <a:rPr lang="en-IT" sz="1100" baseline="30000" dirty="0">
                  <a:solidFill>
                    <a:schemeClr val="tx2"/>
                  </a:solidFill>
                </a:rPr>
                <a:t>T</a:t>
              </a:r>
              <a:r>
                <a:rPr lang="en-IT" sz="1100" dirty="0">
                  <a:solidFill>
                    <a:schemeClr val="tx2"/>
                  </a:solidFill>
                </a:rPr>
                <a:t>~1</a:t>
              </a:r>
              <a:endParaRPr lang="en-IT" sz="20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79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CDE1-BA41-8840-9B1D-F34DBE80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Dose Delivery Time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10D06-8299-F741-ACAD-2435CC7A9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03840-1D52-164A-980D-F07D4E63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7156D-504C-0147-802C-241ACEC4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983C2-3D8C-D440-A419-A9778117E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20" y="1870077"/>
            <a:ext cx="7556988" cy="4203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43C23-ADF8-A746-807B-8D539C0D72D9}"/>
              </a:ext>
            </a:extLst>
          </p:cNvPr>
          <p:cNvSpPr txBox="1"/>
          <p:nvPr/>
        </p:nvSpPr>
        <p:spPr>
          <a:xfrm>
            <a:off x="2686050" y="5952678"/>
            <a:ext cx="27232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tx2"/>
                </a:solidFill>
              </a:rPr>
              <a:t>Romano et al. Med. Phys. Under rev.</a:t>
            </a:r>
            <a:endParaRPr lang="en-IT" sz="135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7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348E5-6B51-204E-A120-B052E4847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96"/>
          <a:stretch/>
        </p:blipFill>
        <p:spPr>
          <a:xfrm>
            <a:off x="93479" y="2389762"/>
            <a:ext cx="8957041" cy="4262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B0B25-25C2-D348-96EB-0F8FD6D7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Parameters for observing FLASH/noFLASH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FD00F-80E7-CA41-B972-7E4DEE27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B177F-5687-CB4D-80B1-7EFA5616D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FRIDA-WP1 PreKOM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9BC29-F21F-2844-A0B7-134EF19CF835}"/>
              </a:ext>
            </a:extLst>
          </p:cNvPr>
          <p:cNvSpPr txBox="1"/>
          <p:nvPr/>
        </p:nvSpPr>
        <p:spPr>
          <a:xfrm>
            <a:off x="5601783" y="6020762"/>
            <a:ext cx="34930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 dirty="0">
                <a:solidFill>
                  <a:schemeClr val="tx2"/>
                </a:solidFill>
              </a:rPr>
              <a:t>F</a:t>
            </a:r>
            <a:r>
              <a:rPr lang="en-IT" sz="1350" i="1" dirty="0">
                <a:solidFill>
                  <a:schemeClr val="tx2"/>
                </a:solidFill>
              </a:rPr>
              <a:t>rom: Montay-Gruel et al. Clin Cancer Res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4ED7C7-DAA1-4C42-9212-451001A6F270}"/>
                  </a:ext>
                </a:extLst>
              </p:cNvPr>
              <p:cNvSpPr txBox="1"/>
              <p:nvPr/>
            </p:nvSpPr>
            <p:spPr>
              <a:xfrm>
                <a:off x="1485900" y="5126605"/>
                <a:ext cx="1600200" cy="461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acc>
                            <m:accPr>
                              <m:chr m:val="̇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sz="13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4ED7C7-DAA1-4C42-9212-451001A6F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5126605"/>
                <a:ext cx="1600200" cy="461088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76F0F72-0AA2-F043-9395-6B691250774C}"/>
              </a:ext>
            </a:extLst>
          </p:cNvPr>
          <p:cNvSpPr/>
          <p:nvPr/>
        </p:nvSpPr>
        <p:spPr>
          <a:xfrm>
            <a:off x="4360024" y="2165380"/>
            <a:ext cx="1049089" cy="637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>
                <a:solidFill>
                  <a:schemeClr val="accent2">
                    <a:lumMod val="75000"/>
                  </a:schemeClr>
                </a:solidFill>
              </a:rPr>
              <a:t>ELIMAIA</a:t>
            </a:r>
            <a:endParaRPr lang="en-IT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CA9301-86A8-454D-A8A1-FCAF44813D11}"/>
              </a:ext>
            </a:extLst>
          </p:cNvPr>
          <p:cNvCxnSpPr>
            <a:cxnSpLocks/>
          </p:cNvCxnSpPr>
          <p:nvPr/>
        </p:nvCxnSpPr>
        <p:spPr>
          <a:xfrm>
            <a:off x="4331188" y="794657"/>
            <a:ext cx="0" cy="5300015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A12E75-31C6-D940-B3BA-982660E43F0E}"/>
              </a:ext>
            </a:extLst>
          </p:cNvPr>
          <p:cNvCxnSpPr>
            <a:cxnSpLocks/>
          </p:cNvCxnSpPr>
          <p:nvPr/>
        </p:nvCxnSpPr>
        <p:spPr>
          <a:xfrm>
            <a:off x="2111827" y="2253350"/>
            <a:ext cx="455023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766D02-344A-6D4F-8236-88D964918E99}"/>
              </a:ext>
            </a:extLst>
          </p:cNvPr>
          <p:cNvCxnSpPr>
            <a:cxnSpLocks/>
          </p:cNvCxnSpPr>
          <p:nvPr/>
        </p:nvCxnSpPr>
        <p:spPr>
          <a:xfrm>
            <a:off x="5409123" y="947057"/>
            <a:ext cx="0" cy="5300015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016DE3-F7C8-3C47-83A6-3CD564B73AE4}"/>
              </a:ext>
            </a:extLst>
          </p:cNvPr>
          <p:cNvCxnSpPr>
            <a:cxnSpLocks/>
          </p:cNvCxnSpPr>
          <p:nvPr/>
        </p:nvCxnSpPr>
        <p:spPr>
          <a:xfrm>
            <a:off x="211873" y="2803075"/>
            <a:ext cx="8569423" cy="27132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F3E3D-9E69-454E-9F0F-C472A5A626A5}"/>
              </a:ext>
            </a:extLst>
          </p:cNvPr>
          <p:cNvCxnSpPr>
            <a:cxnSpLocks/>
          </p:cNvCxnSpPr>
          <p:nvPr/>
        </p:nvCxnSpPr>
        <p:spPr>
          <a:xfrm>
            <a:off x="219310" y="2152592"/>
            <a:ext cx="8569423" cy="27132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DD373D-1328-844A-8072-7A08CEE2622B}"/>
              </a:ext>
            </a:extLst>
          </p:cNvPr>
          <p:cNvCxnSpPr>
            <a:cxnSpLocks/>
          </p:cNvCxnSpPr>
          <p:nvPr/>
        </p:nvCxnSpPr>
        <p:spPr>
          <a:xfrm>
            <a:off x="1081668" y="2815864"/>
            <a:ext cx="4861932" cy="280528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A19002-DE63-7648-B098-C1AABA66486E}"/>
                  </a:ext>
                </a:extLst>
              </p:cNvPr>
              <p:cNvSpPr txBox="1"/>
              <p:nvPr/>
            </p:nvSpPr>
            <p:spPr>
              <a:xfrm rot="16200000">
                <a:off x="-330299" y="5615703"/>
                <a:ext cx="16002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IT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A19002-DE63-7648-B098-C1AABA66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30299" y="5615703"/>
                <a:ext cx="1600200" cy="246221"/>
              </a:xfrm>
              <a:prstGeom prst="rect">
                <a:avLst/>
              </a:prstGeom>
              <a:blipFill>
                <a:blip r:embed="rId4"/>
                <a:stretch>
                  <a:fillRect r="-1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8D5D32D-BE85-004C-B9BD-3BBF0EFEC64B}"/>
                  </a:ext>
                </a:extLst>
              </p:cNvPr>
              <p:cNvSpPr/>
              <p:nvPr/>
            </p:nvSpPr>
            <p:spPr>
              <a:xfrm>
                <a:off x="2068284" y="5878983"/>
                <a:ext cx="501740" cy="405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8D5D32D-BE85-004C-B9BD-3BBF0EFEC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284" y="5878983"/>
                <a:ext cx="501740" cy="405752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3203C7AD-2BF7-454A-BC56-E25F46B4C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766" y="1173596"/>
            <a:ext cx="2983530" cy="14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A62787B-CF2D-4A48-AED0-C2D68A81A2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1" y="-170041"/>
            <a:ext cx="7598423" cy="5871509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F957C0CF-31A5-B14A-9003-780B392D522C}"/>
              </a:ext>
            </a:extLst>
          </p:cNvPr>
          <p:cNvSpPr/>
          <p:nvPr/>
        </p:nvSpPr>
        <p:spPr>
          <a:xfrm>
            <a:off x="1890415" y="2360532"/>
            <a:ext cx="5325634" cy="33554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013" dirty="0">
                <a:solidFill>
                  <a:schemeClr val="tx1"/>
                </a:solidFill>
              </a:rPr>
              <a:t>Time to deliver 10 Gy CONV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78701EB-44E1-804E-BE7C-305BC0A8A9FF}"/>
              </a:ext>
            </a:extLst>
          </p:cNvPr>
          <p:cNvSpPr/>
          <p:nvPr/>
        </p:nvSpPr>
        <p:spPr>
          <a:xfrm>
            <a:off x="1906486" y="2789825"/>
            <a:ext cx="4343575" cy="335544"/>
          </a:xfrm>
          <a:prstGeom prst="rightArrow">
            <a:avLst/>
          </a:prstGeom>
          <a:pattFill prst="wdUp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626D03-DACE-FB49-917C-CA4FF379216E}"/>
              </a:ext>
            </a:extLst>
          </p:cNvPr>
          <p:cNvSpPr/>
          <p:nvPr/>
        </p:nvSpPr>
        <p:spPr>
          <a:xfrm>
            <a:off x="1890416" y="2880234"/>
            <a:ext cx="2732489" cy="154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IT" sz="1013" dirty="0">
                <a:solidFill>
                  <a:schemeClr val="tx1"/>
                </a:solidFill>
              </a:rPr>
              <a:t>Time to deliver 10 Gy FLASH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E2FAD8-4FF9-C243-BB6F-0A65CB89473B}"/>
              </a:ext>
            </a:extLst>
          </p:cNvPr>
          <p:cNvSpPr txBox="1"/>
          <p:nvPr/>
        </p:nvSpPr>
        <p:spPr>
          <a:xfrm>
            <a:off x="1874341" y="3646788"/>
            <a:ext cx="715268" cy="8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788" i="1" dirty="0">
                <a:solidFill>
                  <a:schemeClr val="accent1">
                    <a:lumMod val="75000"/>
                  </a:schemeClr>
                </a:solidFill>
              </a:rPr>
              <a:t>Primary ionization, excitation, transport of secondary electrons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65E1E6-2B80-2546-939C-C10BB9ED898E}"/>
              </a:ext>
            </a:extLst>
          </p:cNvPr>
          <p:cNvSpPr txBox="1"/>
          <p:nvPr/>
        </p:nvSpPr>
        <p:spPr>
          <a:xfrm>
            <a:off x="2401459" y="4410986"/>
            <a:ext cx="967715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788" i="1" dirty="0">
                <a:solidFill>
                  <a:schemeClr val="accent1">
                    <a:lumMod val="75000"/>
                  </a:schemeClr>
                </a:solidFill>
              </a:rPr>
              <a:t>Dissociation of excited/ionized molecules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5C8954-A2EE-5E4C-970E-B682D6F96774}"/>
              </a:ext>
            </a:extLst>
          </p:cNvPr>
          <p:cNvSpPr txBox="1"/>
          <p:nvPr/>
        </p:nvSpPr>
        <p:spPr>
          <a:xfrm>
            <a:off x="3368956" y="3946027"/>
            <a:ext cx="130741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IT" sz="788" i="1" dirty="0">
                <a:solidFill>
                  <a:schemeClr val="accent1">
                    <a:lumMod val="75000"/>
                  </a:schemeClr>
                </a:solidFill>
              </a:rPr>
              <a:t>iffusion and reaction  of generated radical species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AB8557-63C7-894F-A2DF-34C4F8064CD4}"/>
              </a:ext>
            </a:extLst>
          </p:cNvPr>
          <p:cNvSpPr txBox="1"/>
          <p:nvPr/>
        </p:nvSpPr>
        <p:spPr>
          <a:xfrm>
            <a:off x="4942642" y="3619492"/>
            <a:ext cx="130741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IT" sz="788" i="1" dirty="0">
                <a:solidFill>
                  <a:schemeClr val="accent1">
                    <a:lumMod val="75000"/>
                  </a:schemeClr>
                </a:solidFill>
              </a:rPr>
              <a:t>urther chemical reactions</a:t>
            </a:r>
          </a:p>
          <a:p>
            <a:r>
              <a:rPr lang="en-IT" sz="788" i="1" dirty="0">
                <a:solidFill>
                  <a:schemeClr val="accent1">
                    <a:lumMod val="75000"/>
                  </a:schemeClr>
                </a:solidFill>
              </a:rPr>
              <a:t>(no memory of initial track)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2901E2-AD80-A64B-9762-20EBB074BD0F}"/>
              </a:ext>
            </a:extLst>
          </p:cNvPr>
          <p:cNvSpPr txBox="1"/>
          <p:nvPr/>
        </p:nvSpPr>
        <p:spPr>
          <a:xfrm>
            <a:off x="6496570" y="3186389"/>
            <a:ext cx="715413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 err="1">
                <a:solidFill>
                  <a:schemeClr val="accent1">
                    <a:lumMod val="75000"/>
                  </a:schemeClr>
                </a:solidFill>
              </a:rPr>
              <a:t>Enzimatic</a:t>
            </a:r>
            <a:r>
              <a:rPr lang="en-GB" sz="788" i="1" dirty="0">
                <a:solidFill>
                  <a:schemeClr val="accent1">
                    <a:lumMod val="75000"/>
                  </a:schemeClr>
                </a:solidFill>
              </a:rPr>
              <a:t> repair processes</a:t>
            </a:r>
            <a:endParaRPr lang="en-IT" sz="788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E685AB-8A8C-1D4C-A416-DC760C7F1448}"/>
              </a:ext>
            </a:extLst>
          </p:cNvPr>
          <p:cNvSpPr txBox="1"/>
          <p:nvPr/>
        </p:nvSpPr>
        <p:spPr>
          <a:xfrm>
            <a:off x="7237517" y="2854373"/>
            <a:ext cx="715413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i="1" dirty="0">
                <a:solidFill>
                  <a:schemeClr val="accent1">
                    <a:lumMod val="75000"/>
                  </a:schemeClr>
                </a:solidFill>
              </a:rPr>
              <a:t>Cellular &amp;tissue response</a:t>
            </a:r>
            <a:endParaRPr lang="en-IT" sz="788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80EBA-920C-F048-AA8C-2ACD131A828A}"/>
              </a:ext>
            </a:extLst>
          </p:cNvPr>
          <p:cNvSpPr/>
          <p:nvPr/>
        </p:nvSpPr>
        <p:spPr>
          <a:xfrm>
            <a:off x="1839356" y="1804903"/>
            <a:ext cx="4304615" cy="509765"/>
          </a:xfrm>
          <a:prstGeom prst="rect">
            <a:avLst/>
          </a:prstGeom>
          <a:pattFill prst="dkVert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31E52C-AC7C-0B41-BF8C-7943FF824938}"/>
              </a:ext>
            </a:extLst>
          </p:cNvPr>
          <p:cNvSpPr txBox="1"/>
          <p:nvPr/>
        </p:nvSpPr>
        <p:spPr>
          <a:xfrm>
            <a:off x="3566345" y="1968626"/>
            <a:ext cx="9172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>
                <a:solidFill>
                  <a:srgbClr val="FF0000"/>
                </a:solidFill>
              </a:rPr>
              <a:t>a</a:t>
            </a:r>
            <a:r>
              <a:rPr lang="en-IT" sz="1013" dirty="0">
                <a:solidFill>
                  <a:srgbClr val="FF0000"/>
                </a:solidFill>
              </a:rPr>
              <a:t> FLASH pulse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493B4-5781-1E47-B53E-B04C0DC6F2A9}"/>
              </a:ext>
            </a:extLst>
          </p:cNvPr>
          <p:cNvSpPr txBox="1"/>
          <p:nvPr/>
        </p:nvSpPr>
        <p:spPr>
          <a:xfrm>
            <a:off x="6058739" y="2838123"/>
            <a:ext cx="2535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13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6CDEC-5E88-F24B-9046-8BE63766BA11}"/>
              </a:ext>
            </a:extLst>
          </p:cNvPr>
          <p:cNvSpPr txBox="1"/>
          <p:nvPr/>
        </p:nvSpPr>
        <p:spPr>
          <a:xfrm>
            <a:off x="5513511" y="2842794"/>
            <a:ext cx="24077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13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E56114-ABA1-4841-957D-0A6418875E16}"/>
              </a:ext>
            </a:extLst>
          </p:cNvPr>
          <p:cNvSpPr txBox="1"/>
          <p:nvPr/>
        </p:nvSpPr>
        <p:spPr>
          <a:xfrm>
            <a:off x="6137702" y="2840112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13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2D0AB-F792-9E44-A00C-594AD878554B}"/>
              </a:ext>
            </a:extLst>
          </p:cNvPr>
          <p:cNvSpPr txBox="1"/>
          <p:nvPr/>
        </p:nvSpPr>
        <p:spPr>
          <a:xfrm>
            <a:off x="6112986" y="2721258"/>
            <a:ext cx="239840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1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C34949-D361-434E-B95C-7BF7544A174E}"/>
              </a:ext>
            </a:extLst>
          </p:cNvPr>
          <p:cNvCxnSpPr>
            <a:cxnSpLocks/>
          </p:cNvCxnSpPr>
          <p:nvPr/>
        </p:nvCxnSpPr>
        <p:spPr>
          <a:xfrm>
            <a:off x="6058740" y="2765714"/>
            <a:ext cx="29408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E93D07-384C-C74B-BDF7-2C675DDE1172}"/>
              </a:ext>
            </a:extLst>
          </p:cNvPr>
          <p:cNvCxnSpPr>
            <a:cxnSpLocks/>
          </p:cNvCxnSpPr>
          <p:nvPr/>
        </p:nvCxnSpPr>
        <p:spPr>
          <a:xfrm>
            <a:off x="1601578" y="2291946"/>
            <a:ext cx="241683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CCCAB8-CA54-3C46-AC3C-2AD0082327CF}"/>
              </a:ext>
            </a:extLst>
          </p:cNvPr>
          <p:cNvCxnSpPr>
            <a:cxnSpLocks/>
          </p:cNvCxnSpPr>
          <p:nvPr/>
        </p:nvCxnSpPr>
        <p:spPr>
          <a:xfrm flipV="1">
            <a:off x="1829834" y="1800545"/>
            <a:ext cx="0" cy="488528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AEC650-5AC3-EB45-8A60-80CE66E2E679}"/>
              </a:ext>
            </a:extLst>
          </p:cNvPr>
          <p:cNvCxnSpPr>
            <a:cxnSpLocks/>
          </p:cNvCxnSpPr>
          <p:nvPr/>
        </p:nvCxnSpPr>
        <p:spPr>
          <a:xfrm>
            <a:off x="1843261" y="1787117"/>
            <a:ext cx="4294513" cy="13427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9B938A-C92B-F44D-B893-E2F77872B95E}"/>
              </a:ext>
            </a:extLst>
          </p:cNvPr>
          <p:cNvCxnSpPr>
            <a:cxnSpLocks/>
          </p:cNvCxnSpPr>
          <p:nvPr/>
        </p:nvCxnSpPr>
        <p:spPr>
          <a:xfrm flipV="1">
            <a:off x="6147293" y="1792509"/>
            <a:ext cx="0" cy="49369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C5AE8F-6132-1B42-83C6-6A042F556730}"/>
              </a:ext>
            </a:extLst>
          </p:cNvPr>
          <p:cNvCxnSpPr>
            <a:cxnSpLocks/>
          </p:cNvCxnSpPr>
          <p:nvPr/>
        </p:nvCxnSpPr>
        <p:spPr>
          <a:xfrm flipV="1">
            <a:off x="6147294" y="2302273"/>
            <a:ext cx="205533" cy="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A34E78DA-8859-A840-AB67-CD0679BC0CD9}"/>
              </a:ext>
            </a:extLst>
          </p:cNvPr>
          <p:cNvSpPr txBox="1">
            <a:spLocks/>
          </p:cNvSpPr>
          <p:nvPr/>
        </p:nvSpPr>
        <p:spPr>
          <a:xfrm>
            <a:off x="-160446" y="309008"/>
            <a:ext cx="9566702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FLASH and spatiotemporal scales of Radiation Damage</a:t>
            </a:r>
            <a:endParaRPr lang="en-IT" sz="33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A09C99-BFEE-3048-9652-1DF134F2A254}"/>
              </a:ext>
            </a:extLst>
          </p:cNvPr>
          <p:cNvSpPr/>
          <p:nvPr/>
        </p:nvSpPr>
        <p:spPr>
          <a:xfrm>
            <a:off x="1182443" y="5330992"/>
            <a:ext cx="298203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>
                <a:solidFill>
                  <a:schemeClr val="tx2"/>
                </a:solidFill>
              </a:rPr>
              <a:t>Weber, Scifoni, Durante Med Phys 2021.</a:t>
            </a:r>
            <a:endParaRPr lang="it-IT" sz="1350" i="1" dirty="0">
              <a:solidFill>
                <a:schemeClr val="tx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EB1B0-C9AD-AE49-8AB0-726B84B2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21/01/21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3F85E6-8550-ED46-8024-BFA4FBE5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</p:spTree>
    <p:extLst>
      <p:ext uri="{BB962C8B-B14F-4D97-AF65-F5344CB8AC3E}">
        <p14:creationId xmlns:p14="http://schemas.microsoft.com/office/powerpoint/2010/main" val="17193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6" grpId="0" animBg="1"/>
      <p:bldP spid="2" grpId="0" animBg="1"/>
      <p:bldP spid="24" grpId="0"/>
      <p:bldP spid="3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16">
            <a:extLst>
              <a:ext uri="{FF2B5EF4-FFF2-40B4-BE49-F238E27FC236}">
                <a16:creationId xmlns:a16="http://schemas.microsoft.com/office/drawing/2014/main" id="{8A61F133-1E2E-594B-95C0-61EA229A8E37}"/>
              </a:ext>
            </a:extLst>
          </p:cNvPr>
          <p:cNvSpPr txBox="1"/>
          <p:nvPr/>
        </p:nvSpPr>
        <p:spPr>
          <a:xfrm>
            <a:off x="4325558" y="4265995"/>
            <a:ext cx="4609721" cy="199137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spcFirstLastPara="1" wrap="square" lIns="10700" tIns="10700" rIns="10700" bIns="10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Immune system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driven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09550">
              <a:buClr>
                <a:srgbClr val="0000FF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00FF"/>
                </a:solidFill>
              </a:rPr>
              <a:t>the differential responses to ionizing radiation between normal and tumor tissues. Radiation Medicine and Protection, 1(1), 35-40.</a:t>
            </a:r>
            <a:endParaRPr lang="en-US" sz="3600" dirty="0">
              <a:solidFill>
                <a:srgbClr val="0000FF"/>
              </a:solidFill>
            </a:endParaRPr>
          </a:p>
          <a:p>
            <a:pPr marL="215900" lvl="0" indent="-209550">
              <a:buClr>
                <a:srgbClr val="0000FF"/>
              </a:buClr>
              <a:buSzPts val="700"/>
              <a:buFont typeface="Calibri"/>
              <a:buChar char="•"/>
            </a:pPr>
            <a:r>
              <a:rPr lang="en-US" sz="800" dirty="0" err="1">
                <a:solidFill>
                  <a:srgbClr val="0000FF"/>
                </a:solidFill>
              </a:rPr>
              <a:t>Jin</a:t>
            </a:r>
            <a:r>
              <a:rPr lang="en-US" sz="800" dirty="0">
                <a:solidFill>
                  <a:srgbClr val="0000FF"/>
                </a:solidFill>
              </a:rPr>
              <a:t> J. Y., et al. FLASH Dose Rate Effect on Circulating Immune Cells: A Potential Mechanism for FLASH-RT?. International Journal of Radiation Oncology, Biology, Physics, 2020, 108.3: S7.</a:t>
            </a:r>
            <a:endParaRPr lang="en-US" sz="3600" dirty="0">
              <a:solidFill>
                <a:srgbClr val="0000FF"/>
              </a:solidFill>
            </a:endParaRPr>
          </a:p>
          <a:p>
            <a:pPr marL="215900" lvl="0" indent="-209550">
              <a:buClr>
                <a:srgbClr val="0000FF"/>
              </a:buClr>
              <a:buSzPts val="700"/>
              <a:buFont typeface="Calibri"/>
              <a:buChar char="•"/>
            </a:pPr>
            <a:r>
              <a:rPr lang="en-US" sz="800" dirty="0" err="1">
                <a:solidFill>
                  <a:srgbClr val="0000FF"/>
                </a:solidFill>
              </a:rPr>
              <a:t>Jin</a:t>
            </a:r>
            <a:r>
              <a:rPr lang="en-US" sz="800" dirty="0">
                <a:solidFill>
                  <a:srgbClr val="0000FF"/>
                </a:solidFill>
              </a:rPr>
              <a:t>, Jian-Yue, et al. "Ultra-high dose rate effect on circulating immune cells: A potential mechanism for FLASH effect?." Radiotherapy and Oncology 149 (2020): 55-62</a:t>
            </a:r>
            <a:endParaRPr sz="20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127007" y="1321045"/>
            <a:ext cx="4135098" cy="28084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Transient Hypoxia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</a:t>
            </a:r>
            <a:r>
              <a:rPr lang="en-US" sz="2000" i="1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Depletion)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i="1" dirty="0">
              <a:latin typeface="Calibri"/>
              <a:cs typeface="Calibri"/>
              <a:sym typeface="Calibri"/>
            </a:endParaRPr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G. </a:t>
            </a:r>
            <a:r>
              <a:rPr lang="en-US" sz="800" dirty="0" err="1"/>
              <a:t>Pratx</a:t>
            </a:r>
            <a:r>
              <a:rPr lang="en-US" sz="800" dirty="0"/>
              <a:t>, D. S. Kapp, A computational model of radiolytic oxygen depletion during FLASH irradiation and its effect on the oxygen enhancement ratio, PMB (2019)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K. </a:t>
            </a:r>
            <a:r>
              <a:rPr lang="en-US" sz="800" dirty="0" err="1"/>
              <a:t>Petersson</a:t>
            </a:r>
            <a:r>
              <a:rPr lang="en-US" sz="800" dirty="0"/>
              <a:t>, et al. A quantitative analysis of the role of oxygen tension in FLASH radiotherapy, IJROBP (2020)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G. Adrian, et al., The FLASH effect depends on oxygen concentration, Brit. J. </a:t>
            </a:r>
            <a:r>
              <a:rPr lang="en-US" sz="800" dirty="0" err="1"/>
              <a:t>Radiol</a:t>
            </a:r>
            <a:r>
              <a:rPr lang="en-US" sz="800" dirty="0"/>
              <a:t>. (2020)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R. </a:t>
            </a:r>
            <a:r>
              <a:rPr lang="en-US" sz="800" dirty="0" err="1"/>
              <a:t>Abolfath</a:t>
            </a:r>
            <a:r>
              <a:rPr lang="en-US" sz="800" dirty="0"/>
              <a:t>, et al, "Oxygen depletion in FLASH ultra‐high‐dose‐rate radiotherapy: A molecular dynamics simulation." </a:t>
            </a:r>
            <a:r>
              <a:rPr lang="en-US" sz="800" i="1" dirty="0"/>
              <a:t>Med. Phys.</a:t>
            </a:r>
            <a:r>
              <a:rPr lang="en-US" sz="800" dirty="0"/>
              <a:t> (2020).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S. Zhou, et al. "Minimum dose rate estimation for pulsed FLASH radiotherapy: A dimensional analysis." </a:t>
            </a:r>
            <a:r>
              <a:rPr lang="en-US" sz="800" i="1" dirty="0"/>
              <a:t>Med. Phys.</a:t>
            </a:r>
            <a:r>
              <a:rPr lang="en-US" sz="800" dirty="0"/>
              <a:t> (2020).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A. Hu, et al. "Oxygen depletion hypothesis remains controversial: a mathematical model of oxygen depletion during FLASH radiation."" </a:t>
            </a:r>
            <a:r>
              <a:rPr lang="en-US" sz="800" dirty="0" err="1"/>
              <a:t>subm.</a:t>
            </a:r>
            <a:r>
              <a:rPr lang="en-US" sz="800" i="1" dirty="0" err="1"/>
              <a:t>arXiv</a:t>
            </a:r>
            <a:r>
              <a:rPr lang="en-US" sz="800" i="1" dirty="0"/>
              <a:t> (2021)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Zakaria, A. et al.. (2021). Transient hypoxia in water irradiated by swift carbon ions at ultra-high dose rates: implication for FLASH carbon-ion therapy. Canadian Journal of Chemistry,</a:t>
            </a:r>
            <a:endParaRPr lang="en-US" sz="1800" dirty="0"/>
          </a:p>
          <a:p>
            <a:pPr marL="215900" lvl="0" indent="-209550">
              <a:buSzPts val="700"/>
              <a:buFont typeface="Calibri"/>
              <a:buChar char="•"/>
            </a:pPr>
            <a:r>
              <a:rPr lang="en-US" sz="800" dirty="0"/>
              <a:t>Zhu, H, et al. "Modeling of cellular response after FLASH irradiation: a quantitative analysis based on the radiolytic oxygen depletion hypothesis." </a:t>
            </a:r>
            <a:r>
              <a:rPr lang="en-US" sz="800" dirty="0" err="1"/>
              <a:t>arXiv</a:t>
            </a:r>
            <a:r>
              <a:rPr lang="en-US" sz="800" dirty="0"/>
              <a:t> </a:t>
            </a:r>
            <a:r>
              <a:rPr lang="en-US" sz="800" dirty="0" err="1"/>
              <a:t>subm</a:t>
            </a:r>
            <a:r>
              <a:rPr lang="en-US" sz="800" dirty="0"/>
              <a:t>.(2021).</a:t>
            </a:r>
          </a:p>
        </p:txBody>
      </p:sp>
      <p:sp>
        <p:nvSpPr>
          <p:cNvPr id="122" name="Google Shape;122;p16"/>
          <p:cNvSpPr txBox="1"/>
          <p:nvPr/>
        </p:nvSpPr>
        <p:spPr>
          <a:xfrm>
            <a:off x="550214" y="432672"/>
            <a:ext cx="787441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600"/>
              <a:buFont typeface="Noto Sans Symbols"/>
              <a:buNone/>
            </a:pPr>
            <a:r>
              <a:rPr lang="en-US" sz="36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Main FLASH mechanistic hypothesis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16"/>
          <p:cNvGrpSpPr/>
          <p:nvPr/>
        </p:nvGrpSpPr>
        <p:grpSpPr>
          <a:xfrm>
            <a:off x="2201747" y="1413206"/>
            <a:ext cx="2285672" cy="775535"/>
            <a:chOff x="-1369577" y="-226867"/>
            <a:chExt cx="18612962" cy="5515898"/>
          </a:xfrm>
        </p:grpSpPr>
        <p:pic>
          <p:nvPicPr>
            <p:cNvPr id="124" name="Google Shape;124;p16" descr="Image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69577" y="-226867"/>
              <a:ext cx="13331003" cy="5515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6"/>
            <p:cNvSpPr txBox="1"/>
            <p:nvPr/>
          </p:nvSpPr>
          <p:spPr>
            <a:xfrm>
              <a:off x="5648385" y="4223286"/>
              <a:ext cx="115950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/>
          <p:cNvSpPr txBox="1"/>
          <p:nvPr/>
        </p:nvSpPr>
        <p:spPr>
          <a:xfrm>
            <a:off x="6847209" y="5059730"/>
            <a:ext cx="81000" cy="1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92998" y="4211262"/>
            <a:ext cx="4135098" cy="2037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spcFirstLastPara="1" wrap="square" lIns="10700" tIns="10700" rIns="10700" bIns="10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Intertrack Effects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i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09550">
              <a:buClr>
                <a:srgbClr val="C0000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C00000"/>
                </a:solidFill>
              </a:rPr>
              <a:t>A.M. Zakaria, et al. "Ultra-High Dose-Rate, Pulsed (FLASH) Radiotherapy with Carbon Ions: Generation of Early, Transient, Highly Oxygenated Conditions in the Tumor Environment." </a:t>
            </a:r>
            <a:r>
              <a:rPr lang="en-US" sz="800" i="1" dirty="0">
                <a:solidFill>
                  <a:srgbClr val="C00000"/>
                </a:solidFill>
              </a:rPr>
              <a:t>Rad. Res.</a:t>
            </a:r>
            <a:r>
              <a:rPr lang="en-US" sz="800" dirty="0">
                <a:solidFill>
                  <a:srgbClr val="C00000"/>
                </a:solidFill>
              </a:rPr>
              <a:t> (2020).</a:t>
            </a:r>
            <a:endParaRPr lang="en-US" sz="2800" dirty="0"/>
          </a:p>
          <a:p>
            <a:pPr marL="215900" lvl="0" indent="-209550">
              <a:buClr>
                <a:srgbClr val="C0000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C00000"/>
                </a:solidFill>
              </a:rPr>
              <a:t>J. Ramos-Méndez, et al. "LET-Dependent Intertrack Yields in Proton Irradiation at Ultra-High Dose Rates Relevant for FLASH Therapy." </a:t>
            </a:r>
            <a:r>
              <a:rPr lang="en-US" sz="800" i="1" dirty="0">
                <a:solidFill>
                  <a:srgbClr val="C00000"/>
                </a:solidFill>
              </a:rPr>
              <a:t>Rad. Res.</a:t>
            </a:r>
            <a:r>
              <a:rPr lang="en-US" sz="800" dirty="0">
                <a:solidFill>
                  <a:srgbClr val="C00000"/>
                </a:solidFill>
              </a:rPr>
              <a:t> (2020).</a:t>
            </a:r>
          </a:p>
          <a:p>
            <a:pPr marL="215900" lvl="0" indent="-209550">
              <a:buClr>
                <a:srgbClr val="C00000"/>
              </a:buClr>
              <a:buSzPts val="700"/>
              <a:buFont typeface="Calibri"/>
              <a:buChar char="•"/>
            </a:pPr>
            <a:r>
              <a:rPr lang="en-US" sz="800" dirty="0" err="1">
                <a:solidFill>
                  <a:srgbClr val="C00000"/>
                </a:solidFill>
              </a:rPr>
              <a:t>Alanazi</a:t>
            </a:r>
            <a:r>
              <a:rPr lang="en-US" sz="800" dirty="0">
                <a:solidFill>
                  <a:srgbClr val="C00000"/>
                </a:solidFill>
              </a:rPr>
              <a:t>, A., et al.. (2021). A computer modeling study of water radiolysis at high dose rates. Relevance to FLASH radiotherapy. Radiation research, 195(2), 149-162.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4325559" y="1229435"/>
            <a:ext cx="4609721" cy="29916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10700" tIns="10700" rIns="10700" bIns="10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Organic radical-radical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recombination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R. </a:t>
            </a:r>
            <a:r>
              <a:rPr lang="en-US" sz="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Labarbe</a:t>
            </a: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et al. "A physicochemical model of reaction kinetics supports peroxyl radical recombination as the main determinant of the FLASH effect." </a:t>
            </a:r>
            <a:r>
              <a:rPr lang="en-US" sz="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Radiother</a:t>
            </a: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 Oncol. (2020</a:t>
            </a:r>
            <a:endParaRPr lang="en-US" sz="800" dirty="0">
              <a:solidFill>
                <a:srgbClr val="00B050"/>
              </a:solidFill>
            </a:endParaRPr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</a:rPr>
              <a:t>D. R. Spitz, et. al., An integrated </a:t>
            </a:r>
            <a:r>
              <a:rPr lang="en-US" sz="800" dirty="0" err="1">
                <a:solidFill>
                  <a:srgbClr val="00B050"/>
                </a:solidFill>
              </a:rPr>
              <a:t>physico</a:t>
            </a:r>
            <a:r>
              <a:rPr lang="en-US" sz="800" dirty="0">
                <a:solidFill>
                  <a:srgbClr val="00B050"/>
                </a:solidFill>
              </a:rPr>
              <a:t>-chemical approach for explaining the differential impact of FLASH versus conventional dose rate irradiation on cancer and normal tissue responses, </a:t>
            </a:r>
            <a:r>
              <a:rPr lang="en-US" sz="800" dirty="0" err="1">
                <a:solidFill>
                  <a:srgbClr val="00B050"/>
                </a:solidFill>
              </a:rPr>
              <a:t>Radiother</a:t>
            </a:r>
            <a:r>
              <a:rPr lang="en-US" sz="800" dirty="0">
                <a:solidFill>
                  <a:srgbClr val="00B050"/>
                </a:solidFill>
              </a:rPr>
              <a:t>. Oncol. (2019)</a:t>
            </a:r>
            <a:endParaRPr lang="en-US" sz="1800" dirty="0"/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</a:rPr>
              <a:t>C. Koch, Re: Differential impact of FLASH versus conventional dose rate irradiation, </a:t>
            </a:r>
            <a:r>
              <a:rPr lang="en-US" sz="800" dirty="0" err="1">
                <a:solidFill>
                  <a:srgbClr val="00B050"/>
                </a:solidFill>
              </a:rPr>
              <a:t>Radiother</a:t>
            </a:r>
            <a:r>
              <a:rPr lang="en-US" sz="800" dirty="0">
                <a:solidFill>
                  <a:srgbClr val="00B050"/>
                </a:solidFill>
              </a:rPr>
              <a:t>. Oncol. (2020</a:t>
            </a:r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D. R. Spitz, et al, Response to Ling et al. regarding, </a:t>
            </a:r>
            <a:r>
              <a:rPr lang="en-US" sz="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Radiother</a:t>
            </a: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 Oncol. (2020).</a:t>
            </a:r>
            <a:endParaRPr lang="en-US" sz="1800" dirty="0"/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Boscolo</a:t>
            </a: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et al.. (2020). Impact of target oxygenation on the chemical track evolution of ion and electron radiation. International Journal of Molecular Sciences, 21(2), 424.</a:t>
            </a:r>
            <a:endParaRPr lang="en-US" sz="1800" dirty="0"/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Boscolo</a:t>
            </a: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 et al. May oxygen depletion explain the FLASH effect? A chemical track structure analysis. </a:t>
            </a:r>
            <a:r>
              <a:rPr lang="en-US" sz="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Radiother</a:t>
            </a: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Oncol, 162:68-75.</a:t>
            </a:r>
            <a:endParaRPr lang="en-US" sz="1800" dirty="0"/>
          </a:p>
          <a:p>
            <a:pPr marL="215900" lvl="0" indent="-209550">
              <a:buClr>
                <a:srgbClr val="00B050"/>
              </a:buClr>
              <a:buSzPts val="700"/>
              <a:buFont typeface="Calibri"/>
              <a:buChar char="•"/>
            </a:pPr>
            <a:r>
              <a:rPr lang="en-US" sz="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Y. Lai et al “Modeling the effect of oxygen on the chemical stage of water radiolysis using GPU-based microscopic Monte Carlo simulations, with an application in FLASH radiotherapy” Phys Med Biol 2020</a:t>
            </a:r>
            <a:endParaRPr lang="en-US"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34" name="Google Shape;134;p16"/>
          <p:cNvSpPr txBox="1"/>
          <p:nvPr/>
        </p:nvSpPr>
        <p:spPr>
          <a:xfrm>
            <a:off x="3673805" y="4021490"/>
            <a:ext cx="1176600" cy="284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2019-2021 (!)</a:t>
            </a:r>
            <a:endParaRPr sz="1100" b="1" dirty="0"/>
          </a:p>
        </p:txBody>
      </p:sp>
      <p:pic>
        <p:nvPicPr>
          <p:cNvPr id="135" name="Google Shape;135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851" y="4429476"/>
            <a:ext cx="1379076" cy="100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709" y="1285313"/>
            <a:ext cx="1708340" cy="990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/>
        </p:nvSpPr>
        <p:spPr>
          <a:xfrm>
            <a:off x="3233460" y="1317056"/>
            <a:ext cx="8817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Wilson et al 2020</a:t>
            </a:r>
            <a:endParaRPr sz="1100" dirty="0"/>
          </a:p>
        </p:txBody>
      </p:sp>
      <p:sp>
        <p:nvSpPr>
          <p:cNvPr id="139" name="Google Shape;139;p16"/>
          <p:cNvSpPr txBox="1"/>
          <p:nvPr/>
        </p:nvSpPr>
        <p:spPr>
          <a:xfrm>
            <a:off x="8195871" y="1413206"/>
            <a:ext cx="902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Labarbe</a:t>
            </a:r>
            <a:r>
              <a:rPr lang="en-US" sz="800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et al 2020</a:t>
            </a:r>
            <a:endParaRPr sz="1100"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8156389" y="5016679"/>
            <a:ext cx="586699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Zhou et al 2020</a:t>
            </a:r>
            <a:endParaRPr sz="1100" dirty="0"/>
          </a:p>
        </p:txBody>
      </p:sp>
      <p:sp>
        <p:nvSpPr>
          <p:cNvPr id="141" name="Google Shape;141;p16"/>
          <p:cNvSpPr txBox="1"/>
          <p:nvPr/>
        </p:nvSpPr>
        <p:spPr>
          <a:xfrm>
            <a:off x="3400894" y="4701238"/>
            <a:ext cx="771519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Ramos  et al 2020</a:t>
            </a:r>
            <a:endParaRPr sz="1100" dirty="0"/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407" y="4347639"/>
            <a:ext cx="771520" cy="818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56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2E843-48E2-6945-ADE1-DAD71E2F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21/01/21</a:t>
            </a:r>
            <a:endParaRPr lang="en-US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537925B3-E8ED-D84A-B53D-A894FBF3AAF5}"/>
              </a:ext>
            </a:extLst>
          </p:cNvPr>
          <p:cNvSpPr txBox="1">
            <a:spLocks/>
          </p:cNvSpPr>
          <p:nvPr/>
        </p:nvSpPr>
        <p:spPr>
          <a:xfrm>
            <a:off x="1102305" y="880253"/>
            <a:ext cx="693939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600" dirty="0"/>
              <a:t>FRIDA WP1: Understanding FLASH</a:t>
            </a:r>
            <a:endParaRPr lang="en-US" sz="3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ED3F24-7AAD-EF41-93F9-D996A0202341}"/>
              </a:ext>
            </a:extLst>
          </p:cNvPr>
          <p:cNvSpPr/>
          <p:nvPr/>
        </p:nvSpPr>
        <p:spPr>
          <a:xfrm>
            <a:off x="112139" y="1794541"/>
            <a:ext cx="2615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Multiscale modelling of the FLASH effect </a:t>
            </a:r>
            <a:endParaRPr lang="en-IT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444D2-176B-354F-8637-5F3620FECBAE}"/>
              </a:ext>
            </a:extLst>
          </p:cNvPr>
          <p:cNvSpPr/>
          <p:nvPr/>
        </p:nvSpPr>
        <p:spPr>
          <a:xfrm>
            <a:off x="5615536" y="1882757"/>
            <a:ext cx="2575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Dedicated in vitro/ex vivo experiments</a:t>
            </a:r>
            <a:endParaRPr lang="en-IT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29CA1-6DE9-7445-AFFB-47D55A37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FRIDA-WP1 PreKOM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509ED-AA97-8E40-A820-096D40804CDA}"/>
              </a:ext>
            </a:extLst>
          </p:cNvPr>
          <p:cNvSpPr/>
          <p:nvPr/>
        </p:nvSpPr>
        <p:spPr>
          <a:xfrm>
            <a:off x="2686050" y="5120498"/>
            <a:ext cx="3086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UHDR Upgrade of Facilities</a:t>
            </a:r>
            <a:endParaRPr lang="en-IT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80BAC-4402-8E44-9F4F-02D22467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16" y="2674342"/>
            <a:ext cx="5876161" cy="21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{0AFCF92C-B5AF-6943-9658-37F2DA9DAA70}tf10001119</Template>
  <TotalTime>20334</TotalTime>
  <Words>1712</Words>
  <Application>Microsoft Macintosh PowerPoint</Application>
  <PresentationFormat>On-screen Show (4:3)</PresentationFormat>
  <Paragraphs>277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Abril Fatface</vt:lpstr>
      <vt:lpstr>Arial</vt:lpstr>
      <vt:lpstr>Calibri</vt:lpstr>
      <vt:lpstr>Calibri Light</vt:lpstr>
      <vt:lpstr>Cambria Math</vt:lpstr>
      <vt:lpstr>Noto Sans Symbols</vt:lpstr>
      <vt:lpstr>Roboto</vt:lpstr>
      <vt:lpstr>Times New Roman</vt:lpstr>
      <vt:lpstr>Office Theme</vt:lpstr>
      <vt:lpstr>PowerPoint Presentation</vt:lpstr>
      <vt:lpstr>Outline</vt:lpstr>
      <vt:lpstr>The FLASH mechanism</vt:lpstr>
      <vt:lpstr>Ultrahigh Dose Rate Response and FLASH</vt:lpstr>
      <vt:lpstr>Dose Delivery Time Structure</vt:lpstr>
      <vt:lpstr>Parameters for observing FLASH/noFLASH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Giusi Irma Forte</dc:creator>
  <cp:lastModifiedBy>Emanuele Scifoni</cp:lastModifiedBy>
  <cp:revision>25</cp:revision>
  <dcterms:created xsi:type="dcterms:W3CDTF">2021-10-19T08:10:07Z</dcterms:created>
  <dcterms:modified xsi:type="dcterms:W3CDTF">2022-01-25T07:15:46Z</dcterms:modified>
</cp:coreProperties>
</file>