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5" autoAdjust="0"/>
    <p:restoredTop sz="94722" autoAdjust="0"/>
  </p:normalViewPr>
  <p:slideViewPr>
    <p:cSldViewPr snapToGrid="0">
      <p:cViewPr varScale="1">
        <p:scale>
          <a:sx n="119" d="100"/>
          <a:sy n="119" d="100"/>
        </p:scale>
        <p:origin x="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D3A4-8376-43EC-8082-E7DB7FA95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2FC4E3-5B91-4894-A75C-1E4870E5A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048A7-8DB3-42B8-A9A0-EF881F11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CEA64-94B2-4CD2-81C0-E93E2B99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E30A5-B4F1-4B5B-9A6D-0F892EDA0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59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9AFB-41F2-436E-9634-E72A485A2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4E596-7579-4749-A12B-309E07DFD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6FE77-E445-454C-A2BB-D4EE984A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A7430-E945-4DBD-9CBE-A4901D637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CBB16-5A30-46E0-B74B-72D76A78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8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69CD08-2E97-42AB-A143-FE44D5AE6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C5E6C-82D1-457F-B3FA-42C174C3D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212CC-769E-4E91-B1F1-CB09EEA91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FE3DB-BC74-4E53-99C9-F1A48F3E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D8C2D-B3A7-46C1-8E59-E9B3D92E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78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CDB0C-27AD-4342-8C32-7DB8A70F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7BF73-0B2E-41AF-B88A-7526E085F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1079D-598A-4AAE-851A-C578E411B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177F4-5E89-41BF-BA34-4CDE3B845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2D387-2FEE-4FD1-9035-C64D2F193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40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61F9C-C561-4124-9799-973E2420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E9BD3-6B31-4DC4-ABD1-D3EDC401F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FB215-A912-4CFA-B8F4-12599045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E6536-74BD-4FFB-819E-CA747ABE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EF891-0962-4E38-8068-D7F91B54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69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30F0-2854-4985-8F8D-D7CD20FB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4A01D-DBA3-49DB-B597-BF877F357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DACE5-1BEA-40C4-93E2-94773383D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5C4E9-00CD-4348-9D0D-A0B5D064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37225-2BF6-439F-B4F3-48B7E5D7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28B56-44C0-498A-896D-B21EE95DC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A9513-5D03-40CB-9208-8978E900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C9228-048F-4FA7-BC5A-4C1C5D848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7674D-FF75-4CB3-BCD5-E3AF4C5C7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8C1F6-DBA7-4277-8670-C7272FD39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5C202-1487-4967-A941-5BCD529B9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C4F02-BFA4-490A-A641-06B92423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9902E-B31D-465E-AD48-8816F847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5A6117-898E-4EE1-A9AA-0F8B243C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8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DA7F-365A-41A8-93BE-EF370924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A86BD-D211-42C8-97EE-CAEDCE51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7DF70-B99D-4A31-8342-55B49047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E6C1A-8DFA-4678-81F7-219187A1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80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B9893C-39C0-40F1-97A7-56455F60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39D989-ED3D-46B8-8993-467B90F9E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0BB04-5EB0-48D5-A0D9-A427E799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45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F993D-46C8-4C47-947C-BD0EE071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9447B-5767-42C4-8355-364608315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57C7-66A1-4BDD-A5AB-4C7E68DAE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1A52A-FF06-4501-9367-EF2144B4F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33C1C-A402-4334-BE9A-5AE29F16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95F9C-4625-4801-BF86-1D7990AE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85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8F15-3C3B-4627-B9DA-953FB852C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C75508-4EF5-4EA2-9038-0869311D0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9EDDF-864B-497B-AD67-73BFA2E07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C3ADA-8575-4F86-83EE-B5A7C754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D6C26-7C3D-4FBB-AD86-D4453D7A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60E61-8C80-4938-BD7A-B8A006552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0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5C8E4D-7AF0-447F-9536-FCFBF82DF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AAD04-1B23-4483-AE7E-21C8B002E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9077F-E032-41DE-9DAE-811758469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89C7F-1642-40C0-9E89-5DE0C60608E5}" type="datetimeFigureOut">
              <a:rPr lang="en-GB" smtClean="0"/>
              <a:t>01/02/2022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6BD37-0EC8-4720-A23F-585F371E81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A04D2-5B39-4058-B2B2-D86681234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0729C-9369-433A-87B4-599AA92B1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79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wmf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21" Type="http://schemas.microsoft.com/office/2007/relationships/hdphoto" Target="../media/hdphoto8.wdp"/><Relationship Id="rId34" Type="http://schemas.openxmlformats.org/officeDocument/2006/relationships/image" Target="../media/image21.png"/><Relationship Id="rId7" Type="http://schemas.openxmlformats.org/officeDocument/2006/relationships/image" Target="../media/image5.png"/><Relationship Id="rId12" Type="http://schemas.openxmlformats.org/officeDocument/2006/relationships/image" Target="../media/image8.wmf"/><Relationship Id="rId17" Type="http://schemas.microsoft.com/office/2007/relationships/hdphoto" Target="../media/hdphoto6.wdp"/><Relationship Id="rId25" Type="http://schemas.microsoft.com/office/2007/relationships/hdphoto" Target="../media/hdphoto10.wdp"/><Relationship Id="rId33" Type="http://schemas.openxmlformats.org/officeDocument/2006/relationships/image" Target="../media/image20.png"/><Relationship Id="rId38" Type="http://schemas.openxmlformats.org/officeDocument/2006/relationships/image" Target="../media/image23.jpeg"/><Relationship Id="rId2" Type="http://schemas.openxmlformats.org/officeDocument/2006/relationships/image" Target="../media/image2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openxmlformats.org/officeDocument/2006/relationships/image" Target="../media/image15.png"/><Relationship Id="rId32" Type="http://schemas.microsoft.com/office/2007/relationships/hdphoto" Target="../media/hdphoto13.wdp"/><Relationship Id="rId37" Type="http://schemas.microsoft.com/office/2007/relationships/hdphoto" Target="../media/hdphoto15.wdp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17.png"/><Relationship Id="rId36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microsoft.com/office/2007/relationships/hdphoto" Target="../media/hdphoto7.wdp"/><Relationship Id="rId31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microsoft.com/office/2007/relationships/hdphoto" Target="../media/hdphoto11.wdp"/><Relationship Id="rId30" Type="http://schemas.microsoft.com/office/2007/relationships/hdphoto" Target="../media/hdphoto12.wdp"/><Relationship Id="rId35" Type="http://schemas.microsoft.com/office/2007/relationships/hdphoto" Target="../media/hdphoto14.wdp"/><Relationship Id="rId8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www.esfri.eu/" TargetMode="External"/><Relationship Id="rId7" Type="http://schemas.openxmlformats.org/officeDocument/2006/relationships/hyperlink" Target="https://zenodo.org/record/5071055#.YXsfdZ5Bxa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icdi.it/it/attivita/tf-c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678147B5-5663-461E-A701-D8AA1791267C}"/>
              </a:ext>
            </a:extLst>
          </p:cNvPr>
          <p:cNvSpPr txBox="1">
            <a:spLocks/>
          </p:cNvSpPr>
          <p:nvPr/>
        </p:nvSpPr>
        <p:spPr>
          <a:xfrm>
            <a:off x="3472498" y="113711"/>
            <a:ext cx="8406463" cy="64733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it-IT" dirty="0"/>
              <a:t>È un tavolo di lavoro creato dai rappresentanti di alcune tra le principali </a:t>
            </a:r>
            <a:r>
              <a:rPr lang="it-IT" b="1" dirty="0"/>
              <a:t>Infrastrutture di Ricerca e Infrastrutture Digitali italiane</a:t>
            </a:r>
            <a:r>
              <a:rPr lang="it-IT" dirty="0"/>
              <a:t> </a:t>
            </a:r>
          </a:p>
          <a:p>
            <a:pPr marL="342900" indent="-342900"/>
            <a:r>
              <a:rPr lang="it-IT" dirty="0"/>
              <a:t>Ha l’obiettivo di promuovere </a:t>
            </a:r>
            <a:r>
              <a:rPr lang="it-IT" b="1" dirty="0"/>
              <a:t>sinergie a livello nazionale</a:t>
            </a:r>
            <a:r>
              <a:rPr lang="it-IT" dirty="0"/>
              <a:t> al fine di ottimizzare la partecipazione italiana alle attuali sfide europee in questo settore, tra cui la </a:t>
            </a:r>
            <a:r>
              <a:rPr lang="it-IT" dirty="0" err="1"/>
              <a:t>European</a:t>
            </a:r>
            <a:r>
              <a:rPr lang="it-IT" dirty="0"/>
              <a:t> Open Science Cloud (</a:t>
            </a:r>
            <a:r>
              <a:rPr lang="it-IT" b="1" dirty="0" err="1"/>
              <a:t>EOSC</a:t>
            </a:r>
            <a:r>
              <a:rPr lang="it-IT" dirty="0"/>
              <a:t>), la </a:t>
            </a:r>
            <a:r>
              <a:rPr lang="it-IT" dirty="0" err="1"/>
              <a:t>European</a:t>
            </a:r>
            <a:r>
              <a:rPr lang="it-IT" dirty="0"/>
              <a:t> Data </a:t>
            </a:r>
            <a:r>
              <a:rPr lang="it-IT" dirty="0" err="1"/>
              <a:t>Infrastructure</a:t>
            </a:r>
            <a:r>
              <a:rPr lang="it-IT" dirty="0"/>
              <a:t> (</a:t>
            </a:r>
            <a:r>
              <a:rPr lang="it-IT" b="1" dirty="0" err="1"/>
              <a:t>EDI</a:t>
            </a:r>
            <a:r>
              <a:rPr lang="it-IT" dirty="0"/>
              <a:t>) e </a:t>
            </a:r>
            <a:r>
              <a:rPr lang="it-IT" b="1" dirty="0" err="1"/>
              <a:t>HPC</a:t>
            </a:r>
            <a:r>
              <a:rPr lang="it-IT" dirty="0"/>
              <a:t>.</a:t>
            </a:r>
          </a:p>
          <a:p>
            <a:pPr marL="342900" indent="-342900"/>
            <a:r>
              <a:rPr lang="it-IT" dirty="0"/>
              <a:t>Il </a:t>
            </a:r>
            <a:r>
              <a:rPr lang="it-IT" b="1" dirty="0"/>
              <a:t>Ministero dell’Università e della Ricerca</a:t>
            </a:r>
            <a:r>
              <a:rPr lang="it-IT" dirty="0"/>
              <a:t> è un osservatore e interlocutore diretto</a:t>
            </a:r>
          </a:p>
          <a:p>
            <a:pPr marL="342900" indent="-342900"/>
            <a:r>
              <a:rPr lang="it-IT" dirty="0"/>
              <a:t>Ha ricevuto mandato dal MUR, nel novembre 2020, per </a:t>
            </a:r>
            <a:r>
              <a:rPr lang="it-IT" b="1" dirty="0"/>
              <a:t>rappresentare l’Italia all’interno della </a:t>
            </a:r>
            <a:r>
              <a:rPr lang="it-IT" b="1" dirty="0" err="1"/>
              <a:t>EOSC</a:t>
            </a:r>
            <a:r>
              <a:rPr lang="it-IT" b="1" dirty="0"/>
              <a:t> </a:t>
            </a:r>
            <a:r>
              <a:rPr lang="it-IT" dirty="0"/>
              <a:t>Association, di cui è membro fondatore</a:t>
            </a:r>
          </a:p>
          <a:p>
            <a:pPr marL="342900" indent="-342900"/>
            <a:r>
              <a:rPr lang="it-IT" dirty="0"/>
              <a:t>In corso la creazione dell’</a:t>
            </a:r>
            <a:r>
              <a:rPr lang="it-IT" b="1" dirty="0"/>
              <a:t>entità legale</a:t>
            </a:r>
            <a:r>
              <a:rPr lang="it-IT" dirty="0"/>
              <a:t> (Associazione) per partecipare (ad esempio) a Horizon Europe</a:t>
            </a:r>
          </a:p>
        </p:txBody>
      </p:sp>
      <p:pic>
        <p:nvPicPr>
          <p:cNvPr id="7" name="Google Shape;2796;gb0bc97b2fb_2_1">
            <a:extLst>
              <a:ext uri="{FF2B5EF4-FFF2-40B4-BE49-F238E27FC236}">
                <a16:creationId xmlns:a16="http://schemas.microsoft.com/office/drawing/2014/main" id="{1E1ABA42-296D-4683-AF63-01650683D88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1767" y="447602"/>
            <a:ext cx="2418306" cy="242894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E14970-4C1F-4DD7-AA46-EA9C29975A6E}"/>
              </a:ext>
            </a:extLst>
          </p:cNvPr>
          <p:cNvSpPr txBox="1"/>
          <p:nvPr/>
        </p:nvSpPr>
        <p:spPr>
          <a:xfrm>
            <a:off x="102990" y="2876543"/>
            <a:ext cx="3010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https://</a:t>
            </a:r>
            <a:r>
              <a:rPr lang="en-GB" sz="2400" dirty="0" err="1"/>
              <a:t>www.icdi.it</a:t>
            </a:r>
            <a:endParaRPr lang="en-GB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2C1D0D-A264-42C2-B201-13F0B86D10E3}"/>
              </a:ext>
            </a:extLst>
          </p:cNvPr>
          <p:cNvSpPr txBox="1"/>
          <p:nvPr/>
        </p:nvSpPr>
        <p:spPr>
          <a:xfrm>
            <a:off x="6630828" y="6488668"/>
            <a:ext cx="560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Riunione</a:t>
            </a:r>
            <a:r>
              <a:rPr lang="en-US" dirty="0"/>
              <a:t> </a:t>
            </a:r>
            <a:r>
              <a:rPr lang="en-US" dirty="0" err="1"/>
              <a:t>ConPER</a:t>
            </a:r>
            <a:r>
              <a:rPr lang="en-US" dirty="0"/>
              <a:t>, Gruppo Open Science, 1° </a:t>
            </a:r>
            <a:r>
              <a:rPr lang="en-US" dirty="0" err="1"/>
              <a:t>febbraio</a:t>
            </a:r>
            <a:r>
              <a:rPr lang="en-US" dirty="0"/>
              <a:t>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9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E4CBA9A-EEF1-489E-8C8B-74187A225467}"/>
              </a:ext>
            </a:extLst>
          </p:cNvPr>
          <p:cNvSpPr txBox="1">
            <a:spLocks/>
          </p:cNvSpPr>
          <p:nvPr/>
        </p:nvSpPr>
        <p:spPr>
          <a:xfrm>
            <a:off x="140709" y="471854"/>
            <a:ext cx="3631010" cy="638614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it-IT" sz="2200" b="1" dirty="0"/>
              <a:t>Enti di ricerca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it-IT" sz="2200" b="1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it-IT" sz="2200" b="1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it-IT" sz="2200" b="1" dirty="0"/>
          </a:p>
          <a:p>
            <a:pPr marL="0" indent="0">
              <a:spcBef>
                <a:spcPts val="0"/>
              </a:spcBef>
              <a:buClr>
                <a:schemeClr val="bg2">
                  <a:lumMod val="50000"/>
                </a:schemeClr>
              </a:buClr>
              <a:buNone/>
            </a:pPr>
            <a:endParaRPr lang="it-IT" sz="2200" b="1" dirty="0"/>
          </a:p>
          <a:p>
            <a:pPr marL="0" indent="0">
              <a:spcBef>
                <a:spcPts val="0"/>
              </a:spcBef>
              <a:buClr>
                <a:schemeClr val="bg2">
                  <a:lumMod val="50000"/>
                </a:schemeClr>
              </a:buClr>
              <a:buNone/>
            </a:pPr>
            <a:endParaRPr lang="it-IT" sz="2200" b="1" dirty="0"/>
          </a:p>
          <a:p>
            <a:pPr marL="0" indent="0">
              <a:spcBef>
                <a:spcPts val="0"/>
              </a:spcBef>
              <a:buClr>
                <a:schemeClr val="bg2">
                  <a:lumMod val="50000"/>
                </a:schemeClr>
              </a:buClr>
              <a:buNone/>
            </a:pPr>
            <a:endParaRPr lang="it-IT" sz="2200" b="1" dirty="0"/>
          </a:p>
          <a:p>
            <a:pPr marL="0" indent="0">
              <a:spcBef>
                <a:spcPts val="0"/>
              </a:spcBef>
              <a:buClr>
                <a:schemeClr val="bg2">
                  <a:lumMod val="50000"/>
                </a:schemeClr>
              </a:buClr>
              <a:buNone/>
            </a:pPr>
            <a:r>
              <a:rPr lang="it-IT" sz="2200" b="1" dirty="0"/>
              <a:t>Infrastrutture tecnologiche 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it-IT" sz="2200" b="1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it-IT" sz="2200" b="1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it-IT" sz="2200" b="1" dirty="0"/>
              <a:t>Università</a:t>
            </a:r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it-IT" sz="2200" b="1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endParaRPr lang="it-IT" sz="2200" b="1" dirty="0"/>
          </a:p>
          <a:p>
            <a:pPr marL="0" indent="0">
              <a:buClr>
                <a:schemeClr val="bg2">
                  <a:lumMod val="50000"/>
                </a:schemeClr>
              </a:buClr>
              <a:buNone/>
            </a:pPr>
            <a:r>
              <a:rPr lang="it-IT" sz="2200" b="1" dirty="0"/>
              <a:t>Osservatori </a:t>
            </a:r>
          </a:p>
        </p:txBody>
      </p:sp>
      <p:pic>
        <p:nvPicPr>
          <p:cNvPr id="3" name="Immagine 5">
            <a:extLst>
              <a:ext uri="{FF2B5EF4-FFF2-40B4-BE49-F238E27FC236}">
                <a16:creationId xmlns:a16="http://schemas.microsoft.com/office/drawing/2014/main" id="{CFD59AA1-1CBC-463C-83F1-65C9A03BC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53" y="2953812"/>
            <a:ext cx="1315424" cy="424390"/>
          </a:xfrm>
          <a:prstGeom prst="rect">
            <a:avLst/>
          </a:prstGeom>
        </p:spPr>
      </p:pic>
      <p:pic>
        <p:nvPicPr>
          <p:cNvPr id="4" name="Immagine 16">
            <a:extLst>
              <a:ext uri="{FF2B5EF4-FFF2-40B4-BE49-F238E27FC236}">
                <a16:creationId xmlns:a16="http://schemas.microsoft.com/office/drawing/2014/main" id="{67FB78EF-F235-4C26-8F35-75AF7D0306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99" y="4161679"/>
            <a:ext cx="915125" cy="1037739"/>
          </a:xfrm>
          <a:prstGeom prst="rect">
            <a:avLst/>
          </a:prstGeom>
        </p:spPr>
      </p:pic>
      <p:pic>
        <p:nvPicPr>
          <p:cNvPr id="5" name="Immagine 17">
            <a:extLst>
              <a:ext uri="{FF2B5EF4-FFF2-40B4-BE49-F238E27FC236}">
                <a16:creationId xmlns:a16="http://schemas.microsoft.com/office/drawing/2014/main" id="{ED8B28A3-2399-4C1D-8B4A-25CCC2B16B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100000">
                        <a14:foregroundMark x1="8182" y1="16970" x2="3388" y2="29394"/>
                        <a14:foregroundMark x1="20124" y1="20455" x2="21322" y2="56212"/>
                        <a14:foregroundMark x1="28017" y1="29394" x2="39380" y2="65909"/>
                        <a14:foregroundMark x1="77686" y1="19697" x2="70992" y2="23788"/>
                        <a14:foregroundMark x1="91322" y1="29848" x2="95537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53" y="2982687"/>
            <a:ext cx="1621167" cy="442136"/>
          </a:xfrm>
          <a:prstGeom prst="rect">
            <a:avLst/>
          </a:prstGeom>
        </p:spPr>
      </p:pic>
      <p:pic>
        <p:nvPicPr>
          <p:cNvPr id="6" name="Immagine 19">
            <a:extLst>
              <a:ext uri="{FF2B5EF4-FFF2-40B4-BE49-F238E27FC236}">
                <a16:creationId xmlns:a16="http://schemas.microsoft.com/office/drawing/2014/main" id="{DFFE24E5-2721-4ED5-BC27-0D35863C1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77" y="4074649"/>
            <a:ext cx="767793" cy="770497"/>
          </a:xfrm>
          <a:prstGeom prst="rect">
            <a:avLst/>
          </a:prstGeom>
        </p:spPr>
      </p:pic>
      <p:pic>
        <p:nvPicPr>
          <p:cNvPr id="7" name="Immagine 20">
            <a:extLst>
              <a:ext uri="{FF2B5EF4-FFF2-40B4-BE49-F238E27FC236}">
                <a16:creationId xmlns:a16="http://schemas.microsoft.com/office/drawing/2014/main" id="{778C77D5-F68E-4A83-AB46-318A1C74A6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55" y="4136175"/>
            <a:ext cx="2047445" cy="688076"/>
          </a:xfrm>
          <a:prstGeom prst="rect">
            <a:avLst/>
          </a:prstGeom>
        </p:spPr>
      </p:pic>
      <p:pic>
        <p:nvPicPr>
          <p:cNvPr id="8" name="Immagine 21">
            <a:extLst>
              <a:ext uri="{FF2B5EF4-FFF2-40B4-BE49-F238E27FC236}">
                <a16:creationId xmlns:a16="http://schemas.microsoft.com/office/drawing/2014/main" id="{2DE0C730-8551-4AA0-95AE-8D06B57A5CA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000" b="80400" l="1880" r="93846">
                        <a14:foregroundMark x1="5983" y1="39600" x2="11624" y2="22000"/>
                        <a14:foregroundMark x1="14017" y1="22000" x2="21368" y2="17600"/>
                        <a14:foregroundMark x1="23590" y1="21200" x2="29060" y2="29600"/>
                        <a14:foregroundMark x1="29915" y1="36800" x2="30085" y2="55200"/>
                        <a14:foregroundMark x1="27692" y1="65600" x2="21368" y2="74400"/>
                        <a14:foregroundMark x1="17778" y1="76000" x2="11795" y2="74000"/>
                        <a14:foregroundMark x1="11282" y1="71600" x2="7009" y2="54800"/>
                        <a14:foregroundMark x1="5983" y1="52400" x2="5470" y2="38000"/>
                        <a14:foregroundMark x1="4444" y1="44800" x2="6496" y2="64400"/>
                        <a14:foregroundMark x1="10598" y1="71200" x2="7692" y2="64400"/>
                        <a14:foregroundMark x1="17607" y1="76800" x2="23590" y2="74400"/>
                        <a14:foregroundMark x1="27521" y1="65600" x2="29402" y2="57200"/>
                        <a14:foregroundMark x1="29573" y1="39600" x2="30940" y2="48000"/>
                        <a14:foregroundMark x1="30940" y1="44800" x2="30940" y2="40000"/>
                        <a14:foregroundMark x1="30940" y1="50000" x2="30427" y2="58000"/>
                        <a14:foregroundMark x1="24444" y1="20000" x2="18974" y2="16400"/>
                        <a14:foregroundMark x1="17778" y1="17600" x2="10940" y2="22000"/>
                        <a14:foregroundMark x1="18803" y1="16400" x2="12821" y2="18000"/>
                        <a14:foregroundMark x1="12479" y1="19200" x2="10085" y2="21600"/>
                        <a14:foregroundMark x1="9060" y1="26000" x2="5470" y2="33200"/>
                        <a14:foregroundMark x1="36239" y1="39200" x2="36239" y2="43200"/>
                        <a14:foregroundMark x1="40855" y1="39200" x2="40855" y2="46000"/>
                        <a14:foregroundMark x1="44103" y1="39600" x2="47350" y2="44800"/>
                        <a14:foregroundMark x1="51624" y1="39600" x2="51624" y2="47600"/>
                        <a14:foregroundMark x1="54359" y1="38000" x2="55556" y2="46000"/>
                        <a14:foregroundMark x1="61368" y1="38000" x2="61368" y2="45200"/>
                        <a14:foregroundMark x1="66838" y1="39200" x2="66838" y2="46400"/>
                        <a14:foregroundMark x1="76410" y1="37600" x2="72650" y2="37600"/>
                        <a14:foregroundMark x1="81368" y1="37600" x2="84786" y2="37600"/>
                        <a14:foregroundMark x1="89573" y1="36400" x2="91795" y2="48800"/>
                        <a14:foregroundMark x1="90085" y1="35200" x2="88547" y2="31200"/>
                        <a14:foregroundMark x1="37265" y1="63600" x2="40171" y2="62400"/>
                        <a14:foregroundMark x1="43248" y1="61600" x2="42906" y2="72400"/>
                        <a14:foregroundMark x1="48376" y1="62400" x2="56068" y2="61600"/>
                        <a14:foregroundMark x1="61197" y1="65200" x2="61197" y2="80400"/>
                        <a14:foregroundMark x1="66154" y1="64000" x2="65983" y2="73600"/>
                        <a14:foregroundMark x1="75556" y1="63200" x2="75556" y2="72800"/>
                        <a14:foregroundMark x1="78974" y1="68800" x2="79658" y2="66800"/>
                        <a14:foregroundMark x1="78974" y1="38000" x2="79145" y2="51600"/>
                        <a14:backgroundMark x1="89060" y1="43200" x2="89915" y2="44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15" y="4036489"/>
            <a:ext cx="1990016" cy="850434"/>
          </a:xfrm>
          <a:prstGeom prst="rect">
            <a:avLst/>
          </a:prstGeom>
        </p:spPr>
      </p:pic>
      <p:pic>
        <p:nvPicPr>
          <p:cNvPr id="9" name="Immagine 22">
            <a:extLst>
              <a:ext uri="{FF2B5EF4-FFF2-40B4-BE49-F238E27FC236}">
                <a16:creationId xmlns:a16="http://schemas.microsoft.com/office/drawing/2014/main" id="{9CFE203C-4EBC-4466-948E-42F9462BEF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lum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35" y="4074649"/>
            <a:ext cx="725960" cy="786178"/>
          </a:xfrm>
          <a:prstGeom prst="rect">
            <a:avLst/>
          </a:prstGeom>
        </p:spPr>
      </p:pic>
      <p:pic>
        <p:nvPicPr>
          <p:cNvPr id="10" name="Immagine 6">
            <a:extLst>
              <a:ext uri="{FF2B5EF4-FFF2-40B4-BE49-F238E27FC236}">
                <a16:creationId xmlns:a16="http://schemas.microsoft.com/office/drawing/2014/main" id="{3131F8A1-D313-4ECC-88D2-C5B56614AE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-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24" y="1060174"/>
            <a:ext cx="1139143" cy="639349"/>
          </a:xfrm>
          <a:prstGeom prst="rect">
            <a:avLst/>
          </a:prstGeom>
        </p:spPr>
      </p:pic>
      <p:pic>
        <p:nvPicPr>
          <p:cNvPr id="11" name="Immagine 4">
            <a:extLst>
              <a:ext uri="{FF2B5EF4-FFF2-40B4-BE49-F238E27FC236}">
                <a16:creationId xmlns:a16="http://schemas.microsoft.com/office/drawing/2014/main" id="{F444E9DD-F770-436C-99B2-E9B8E1D3D5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535" y="1970040"/>
            <a:ext cx="1536966" cy="464795"/>
          </a:xfrm>
          <a:prstGeom prst="rect">
            <a:avLst/>
          </a:prstGeom>
        </p:spPr>
      </p:pic>
      <p:pic>
        <p:nvPicPr>
          <p:cNvPr id="12" name="Immagine 7">
            <a:extLst>
              <a:ext uri="{FF2B5EF4-FFF2-40B4-BE49-F238E27FC236}">
                <a16:creationId xmlns:a16="http://schemas.microsoft.com/office/drawing/2014/main" id="{3E5AFD76-249C-480A-94FA-D243D2A597C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9" t="-1955" r="-10806" b="932"/>
          <a:stretch/>
        </p:blipFill>
        <p:spPr>
          <a:xfrm>
            <a:off x="3244050" y="947451"/>
            <a:ext cx="1623565" cy="1374726"/>
          </a:xfrm>
          <a:prstGeom prst="rect">
            <a:avLst/>
          </a:prstGeom>
        </p:spPr>
      </p:pic>
      <p:pic>
        <p:nvPicPr>
          <p:cNvPr id="13" name="Immagine 8">
            <a:extLst>
              <a:ext uri="{FF2B5EF4-FFF2-40B4-BE49-F238E27FC236}">
                <a16:creationId xmlns:a16="http://schemas.microsoft.com/office/drawing/2014/main" id="{BB8FEC6E-BC8C-4033-957D-F461351B1E3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8000" y1="2976" x2="57333" y2="1786"/>
                        <a14:foregroundMark x1="66667" y1="28571" x2="56667" y2="29167"/>
                        <a14:foregroundMark x1="3667" y1="67857" x2="1333" y2="67857"/>
                        <a14:foregroundMark x1="13333" y1="67262" x2="11000" y2="67262"/>
                        <a14:foregroundMark x1="19333" y1="73810" x2="19000" y2="66667"/>
                        <a14:foregroundMark x1="25000" y1="73810" x2="24333" y2="67262"/>
                        <a14:foregroundMark x1="33333" y1="73810" x2="33333" y2="66667"/>
                        <a14:foregroundMark x1="36667" y1="75000" x2="34667" y2="68452"/>
                        <a14:foregroundMark x1="37333" y1="73214" x2="37333" y2="66071"/>
                        <a14:foregroundMark x1="43000" y1="73214" x2="43000" y2="68452"/>
                        <a14:foregroundMark x1="47000" y1="68452" x2="44000" y2="67857"/>
                        <a14:foregroundMark x1="47333" y1="76190" x2="43000" y2="75595"/>
                        <a14:foregroundMark x1="52333" y1="67857" x2="52333" y2="75595"/>
                        <a14:foregroundMark x1="67000" y1="68452" x2="67000" y2="74405"/>
                        <a14:foregroundMark x1="77333" y1="68452" x2="80667" y2="68452"/>
                        <a14:foregroundMark x1="86333" y1="69048" x2="90000" y2="67857"/>
                        <a14:foregroundMark x1="95333" y1="68452" x2="95667" y2="73810"/>
                        <a14:foregroundMark x1="31667" y1="92857" x2="34333" y2="89286"/>
                        <a14:foregroundMark x1="44000" y1="96429" x2="48000" y2="89881"/>
                        <a14:foregroundMark x1="56333" y1="97619" x2="57333" y2="89286"/>
                        <a14:foregroundMark x1="66333" y1="97619" x2="70667" y2="89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0" y="1121509"/>
            <a:ext cx="1050545" cy="594581"/>
          </a:xfrm>
          <a:prstGeom prst="rect">
            <a:avLst/>
          </a:prstGeom>
        </p:spPr>
      </p:pic>
      <p:pic>
        <p:nvPicPr>
          <p:cNvPr id="14" name="Immagine 9">
            <a:extLst>
              <a:ext uri="{FF2B5EF4-FFF2-40B4-BE49-F238E27FC236}">
                <a16:creationId xmlns:a16="http://schemas.microsoft.com/office/drawing/2014/main" id="{0C4A8970-DF83-4BD2-97C1-8D0392C6BD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778" b="89778" l="0" r="100000">
                        <a14:foregroundMark x1="1778" y1="69333" x2="99111" y2="68889"/>
                        <a14:foregroundMark x1="444" y1="76000" x2="99556" y2="76444"/>
                        <a14:foregroundMark x1="97333" y1="72444" x2="0" y2="72000"/>
                        <a14:foregroundMark x1="86222" y1="74222" x2="90222" y2="74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673" y="687359"/>
            <a:ext cx="1422709" cy="1437886"/>
          </a:xfrm>
          <a:prstGeom prst="rect">
            <a:avLst/>
          </a:prstGeom>
        </p:spPr>
      </p:pic>
      <p:pic>
        <p:nvPicPr>
          <p:cNvPr id="15" name="Immagine 10">
            <a:extLst>
              <a:ext uri="{FF2B5EF4-FFF2-40B4-BE49-F238E27FC236}">
                <a16:creationId xmlns:a16="http://schemas.microsoft.com/office/drawing/2014/main" id="{C60095A4-2F6F-4C6D-B941-9B29377013D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921" b="89683" l="7540" r="89683">
                        <a14:foregroundMark x1="14683" y1="54365" x2="17063" y2="54365"/>
                        <a14:foregroundMark x1="29762" y1="54762" x2="27381" y2="57937"/>
                        <a14:foregroundMark x1="44444" y1="53571" x2="39286" y2="54365"/>
                        <a14:foregroundMark x1="53571" y1="55952" x2="53175" y2="63889"/>
                        <a14:foregroundMark x1="61905" y1="55556" x2="62302" y2="62698"/>
                        <a14:foregroundMark x1="74603" y1="61111" x2="75000" y2="65476"/>
                        <a14:foregroundMark x1="54365" y1="46825" x2="52381" y2="46429"/>
                        <a14:backgroundMark x1="63492" y1="34524" x2="59127" y2="34127"/>
                        <a14:backgroundMark x1="63095" y1="26984" x2="61905" y2="2619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352" y="1526466"/>
            <a:ext cx="1236482" cy="1249672"/>
          </a:xfrm>
          <a:prstGeom prst="rect">
            <a:avLst/>
          </a:prstGeom>
        </p:spPr>
      </p:pic>
      <p:pic>
        <p:nvPicPr>
          <p:cNvPr id="16" name="Immagine 11">
            <a:extLst>
              <a:ext uri="{FF2B5EF4-FFF2-40B4-BE49-F238E27FC236}">
                <a16:creationId xmlns:a16="http://schemas.microsoft.com/office/drawing/2014/main" id="{8157B2AC-4747-461A-91AE-2B6B0BC4D97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26" y="977581"/>
            <a:ext cx="1078856" cy="1233445"/>
          </a:xfrm>
          <a:prstGeom prst="rect">
            <a:avLst/>
          </a:prstGeom>
        </p:spPr>
      </p:pic>
      <p:pic>
        <p:nvPicPr>
          <p:cNvPr id="17" name="Immagine 15">
            <a:extLst>
              <a:ext uri="{FF2B5EF4-FFF2-40B4-BE49-F238E27FC236}">
                <a16:creationId xmlns:a16="http://schemas.microsoft.com/office/drawing/2014/main" id="{CE4B3A6C-E131-4B12-84E7-6F756BE47B82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8559" b="80030" l="6250" r="97833">
                        <a14:foregroundMark x1="28833" y1="35736" x2="24333" y2="35736"/>
                        <a14:foregroundMark x1="42250" y1="39790" x2="42250" y2="48949"/>
                        <a14:foregroundMark x1="49000" y1="34685" x2="55167" y2="53904"/>
                        <a14:foregroundMark x1="63583" y1="60060" x2="63583" y2="30781"/>
                        <a14:foregroundMark x1="84333" y1="62012" x2="77667" y2="3573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15" t="896" r="9397" b="22258"/>
          <a:stretch/>
        </p:blipFill>
        <p:spPr>
          <a:xfrm>
            <a:off x="5418671" y="1594303"/>
            <a:ext cx="1540141" cy="833094"/>
          </a:xfrm>
          <a:prstGeom prst="rect">
            <a:avLst/>
          </a:prstGeom>
        </p:spPr>
      </p:pic>
      <p:pic>
        <p:nvPicPr>
          <p:cNvPr id="18" name="Immagine 18">
            <a:extLst>
              <a:ext uri="{FF2B5EF4-FFF2-40B4-BE49-F238E27FC236}">
                <a16:creationId xmlns:a16="http://schemas.microsoft.com/office/drawing/2014/main" id="{8256897C-6C23-4649-8B44-0945247A7C21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9420" b="35856"/>
          <a:stretch/>
        </p:blipFill>
        <p:spPr>
          <a:xfrm>
            <a:off x="266928" y="1848058"/>
            <a:ext cx="1656087" cy="503034"/>
          </a:xfrm>
          <a:prstGeom prst="rect">
            <a:avLst/>
          </a:prstGeom>
        </p:spPr>
      </p:pic>
      <p:pic>
        <p:nvPicPr>
          <p:cNvPr id="19" name="Immagine 25">
            <a:extLst>
              <a:ext uri="{FF2B5EF4-FFF2-40B4-BE49-F238E27FC236}">
                <a16:creationId xmlns:a16="http://schemas.microsoft.com/office/drawing/2014/main" id="{134EFBD2-68F5-4BD2-BCA9-464B9ACBA40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287" b="100000" l="4421" r="99543">
                        <a14:foregroundMark x1="56707" y1="52744" x2="29421" y2="51982"/>
                        <a14:foregroundMark x1="57470" y1="55640" x2="28049" y2="53963"/>
                        <a14:foregroundMark x1="19817" y1="78963" x2="24848" y2="80183"/>
                        <a14:foregroundMark x1="74695" y1="11890" x2="74695" y2="19360"/>
                        <a14:foregroundMark x1="64024" y1="10823" x2="53506" y2="8384"/>
                        <a14:foregroundMark x1="52287" y1="8384" x2="44665" y2="8384"/>
                        <a14:foregroundMark x1="44207" y1="8689" x2="30793" y2="13872"/>
                        <a14:foregroundMark x1="30183" y1="14482" x2="20274" y2="22256"/>
                        <a14:foregroundMark x1="63262" y1="7317" x2="43140" y2="5640"/>
                        <a14:foregroundMark x1="62500" y1="7317" x2="54878" y2="4726"/>
                        <a14:foregroundMark x1="52896" y1="5183" x2="45274" y2="5030"/>
                        <a14:foregroundMark x1="37652" y1="6860" x2="25610" y2="13110"/>
                        <a14:foregroundMark x1="29726" y1="10213" x2="24543" y2="13262"/>
                        <a14:foregroundMark x1="22866" y1="14482" x2="16768" y2="19207"/>
                        <a14:foregroundMark x1="16463" y1="19360" x2="10823" y2="27287"/>
                        <a14:foregroundMark x1="10976" y1="27744" x2="7774" y2="35213"/>
                        <a14:foregroundMark x1="20579" y1="21646" x2="15396" y2="28506"/>
                        <a14:foregroundMark x1="15091" y1="28659" x2="11280" y2="37195"/>
                        <a14:foregroundMark x1="9299" y1="34756" x2="7470" y2="49543"/>
                        <a14:foregroundMark x1="7470" y1="35518" x2="5488" y2="47713"/>
                        <a14:foregroundMark x1="5793" y1="49085" x2="6250" y2="57165"/>
                        <a14:foregroundMark x1="6250" y1="57622" x2="7927" y2="64787"/>
                        <a14:foregroundMark x1="7622" y1="65549" x2="10061" y2="71341"/>
                        <a14:foregroundMark x1="10671" y1="71341" x2="13872" y2="69207"/>
                        <a14:foregroundMark x1="13872" y1="69207" x2="10518" y2="59604"/>
                        <a14:foregroundMark x1="10518" y1="59604" x2="8994" y2="50610"/>
                        <a14:foregroundMark x1="8994" y1="50457" x2="9451" y2="43293"/>
                        <a14:foregroundMark x1="9451" y1="43293" x2="11585" y2="36280"/>
                        <a14:foregroundMark x1="83232" y1="24695" x2="87195" y2="30640"/>
                        <a14:foregroundMark x1="87195" y1="30793" x2="89329" y2="35061"/>
                        <a14:foregroundMark x1="89024" y1="36128" x2="90091" y2="39939"/>
                        <a14:foregroundMark x1="90091" y1="39939" x2="90701" y2="44817"/>
                        <a14:foregroundMark x1="90701" y1="46951" x2="91159" y2="52744"/>
                        <a14:foregroundMark x1="90549" y1="56098" x2="88110" y2="62652"/>
                        <a14:foregroundMark x1="87500" y1="65091" x2="82470" y2="74085"/>
                        <a14:foregroundMark x1="86890" y1="74085" x2="94512" y2="50762"/>
                        <a14:foregroundMark x1="94512" y1="50762" x2="89177" y2="28201"/>
                        <a14:foregroundMark x1="85061" y1="24543" x2="89787" y2="28201"/>
                        <a14:foregroundMark x1="86280" y1="22256" x2="90091" y2="29116"/>
                        <a14:foregroundMark x1="91006" y1="30640" x2="94207" y2="42073"/>
                        <a14:foregroundMark x1="94360" y1="42378" x2="95427" y2="53354"/>
                        <a14:foregroundMark x1="95427" y1="53354" x2="92835" y2="64939"/>
                        <a14:foregroundMark x1="92530" y1="65854" x2="86128" y2="77896"/>
                        <a14:foregroundMark x1="85976" y1="75305" x2="65549" y2="92683"/>
                        <a14:foregroundMark x1="82470" y1="78201" x2="70579" y2="85976"/>
                        <a14:foregroundMark x1="32012" y1="87500" x2="40244" y2="90244"/>
                        <a14:foregroundMark x1="41159" y1="90396" x2="47713" y2="90854"/>
                        <a14:foregroundMark x1="47713" y1="90854" x2="56860" y2="90854"/>
                        <a14:foregroundMark x1="56860" y1="90854" x2="63872" y2="89329"/>
                        <a14:foregroundMark x1="64177" y1="89482" x2="68750" y2="86890"/>
                        <a14:foregroundMark x1="69512" y1="86738" x2="82317" y2="74543"/>
                        <a14:foregroundMark x1="91311" y1="51524" x2="90549" y2="56707"/>
                        <a14:foregroundMark x1="86738" y1="21951" x2="91311" y2="28354"/>
                        <a14:foregroundMark x1="91311" y1="29878" x2="93598" y2="41006"/>
                        <a14:foregroundMark x1="91921" y1="30335" x2="94970" y2="40854"/>
                        <a14:foregroundMark x1="94970" y1="41768" x2="95732" y2="48323"/>
                        <a14:foregroundMark x1="96037" y1="48628" x2="95884" y2="54116"/>
                        <a14:foregroundMark x1="95884" y1="54573" x2="95274" y2="56860"/>
                        <a14:foregroundMark x1="95427" y1="57165" x2="93598" y2="63567"/>
                        <a14:foregroundMark x1="85061" y1="79421" x2="76677" y2="86738"/>
                        <a14:foregroundMark x1="77287" y1="86738" x2="67378" y2="92226"/>
                        <a14:foregroundMark x1="67073" y1="92378" x2="53354" y2="93598"/>
                        <a14:foregroundMark x1="67683" y1="92683" x2="58079" y2="94360"/>
                        <a14:foregroundMark x1="30488" y1="91159" x2="42683" y2="94817"/>
                        <a14:foregroundMark x1="43140" y1="94817" x2="56402" y2="9481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77" y="1023052"/>
            <a:ext cx="1285413" cy="1299125"/>
          </a:xfrm>
          <a:prstGeom prst="rect">
            <a:avLst/>
          </a:prstGeom>
        </p:spPr>
      </p:pic>
      <p:pic>
        <p:nvPicPr>
          <p:cNvPr id="22" name="Immagine 13">
            <a:extLst>
              <a:ext uri="{FF2B5EF4-FFF2-40B4-BE49-F238E27FC236}">
                <a16:creationId xmlns:a16="http://schemas.microsoft.com/office/drawing/2014/main" id="{A7628372-67DB-4349-B478-E2DCCBA8773B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1" t="20175" r="6256" b="23247"/>
          <a:stretch/>
        </p:blipFill>
        <p:spPr>
          <a:xfrm>
            <a:off x="10512747" y="4978936"/>
            <a:ext cx="1573571" cy="717363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ABC102C8-6071-4E45-993A-023A20DA5F3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792" y="1021261"/>
            <a:ext cx="717448" cy="1146084"/>
          </a:xfrm>
          <a:prstGeom prst="rect">
            <a:avLst/>
          </a:prstGeom>
        </p:spPr>
      </p:pic>
      <p:pic>
        <p:nvPicPr>
          <p:cNvPr id="25" name="Immagine 30">
            <a:extLst>
              <a:ext uri="{FF2B5EF4-FFF2-40B4-BE49-F238E27FC236}">
                <a16:creationId xmlns:a16="http://schemas.microsoft.com/office/drawing/2014/main" id="{22257CEC-D440-4C89-B445-EE58FA392CB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54" y="4260298"/>
            <a:ext cx="1808273" cy="702838"/>
          </a:xfrm>
          <a:prstGeom prst="rect">
            <a:avLst/>
          </a:prstGeom>
        </p:spPr>
      </p:pic>
      <p:pic>
        <p:nvPicPr>
          <p:cNvPr id="27" name="Immagine 12">
            <a:extLst>
              <a:ext uri="{FF2B5EF4-FFF2-40B4-BE49-F238E27FC236}">
                <a16:creationId xmlns:a16="http://schemas.microsoft.com/office/drawing/2014/main" id="{AE75A9AB-31AA-491C-826C-E4E547D7E134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1923" b="89904" l="32422" r="67969">
                        <a14:foregroundMark x1="33008" y1="73558" x2="33789" y2="78365"/>
                        <a14:foregroundMark x1="41992" y1="72596" x2="41992" y2="79808"/>
                        <a14:foregroundMark x1="50781" y1="74038" x2="51563" y2="82692"/>
                        <a14:foregroundMark x1="55273" y1="72596" x2="57227" y2="82212"/>
                        <a14:foregroundMark x1="63672" y1="74038" x2="63672" y2="74038"/>
                        <a14:foregroundMark x1="63672" y1="74038" x2="63672" y2="75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30" r="31221"/>
          <a:stretch/>
        </p:blipFill>
        <p:spPr>
          <a:xfrm>
            <a:off x="8420283" y="4195418"/>
            <a:ext cx="1113685" cy="12278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17F4B48-8F82-4D45-9DA8-7E23C235C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39" y="5248217"/>
            <a:ext cx="1481488" cy="14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3996C67-C967-42E6-AAB1-1F9E479AA88B}"/>
              </a:ext>
            </a:extLst>
          </p:cNvPr>
          <p:cNvSpPr txBox="1"/>
          <p:nvPr/>
        </p:nvSpPr>
        <p:spPr>
          <a:xfrm>
            <a:off x="6630828" y="6488668"/>
            <a:ext cx="560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Riunione</a:t>
            </a:r>
            <a:r>
              <a:rPr lang="en-US" dirty="0"/>
              <a:t> </a:t>
            </a:r>
            <a:r>
              <a:rPr lang="en-US" dirty="0" err="1"/>
              <a:t>ConPER</a:t>
            </a:r>
            <a:r>
              <a:rPr lang="en-US" dirty="0"/>
              <a:t>, Gruppo Open Science, 1° </a:t>
            </a:r>
            <a:r>
              <a:rPr lang="en-US" dirty="0" err="1"/>
              <a:t>febbraio</a:t>
            </a:r>
            <a:r>
              <a:rPr lang="en-US" dirty="0"/>
              <a:t>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671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EF72978-2CB7-41FE-AA09-6E822B1B9D5F}"/>
              </a:ext>
            </a:extLst>
          </p:cNvPr>
          <p:cNvSpPr txBox="1">
            <a:spLocks/>
          </p:cNvSpPr>
          <p:nvPr/>
        </p:nvSpPr>
        <p:spPr>
          <a:xfrm>
            <a:off x="200025" y="595732"/>
            <a:ext cx="11907614" cy="7307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/>
              <a:t>Punto di riferimento per il supporto e la formazione nel dinamico panorama europeo</a:t>
            </a:r>
            <a:endParaRPr lang="it-IT" dirty="0"/>
          </a:p>
          <a:p>
            <a:endParaRPr lang="it-IT" dirty="0"/>
          </a:p>
        </p:txBody>
      </p:sp>
      <p:pic>
        <p:nvPicPr>
          <p:cNvPr id="4" name="Google Shape;2797;gb0bc97b2fb_2_1">
            <a:extLst>
              <a:ext uri="{FF2B5EF4-FFF2-40B4-BE49-F238E27FC236}">
                <a16:creationId xmlns:a16="http://schemas.microsoft.com/office/drawing/2014/main" id="{876C9E92-D2AA-487C-9FE3-2004474AB0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42591" y="1363174"/>
            <a:ext cx="1060440" cy="10875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799;gb0bc97b2fb_2_1">
            <a:extLst>
              <a:ext uri="{FF2B5EF4-FFF2-40B4-BE49-F238E27FC236}">
                <a16:creationId xmlns:a16="http://schemas.microsoft.com/office/drawing/2014/main" id="{76724AD4-C916-472B-AC0F-F8E57E2231E8}"/>
              </a:ext>
            </a:extLst>
          </p:cNvPr>
          <p:cNvSpPr txBox="1">
            <a:spLocks/>
          </p:cNvSpPr>
          <p:nvPr/>
        </p:nvSpPr>
        <p:spPr>
          <a:xfrm>
            <a:off x="8600745" y="2349099"/>
            <a:ext cx="3167400" cy="50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it-IT" cap="small" dirty="0">
                <a:latin typeface="+mn-lt"/>
              </a:rPr>
              <a:t>Infrastrutture di Ricerca</a:t>
            </a:r>
          </a:p>
        </p:txBody>
      </p:sp>
      <p:sp>
        <p:nvSpPr>
          <p:cNvPr id="6" name="Google Shape;2800;gb0bc97b2fb_2_1">
            <a:extLst>
              <a:ext uri="{FF2B5EF4-FFF2-40B4-BE49-F238E27FC236}">
                <a16:creationId xmlns:a16="http://schemas.microsoft.com/office/drawing/2014/main" id="{5EEAFBC6-7DEA-4D05-9761-5949B26D59E8}"/>
              </a:ext>
            </a:extLst>
          </p:cNvPr>
          <p:cNvSpPr txBox="1">
            <a:spLocks/>
          </p:cNvSpPr>
          <p:nvPr/>
        </p:nvSpPr>
        <p:spPr>
          <a:xfrm>
            <a:off x="8948339" y="2783511"/>
            <a:ext cx="3159300" cy="25980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it-IT" dirty="0">
                <a:latin typeface="+mn-lt"/>
                <a:ea typeface="Arial"/>
                <a:cs typeface="Arial"/>
                <a:sym typeface="Arial"/>
              </a:rPr>
              <a:t>Supporto specifico per la comunità scientifica di riferimento</a:t>
            </a:r>
            <a:br>
              <a:rPr lang="it-IT" dirty="0">
                <a:latin typeface="+mn-lt"/>
                <a:ea typeface="Arial"/>
                <a:cs typeface="Arial"/>
                <a:sym typeface="Arial"/>
              </a:rPr>
            </a:br>
            <a:r>
              <a:rPr lang="it-IT" u="sng" dirty="0">
                <a:solidFill>
                  <a:schemeClr val="hlink"/>
                </a:solidFill>
                <a:latin typeface="+mn-lt"/>
                <a:ea typeface="Arial"/>
                <a:cs typeface="Arial"/>
                <a:sym typeface="Arial"/>
                <a:hlinkClick r:id="rId3"/>
              </a:rPr>
              <a:t>www.esfri.eu</a:t>
            </a:r>
            <a:r>
              <a:rPr lang="it-IT" dirty="0">
                <a:latin typeface="+mn-lt"/>
                <a:ea typeface="Arial"/>
                <a:cs typeface="Arial"/>
                <a:sym typeface="Arial"/>
              </a:rPr>
              <a:t> </a:t>
            </a:r>
            <a:endParaRPr lang="it-IT" dirty="0">
              <a:latin typeface="+mn-lt"/>
            </a:endParaRPr>
          </a:p>
        </p:txBody>
      </p:sp>
      <p:sp>
        <p:nvSpPr>
          <p:cNvPr id="7" name="Google Shape;2801;gb0bc97b2fb_2_1">
            <a:extLst>
              <a:ext uri="{FF2B5EF4-FFF2-40B4-BE49-F238E27FC236}">
                <a16:creationId xmlns:a16="http://schemas.microsoft.com/office/drawing/2014/main" id="{B016F227-D1D1-4B55-A689-7EB94830EEAA}"/>
              </a:ext>
            </a:extLst>
          </p:cNvPr>
          <p:cNvSpPr txBox="1">
            <a:spLocks/>
          </p:cNvSpPr>
          <p:nvPr/>
        </p:nvSpPr>
        <p:spPr>
          <a:xfrm>
            <a:off x="246728" y="1145996"/>
            <a:ext cx="3679710" cy="25980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it-IT" dirty="0">
                <a:latin typeface="+mn-lt"/>
                <a:ea typeface="Arial"/>
                <a:cs typeface="Arial"/>
                <a:sym typeface="Arial"/>
              </a:rPr>
              <a:t>Supporto a livello nazionale da parte di esperti in Open Science, FAIR ed EOSC:</a:t>
            </a:r>
            <a:br>
              <a:rPr lang="it-IT" dirty="0">
                <a:latin typeface="+mn-lt"/>
                <a:ea typeface="Arial"/>
                <a:cs typeface="Arial"/>
                <a:sym typeface="Arial"/>
              </a:rPr>
            </a:br>
            <a:r>
              <a:rPr lang="it-IT" u="sng" dirty="0">
                <a:solidFill>
                  <a:schemeClr val="hlink"/>
                </a:solidFill>
                <a:latin typeface="+mn-lt"/>
                <a:ea typeface="Arial"/>
                <a:cs typeface="Arial"/>
                <a:sym typeface="Arial"/>
                <a:hlinkClick r:id="rId4"/>
              </a:rPr>
              <a:t>https://www.icdi.it/it/attivita/tf-cc</a:t>
            </a:r>
            <a:endParaRPr lang="it-IT" u="sng" dirty="0">
              <a:solidFill>
                <a:schemeClr val="hlink"/>
              </a:solidFill>
              <a:latin typeface="+mn-lt"/>
              <a:ea typeface="Arial"/>
              <a:cs typeface="Arial"/>
              <a:sym typeface="Arial"/>
            </a:endParaRPr>
          </a:p>
          <a:p>
            <a:pPr>
              <a:spcBef>
                <a:spcPts val="3900"/>
              </a:spcBef>
            </a:pPr>
            <a:endParaRPr lang="it-IT" dirty="0"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" name="Google Shape;2802;gb0bc97b2fb_2_1">
            <a:extLst>
              <a:ext uri="{FF2B5EF4-FFF2-40B4-BE49-F238E27FC236}">
                <a16:creationId xmlns:a16="http://schemas.microsoft.com/office/drawing/2014/main" id="{1F041702-2804-4CD1-97EB-E58175B32954}"/>
              </a:ext>
            </a:extLst>
          </p:cNvPr>
          <p:cNvSpPr txBox="1">
            <a:spLocks/>
          </p:cNvSpPr>
          <p:nvPr/>
        </p:nvSpPr>
        <p:spPr>
          <a:xfrm>
            <a:off x="4872886" y="2783511"/>
            <a:ext cx="3159300" cy="2598000"/>
          </a:xfrm>
          <a:prstGeom prst="rect">
            <a:avLst/>
          </a:prstGeom>
        </p:spPr>
        <p:txBody>
          <a:bodyPr spcFirstLastPara="1" wrap="square" lIns="0" tIns="7200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it-IT" dirty="0">
                <a:latin typeface="+mn-lt"/>
                <a:ea typeface="Arial"/>
                <a:cs typeface="Arial"/>
                <a:sym typeface="Arial"/>
              </a:rPr>
              <a:t>Supporto all’interno delle istituzioni di ricerca, per seguire al meglio le strategie interne all’organizzazione</a:t>
            </a:r>
            <a:endParaRPr lang="it-IT" dirty="0">
              <a:latin typeface="+mn-lt"/>
            </a:endParaRPr>
          </a:p>
        </p:txBody>
      </p:sp>
      <p:sp>
        <p:nvSpPr>
          <p:cNvPr id="9" name="Google Shape;2804;gb0bc97b2fb_2_1">
            <a:extLst>
              <a:ext uri="{FF2B5EF4-FFF2-40B4-BE49-F238E27FC236}">
                <a16:creationId xmlns:a16="http://schemas.microsoft.com/office/drawing/2014/main" id="{B8A62273-1A52-4359-9FF3-14FCF9642AC2}"/>
              </a:ext>
            </a:extLst>
          </p:cNvPr>
          <p:cNvSpPr txBox="1">
            <a:spLocks/>
          </p:cNvSpPr>
          <p:nvPr/>
        </p:nvSpPr>
        <p:spPr>
          <a:xfrm>
            <a:off x="4323536" y="2357124"/>
            <a:ext cx="3167400" cy="50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08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4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5000"/>
              </a:lnSpc>
              <a:spcBef>
                <a:spcPts val="0"/>
              </a:spcBef>
            </a:pPr>
            <a:r>
              <a:rPr lang="it-IT" cap="small" dirty="0">
                <a:latin typeface="+mn-lt"/>
              </a:rPr>
              <a:t>Istituzioni di ricerca</a:t>
            </a:r>
          </a:p>
        </p:txBody>
      </p:sp>
      <p:pic>
        <p:nvPicPr>
          <p:cNvPr id="11" name="Google Shape;2806;gb0bc97b2fb_2_1">
            <a:extLst>
              <a:ext uri="{FF2B5EF4-FFF2-40B4-BE49-F238E27FC236}">
                <a16:creationId xmlns:a16="http://schemas.microsoft.com/office/drawing/2014/main" id="{CFE53515-563C-461A-8BCA-49EA3BD41D2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43050" y="1476489"/>
            <a:ext cx="1884430" cy="843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egnaposto contenuto 9">
            <a:extLst>
              <a:ext uri="{FF2B5EF4-FFF2-40B4-BE49-F238E27FC236}">
                <a16:creationId xmlns:a16="http://schemas.microsoft.com/office/drawing/2014/main" id="{5712A40A-BE05-464A-BAE9-1BA1E1560D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11645" r="31988" b="365"/>
          <a:stretch/>
        </p:blipFill>
        <p:spPr>
          <a:xfrm>
            <a:off x="246728" y="2823974"/>
            <a:ext cx="1694689" cy="24013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D29A9C-7DB0-45D2-B226-5FFBDB6F0B18}"/>
              </a:ext>
            </a:extLst>
          </p:cNvPr>
          <p:cNvSpPr txBox="1"/>
          <p:nvPr/>
        </p:nvSpPr>
        <p:spPr>
          <a:xfrm>
            <a:off x="181465" y="522530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Documento programmatico del Competence Centre</a:t>
            </a:r>
            <a:endParaRPr lang="it-IT" dirty="0">
              <a:hlinkClick r:id="rId7"/>
            </a:endParaRPr>
          </a:p>
          <a:p>
            <a:r>
              <a:rPr lang="it-IT" dirty="0" err="1">
                <a:hlinkClick r:id="rId7"/>
              </a:rPr>
              <a:t>https</a:t>
            </a:r>
            <a:r>
              <a:rPr lang="it-IT" dirty="0">
                <a:hlinkClick r:id="rId7"/>
              </a:rPr>
              <a:t>://</a:t>
            </a:r>
            <a:r>
              <a:rPr lang="it-IT" dirty="0" err="1">
                <a:hlinkClick r:id="rId7"/>
              </a:rPr>
              <a:t>zenodo.org</a:t>
            </a:r>
            <a:r>
              <a:rPr lang="it-IT" dirty="0">
                <a:hlinkClick r:id="rId7"/>
              </a:rPr>
              <a:t>/record/5071055#.</a:t>
            </a:r>
            <a:r>
              <a:rPr lang="it-IT" dirty="0" err="1">
                <a:hlinkClick r:id="rId7"/>
              </a:rPr>
              <a:t>YXsfdZ5BxaS</a:t>
            </a:r>
            <a:r>
              <a:rPr lang="it-IT" dirty="0"/>
              <a:t> </a:t>
            </a:r>
          </a:p>
        </p:txBody>
      </p:sp>
      <p:pic>
        <p:nvPicPr>
          <p:cNvPr id="15" name="Immagine 6">
            <a:extLst>
              <a:ext uri="{FF2B5EF4-FFF2-40B4-BE49-F238E27FC236}">
                <a16:creationId xmlns:a16="http://schemas.microsoft.com/office/drawing/2014/main" id="{D243FABD-6E08-443D-8E1E-2B817908EA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793" y="5909744"/>
            <a:ext cx="3247737" cy="7307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CA9A6EC-785F-4DB9-AFB5-9D4748F00F59}"/>
              </a:ext>
            </a:extLst>
          </p:cNvPr>
          <p:cNvSpPr txBox="1"/>
          <p:nvPr/>
        </p:nvSpPr>
        <p:spPr>
          <a:xfrm>
            <a:off x="181465" y="-8591"/>
            <a:ext cx="7319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Primo </a:t>
            </a:r>
            <a:r>
              <a:rPr lang="en-US" sz="3200" b="1" dirty="0" err="1"/>
              <a:t>successo</a:t>
            </a:r>
            <a:r>
              <a:rPr lang="en-US" sz="3200" b="1" dirty="0"/>
              <a:t> – </a:t>
            </a:r>
            <a:r>
              <a:rPr lang="en-US" sz="3200" b="1" dirty="0" err="1"/>
              <a:t>ICDI</a:t>
            </a:r>
            <a:r>
              <a:rPr lang="en-US" sz="3200" b="1" dirty="0"/>
              <a:t> Competence Centre</a:t>
            </a:r>
            <a:endParaRPr lang="en-GB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9CCBFC-D103-4C29-9738-EEB26AD8378C}"/>
              </a:ext>
            </a:extLst>
          </p:cNvPr>
          <p:cNvSpPr txBox="1"/>
          <p:nvPr/>
        </p:nvSpPr>
        <p:spPr>
          <a:xfrm>
            <a:off x="6630828" y="6488668"/>
            <a:ext cx="560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Riunione</a:t>
            </a:r>
            <a:r>
              <a:rPr lang="en-US" dirty="0"/>
              <a:t> </a:t>
            </a:r>
            <a:r>
              <a:rPr lang="en-US" dirty="0" err="1"/>
              <a:t>ConPER</a:t>
            </a:r>
            <a:r>
              <a:rPr lang="en-US" dirty="0"/>
              <a:t>, Gruppo Open Science, 1° </a:t>
            </a:r>
            <a:r>
              <a:rPr lang="en-US" dirty="0" err="1"/>
              <a:t>febbraio</a:t>
            </a:r>
            <a:r>
              <a:rPr lang="en-US" dirty="0"/>
              <a:t>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20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D4872B76-72B6-4E50-8A1A-DCDCD06A8E86}"/>
              </a:ext>
            </a:extLst>
          </p:cNvPr>
          <p:cNvSpPr txBox="1">
            <a:spLocks/>
          </p:cNvSpPr>
          <p:nvPr/>
        </p:nvSpPr>
        <p:spPr>
          <a:xfrm>
            <a:off x="352286" y="1150487"/>
            <a:ext cx="5335473" cy="4618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it-IT" sz="2400" dirty="0" err="1"/>
              <a:t>ICDI</a:t>
            </a:r>
            <a:r>
              <a:rPr lang="it-IT" sz="2400" dirty="0"/>
              <a:t> e il suo Competence Centre sono visti come esempio virtuoso in Europa</a:t>
            </a:r>
          </a:p>
          <a:p>
            <a:pPr marL="342900" indent="-342900"/>
            <a:r>
              <a:rPr lang="it-IT" sz="2400" dirty="0"/>
              <a:t>Approvato progetto Horizon Europe, </a:t>
            </a:r>
            <a:r>
              <a:rPr lang="it-IT" sz="2400" b="1" dirty="0" err="1"/>
              <a:t>Skills4EOSC</a:t>
            </a:r>
            <a:r>
              <a:rPr lang="it-IT" sz="2400" b="1" dirty="0"/>
              <a:t>, </a:t>
            </a:r>
            <a:r>
              <a:rPr lang="en-US" sz="2400" dirty="0"/>
              <a:t>Enabling an operational, open and FAIR </a:t>
            </a:r>
            <a:r>
              <a:rPr lang="en-US" sz="2400" dirty="0" err="1"/>
              <a:t>EOSC</a:t>
            </a:r>
            <a:r>
              <a:rPr lang="en-US" sz="2400" dirty="0"/>
              <a:t> ecosystem (2021) (HORIZON-INFRA-2021-</a:t>
            </a:r>
            <a:r>
              <a:rPr lang="en-US" sz="2400" dirty="0" err="1"/>
              <a:t>EOSC</a:t>
            </a:r>
            <a:r>
              <a:rPr lang="en-US" sz="2400" dirty="0"/>
              <a:t>-01)</a:t>
            </a:r>
            <a:endParaRPr lang="it-IT" sz="2400" b="1" dirty="0"/>
          </a:p>
          <a:p>
            <a:pPr marL="342900" indent="-342900"/>
            <a:r>
              <a:rPr lang="it-IT" sz="2400" dirty="0"/>
              <a:t>44 partner in 18 paesi, con un budget di 7 milioni di euro</a:t>
            </a:r>
          </a:p>
          <a:p>
            <a:pPr marL="342900" indent="-342900"/>
            <a:r>
              <a:rPr lang="it-IT" sz="2400" dirty="0"/>
              <a:t>Rete di centri di competenza europei a carattere nazionale, regionale e disciplinare per il coordinamento, la formazione e il supporto</a:t>
            </a:r>
          </a:p>
          <a:p>
            <a:endParaRPr lang="it-IT" sz="2400" dirty="0"/>
          </a:p>
          <a:p>
            <a:endParaRPr lang="it-IT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686605-9FBD-449E-A7A4-F3EF894E7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530" y="582076"/>
            <a:ext cx="492442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087FA-0413-4438-A93E-D08D2E71321C}"/>
              </a:ext>
            </a:extLst>
          </p:cNvPr>
          <p:cNvSpPr txBox="1"/>
          <p:nvPr/>
        </p:nvSpPr>
        <p:spPr>
          <a:xfrm>
            <a:off x="352286" y="289688"/>
            <a:ext cx="8459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Secondo </a:t>
            </a:r>
            <a:r>
              <a:rPr lang="en-US" sz="3200" b="1" dirty="0" err="1"/>
              <a:t>successo</a:t>
            </a:r>
            <a:r>
              <a:rPr lang="en-US" sz="3200" b="1" dirty="0"/>
              <a:t>: </a:t>
            </a:r>
            <a:r>
              <a:rPr lang="en-US" sz="3200" b="1" dirty="0" err="1"/>
              <a:t>progetto</a:t>
            </a:r>
            <a:r>
              <a:rPr lang="en-US" sz="3200" b="1" dirty="0"/>
              <a:t> </a:t>
            </a:r>
            <a:r>
              <a:rPr lang="en-US" sz="3200" b="1" dirty="0" err="1"/>
              <a:t>europeo</a:t>
            </a:r>
            <a:r>
              <a:rPr lang="en-US" sz="3200" b="1" dirty="0"/>
              <a:t> </a:t>
            </a:r>
            <a:r>
              <a:rPr lang="en-US" sz="3200" b="1" dirty="0" err="1"/>
              <a:t>Skills4EOSC</a:t>
            </a:r>
            <a:endParaRPr lang="en-GB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A8CDC-2FB4-4085-9D9C-166A3EC4E76A}"/>
              </a:ext>
            </a:extLst>
          </p:cNvPr>
          <p:cNvSpPr txBox="1"/>
          <p:nvPr/>
        </p:nvSpPr>
        <p:spPr>
          <a:xfrm>
            <a:off x="6630828" y="6488668"/>
            <a:ext cx="560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Riunione</a:t>
            </a:r>
            <a:r>
              <a:rPr lang="en-US" dirty="0"/>
              <a:t> </a:t>
            </a:r>
            <a:r>
              <a:rPr lang="en-US" dirty="0" err="1"/>
              <a:t>ConPER</a:t>
            </a:r>
            <a:r>
              <a:rPr lang="en-US" dirty="0"/>
              <a:t>, Gruppo Open Science, 1° </a:t>
            </a:r>
            <a:r>
              <a:rPr lang="en-US" dirty="0" err="1"/>
              <a:t>febbraio</a:t>
            </a:r>
            <a:r>
              <a:rPr lang="en-US" dirty="0"/>
              <a:t>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57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1">
            <a:extLst>
              <a:ext uri="{FF2B5EF4-FFF2-40B4-BE49-F238E27FC236}">
                <a16:creationId xmlns:a16="http://schemas.microsoft.com/office/drawing/2014/main" id="{280FACB3-F5DD-4CC1-8F2D-E098B793BFB7}"/>
              </a:ext>
            </a:extLst>
          </p:cNvPr>
          <p:cNvSpPr txBox="1">
            <a:spLocks/>
          </p:cNvSpPr>
          <p:nvPr/>
        </p:nvSpPr>
        <p:spPr>
          <a:xfrm>
            <a:off x="352285" y="1544457"/>
            <a:ext cx="11334889" cy="47952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Molti partecipanti a </a:t>
            </a:r>
            <a:r>
              <a:rPr lang="it-IT" dirty="0" err="1"/>
              <a:t>ICDI</a:t>
            </a:r>
            <a:r>
              <a:rPr lang="it-IT" dirty="0"/>
              <a:t> si sono consorziati per costruire una proposta </a:t>
            </a:r>
            <a:r>
              <a:rPr lang="it-IT" dirty="0" err="1"/>
              <a:t>PNRR</a:t>
            </a:r>
            <a:r>
              <a:rPr lang="it-IT" dirty="0"/>
              <a:t> con l’auspicio di costruire una piattaforma sopra le parti per permettere l’accesso e l’uso dei risultati della Ricerca a livello nazionale</a:t>
            </a:r>
          </a:p>
          <a:p>
            <a:r>
              <a:rPr lang="it-IT" dirty="0"/>
              <a:t>Capofila </a:t>
            </a:r>
            <a:r>
              <a:rPr lang="it-IT" b="1" dirty="0"/>
              <a:t>CNR</a:t>
            </a:r>
          </a:p>
          <a:p>
            <a:r>
              <a:rPr lang="it-IT" dirty="0"/>
              <a:t>Strumenti per </a:t>
            </a:r>
            <a:r>
              <a:rPr lang="it-IT" b="1" dirty="0"/>
              <a:t>pratiche di Open Science </a:t>
            </a:r>
            <a:r>
              <a:rPr lang="it-IT" dirty="0"/>
              <a:t>basate sull’uso dei dati</a:t>
            </a:r>
          </a:p>
          <a:p>
            <a:r>
              <a:rPr lang="it-IT" dirty="0"/>
              <a:t>Continuo </a:t>
            </a:r>
            <a:r>
              <a:rPr lang="it-IT" b="1" dirty="0"/>
              <a:t>allineamento tra attività europea e attività nazionale </a:t>
            </a:r>
            <a:r>
              <a:rPr lang="it-IT" dirty="0"/>
              <a:t>grazie alla partecipazione diretta a </a:t>
            </a:r>
            <a:r>
              <a:rPr lang="it-IT" dirty="0" err="1"/>
              <a:t>EOSC</a:t>
            </a:r>
            <a:r>
              <a:rPr lang="it-IT" dirty="0"/>
              <a:t>, </a:t>
            </a:r>
            <a:r>
              <a:rPr lang="it-IT" dirty="0" err="1"/>
              <a:t>ESFRI</a:t>
            </a:r>
            <a:r>
              <a:rPr lang="it-IT" dirty="0"/>
              <a:t> </a:t>
            </a:r>
            <a:r>
              <a:rPr lang="it-IT" dirty="0" err="1"/>
              <a:t>ERICs</a:t>
            </a:r>
            <a:r>
              <a:rPr lang="it-IT" dirty="0"/>
              <a:t>, </a:t>
            </a:r>
            <a:r>
              <a:rPr lang="it-IT" dirty="0" err="1"/>
              <a:t>OpenAIRE</a:t>
            </a:r>
            <a:endParaRPr lang="it-IT" dirty="0"/>
          </a:p>
          <a:p>
            <a:r>
              <a:rPr lang="it-IT" dirty="0"/>
              <a:t>Grazie alla partecipazione diretta alla stesura delle </a:t>
            </a:r>
            <a:r>
              <a:rPr lang="it-IT" b="1" dirty="0"/>
              <a:t>linee guida europee</a:t>
            </a:r>
            <a:r>
              <a:rPr lang="it-IT" dirty="0"/>
              <a:t>, le istanze specifiche della realtà italiana potranno emergere</a:t>
            </a:r>
          </a:p>
          <a:p>
            <a:r>
              <a:rPr lang="it-IT" dirty="0"/>
              <a:t>Costruzione di strumenti utili a far </a:t>
            </a:r>
            <a:r>
              <a:rPr lang="it-IT" b="1" dirty="0"/>
              <a:t>evolvere le metodologie di valutazione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F6B917-CDD2-4E4E-9E8E-68B7521074D2}"/>
              </a:ext>
            </a:extLst>
          </p:cNvPr>
          <p:cNvSpPr txBox="1"/>
          <p:nvPr/>
        </p:nvSpPr>
        <p:spPr>
          <a:xfrm>
            <a:off x="6630828" y="6488668"/>
            <a:ext cx="560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Riunione</a:t>
            </a:r>
            <a:r>
              <a:rPr lang="en-US" dirty="0"/>
              <a:t> </a:t>
            </a:r>
            <a:r>
              <a:rPr lang="en-US" dirty="0" err="1"/>
              <a:t>ConPER</a:t>
            </a:r>
            <a:r>
              <a:rPr lang="en-US" dirty="0"/>
              <a:t>, Gruppo Open Science, 1° </a:t>
            </a:r>
            <a:r>
              <a:rPr lang="en-US" dirty="0" err="1"/>
              <a:t>febbraio</a:t>
            </a:r>
            <a:r>
              <a:rPr lang="en-US" dirty="0"/>
              <a:t> 2022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195E7-BACA-4AA7-9B8C-7B1D310B6674}"/>
              </a:ext>
            </a:extLst>
          </p:cNvPr>
          <p:cNvSpPr txBox="1"/>
          <p:nvPr/>
        </p:nvSpPr>
        <p:spPr>
          <a:xfrm>
            <a:off x="352286" y="93745"/>
            <a:ext cx="8643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Progetto </a:t>
            </a:r>
            <a:r>
              <a:rPr lang="it-IT" sz="3200" b="1" dirty="0" err="1"/>
              <a:t>PNRR</a:t>
            </a:r>
            <a:r>
              <a:rPr lang="it-IT" sz="3200" b="1" dirty="0"/>
              <a:t> «Open-</a:t>
            </a:r>
            <a:r>
              <a:rPr lang="it-IT" sz="3200" b="1" dirty="0" err="1"/>
              <a:t>IT</a:t>
            </a:r>
            <a:r>
              <a:rPr lang="it-IT" sz="3200" b="1" dirty="0"/>
              <a:t>» per la costruzione della</a:t>
            </a:r>
          </a:p>
          <a:p>
            <a:r>
              <a:rPr lang="it-IT" sz="3200" b="1" dirty="0"/>
              <a:t>Piattaforma nazionale per l’Open Science</a:t>
            </a:r>
          </a:p>
        </p:txBody>
      </p:sp>
    </p:spTree>
    <p:extLst>
      <p:ext uri="{BB962C8B-B14F-4D97-AF65-F5344CB8AC3E}">
        <p14:creationId xmlns:p14="http://schemas.microsoft.com/office/powerpoint/2010/main" val="119856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C8AA2-410D-4BD6-B653-7DDD5AD7E460}"/>
              </a:ext>
            </a:extLst>
          </p:cNvPr>
          <p:cNvSpPr txBox="1"/>
          <p:nvPr/>
        </p:nvSpPr>
        <p:spPr>
          <a:xfrm>
            <a:off x="352286" y="93745"/>
            <a:ext cx="86432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Progetto </a:t>
            </a:r>
            <a:r>
              <a:rPr lang="it-IT" sz="3200" b="1" dirty="0" err="1"/>
              <a:t>PNRR</a:t>
            </a:r>
            <a:r>
              <a:rPr lang="it-IT" sz="3200" b="1" dirty="0"/>
              <a:t> «Open-</a:t>
            </a:r>
            <a:r>
              <a:rPr lang="it-IT" sz="3200" b="1" dirty="0" err="1"/>
              <a:t>IT</a:t>
            </a:r>
            <a:r>
              <a:rPr lang="it-IT" sz="3200" b="1" dirty="0"/>
              <a:t>» per la costruzione della</a:t>
            </a:r>
          </a:p>
          <a:p>
            <a:r>
              <a:rPr lang="it-IT" sz="3200" b="1" dirty="0"/>
              <a:t>Piattaforma nazionale per l’Open Science</a:t>
            </a:r>
          </a:p>
        </p:txBody>
      </p:sp>
      <p:sp>
        <p:nvSpPr>
          <p:cNvPr id="3" name="Segnaposto contenuto 1">
            <a:extLst>
              <a:ext uri="{FF2B5EF4-FFF2-40B4-BE49-F238E27FC236}">
                <a16:creationId xmlns:a16="http://schemas.microsoft.com/office/drawing/2014/main" id="{280FACB3-F5DD-4CC1-8F2D-E098B793BFB7}"/>
              </a:ext>
            </a:extLst>
          </p:cNvPr>
          <p:cNvSpPr txBox="1">
            <a:spLocks/>
          </p:cNvSpPr>
          <p:nvPr/>
        </p:nvSpPr>
        <p:spPr>
          <a:xfrm>
            <a:off x="352285" y="1392201"/>
            <a:ext cx="11334889" cy="49801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Definizione di linee guida per l’adozione pratica dei </a:t>
            </a:r>
            <a:r>
              <a:rPr lang="it-IT" b="1" dirty="0"/>
              <a:t>principi FAIR </a:t>
            </a:r>
            <a:r>
              <a:rPr lang="it-IT" dirty="0"/>
              <a:t>per uniformare e rendere </a:t>
            </a:r>
            <a:r>
              <a:rPr lang="it-IT" b="1" dirty="0"/>
              <a:t>interoperabile</a:t>
            </a:r>
            <a:r>
              <a:rPr lang="it-IT" dirty="0"/>
              <a:t> le risorse nazionali</a:t>
            </a:r>
          </a:p>
          <a:p>
            <a:r>
              <a:rPr lang="it-IT" dirty="0"/>
              <a:t>Utilizzo di strumenti </a:t>
            </a:r>
            <a:r>
              <a:rPr lang="it-IT" b="1" dirty="0" err="1"/>
              <a:t>OpenAIRE</a:t>
            </a:r>
            <a:r>
              <a:rPr lang="it-IT" b="1" dirty="0"/>
              <a:t> </a:t>
            </a:r>
            <a:r>
              <a:rPr lang="it-IT" dirty="0"/>
              <a:t>che permettono il monitoraggio dell’uso e relazioni tra i vari tipi di risultati della Ricerca, non solo pubblicazioni</a:t>
            </a:r>
          </a:p>
          <a:p>
            <a:r>
              <a:rPr lang="it-IT" dirty="0"/>
              <a:t>Massiccio uso di </a:t>
            </a:r>
            <a:r>
              <a:rPr lang="it-IT" b="1" dirty="0"/>
              <a:t>Virtual </a:t>
            </a:r>
            <a:r>
              <a:rPr lang="it-IT" b="1" dirty="0" err="1"/>
              <a:t>Research</a:t>
            </a:r>
            <a:r>
              <a:rPr lang="it-IT" b="1" dirty="0"/>
              <a:t> </a:t>
            </a:r>
            <a:r>
              <a:rPr lang="it-IT" b="1" dirty="0" err="1"/>
              <a:t>Environments</a:t>
            </a:r>
            <a:r>
              <a:rPr lang="it-IT" b="1" dirty="0"/>
              <a:t> </a:t>
            </a:r>
            <a:r>
              <a:rPr lang="it-IT" dirty="0"/>
              <a:t>(</a:t>
            </a:r>
            <a:r>
              <a:rPr lang="it-IT" dirty="0" err="1"/>
              <a:t>VRE</a:t>
            </a:r>
            <a:r>
              <a:rPr lang="it-IT" dirty="0"/>
              <a:t>)</a:t>
            </a:r>
          </a:p>
          <a:p>
            <a:r>
              <a:rPr lang="it-IT" dirty="0"/>
              <a:t>Soluzioni avanzate per sfruttare strumenti di analisi dei </a:t>
            </a:r>
            <a:r>
              <a:rPr lang="it-IT" b="1" dirty="0"/>
              <a:t>Big Data</a:t>
            </a:r>
          </a:p>
          <a:p>
            <a:r>
              <a:rPr lang="it-IT" dirty="0"/>
              <a:t>Manifesta intenzione di costruire una </a:t>
            </a:r>
            <a:r>
              <a:rPr lang="it-IT" b="1" dirty="0"/>
              <a:t>federazione di infrastrutture </a:t>
            </a:r>
            <a:r>
              <a:rPr lang="it-IT" dirty="0"/>
              <a:t>specializzate, sai esistenti, sia quelle che emergeranno dal </a:t>
            </a:r>
            <a:r>
              <a:rPr lang="it-IT" dirty="0" err="1"/>
              <a:t>PNRR</a:t>
            </a:r>
            <a:endParaRPr lang="it-IT" dirty="0"/>
          </a:p>
          <a:p>
            <a:r>
              <a:rPr lang="it-IT" dirty="0"/>
              <a:t>Supporto alla </a:t>
            </a:r>
            <a:r>
              <a:rPr lang="it-IT" b="1" dirty="0"/>
              <a:t>formazione</a:t>
            </a:r>
            <a:r>
              <a:rPr lang="it-IT" dirty="0"/>
              <a:t> di profili specifici (Data Stewards)</a:t>
            </a:r>
          </a:p>
          <a:p>
            <a:r>
              <a:rPr lang="it-IT" dirty="0"/>
              <a:t>Azioni concrete anche tramite </a:t>
            </a:r>
            <a:r>
              <a:rPr lang="it-IT" b="1" dirty="0"/>
              <a:t>fornitura di supporto specialistico </a:t>
            </a:r>
            <a:r>
              <a:rPr lang="it-IT" dirty="0"/>
              <a:t>per il coinvolgimento delle organizzazioni scientifiche che producono e usano dati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4C505-5BFF-4A8D-AC80-55E8D60FA9BF}"/>
              </a:ext>
            </a:extLst>
          </p:cNvPr>
          <p:cNvSpPr txBox="1"/>
          <p:nvPr/>
        </p:nvSpPr>
        <p:spPr>
          <a:xfrm>
            <a:off x="6630828" y="6488668"/>
            <a:ext cx="560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Riunione</a:t>
            </a:r>
            <a:r>
              <a:rPr lang="en-US" dirty="0"/>
              <a:t> </a:t>
            </a:r>
            <a:r>
              <a:rPr lang="en-US" dirty="0" err="1"/>
              <a:t>ConPER</a:t>
            </a:r>
            <a:r>
              <a:rPr lang="en-US" dirty="0"/>
              <a:t>, Gruppo Open Science, 1° </a:t>
            </a:r>
            <a:r>
              <a:rPr lang="en-US" dirty="0" err="1"/>
              <a:t>febbraio</a:t>
            </a:r>
            <a:r>
              <a:rPr lang="en-US" dirty="0"/>
              <a:t>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52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603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Locati</dc:creator>
  <cp:lastModifiedBy>Mario Locati</cp:lastModifiedBy>
  <cp:revision>21</cp:revision>
  <dcterms:created xsi:type="dcterms:W3CDTF">2022-02-01T08:48:34Z</dcterms:created>
  <dcterms:modified xsi:type="dcterms:W3CDTF">2022-02-01T10:27:09Z</dcterms:modified>
</cp:coreProperties>
</file>