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0"/>
  </p:notesMasterIdLst>
  <p:sldIdLst>
    <p:sldId id="258" r:id="rId2"/>
    <p:sldId id="1008" r:id="rId3"/>
    <p:sldId id="259" r:id="rId4"/>
    <p:sldId id="261" r:id="rId5"/>
    <p:sldId id="941" r:id="rId6"/>
    <p:sldId id="1005" r:id="rId7"/>
    <p:sldId id="1006" r:id="rId8"/>
    <p:sldId id="1007" r:id="rId9"/>
  </p:sldIdLst>
  <p:sldSz cx="12192000" cy="6858000"/>
  <p:notesSz cx="6858000" cy="9144000"/>
  <p:defaultTextStyle>
    <a:defPPr>
      <a:defRPr lang="en-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5270"/>
    <p:restoredTop sz="94674"/>
  </p:normalViewPr>
  <p:slideViewPr>
    <p:cSldViewPr snapToGrid="0" snapToObjects="1">
      <p:cViewPr varScale="1">
        <p:scale>
          <a:sx n="121" d="100"/>
          <a:sy n="121" d="100"/>
        </p:scale>
        <p:origin x="200" y="23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T"/>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2648223-AC50-2148-A648-51E464126F58}" type="datetimeFigureOut">
              <a:rPr lang="en-IT" smtClean="0"/>
              <a:t>01/02/2022</a:t>
            </a:fld>
            <a:endParaRPr lang="en-IT"/>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IT"/>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IT"/>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T"/>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DC7CDCD-6E0F-E84B-8429-FF083E693AD3}" type="slidenum">
              <a:rPr lang="en-IT" smtClean="0"/>
              <a:t>‹#›</a:t>
            </a:fld>
            <a:endParaRPr lang="en-IT"/>
          </a:p>
        </p:txBody>
      </p:sp>
    </p:spTree>
    <p:extLst>
      <p:ext uri="{BB962C8B-B14F-4D97-AF65-F5344CB8AC3E}">
        <p14:creationId xmlns:p14="http://schemas.microsoft.com/office/powerpoint/2010/main" val="226099933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7"/>
        <p:cNvGrpSpPr/>
        <p:nvPr/>
      </p:nvGrpSpPr>
      <p:grpSpPr>
        <a:xfrm>
          <a:off x="0" y="0"/>
          <a:ext cx="0" cy="0"/>
          <a:chOff x="0" y="0"/>
          <a:chExt cx="0" cy="0"/>
        </a:xfrm>
      </p:grpSpPr>
      <p:sp>
        <p:nvSpPr>
          <p:cNvPr id="188" name="Google Shape;188;p10:notes"/>
          <p:cNvSpPr>
            <a:spLocks noGrp="1" noRot="1" noChangeAspect="1"/>
          </p:cNvSpPr>
          <p:nvPr>
            <p:ph type="sldImg" idx="2"/>
          </p:nvPr>
        </p:nvSpPr>
        <p:spPr>
          <a:xfrm>
            <a:off x="103188" y="750888"/>
            <a:ext cx="6681787" cy="37592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89" name="Google Shape;189;p10:notes"/>
          <p:cNvSpPr txBox="1">
            <a:spLocks noGrp="1"/>
          </p:cNvSpPr>
          <p:nvPr>
            <p:ph type="body" idx="1"/>
          </p:nvPr>
        </p:nvSpPr>
        <p:spPr>
          <a:xfrm>
            <a:off x="688817" y="4759643"/>
            <a:ext cx="5510530" cy="4509135"/>
          </a:xfrm>
          <a:prstGeom prst="rect">
            <a:avLst/>
          </a:prstGeom>
          <a:noFill/>
          <a:ln>
            <a:noFill/>
          </a:ln>
        </p:spPr>
        <p:txBody>
          <a:bodyPr spcFirstLastPara="1" wrap="square" lIns="92431" tIns="46203" rIns="92431" bIns="46203" anchor="t" anchorCtr="0">
            <a:noAutofit/>
          </a:bodyPr>
          <a:lstStyle/>
          <a:p>
            <a:r>
              <a:rPr lang="en-US"/>
              <a:t>insomma questo e’ il circolo vizioso attuale:</a:t>
            </a:r>
            <a:endParaRPr/>
          </a:p>
        </p:txBody>
      </p:sp>
      <p:sp>
        <p:nvSpPr>
          <p:cNvPr id="190" name="Google Shape;190;p10:notes"/>
          <p:cNvSpPr txBox="1">
            <a:spLocks noGrp="1"/>
          </p:cNvSpPr>
          <p:nvPr>
            <p:ph type="sldNum" idx="12"/>
          </p:nvPr>
        </p:nvSpPr>
        <p:spPr>
          <a:xfrm>
            <a:off x="3901699" y="9517546"/>
            <a:ext cx="2984870" cy="501015"/>
          </a:xfrm>
          <a:prstGeom prst="rect">
            <a:avLst/>
          </a:prstGeom>
          <a:noFill/>
          <a:ln>
            <a:noFill/>
          </a:ln>
        </p:spPr>
        <p:txBody>
          <a:bodyPr spcFirstLastPara="1" wrap="square" lIns="92431" tIns="46203" rIns="92431" bIns="46203" anchor="b" anchorCtr="0">
            <a:noAutofit/>
          </a:bodyPr>
          <a:lstStyle/>
          <a:p>
            <a:fld id="{00000000-1234-1234-1234-123412341234}" type="slidenum">
              <a:rPr lang="en-US"/>
              <a:pPr/>
              <a:t>5</a:t>
            </a:fld>
            <a:endParaRPr/>
          </a:p>
        </p:txBody>
      </p:sp>
      <p:sp>
        <p:nvSpPr>
          <p:cNvPr id="2" name="Segnaposto data 1">
            <a:extLst>
              <a:ext uri="{FF2B5EF4-FFF2-40B4-BE49-F238E27FC236}">
                <a16:creationId xmlns:a16="http://schemas.microsoft.com/office/drawing/2014/main" id="{6AFF6308-3348-4B79-ADF4-D3A85EC0D085}"/>
              </a:ext>
            </a:extLst>
          </p:cNvPr>
          <p:cNvSpPr>
            <a:spLocks noGrp="1"/>
          </p:cNvSpPr>
          <p:nvPr>
            <p:ph type="dt" idx="1"/>
          </p:nvPr>
        </p:nvSpPr>
        <p:spPr/>
        <p:txBody>
          <a:bodyPr/>
          <a:lstStyle/>
          <a:p>
            <a:r>
              <a:rPr lang="it-IT"/>
              <a:t>15/07/2021</a:t>
            </a:r>
          </a:p>
        </p:txBody>
      </p:sp>
      <p:sp>
        <p:nvSpPr>
          <p:cNvPr id="3" name="Segnaposto piè di pagina 2">
            <a:extLst>
              <a:ext uri="{FF2B5EF4-FFF2-40B4-BE49-F238E27FC236}">
                <a16:creationId xmlns:a16="http://schemas.microsoft.com/office/drawing/2014/main" id="{A2A106C5-7065-4AB9-9F4F-EE69E1A491D4}"/>
              </a:ext>
            </a:extLst>
          </p:cNvPr>
          <p:cNvSpPr>
            <a:spLocks noGrp="1"/>
          </p:cNvSpPr>
          <p:nvPr>
            <p:ph type="ftr" sz="quarter" idx="4"/>
          </p:nvPr>
        </p:nvSpPr>
        <p:spPr/>
        <p:txBody>
          <a:bodyPr/>
          <a:lstStyle/>
          <a:p>
            <a:r>
              <a:rPr lang="it-IT"/>
              <a:t>Anna Maria Pastorini</a:t>
            </a:r>
          </a:p>
        </p:txBody>
      </p:sp>
      <p:sp>
        <p:nvSpPr>
          <p:cNvPr id="4" name="Segnaposto intestazione 3">
            <a:extLst>
              <a:ext uri="{FF2B5EF4-FFF2-40B4-BE49-F238E27FC236}">
                <a16:creationId xmlns:a16="http://schemas.microsoft.com/office/drawing/2014/main" id="{34C17223-813B-498C-8F81-395AAFB14D10}"/>
              </a:ext>
            </a:extLst>
          </p:cNvPr>
          <p:cNvSpPr>
            <a:spLocks noGrp="1"/>
          </p:cNvSpPr>
          <p:nvPr>
            <p:ph type="hdr" sz="quarter"/>
          </p:nvPr>
        </p:nvSpPr>
        <p:spPr/>
        <p:txBody>
          <a:bodyPr/>
          <a:lstStyle/>
          <a:p>
            <a:r>
              <a:rPr lang="it-IT"/>
              <a:t>IANUA Summer School 2021</a:t>
            </a:r>
          </a:p>
        </p:txBody>
      </p:sp>
    </p:spTree>
    <p:extLst>
      <p:ext uri="{BB962C8B-B14F-4D97-AF65-F5344CB8AC3E}">
        <p14:creationId xmlns:p14="http://schemas.microsoft.com/office/powerpoint/2010/main" val="154876188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7"/>
        <p:cNvGrpSpPr/>
        <p:nvPr/>
      </p:nvGrpSpPr>
      <p:grpSpPr>
        <a:xfrm>
          <a:off x="0" y="0"/>
          <a:ext cx="0" cy="0"/>
          <a:chOff x="0" y="0"/>
          <a:chExt cx="0" cy="0"/>
        </a:xfrm>
      </p:grpSpPr>
      <p:sp>
        <p:nvSpPr>
          <p:cNvPr id="188" name="Google Shape;188;p10:notes"/>
          <p:cNvSpPr>
            <a:spLocks noGrp="1" noRot="1" noChangeAspect="1"/>
          </p:cNvSpPr>
          <p:nvPr>
            <p:ph type="sldImg" idx="2"/>
          </p:nvPr>
        </p:nvSpPr>
        <p:spPr>
          <a:xfrm>
            <a:off x="103188" y="750888"/>
            <a:ext cx="6681787" cy="37592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89" name="Google Shape;189;p10:notes"/>
          <p:cNvSpPr txBox="1">
            <a:spLocks noGrp="1"/>
          </p:cNvSpPr>
          <p:nvPr>
            <p:ph type="body" idx="1"/>
          </p:nvPr>
        </p:nvSpPr>
        <p:spPr>
          <a:xfrm>
            <a:off x="688817" y="4759643"/>
            <a:ext cx="5510530" cy="4509135"/>
          </a:xfrm>
          <a:prstGeom prst="rect">
            <a:avLst/>
          </a:prstGeom>
          <a:noFill/>
          <a:ln>
            <a:noFill/>
          </a:ln>
        </p:spPr>
        <p:txBody>
          <a:bodyPr spcFirstLastPara="1" wrap="square" lIns="92431" tIns="46203" rIns="92431" bIns="46203" anchor="t" anchorCtr="0">
            <a:noAutofit/>
          </a:bodyPr>
          <a:lstStyle/>
          <a:p>
            <a:r>
              <a:rPr lang="en-US"/>
              <a:t>insomma questo e’ il circolo vizioso attuale:</a:t>
            </a:r>
            <a:endParaRPr/>
          </a:p>
        </p:txBody>
      </p:sp>
      <p:sp>
        <p:nvSpPr>
          <p:cNvPr id="190" name="Google Shape;190;p10:notes"/>
          <p:cNvSpPr txBox="1">
            <a:spLocks noGrp="1"/>
          </p:cNvSpPr>
          <p:nvPr>
            <p:ph type="sldNum" idx="12"/>
          </p:nvPr>
        </p:nvSpPr>
        <p:spPr>
          <a:xfrm>
            <a:off x="3901699" y="9517546"/>
            <a:ext cx="2984870" cy="501015"/>
          </a:xfrm>
          <a:prstGeom prst="rect">
            <a:avLst/>
          </a:prstGeom>
          <a:noFill/>
          <a:ln>
            <a:noFill/>
          </a:ln>
        </p:spPr>
        <p:txBody>
          <a:bodyPr spcFirstLastPara="1" wrap="square" lIns="92431" tIns="46203" rIns="92431" bIns="46203" anchor="b" anchorCtr="0">
            <a:noAutofit/>
          </a:bodyPr>
          <a:lstStyle/>
          <a:p>
            <a:fld id="{00000000-1234-1234-1234-123412341234}" type="slidenum">
              <a:rPr lang="en-US"/>
              <a:pPr/>
              <a:t>6</a:t>
            </a:fld>
            <a:endParaRPr/>
          </a:p>
        </p:txBody>
      </p:sp>
      <p:sp>
        <p:nvSpPr>
          <p:cNvPr id="2" name="Segnaposto data 1">
            <a:extLst>
              <a:ext uri="{FF2B5EF4-FFF2-40B4-BE49-F238E27FC236}">
                <a16:creationId xmlns:a16="http://schemas.microsoft.com/office/drawing/2014/main" id="{6AFF6308-3348-4B79-ADF4-D3A85EC0D085}"/>
              </a:ext>
            </a:extLst>
          </p:cNvPr>
          <p:cNvSpPr>
            <a:spLocks noGrp="1"/>
          </p:cNvSpPr>
          <p:nvPr>
            <p:ph type="dt" idx="1"/>
          </p:nvPr>
        </p:nvSpPr>
        <p:spPr/>
        <p:txBody>
          <a:bodyPr/>
          <a:lstStyle/>
          <a:p>
            <a:r>
              <a:rPr lang="it-IT"/>
              <a:t>15/07/2021</a:t>
            </a:r>
          </a:p>
        </p:txBody>
      </p:sp>
      <p:sp>
        <p:nvSpPr>
          <p:cNvPr id="3" name="Segnaposto piè di pagina 2">
            <a:extLst>
              <a:ext uri="{FF2B5EF4-FFF2-40B4-BE49-F238E27FC236}">
                <a16:creationId xmlns:a16="http://schemas.microsoft.com/office/drawing/2014/main" id="{A2A106C5-7065-4AB9-9F4F-EE69E1A491D4}"/>
              </a:ext>
            </a:extLst>
          </p:cNvPr>
          <p:cNvSpPr>
            <a:spLocks noGrp="1"/>
          </p:cNvSpPr>
          <p:nvPr>
            <p:ph type="ftr" sz="quarter" idx="4"/>
          </p:nvPr>
        </p:nvSpPr>
        <p:spPr/>
        <p:txBody>
          <a:bodyPr/>
          <a:lstStyle/>
          <a:p>
            <a:r>
              <a:rPr lang="it-IT"/>
              <a:t>Anna Maria Pastorini</a:t>
            </a:r>
          </a:p>
        </p:txBody>
      </p:sp>
      <p:sp>
        <p:nvSpPr>
          <p:cNvPr id="4" name="Segnaposto intestazione 3">
            <a:extLst>
              <a:ext uri="{FF2B5EF4-FFF2-40B4-BE49-F238E27FC236}">
                <a16:creationId xmlns:a16="http://schemas.microsoft.com/office/drawing/2014/main" id="{34C17223-813B-498C-8F81-395AAFB14D10}"/>
              </a:ext>
            </a:extLst>
          </p:cNvPr>
          <p:cNvSpPr>
            <a:spLocks noGrp="1"/>
          </p:cNvSpPr>
          <p:nvPr>
            <p:ph type="hdr" sz="quarter"/>
          </p:nvPr>
        </p:nvSpPr>
        <p:spPr/>
        <p:txBody>
          <a:bodyPr/>
          <a:lstStyle/>
          <a:p>
            <a:r>
              <a:rPr lang="it-IT"/>
              <a:t>IANUA Summer School 2021</a:t>
            </a:r>
          </a:p>
        </p:txBody>
      </p:sp>
    </p:spTree>
    <p:extLst>
      <p:ext uri="{BB962C8B-B14F-4D97-AF65-F5344CB8AC3E}">
        <p14:creationId xmlns:p14="http://schemas.microsoft.com/office/powerpoint/2010/main" val="141940654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A2084C-8344-FD41-939A-76A55A1937BF}"/>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IT"/>
          </a:p>
        </p:txBody>
      </p:sp>
      <p:sp>
        <p:nvSpPr>
          <p:cNvPr id="3" name="Subtitle 2">
            <a:extLst>
              <a:ext uri="{FF2B5EF4-FFF2-40B4-BE49-F238E27FC236}">
                <a16:creationId xmlns:a16="http://schemas.microsoft.com/office/drawing/2014/main" id="{E6F8FEEE-541F-4449-BAA7-27015D8DE15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IT"/>
          </a:p>
        </p:txBody>
      </p:sp>
      <p:sp>
        <p:nvSpPr>
          <p:cNvPr id="4" name="Date Placeholder 3">
            <a:extLst>
              <a:ext uri="{FF2B5EF4-FFF2-40B4-BE49-F238E27FC236}">
                <a16:creationId xmlns:a16="http://schemas.microsoft.com/office/drawing/2014/main" id="{C237DB96-19B5-F448-939B-FD73EF114A08}"/>
              </a:ext>
            </a:extLst>
          </p:cNvPr>
          <p:cNvSpPr>
            <a:spLocks noGrp="1"/>
          </p:cNvSpPr>
          <p:nvPr>
            <p:ph type="dt" sz="half" idx="10"/>
          </p:nvPr>
        </p:nvSpPr>
        <p:spPr/>
        <p:txBody>
          <a:bodyPr/>
          <a:lstStyle/>
          <a:p>
            <a:fld id="{20DA1824-5DCC-484F-8FF3-0DDA0945BE0F}" type="datetime1">
              <a:rPr lang="it-IT" smtClean="0"/>
              <a:t>01/02/22</a:t>
            </a:fld>
            <a:endParaRPr lang="en-IT"/>
          </a:p>
        </p:txBody>
      </p:sp>
      <p:sp>
        <p:nvSpPr>
          <p:cNvPr id="5" name="Footer Placeholder 4">
            <a:extLst>
              <a:ext uri="{FF2B5EF4-FFF2-40B4-BE49-F238E27FC236}">
                <a16:creationId xmlns:a16="http://schemas.microsoft.com/office/drawing/2014/main" id="{CD09860B-3596-0E4B-A4F5-50F96CCB6A93}"/>
              </a:ext>
            </a:extLst>
          </p:cNvPr>
          <p:cNvSpPr>
            <a:spLocks noGrp="1"/>
          </p:cNvSpPr>
          <p:nvPr>
            <p:ph type="ftr" sz="quarter" idx="11"/>
          </p:nvPr>
        </p:nvSpPr>
        <p:spPr/>
        <p:txBody>
          <a:bodyPr/>
          <a:lstStyle/>
          <a:p>
            <a:r>
              <a:rPr lang="en-GB"/>
              <a:t>S.Bianco, A.G.Chiodetti, M.Locati, Introduzione, riunione 2 Gruppo di lavoro Open Science ConPER 20220201</a:t>
            </a:r>
            <a:endParaRPr lang="en-IT"/>
          </a:p>
        </p:txBody>
      </p:sp>
      <p:sp>
        <p:nvSpPr>
          <p:cNvPr id="6" name="Slide Number Placeholder 5">
            <a:extLst>
              <a:ext uri="{FF2B5EF4-FFF2-40B4-BE49-F238E27FC236}">
                <a16:creationId xmlns:a16="http://schemas.microsoft.com/office/drawing/2014/main" id="{248D1949-9768-3E45-BDFB-160BF7B0FB35}"/>
              </a:ext>
            </a:extLst>
          </p:cNvPr>
          <p:cNvSpPr>
            <a:spLocks noGrp="1"/>
          </p:cNvSpPr>
          <p:nvPr>
            <p:ph type="sldNum" sz="quarter" idx="12"/>
          </p:nvPr>
        </p:nvSpPr>
        <p:spPr/>
        <p:txBody>
          <a:bodyPr/>
          <a:lstStyle/>
          <a:p>
            <a:fld id="{AEB62664-EDD6-8542-A24C-C3AFF0A0BDA4}" type="slidenum">
              <a:rPr lang="en-IT" smtClean="0"/>
              <a:t>‹#›</a:t>
            </a:fld>
            <a:endParaRPr lang="en-IT"/>
          </a:p>
        </p:txBody>
      </p:sp>
    </p:spTree>
    <p:extLst>
      <p:ext uri="{BB962C8B-B14F-4D97-AF65-F5344CB8AC3E}">
        <p14:creationId xmlns:p14="http://schemas.microsoft.com/office/powerpoint/2010/main" val="36174792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F5BE37-AE3A-CD46-955A-03D3A8DF2DD6}"/>
              </a:ext>
            </a:extLst>
          </p:cNvPr>
          <p:cNvSpPr>
            <a:spLocks noGrp="1"/>
          </p:cNvSpPr>
          <p:nvPr>
            <p:ph type="title"/>
          </p:nvPr>
        </p:nvSpPr>
        <p:spPr/>
        <p:txBody>
          <a:bodyPr/>
          <a:lstStyle/>
          <a:p>
            <a:r>
              <a:rPr lang="en-GB"/>
              <a:t>Click to edit Master title style</a:t>
            </a:r>
            <a:endParaRPr lang="en-IT"/>
          </a:p>
        </p:txBody>
      </p:sp>
      <p:sp>
        <p:nvSpPr>
          <p:cNvPr id="3" name="Vertical Text Placeholder 2">
            <a:extLst>
              <a:ext uri="{FF2B5EF4-FFF2-40B4-BE49-F238E27FC236}">
                <a16:creationId xmlns:a16="http://schemas.microsoft.com/office/drawing/2014/main" id="{6153A69B-5D7B-604A-B715-7641C87F37E0}"/>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IT"/>
          </a:p>
        </p:txBody>
      </p:sp>
      <p:sp>
        <p:nvSpPr>
          <p:cNvPr id="4" name="Date Placeholder 3">
            <a:extLst>
              <a:ext uri="{FF2B5EF4-FFF2-40B4-BE49-F238E27FC236}">
                <a16:creationId xmlns:a16="http://schemas.microsoft.com/office/drawing/2014/main" id="{36F0D665-FF4A-DA4F-ABE1-40EB37F36A0F}"/>
              </a:ext>
            </a:extLst>
          </p:cNvPr>
          <p:cNvSpPr>
            <a:spLocks noGrp="1"/>
          </p:cNvSpPr>
          <p:nvPr>
            <p:ph type="dt" sz="half" idx="10"/>
          </p:nvPr>
        </p:nvSpPr>
        <p:spPr/>
        <p:txBody>
          <a:bodyPr/>
          <a:lstStyle/>
          <a:p>
            <a:fld id="{05887F16-9957-9E4C-8492-0F973285EFA5}" type="datetime1">
              <a:rPr lang="it-IT" smtClean="0"/>
              <a:t>01/02/22</a:t>
            </a:fld>
            <a:endParaRPr lang="en-IT"/>
          </a:p>
        </p:txBody>
      </p:sp>
      <p:sp>
        <p:nvSpPr>
          <p:cNvPr id="5" name="Footer Placeholder 4">
            <a:extLst>
              <a:ext uri="{FF2B5EF4-FFF2-40B4-BE49-F238E27FC236}">
                <a16:creationId xmlns:a16="http://schemas.microsoft.com/office/drawing/2014/main" id="{A7914749-D03F-2049-A5DB-537F8AFC8839}"/>
              </a:ext>
            </a:extLst>
          </p:cNvPr>
          <p:cNvSpPr>
            <a:spLocks noGrp="1"/>
          </p:cNvSpPr>
          <p:nvPr>
            <p:ph type="ftr" sz="quarter" idx="11"/>
          </p:nvPr>
        </p:nvSpPr>
        <p:spPr/>
        <p:txBody>
          <a:bodyPr/>
          <a:lstStyle/>
          <a:p>
            <a:r>
              <a:rPr lang="en-GB"/>
              <a:t>S.Bianco, A.G.Chiodetti, M.Locati, Introduzione, riunione 2 Gruppo di lavoro Open Science ConPER 20220201</a:t>
            </a:r>
            <a:endParaRPr lang="en-IT"/>
          </a:p>
        </p:txBody>
      </p:sp>
      <p:sp>
        <p:nvSpPr>
          <p:cNvPr id="6" name="Slide Number Placeholder 5">
            <a:extLst>
              <a:ext uri="{FF2B5EF4-FFF2-40B4-BE49-F238E27FC236}">
                <a16:creationId xmlns:a16="http://schemas.microsoft.com/office/drawing/2014/main" id="{9FEB7D87-F0E0-8248-AE18-56D7442B4D34}"/>
              </a:ext>
            </a:extLst>
          </p:cNvPr>
          <p:cNvSpPr>
            <a:spLocks noGrp="1"/>
          </p:cNvSpPr>
          <p:nvPr>
            <p:ph type="sldNum" sz="quarter" idx="12"/>
          </p:nvPr>
        </p:nvSpPr>
        <p:spPr/>
        <p:txBody>
          <a:bodyPr/>
          <a:lstStyle/>
          <a:p>
            <a:fld id="{AEB62664-EDD6-8542-A24C-C3AFF0A0BDA4}" type="slidenum">
              <a:rPr lang="en-IT" smtClean="0"/>
              <a:t>‹#›</a:t>
            </a:fld>
            <a:endParaRPr lang="en-IT"/>
          </a:p>
        </p:txBody>
      </p:sp>
    </p:spTree>
    <p:extLst>
      <p:ext uri="{BB962C8B-B14F-4D97-AF65-F5344CB8AC3E}">
        <p14:creationId xmlns:p14="http://schemas.microsoft.com/office/powerpoint/2010/main" val="29317155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8693112-7A01-BB49-93AD-8C309EA0F648}"/>
              </a:ext>
            </a:extLst>
          </p:cNvPr>
          <p:cNvSpPr>
            <a:spLocks noGrp="1"/>
          </p:cNvSpPr>
          <p:nvPr>
            <p:ph type="title" orient="vert"/>
          </p:nvPr>
        </p:nvSpPr>
        <p:spPr>
          <a:xfrm>
            <a:off x="8724900" y="365125"/>
            <a:ext cx="2628900" cy="5811838"/>
          </a:xfrm>
        </p:spPr>
        <p:txBody>
          <a:bodyPr vert="eaVert"/>
          <a:lstStyle/>
          <a:p>
            <a:r>
              <a:rPr lang="en-GB"/>
              <a:t>Click to edit Master title style</a:t>
            </a:r>
            <a:endParaRPr lang="en-IT"/>
          </a:p>
        </p:txBody>
      </p:sp>
      <p:sp>
        <p:nvSpPr>
          <p:cNvPr id="3" name="Vertical Text Placeholder 2">
            <a:extLst>
              <a:ext uri="{FF2B5EF4-FFF2-40B4-BE49-F238E27FC236}">
                <a16:creationId xmlns:a16="http://schemas.microsoft.com/office/drawing/2014/main" id="{0018649C-F052-FE40-A232-312134ECAD2B}"/>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IT"/>
          </a:p>
        </p:txBody>
      </p:sp>
      <p:sp>
        <p:nvSpPr>
          <p:cNvPr id="4" name="Date Placeholder 3">
            <a:extLst>
              <a:ext uri="{FF2B5EF4-FFF2-40B4-BE49-F238E27FC236}">
                <a16:creationId xmlns:a16="http://schemas.microsoft.com/office/drawing/2014/main" id="{3342E8DC-7577-A64F-9527-E77EB09C39D3}"/>
              </a:ext>
            </a:extLst>
          </p:cNvPr>
          <p:cNvSpPr>
            <a:spLocks noGrp="1"/>
          </p:cNvSpPr>
          <p:nvPr>
            <p:ph type="dt" sz="half" idx="10"/>
          </p:nvPr>
        </p:nvSpPr>
        <p:spPr/>
        <p:txBody>
          <a:bodyPr/>
          <a:lstStyle/>
          <a:p>
            <a:fld id="{278BA081-C712-F647-B9CC-90A119ADD3CD}" type="datetime1">
              <a:rPr lang="it-IT" smtClean="0"/>
              <a:t>01/02/22</a:t>
            </a:fld>
            <a:endParaRPr lang="en-IT"/>
          </a:p>
        </p:txBody>
      </p:sp>
      <p:sp>
        <p:nvSpPr>
          <p:cNvPr id="5" name="Footer Placeholder 4">
            <a:extLst>
              <a:ext uri="{FF2B5EF4-FFF2-40B4-BE49-F238E27FC236}">
                <a16:creationId xmlns:a16="http://schemas.microsoft.com/office/drawing/2014/main" id="{CA529867-A19C-0743-9DAA-92CC33DB9E0B}"/>
              </a:ext>
            </a:extLst>
          </p:cNvPr>
          <p:cNvSpPr>
            <a:spLocks noGrp="1"/>
          </p:cNvSpPr>
          <p:nvPr>
            <p:ph type="ftr" sz="quarter" idx="11"/>
          </p:nvPr>
        </p:nvSpPr>
        <p:spPr/>
        <p:txBody>
          <a:bodyPr/>
          <a:lstStyle/>
          <a:p>
            <a:r>
              <a:rPr lang="en-GB"/>
              <a:t>S.Bianco, A.G.Chiodetti, M.Locati, Introduzione, riunione 2 Gruppo di lavoro Open Science ConPER 20220201</a:t>
            </a:r>
            <a:endParaRPr lang="en-IT"/>
          </a:p>
        </p:txBody>
      </p:sp>
      <p:sp>
        <p:nvSpPr>
          <p:cNvPr id="6" name="Slide Number Placeholder 5">
            <a:extLst>
              <a:ext uri="{FF2B5EF4-FFF2-40B4-BE49-F238E27FC236}">
                <a16:creationId xmlns:a16="http://schemas.microsoft.com/office/drawing/2014/main" id="{9A39DB62-00B0-1743-9625-B95EEF10E221}"/>
              </a:ext>
            </a:extLst>
          </p:cNvPr>
          <p:cNvSpPr>
            <a:spLocks noGrp="1"/>
          </p:cNvSpPr>
          <p:nvPr>
            <p:ph type="sldNum" sz="quarter" idx="12"/>
          </p:nvPr>
        </p:nvSpPr>
        <p:spPr/>
        <p:txBody>
          <a:bodyPr/>
          <a:lstStyle/>
          <a:p>
            <a:fld id="{AEB62664-EDD6-8542-A24C-C3AFF0A0BDA4}" type="slidenum">
              <a:rPr lang="en-IT" smtClean="0"/>
              <a:t>‹#›</a:t>
            </a:fld>
            <a:endParaRPr lang="en-IT"/>
          </a:p>
        </p:txBody>
      </p:sp>
    </p:spTree>
    <p:extLst>
      <p:ext uri="{BB962C8B-B14F-4D97-AF65-F5344CB8AC3E}">
        <p14:creationId xmlns:p14="http://schemas.microsoft.com/office/powerpoint/2010/main" val="41130578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566918-6011-4645-8BFB-B973AD6CDC76}"/>
              </a:ext>
            </a:extLst>
          </p:cNvPr>
          <p:cNvSpPr>
            <a:spLocks noGrp="1"/>
          </p:cNvSpPr>
          <p:nvPr>
            <p:ph type="title"/>
          </p:nvPr>
        </p:nvSpPr>
        <p:spPr/>
        <p:txBody>
          <a:bodyPr/>
          <a:lstStyle/>
          <a:p>
            <a:r>
              <a:rPr lang="en-GB"/>
              <a:t>Click to edit Master title style</a:t>
            </a:r>
            <a:endParaRPr lang="en-IT"/>
          </a:p>
        </p:txBody>
      </p:sp>
      <p:sp>
        <p:nvSpPr>
          <p:cNvPr id="3" name="Content Placeholder 2">
            <a:extLst>
              <a:ext uri="{FF2B5EF4-FFF2-40B4-BE49-F238E27FC236}">
                <a16:creationId xmlns:a16="http://schemas.microsoft.com/office/drawing/2014/main" id="{B5B27D88-9A19-DB43-906F-9E3D707CF751}"/>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IT"/>
          </a:p>
        </p:txBody>
      </p:sp>
      <p:sp>
        <p:nvSpPr>
          <p:cNvPr id="4" name="Date Placeholder 3">
            <a:extLst>
              <a:ext uri="{FF2B5EF4-FFF2-40B4-BE49-F238E27FC236}">
                <a16:creationId xmlns:a16="http://schemas.microsoft.com/office/drawing/2014/main" id="{6B24029D-3B94-6D4B-9C4E-53DD5A257A0B}"/>
              </a:ext>
            </a:extLst>
          </p:cNvPr>
          <p:cNvSpPr>
            <a:spLocks noGrp="1"/>
          </p:cNvSpPr>
          <p:nvPr>
            <p:ph type="dt" sz="half" idx="10"/>
          </p:nvPr>
        </p:nvSpPr>
        <p:spPr/>
        <p:txBody>
          <a:bodyPr/>
          <a:lstStyle/>
          <a:p>
            <a:fld id="{EBC26AE9-557E-1646-8B64-9057F90A4924}" type="datetime1">
              <a:rPr lang="it-IT" smtClean="0"/>
              <a:t>01/02/22</a:t>
            </a:fld>
            <a:endParaRPr lang="en-IT"/>
          </a:p>
        </p:txBody>
      </p:sp>
      <p:sp>
        <p:nvSpPr>
          <p:cNvPr id="5" name="Footer Placeholder 4">
            <a:extLst>
              <a:ext uri="{FF2B5EF4-FFF2-40B4-BE49-F238E27FC236}">
                <a16:creationId xmlns:a16="http://schemas.microsoft.com/office/drawing/2014/main" id="{4BDFE8A4-B82C-8849-8DA3-687DFD9AD59A}"/>
              </a:ext>
            </a:extLst>
          </p:cNvPr>
          <p:cNvSpPr>
            <a:spLocks noGrp="1"/>
          </p:cNvSpPr>
          <p:nvPr>
            <p:ph type="ftr" sz="quarter" idx="11"/>
          </p:nvPr>
        </p:nvSpPr>
        <p:spPr>
          <a:xfrm rot="16200000">
            <a:off x="9061808" y="3170613"/>
            <a:ext cx="5647574" cy="365125"/>
          </a:xfrm>
        </p:spPr>
        <p:txBody>
          <a:bodyPr/>
          <a:lstStyle/>
          <a:p>
            <a:r>
              <a:rPr lang="en-GB"/>
              <a:t>S.Bianco, A.G.Chiodetti, M.Locati, Introduzione, riunione 2 Gruppo di lavoro Open Science ConPER 20220201</a:t>
            </a:r>
            <a:endParaRPr lang="en-IT"/>
          </a:p>
        </p:txBody>
      </p:sp>
      <p:sp>
        <p:nvSpPr>
          <p:cNvPr id="6" name="Slide Number Placeholder 5">
            <a:extLst>
              <a:ext uri="{FF2B5EF4-FFF2-40B4-BE49-F238E27FC236}">
                <a16:creationId xmlns:a16="http://schemas.microsoft.com/office/drawing/2014/main" id="{B892803A-FDFE-5449-982C-8DF1B3FAE009}"/>
              </a:ext>
            </a:extLst>
          </p:cNvPr>
          <p:cNvSpPr>
            <a:spLocks noGrp="1"/>
          </p:cNvSpPr>
          <p:nvPr>
            <p:ph type="sldNum" sz="quarter" idx="12"/>
          </p:nvPr>
        </p:nvSpPr>
        <p:spPr/>
        <p:txBody>
          <a:bodyPr/>
          <a:lstStyle/>
          <a:p>
            <a:fld id="{AEB62664-EDD6-8542-A24C-C3AFF0A0BDA4}" type="slidenum">
              <a:rPr lang="en-IT" smtClean="0"/>
              <a:t>‹#›</a:t>
            </a:fld>
            <a:endParaRPr lang="en-IT"/>
          </a:p>
        </p:txBody>
      </p:sp>
    </p:spTree>
    <p:extLst>
      <p:ext uri="{BB962C8B-B14F-4D97-AF65-F5344CB8AC3E}">
        <p14:creationId xmlns:p14="http://schemas.microsoft.com/office/powerpoint/2010/main" val="35612431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327227-1844-DA49-BADC-9347013844D2}"/>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IT"/>
          </a:p>
        </p:txBody>
      </p:sp>
      <p:sp>
        <p:nvSpPr>
          <p:cNvPr id="3" name="Text Placeholder 2">
            <a:extLst>
              <a:ext uri="{FF2B5EF4-FFF2-40B4-BE49-F238E27FC236}">
                <a16:creationId xmlns:a16="http://schemas.microsoft.com/office/drawing/2014/main" id="{41F38EC9-4B10-3648-8332-C3FF4F769DD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4D12E38B-6351-944E-A7C2-98D89FC6C00E}"/>
              </a:ext>
            </a:extLst>
          </p:cNvPr>
          <p:cNvSpPr>
            <a:spLocks noGrp="1"/>
          </p:cNvSpPr>
          <p:nvPr>
            <p:ph type="dt" sz="half" idx="10"/>
          </p:nvPr>
        </p:nvSpPr>
        <p:spPr/>
        <p:txBody>
          <a:bodyPr/>
          <a:lstStyle/>
          <a:p>
            <a:fld id="{5F51DF0F-79B7-2C4C-8E9F-2408C8D3BC12}" type="datetime1">
              <a:rPr lang="it-IT" smtClean="0"/>
              <a:t>01/02/22</a:t>
            </a:fld>
            <a:endParaRPr lang="en-IT"/>
          </a:p>
        </p:txBody>
      </p:sp>
      <p:sp>
        <p:nvSpPr>
          <p:cNvPr id="5" name="Footer Placeholder 4">
            <a:extLst>
              <a:ext uri="{FF2B5EF4-FFF2-40B4-BE49-F238E27FC236}">
                <a16:creationId xmlns:a16="http://schemas.microsoft.com/office/drawing/2014/main" id="{0805CE76-8D7F-D540-94E4-18D1EE346BF0}"/>
              </a:ext>
            </a:extLst>
          </p:cNvPr>
          <p:cNvSpPr>
            <a:spLocks noGrp="1"/>
          </p:cNvSpPr>
          <p:nvPr>
            <p:ph type="ftr" sz="quarter" idx="11"/>
          </p:nvPr>
        </p:nvSpPr>
        <p:spPr/>
        <p:txBody>
          <a:bodyPr/>
          <a:lstStyle/>
          <a:p>
            <a:r>
              <a:rPr lang="en-GB"/>
              <a:t>S.Bianco, A.G.Chiodetti, M.Locati, Introduzione, riunione 2 Gruppo di lavoro Open Science ConPER 20220201</a:t>
            </a:r>
            <a:endParaRPr lang="en-IT"/>
          </a:p>
        </p:txBody>
      </p:sp>
      <p:sp>
        <p:nvSpPr>
          <p:cNvPr id="6" name="Slide Number Placeholder 5">
            <a:extLst>
              <a:ext uri="{FF2B5EF4-FFF2-40B4-BE49-F238E27FC236}">
                <a16:creationId xmlns:a16="http://schemas.microsoft.com/office/drawing/2014/main" id="{B7198027-D604-2C40-838E-073CA3FC979B}"/>
              </a:ext>
            </a:extLst>
          </p:cNvPr>
          <p:cNvSpPr>
            <a:spLocks noGrp="1"/>
          </p:cNvSpPr>
          <p:nvPr>
            <p:ph type="sldNum" sz="quarter" idx="12"/>
          </p:nvPr>
        </p:nvSpPr>
        <p:spPr/>
        <p:txBody>
          <a:bodyPr/>
          <a:lstStyle/>
          <a:p>
            <a:fld id="{AEB62664-EDD6-8542-A24C-C3AFF0A0BDA4}" type="slidenum">
              <a:rPr lang="en-IT" smtClean="0"/>
              <a:t>‹#›</a:t>
            </a:fld>
            <a:endParaRPr lang="en-IT"/>
          </a:p>
        </p:txBody>
      </p:sp>
    </p:spTree>
    <p:extLst>
      <p:ext uri="{BB962C8B-B14F-4D97-AF65-F5344CB8AC3E}">
        <p14:creationId xmlns:p14="http://schemas.microsoft.com/office/powerpoint/2010/main" val="27599349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BDDCA0-1182-3248-9765-67CDD10227FB}"/>
              </a:ext>
            </a:extLst>
          </p:cNvPr>
          <p:cNvSpPr>
            <a:spLocks noGrp="1"/>
          </p:cNvSpPr>
          <p:nvPr>
            <p:ph type="title"/>
          </p:nvPr>
        </p:nvSpPr>
        <p:spPr/>
        <p:txBody>
          <a:bodyPr/>
          <a:lstStyle/>
          <a:p>
            <a:r>
              <a:rPr lang="en-GB"/>
              <a:t>Click to edit Master title style</a:t>
            </a:r>
            <a:endParaRPr lang="en-IT"/>
          </a:p>
        </p:txBody>
      </p:sp>
      <p:sp>
        <p:nvSpPr>
          <p:cNvPr id="3" name="Content Placeholder 2">
            <a:extLst>
              <a:ext uri="{FF2B5EF4-FFF2-40B4-BE49-F238E27FC236}">
                <a16:creationId xmlns:a16="http://schemas.microsoft.com/office/drawing/2014/main" id="{CC6C450E-313F-4E4F-A9B2-52A03130FF75}"/>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IT"/>
          </a:p>
        </p:txBody>
      </p:sp>
      <p:sp>
        <p:nvSpPr>
          <p:cNvPr id="4" name="Content Placeholder 3">
            <a:extLst>
              <a:ext uri="{FF2B5EF4-FFF2-40B4-BE49-F238E27FC236}">
                <a16:creationId xmlns:a16="http://schemas.microsoft.com/office/drawing/2014/main" id="{E20E8611-D9EC-404A-A4B9-21581A0329E0}"/>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IT"/>
          </a:p>
        </p:txBody>
      </p:sp>
      <p:sp>
        <p:nvSpPr>
          <p:cNvPr id="5" name="Date Placeholder 4">
            <a:extLst>
              <a:ext uri="{FF2B5EF4-FFF2-40B4-BE49-F238E27FC236}">
                <a16:creationId xmlns:a16="http://schemas.microsoft.com/office/drawing/2014/main" id="{2C71DA0C-1B53-274B-8D43-D25EE0F811CD}"/>
              </a:ext>
            </a:extLst>
          </p:cNvPr>
          <p:cNvSpPr>
            <a:spLocks noGrp="1"/>
          </p:cNvSpPr>
          <p:nvPr>
            <p:ph type="dt" sz="half" idx="10"/>
          </p:nvPr>
        </p:nvSpPr>
        <p:spPr/>
        <p:txBody>
          <a:bodyPr/>
          <a:lstStyle/>
          <a:p>
            <a:fld id="{1B33306F-7FD4-9348-8E22-445F66EA8A1C}" type="datetime1">
              <a:rPr lang="it-IT" smtClean="0"/>
              <a:t>01/02/22</a:t>
            </a:fld>
            <a:endParaRPr lang="en-IT"/>
          </a:p>
        </p:txBody>
      </p:sp>
      <p:sp>
        <p:nvSpPr>
          <p:cNvPr id="6" name="Footer Placeholder 5">
            <a:extLst>
              <a:ext uri="{FF2B5EF4-FFF2-40B4-BE49-F238E27FC236}">
                <a16:creationId xmlns:a16="http://schemas.microsoft.com/office/drawing/2014/main" id="{BDAC52EC-D4FC-6549-8AB4-0742DCD52441}"/>
              </a:ext>
            </a:extLst>
          </p:cNvPr>
          <p:cNvSpPr>
            <a:spLocks noGrp="1"/>
          </p:cNvSpPr>
          <p:nvPr>
            <p:ph type="ftr" sz="quarter" idx="11"/>
          </p:nvPr>
        </p:nvSpPr>
        <p:spPr/>
        <p:txBody>
          <a:bodyPr/>
          <a:lstStyle/>
          <a:p>
            <a:r>
              <a:rPr lang="en-GB"/>
              <a:t>S.Bianco, A.G.Chiodetti, M.Locati, Introduzione, riunione 2 Gruppo di lavoro Open Science ConPER 20220201</a:t>
            </a:r>
            <a:endParaRPr lang="en-IT"/>
          </a:p>
        </p:txBody>
      </p:sp>
      <p:sp>
        <p:nvSpPr>
          <p:cNvPr id="7" name="Slide Number Placeholder 6">
            <a:extLst>
              <a:ext uri="{FF2B5EF4-FFF2-40B4-BE49-F238E27FC236}">
                <a16:creationId xmlns:a16="http://schemas.microsoft.com/office/drawing/2014/main" id="{3071D94D-6ECE-7840-A1FE-A7CD5CBC8CA4}"/>
              </a:ext>
            </a:extLst>
          </p:cNvPr>
          <p:cNvSpPr>
            <a:spLocks noGrp="1"/>
          </p:cNvSpPr>
          <p:nvPr>
            <p:ph type="sldNum" sz="quarter" idx="12"/>
          </p:nvPr>
        </p:nvSpPr>
        <p:spPr/>
        <p:txBody>
          <a:bodyPr/>
          <a:lstStyle/>
          <a:p>
            <a:fld id="{AEB62664-EDD6-8542-A24C-C3AFF0A0BDA4}" type="slidenum">
              <a:rPr lang="en-IT" smtClean="0"/>
              <a:t>‹#›</a:t>
            </a:fld>
            <a:endParaRPr lang="en-IT"/>
          </a:p>
        </p:txBody>
      </p:sp>
    </p:spTree>
    <p:extLst>
      <p:ext uri="{BB962C8B-B14F-4D97-AF65-F5344CB8AC3E}">
        <p14:creationId xmlns:p14="http://schemas.microsoft.com/office/powerpoint/2010/main" val="25776234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CE7174-1448-974A-B58E-30C8F5EA430C}"/>
              </a:ext>
            </a:extLst>
          </p:cNvPr>
          <p:cNvSpPr>
            <a:spLocks noGrp="1"/>
          </p:cNvSpPr>
          <p:nvPr>
            <p:ph type="title"/>
          </p:nvPr>
        </p:nvSpPr>
        <p:spPr>
          <a:xfrm>
            <a:off x="839788" y="365125"/>
            <a:ext cx="10515600" cy="1325563"/>
          </a:xfrm>
        </p:spPr>
        <p:txBody>
          <a:bodyPr/>
          <a:lstStyle/>
          <a:p>
            <a:r>
              <a:rPr lang="en-GB"/>
              <a:t>Click to edit Master title style</a:t>
            </a:r>
            <a:endParaRPr lang="en-IT"/>
          </a:p>
        </p:txBody>
      </p:sp>
      <p:sp>
        <p:nvSpPr>
          <p:cNvPr id="3" name="Text Placeholder 2">
            <a:extLst>
              <a:ext uri="{FF2B5EF4-FFF2-40B4-BE49-F238E27FC236}">
                <a16:creationId xmlns:a16="http://schemas.microsoft.com/office/drawing/2014/main" id="{F87DC187-6D33-3548-A40E-A466764A635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220AC60C-C200-5E42-BD67-6FDAADF89D97}"/>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IT"/>
          </a:p>
        </p:txBody>
      </p:sp>
      <p:sp>
        <p:nvSpPr>
          <p:cNvPr id="5" name="Text Placeholder 4">
            <a:extLst>
              <a:ext uri="{FF2B5EF4-FFF2-40B4-BE49-F238E27FC236}">
                <a16:creationId xmlns:a16="http://schemas.microsoft.com/office/drawing/2014/main" id="{7DE9A945-4A3F-F741-8EBF-801F2A2D465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826AB3F6-E4F4-7848-95E7-226FA5CBB2CA}"/>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IT"/>
          </a:p>
        </p:txBody>
      </p:sp>
      <p:sp>
        <p:nvSpPr>
          <p:cNvPr id="7" name="Date Placeholder 6">
            <a:extLst>
              <a:ext uri="{FF2B5EF4-FFF2-40B4-BE49-F238E27FC236}">
                <a16:creationId xmlns:a16="http://schemas.microsoft.com/office/drawing/2014/main" id="{3B8E74E2-F722-F848-9BCB-7A0E3B43C268}"/>
              </a:ext>
            </a:extLst>
          </p:cNvPr>
          <p:cNvSpPr>
            <a:spLocks noGrp="1"/>
          </p:cNvSpPr>
          <p:nvPr>
            <p:ph type="dt" sz="half" idx="10"/>
          </p:nvPr>
        </p:nvSpPr>
        <p:spPr/>
        <p:txBody>
          <a:bodyPr/>
          <a:lstStyle/>
          <a:p>
            <a:fld id="{4920DBAF-37D8-8A4A-B1D7-128D4B1E6383}" type="datetime1">
              <a:rPr lang="it-IT" smtClean="0"/>
              <a:t>01/02/22</a:t>
            </a:fld>
            <a:endParaRPr lang="en-IT"/>
          </a:p>
        </p:txBody>
      </p:sp>
      <p:sp>
        <p:nvSpPr>
          <p:cNvPr id="8" name="Footer Placeholder 7">
            <a:extLst>
              <a:ext uri="{FF2B5EF4-FFF2-40B4-BE49-F238E27FC236}">
                <a16:creationId xmlns:a16="http://schemas.microsoft.com/office/drawing/2014/main" id="{5D3FAB8B-5E75-EE43-BAD4-2BF84348A442}"/>
              </a:ext>
            </a:extLst>
          </p:cNvPr>
          <p:cNvSpPr>
            <a:spLocks noGrp="1"/>
          </p:cNvSpPr>
          <p:nvPr>
            <p:ph type="ftr" sz="quarter" idx="11"/>
          </p:nvPr>
        </p:nvSpPr>
        <p:spPr/>
        <p:txBody>
          <a:bodyPr/>
          <a:lstStyle/>
          <a:p>
            <a:r>
              <a:rPr lang="en-GB"/>
              <a:t>S.Bianco, A.G.Chiodetti, M.Locati, Introduzione, riunione 2 Gruppo di lavoro Open Science ConPER 20220201</a:t>
            </a:r>
            <a:endParaRPr lang="en-IT"/>
          </a:p>
        </p:txBody>
      </p:sp>
      <p:sp>
        <p:nvSpPr>
          <p:cNvPr id="9" name="Slide Number Placeholder 8">
            <a:extLst>
              <a:ext uri="{FF2B5EF4-FFF2-40B4-BE49-F238E27FC236}">
                <a16:creationId xmlns:a16="http://schemas.microsoft.com/office/drawing/2014/main" id="{B3DD4B03-09D7-8A47-BA83-E8932354BE56}"/>
              </a:ext>
            </a:extLst>
          </p:cNvPr>
          <p:cNvSpPr>
            <a:spLocks noGrp="1"/>
          </p:cNvSpPr>
          <p:nvPr>
            <p:ph type="sldNum" sz="quarter" idx="12"/>
          </p:nvPr>
        </p:nvSpPr>
        <p:spPr/>
        <p:txBody>
          <a:bodyPr/>
          <a:lstStyle/>
          <a:p>
            <a:fld id="{AEB62664-EDD6-8542-A24C-C3AFF0A0BDA4}" type="slidenum">
              <a:rPr lang="en-IT" smtClean="0"/>
              <a:t>‹#›</a:t>
            </a:fld>
            <a:endParaRPr lang="en-IT"/>
          </a:p>
        </p:txBody>
      </p:sp>
    </p:spTree>
    <p:extLst>
      <p:ext uri="{BB962C8B-B14F-4D97-AF65-F5344CB8AC3E}">
        <p14:creationId xmlns:p14="http://schemas.microsoft.com/office/powerpoint/2010/main" val="12633994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2CBAB2-A051-F444-9363-5CAEC6CF9A60}"/>
              </a:ext>
            </a:extLst>
          </p:cNvPr>
          <p:cNvSpPr>
            <a:spLocks noGrp="1"/>
          </p:cNvSpPr>
          <p:nvPr>
            <p:ph type="title"/>
          </p:nvPr>
        </p:nvSpPr>
        <p:spPr/>
        <p:txBody>
          <a:bodyPr/>
          <a:lstStyle/>
          <a:p>
            <a:r>
              <a:rPr lang="en-GB"/>
              <a:t>Click to edit Master title style</a:t>
            </a:r>
            <a:endParaRPr lang="en-IT"/>
          </a:p>
        </p:txBody>
      </p:sp>
      <p:sp>
        <p:nvSpPr>
          <p:cNvPr id="3" name="Date Placeholder 2">
            <a:extLst>
              <a:ext uri="{FF2B5EF4-FFF2-40B4-BE49-F238E27FC236}">
                <a16:creationId xmlns:a16="http://schemas.microsoft.com/office/drawing/2014/main" id="{7CF459A4-5C82-8B4E-9A5D-55C358EB0AF0}"/>
              </a:ext>
            </a:extLst>
          </p:cNvPr>
          <p:cNvSpPr>
            <a:spLocks noGrp="1"/>
          </p:cNvSpPr>
          <p:nvPr>
            <p:ph type="dt" sz="half" idx="10"/>
          </p:nvPr>
        </p:nvSpPr>
        <p:spPr/>
        <p:txBody>
          <a:bodyPr/>
          <a:lstStyle/>
          <a:p>
            <a:fld id="{32666D7E-0669-924F-B09F-2F2422C3A1E2}" type="datetime1">
              <a:rPr lang="it-IT" smtClean="0"/>
              <a:t>01/02/22</a:t>
            </a:fld>
            <a:endParaRPr lang="en-IT"/>
          </a:p>
        </p:txBody>
      </p:sp>
      <p:sp>
        <p:nvSpPr>
          <p:cNvPr id="4" name="Footer Placeholder 3">
            <a:extLst>
              <a:ext uri="{FF2B5EF4-FFF2-40B4-BE49-F238E27FC236}">
                <a16:creationId xmlns:a16="http://schemas.microsoft.com/office/drawing/2014/main" id="{44DD4DB9-7640-BD4A-8C4A-90ACA0E4AA40}"/>
              </a:ext>
            </a:extLst>
          </p:cNvPr>
          <p:cNvSpPr>
            <a:spLocks noGrp="1"/>
          </p:cNvSpPr>
          <p:nvPr>
            <p:ph type="ftr" sz="quarter" idx="11"/>
          </p:nvPr>
        </p:nvSpPr>
        <p:spPr/>
        <p:txBody>
          <a:bodyPr/>
          <a:lstStyle/>
          <a:p>
            <a:r>
              <a:rPr lang="en-GB"/>
              <a:t>S.Bianco, A.G.Chiodetti, M.Locati, Introduzione, riunione 2 Gruppo di lavoro Open Science ConPER 20220201</a:t>
            </a:r>
            <a:endParaRPr lang="en-IT"/>
          </a:p>
        </p:txBody>
      </p:sp>
      <p:sp>
        <p:nvSpPr>
          <p:cNvPr id="5" name="Slide Number Placeholder 4">
            <a:extLst>
              <a:ext uri="{FF2B5EF4-FFF2-40B4-BE49-F238E27FC236}">
                <a16:creationId xmlns:a16="http://schemas.microsoft.com/office/drawing/2014/main" id="{4C39334C-B686-6D47-8C18-F7BE9152FE20}"/>
              </a:ext>
            </a:extLst>
          </p:cNvPr>
          <p:cNvSpPr>
            <a:spLocks noGrp="1"/>
          </p:cNvSpPr>
          <p:nvPr>
            <p:ph type="sldNum" sz="quarter" idx="12"/>
          </p:nvPr>
        </p:nvSpPr>
        <p:spPr/>
        <p:txBody>
          <a:bodyPr/>
          <a:lstStyle/>
          <a:p>
            <a:fld id="{AEB62664-EDD6-8542-A24C-C3AFF0A0BDA4}" type="slidenum">
              <a:rPr lang="en-IT" smtClean="0"/>
              <a:t>‹#›</a:t>
            </a:fld>
            <a:endParaRPr lang="en-IT"/>
          </a:p>
        </p:txBody>
      </p:sp>
    </p:spTree>
    <p:extLst>
      <p:ext uri="{BB962C8B-B14F-4D97-AF65-F5344CB8AC3E}">
        <p14:creationId xmlns:p14="http://schemas.microsoft.com/office/powerpoint/2010/main" val="33880185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AA8F169-E252-774B-BC22-A65DDAA6F41B}"/>
              </a:ext>
            </a:extLst>
          </p:cNvPr>
          <p:cNvSpPr>
            <a:spLocks noGrp="1"/>
          </p:cNvSpPr>
          <p:nvPr>
            <p:ph type="dt" sz="half" idx="10"/>
          </p:nvPr>
        </p:nvSpPr>
        <p:spPr/>
        <p:txBody>
          <a:bodyPr/>
          <a:lstStyle/>
          <a:p>
            <a:fld id="{5656F969-29D7-B042-9113-424320FA293A}" type="datetime1">
              <a:rPr lang="it-IT" smtClean="0"/>
              <a:t>01/02/22</a:t>
            </a:fld>
            <a:endParaRPr lang="en-IT"/>
          </a:p>
        </p:txBody>
      </p:sp>
      <p:sp>
        <p:nvSpPr>
          <p:cNvPr id="3" name="Footer Placeholder 2">
            <a:extLst>
              <a:ext uri="{FF2B5EF4-FFF2-40B4-BE49-F238E27FC236}">
                <a16:creationId xmlns:a16="http://schemas.microsoft.com/office/drawing/2014/main" id="{7E73ED3B-F3C7-4A49-BB83-7BAEE3EDEE05}"/>
              </a:ext>
            </a:extLst>
          </p:cNvPr>
          <p:cNvSpPr>
            <a:spLocks noGrp="1"/>
          </p:cNvSpPr>
          <p:nvPr>
            <p:ph type="ftr" sz="quarter" idx="11"/>
          </p:nvPr>
        </p:nvSpPr>
        <p:spPr/>
        <p:txBody>
          <a:bodyPr/>
          <a:lstStyle/>
          <a:p>
            <a:r>
              <a:rPr lang="en-GB"/>
              <a:t>S.Bianco, A.G.Chiodetti, M.Locati, Introduzione, riunione 2 Gruppo di lavoro Open Science ConPER 20220201</a:t>
            </a:r>
            <a:endParaRPr lang="en-IT"/>
          </a:p>
        </p:txBody>
      </p:sp>
      <p:sp>
        <p:nvSpPr>
          <p:cNvPr id="4" name="Slide Number Placeholder 3">
            <a:extLst>
              <a:ext uri="{FF2B5EF4-FFF2-40B4-BE49-F238E27FC236}">
                <a16:creationId xmlns:a16="http://schemas.microsoft.com/office/drawing/2014/main" id="{C7067339-4A1D-124A-A580-6205886BAF49}"/>
              </a:ext>
            </a:extLst>
          </p:cNvPr>
          <p:cNvSpPr>
            <a:spLocks noGrp="1"/>
          </p:cNvSpPr>
          <p:nvPr>
            <p:ph type="sldNum" sz="quarter" idx="12"/>
          </p:nvPr>
        </p:nvSpPr>
        <p:spPr/>
        <p:txBody>
          <a:bodyPr/>
          <a:lstStyle/>
          <a:p>
            <a:fld id="{AEB62664-EDD6-8542-A24C-C3AFF0A0BDA4}" type="slidenum">
              <a:rPr lang="en-IT" smtClean="0"/>
              <a:t>‹#›</a:t>
            </a:fld>
            <a:endParaRPr lang="en-IT"/>
          </a:p>
        </p:txBody>
      </p:sp>
    </p:spTree>
    <p:extLst>
      <p:ext uri="{BB962C8B-B14F-4D97-AF65-F5344CB8AC3E}">
        <p14:creationId xmlns:p14="http://schemas.microsoft.com/office/powerpoint/2010/main" val="6960479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82ADC3-687B-1A49-AB0E-57DDD10AA4CE}"/>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IT"/>
          </a:p>
        </p:txBody>
      </p:sp>
      <p:sp>
        <p:nvSpPr>
          <p:cNvPr id="3" name="Content Placeholder 2">
            <a:extLst>
              <a:ext uri="{FF2B5EF4-FFF2-40B4-BE49-F238E27FC236}">
                <a16:creationId xmlns:a16="http://schemas.microsoft.com/office/drawing/2014/main" id="{7536EBFC-21FE-DD4B-B0A5-A89A149AD9D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IT"/>
          </a:p>
        </p:txBody>
      </p:sp>
      <p:sp>
        <p:nvSpPr>
          <p:cNvPr id="4" name="Text Placeholder 3">
            <a:extLst>
              <a:ext uri="{FF2B5EF4-FFF2-40B4-BE49-F238E27FC236}">
                <a16:creationId xmlns:a16="http://schemas.microsoft.com/office/drawing/2014/main" id="{5BE126EA-52FA-6449-9B95-F171765A81C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8954E09D-4CC0-E444-8412-BDE3AE7F612A}"/>
              </a:ext>
            </a:extLst>
          </p:cNvPr>
          <p:cNvSpPr>
            <a:spLocks noGrp="1"/>
          </p:cNvSpPr>
          <p:nvPr>
            <p:ph type="dt" sz="half" idx="10"/>
          </p:nvPr>
        </p:nvSpPr>
        <p:spPr/>
        <p:txBody>
          <a:bodyPr/>
          <a:lstStyle/>
          <a:p>
            <a:fld id="{EC7C7C18-F665-B447-A1A7-8ED1DDF9A74E}" type="datetime1">
              <a:rPr lang="it-IT" smtClean="0"/>
              <a:t>01/02/22</a:t>
            </a:fld>
            <a:endParaRPr lang="en-IT"/>
          </a:p>
        </p:txBody>
      </p:sp>
      <p:sp>
        <p:nvSpPr>
          <p:cNvPr id="6" name="Footer Placeholder 5">
            <a:extLst>
              <a:ext uri="{FF2B5EF4-FFF2-40B4-BE49-F238E27FC236}">
                <a16:creationId xmlns:a16="http://schemas.microsoft.com/office/drawing/2014/main" id="{C6071CA7-0F49-8A4E-9261-690D9E3F72AE}"/>
              </a:ext>
            </a:extLst>
          </p:cNvPr>
          <p:cNvSpPr>
            <a:spLocks noGrp="1"/>
          </p:cNvSpPr>
          <p:nvPr>
            <p:ph type="ftr" sz="quarter" idx="11"/>
          </p:nvPr>
        </p:nvSpPr>
        <p:spPr/>
        <p:txBody>
          <a:bodyPr/>
          <a:lstStyle/>
          <a:p>
            <a:r>
              <a:rPr lang="en-GB"/>
              <a:t>S.Bianco, A.G.Chiodetti, M.Locati, Introduzione, riunione 2 Gruppo di lavoro Open Science ConPER 20220201</a:t>
            </a:r>
            <a:endParaRPr lang="en-IT"/>
          </a:p>
        </p:txBody>
      </p:sp>
      <p:sp>
        <p:nvSpPr>
          <p:cNvPr id="7" name="Slide Number Placeholder 6">
            <a:extLst>
              <a:ext uri="{FF2B5EF4-FFF2-40B4-BE49-F238E27FC236}">
                <a16:creationId xmlns:a16="http://schemas.microsoft.com/office/drawing/2014/main" id="{0B31D52A-D0D6-5748-9D2A-F8604B4F3591}"/>
              </a:ext>
            </a:extLst>
          </p:cNvPr>
          <p:cNvSpPr>
            <a:spLocks noGrp="1"/>
          </p:cNvSpPr>
          <p:nvPr>
            <p:ph type="sldNum" sz="quarter" idx="12"/>
          </p:nvPr>
        </p:nvSpPr>
        <p:spPr/>
        <p:txBody>
          <a:bodyPr/>
          <a:lstStyle/>
          <a:p>
            <a:fld id="{AEB62664-EDD6-8542-A24C-C3AFF0A0BDA4}" type="slidenum">
              <a:rPr lang="en-IT" smtClean="0"/>
              <a:t>‹#›</a:t>
            </a:fld>
            <a:endParaRPr lang="en-IT"/>
          </a:p>
        </p:txBody>
      </p:sp>
    </p:spTree>
    <p:extLst>
      <p:ext uri="{BB962C8B-B14F-4D97-AF65-F5344CB8AC3E}">
        <p14:creationId xmlns:p14="http://schemas.microsoft.com/office/powerpoint/2010/main" val="16756707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8A977E-E1FD-E248-BD25-D1F785A9AC54}"/>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IT"/>
          </a:p>
        </p:txBody>
      </p:sp>
      <p:sp>
        <p:nvSpPr>
          <p:cNvPr id="3" name="Picture Placeholder 2">
            <a:extLst>
              <a:ext uri="{FF2B5EF4-FFF2-40B4-BE49-F238E27FC236}">
                <a16:creationId xmlns:a16="http://schemas.microsoft.com/office/drawing/2014/main" id="{F91E6BBF-AF54-5043-812D-A1CFF52F9D2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T"/>
          </a:p>
        </p:txBody>
      </p:sp>
      <p:sp>
        <p:nvSpPr>
          <p:cNvPr id="4" name="Text Placeholder 3">
            <a:extLst>
              <a:ext uri="{FF2B5EF4-FFF2-40B4-BE49-F238E27FC236}">
                <a16:creationId xmlns:a16="http://schemas.microsoft.com/office/drawing/2014/main" id="{AC4DA614-1FF8-074B-9656-D5B54495ECC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D76A86E7-43BC-5540-AD4A-33E10923CED7}"/>
              </a:ext>
            </a:extLst>
          </p:cNvPr>
          <p:cNvSpPr>
            <a:spLocks noGrp="1"/>
          </p:cNvSpPr>
          <p:nvPr>
            <p:ph type="dt" sz="half" idx="10"/>
          </p:nvPr>
        </p:nvSpPr>
        <p:spPr/>
        <p:txBody>
          <a:bodyPr/>
          <a:lstStyle/>
          <a:p>
            <a:fld id="{34001242-6EB1-0C46-B4B4-AA1572BE69E7}" type="datetime1">
              <a:rPr lang="it-IT" smtClean="0"/>
              <a:t>01/02/22</a:t>
            </a:fld>
            <a:endParaRPr lang="en-IT"/>
          </a:p>
        </p:txBody>
      </p:sp>
      <p:sp>
        <p:nvSpPr>
          <p:cNvPr id="6" name="Footer Placeholder 5">
            <a:extLst>
              <a:ext uri="{FF2B5EF4-FFF2-40B4-BE49-F238E27FC236}">
                <a16:creationId xmlns:a16="http://schemas.microsoft.com/office/drawing/2014/main" id="{708458D2-A53F-3540-8CE4-DDDFF65B70DD}"/>
              </a:ext>
            </a:extLst>
          </p:cNvPr>
          <p:cNvSpPr>
            <a:spLocks noGrp="1"/>
          </p:cNvSpPr>
          <p:nvPr>
            <p:ph type="ftr" sz="quarter" idx="11"/>
          </p:nvPr>
        </p:nvSpPr>
        <p:spPr/>
        <p:txBody>
          <a:bodyPr/>
          <a:lstStyle/>
          <a:p>
            <a:r>
              <a:rPr lang="en-GB"/>
              <a:t>S.Bianco, A.G.Chiodetti, M.Locati, Introduzione, riunione 2 Gruppo di lavoro Open Science ConPER 20220201</a:t>
            </a:r>
            <a:endParaRPr lang="en-IT"/>
          </a:p>
        </p:txBody>
      </p:sp>
      <p:sp>
        <p:nvSpPr>
          <p:cNvPr id="7" name="Slide Number Placeholder 6">
            <a:extLst>
              <a:ext uri="{FF2B5EF4-FFF2-40B4-BE49-F238E27FC236}">
                <a16:creationId xmlns:a16="http://schemas.microsoft.com/office/drawing/2014/main" id="{77051F58-7F3D-F545-ACFE-3061425B2670}"/>
              </a:ext>
            </a:extLst>
          </p:cNvPr>
          <p:cNvSpPr>
            <a:spLocks noGrp="1"/>
          </p:cNvSpPr>
          <p:nvPr>
            <p:ph type="sldNum" sz="quarter" idx="12"/>
          </p:nvPr>
        </p:nvSpPr>
        <p:spPr/>
        <p:txBody>
          <a:bodyPr/>
          <a:lstStyle/>
          <a:p>
            <a:fld id="{AEB62664-EDD6-8542-A24C-C3AFF0A0BDA4}" type="slidenum">
              <a:rPr lang="en-IT" smtClean="0"/>
              <a:t>‹#›</a:t>
            </a:fld>
            <a:endParaRPr lang="en-IT"/>
          </a:p>
        </p:txBody>
      </p:sp>
    </p:spTree>
    <p:extLst>
      <p:ext uri="{BB962C8B-B14F-4D97-AF65-F5344CB8AC3E}">
        <p14:creationId xmlns:p14="http://schemas.microsoft.com/office/powerpoint/2010/main" val="1968429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9E5F7C2-2A97-1144-BA4D-48DB0DEC4B3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IT"/>
          </a:p>
        </p:txBody>
      </p:sp>
      <p:sp>
        <p:nvSpPr>
          <p:cNvPr id="3" name="Text Placeholder 2">
            <a:extLst>
              <a:ext uri="{FF2B5EF4-FFF2-40B4-BE49-F238E27FC236}">
                <a16:creationId xmlns:a16="http://schemas.microsoft.com/office/drawing/2014/main" id="{A05BED15-FA97-7340-AEE5-759E779BB26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IT"/>
          </a:p>
        </p:txBody>
      </p:sp>
      <p:sp>
        <p:nvSpPr>
          <p:cNvPr id="4" name="Date Placeholder 3">
            <a:extLst>
              <a:ext uri="{FF2B5EF4-FFF2-40B4-BE49-F238E27FC236}">
                <a16:creationId xmlns:a16="http://schemas.microsoft.com/office/drawing/2014/main" id="{580EFE63-3AF8-5D47-ACB7-A151C782976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AA888C5-0C19-1645-BF80-4AB2A0AAFBEB}" type="datetime1">
              <a:rPr lang="it-IT" smtClean="0"/>
              <a:t>01/02/22</a:t>
            </a:fld>
            <a:endParaRPr lang="en-IT"/>
          </a:p>
        </p:txBody>
      </p:sp>
      <p:sp>
        <p:nvSpPr>
          <p:cNvPr id="5" name="Footer Placeholder 4">
            <a:extLst>
              <a:ext uri="{FF2B5EF4-FFF2-40B4-BE49-F238E27FC236}">
                <a16:creationId xmlns:a16="http://schemas.microsoft.com/office/drawing/2014/main" id="{12C05BB1-1DA5-4447-8E35-0E5C3F6081C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GB"/>
              <a:t>S.Bianco, A.G.Chiodetti, M.Locati, Introduzione, riunione 2 Gruppo di lavoro Open Science ConPER 20220201</a:t>
            </a:r>
            <a:endParaRPr lang="en-IT"/>
          </a:p>
        </p:txBody>
      </p:sp>
      <p:sp>
        <p:nvSpPr>
          <p:cNvPr id="6" name="Slide Number Placeholder 5">
            <a:extLst>
              <a:ext uri="{FF2B5EF4-FFF2-40B4-BE49-F238E27FC236}">
                <a16:creationId xmlns:a16="http://schemas.microsoft.com/office/drawing/2014/main" id="{89CF1484-BA34-AD45-B4E4-438E77F557C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EB62664-EDD6-8542-A24C-C3AFF0A0BDA4}" type="slidenum">
              <a:rPr lang="en-IT" smtClean="0"/>
              <a:t>‹#›</a:t>
            </a:fld>
            <a:endParaRPr lang="en-IT"/>
          </a:p>
        </p:txBody>
      </p:sp>
    </p:spTree>
    <p:extLst>
      <p:ext uri="{BB962C8B-B14F-4D97-AF65-F5344CB8AC3E}">
        <p14:creationId xmlns:p14="http://schemas.microsoft.com/office/powerpoint/2010/main" val="329280430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mailto:conper.openscience@lists.infn.it"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51DC73-1418-FF4E-8AB7-8CEFC3DAF379}"/>
              </a:ext>
            </a:extLst>
          </p:cNvPr>
          <p:cNvSpPr>
            <a:spLocks noGrp="1"/>
          </p:cNvSpPr>
          <p:nvPr>
            <p:ph type="title"/>
          </p:nvPr>
        </p:nvSpPr>
        <p:spPr/>
        <p:txBody>
          <a:bodyPr/>
          <a:lstStyle/>
          <a:p>
            <a:pPr algn="ctr"/>
            <a:r>
              <a:rPr lang="en-IT" b="1" dirty="0"/>
              <a:t>Riunione 2 </a:t>
            </a:r>
            <a:br>
              <a:rPr lang="en-IT" b="1" dirty="0"/>
            </a:br>
            <a:r>
              <a:rPr lang="en-IT" b="1" dirty="0"/>
              <a:t>Gruppo di lavoro Open science della ConPER</a:t>
            </a:r>
          </a:p>
        </p:txBody>
      </p:sp>
      <p:sp>
        <p:nvSpPr>
          <p:cNvPr id="3" name="Content Placeholder 2">
            <a:extLst>
              <a:ext uri="{FF2B5EF4-FFF2-40B4-BE49-F238E27FC236}">
                <a16:creationId xmlns:a16="http://schemas.microsoft.com/office/drawing/2014/main" id="{4118BD8B-4FB8-424D-B007-CEB4F2764FAF}"/>
              </a:ext>
            </a:extLst>
          </p:cNvPr>
          <p:cNvSpPr>
            <a:spLocks noGrp="1"/>
          </p:cNvSpPr>
          <p:nvPr>
            <p:ph idx="1"/>
          </p:nvPr>
        </p:nvSpPr>
        <p:spPr>
          <a:xfrm>
            <a:off x="838200" y="2724203"/>
            <a:ext cx="10515600" cy="3121792"/>
          </a:xfrm>
        </p:spPr>
        <p:txBody>
          <a:bodyPr>
            <a:normAutofit fontScale="62500" lnSpcReduction="20000"/>
          </a:bodyPr>
          <a:lstStyle/>
          <a:p>
            <a:r>
              <a:rPr lang="en-IT" dirty="0"/>
              <a:t>11:00 (10 min) -Introduzione e aggiornamenti</a:t>
            </a:r>
          </a:p>
          <a:p>
            <a:r>
              <a:rPr lang="en-GB" dirty="0"/>
              <a:t>11:10 (15 min) - Roberto </a:t>
            </a:r>
            <a:r>
              <a:rPr lang="en-GB" dirty="0" err="1"/>
              <a:t>Delle</a:t>
            </a:r>
            <a:r>
              <a:rPr lang="en-GB" dirty="0"/>
              <a:t> Donne (CRUI e </a:t>
            </a:r>
            <a:r>
              <a:rPr lang="en-GB" dirty="0" err="1"/>
              <a:t>UniNA</a:t>
            </a:r>
            <a:r>
              <a:rPr lang="en-GB" dirty="0"/>
              <a:t>) " </a:t>
            </a:r>
            <a:r>
              <a:rPr lang="en-GB" dirty="0" err="1"/>
              <a:t>Osservatorio</a:t>
            </a:r>
            <a:r>
              <a:rPr lang="en-GB" dirty="0"/>
              <a:t> </a:t>
            </a:r>
            <a:r>
              <a:rPr lang="en-GB" dirty="0" err="1"/>
              <a:t>della</a:t>
            </a:r>
            <a:r>
              <a:rPr lang="en-GB" dirty="0"/>
              <a:t> CRUI - </a:t>
            </a:r>
            <a:r>
              <a:rPr lang="en-GB" dirty="0" err="1"/>
              <a:t>attività</a:t>
            </a:r>
            <a:r>
              <a:rPr lang="en-GB" dirty="0"/>
              <a:t> e </a:t>
            </a:r>
            <a:r>
              <a:rPr lang="en-GB" dirty="0" err="1"/>
              <a:t>obiettivi</a:t>
            </a:r>
            <a:r>
              <a:rPr lang="en-GB" dirty="0"/>
              <a:t> ”</a:t>
            </a:r>
          </a:p>
          <a:p>
            <a:r>
              <a:rPr lang="en-GB" dirty="0"/>
              <a:t>11:25 ( 10 min) </a:t>
            </a:r>
            <a:r>
              <a:rPr lang="en-GB" dirty="0" err="1"/>
              <a:t>discussione</a:t>
            </a:r>
            <a:endParaRPr lang="en-GB" dirty="0"/>
          </a:p>
          <a:p>
            <a:r>
              <a:rPr lang="en-GB" dirty="0"/>
              <a:t>11:35 ( 15 min) - Francesco </a:t>
            </a:r>
            <a:r>
              <a:rPr lang="en-GB" dirty="0" err="1"/>
              <a:t>Lazzarini</a:t>
            </a:r>
            <a:r>
              <a:rPr lang="en-GB" dirty="0"/>
              <a:t> (ISPRA) " Gruppo di </a:t>
            </a:r>
            <a:r>
              <a:rPr lang="en-GB" dirty="0" err="1"/>
              <a:t>lavoro</a:t>
            </a:r>
            <a:r>
              <a:rPr lang="en-GB" dirty="0"/>
              <a:t> </a:t>
            </a:r>
            <a:r>
              <a:rPr lang="en-GB" dirty="0" err="1"/>
              <a:t>Valutazione</a:t>
            </a:r>
            <a:r>
              <a:rPr lang="en-GB" dirty="0"/>
              <a:t> </a:t>
            </a:r>
            <a:r>
              <a:rPr lang="en-GB" dirty="0" err="1"/>
              <a:t>Conper</a:t>
            </a:r>
            <a:r>
              <a:rPr lang="en-GB" dirty="0"/>
              <a:t> - </a:t>
            </a:r>
            <a:r>
              <a:rPr lang="en-GB" dirty="0" err="1"/>
              <a:t>stato</a:t>
            </a:r>
            <a:r>
              <a:rPr lang="en-GB" dirty="0"/>
              <a:t> e </a:t>
            </a:r>
            <a:r>
              <a:rPr lang="en-GB" dirty="0" err="1"/>
              <a:t>prospettive</a:t>
            </a:r>
            <a:r>
              <a:rPr lang="en-GB" dirty="0"/>
              <a:t>”</a:t>
            </a:r>
          </a:p>
          <a:p>
            <a:r>
              <a:rPr lang="en-GB" dirty="0"/>
              <a:t>11:50 ( 10 min) </a:t>
            </a:r>
            <a:r>
              <a:rPr lang="en-GB" dirty="0" err="1"/>
              <a:t>discussione</a:t>
            </a:r>
            <a:endParaRPr lang="en-GB" dirty="0"/>
          </a:p>
          <a:p>
            <a:r>
              <a:rPr lang="en-GB" dirty="0"/>
              <a:t>12:00 ( 10 min) Mario </a:t>
            </a:r>
            <a:r>
              <a:rPr lang="en-GB" dirty="0" err="1"/>
              <a:t>Locati</a:t>
            </a:r>
            <a:r>
              <a:rPr lang="en-GB" dirty="0"/>
              <a:t> (INGV) "</a:t>
            </a:r>
            <a:r>
              <a:rPr lang="en-GB" dirty="0" err="1"/>
              <a:t>Informazioni</a:t>
            </a:r>
            <a:r>
              <a:rPr lang="en-GB" dirty="0"/>
              <a:t> </a:t>
            </a:r>
            <a:r>
              <a:rPr lang="en-GB" dirty="0" err="1"/>
              <a:t>sul</a:t>
            </a:r>
            <a:r>
              <a:rPr lang="en-GB" dirty="0"/>
              <a:t> </a:t>
            </a:r>
            <a:r>
              <a:rPr lang="en-GB" dirty="0" err="1"/>
              <a:t>progetto</a:t>
            </a:r>
            <a:r>
              <a:rPr lang="en-GB" dirty="0"/>
              <a:t> PNRR </a:t>
            </a:r>
            <a:r>
              <a:rPr lang="en-GB" dirty="0" err="1"/>
              <a:t>Infrastrutture</a:t>
            </a:r>
            <a:r>
              <a:rPr lang="en-GB" dirty="0"/>
              <a:t> OPEN-IT”</a:t>
            </a:r>
          </a:p>
          <a:p>
            <a:r>
              <a:rPr lang="en-GB" dirty="0"/>
              <a:t>12:10 (15 min)  Paola </a:t>
            </a:r>
            <a:r>
              <a:rPr lang="en-GB" dirty="0" err="1"/>
              <a:t>Galimberti</a:t>
            </a:r>
            <a:r>
              <a:rPr lang="en-GB" dirty="0"/>
              <a:t> (</a:t>
            </a:r>
            <a:r>
              <a:rPr lang="en-GB" dirty="0" err="1"/>
              <a:t>UniMI</a:t>
            </a:r>
            <a:r>
              <a:rPr lang="en-GB" dirty="0"/>
              <a:t>) "L' </a:t>
            </a:r>
            <a:r>
              <a:rPr lang="en-GB" dirty="0" err="1"/>
              <a:t>attività</a:t>
            </a:r>
            <a:r>
              <a:rPr lang="en-GB" dirty="0"/>
              <a:t> di </a:t>
            </a:r>
            <a:r>
              <a:rPr lang="en-GB" dirty="0" err="1"/>
              <a:t>UniMI</a:t>
            </a:r>
            <a:r>
              <a:rPr lang="en-GB" dirty="0"/>
              <a:t> </a:t>
            </a:r>
            <a:r>
              <a:rPr lang="en-GB" dirty="0" err="1"/>
              <a:t>nel</a:t>
            </a:r>
            <a:r>
              <a:rPr lang="en-GB" dirty="0"/>
              <a:t> </a:t>
            </a:r>
            <a:r>
              <a:rPr lang="en-GB" dirty="0" err="1"/>
              <a:t>progetto</a:t>
            </a:r>
            <a:r>
              <a:rPr lang="en-GB" dirty="0"/>
              <a:t> </a:t>
            </a:r>
            <a:r>
              <a:rPr lang="en-GB" dirty="0" err="1"/>
              <a:t>openAPC</a:t>
            </a:r>
            <a:r>
              <a:rPr lang="en-GB" dirty="0"/>
              <a:t>”</a:t>
            </a:r>
          </a:p>
          <a:p>
            <a:r>
              <a:rPr lang="en-GB" dirty="0"/>
              <a:t>12:25 ( 5 min) </a:t>
            </a:r>
            <a:r>
              <a:rPr lang="en-GB" dirty="0" err="1"/>
              <a:t>discussione</a:t>
            </a:r>
            <a:r>
              <a:rPr lang="en-GB" dirty="0"/>
              <a:t> e </a:t>
            </a:r>
            <a:r>
              <a:rPr lang="en-GB" dirty="0" err="1"/>
              <a:t>conclusioni</a:t>
            </a:r>
            <a:endParaRPr lang="en-IT" i="1" dirty="0"/>
          </a:p>
          <a:p>
            <a:r>
              <a:rPr lang="en-GB" dirty="0" err="1"/>
              <a:t>Prossima</a:t>
            </a:r>
            <a:r>
              <a:rPr lang="en-GB" dirty="0"/>
              <a:t> </a:t>
            </a:r>
            <a:r>
              <a:rPr lang="en-GB" dirty="0" err="1"/>
              <a:t>riunione</a:t>
            </a:r>
            <a:r>
              <a:rPr lang="en-GB" dirty="0"/>
              <a:t> </a:t>
            </a:r>
            <a:r>
              <a:rPr lang="en-GB" dirty="0" err="1"/>
              <a:t>martedi</a:t>
            </a:r>
            <a:r>
              <a:rPr lang="en-GB" dirty="0"/>
              <a:t> 1 </a:t>
            </a:r>
            <a:r>
              <a:rPr lang="en-GB" dirty="0" err="1"/>
              <a:t>marzo</a:t>
            </a:r>
            <a:r>
              <a:rPr lang="en-GB" dirty="0"/>
              <a:t> 2022 ore 11:00-12:30</a:t>
            </a:r>
          </a:p>
          <a:p>
            <a:endParaRPr lang="en-IT" dirty="0"/>
          </a:p>
        </p:txBody>
      </p:sp>
      <p:sp>
        <p:nvSpPr>
          <p:cNvPr id="4" name="Footer Placeholder 3">
            <a:extLst>
              <a:ext uri="{FF2B5EF4-FFF2-40B4-BE49-F238E27FC236}">
                <a16:creationId xmlns:a16="http://schemas.microsoft.com/office/drawing/2014/main" id="{4839E00D-788B-6744-A013-A471141C381B}"/>
              </a:ext>
            </a:extLst>
          </p:cNvPr>
          <p:cNvSpPr>
            <a:spLocks noGrp="1"/>
          </p:cNvSpPr>
          <p:nvPr>
            <p:ph type="ftr" sz="quarter" idx="11"/>
          </p:nvPr>
        </p:nvSpPr>
        <p:spPr/>
        <p:txBody>
          <a:bodyPr/>
          <a:lstStyle/>
          <a:p>
            <a:r>
              <a:rPr lang="en-GB"/>
              <a:t>S.Bianco, A.G.Chiodetti, M.Locati, Introduzione, riunione 2 Gruppo di lavoro Open Science ConPER 20220201</a:t>
            </a:r>
            <a:endParaRPr lang="en-IT"/>
          </a:p>
        </p:txBody>
      </p:sp>
      <p:sp>
        <p:nvSpPr>
          <p:cNvPr id="5" name="Slide Number Placeholder 4">
            <a:extLst>
              <a:ext uri="{FF2B5EF4-FFF2-40B4-BE49-F238E27FC236}">
                <a16:creationId xmlns:a16="http://schemas.microsoft.com/office/drawing/2014/main" id="{C73A3CE4-3F63-5E44-8A70-CD0B3D9F9FE0}"/>
              </a:ext>
            </a:extLst>
          </p:cNvPr>
          <p:cNvSpPr>
            <a:spLocks noGrp="1"/>
          </p:cNvSpPr>
          <p:nvPr>
            <p:ph type="sldNum" sz="quarter" idx="12"/>
          </p:nvPr>
        </p:nvSpPr>
        <p:spPr/>
        <p:txBody>
          <a:bodyPr/>
          <a:lstStyle/>
          <a:p>
            <a:fld id="{AEB62664-EDD6-8542-A24C-C3AFF0A0BDA4}" type="slidenum">
              <a:rPr lang="en-IT" smtClean="0"/>
              <a:t>1</a:t>
            </a:fld>
            <a:endParaRPr lang="en-IT"/>
          </a:p>
        </p:txBody>
      </p:sp>
    </p:spTree>
    <p:extLst>
      <p:ext uri="{BB962C8B-B14F-4D97-AF65-F5344CB8AC3E}">
        <p14:creationId xmlns:p14="http://schemas.microsoft.com/office/powerpoint/2010/main" val="31326118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51DC73-1418-FF4E-8AB7-8CEFC3DAF379}"/>
              </a:ext>
            </a:extLst>
          </p:cNvPr>
          <p:cNvSpPr>
            <a:spLocks noGrp="1"/>
          </p:cNvSpPr>
          <p:nvPr>
            <p:ph type="title"/>
          </p:nvPr>
        </p:nvSpPr>
        <p:spPr/>
        <p:txBody>
          <a:bodyPr/>
          <a:lstStyle/>
          <a:p>
            <a:pPr algn="ctr"/>
            <a:r>
              <a:rPr lang="en-IT" b="1" dirty="0"/>
              <a:t>Riunione 2 </a:t>
            </a:r>
            <a:br>
              <a:rPr lang="en-IT" b="1" dirty="0"/>
            </a:br>
            <a:r>
              <a:rPr lang="en-IT" b="1" dirty="0"/>
              <a:t>Gruppo di lavoro Open science della ConPER</a:t>
            </a:r>
          </a:p>
        </p:txBody>
      </p:sp>
      <p:sp>
        <p:nvSpPr>
          <p:cNvPr id="3" name="Content Placeholder 2">
            <a:extLst>
              <a:ext uri="{FF2B5EF4-FFF2-40B4-BE49-F238E27FC236}">
                <a16:creationId xmlns:a16="http://schemas.microsoft.com/office/drawing/2014/main" id="{4118BD8B-4FB8-424D-B007-CEB4F2764FAF}"/>
              </a:ext>
            </a:extLst>
          </p:cNvPr>
          <p:cNvSpPr>
            <a:spLocks noGrp="1"/>
          </p:cNvSpPr>
          <p:nvPr>
            <p:ph idx="1"/>
          </p:nvPr>
        </p:nvSpPr>
        <p:spPr>
          <a:xfrm>
            <a:off x="838200" y="2724203"/>
            <a:ext cx="10515600" cy="3121792"/>
          </a:xfrm>
        </p:spPr>
        <p:txBody>
          <a:bodyPr>
            <a:normAutofit fontScale="70000" lnSpcReduction="20000"/>
          </a:bodyPr>
          <a:lstStyle/>
          <a:p>
            <a:r>
              <a:rPr lang="en-IT" dirty="0"/>
              <a:t>10 min -Introduzione e aggiornamenti</a:t>
            </a:r>
          </a:p>
          <a:p>
            <a:r>
              <a:rPr lang="en-GB" dirty="0"/>
              <a:t>15 min - Roberto </a:t>
            </a:r>
            <a:r>
              <a:rPr lang="en-GB" dirty="0" err="1"/>
              <a:t>Delle</a:t>
            </a:r>
            <a:r>
              <a:rPr lang="en-GB" dirty="0"/>
              <a:t> Donne (CRUI e </a:t>
            </a:r>
            <a:r>
              <a:rPr lang="en-GB" dirty="0" err="1"/>
              <a:t>UniNA</a:t>
            </a:r>
            <a:r>
              <a:rPr lang="en-GB" dirty="0"/>
              <a:t>) " </a:t>
            </a:r>
            <a:r>
              <a:rPr lang="en-GB" dirty="0" err="1"/>
              <a:t>Osservatorio</a:t>
            </a:r>
            <a:r>
              <a:rPr lang="en-GB" dirty="0"/>
              <a:t> </a:t>
            </a:r>
            <a:r>
              <a:rPr lang="en-GB" dirty="0" err="1"/>
              <a:t>della</a:t>
            </a:r>
            <a:r>
              <a:rPr lang="en-GB" dirty="0"/>
              <a:t> CRUI - </a:t>
            </a:r>
            <a:r>
              <a:rPr lang="en-GB" dirty="0" err="1"/>
              <a:t>attivita</a:t>
            </a:r>
            <a:r>
              <a:rPr lang="en-GB" dirty="0"/>
              <a:t>' e </a:t>
            </a:r>
            <a:r>
              <a:rPr lang="en-GB" dirty="0" err="1"/>
              <a:t>obiettivi</a:t>
            </a:r>
            <a:r>
              <a:rPr lang="en-GB" dirty="0"/>
              <a:t> ”</a:t>
            </a:r>
          </a:p>
          <a:p>
            <a:r>
              <a:rPr lang="en-GB" dirty="0"/>
              <a:t> 10 min </a:t>
            </a:r>
            <a:r>
              <a:rPr lang="en-GB" dirty="0" err="1"/>
              <a:t>discussione</a:t>
            </a:r>
            <a:endParaRPr lang="en-GB" dirty="0"/>
          </a:p>
          <a:p>
            <a:r>
              <a:rPr lang="en-GB" dirty="0"/>
              <a:t> 15 min - Francesco </a:t>
            </a:r>
            <a:r>
              <a:rPr lang="en-GB" dirty="0" err="1"/>
              <a:t>Lazzarini</a:t>
            </a:r>
            <a:r>
              <a:rPr lang="en-GB" dirty="0"/>
              <a:t> (ISPRA) " Gruppo di </a:t>
            </a:r>
            <a:r>
              <a:rPr lang="en-GB" dirty="0" err="1"/>
              <a:t>lavoro</a:t>
            </a:r>
            <a:r>
              <a:rPr lang="en-GB" dirty="0"/>
              <a:t> </a:t>
            </a:r>
            <a:r>
              <a:rPr lang="en-GB" dirty="0" err="1"/>
              <a:t>Valutazione</a:t>
            </a:r>
            <a:r>
              <a:rPr lang="en-GB" dirty="0"/>
              <a:t> </a:t>
            </a:r>
            <a:r>
              <a:rPr lang="en-GB" dirty="0" err="1"/>
              <a:t>Conper</a:t>
            </a:r>
            <a:r>
              <a:rPr lang="en-GB" dirty="0"/>
              <a:t> - </a:t>
            </a:r>
            <a:r>
              <a:rPr lang="en-GB" dirty="0" err="1"/>
              <a:t>stato</a:t>
            </a:r>
            <a:r>
              <a:rPr lang="en-GB" dirty="0"/>
              <a:t> e </a:t>
            </a:r>
            <a:r>
              <a:rPr lang="en-GB" dirty="0" err="1"/>
              <a:t>prospettive</a:t>
            </a:r>
            <a:r>
              <a:rPr lang="en-GB" dirty="0"/>
              <a:t>”</a:t>
            </a:r>
          </a:p>
          <a:p>
            <a:r>
              <a:rPr lang="en-GB" dirty="0"/>
              <a:t> 10 min </a:t>
            </a:r>
            <a:r>
              <a:rPr lang="en-GB" dirty="0" err="1"/>
              <a:t>discussione</a:t>
            </a:r>
            <a:endParaRPr lang="en-GB" dirty="0"/>
          </a:p>
          <a:p>
            <a:r>
              <a:rPr lang="en-GB" dirty="0"/>
              <a:t> 10 min Mario </a:t>
            </a:r>
            <a:r>
              <a:rPr lang="en-GB" dirty="0" err="1"/>
              <a:t>Locati</a:t>
            </a:r>
            <a:r>
              <a:rPr lang="en-GB" dirty="0"/>
              <a:t> (INGV) "</a:t>
            </a:r>
            <a:r>
              <a:rPr lang="en-GB" dirty="0" err="1"/>
              <a:t>Informazioni</a:t>
            </a:r>
            <a:r>
              <a:rPr lang="en-GB" dirty="0"/>
              <a:t> </a:t>
            </a:r>
            <a:r>
              <a:rPr lang="en-GB" dirty="0" err="1"/>
              <a:t>sul</a:t>
            </a:r>
            <a:r>
              <a:rPr lang="en-GB" dirty="0"/>
              <a:t> </a:t>
            </a:r>
            <a:r>
              <a:rPr lang="en-GB" dirty="0" err="1"/>
              <a:t>progetto</a:t>
            </a:r>
            <a:r>
              <a:rPr lang="en-GB" dirty="0"/>
              <a:t> PNRR </a:t>
            </a:r>
            <a:r>
              <a:rPr lang="en-GB" dirty="0" err="1"/>
              <a:t>Infrastrutture</a:t>
            </a:r>
            <a:r>
              <a:rPr lang="en-GB" dirty="0"/>
              <a:t> OPEN-IT”</a:t>
            </a:r>
          </a:p>
          <a:p>
            <a:r>
              <a:rPr lang="en-GB" dirty="0"/>
              <a:t>15 min  Paola </a:t>
            </a:r>
            <a:r>
              <a:rPr lang="en-GB" dirty="0" err="1"/>
              <a:t>Galimberti</a:t>
            </a:r>
            <a:r>
              <a:rPr lang="en-GB" dirty="0"/>
              <a:t> (</a:t>
            </a:r>
            <a:r>
              <a:rPr lang="en-GB" dirty="0" err="1"/>
              <a:t>UniMI</a:t>
            </a:r>
            <a:r>
              <a:rPr lang="en-GB" dirty="0"/>
              <a:t>) "L' </a:t>
            </a:r>
            <a:r>
              <a:rPr lang="en-GB" dirty="0" err="1"/>
              <a:t>attivita</a:t>
            </a:r>
            <a:r>
              <a:rPr lang="en-GB" dirty="0"/>
              <a:t>' di </a:t>
            </a:r>
            <a:r>
              <a:rPr lang="en-GB" dirty="0" err="1"/>
              <a:t>UniMI</a:t>
            </a:r>
            <a:r>
              <a:rPr lang="en-GB" dirty="0"/>
              <a:t> </a:t>
            </a:r>
            <a:r>
              <a:rPr lang="en-GB" dirty="0" err="1"/>
              <a:t>nel</a:t>
            </a:r>
            <a:r>
              <a:rPr lang="en-GB" dirty="0"/>
              <a:t> </a:t>
            </a:r>
            <a:r>
              <a:rPr lang="en-GB" dirty="0" err="1"/>
              <a:t>progetto</a:t>
            </a:r>
            <a:r>
              <a:rPr lang="en-GB" dirty="0"/>
              <a:t> </a:t>
            </a:r>
            <a:r>
              <a:rPr lang="en-GB" dirty="0" err="1"/>
              <a:t>openAPC</a:t>
            </a:r>
            <a:r>
              <a:rPr lang="en-GB" dirty="0"/>
              <a:t>”</a:t>
            </a:r>
          </a:p>
          <a:p>
            <a:r>
              <a:rPr lang="en-GB" dirty="0"/>
              <a:t> 5 min </a:t>
            </a:r>
            <a:r>
              <a:rPr lang="en-GB" dirty="0" err="1"/>
              <a:t>discussione</a:t>
            </a:r>
            <a:r>
              <a:rPr lang="en-GB" dirty="0"/>
              <a:t> e </a:t>
            </a:r>
            <a:r>
              <a:rPr lang="en-GB" dirty="0" err="1"/>
              <a:t>conclusioni</a:t>
            </a:r>
            <a:endParaRPr lang="en-IT" i="1" dirty="0"/>
          </a:p>
          <a:p>
            <a:r>
              <a:rPr lang="en-GB" dirty="0" err="1"/>
              <a:t>Prossima</a:t>
            </a:r>
            <a:r>
              <a:rPr lang="en-GB" dirty="0"/>
              <a:t> </a:t>
            </a:r>
            <a:r>
              <a:rPr lang="en-GB" dirty="0" err="1"/>
              <a:t>riunione</a:t>
            </a:r>
            <a:r>
              <a:rPr lang="en-GB" dirty="0"/>
              <a:t> </a:t>
            </a:r>
            <a:r>
              <a:rPr lang="en-GB" dirty="0" err="1"/>
              <a:t>martedi</a:t>
            </a:r>
            <a:r>
              <a:rPr lang="en-GB" dirty="0"/>
              <a:t> 1 </a:t>
            </a:r>
            <a:r>
              <a:rPr lang="en-GB" dirty="0" err="1"/>
              <a:t>marzo</a:t>
            </a:r>
            <a:r>
              <a:rPr lang="en-GB" dirty="0"/>
              <a:t> 2022 ore 11:00-12:30</a:t>
            </a:r>
          </a:p>
          <a:p>
            <a:endParaRPr lang="en-IT" dirty="0"/>
          </a:p>
        </p:txBody>
      </p:sp>
      <p:sp>
        <p:nvSpPr>
          <p:cNvPr id="4" name="Footer Placeholder 3">
            <a:extLst>
              <a:ext uri="{FF2B5EF4-FFF2-40B4-BE49-F238E27FC236}">
                <a16:creationId xmlns:a16="http://schemas.microsoft.com/office/drawing/2014/main" id="{4839E00D-788B-6744-A013-A471141C381B}"/>
              </a:ext>
            </a:extLst>
          </p:cNvPr>
          <p:cNvSpPr>
            <a:spLocks noGrp="1"/>
          </p:cNvSpPr>
          <p:nvPr>
            <p:ph type="ftr" sz="quarter" idx="11"/>
          </p:nvPr>
        </p:nvSpPr>
        <p:spPr/>
        <p:txBody>
          <a:bodyPr/>
          <a:lstStyle/>
          <a:p>
            <a:r>
              <a:rPr lang="en-GB"/>
              <a:t>S.Bianco, A.G.Chiodetti, M.Locati, Introduzione, riunione 2 Gruppo di lavoro Open Science ConPER 20220201</a:t>
            </a:r>
            <a:endParaRPr lang="en-IT"/>
          </a:p>
        </p:txBody>
      </p:sp>
      <p:sp>
        <p:nvSpPr>
          <p:cNvPr id="5" name="Slide Number Placeholder 4">
            <a:extLst>
              <a:ext uri="{FF2B5EF4-FFF2-40B4-BE49-F238E27FC236}">
                <a16:creationId xmlns:a16="http://schemas.microsoft.com/office/drawing/2014/main" id="{C73A3CE4-3F63-5E44-8A70-CD0B3D9F9FE0}"/>
              </a:ext>
            </a:extLst>
          </p:cNvPr>
          <p:cNvSpPr>
            <a:spLocks noGrp="1"/>
          </p:cNvSpPr>
          <p:nvPr>
            <p:ph type="sldNum" sz="quarter" idx="12"/>
          </p:nvPr>
        </p:nvSpPr>
        <p:spPr/>
        <p:txBody>
          <a:bodyPr/>
          <a:lstStyle/>
          <a:p>
            <a:fld id="{AEB62664-EDD6-8542-A24C-C3AFF0A0BDA4}" type="slidenum">
              <a:rPr lang="en-IT" smtClean="0"/>
              <a:t>2</a:t>
            </a:fld>
            <a:endParaRPr lang="en-IT"/>
          </a:p>
        </p:txBody>
      </p:sp>
    </p:spTree>
    <p:extLst>
      <p:ext uri="{BB962C8B-B14F-4D97-AF65-F5344CB8AC3E}">
        <p14:creationId xmlns:p14="http://schemas.microsoft.com/office/powerpoint/2010/main" val="842736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115FDA-B90C-CA4D-BE54-DB0D75022AC7}"/>
              </a:ext>
            </a:extLst>
          </p:cNvPr>
          <p:cNvSpPr>
            <a:spLocks noGrp="1"/>
          </p:cNvSpPr>
          <p:nvPr>
            <p:ph type="title"/>
          </p:nvPr>
        </p:nvSpPr>
        <p:spPr/>
        <p:txBody>
          <a:bodyPr/>
          <a:lstStyle/>
          <a:p>
            <a:endParaRPr lang="en-IT" dirty="0"/>
          </a:p>
        </p:txBody>
      </p:sp>
      <p:graphicFrame>
        <p:nvGraphicFramePr>
          <p:cNvPr id="6" name="Table 6">
            <a:extLst>
              <a:ext uri="{FF2B5EF4-FFF2-40B4-BE49-F238E27FC236}">
                <a16:creationId xmlns:a16="http://schemas.microsoft.com/office/drawing/2014/main" id="{2DC70AD1-60D3-5A4B-9B97-2070CD3CF4BF}"/>
              </a:ext>
            </a:extLst>
          </p:cNvPr>
          <p:cNvGraphicFramePr>
            <a:graphicFrameLocks noGrp="1"/>
          </p:cNvGraphicFramePr>
          <p:nvPr>
            <p:ph idx="1"/>
            <p:extLst>
              <p:ext uri="{D42A27DB-BD31-4B8C-83A1-F6EECF244321}">
                <p14:modId xmlns:p14="http://schemas.microsoft.com/office/powerpoint/2010/main" val="2026032534"/>
              </p:ext>
            </p:extLst>
          </p:nvPr>
        </p:nvGraphicFramePr>
        <p:xfrm>
          <a:off x="578349" y="101215"/>
          <a:ext cx="5103260" cy="6756785"/>
        </p:xfrm>
        <a:graphic>
          <a:graphicData uri="http://schemas.openxmlformats.org/drawingml/2006/table">
            <a:tbl>
              <a:tblPr firstRow="1" bandRow="1">
                <a:tableStyleId>{5C22544A-7EE6-4342-B048-85BDC9FD1C3A}</a:tableStyleId>
              </a:tblPr>
              <a:tblGrid>
                <a:gridCol w="2551630">
                  <a:extLst>
                    <a:ext uri="{9D8B030D-6E8A-4147-A177-3AD203B41FA5}">
                      <a16:colId xmlns:a16="http://schemas.microsoft.com/office/drawing/2014/main" val="2125202817"/>
                    </a:ext>
                  </a:extLst>
                </a:gridCol>
                <a:gridCol w="2551630">
                  <a:extLst>
                    <a:ext uri="{9D8B030D-6E8A-4147-A177-3AD203B41FA5}">
                      <a16:colId xmlns:a16="http://schemas.microsoft.com/office/drawing/2014/main" val="2047439820"/>
                    </a:ext>
                  </a:extLst>
                </a:gridCol>
              </a:tblGrid>
              <a:tr h="319075">
                <a:tc>
                  <a:txBody>
                    <a:bodyPr/>
                    <a:lstStyle/>
                    <a:p>
                      <a:pPr algn="l" fontAlgn="b"/>
                      <a:r>
                        <a:rPr lang="en-GB" sz="1200" b="0" i="0" u="none" strike="noStrike" dirty="0">
                          <a:solidFill>
                            <a:srgbClr val="000000"/>
                          </a:solidFill>
                          <a:effectLst/>
                          <a:highlight>
                            <a:srgbClr val="FFFF00"/>
                          </a:highlight>
                          <a:latin typeface="Calibri" panose="020F0502020204030204" pitchFamily="34" charset="0"/>
                        </a:rPr>
                        <a:t>E</a:t>
                      </a:r>
                      <a:r>
                        <a:rPr lang="en-IT" sz="1200" b="0" i="0" u="none" strike="noStrike" dirty="0">
                          <a:solidFill>
                            <a:srgbClr val="000000"/>
                          </a:solidFill>
                          <a:effectLst/>
                          <a:highlight>
                            <a:srgbClr val="FFFF00"/>
                          </a:highlight>
                          <a:latin typeface="Calibri" panose="020F0502020204030204" pitchFamily="34" charset="0"/>
                        </a:rPr>
                        <a:t>mail: conper.openscience@lists.infn.it</a:t>
                      </a:r>
                    </a:p>
                  </a:txBody>
                  <a:tcPr marL="9525" marR="9525" marT="9525" marB="0" anchor="b"/>
                </a:tc>
                <a:tc>
                  <a:txBody>
                    <a:bodyPr/>
                    <a:lstStyle/>
                    <a:p>
                      <a:pPr algn="ctr" fontAlgn="ctr"/>
                      <a:r>
                        <a:rPr lang="en-GB" sz="1200" b="1" i="0" u="none" strike="noStrike" dirty="0">
                          <a:solidFill>
                            <a:srgbClr val="000000"/>
                          </a:solidFill>
                          <a:effectLst/>
                          <a:latin typeface="Calibri" panose="020F0502020204030204" pitchFamily="34" charset="0"/>
                        </a:rPr>
                        <a:t>Open science </a:t>
                      </a:r>
                    </a:p>
                  </a:txBody>
                  <a:tcPr marL="9525" marR="9525" marT="9525" marB="0" anchor="ctr"/>
                </a:tc>
                <a:extLst>
                  <a:ext uri="{0D108BD9-81ED-4DB2-BD59-A6C34878D82A}">
                    <a16:rowId xmlns:a16="http://schemas.microsoft.com/office/drawing/2014/main" val="3183238182"/>
                  </a:ext>
                </a:extLst>
              </a:tr>
              <a:tr h="319075">
                <a:tc>
                  <a:txBody>
                    <a:bodyPr/>
                    <a:lstStyle/>
                    <a:p>
                      <a:pPr algn="l" fontAlgn="ctr"/>
                      <a:r>
                        <a:rPr lang="en-GB" sz="1200" b="1" i="0" u="none" strike="noStrike" dirty="0">
                          <a:solidFill>
                            <a:srgbClr val="000000"/>
                          </a:solidFill>
                          <a:effectLst/>
                          <a:latin typeface="Calibri" panose="020F0502020204030204" pitchFamily="34" charset="0"/>
                        </a:rPr>
                        <a:t>Area Science Park</a:t>
                      </a:r>
                    </a:p>
                  </a:txBody>
                  <a:tcPr marL="9525" marR="9525" marT="9525" marB="0" anchor="ctr"/>
                </a:tc>
                <a:tc>
                  <a:txBody>
                    <a:bodyPr/>
                    <a:lstStyle/>
                    <a:p>
                      <a:pPr algn="l" fontAlgn="b"/>
                      <a:r>
                        <a:rPr lang="en-IT" sz="1200" b="0" i="0" u="none" strike="noStrike" dirty="0">
                          <a:solidFill>
                            <a:srgbClr val="000000"/>
                          </a:solidFill>
                          <a:effectLst/>
                          <a:latin typeface="Calibri" panose="020F0502020204030204" pitchFamily="34" charset="0"/>
                        </a:rPr>
                        <a:t> </a:t>
                      </a:r>
                    </a:p>
                  </a:txBody>
                  <a:tcPr marL="9525" marR="9525" marT="9525" marB="0" anchor="b"/>
                </a:tc>
                <a:extLst>
                  <a:ext uri="{0D108BD9-81ED-4DB2-BD59-A6C34878D82A}">
                    <a16:rowId xmlns:a16="http://schemas.microsoft.com/office/drawing/2014/main" val="2043144194"/>
                  </a:ext>
                </a:extLst>
              </a:tr>
              <a:tr h="319075">
                <a:tc>
                  <a:txBody>
                    <a:bodyPr/>
                    <a:lstStyle/>
                    <a:p>
                      <a:pPr algn="l" fontAlgn="ctr"/>
                      <a:r>
                        <a:rPr lang="en-GB" sz="1200" b="1" i="0" u="none" strike="noStrike">
                          <a:solidFill>
                            <a:srgbClr val="000000"/>
                          </a:solidFill>
                          <a:effectLst/>
                          <a:latin typeface="Calibri" panose="020F0502020204030204" pitchFamily="34" charset="0"/>
                        </a:rPr>
                        <a:t>ASI</a:t>
                      </a:r>
                    </a:p>
                  </a:txBody>
                  <a:tcPr marL="9525" marR="9525" marT="9525" marB="0" anchor="ctr"/>
                </a:tc>
                <a:tc>
                  <a:txBody>
                    <a:bodyPr/>
                    <a:lstStyle/>
                    <a:p>
                      <a:pPr algn="l" fontAlgn="b"/>
                      <a:r>
                        <a:rPr lang="en-IT" sz="1200" b="0" i="0" u="none" strike="noStrike">
                          <a:solidFill>
                            <a:srgbClr val="000000"/>
                          </a:solidFill>
                          <a:effectLst/>
                          <a:latin typeface="Calibri" panose="020F0502020204030204" pitchFamily="34" charset="0"/>
                        </a:rPr>
                        <a:t> </a:t>
                      </a:r>
                    </a:p>
                  </a:txBody>
                  <a:tcPr marL="9525" marR="9525" marT="9525" marB="0" anchor="b"/>
                </a:tc>
                <a:extLst>
                  <a:ext uri="{0D108BD9-81ED-4DB2-BD59-A6C34878D82A}">
                    <a16:rowId xmlns:a16="http://schemas.microsoft.com/office/drawing/2014/main" val="4263551425"/>
                  </a:ext>
                </a:extLst>
              </a:tr>
              <a:tr h="319075">
                <a:tc>
                  <a:txBody>
                    <a:bodyPr/>
                    <a:lstStyle/>
                    <a:p>
                      <a:pPr algn="l" fontAlgn="ctr"/>
                      <a:r>
                        <a:rPr lang="en-GB" sz="1200" b="1" i="0" u="none" strike="noStrike">
                          <a:solidFill>
                            <a:srgbClr val="000000"/>
                          </a:solidFill>
                          <a:effectLst/>
                          <a:latin typeface="Calibri" panose="020F0502020204030204" pitchFamily="34" charset="0"/>
                        </a:rPr>
                        <a:t>CNR</a:t>
                      </a:r>
                    </a:p>
                  </a:txBody>
                  <a:tcPr marL="9525" marR="9525" marT="9525" marB="0" anchor="ctr"/>
                </a:tc>
                <a:tc>
                  <a:txBody>
                    <a:bodyPr/>
                    <a:lstStyle/>
                    <a:p>
                      <a:pPr algn="l" fontAlgn="b"/>
                      <a:r>
                        <a:rPr lang="en-IT" sz="1200" b="0" i="0" u="none" strike="noStrike" dirty="0">
                          <a:solidFill>
                            <a:srgbClr val="000000"/>
                          </a:solidFill>
                          <a:effectLst/>
                          <a:latin typeface="Calibri" panose="020F0502020204030204" pitchFamily="34" charset="0"/>
                        </a:rPr>
                        <a:t> Giovanni De Simone</a:t>
                      </a:r>
                    </a:p>
                  </a:txBody>
                  <a:tcPr marL="9525" marR="9525" marT="9525" marB="0" anchor="b"/>
                </a:tc>
                <a:extLst>
                  <a:ext uri="{0D108BD9-81ED-4DB2-BD59-A6C34878D82A}">
                    <a16:rowId xmlns:a16="http://schemas.microsoft.com/office/drawing/2014/main" val="969270916"/>
                  </a:ext>
                </a:extLst>
              </a:tr>
              <a:tr h="319075">
                <a:tc>
                  <a:txBody>
                    <a:bodyPr/>
                    <a:lstStyle/>
                    <a:p>
                      <a:pPr algn="l" fontAlgn="ctr"/>
                      <a:r>
                        <a:rPr lang="en-GB" sz="1200" b="1" i="0" u="none" strike="noStrike" dirty="0" err="1">
                          <a:solidFill>
                            <a:srgbClr val="000000"/>
                          </a:solidFill>
                          <a:effectLst/>
                          <a:latin typeface="Calibri" panose="020F0502020204030204" pitchFamily="34" charset="0"/>
                        </a:rPr>
                        <a:t>Istituto</a:t>
                      </a:r>
                      <a:r>
                        <a:rPr lang="en-GB" sz="1200" b="1" i="0" u="none" strike="noStrike" dirty="0">
                          <a:solidFill>
                            <a:srgbClr val="000000"/>
                          </a:solidFill>
                          <a:effectLst/>
                          <a:latin typeface="Calibri" panose="020F0502020204030204" pitchFamily="34" charset="0"/>
                        </a:rPr>
                        <a:t> </a:t>
                      </a:r>
                      <a:r>
                        <a:rPr lang="en-GB" sz="1200" b="1" i="0" u="none" strike="noStrike" dirty="0" err="1">
                          <a:solidFill>
                            <a:srgbClr val="000000"/>
                          </a:solidFill>
                          <a:effectLst/>
                          <a:latin typeface="Calibri" panose="020F0502020204030204" pitchFamily="34" charset="0"/>
                        </a:rPr>
                        <a:t>Italiano</a:t>
                      </a:r>
                      <a:r>
                        <a:rPr lang="en-GB" sz="1200" b="1" i="0" u="none" strike="noStrike" dirty="0">
                          <a:solidFill>
                            <a:srgbClr val="000000"/>
                          </a:solidFill>
                          <a:effectLst/>
                          <a:latin typeface="Calibri" panose="020F0502020204030204" pitchFamily="34" charset="0"/>
                        </a:rPr>
                        <a:t> di </a:t>
                      </a:r>
                      <a:r>
                        <a:rPr lang="en-GB" sz="1200" b="1" i="0" u="none" strike="noStrike" dirty="0" err="1">
                          <a:solidFill>
                            <a:srgbClr val="000000"/>
                          </a:solidFill>
                          <a:effectLst/>
                          <a:latin typeface="Calibri" panose="020F0502020204030204" pitchFamily="34" charset="0"/>
                        </a:rPr>
                        <a:t>Studi</a:t>
                      </a:r>
                      <a:r>
                        <a:rPr lang="en-GB" sz="1200" b="1" i="0" u="none" strike="noStrike" dirty="0">
                          <a:solidFill>
                            <a:srgbClr val="000000"/>
                          </a:solidFill>
                          <a:effectLst/>
                          <a:latin typeface="Calibri" panose="020F0502020204030204" pitchFamily="34" charset="0"/>
                        </a:rPr>
                        <a:t> </a:t>
                      </a:r>
                      <a:r>
                        <a:rPr lang="en-GB" sz="1200" b="1" i="0" u="none" strike="noStrike" dirty="0" err="1">
                          <a:solidFill>
                            <a:srgbClr val="000000"/>
                          </a:solidFill>
                          <a:effectLst/>
                          <a:latin typeface="Calibri" panose="020F0502020204030204" pitchFamily="34" charset="0"/>
                        </a:rPr>
                        <a:t>Germanici</a:t>
                      </a:r>
                      <a:endParaRPr lang="en-GB" sz="12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l" fontAlgn="b"/>
                      <a:r>
                        <a:rPr lang="en-IT" sz="1200" b="0" i="0" u="none" strike="noStrike">
                          <a:solidFill>
                            <a:srgbClr val="000000"/>
                          </a:solidFill>
                          <a:effectLst/>
                          <a:latin typeface="Calibri" panose="020F0502020204030204" pitchFamily="34" charset="0"/>
                        </a:rPr>
                        <a:t> </a:t>
                      </a:r>
                    </a:p>
                  </a:txBody>
                  <a:tcPr marL="9525" marR="9525" marT="9525" marB="0" anchor="b"/>
                </a:tc>
                <a:extLst>
                  <a:ext uri="{0D108BD9-81ED-4DB2-BD59-A6C34878D82A}">
                    <a16:rowId xmlns:a16="http://schemas.microsoft.com/office/drawing/2014/main" val="2576882584"/>
                  </a:ext>
                </a:extLst>
              </a:tr>
              <a:tr h="319075">
                <a:tc>
                  <a:txBody>
                    <a:bodyPr/>
                    <a:lstStyle/>
                    <a:p>
                      <a:pPr algn="l" fontAlgn="ctr"/>
                      <a:r>
                        <a:rPr lang="en-GB" sz="1200" b="1" i="0" u="none" strike="noStrike" dirty="0">
                          <a:solidFill>
                            <a:srgbClr val="000000"/>
                          </a:solidFill>
                          <a:effectLst/>
                          <a:latin typeface="Calibri" panose="020F0502020204030204" pitchFamily="34" charset="0"/>
                        </a:rPr>
                        <a:t>INAF</a:t>
                      </a:r>
                    </a:p>
                  </a:txBody>
                  <a:tcPr marL="9525" marR="9525" marT="9525" marB="0" anchor="ctr"/>
                </a:tc>
                <a:tc>
                  <a:txBody>
                    <a:bodyPr/>
                    <a:lstStyle/>
                    <a:p>
                      <a:pPr algn="l" fontAlgn="b"/>
                      <a:r>
                        <a:rPr lang="en-IT" sz="1200" b="0" i="0" u="none" strike="noStrike" dirty="0">
                          <a:solidFill>
                            <a:srgbClr val="000000"/>
                          </a:solidFill>
                          <a:effectLst/>
                          <a:latin typeface="Calibri" panose="020F0502020204030204" pitchFamily="34" charset="0"/>
                        </a:rPr>
                        <a:t> Antonella Gasperini</a:t>
                      </a:r>
                    </a:p>
                  </a:txBody>
                  <a:tcPr marL="9525" marR="9525" marT="9525" marB="0" anchor="b"/>
                </a:tc>
                <a:extLst>
                  <a:ext uri="{0D108BD9-81ED-4DB2-BD59-A6C34878D82A}">
                    <a16:rowId xmlns:a16="http://schemas.microsoft.com/office/drawing/2014/main" val="1794682063"/>
                  </a:ext>
                </a:extLst>
              </a:tr>
              <a:tr h="319075">
                <a:tc>
                  <a:txBody>
                    <a:bodyPr/>
                    <a:lstStyle/>
                    <a:p>
                      <a:pPr algn="l" fontAlgn="ctr"/>
                      <a:r>
                        <a:rPr lang="en-GB" sz="1200" b="1" i="0" u="none" strike="noStrike">
                          <a:solidFill>
                            <a:srgbClr val="000000"/>
                          </a:solidFill>
                          <a:effectLst/>
                          <a:latin typeface="Calibri" panose="020F0502020204030204" pitchFamily="34" charset="0"/>
                        </a:rPr>
                        <a:t>INDAM</a:t>
                      </a:r>
                    </a:p>
                  </a:txBody>
                  <a:tcPr marL="9525" marR="9525" marT="9525" marB="0" anchor="ctr"/>
                </a:tc>
                <a:tc>
                  <a:txBody>
                    <a:bodyPr/>
                    <a:lstStyle/>
                    <a:p>
                      <a:pPr algn="l" fontAlgn="b"/>
                      <a:r>
                        <a:rPr lang="en-GB" sz="1200" b="0" i="0" u="none" strike="noStrike">
                          <a:solidFill>
                            <a:srgbClr val="000000"/>
                          </a:solidFill>
                          <a:effectLst/>
                          <a:latin typeface="Calibri" panose="020F0502020204030204" pitchFamily="34" charset="0"/>
                        </a:rPr>
                        <a:t>Susanna Terracini</a:t>
                      </a:r>
                    </a:p>
                  </a:txBody>
                  <a:tcPr marL="9525" marR="9525" marT="9525" marB="0" anchor="b"/>
                </a:tc>
                <a:extLst>
                  <a:ext uri="{0D108BD9-81ED-4DB2-BD59-A6C34878D82A}">
                    <a16:rowId xmlns:a16="http://schemas.microsoft.com/office/drawing/2014/main" val="2793321542"/>
                  </a:ext>
                </a:extLst>
              </a:tr>
              <a:tr h="319075">
                <a:tc>
                  <a:txBody>
                    <a:bodyPr/>
                    <a:lstStyle/>
                    <a:p>
                      <a:pPr algn="l" fontAlgn="ctr"/>
                      <a:r>
                        <a:rPr lang="en-GB" sz="1200" b="1" i="0" u="none" strike="noStrike">
                          <a:solidFill>
                            <a:srgbClr val="000000"/>
                          </a:solidFill>
                          <a:effectLst/>
                          <a:latin typeface="Calibri" panose="020F0502020204030204" pitchFamily="34" charset="0"/>
                        </a:rPr>
                        <a:t>INFN</a:t>
                      </a:r>
                    </a:p>
                  </a:txBody>
                  <a:tcPr marL="9525" marR="9525" marT="9525" marB="0" anchor="ctr"/>
                </a:tc>
                <a:tc>
                  <a:txBody>
                    <a:bodyPr/>
                    <a:lstStyle/>
                    <a:p>
                      <a:pPr algn="l" fontAlgn="b"/>
                      <a:r>
                        <a:rPr lang="en-GB" sz="1200" b="0" i="0" u="none" strike="noStrike" dirty="0">
                          <a:solidFill>
                            <a:srgbClr val="000000"/>
                          </a:solidFill>
                          <a:effectLst/>
                          <a:latin typeface="Calibri" panose="020F0502020204030204" pitchFamily="34" charset="0"/>
                        </a:rPr>
                        <a:t>Stefano Bianco, Roberto Barbera</a:t>
                      </a:r>
                    </a:p>
                  </a:txBody>
                  <a:tcPr marL="9525" marR="9525" marT="9525" marB="0" anchor="b"/>
                </a:tc>
                <a:extLst>
                  <a:ext uri="{0D108BD9-81ED-4DB2-BD59-A6C34878D82A}">
                    <a16:rowId xmlns:a16="http://schemas.microsoft.com/office/drawing/2014/main" val="2246671997"/>
                  </a:ext>
                </a:extLst>
              </a:tr>
              <a:tr h="319075">
                <a:tc>
                  <a:txBody>
                    <a:bodyPr/>
                    <a:lstStyle/>
                    <a:p>
                      <a:pPr algn="l" fontAlgn="ctr"/>
                      <a:r>
                        <a:rPr lang="en-GB" sz="1200" b="1" i="0" u="none" strike="noStrike">
                          <a:solidFill>
                            <a:srgbClr val="000000"/>
                          </a:solidFill>
                          <a:effectLst/>
                          <a:latin typeface="Calibri" panose="020F0502020204030204" pitchFamily="34" charset="0"/>
                        </a:rPr>
                        <a:t>INGV</a:t>
                      </a:r>
                    </a:p>
                  </a:txBody>
                  <a:tcPr marL="9525" marR="9525" marT="9525" marB="0" anchor="ctr"/>
                </a:tc>
                <a:tc>
                  <a:txBody>
                    <a:bodyPr/>
                    <a:lstStyle/>
                    <a:p>
                      <a:pPr algn="l" fontAlgn="b"/>
                      <a:r>
                        <a:rPr lang="en-IT" sz="1200" b="0" i="0" u="none" strike="noStrike" dirty="0">
                          <a:solidFill>
                            <a:srgbClr val="000000"/>
                          </a:solidFill>
                          <a:effectLst/>
                          <a:latin typeface="Calibri" panose="020F0502020204030204" pitchFamily="34" charset="0"/>
                        </a:rPr>
                        <a:t> Anna Grazia Chiodetti</a:t>
                      </a:r>
                      <a:r>
                        <a:rPr lang="en-IT" sz="1200" b="0" i="0" u="none" strike="noStrike" dirty="0">
                          <a:solidFill>
                            <a:schemeClr val="tx1"/>
                          </a:solidFill>
                          <a:effectLst/>
                          <a:latin typeface="Calibri" panose="020F0502020204030204" pitchFamily="34" charset="0"/>
                        </a:rPr>
                        <a:t>, Mario Locati</a:t>
                      </a:r>
                    </a:p>
                  </a:txBody>
                  <a:tcPr marL="9525" marR="9525" marT="9525" marB="0" anchor="b"/>
                </a:tc>
                <a:extLst>
                  <a:ext uri="{0D108BD9-81ED-4DB2-BD59-A6C34878D82A}">
                    <a16:rowId xmlns:a16="http://schemas.microsoft.com/office/drawing/2014/main" val="3990849765"/>
                  </a:ext>
                </a:extLst>
              </a:tr>
              <a:tr h="319075">
                <a:tc>
                  <a:txBody>
                    <a:bodyPr/>
                    <a:lstStyle/>
                    <a:p>
                      <a:pPr algn="l" fontAlgn="ctr"/>
                      <a:r>
                        <a:rPr lang="en-GB" sz="1200" b="1" i="0" u="none" strike="noStrike">
                          <a:solidFill>
                            <a:srgbClr val="000000"/>
                          </a:solidFill>
                          <a:effectLst/>
                          <a:latin typeface="Calibri" panose="020F0502020204030204" pitchFamily="34" charset="0"/>
                        </a:rPr>
                        <a:t>OGS</a:t>
                      </a:r>
                    </a:p>
                  </a:txBody>
                  <a:tcPr marL="9525" marR="9525" marT="9525" marB="0" anchor="ctr"/>
                </a:tc>
                <a:tc>
                  <a:txBody>
                    <a:bodyPr/>
                    <a:lstStyle/>
                    <a:p>
                      <a:pPr algn="l" fontAlgn="b"/>
                      <a:r>
                        <a:rPr lang="en-GB" sz="1200" b="0" i="0" u="none" strike="noStrike" dirty="0">
                          <a:solidFill>
                            <a:srgbClr val="000000"/>
                          </a:solidFill>
                          <a:effectLst/>
                          <a:latin typeface="Calibri" panose="020F0502020204030204" pitchFamily="34" charset="0"/>
                        </a:rPr>
                        <a:t>Angela </a:t>
                      </a:r>
                      <a:r>
                        <a:rPr lang="en-GB" sz="1200" b="0" i="0" u="none" strike="noStrike" dirty="0" err="1">
                          <a:solidFill>
                            <a:srgbClr val="000000"/>
                          </a:solidFill>
                          <a:effectLst/>
                          <a:latin typeface="Calibri" panose="020F0502020204030204" pitchFamily="34" charset="0"/>
                        </a:rPr>
                        <a:t>Saraò</a:t>
                      </a:r>
                      <a:r>
                        <a:rPr lang="en-GB" sz="1200" b="0" i="0" u="none" strike="noStrike" dirty="0">
                          <a:solidFill>
                            <a:srgbClr val="000000"/>
                          </a:solidFill>
                          <a:effectLst/>
                          <a:latin typeface="Calibri" panose="020F0502020204030204" pitchFamily="34" charset="0"/>
                        </a:rPr>
                        <a:t>, Alessandra </a:t>
                      </a:r>
                      <a:r>
                        <a:rPr lang="en-GB" sz="1200" b="0" i="0" u="none" strike="noStrike" dirty="0" err="1">
                          <a:solidFill>
                            <a:srgbClr val="000000"/>
                          </a:solidFill>
                          <a:effectLst/>
                          <a:latin typeface="Calibri" panose="020F0502020204030204" pitchFamily="34" charset="0"/>
                        </a:rPr>
                        <a:t>Giorgetti</a:t>
                      </a:r>
                      <a:endParaRPr lang="en-GB" sz="12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394241749"/>
                  </a:ext>
                </a:extLst>
              </a:tr>
              <a:tr h="319075">
                <a:tc>
                  <a:txBody>
                    <a:bodyPr/>
                    <a:lstStyle/>
                    <a:p>
                      <a:pPr algn="l" fontAlgn="ctr"/>
                      <a:r>
                        <a:rPr lang="en-GB" sz="1200" b="1" i="0" u="none" strike="noStrike">
                          <a:solidFill>
                            <a:srgbClr val="000000"/>
                          </a:solidFill>
                          <a:effectLst/>
                          <a:latin typeface="Calibri" panose="020F0502020204030204" pitchFamily="34" charset="0"/>
                        </a:rPr>
                        <a:t>INRIM</a:t>
                      </a:r>
                    </a:p>
                  </a:txBody>
                  <a:tcPr marL="9525" marR="9525" marT="9525" marB="0" anchor="ctr"/>
                </a:tc>
                <a:tc>
                  <a:txBody>
                    <a:bodyPr/>
                    <a:lstStyle/>
                    <a:p>
                      <a:pPr algn="l" fontAlgn="b"/>
                      <a:r>
                        <a:rPr lang="en-IT" sz="1200" b="0" i="0" u="none" strike="noStrike" dirty="0">
                          <a:solidFill>
                            <a:srgbClr val="000000"/>
                          </a:solidFill>
                          <a:effectLst/>
                          <a:latin typeface="Calibri" panose="020F0502020204030204" pitchFamily="34" charset="0"/>
                        </a:rPr>
                        <a:t> </a:t>
                      </a:r>
                    </a:p>
                  </a:txBody>
                  <a:tcPr marL="9525" marR="9525" marT="9525" marB="0" anchor="b"/>
                </a:tc>
                <a:extLst>
                  <a:ext uri="{0D108BD9-81ED-4DB2-BD59-A6C34878D82A}">
                    <a16:rowId xmlns:a16="http://schemas.microsoft.com/office/drawing/2014/main" val="1089681339"/>
                  </a:ext>
                </a:extLst>
              </a:tr>
              <a:tr h="322899">
                <a:tc>
                  <a:txBody>
                    <a:bodyPr/>
                    <a:lstStyle/>
                    <a:p>
                      <a:pPr algn="l" fontAlgn="ctr"/>
                      <a:r>
                        <a:rPr lang="en-GB" sz="1200" b="1" i="0" u="none" strike="noStrike">
                          <a:solidFill>
                            <a:srgbClr val="000000"/>
                          </a:solidFill>
                          <a:effectLst/>
                          <a:latin typeface="Calibri" panose="020F0502020204030204" pitchFamily="34" charset="0"/>
                        </a:rPr>
                        <a:t>Museo Storico della Fisica e Centro Studi e Ricerche “Enrico Fermi”</a:t>
                      </a:r>
                    </a:p>
                  </a:txBody>
                  <a:tcPr marL="9525" marR="9525" marT="9525" marB="0" anchor="ctr"/>
                </a:tc>
                <a:tc>
                  <a:txBody>
                    <a:bodyPr/>
                    <a:lstStyle/>
                    <a:p>
                      <a:pPr algn="l" fontAlgn="b"/>
                      <a:r>
                        <a:rPr lang="en-IT" sz="1200" b="0" i="0" u="none" strike="noStrike" dirty="0">
                          <a:solidFill>
                            <a:srgbClr val="000000"/>
                          </a:solidFill>
                          <a:effectLst/>
                          <a:latin typeface="Calibri" panose="020F0502020204030204" pitchFamily="34" charset="0"/>
                        </a:rPr>
                        <a:t> </a:t>
                      </a:r>
                    </a:p>
                  </a:txBody>
                  <a:tcPr marL="9525" marR="9525" marT="9525" marB="0" anchor="b"/>
                </a:tc>
                <a:extLst>
                  <a:ext uri="{0D108BD9-81ED-4DB2-BD59-A6C34878D82A}">
                    <a16:rowId xmlns:a16="http://schemas.microsoft.com/office/drawing/2014/main" val="2996720818"/>
                  </a:ext>
                </a:extLst>
              </a:tr>
              <a:tr h="319075">
                <a:tc>
                  <a:txBody>
                    <a:bodyPr/>
                    <a:lstStyle/>
                    <a:p>
                      <a:pPr algn="l" fontAlgn="ctr"/>
                      <a:r>
                        <a:rPr lang="en-GB" sz="1200" b="1" i="0" u="none" strike="noStrike">
                          <a:solidFill>
                            <a:srgbClr val="000000"/>
                          </a:solidFill>
                          <a:effectLst/>
                          <a:latin typeface="Calibri" panose="020F0502020204030204" pitchFamily="34" charset="0"/>
                        </a:rPr>
                        <a:t>SZN</a:t>
                      </a:r>
                    </a:p>
                  </a:txBody>
                  <a:tcPr marL="9525" marR="9525" marT="9525" marB="0" anchor="ctr"/>
                </a:tc>
                <a:tc>
                  <a:txBody>
                    <a:bodyPr/>
                    <a:lstStyle/>
                    <a:p>
                      <a:pPr algn="l" fontAlgn="b"/>
                      <a:r>
                        <a:rPr lang="en-IT" sz="1200" b="0" i="0" u="none" strike="noStrike" dirty="0">
                          <a:solidFill>
                            <a:srgbClr val="000000"/>
                          </a:solidFill>
                          <a:effectLst/>
                          <a:latin typeface="Calibri" panose="020F0502020204030204" pitchFamily="34" charset="0"/>
                        </a:rPr>
                        <a:t> </a:t>
                      </a:r>
                    </a:p>
                  </a:txBody>
                  <a:tcPr marL="9525" marR="9525" marT="9525" marB="0" anchor="b"/>
                </a:tc>
                <a:extLst>
                  <a:ext uri="{0D108BD9-81ED-4DB2-BD59-A6C34878D82A}">
                    <a16:rowId xmlns:a16="http://schemas.microsoft.com/office/drawing/2014/main" val="3365182476"/>
                  </a:ext>
                </a:extLst>
              </a:tr>
              <a:tr h="319075">
                <a:tc>
                  <a:txBody>
                    <a:bodyPr/>
                    <a:lstStyle/>
                    <a:p>
                      <a:pPr algn="l" fontAlgn="ctr"/>
                      <a:r>
                        <a:rPr lang="en-GB" sz="1200" b="1" i="0" u="none" strike="noStrike">
                          <a:solidFill>
                            <a:srgbClr val="000000"/>
                          </a:solidFill>
                          <a:effectLst/>
                          <a:latin typeface="Calibri" panose="020F0502020204030204" pitchFamily="34" charset="0"/>
                        </a:rPr>
                        <a:t>INVALSI</a:t>
                      </a:r>
                    </a:p>
                  </a:txBody>
                  <a:tcPr marL="9525" marR="9525" marT="9525" marB="0" anchor="ctr"/>
                </a:tc>
                <a:tc>
                  <a:txBody>
                    <a:bodyPr/>
                    <a:lstStyle/>
                    <a:p>
                      <a:pPr algn="l" fontAlgn="b"/>
                      <a:r>
                        <a:rPr lang="en-IT" sz="1200" b="0" i="0" u="none" strike="noStrike">
                          <a:solidFill>
                            <a:srgbClr val="000000"/>
                          </a:solidFill>
                          <a:effectLst/>
                          <a:latin typeface="Calibri" panose="020F0502020204030204" pitchFamily="34" charset="0"/>
                        </a:rPr>
                        <a:t> </a:t>
                      </a:r>
                    </a:p>
                  </a:txBody>
                  <a:tcPr marL="9525" marR="9525" marT="9525" marB="0" anchor="b"/>
                </a:tc>
                <a:extLst>
                  <a:ext uri="{0D108BD9-81ED-4DB2-BD59-A6C34878D82A}">
                    <a16:rowId xmlns:a16="http://schemas.microsoft.com/office/drawing/2014/main" val="1770050003"/>
                  </a:ext>
                </a:extLst>
              </a:tr>
              <a:tr h="319075">
                <a:tc>
                  <a:txBody>
                    <a:bodyPr/>
                    <a:lstStyle/>
                    <a:p>
                      <a:pPr algn="l" fontAlgn="ctr"/>
                      <a:r>
                        <a:rPr lang="en-GB" sz="1200" b="1" i="0" u="none" strike="noStrike">
                          <a:solidFill>
                            <a:srgbClr val="000000"/>
                          </a:solidFill>
                          <a:effectLst/>
                          <a:latin typeface="Calibri" panose="020F0502020204030204" pitchFamily="34" charset="0"/>
                        </a:rPr>
                        <a:t>INDIRE</a:t>
                      </a:r>
                    </a:p>
                  </a:txBody>
                  <a:tcPr marL="9525" marR="9525" marT="9525" marB="0" anchor="ctr"/>
                </a:tc>
                <a:tc>
                  <a:txBody>
                    <a:bodyPr/>
                    <a:lstStyle/>
                    <a:p>
                      <a:pPr algn="l" fontAlgn="b"/>
                      <a:r>
                        <a:rPr lang="en-IT" sz="1200" b="0" i="0" u="none" strike="noStrike" dirty="0">
                          <a:solidFill>
                            <a:srgbClr val="000000"/>
                          </a:solidFill>
                          <a:effectLst/>
                          <a:latin typeface="Calibri" panose="020F0502020204030204" pitchFamily="34" charset="0"/>
                        </a:rPr>
                        <a:t> </a:t>
                      </a:r>
                    </a:p>
                  </a:txBody>
                  <a:tcPr marL="9525" marR="9525" marT="9525" marB="0" anchor="b"/>
                </a:tc>
                <a:extLst>
                  <a:ext uri="{0D108BD9-81ED-4DB2-BD59-A6C34878D82A}">
                    <a16:rowId xmlns:a16="http://schemas.microsoft.com/office/drawing/2014/main" val="2716386529"/>
                  </a:ext>
                </a:extLst>
              </a:tr>
              <a:tr h="319075">
                <a:tc>
                  <a:txBody>
                    <a:bodyPr/>
                    <a:lstStyle/>
                    <a:p>
                      <a:pPr algn="l" fontAlgn="ctr"/>
                      <a:r>
                        <a:rPr lang="en-GB" sz="1200" b="1" i="0" u="none" strike="noStrike">
                          <a:solidFill>
                            <a:srgbClr val="000000"/>
                          </a:solidFill>
                          <a:effectLst/>
                          <a:latin typeface="Calibri" panose="020F0502020204030204" pitchFamily="34" charset="0"/>
                        </a:rPr>
                        <a:t>CREA</a:t>
                      </a:r>
                    </a:p>
                  </a:txBody>
                  <a:tcPr marL="9525" marR="9525" marT="9525" marB="0" anchor="ctr"/>
                </a:tc>
                <a:tc>
                  <a:txBody>
                    <a:bodyPr/>
                    <a:lstStyle/>
                    <a:p>
                      <a:pPr algn="l" fontAlgn="b"/>
                      <a:r>
                        <a:rPr lang="en-IT" sz="1200" b="0" i="0" u="none" strike="noStrike">
                          <a:solidFill>
                            <a:srgbClr val="000000"/>
                          </a:solidFill>
                          <a:effectLst/>
                          <a:latin typeface="Calibri" panose="020F0502020204030204" pitchFamily="34" charset="0"/>
                        </a:rPr>
                        <a:t> </a:t>
                      </a:r>
                    </a:p>
                  </a:txBody>
                  <a:tcPr marL="9525" marR="9525" marT="9525" marB="0" anchor="b"/>
                </a:tc>
                <a:extLst>
                  <a:ext uri="{0D108BD9-81ED-4DB2-BD59-A6C34878D82A}">
                    <a16:rowId xmlns:a16="http://schemas.microsoft.com/office/drawing/2014/main" val="3455404222"/>
                  </a:ext>
                </a:extLst>
              </a:tr>
              <a:tr h="319075">
                <a:tc>
                  <a:txBody>
                    <a:bodyPr/>
                    <a:lstStyle/>
                    <a:p>
                      <a:pPr algn="l" fontAlgn="ctr"/>
                      <a:r>
                        <a:rPr lang="en-GB" sz="1200" b="1" i="0" u="none" strike="noStrike">
                          <a:solidFill>
                            <a:srgbClr val="000000"/>
                          </a:solidFill>
                          <a:effectLst/>
                          <a:latin typeface="Calibri" panose="020F0502020204030204" pitchFamily="34" charset="0"/>
                        </a:rPr>
                        <a:t>ENEA</a:t>
                      </a:r>
                    </a:p>
                  </a:txBody>
                  <a:tcPr marL="9525" marR="9525" marT="9525" marB="0" anchor="ctr"/>
                </a:tc>
                <a:tc>
                  <a:txBody>
                    <a:bodyPr/>
                    <a:lstStyle/>
                    <a:p>
                      <a:pPr algn="l" fontAlgn="b"/>
                      <a:r>
                        <a:rPr lang="en-IT" sz="1200" b="0" i="0" u="none" strike="noStrike" dirty="0">
                          <a:solidFill>
                            <a:srgbClr val="000000"/>
                          </a:solidFill>
                          <a:effectLst/>
                          <a:latin typeface="Calibri" panose="020F0502020204030204" pitchFamily="34" charset="0"/>
                        </a:rPr>
                        <a:t> </a:t>
                      </a:r>
                    </a:p>
                  </a:txBody>
                  <a:tcPr marL="9525" marR="9525" marT="9525" marB="0" anchor="b"/>
                </a:tc>
                <a:extLst>
                  <a:ext uri="{0D108BD9-81ED-4DB2-BD59-A6C34878D82A}">
                    <a16:rowId xmlns:a16="http://schemas.microsoft.com/office/drawing/2014/main" val="1657626720"/>
                  </a:ext>
                </a:extLst>
              </a:tr>
              <a:tr h="319075">
                <a:tc>
                  <a:txBody>
                    <a:bodyPr/>
                    <a:lstStyle/>
                    <a:p>
                      <a:pPr algn="l" fontAlgn="ctr"/>
                      <a:r>
                        <a:rPr lang="en-GB" sz="1200" b="1" i="0" u="none" strike="noStrike">
                          <a:solidFill>
                            <a:srgbClr val="000000"/>
                          </a:solidFill>
                          <a:effectLst/>
                          <a:latin typeface="Calibri" panose="020F0502020204030204" pitchFamily="34" charset="0"/>
                        </a:rPr>
                        <a:t>INAPP</a:t>
                      </a:r>
                    </a:p>
                  </a:txBody>
                  <a:tcPr marL="9525" marR="9525" marT="9525" marB="0" anchor="ctr"/>
                </a:tc>
                <a:tc>
                  <a:txBody>
                    <a:bodyPr/>
                    <a:lstStyle/>
                    <a:p>
                      <a:pPr algn="l" fontAlgn="b"/>
                      <a:r>
                        <a:rPr lang="en-GB" sz="1200" b="0" i="0" u="none" strike="noStrike" dirty="0">
                          <a:solidFill>
                            <a:srgbClr val="000000"/>
                          </a:solidFill>
                          <a:effectLst/>
                          <a:latin typeface="Calibri" panose="020F0502020204030204" pitchFamily="34" charset="0"/>
                        </a:rPr>
                        <a:t>Andrea Ricci</a:t>
                      </a:r>
                    </a:p>
                  </a:txBody>
                  <a:tcPr marL="9525" marR="9525" marT="9525" marB="0" anchor="b"/>
                </a:tc>
                <a:extLst>
                  <a:ext uri="{0D108BD9-81ED-4DB2-BD59-A6C34878D82A}">
                    <a16:rowId xmlns:a16="http://schemas.microsoft.com/office/drawing/2014/main" val="1238319904"/>
                  </a:ext>
                </a:extLst>
              </a:tr>
              <a:tr h="319075">
                <a:tc>
                  <a:txBody>
                    <a:bodyPr/>
                    <a:lstStyle/>
                    <a:p>
                      <a:pPr algn="l" fontAlgn="ctr"/>
                      <a:r>
                        <a:rPr lang="en-GB" sz="1200" b="1" i="0" u="none" strike="noStrike">
                          <a:solidFill>
                            <a:srgbClr val="000000"/>
                          </a:solidFill>
                          <a:effectLst/>
                          <a:latin typeface="Calibri" panose="020F0502020204030204" pitchFamily="34" charset="0"/>
                        </a:rPr>
                        <a:t>ISTAT</a:t>
                      </a:r>
                    </a:p>
                  </a:txBody>
                  <a:tcPr marL="9525" marR="9525" marT="9525" marB="0" anchor="ctr"/>
                </a:tc>
                <a:tc>
                  <a:txBody>
                    <a:bodyPr/>
                    <a:lstStyle/>
                    <a:p>
                      <a:pPr algn="l" fontAlgn="b"/>
                      <a:r>
                        <a:rPr lang="en-IT" sz="1200" b="0" i="0" u="none" strike="noStrike" dirty="0">
                          <a:solidFill>
                            <a:srgbClr val="000000"/>
                          </a:solidFill>
                          <a:effectLst/>
                          <a:latin typeface="Calibri" panose="020F0502020204030204" pitchFamily="34" charset="0"/>
                        </a:rPr>
                        <a:t> </a:t>
                      </a:r>
                    </a:p>
                  </a:txBody>
                  <a:tcPr marL="9525" marR="9525" marT="9525" marB="0" anchor="b"/>
                </a:tc>
                <a:extLst>
                  <a:ext uri="{0D108BD9-81ED-4DB2-BD59-A6C34878D82A}">
                    <a16:rowId xmlns:a16="http://schemas.microsoft.com/office/drawing/2014/main" val="2767514784"/>
                  </a:ext>
                </a:extLst>
              </a:tr>
              <a:tr h="319075">
                <a:tc>
                  <a:txBody>
                    <a:bodyPr/>
                    <a:lstStyle/>
                    <a:p>
                      <a:pPr algn="l" fontAlgn="ctr"/>
                      <a:r>
                        <a:rPr lang="en-GB" sz="1200" b="1" i="0" u="none" strike="noStrike">
                          <a:solidFill>
                            <a:srgbClr val="000000"/>
                          </a:solidFill>
                          <a:effectLst/>
                          <a:latin typeface="Calibri" panose="020F0502020204030204" pitchFamily="34" charset="0"/>
                        </a:rPr>
                        <a:t>ISS</a:t>
                      </a:r>
                    </a:p>
                  </a:txBody>
                  <a:tcPr marL="9525" marR="9525" marT="9525" marB="0" anchor="ctr"/>
                </a:tc>
                <a:tc>
                  <a:txBody>
                    <a:bodyPr/>
                    <a:lstStyle/>
                    <a:p>
                      <a:pPr algn="l" fontAlgn="b"/>
                      <a:r>
                        <a:rPr lang="en-IT" sz="1200" b="0" i="0" u="none" strike="noStrike" dirty="0">
                          <a:solidFill>
                            <a:srgbClr val="000000"/>
                          </a:solidFill>
                          <a:effectLst/>
                          <a:latin typeface="Calibri" panose="020F0502020204030204" pitchFamily="34" charset="0"/>
                        </a:rPr>
                        <a:t> </a:t>
                      </a:r>
                    </a:p>
                  </a:txBody>
                  <a:tcPr marL="9525" marR="9525" marT="9525" marB="0" anchor="b"/>
                </a:tc>
                <a:extLst>
                  <a:ext uri="{0D108BD9-81ED-4DB2-BD59-A6C34878D82A}">
                    <a16:rowId xmlns:a16="http://schemas.microsoft.com/office/drawing/2014/main" val="131627218"/>
                  </a:ext>
                </a:extLst>
              </a:tr>
              <a:tr h="319075">
                <a:tc>
                  <a:txBody>
                    <a:bodyPr/>
                    <a:lstStyle/>
                    <a:p>
                      <a:pPr algn="l" fontAlgn="ctr"/>
                      <a:r>
                        <a:rPr lang="en-GB" sz="1200" b="1" i="0" u="none" strike="noStrike">
                          <a:solidFill>
                            <a:srgbClr val="000000"/>
                          </a:solidFill>
                          <a:effectLst/>
                          <a:latin typeface="Calibri" panose="020F0502020204030204" pitchFamily="34" charset="0"/>
                        </a:rPr>
                        <a:t>ISPRA</a:t>
                      </a:r>
                    </a:p>
                  </a:txBody>
                  <a:tcPr marL="9525" marR="9525" marT="9525" marB="0" anchor="ctr"/>
                </a:tc>
                <a:tc>
                  <a:txBody>
                    <a:bodyPr/>
                    <a:lstStyle/>
                    <a:p>
                      <a:pPr algn="l" fontAlgn="b"/>
                      <a:r>
                        <a:rPr lang="en-GB" sz="1200" b="0" i="0" u="none" strike="noStrike" dirty="0">
                          <a:solidFill>
                            <a:srgbClr val="000000"/>
                          </a:solidFill>
                          <a:effectLst/>
                          <a:latin typeface="Calibri" panose="020F0502020204030204" pitchFamily="34" charset="0"/>
                        </a:rPr>
                        <a:t>Laura Casella, Roberta Vinci</a:t>
                      </a:r>
                    </a:p>
                  </a:txBody>
                  <a:tcPr marL="9525" marR="9525" marT="9525" marB="0" anchor="b"/>
                </a:tc>
                <a:extLst>
                  <a:ext uri="{0D108BD9-81ED-4DB2-BD59-A6C34878D82A}">
                    <a16:rowId xmlns:a16="http://schemas.microsoft.com/office/drawing/2014/main" val="3862057229"/>
                  </a:ext>
                </a:extLst>
              </a:tr>
            </a:tbl>
          </a:graphicData>
        </a:graphic>
      </p:graphicFrame>
      <p:sp>
        <p:nvSpPr>
          <p:cNvPr id="4" name="Footer Placeholder 3">
            <a:extLst>
              <a:ext uri="{FF2B5EF4-FFF2-40B4-BE49-F238E27FC236}">
                <a16:creationId xmlns:a16="http://schemas.microsoft.com/office/drawing/2014/main" id="{1F1EE898-3224-AD4A-B98B-6A85C0208AD6}"/>
              </a:ext>
            </a:extLst>
          </p:cNvPr>
          <p:cNvSpPr>
            <a:spLocks noGrp="1"/>
          </p:cNvSpPr>
          <p:nvPr>
            <p:ph type="ftr" sz="quarter" idx="11"/>
          </p:nvPr>
        </p:nvSpPr>
        <p:spPr/>
        <p:txBody>
          <a:bodyPr/>
          <a:lstStyle/>
          <a:p>
            <a:r>
              <a:rPr lang="en-GB"/>
              <a:t>S.Bianco, A.G.Chiodetti, M.Locati, Introduzione, riunione 2 Gruppo di lavoro Open Science ConPER 20220201</a:t>
            </a:r>
            <a:endParaRPr lang="en-IT"/>
          </a:p>
        </p:txBody>
      </p:sp>
      <p:sp>
        <p:nvSpPr>
          <p:cNvPr id="5" name="Slide Number Placeholder 4">
            <a:extLst>
              <a:ext uri="{FF2B5EF4-FFF2-40B4-BE49-F238E27FC236}">
                <a16:creationId xmlns:a16="http://schemas.microsoft.com/office/drawing/2014/main" id="{D2E739AA-0992-B644-9CBB-16F87E738913}"/>
              </a:ext>
            </a:extLst>
          </p:cNvPr>
          <p:cNvSpPr>
            <a:spLocks noGrp="1"/>
          </p:cNvSpPr>
          <p:nvPr>
            <p:ph type="sldNum" sz="quarter" idx="12"/>
          </p:nvPr>
        </p:nvSpPr>
        <p:spPr/>
        <p:txBody>
          <a:bodyPr/>
          <a:lstStyle/>
          <a:p>
            <a:fld id="{AEB62664-EDD6-8542-A24C-C3AFF0A0BDA4}" type="slidenum">
              <a:rPr lang="en-IT" smtClean="0"/>
              <a:t>3</a:t>
            </a:fld>
            <a:endParaRPr lang="en-IT"/>
          </a:p>
        </p:txBody>
      </p:sp>
      <p:graphicFrame>
        <p:nvGraphicFramePr>
          <p:cNvPr id="7" name="Table 7">
            <a:extLst>
              <a:ext uri="{FF2B5EF4-FFF2-40B4-BE49-F238E27FC236}">
                <a16:creationId xmlns:a16="http://schemas.microsoft.com/office/drawing/2014/main" id="{BFFA960E-05B5-844C-A744-EE0F8848CA9E}"/>
              </a:ext>
            </a:extLst>
          </p:cNvPr>
          <p:cNvGraphicFramePr>
            <a:graphicFrameLocks noGrp="1"/>
          </p:cNvGraphicFramePr>
          <p:nvPr>
            <p:extLst>
              <p:ext uri="{D42A27DB-BD31-4B8C-83A1-F6EECF244321}">
                <p14:modId xmlns:p14="http://schemas.microsoft.com/office/powerpoint/2010/main" val="560657040"/>
              </p:ext>
            </p:extLst>
          </p:nvPr>
        </p:nvGraphicFramePr>
        <p:xfrm>
          <a:off x="7343739" y="1027906"/>
          <a:ext cx="2437259" cy="4348480"/>
        </p:xfrm>
        <a:graphic>
          <a:graphicData uri="http://schemas.openxmlformats.org/drawingml/2006/table">
            <a:tbl>
              <a:tblPr firstRow="1" bandRow="1">
                <a:tableStyleId>{21E4AEA4-8DFA-4A89-87EB-49C32662AFE0}</a:tableStyleId>
              </a:tblPr>
              <a:tblGrid>
                <a:gridCol w="2437259">
                  <a:extLst>
                    <a:ext uri="{9D8B030D-6E8A-4147-A177-3AD203B41FA5}">
                      <a16:colId xmlns:a16="http://schemas.microsoft.com/office/drawing/2014/main" val="3683320224"/>
                    </a:ext>
                  </a:extLst>
                </a:gridCol>
              </a:tblGrid>
              <a:tr h="370840">
                <a:tc>
                  <a:txBody>
                    <a:bodyPr/>
                    <a:lstStyle/>
                    <a:p>
                      <a:pPr algn="ctr"/>
                      <a:r>
                        <a:rPr lang="en-IT" dirty="0"/>
                        <a:t>Gruppi di lavoro ConPER (2021)</a:t>
                      </a:r>
                    </a:p>
                  </a:txBody>
                  <a:tcPr/>
                </a:tc>
                <a:extLst>
                  <a:ext uri="{0D108BD9-81ED-4DB2-BD59-A6C34878D82A}">
                    <a16:rowId xmlns:a16="http://schemas.microsoft.com/office/drawing/2014/main" val="3968561899"/>
                  </a:ext>
                </a:extLst>
              </a:tr>
              <a:tr h="370840">
                <a:tc>
                  <a:txBody>
                    <a:bodyPr/>
                    <a:lstStyle/>
                    <a:p>
                      <a:r>
                        <a:rPr lang="en-GB" dirty="0"/>
                        <a:t>T</a:t>
                      </a:r>
                      <a:r>
                        <a:rPr lang="en-IT" dirty="0"/>
                        <a:t>abellone</a:t>
                      </a:r>
                    </a:p>
                  </a:txBody>
                  <a:tcPr/>
                </a:tc>
                <a:extLst>
                  <a:ext uri="{0D108BD9-81ED-4DB2-BD59-A6C34878D82A}">
                    <a16:rowId xmlns:a16="http://schemas.microsoft.com/office/drawing/2014/main" val="1172138015"/>
                  </a:ext>
                </a:extLst>
              </a:tr>
              <a:tr h="370840">
                <a:tc>
                  <a:txBody>
                    <a:bodyPr/>
                    <a:lstStyle/>
                    <a:p>
                      <a:r>
                        <a:rPr lang="en-GB" dirty="0"/>
                        <a:t>C</a:t>
                      </a:r>
                      <a:r>
                        <a:rPr lang="en-IT" dirty="0"/>
                        <a:t>arta europea</a:t>
                      </a:r>
                    </a:p>
                  </a:txBody>
                  <a:tcPr/>
                </a:tc>
                <a:extLst>
                  <a:ext uri="{0D108BD9-81ED-4DB2-BD59-A6C34878D82A}">
                    <a16:rowId xmlns:a16="http://schemas.microsoft.com/office/drawing/2014/main" val="3791809572"/>
                  </a:ext>
                </a:extLst>
              </a:tr>
              <a:tr h="370840">
                <a:tc>
                  <a:txBody>
                    <a:bodyPr/>
                    <a:lstStyle/>
                    <a:p>
                      <a:r>
                        <a:rPr lang="en-GB" dirty="0"/>
                        <a:t>I</a:t>
                      </a:r>
                      <a:r>
                        <a:rPr lang="en-IT" dirty="0"/>
                        <a:t>nfrastrutture</a:t>
                      </a:r>
                    </a:p>
                  </a:txBody>
                  <a:tcPr/>
                </a:tc>
                <a:extLst>
                  <a:ext uri="{0D108BD9-81ED-4DB2-BD59-A6C34878D82A}">
                    <a16:rowId xmlns:a16="http://schemas.microsoft.com/office/drawing/2014/main" val="2772522278"/>
                  </a:ext>
                </a:extLst>
              </a:tr>
              <a:tr h="370840">
                <a:tc>
                  <a:txBody>
                    <a:bodyPr/>
                    <a:lstStyle/>
                    <a:p>
                      <a:r>
                        <a:rPr lang="en-IT" dirty="0"/>
                        <a:t>Internazionalizzazione</a:t>
                      </a:r>
                    </a:p>
                  </a:txBody>
                  <a:tcPr/>
                </a:tc>
                <a:extLst>
                  <a:ext uri="{0D108BD9-81ED-4DB2-BD59-A6C34878D82A}">
                    <a16:rowId xmlns:a16="http://schemas.microsoft.com/office/drawing/2014/main" val="2500405991"/>
                  </a:ext>
                </a:extLst>
              </a:tr>
              <a:tr h="370840">
                <a:tc>
                  <a:txBody>
                    <a:bodyPr/>
                    <a:lstStyle/>
                    <a:p>
                      <a:r>
                        <a:rPr lang="en-IT" dirty="0"/>
                        <a:t>Openscience</a:t>
                      </a:r>
                    </a:p>
                  </a:txBody>
                  <a:tcPr/>
                </a:tc>
                <a:extLst>
                  <a:ext uri="{0D108BD9-81ED-4DB2-BD59-A6C34878D82A}">
                    <a16:rowId xmlns:a16="http://schemas.microsoft.com/office/drawing/2014/main" val="142618547"/>
                  </a:ext>
                </a:extLst>
              </a:tr>
              <a:tr h="370840">
                <a:tc>
                  <a:txBody>
                    <a:bodyPr/>
                    <a:lstStyle/>
                    <a:p>
                      <a:r>
                        <a:rPr lang="en-GB" dirty="0"/>
                        <a:t>S</a:t>
                      </a:r>
                      <a:r>
                        <a:rPr lang="en-IT" dirty="0"/>
                        <a:t>ito web</a:t>
                      </a:r>
                    </a:p>
                  </a:txBody>
                  <a:tcPr/>
                </a:tc>
                <a:extLst>
                  <a:ext uri="{0D108BD9-81ED-4DB2-BD59-A6C34878D82A}">
                    <a16:rowId xmlns:a16="http://schemas.microsoft.com/office/drawing/2014/main" val="535757605"/>
                  </a:ext>
                </a:extLst>
              </a:tr>
              <a:tr h="370840">
                <a:tc>
                  <a:txBody>
                    <a:bodyPr/>
                    <a:lstStyle/>
                    <a:p>
                      <a:r>
                        <a:rPr lang="en-IT" dirty="0"/>
                        <a:t>Comunicazione</a:t>
                      </a:r>
                    </a:p>
                  </a:txBody>
                  <a:tcPr/>
                </a:tc>
                <a:extLst>
                  <a:ext uri="{0D108BD9-81ED-4DB2-BD59-A6C34878D82A}">
                    <a16:rowId xmlns:a16="http://schemas.microsoft.com/office/drawing/2014/main" val="3573255118"/>
                  </a:ext>
                </a:extLst>
              </a:tr>
              <a:tr h="370840">
                <a:tc>
                  <a:txBody>
                    <a:bodyPr/>
                    <a:lstStyle/>
                    <a:p>
                      <a:r>
                        <a:rPr lang="en-IT" dirty="0"/>
                        <a:t>Repubblica digitale</a:t>
                      </a:r>
                    </a:p>
                  </a:txBody>
                  <a:tcPr/>
                </a:tc>
                <a:extLst>
                  <a:ext uri="{0D108BD9-81ED-4DB2-BD59-A6C34878D82A}">
                    <a16:rowId xmlns:a16="http://schemas.microsoft.com/office/drawing/2014/main" val="3342994225"/>
                  </a:ext>
                </a:extLst>
              </a:tr>
              <a:tr h="370840">
                <a:tc>
                  <a:txBody>
                    <a:bodyPr/>
                    <a:lstStyle/>
                    <a:p>
                      <a:r>
                        <a:rPr lang="en-IT" dirty="0"/>
                        <a:t>Valutazione</a:t>
                      </a:r>
                    </a:p>
                  </a:txBody>
                  <a:tcPr/>
                </a:tc>
                <a:extLst>
                  <a:ext uri="{0D108BD9-81ED-4DB2-BD59-A6C34878D82A}">
                    <a16:rowId xmlns:a16="http://schemas.microsoft.com/office/drawing/2014/main" val="3955583073"/>
                  </a:ext>
                </a:extLst>
              </a:tr>
              <a:tr h="370840">
                <a:tc>
                  <a:txBody>
                    <a:bodyPr/>
                    <a:lstStyle/>
                    <a:p>
                      <a:r>
                        <a:rPr lang="en-IT" dirty="0"/>
                        <a:t>Formazione</a:t>
                      </a:r>
                    </a:p>
                  </a:txBody>
                  <a:tcPr/>
                </a:tc>
                <a:extLst>
                  <a:ext uri="{0D108BD9-81ED-4DB2-BD59-A6C34878D82A}">
                    <a16:rowId xmlns:a16="http://schemas.microsoft.com/office/drawing/2014/main" val="2135601975"/>
                  </a:ext>
                </a:extLst>
              </a:tr>
            </a:tbl>
          </a:graphicData>
        </a:graphic>
      </p:graphicFrame>
      <p:cxnSp>
        <p:nvCxnSpPr>
          <p:cNvPr id="12" name="Curved Connector 11">
            <a:extLst>
              <a:ext uri="{FF2B5EF4-FFF2-40B4-BE49-F238E27FC236}">
                <a16:creationId xmlns:a16="http://schemas.microsoft.com/office/drawing/2014/main" id="{A06BD718-5FFB-2A43-ABC3-AF0868CCA3ED}"/>
              </a:ext>
            </a:extLst>
          </p:cNvPr>
          <p:cNvCxnSpPr>
            <a:cxnSpLocks/>
          </p:cNvCxnSpPr>
          <p:nvPr/>
        </p:nvCxnSpPr>
        <p:spPr>
          <a:xfrm>
            <a:off x="3924728" y="365125"/>
            <a:ext cx="3419011" cy="2972723"/>
          </a:xfrm>
          <a:prstGeom prst="curvedConnector3">
            <a:avLst>
              <a:gd name="adj1" fmla="val 50000"/>
            </a:avLst>
          </a:prstGeom>
          <a:ln w="38100">
            <a:headEnd type="triangle"/>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88106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B8AA14-2419-A34A-8F35-67DB45B96750}"/>
              </a:ext>
            </a:extLst>
          </p:cNvPr>
          <p:cNvSpPr>
            <a:spLocks noGrp="1"/>
          </p:cNvSpPr>
          <p:nvPr>
            <p:ph type="title"/>
          </p:nvPr>
        </p:nvSpPr>
        <p:spPr>
          <a:xfrm>
            <a:off x="838200" y="365125"/>
            <a:ext cx="10515600" cy="738461"/>
          </a:xfrm>
        </p:spPr>
        <p:txBody>
          <a:bodyPr>
            <a:normAutofit/>
          </a:bodyPr>
          <a:lstStyle/>
          <a:p>
            <a:r>
              <a:rPr lang="en-IT" b="1" dirty="0"/>
              <a:t>Strumenti open source</a:t>
            </a:r>
          </a:p>
        </p:txBody>
      </p:sp>
      <p:sp>
        <p:nvSpPr>
          <p:cNvPr id="3" name="Content Placeholder 2">
            <a:extLst>
              <a:ext uri="{FF2B5EF4-FFF2-40B4-BE49-F238E27FC236}">
                <a16:creationId xmlns:a16="http://schemas.microsoft.com/office/drawing/2014/main" id="{BF3EFF84-0654-C94F-8466-F0384D8A77D5}"/>
              </a:ext>
            </a:extLst>
          </p:cNvPr>
          <p:cNvSpPr>
            <a:spLocks noGrp="1"/>
          </p:cNvSpPr>
          <p:nvPr>
            <p:ph idx="1"/>
          </p:nvPr>
        </p:nvSpPr>
        <p:spPr>
          <a:xfrm>
            <a:off x="846083" y="1825625"/>
            <a:ext cx="10515600" cy="4351338"/>
          </a:xfrm>
        </p:spPr>
        <p:txBody>
          <a:bodyPr>
            <a:normAutofit fontScale="85000" lnSpcReduction="20000"/>
          </a:bodyPr>
          <a:lstStyle/>
          <a:p>
            <a:r>
              <a:rPr lang="en-IT" dirty="0"/>
              <a:t>Lista email con archivio ✔️</a:t>
            </a:r>
          </a:p>
          <a:p>
            <a:pPr lvl="1"/>
            <a:r>
              <a:rPr lang="en-GB" dirty="0">
                <a:hlinkClick r:id="rId2"/>
              </a:rPr>
              <a:t>conper.openscience@lists.infn.it</a:t>
            </a:r>
            <a:endParaRPr lang="en-GB" dirty="0"/>
          </a:p>
          <a:p>
            <a:r>
              <a:rPr lang="en-GB" dirty="0" err="1"/>
              <a:t>Riunioni</a:t>
            </a:r>
            <a:r>
              <a:rPr lang="en-GB" dirty="0"/>
              <a:t> </a:t>
            </a:r>
            <a:r>
              <a:rPr lang="en-GB" dirty="0" err="1"/>
              <a:t>telematiche</a:t>
            </a:r>
            <a:r>
              <a:rPr lang="en-GB" dirty="0"/>
              <a:t> </a:t>
            </a:r>
            <a:r>
              <a:rPr lang="en-IT" dirty="0"/>
              <a:t>🚧</a:t>
            </a:r>
            <a:endParaRPr lang="en-GB" dirty="0"/>
          </a:p>
          <a:p>
            <a:pPr lvl="1"/>
            <a:r>
              <a:rPr lang="en-GB" dirty="0"/>
              <a:t>Big Blue Button del GARR</a:t>
            </a:r>
          </a:p>
          <a:p>
            <a:pPr lvl="2"/>
            <a:r>
              <a:rPr lang="en-GB" dirty="0"/>
              <a:t>(</a:t>
            </a:r>
            <a:r>
              <a:rPr lang="en-GB" dirty="0" err="1"/>
              <a:t>Autenticazione</a:t>
            </a:r>
            <a:r>
              <a:rPr lang="en-GB" dirty="0"/>
              <a:t> </a:t>
            </a:r>
            <a:r>
              <a:rPr lang="en-GB" dirty="0" err="1"/>
              <a:t>federata</a:t>
            </a:r>
            <a:r>
              <a:rPr lang="en-GB" dirty="0"/>
              <a:t> IDEM)</a:t>
            </a:r>
          </a:p>
          <a:p>
            <a:r>
              <a:rPr lang="en-GB" dirty="0"/>
              <a:t>Workspace </a:t>
            </a:r>
            <a:r>
              <a:rPr lang="en-IT" dirty="0"/>
              <a:t>✔️</a:t>
            </a:r>
            <a:endParaRPr lang="en-GB" dirty="0"/>
          </a:p>
          <a:p>
            <a:pPr lvl="1"/>
            <a:r>
              <a:rPr lang="en-GB" dirty="0"/>
              <a:t>PANDORA/PYDIO </a:t>
            </a:r>
            <a:r>
              <a:rPr lang="en-GB" dirty="0" err="1"/>
              <a:t>ospitato</a:t>
            </a:r>
            <a:r>
              <a:rPr lang="en-GB" dirty="0"/>
              <a:t> da INFN </a:t>
            </a:r>
          </a:p>
          <a:p>
            <a:pPr lvl="2"/>
            <a:r>
              <a:rPr lang="en-GB" dirty="0"/>
              <a:t>https://</a:t>
            </a:r>
            <a:r>
              <a:rPr lang="en-GB" dirty="0" err="1"/>
              <a:t>pandora.infn.it</a:t>
            </a:r>
            <a:r>
              <a:rPr lang="en-GB" dirty="0"/>
              <a:t>/public/74aed9</a:t>
            </a:r>
          </a:p>
          <a:p>
            <a:pPr lvl="3"/>
            <a:r>
              <a:rPr lang="en-GB" dirty="0"/>
              <a:t>(</a:t>
            </a:r>
            <a:r>
              <a:rPr lang="en-GB" dirty="0" err="1"/>
              <a:t>Autenticazione</a:t>
            </a:r>
            <a:r>
              <a:rPr lang="en-GB" dirty="0"/>
              <a:t> </a:t>
            </a:r>
            <a:r>
              <a:rPr lang="en-GB" dirty="0" err="1"/>
              <a:t>federata</a:t>
            </a:r>
            <a:r>
              <a:rPr lang="en-GB" dirty="0"/>
              <a:t> IDEM) per </a:t>
            </a:r>
            <a:r>
              <a:rPr lang="en-GB" dirty="0" err="1"/>
              <a:t>ora</a:t>
            </a:r>
            <a:r>
              <a:rPr lang="en-GB" dirty="0"/>
              <a:t> password</a:t>
            </a:r>
          </a:p>
          <a:p>
            <a:r>
              <a:rPr lang="en-GB" dirty="0" err="1"/>
              <a:t>Archivio</a:t>
            </a:r>
            <a:r>
              <a:rPr lang="en-GB" dirty="0"/>
              <a:t>, con </a:t>
            </a:r>
            <a:r>
              <a:rPr lang="en-GB" dirty="0" err="1"/>
              <a:t>rilascio</a:t>
            </a:r>
            <a:r>
              <a:rPr lang="en-GB" dirty="0"/>
              <a:t> di DOI</a:t>
            </a:r>
          </a:p>
          <a:p>
            <a:pPr lvl="1"/>
            <a:r>
              <a:rPr lang="en-GB" dirty="0"/>
              <a:t>ZENODO/INVENIO </a:t>
            </a:r>
            <a:r>
              <a:rPr lang="en-GB" dirty="0" err="1"/>
              <a:t>Openaccessrepository.it</a:t>
            </a:r>
            <a:r>
              <a:rPr lang="en-GB" dirty="0"/>
              <a:t> con community </a:t>
            </a:r>
            <a:r>
              <a:rPr lang="en-GB" dirty="0" err="1"/>
              <a:t>conper.openscience</a:t>
            </a:r>
            <a:r>
              <a:rPr lang="en-GB" dirty="0"/>
              <a:t> </a:t>
            </a:r>
            <a:r>
              <a:rPr lang="en-IT" dirty="0"/>
              <a:t>🚧</a:t>
            </a:r>
            <a:endParaRPr lang="en-GB" dirty="0"/>
          </a:p>
          <a:p>
            <a:pPr lvl="2"/>
            <a:r>
              <a:rPr lang="en-GB" dirty="0"/>
              <a:t>(</a:t>
            </a:r>
            <a:r>
              <a:rPr lang="en-GB" dirty="0" err="1"/>
              <a:t>Autenticazione</a:t>
            </a:r>
            <a:r>
              <a:rPr lang="en-GB" dirty="0"/>
              <a:t> </a:t>
            </a:r>
            <a:r>
              <a:rPr lang="en-GB" dirty="0" err="1"/>
              <a:t>federata</a:t>
            </a:r>
            <a:r>
              <a:rPr lang="en-GB" dirty="0"/>
              <a:t> IDEM)</a:t>
            </a:r>
          </a:p>
          <a:p>
            <a:r>
              <a:rPr lang="en-GB" dirty="0" err="1"/>
              <a:t>Riunioni</a:t>
            </a:r>
            <a:r>
              <a:rPr lang="en-GB" dirty="0"/>
              <a:t> </a:t>
            </a:r>
            <a:r>
              <a:rPr lang="en-GB" dirty="0" err="1"/>
              <a:t>agenda.infn.it</a:t>
            </a:r>
            <a:r>
              <a:rPr lang="en-GB" dirty="0"/>
              <a:t> (</a:t>
            </a:r>
            <a:r>
              <a:rPr lang="en-GB" dirty="0" err="1"/>
              <a:t>su</a:t>
            </a:r>
            <a:r>
              <a:rPr lang="en-GB" dirty="0"/>
              <a:t> INDICO) </a:t>
            </a:r>
            <a:r>
              <a:rPr lang="en-IT" dirty="0"/>
              <a:t>🚧</a:t>
            </a:r>
            <a:endParaRPr lang="en-GB" dirty="0"/>
          </a:p>
          <a:p>
            <a:r>
              <a:rPr lang="en-GB" dirty="0" err="1"/>
              <a:t>Pagina</a:t>
            </a:r>
            <a:r>
              <a:rPr lang="en-GB" dirty="0"/>
              <a:t> web </a:t>
            </a:r>
            <a:r>
              <a:rPr lang="en-GB" dirty="0" err="1"/>
              <a:t>minimale</a:t>
            </a:r>
            <a:r>
              <a:rPr lang="en-GB" dirty="0"/>
              <a:t> (all’ </a:t>
            </a:r>
            <a:r>
              <a:rPr lang="en-GB" dirty="0" err="1"/>
              <a:t>interno</a:t>
            </a:r>
            <a:r>
              <a:rPr lang="en-GB" dirty="0"/>
              <a:t> di </a:t>
            </a:r>
            <a:r>
              <a:rPr lang="en-GB" dirty="0" err="1"/>
              <a:t>infn.it</a:t>
            </a:r>
            <a:r>
              <a:rPr lang="en-GB" dirty="0"/>
              <a:t> ?</a:t>
            </a:r>
            <a:r>
              <a:rPr lang="en-IT" dirty="0"/>
              <a:t> ) 🚧</a:t>
            </a:r>
            <a:endParaRPr lang="en-GB" dirty="0"/>
          </a:p>
        </p:txBody>
      </p:sp>
      <p:sp>
        <p:nvSpPr>
          <p:cNvPr id="4" name="Footer Placeholder 3">
            <a:extLst>
              <a:ext uri="{FF2B5EF4-FFF2-40B4-BE49-F238E27FC236}">
                <a16:creationId xmlns:a16="http://schemas.microsoft.com/office/drawing/2014/main" id="{0D0B87A7-38B1-F64C-A10D-326C44AFF0BF}"/>
              </a:ext>
            </a:extLst>
          </p:cNvPr>
          <p:cNvSpPr>
            <a:spLocks noGrp="1"/>
          </p:cNvSpPr>
          <p:nvPr>
            <p:ph type="ftr" sz="quarter" idx="11"/>
          </p:nvPr>
        </p:nvSpPr>
        <p:spPr/>
        <p:txBody>
          <a:bodyPr/>
          <a:lstStyle/>
          <a:p>
            <a:r>
              <a:rPr lang="en-GB"/>
              <a:t>S.Bianco, A.G.Chiodetti, M.Locati, Introduzione, riunione 2 Gruppo di lavoro Open Science ConPER 20220201</a:t>
            </a:r>
            <a:endParaRPr lang="en-IT"/>
          </a:p>
        </p:txBody>
      </p:sp>
      <p:sp>
        <p:nvSpPr>
          <p:cNvPr id="5" name="Slide Number Placeholder 4">
            <a:extLst>
              <a:ext uri="{FF2B5EF4-FFF2-40B4-BE49-F238E27FC236}">
                <a16:creationId xmlns:a16="http://schemas.microsoft.com/office/drawing/2014/main" id="{4921591A-4D53-BE41-8D78-0932F67B9875}"/>
              </a:ext>
            </a:extLst>
          </p:cNvPr>
          <p:cNvSpPr>
            <a:spLocks noGrp="1"/>
          </p:cNvSpPr>
          <p:nvPr>
            <p:ph type="sldNum" sz="quarter" idx="12"/>
          </p:nvPr>
        </p:nvSpPr>
        <p:spPr/>
        <p:txBody>
          <a:bodyPr/>
          <a:lstStyle/>
          <a:p>
            <a:fld id="{AEB62664-EDD6-8542-A24C-C3AFF0A0BDA4}" type="slidenum">
              <a:rPr lang="en-IT" smtClean="0"/>
              <a:t>4</a:t>
            </a:fld>
            <a:endParaRPr lang="en-IT"/>
          </a:p>
        </p:txBody>
      </p:sp>
    </p:spTree>
    <p:extLst>
      <p:ext uri="{BB962C8B-B14F-4D97-AF65-F5344CB8AC3E}">
        <p14:creationId xmlns:p14="http://schemas.microsoft.com/office/powerpoint/2010/main" val="24687586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91"/>
        <p:cNvGrpSpPr/>
        <p:nvPr/>
      </p:nvGrpSpPr>
      <p:grpSpPr>
        <a:xfrm>
          <a:off x="0" y="0"/>
          <a:ext cx="0" cy="0"/>
          <a:chOff x="0" y="0"/>
          <a:chExt cx="0" cy="0"/>
        </a:xfrm>
      </p:grpSpPr>
      <p:sp>
        <p:nvSpPr>
          <p:cNvPr id="5" name="Rectangle 4">
            <a:extLst>
              <a:ext uri="{FF2B5EF4-FFF2-40B4-BE49-F238E27FC236}">
                <a16:creationId xmlns:a16="http://schemas.microsoft.com/office/drawing/2014/main" id="{389F4ADA-FDA8-5945-9641-E0C2AC0872C3}"/>
              </a:ext>
            </a:extLst>
          </p:cNvPr>
          <p:cNvSpPr/>
          <p:nvPr/>
        </p:nvSpPr>
        <p:spPr>
          <a:xfrm>
            <a:off x="0" y="0"/>
            <a:ext cx="12192000" cy="71429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T"/>
          </a:p>
        </p:txBody>
      </p:sp>
      <p:pic>
        <p:nvPicPr>
          <p:cNvPr id="192" name="Google Shape;192;p10" descr="shutterstock-152854481.jpg"/>
          <p:cNvPicPr preferRelativeResize="0"/>
          <p:nvPr/>
        </p:nvPicPr>
        <p:blipFill rotWithShape="1">
          <a:blip r:embed="rId3">
            <a:alphaModFix/>
          </a:blip>
          <a:srcRect/>
          <a:stretch/>
        </p:blipFill>
        <p:spPr>
          <a:xfrm>
            <a:off x="3750002" y="2019432"/>
            <a:ext cx="5179575" cy="2815978"/>
          </a:xfrm>
          <a:prstGeom prst="rect">
            <a:avLst/>
          </a:prstGeom>
          <a:noFill/>
          <a:ln>
            <a:noFill/>
          </a:ln>
        </p:spPr>
      </p:pic>
      <p:sp>
        <p:nvSpPr>
          <p:cNvPr id="193" name="Google Shape;193;p10"/>
          <p:cNvSpPr txBox="1">
            <a:spLocks noGrp="1"/>
          </p:cNvSpPr>
          <p:nvPr>
            <p:ph type="title"/>
          </p:nvPr>
        </p:nvSpPr>
        <p:spPr>
          <a:xfrm rot="16200000">
            <a:off x="-2473686" y="3117402"/>
            <a:ext cx="5971241" cy="620037"/>
          </a:xfrm>
          <a:prstGeom prst="rect">
            <a:avLst/>
          </a:prstGeom>
          <a:noFill/>
          <a:ln>
            <a:noFill/>
          </a:ln>
        </p:spPr>
        <p:txBody>
          <a:bodyPr spcFirstLastPara="1" vert="horz" wrap="square" lIns="91425" tIns="45700" rIns="91425" bIns="45700" rtlCol="0" anchor="ctr" anchorCtr="0">
            <a:normAutofit/>
          </a:bodyPr>
          <a:lstStyle/>
          <a:p>
            <a:pPr>
              <a:spcBef>
                <a:spcPts val="0"/>
              </a:spcBef>
              <a:buClr>
                <a:srgbClr val="3366FF"/>
              </a:buClr>
              <a:buSzPct val="100000"/>
            </a:pPr>
            <a:r>
              <a:rPr lang="en-US" sz="2800" dirty="0">
                <a:solidFill>
                  <a:srgbClr val="FFFF00"/>
                </a:solidFill>
                <a:latin typeface="Calibri" panose="020F0502020204030204" pitchFamily="34" charset="0"/>
                <a:cs typeface="Calibri" panose="020F0502020204030204" pitchFamily="34" charset="0"/>
              </a:rPr>
              <a:t>Il </a:t>
            </a:r>
            <a:r>
              <a:rPr lang="en-US" sz="2800" dirty="0" err="1">
                <a:solidFill>
                  <a:srgbClr val="FFFF00"/>
                </a:solidFill>
                <a:latin typeface="Calibri" panose="020F0502020204030204" pitchFamily="34" charset="0"/>
                <a:cs typeface="Calibri" panose="020F0502020204030204" pitchFamily="34" charset="0"/>
              </a:rPr>
              <a:t>circolo</a:t>
            </a:r>
            <a:r>
              <a:rPr lang="en-US" sz="2800" dirty="0">
                <a:solidFill>
                  <a:srgbClr val="FFFF00"/>
                </a:solidFill>
                <a:latin typeface="Calibri" panose="020F0502020204030204" pitchFamily="34" charset="0"/>
                <a:cs typeface="Calibri" panose="020F0502020204030204" pitchFamily="34" charset="0"/>
              </a:rPr>
              <a:t> </a:t>
            </a:r>
            <a:r>
              <a:rPr lang="en-US" sz="2800" dirty="0" err="1">
                <a:solidFill>
                  <a:srgbClr val="FFFF00"/>
                </a:solidFill>
                <a:latin typeface="Calibri" panose="020F0502020204030204" pitchFamily="34" charset="0"/>
                <a:cs typeface="Calibri" panose="020F0502020204030204" pitchFamily="34" charset="0"/>
              </a:rPr>
              <a:t>vizioso</a:t>
            </a:r>
            <a:r>
              <a:rPr lang="en-US" sz="2800" dirty="0">
                <a:solidFill>
                  <a:srgbClr val="FFFF00"/>
                </a:solidFill>
                <a:latin typeface="Calibri" panose="020F0502020204030204" pitchFamily="34" charset="0"/>
                <a:cs typeface="Calibri" panose="020F0502020204030204" pitchFamily="34" charset="0"/>
              </a:rPr>
              <a:t>, OGGI.</a:t>
            </a:r>
            <a:endParaRPr sz="4000" dirty="0">
              <a:solidFill>
                <a:srgbClr val="FFFF00"/>
              </a:solidFill>
              <a:latin typeface="Calibri" panose="020F0502020204030204" pitchFamily="34" charset="0"/>
              <a:cs typeface="Calibri" panose="020F0502020204030204" pitchFamily="34" charset="0"/>
            </a:endParaRPr>
          </a:p>
        </p:txBody>
      </p:sp>
      <p:grpSp>
        <p:nvGrpSpPr>
          <p:cNvPr id="194" name="Google Shape;194;p10"/>
          <p:cNvGrpSpPr/>
          <p:nvPr/>
        </p:nvGrpSpPr>
        <p:grpSpPr>
          <a:xfrm>
            <a:off x="1458927" y="0"/>
            <a:ext cx="9863191" cy="6721475"/>
            <a:chOff x="529584" y="-213606"/>
            <a:chExt cx="8427303" cy="7101186"/>
          </a:xfrm>
        </p:grpSpPr>
        <p:sp>
          <p:nvSpPr>
            <p:cNvPr id="195" name="Google Shape;195;p10"/>
            <p:cNvSpPr/>
            <p:nvPr/>
          </p:nvSpPr>
          <p:spPr>
            <a:xfrm>
              <a:off x="1312867" y="-213606"/>
              <a:ext cx="6942520" cy="6942520"/>
            </a:xfrm>
            <a:custGeom>
              <a:avLst/>
              <a:gdLst/>
              <a:ahLst/>
              <a:cxnLst/>
              <a:rect l="l" t="t" r="r" b="b"/>
              <a:pathLst>
                <a:path w="120000" h="120000" extrusionOk="0">
                  <a:moveTo>
                    <a:pt x="72627" y="4964"/>
                  </a:moveTo>
                  <a:lnTo>
                    <a:pt x="72627" y="4964"/>
                  </a:lnTo>
                  <a:cubicBezTo>
                    <a:pt x="99179" y="11066"/>
                    <a:pt x="117581" y="35288"/>
                    <a:pt x="116361" y="62529"/>
                  </a:cubicBezTo>
                  <a:cubicBezTo>
                    <a:pt x="115141" y="89769"/>
                    <a:pt x="94647" y="112246"/>
                    <a:pt x="67656" y="115946"/>
                  </a:cubicBezTo>
                  <a:cubicBezTo>
                    <a:pt x="40665" y="119647"/>
                    <a:pt x="14887" y="103514"/>
                    <a:pt x="6394" y="77605"/>
                  </a:cubicBezTo>
                  <a:cubicBezTo>
                    <a:pt x="-2100" y="51696"/>
                    <a:pt x="9118" y="23414"/>
                    <a:pt x="33052" y="10389"/>
                  </a:cubicBezTo>
                  <a:lnTo>
                    <a:pt x="31661" y="7155"/>
                  </a:lnTo>
                  <a:lnTo>
                    <a:pt x="38989" y="11153"/>
                  </a:lnTo>
                  <a:lnTo>
                    <a:pt x="37055" y="19695"/>
                  </a:lnTo>
                  <a:lnTo>
                    <a:pt x="35665" y="16464"/>
                  </a:lnTo>
                  <a:lnTo>
                    <a:pt x="35665" y="16464"/>
                  </a:lnTo>
                  <a:cubicBezTo>
                    <a:pt x="14758" y="28218"/>
                    <a:pt x="5176" y="53249"/>
                    <a:pt x="12866" y="76015"/>
                  </a:cubicBezTo>
                  <a:cubicBezTo>
                    <a:pt x="20557" y="98782"/>
                    <a:pt x="43337" y="112816"/>
                    <a:pt x="67062" y="109405"/>
                  </a:cubicBezTo>
                  <a:cubicBezTo>
                    <a:pt x="90787" y="105994"/>
                    <a:pt x="108718" y="86107"/>
                    <a:pt x="109722" y="62090"/>
                  </a:cubicBezTo>
                  <a:cubicBezTo>
                    <a:pt x="110725" y="38073"/>
                    <a:pt x="94517" y="16751"/>
                    <a:pt x="71159" y="11361"/>
                  </a:cubicBezTo>
                  <a:close/>
                </a:path>
              </a:pathLst>
            </a:custGeom>
            <a:solidFill>
              <a:srgbClr val="CACDD8"/>
            </a:solidFill>
            <a:ln>
              <a:noFill/>
            </a:ln>
          </p:spPr>
          <p:txBody>
            <a:bodyPr spcFirstLastPara="1" wrap="square" lIns="91425" tIns="91425" rIns="91425" bIns="91425" anchor="ctr" anchorCtr="0">
              <a:noAutofit/>
            </a:bodyPr>
            <a:lstStyle/>
            <a:p>
              <a:endParaRPr/>
            </a:p>
          </p:txBody>
        </p:sp>
        <p:sp>
          <p:nvSpPr>
            <p:cNvPr id="196" name="Google Shape;196;p10"/>
            <p:cNvSpPr/>
            <p:nvPr/>
          </p:nvSpPr>
          <p:spPr>
            <a:xfrm>
              <a:off x="3684105" y="-168136"/>
              <a:ext cx="2200043" cy="1100021"/>
            </a:xfrm>
            <a:prstGeom prst="roundRect">
              <a:avLst>
                <a:gd name="adj" fmla="val 16667"/>
              </a:avLst>
            </a:prstGeom>
            <a:solidFill>
              <a:schemeClr val="lt1"/>
            </a:solidFill>
            <a:ln w="25400" cap="flat" cmpd="sng">
              <a:solidFill>
                <a:srgbClr val="033779"/>
              </a:solidFill>
              <a:prstDash val="solid"/>
              <a:round/>
              <a:headEnd type="none" w="sm" len="sm"/>
              <a:tailEnd type="none" w="sm" len="sm"/>
            </a:ln>
          </p:spPr>
          <p:txBody>
            <a:bodyPr spcFirstLastPara="1" wrap="square" lIns="91425" tIns="91425" rIns="91425" bIns="91425" anchor="ctr" anchorCtr="0">
              <a:noAutofit/>
            </a:bodyPr>
            <a:lstStyle/>
            <a:p>
              <a:endParaRPr/>
            </a:p>
          </p:txBody>
        </p:sp>
        <p:sp>
          <p:nvSpPr>
            <p:cNvPr id="197" name="Google Shape;197;p10"/>
            <p:cNvSpPr txBox="1"/>
            <p:nvPr/>
          </p:nvSpPr>
          <p:spPr>
            <a:xfrm>
              <a:off x="3737804" y="-114437"/>
              <a:ext cx="2092645" cy="992623"/>
            </a:xfrm>
            <a:prstGeom prst="rect">
              <a:avLst/>
            </a:prstGeom>
            <a:noFill/>
            <a:ln>
              <a:noFill/>
            </a:ln>
          </p:spPr>
          <p:txBody>
            <a:bodyPr spcFirstLastPara="1" wrap="square" lIns="91425" tIns="91425" rIns="91425" bIns="91425" anchor="ctr" anchorCtr="0">
              <a:noAutofit/>
            </a:bodyPr>
            <a:lstStyle/>
            <a:p>
              <a:pPr algn="ctr">
                <a:lnSpc>
                  <a:spcPct val="90000"/>
                </a:lnSpc>
                <a:buClr>
                  <a:schemeClr val="dk1"/>
                </a:buClr>
                <a:buSzPts val="2400"/>
              </a:pPr>
              <a:r>
                <a:rPr lang="en-US" dirty="0">
                  <a:solidFill>
                    <a:schemeClr val="dk1"/>
                  </a:solidFill>
                  <a:latin typeface="Fira Sans Medium" panose="020B0604020202020204" charset="0"/>
                  <a:ea typeface="Calibri"/>
                  <a:cs typeface="Calibri"/>
                  <a:sym typeface="Calibri"/>
                </a:rPr>
                <a:t>VQR, ASN </a:t>
              </a:r>
              <a:r>
                <a:rPr lang="en-US" dirty="0" err="1">
                  <a:solidFill>
                    <a:schemeClr val="dk1"/>
                  </a:solidFill>
                  <a:latin typeface="Fira Sans Medium" panose="020B0604020202020204" charset="0"/>
                  <a:ea typeface="Calibri"/>
                  <a:cs typeface="Calibri"/>
                  <a:sym typeface="Calibri"/>
                </a:rPr>
                <a:t>basate</a:t>
              </a:r>
              <a:r>
                <a:rPr lang="en-US" dirty="0">
                  <a:solidFill>
                    <a:schemeClr val="dk1"/>
                  </a:solidFill>
                  <a:latin typeface="Fira Sans Medium" panose="020B0604020202020204" charset="0"/>
                  <a:ea typeface="Calibri"/>
                  <a:cs typeface="Calibri"/>
                  <a:sym typeface="Calibri"/>
                </a:rPr>
                <a:t> </a:t>
              </a:r>
              <a:r>
                <a:rPr lang="en-US" dirty="0" err="1">
                  <a:solidFill>
                    <a:schemeClr val="dk1"/>
                  </a:solidFill>
                  <a:latin typeface="Fira Sans Medium" panose="020B0604020202020204" charset="0"/>
                  <a:ea typeface="Calibri"/>
                  <a:cs typeface="Calibri"/>
                  <a:sym typeface="Calibri"/>
                </a:rPr>
                <a:t>su</a:t>
              </a:r>
              <a:r>
                <a:rPr lang="en-US" dirty="0">
                  <a:solidFill>
                    <a:schemeClr val="dk1"/>
                  </a:solidFill>
                  <a:latin typeface="Fira Sans Medium" panose="020B0604020202020204" charset="0"/>
                  <a:ea typeface="Calibri"/>
                  <a:cs typeface="Calibri"/>
                  <a:sym typeface="Calibri"/>
                </a:rPr>
                <a:t> </a:t>
              </a:r>
              <a:r>
                <a:rPr lang="en-US" b="1" dirty="0">
                  <a:solidFill>
                    <a:schemeClr val="dk1"/>
                  </a:solidFill>
                  <a:latin typeface="Fira Sans Medium" panose="020B0604020202020204" charset="0"/>
                  <a:ea typeface="Calibri"/>
                  <a:cs typeface="Calibri"/>
                  <a:sym typeface="Calibri"/>
                </a:rPr>
                <a:t>IF</a:t>
              </a:r>
              <a:r>
                <a:rPr lang="en-US" b="1" baseline="-25000" dirty="0">
                  <a:solidFill>
                    <a:schemeClr val="dk1"/>
                  </a:solidFill>
                  <a:latin typeface="Fira Sans Medium" panose="020B0604020202020204" charset="0"/>
                  <a:ea typeface="Calibri"/>
                  <a:cs typeface="Calibri"/>
                  <a:sym typeface="Calibri"/>
                </a:rPr>
                <a:t>y,5</a:t>
              </a:r>
              <a:r>
                <a:rPr lang="en-US" baseline="-25000" dirty="0">
                  <a:solidFill>
                    <a:schemeClr val="dk1"/>
                  </a:solidFill>
                  <a:latin typeface="Fira Sans Medium" panose="020B0604020202020204" charset="0"/>
                  <a:ea typeface="Calibri"/>
                  <a:cs typeface="Calibri"/>
                  <a:sym typeface="Calibri"/>
                </a:rPr>
                <a:t> </a:t>
              </a:r>
              <a:r>
                <a:rPr lang="en-US" dirty="0">
                  <a:solidFill>
                    <a:schemeClr val="dk1"/>
                  </a:solidFill>
                  <a:latin typeface="Fira Sans Medium" panose="020B0604020202020204" charset="0"/>
                  <a:ea typeface="Calibri"/>
                  <a:cs typeface="Calibri"/>
                  <a:sym typeface="Calibri"/>
                </a:rPr>
                <a:t> e </a:t>
              </a:r>
              <a:r>
                <a:rPr lang="en-US" dirty="0" err="1">
                  <a:solidFill>
                    <a:schemeClr val="dk1"/>
                  </a:solidFill>
                  <a:latin typeface="Fira Sans Medium" panose="020B0604020202020204" charset="0"/>
                  <a:ea typeface="Calibri"/>
                  <a:cs typeface="Calibri"/>
                  <a:sym typeface="Calibri"/>
                </a:rPr>
                <a:t>C</a:t>
              </a:r>
              <a:r>
                <a:rPr lang="en-US" i="1" dirty="0" err="1">
                  <a:solidFill>
                    <a:schemeClr val="dk1"/>
                  </a:solidFill>
                  <a:latin typeface="Fira Sans Medium" panose="020B0604020202020204" charset="0"/>
                  <a:ea typeface="Calibri"/>
                  <a:cs typeface="Calibri"/>
                  <a:sym typeface="Calibri"/>
                </a:rPr>
                <a:t>it</a:t>
              </a:r>
              <a:endParaRPr i="1" dirty="0">
                <a:solidFill>
                  <a:schemeClr val="dk1"/>
                </a:solidFill>
                <a:latin typeface="Fira Sans Medium" panose="020B0604020202020204" charset="0"/>
                <a:ea typeface="Calibri"/>
                <a:cs typeface="Calibri"/>
                <a:sym typeface="Calibri"/>
              </a:endParaRPr>
            </a:p>
          </p:txBody>
        </p:sp>
        <p:sp>
          <p:nvSpPr>
            <p:cNvPr id="198" name="Google Shape;198;p10"/>
            <p:cNvSpPr/>
            <p:nvPr/>
          </p:nvSpPr>
          <p:spPr>
            <a:xfrm>
              <a:off x="5862903" y="838045"/>
              <a:ext cx="2471770" cy="1317022"/>
            </a:xfrm>
            <a:prstGeom prst="roundRect">
              <a:avLst>
                <a:gd name="adj" fmla="val 16667"/>
              </a:avLst>
            </a:prstGeom>
            <a:solidFill>
              <a:schemeClr val="lt1"/>
            </a:solidFill>
            <a:ln w="25400" cap="flat" cmpd="sng">
              <a:solidFill>
                <a:srgbClr val="033779"/>
              </a:solidFill>
              <a:prstDash val="solid"/>
              <a:round/>
              <a:headEnd type="none" w="sm" len="sm"/>
              <a:tailEnd type="none" w="sm" len="sm"/>
            </a:ln>
          </p:spPr>
          <p:txBody>
            <a:bodyPr spcFirstLastPara="1" wrap="square" lIns="91425" tIns="91425" rIns="91425" bIns="91425" anchor="ctr" anchorCtr="0">
              <a:noAutofit/>
            </a:bodyPr>
            <a:lstStyle/>
            <a:p>
              <a:endParaRPr/>
            </a:p>
          </p:txBody>
        </p:sp>
        <p:sp>
          <p:nvSpPr>
            <p:cNvPr id="199" name="Google Shape;199;p10"/>
            <p:cNvSpPr txBox="1"/>
            <p:nvPr/>
          </p:nvSpPr>
          <p:spPr>
            <a:xfrm>
              <a:off x="5927195" y="902337"/>
              <a:ext cx="2343186" cy="1188438"/>
            </a:xfrm>
            <a:prstGeom prst="rect">
              <a:avLst/>
            </a:prstGeom>
            <a:noFill/>
            <a:ln>
              <a:noFill/>
            </a:ln>
          </p:spPr>
          <p:txBody>
            <a:bodyPr spcFirstLastPara="1" wrap="square" lIns="91425" tIns="91425" rIns="91425" bIns="91425" anchor="ctr" anchorCtr="0">
              <a:noAutofit/>
            </a:bodyPr>
            <a:lstStyle/>
            <a:p>
              <a:pPr algn="ctr">
                <a:lnSpc>
                  <a:spcPct val="90000"/>
                </a:lnSpc>
                <a:buClr>
                  <a:schemeClr val="dk1"/>
                </a:buClr>
                <a:buSzPts val="2400"/>
              </a:pPr>
              <a:r>
                <a:rPr lang="en-US" dirty="0" err="1">
                  <a:solidFill>
                    <a:schemeClr val="dk1"/>
                  </a:solidFill>
                  <a:latin typeface="Fira Sans Medium" panose="020B0604020202020204" charset="0"/>
                  <a:ea typeface="Calibri"/>
                  <a:cs typeface="Calibri"/>
                  <a:sym typeface="Calibri"/>
                </a:rPr>
                <a:t>Autore</a:t>
              </a:r>
              <a:r>
                <a:rPr lang="en-US" dirty="0">
                  <a:solidFill>
                    <a:schemeClr val="dk1"/>
                  </a:solidFill>
                  <a:latin typeface="Fira Sans Medium" panose="020B0604020202020204" charset="0"/>
                  <a:ea typeface="Calibri"/>
                  <a:cs typeface="Calibri"/>
                  <a:sym typeface="Calibri"/>
                </a:rPr>
                <a:t> </a:t>
              </a:r>
              <a:r>
                <a:rPr lang="en-US" dirty="0" err="1">
                  <a:solidFill>
                    <a:schemeClr val="dk1"/>
                  </a:solidFill>
                  <a:latin typeface="Fira Sans Medium" panose="020B0604020202020204" charset="0"/>
                  <a:ea typeface="Calibri"/>
                  <a:cs typeface="Calibri"/>
                  <a:sym typeface="Calibri"/>
                </a:rPr>
                <a:t>pubblica</a:t>
              </a:r>
              <a:r>
                <a:rPr lang="en-US" dirty="0">
                  <a:solidFill>
                    <a:schemeClr val="dk1"/>
                  </a:solidFill>
                  <a:latin typeface="Fira Sans Medium" panose="020B0604020202020204" charset="0"/>
                  <a:ea typeface="Calibri"/>
                  <a:cs typeface="Calibri"/>
                  <a:sym typeface="Calibri"/>
                </a:rPr>
                <a:t> </a:t>
              </a:r>
              <a:r>
                <a:rPr lang="en-US" dirty="0" err="1">
                  <a:solidFill>
                    <a:schemeClr val="dk1"/>
                  </a:solidFill>
                  <a:latin typeface="Fira Sans Medium" panose="020B0604020202020204" charset="0"/>
                  <a:ea typeface="Calibri"/>
                  <a:cs typeface="Calibri"/>
                  <a:sym typeface="Calibri"/>
                </a:rPr>
                <a:t>su</a:t>
              </a:r>
              <a:r>
                <a:rPr lang="en-US" dirty="0">
                  <a:solidFill>
                    <a:schemeClr val="dk1"/>
                  </a:solidFill>
                  <a:latin typeface="Fira Sans Medium" panose="020B0604020202020204" charset="0"/>
                  <a:ea typeface="Calibri"/>
                  <a:cs typeface="Calibri"/>
                  <a:sym typeface="Calibri"/>
                </a:rPr>
                <a:t> </a:t>
              </a:r>
              <a:r>
                <a:rPr lang="en-US" dirty="0" err="1">
                  <a:solidFill>
                    <a:schemeClr val="dk1"/>
                  </a:solidFill>
                  <a:latin typeface="Fira Sans Medium" panose="020B0604020202020204" charset="0"/>
                  <a:ea typeface="Calibri"/>
                  <a:cs typeface="Calibri"/>
                  <a:sym typeface="Calibri"/>
                </a:rPr>
                <a:t>oligopoli</a:t>
              </a:r>
              <a:r>
                <a:rPr lang="en-US" dirty="0">
                  <a:solidFill>
                    <a:schemeClr val="dk1"/>
                  </a:solidFill>
                  <a:latin typeface="Fira Sans Medium" panose="020B0604020202020204" charset="0"/>
                  <a:ea typeface="Calibri"/>
                  <a:cs typeface="Calibri"/>
                  <a:sym typeface="Calibri"/>
                </a:rPr>
                <a:t> con alto IF</a:t>
              </a:r>
              <a:endParaRPr sz="1400" dirty="0">
                <a:latin typeface="Fira Sans Medium" panose="020B0604020202020204" charset="0"/>
              </a:endParaRPr>
            </a:p>
          </p:txBody>
        </p:sp>
        <p:sp>
          <p:nvSpPr>
            <p:cNvPr id="200" name="Google Shape;200;p10"/>
            <p:cNvSpPr/>
            <p:nvPr/>
          </p:nvSpPr>
          <p:spPr>
            <a:xfrm>
              <a:off x="6425518" y="3257653"/>
              <a:ext cx="2531369" cy="1431711"/>
            </a:xfrm>
            <a:prstGeom prst="roundRect">
              <a:avLst>
                <a:gd name="adj" fmla="val 16667"/>
              </a:avLst>
            </a:prstGeom>
            <a:solidFill>
              <a:schemeClr val="lt1"/>
            </a:solidFill>
            <a:ln w="25400" cap="flat" cmpd="sng">
              <a:solidFill>
                <a:srgbClr val="033779"/>
              </a:solidFill>
              <a:prstDash val="solid"/>
              <a:round/>
              <a:headEnd type="none" w="sm" len="sm"/>
              <a:tailEnd type="none" w="sm" len="sm"/>
            </a:ln>
          </p:spPr>
          <p:txBody>
            <a:bodyPr spcFirstLastPara="1" wrap="square" lIns="91425" tIns="91425" rIns="91425" bIns="91425" anchor="ctr" anchorCtr="0">
              <a:noAutofit/>
            </a:bodyPr>
            <a:lstStyle/>
            <a:p>
              <a:endParaRPr/>
            </a:p>
          </p:txBody>
        </p:sp>
        <p:sp>
          <p:nvSpPr>
            <p:cNvPr id="201" name="Google Shape;201;p10"/>
            <p:cNvSpPr txBox="1"/>
            <p:nvPr/>
          </p:nvSpPr>
          <p:spPr>
            <a:xfrm>
              <a:off x="6425518" y="3355247"/>
              <a:ext cx="2391589" cy="1291931"/>
            </a:xfrm>
            <a:prstGeom prst="rect">
              <a:avLst/>
            </a:prstGeom>
            <a:noFill/>
            <a:ln>
              <a:noFill/>
            </a:ln>
          </p:spPr>
          <p:txBody>
            <a:bodyPr spcFirstLastPara="1" wrap="square" lIns="91425" tIns="91425" rIns="91425" bIns="91425" anchor="ctr" anchorCtr="0">
              <a:noAutofit/>
            </a:bodyPr>
            <a:lstStyle/>
            <a:p>
              <a:pPr algn="ctr">
                <a:lnSpc>
                  <a:spcPct val="90000"/>
                </a:lnSpc>
                <a:buClr>
                  <a:schemeClr val="dk1"/>
                </a:buClr>
                <a:buSzPts val="2400"/>
              </a:pPr>
              <a:r>
                <a:rPr lang="en-US" dirty="0">
                  <a:solidFill>
                    <a:schemeClr val="dk1"/>
                  </a:solidFill>
                  <a:latin typeface="Fira Sans Medium" panose="020B0604020202020204" charset="0"/>
                  <a:ea typeface="Calibri"/>
                  <a:cs typeface="Calibri"/>
                  <a:sym typeface="Calibri"/>
                </a:rPr>
                <a:t>Peer review </a:t>
              </a:r>
              <a:r>
                <a:rPr lang="en-US" dirty="0" err="1">
                  <a:solidFill>
                    <a:schemeClr val="dk1"/>
                  </a:solidFill>
                  <a:latin typeface="Fira Sans Medium" panose="020B0604020202020204" charset="0"/>
                  <a:ea typeface="Calibri"/>
                  <a:cs typeface="Calibri"/>
                  <a:sym typeface="Calibri"/>
                </a:rPr>
                <a:t>svolta</a:t>
              </a:r>
              <a:r>
                <a:rPr lang="en-US" dirty="0">
                  <a:solidFill>
                    <a:schemeClr val="dk1"/>
                  </a:solidFill>
                  <a:latin typeface="Fira Sans Medium" panose="020B0604020202020204" charset="0"/>
                  <a:ea typeface="Calibri"/>
                  <a:cs typeface="Calibri"/>
                  <a:sym typeface="Calibri"/>
                </a:rPr>
                <a:t> da </a:t>
              </a:r>
              <a:r>
                <a:rPr lang="en-US" dirty="0" err="1">
                  <a:solidFill>
                    <a:schemeClr val="dk1"/>
                  </a:solidFill>
                  <a:latin typeface="Fira Sans Medium" panose="020B0604020202020204" charset="0"/>
                  <a:ea typeface="Calibri"/>
                  <a:cs typeface="Calibri"/>
                  <a:sym typeface="Calibri"/>
                </a:rPr>
                <a:t>scienziati</a:t>
              </a:r>
              <a:r>
                <a:rPr lang="en-US" dirty="0">
                  <a:solidFill>
                    <a:schemeClr val="dk1"/>
                  </a:solidFill>
                  <a:latin typeface="Fira Sans Medium" panose="020B0604020202020204" charset="0"/>
                  <a:ea typeface="Calibri"/>
                  <a:cs typeface="Calibri"/>
                  <a:sym typeface="Calibri"/>
                </a:rPr>
                <a:t> non </a:t>
              </a:r>
              <a:r>
                <a:rPr lang="en-US" dirty="0" err="1">
                  <a:solidFill>
                    <a:schemeClr val="dk1"/>
                  </a:solidFill>
                  <a:latin typeface="Fira Sans Medium" panose="020B0604020202020204" charset="0"/>
                  <a:ea typeface="Calibri"/>
                  <a:cs typeface="Calibri"/>
                  <a:sym typeface="Calibri"/>
                </a:rPr>
                <a:t>retribuiti</a:t>
              </a:r>
              <a:endParaRPr dirty="0">
                <a:solidFill>
                  <a:schemeClr val="dk1"/>
                </a:solidFill>
                <a:latin typeface="Fira Sans Medium" panose="020B0604020202020204" charset="0"/>
                <a:ea typeface="Calibri"/>
                <a:cs typeface="Calibri"/>
                <a:sym typeface="Calibri"/>
              </a:endParaRPr>
            </a:p>
          </p:txBody>
        </p:sp>
        <p:sp>
          <p:nvSpPr>
            <p:cNvPr id="202" name="Google Shape;202;p10"/>
            <p:cNvSpPr/>
            <p:nvPr/>
          </p:nvSpPr>
          <p:spPr>
            <a:xfrm>
              <a:off x="5091787" y="5119247"/>
              <a:ext cx="2276348" cy="1620460"/>
            </a:xfrm>
            <a:prstGeom prst="roundRect">
              <a:avLst>
                <a:gd name="adj" fmla="val 16667"/>
              </a:avLst>
            </a:prstGeom>
            <a:solidFill>
              <a:schemeClr val="lt1"/>
            </a:solidFill>
            <a:ln w="25400" cap="flat" cmpd="sng">
              <a:solidFill>
                <a:srgbClr val="033779"/>
              </a:solidFill>
              <a:prstDash val="solid"/>
              <a:round/>
              <a:headEnd type="none" w="sm" len="sm"/>
              <a:tailEnd type="none" w="sm" len="sm"/>
            </a:ln>
          </p:spPr>
          <p:txBody>
            <a:bodyPr spcFirstLastPara="1" wrap="square" lIns="91425" tIns="91425" rIns="91425" bIns="91425" anchor="ctr" anchorCtr="0">
              <a:noAutofit/>
            </a:bodyPr>
            <a:lstStyle/>
            <a:p>
              <a:endParaRPr/>
            </a:p>
          </p:txBody>
        </p:sp>
        <p:sp>
          <p:nvSpPr>
            <p:cNvPr id="203" name="Google Shape;203;p10"/>
            <p:cNvSpPr txBox="1"/>
            <p:nvPr/>
          </p:nvSpPr>
          <p:spPr>
            <a:xfrm>
              <a:off x="5091787" y="5206194"/>
              <a:ext cx="2189399" cy="1522719"/>
            </a:xfrm>
            <a:prstGeom prst="rect">
              <a:avLst/>
            </a:prstGeom>
            <a:noFill/>
            <a:ln>
              <a:noFill/>
            </a:ln>
          </p:spPr>
          <p:txBody>
            <a:bodyPr spcFirstLastPara="1" wrap="square" lIns="106675" tIns="106675" rIns="106675" bIns="106675" anchor="ctr" anchorCtr="0">
              <a:noAutofit/>
            </a:bodyPr>
            <a:lstStyle/>
            <a:p>
              <a:pPr algn="ctr">
                <a:lnSpc>
                  <a:spcPct val="90000"/>
                </a:lnSpc>
                <a:buClr>
                  <a:schemeClr val="dk1"/>
                </a:buClr>
                <a:buSzPts val="2800"/>
              </a:pPr>
              <a:r>
                <a:rPr lang="en-US" dirty="0" err="1">
                  <a:solidFill>
                    <a:schemeClr val="dk1"/>
                  </a:solidFill>
                  <a:latin typeface="Fira Sans Medium" panose="020B0604020202020204" charset="0"/>
                  <a:ea typeface="Calibri"/>
                  <a:cs typeface="Calibri"/>
                  <a:sym typeface="Calibri"/>
                </a:rPr>
                <a:t>Minimi</a:t>
              </a:r>
              <a:r>
                <a:rPr lang="en-US" dirty="0">
                  <a:solidFill>
                    <a:schemeClr val="dk1"/>
                  </a:solidFill>
                  <a:latin typeface="Fira Sans Medium" panose="020B0604020202020204" charset="0"/>
                  <a:ea typeface="Calibri"/>
                  <a:cs typeface="Calibri"/>
                  <a:sym typeface="Calibri"/>
                </a:rPr>
                <a:t> </a:t>
              </a:r>
              <a:r>
                <a:rPr lang="en-US" dirty="0" err="1">
                  <a:solidFill>
                    <a:schemeClr val="dk1"/>
                  </a:solidFill>
                  <a:latin typeface="Fira Sans Medium" panose="020B0604020202020204" charset="0"/>
                  <a:ea typeface="Calibri"/>
                  <a:cs typeface="Calibri"/>
                  <a:sym typeface="Calibri"/>
                </a:rPr>
                <a:t>costi</a:t>
              </a:r>
              <a:r>
                <a:rPr lang="en-US" dirty="0">
                  <a:solidFill>
                    <a:schemeClr val="dk1"/>
                  </a:solidFill>
                  <a:latin typeface="Fira Sans Medium" panose="020B0604020202020204" charset="0"/>
                  <a:ea typeface="Calibri"/>
                  <a:cs typeface="Calibri"/>
                  <a:sym typeface="Calibri"/>
                </a:rPr>
                <a:t> di editing (</a:t>
              </a:r>
              <a:r>
                <a:rPr lang="en-US" dirty="0" err="1">
                  <a:solidFill>
                    <a:schemeClr val="dk1"/>
                  </a:solidFill>
                  <a:latin typeface="Fira Sans Medium" panose="020B0604020202020204" charset="0"/>
                  <a:ea typeface="Calibri"/>
                  <a:cs typeface="Calibri"/>
                  <a:sym typeface="Calibri"/>
                </a:rPr>
                <a:t>fanno</a:t>
              </a:r>
              <a:r>
                <a:rPr lang="en-US" dirty="0">
                  <a:solidFill>
                    <a:schemeClr val="dk1"/>
                  </a:solidFill>
                  <a:latin typeface="Fira Sans Medium" panose="020B0604020202020204" charset="0"/>
                  <a:ea typeface="Calibri"/>
                  <a:cs typeface="Calibri"/>
                  <a:sym typeface="Calibri"/>
                </a:rPr>
                <a:t> </a:t>
              </a:r>
              <a:r>
                <a:rPr lang="en-US" dirty="0" err="1">
                  <a:solidFill>
                    <a:schemeClr val="dk1"/>
                  </a:solidFill>
                  <a:latin typeface="Fira Sans Medium" panose="020B0604020202020204" charset="0"/>
                  <a:ea typeface="Calibri"/>
                  <a:cs typeface="Calibri"/>
                  <a:sym typeface="Calibri"/>
                </a:rPr>
                <a:t>tutto</a:t>
              </a:r>
              <a:r>
                <a:rPr lang="en-US" dirty="0">
                  <a:solidFill>
                    <a:schemeClr val="dk1"/>
                  </a:solidFill>
                  <a:latin typeface="Fira Sans Medium" panose="020B0604020202020204" charset="0"/>
                  <a:ea typeface="Calibri"/>
                  <a:cs typeface="Calibri"/>
                  <a:sym typeface="Calibri"/>
                </a:rPr>
                <a:t> </a:t>
              </a:r>
              <a:r>
                <a:rPr lang="en-US" dirty="0" err="1">
                  <a:solidFill>
                    <a:schemeClr val="dk1"/>
                  </a:solidFill>
                  <a:latin typeface="Fira Sans Medium" panose="020B0604020202020204" charset="0"/>
                  <a:ea typeface="Calibri"/>
                  <a:cs typeface="Calibri"/>
                  <a:sym typeface="Calibri"/>
                </a:rPr>
                <a:t>gli</a:t>
              </a:r>
              <a:r>
                <a:rPr lang="en-US" dirty="0">
                  <a:solidFill>
                    <a:schemeClr val="dk1"/>
                  </a:solidFill>
                  <a:latin typeface="Fira Sans Medium" panose="020B0604020202020204" charset="0"/>
                  <a:ea typeface="Calibri"/>
                  <a:cs typeface="Calibri"/>
                  <a:sym typeface="Calibri"/>
                </a:rPr>
                <a:t> </a:t>
              </a:r>
              <a:r>
                <a:rPr lang="en-US" dirty="0" err="1">
                  <a:solidFill>
                    <a:schemeClr val="dk1"/>
                  </a:solidFill>
                  <a:latin typeface="Fira Sans Medium" panose="020B0604020202020204" charset="0"/>
                  <a:ea typeface="Calibri"/>
                  <a:cs typeface="Calibri"/>
                  <a:sym typeface="Calibri"/>
                </a:rPr>
                <a:t>autori</a:t>
              </a:r>
              <a:r>
                <a:rPr lang="en-US" dirty="0">
                  <a:solidFill>
                    <a:schemeClr val="dk1"/>
                  </a:solidFill>
                  <a:latin typeface="Fira Sans Medium" panose="020B0604020202020204" charset="0"/>
                  <a:ea typeface="Calibri"/>
                  <a:cs typeface="Calibri"/>
                  <a:sym typeface="Calibri"/>
                </a:rPr>
                <a:t>)</a:t>
              </a:r>
              <a:endParaRPr sz="1200" dirty="0">
                <a:latin typeface="Fira Sans Medium" panose="020B0604020202020204" charset="0"/>
              </a:endParaRPr>
            </a:p>
          </p:txBody>
        </p:sp>
        <p:sp>
          <p:nvSpPr>
            <p:cNvPr id="204" name="Google Shape;204;p10"/>
            <p:cNvSpPr/>
            <p:nvPr/>
          </p:nvSpPr>
          <p:spPr>
            <a:xfrm>
              <a:off x="2161135" y="5132045"/>
              <a:ext cx="2676902" cy="1755535"/>
            </a:xfrm>
            <a:prstGeom prst="roundRect">
              <a:avLst>
                <a:gd name="adj" fmla="val 16667"/>
              </a:avLst>
            </a:prstGeom>
            <a:solidFill>
              <a:schemeClr val="lt1"/>
            </a:solidFill>
            <a:ln w="25400" cap="flat" cmpd="sng">
              <a:solidFill>
                <a:srgbClr val="033779"/>
              </a:solidFill>
              <a:prstDash val="solid"/>
              <a:round/>
              <a:headEnd type="none" w="sm" len="sm"/>
              <a:tailEnd type="none" w="sm" len="sm"/>
            </a:ln>
          </p:spPr>
          <p:txBody>
            <a:bodyPr spcFirstLastPara="1" wrap="square" lIns="91425" tIns="91425" rIns="91425" bIns="91425" anchor="ctr" anchorCtr="0">
              <a:noAutofit/>
            </a:bodyPr>
            <a:lstStyle/>
            <a:p>
              <a:endParaRPr/>
            </a:p>
          </p:txBody>
        </p:sp>
        <p:sp>
          <p:nvSpPr>
            <p:cNvPr id="205" name="Google Shape;205;p10"/>
            <p:cNvSpPr txBox="1"/>
            <p:nvPr/>
          </p:nvSpPr>
          <p:spPr>
            <a:xfrm>
              <a:off x="2246833" y="5217743"/>
              <a:ext cx="2505506" cy="1584139"/>
            </a:xfrm>
            <a:prstGeom prst="rect">
              <a:avLst/>
            </a:prstGeom>
            <a:noFill/>
            <a:ln>
              <a:noFill/>
            </a:ln>
          </p:spPr>
          <p:txBody>
            <a:bodyPr spcFirstLastPara="1" wrap="square" lIns="83800" tIns="83800" rIns="83800" bIns="83800" anchor="ctr" anchorCtr="0">
              <a:noAutofit/>
            </a:bodyPr>
            <a:lstStyle/>
            <a:p>
              <a:pPr algn="ctr">
                <a:lnSpc>
                  <a:spcPct val="90000"/>
                </a:lnSpc>
                <a:buClr>
                  <a:schemeClr val="dk1"/>
                </a:buClr>
                <a:buSzPts val="2200"/>
              </a:pPr>
              <a:r>
                <a:rPr lang="en-US" dirty="0">
                  <a:solidFill>
                    <a:schemeClr val="dk1"/>
                  </a:solidFill>
                  <a:latin typeface="Fira Sans Medium" panose="020B0604020202020204" charset="0"/>
                  <a:ea typeface="Calibri"/>
                  <a:cs typeface="Calibri"/>
                  <a:sym typeface="Calibri"/>
                </a:rPr>
                <a:t>ANVUR </a:t>
              </a:r>
              <a:r>
                <a:rPr lang="en-US" dirty="0" err="1">
                  <a:solidFill>
                    <a:schemeClr val="dk1"/>
                  </a:solidFill>
                  <a:latin typeface="Fira Sans Medium" panose="020B0604020202020204" charset="0"/>
                  <a:ea typeface="Calibri"/>
                  <a:cs typeface="Calibri"/>
                  <a:sym typeface="Calibri"/>
                </a:rPr>
                <a:t>utilizza</a:t>
              </a:r>
              <a:r>
                <a:rPr lang="en-US" dirty="0">
                  <a:solidFill>
                    <a:schemeClr val="dk1"/>
                  </a:solidFill>
                  <a:latin typeface="Fira Sans Medium" panose="020B0604020202020204" charset="0"/>
                  <a:ea typeface="Calibri"/>
                  <a:cs typeface="Calibri"/>
                  <a:sym typeface="Calibri"/>
                </a:rPr>
                <a:t> solo </a:t>
              </a:r>
              <a:r>
                <a:rPr lang="en-US" dirty="0" err="1">
                  <a:solidFill>
                    <a:schemeClr val="dk1"/>
                  </a:solidFill>
                  <a:latin typeface="Fira Sans Medium" panose="020B0604020202020204" charset="0"/>
                  <a:ea typeface="Calibri"/>
                  <a:cs typeface="Calibri"/>
                  <a:sym typeface="Calibri"/>
                </a:rPr>
                <a:t>riviste</a:t>
              </a:r>
              <a:r>
                <a:rPr lang="en-US" dirty="0">
                  <a:solidFill>
                    <a:schemeClr val="dk1"/>
                  </a:solidFill>
                  <a:latin typeface="Fira Sans Medium" panose="020B0604020202020204" charset="0"/>
                  <a:ea typeface="Calibri"/>
                  <a:cs typeface="Calibri"/>
                  <a:sym typeface="Calibri"/>
                </a:rPr>
                <a:t> in database  a </a:t>
              </a:r>
              <a:r>
                <a:rPr lang="en-US" dirty="0" err="1">
                  <a:solidFill>
                    <a:schemeClr val="dk1"/>
                  </a:solidFill>
                  <a:latin typeface="Fira Sans Medium" panose="020B0604020202020204" charset="0"/>
                  <a:ea typeface="Calibri"/>
                  <a:cs typeface="Calibri"/>
                  <a:sym typeface="Calibri"/>
                </a:rPr>
                <a:t>pagamento</a:t>
              </a:r>
              <a:r>
                <a:rPr lang="en-US" dirty="0">
                  <a:solidFill>
                    <a:schemeClr val="dk1"/>
                  </a:solidFill>
                  <a:latin typeface="Fira Sans Medium" panose="020B0604020202020204" charset="0"/>
                  <a:ea typeface="Calibri"/>
                  <a:cs typeface="Calibri"/>
                  <a:sym typeface="Calibri"/>
                </a:rPr>
                <a:t> WOS e SCOPUS</a:t>
              </a:r>
              <a:endParaRPr sz="1400" dirty="0">
                <a:latin typeface="Fira Sans Medium" panose="020B0604020202020204" charset="0"/>
              </a:endParaRPr>
            </a:p>
          </p:txBody>
        </p:sp>
        <p:sp>
          <p:nvSpPr>
            <p:cNvPr id="206" name="Google Shape;206;p10"/>
            <p:cNvSpPr/>
            <p:nvPr/>
          </p:nvSpPr>
          <p:spPr>
            <a:xfrm>
              <a:off x="529584" y="3163547"/>
              <a:ext cx="2736413" cy="1675355"/>
            </a:xfrm>
            <a:prstGeom prst="roundRect">
              <a:avLst>
                <a:gd name="adj" fmla="val 16667"/>
              </a:avLst>
            </a:prstGeom>
            <a:solidFill>
              <a:schemeClr val="lt1"/>
            </a:solidFill>
            <a:ln w="25400" cap="flat" cmpd="sng">
              <a:solidFill>
                <a:srgbClr val="033779"/>
              </a:solidFill>
              <a:prstDash val="solid"/>
              <a:round/>
              <a:headEnd type="none" w="sm" len="sm"/>
              <a:tailEnd type="none" w="sm" len="sm"/>
            </a:ln>
          </p:spPr>
          <p:txBody>
            <a:bodyPr spcFirstLastPara="1" wrap="square" lIns="91425" tIns="91425" rIns="91425" bIns="91425" anchor="ctr" anchorCtr="0">
              <a:noAutofit/>
            </a:bodyPr>
            <a:lstStyle/>
            <a:p>
              <a:endParaRPr/>
            </a:p>
          </p:txBody>
        </p:sp>
        <p:sp>
          <p:nvSpPr>
            <p:cNvPr id="207" name="Google Shape;207;p10"/>
            <p:cNvSpPr txBox="1"/>
            <p:nvPr/>
          </p:nvSpPr>
          <p:spPr>
            <a:xfrm>
              <a:off x="611368" y="3245331"/>
              <a:ext cx="2572845" cy="1511787"/>
            </a:xfrm>
            <a:prstGeom prst="rect">
              <a:avLst/>
            </a:prstGeom>
            <a:noFill/>
            <a:ln>
              <a:noFill/>
            </a:ln>
          </p:spPr>
          <p:txBody>
            <a:bodyPr spcFirstLastPara="1" wrap="square" lIns="91425" tIns="91425" rIns="91425" bIns="91425" anchor="ctr" anchorCtr="0">
              <a:noAutofit/>
            </a:bodyPr>
            <a:lstStyle/>
            <a:p>
              <a:pPr algn="ctr">
                <a:lnSpc>
                  <a:spcPct val="90000"/>
                </a:lnSpc>
                <a:buClr>
                  <a:schemeClr val="dk1"/>
                </a:buClr>
                <a:buSzPts val="2400"/>
              </a:pPr>
              <a:r>
                <a:rPr lang="en-US" dirty="0" err="1">
                  <a:solidFill>
                    <a:schemeClr val="dk1"/>
                  </a:solidFill>
                  <a:latin typeface="Fira Sans Medium" panose="020B0604020202020204" charset="0"/>
                  <a:ea typeface="Calibri"/>
                  <a:cs typeface="Calibri"/>
                  <a:sym typeface="Calibri"/>
                </a:rPr>
                <a:t>impossibile</a:t>
              </a:r>
              <a:r>
                <a:rPr lang="en-US" dirty="0">
                  <a:solidFill>
                    <a:schemeClr val="dk1"/>
                  </a:solidFill>
                  <a:latin typeface="Fira Sans Medium" panose="020B0604020202020204" charset="0"/>
                  <a:ea typeface="Calibri"/>
                  <a:cs typeface="Calibri"/>
                  <a:sym typeface="Calibri"/>
                </a:rPr>
                <a:t> </a:t>
              </a:r>
              <a:r>
                <a:rPr lang="en-US" dirty="0" err="1">
                  <a:solidFill>
                    <a:schemeClr val="dk1"/>
                  </a:solidFill>
                  <a:latin typeface="Fira Sans Medium" panose="020B0604020202020204" charset="0"/>
                  <a:ea typeface="Calibri"/>
                  <a:cs typeface="Calibri"/>
                  <a:sym typeface="Calibri"/>
                </a:rPr>
                <a:t>che</a:t>
              </a:r>
              <a:r>
                <a:rPr lang="en-US" dirty="0">
                  <a:solidFill>
                    <a:schemeClr val="dk1"/>
                  </a:solidFill>
                  <a:latin typeface="Fira Sans Medium" panose="020B0604020202020204" charset="0"/>
                  <a:ea typeface="Calibri"/>
                  <a:cs typeface="Calibri"/>
                  <a:sym typeface="Calibri"/>
                </a:rPr>
                <a:t> una </a:t>
              </a:r>
              <a:r>
                <a:rPr lang="en-US" dirty="0" err="1">
                  <a:solidFill>
                    <a:schemeClr val="dk1"/>
                  </a:solidFill>
                  <a:latin typeface="Fira Sans Medium" panose="020B0604020202020204" charset="0"/>
                  <a:ea typeface="Calibri"/>
                  <a:cs typeface="Calibri"/>
                  <a:sym typeface="Calibri"/>
                </a:rPr>
                <a:t>nuova</a:t>
              </a:r>
              <a:r>
                <a:rPr lang="en-US" dirty="0">
                  <a:solidFill>
                    <a:schemeClr val="dk1"/>
                  </a:solidFill>
                  <a:latin typeface="Fira Sans Medium" panose="020B0604020202020204" charset="0"/>
                  <a:ea typeface="Calibri"/>
                  <a:cs typeface="Calibri"/>
                  <a:sym typeface="Calibri"/>
                </a:rPr>
                <a:t> </a:t>
              </a:r>
              <a:r>
                <a:rPr lang="en-US" dirty="0" err="1">
                  <a:solidFill>
                    <a:schemeClr val="dk1"/>
                  </a:solidFill>
                  <a:latin typeface="Fira Sans Medium" panose="020B0604020202020204" charset="0"/>
                  <a:ea typeface="Calibri"/>
                  <a:cs typeface="Calibri"/>
                  <a:sym typeface="Calibri"/>
                </a:rPr>
                <a:t>rivista</a:t>
              </a:r>
              <a:r>
                <a:rPr lang="en-US" dirty="0">
                  <a:solidFill>
                    <a:schemeClr val="dk1"/>
                  </a:solidFill>
                  <a:latin typeface="Fira Sans Medium" panose="020B0604020202020204" charset="0"/>
                  <a:ea typeface="Calibri"/>
                  <a:cs typeface="Calibri"/>
                  <a:sym typeface="Calibri"/>
                </a:rPr>
                <a:t> </a:t>
              </a:r>
              <a:r>
                <a:rPr lang="en-US" dirty="0" err="1">
                  <a:solidFill>
                    <a:schemeClr val="dk1"/>
                  </a:solidFill>
                  <a:latin typeface="Fira Sans Medium" panose="020B0604020202020204" charset="0"/>
                  <a:ea typeface="Calibri"/>
                  <a:cs typeface="Calibri"/>
                  <a:sym typeface="Calibri"/>
                </a:rPr>
                <a:t>aumenti</a:t>
              </a:r>
              <a:r>
                <a:rPr lang="en-US" dirty="0">
                  <a:solidFill>
                    <a:schemeClr val="dk1"/>
                  </a:solidFill>
                  <a:latin typeface="Fira Sans Medium" panose="020B0604020202020204" charset="0"/>
                  <a:ea typeface="Calibri"/>
                  <a:cs typeface="Calibri"/>
                  <a:sym typeface="Calibri"/>
                </a:rPr>
                <a:t> il </a:t>
              </a:r>
              <a:r>
                <a:rPr lang="en-US" dirty="0" err="1">
                  <a:solidFill>
                    <a:schemeClr val="dk1"/>
                  </a:solidFill>
                  <a:latin typeface="Fira Sans Medium" panose="020B0604020202020204" charset="0"/>
                  <a:ea typeface="Calibri"/>
                  <a:cs typeface="Calibri"/>
                  <a:sym typeface="Calibri"/>
                </a:rPr>
                <a:t>suo</a:t>
              </a:r>
              <a:r>
                <a:rPr lang="en-US" dirty="0">
                  <a:solidFill>
                    <a:schemeClr val="dk1"/>
                  </a:solidFill>
                  <a:latin typeface="Fira Sans Medium" panose="020B0604020202020204" charset="0"/>
                  <a:ea typeface="Calibri"/>
                  <a:cs typeface="Calibri"/>
                  <a:sym typeface="Calibri"/>
                </a:rPr>
                <a:t> IF prima di </a:t>
              </a:r>
              <a:r>
                <a:rPr lang="en-US" dirty="0" err="1">
                  <a:solidFill>
                    <a:schemeClr val="dk1"/>
                  </a:solidFill>
                  <a:latin typeface="Fira Sans Medium" panose="020B0604020202020204" charset="0"/>
                  <a:ea typeface="Calibri"/>
                  <a:cs typeface="Calibri"/>
                  <a:sym typeface="Calibri"/>
                </a:rPr>
                <a:t>alcuni</a:t>
              </a:r>
              <a:r>
                <a:rPr lang="en-US" dirty="0">
                  <a:solidFill>
                    <a:schemeClr val="dk1"/>
                  </a:solidFill>
                  <a:latin typeface="Fira Sans Medium" panose="020B0604020202020204" charset="0"/>
                  <a:ea typeface="Calibri"/>
                  <a:cs typeface="Calibri"/>
                  <a:sym typeface="Calibri"/>
                </a:rPr>
                <a:t> anni</a:t>
              </a:r>
              <a:endParaRPr dirty="0">
                <a:solidFill>
                  <a:schemeClr val="dk1"/>
                </a:solidFill>
                <a:latin typeface="Fira Sans Medium" panose="020B0604020202020204" charset="0"/>
                <a:ea typeface="Calibri"/>
                <a:cs typeface="Calibri"/>
                <a:sym typeface="Calibri"/>
              </a:endParaRPr>
            </a:p>
          </p:txBody>
        </p:sp>
        <p:sp>
          <p:nvSpPr>
            <p:cNvPr id="208" name="Google Shape;208;p10"/>
            <p:cNvSpPr/>
            <p:nvPr/>
          </p:nvSpPr>
          <p:spPr>
            <a:xfrm>
              <a:off x="973419" y="586104"/>
              <a:ext cx="2636510" cy="1851724"/>
            </a:xfrm>
            <a:prstGeom prst="roundRect">
              <a:avLst>
                <a:gd name="adj" fmla="val 16667"/>
              </a:avLst>
            </a:prstGeom>
            <a:solidFill>
              <a:schemeClr val="lt1"/>
            </a:solidFill>
            <a:ln w="25400" cap="flat" cmpd="sng">
              <a:solidFill>
                <a:srgbClr val="033779"/>
              </a:solidFill>
              <a:prstDash val="solid"/>
              <a:round/>
              <a:headEnd type="none" w="sm" len="sm"/>
              <a:tailEnd type="none" w="sm" len="sm"/>
            </a:ln>
          </p:spPr>
          <p:txBody>
            <a:bodyPr spcFirstLastPara="1" wrap="square" lIns="91425" tIns="91425" rIns="91425" bIns="91425" anchor="ctr" anchorCtr="0">
              <a:noAutofit/>
            </a:bodyPr>
            <a:lstStyle/>
            <a:p>
              <a:endParaRPr/>
            </a:p>
          </p:txBody>
        </p:sp>
        <p:sp>
          <p:nvSpPr>
            <p:cNvPr id="209" name="Google Shape;209;p10"/>
            <p:cNvSpPr txBox="1"/>
            <p:nvPr/>
          </p:nvSpPr>
          <p:spPr>
            <a:xfrm>
              <a:off x="1052959" y="824901"/>
              <a:ext cx="2477430" cy="1470305"/>
            </a:xfrm>
            <a:prstGeom prst="rect">
              <a:avLst/>
            </a:prstGeom>
            <a:noFill/>
            <a:ln>
              <a:noFill/>
            </a:ln>
          </p:spPr>
          <p:txBody>
            <a:bodyPr spcFirstLastPara="1" wrap="square" lIns="76200" tIns="76200" rIns="76200" bIns="76200" anchor="ctr" anchorCtr="0">
              <a:noAutofit/>
            </a:bodyPr>
            <a:lstStyle/>
            <a:p>
              <a:pPr algn="ctr">
                <a:lnSpc>
                  <a:spcPct val="90000"/>
                </a:lnSpc>
                <a:buClr>
                  <a:schemeClr val="dk1"/>
                </a:buClr>
                <a:buSzPts val="2000"/>
              </a:pPr>
              <a:r>
                <a:rPr lang="en-US" dirty="0" err="1">
                  <a:solidFill>
                    <a:schemeClr val="dk1"/>
                  </a:solidFill>
                  <a:latin typeface="Fira Sans Medium" panose="020B0604020202020204" charset="0"/>
                  <a:ea typeface="Calibri"/>
                  <a:cs typeface="Calibri"/>
                  <a:sym typeface="Calibri"/>
                </a:rPr>
                <a:t>Legge</a:t>
              </a:r>
              <a:r>
                <a:rPr lang="en-US" dirty="0">
                  <a:solidFill>
                    <a:schemeClr val="dk1"/>
                  </a:solidFill>
                  <a:latin typeface="Fira Sans Medium" panose="020B0604020202020204" charset="0"/>
                  <a:ea typeface="Calibri"/>
                  <a:cs typeface="Calibri"/>
                  <a:sym typeface="Calibri"/>
                </a:rPr>
                <a:t> </a:t>
              </a:r>
              <a:r>
                <a:rPr lang="en-US" dirty="0" err="1">
                  <a:solidFill>
                    <a:schemeClr val="dk1"/>
                  </a:solidFill>
                  <a:latin typeface="Fira Sans Medium" panose="020B0604020202020204" charset="0"/>
                  <a:ea typeface="Calibri"/>
                  <a:cs typeface="Calibri"/>
                  <a:sym typeface="Calibri"/>
                </a:rPr>
                <a:t>sul</a:t>
              </a:r>
              <a:r>
                <a:rPr lang="en-US" dirty="0">
                  <a:solidFill>
                    <a:schemeClr val="dk1"/>
                  </a:solidFill>
                  <a:latin typeface="Fira Sans Medium" panose="020B0604020202020204" charset="0"/>
                  <a:ea typeface="Calibri"/>
                  <a:cs typeface="Calibri"/>
                  <a:sym typeface="Calibri"/>
                </a:rPr>
                <a:t> </a:t>
              </a:r>
              <a:r>
                <a:rPr lang="en-US" dirty="0" err="1">
                  <a:solidFill>
                    <a:schemeClr val="dk1"/>
                  </a:solidFill>
                  <a:latin typeface="Fira Sans Medium" panose="020B0604020202020204" charset="0"/>
                  <a:ea typeface="Calibri"/>
                  <a:cs typeface="Calibri"/>
                  <a:sym typeface="Calibri"/>
                </a:rPr>
                <a:t>diritto</a:t>
              </a:r>
              <a:r>
                <a:rPr lang="en-US" dirty="0">
                  <a:solidFill>
                    <a:schemeClr val="dk1"/>
                  </a:solidFill>
                  <a:latin typeface="Fira Sans Medium" panose="020B0604020202020204" charset="0"/>
                  <a:ea typeface="Calibri"/>
                  <a:cs typeface="Calibri"/>
                  <a:sym typeface="Calibri"/>
                </a:rPr>
                <a:t> </a:t>
              </a:r>
              <a:r>
                <a:rPr lang="en-US" dirty="0" err="1">
                  <a:solidFill>
                    <a:schemeClr val="dk1"/>
                  </a:solidFill>
                  <a:latin typeface="Fira Sans Medium" panose="020B0604020202020204" charset="0"/>
                  <a:ea typeface="Calibri"/>
                  <a:cs typeface="Calibri"/>
                  <a:sym typeface="Calibri"/>
                </a:rPr>
                <a:t>d’autore</a:t>
              </a:r>
              <a:r>
                <a:rPr lang="en-US" dirty="0">
                  <a:solidFill>
                    <a:schemeClr val="dk1"/>
                  </a:solidFill>
                  <a:latin typeface="Fira Sans Medium" panose="020B0604020202020204" charset="0"/>
                  <a:ea typeface="Calibri"/>
                  <a:cs typeface="Calibri"/>
                  <a:sym typeface="Calibri"/>
                </a:rPr>
                <a:t> non </a:t>
              </a:r>
              <a:r>
                <a:rPr lang="en-US" dirty="0" err="1">
                  <a:solidFill>
                    <a:schemeClr val="dk1"/>
                  </a:solidFill>
                  <a:latin typeface="Fira Sans Medium" panose="020B0604020202020204" charset="0"/>
                  <a:ea typeface="Calibri"/>
                  <a:cs typeface="Calibri"/>
                  <a:sym typeface="Calibri"/>
                </a:rPr>
                <a:t>permette</a:t>
              </a:r>
              <a:r>
                <a:rPr lang="en-US" dirty="0">
                  <a:solidFill>
                    <a:schemeClr val="dk1"/>
                  </a:solidFill>
                  <a:latin typeface="Fira Sans Medium" panose="020B0604020202020204" charset="0"/>
                  <a:ea typeface="Calibri"/>
                  <a:cs typeface="Calibri"/>
                  <a:sym typeface="Calibri"/>
                </a:rPr>
                <a:t> </a:t>
              </a:r>
              <a:r>
                <a:rPr lang="en-US" dirty="0" err="1">
                  <a:solidFill>
                    <a:schemeClr val="dk1"/>
                  </a:solidFill>
                  <a:latin typeface="Fira Sans Medium" panose="020B0604020202020204" charset="0"/>
                  <a:ea typeface="Calibri"/>
                  <a:cs typeface="Calibri"/>
                  <a:sym typeface="Calibri"/>
                </a:rPr>
                <a:t>diffusione</a:t>
              </a:r>
              <a:r>
                <a:rPr lang="en-US" dirty="0">
                  <a:solidFill>
                    <a:schemeClr val="dk1"/>
                  </a:solidFill>
                  <a:latin typeface="Fira Sans Medium" panose="020B0604020202020204" charset="0"/>
                  <a:ea typeface="Calibri"/>
                  <a:cs typeface="Calibri"/>
                  <a:sym typeface="Calibri"/>
                </a:rPr>
                <a:t> libera della </a:t>
              </a:r>
              <a:r>
                <a:rPr lang="en-US" dirty="0" err="1">
                  <a:solidFill>
                    <a:schemeClr val="dk1"/>
                  </a:solidFill>
                  <a:latin typeface="Fira Sans Medium" panose="020B0604020202020204" charset="0"/>
                  <a:ea typeface="Calibri"/>
                  <a:cs typeface="Calibri"/>
                  <a:sym typeface="Calibri"/>
                </a:rPr>
                <a:t>versione</a:t>
              </a:r>
              <a:r>
                <a:rPr lang="en-US" dirty="0">
                  <a:solidFill>
                    <a:schemeClr val="dk1"/>
                  </a:solidFill>
                  <a:latin typeface="Fira Sans Medium" panose="020B0604020202020204" charset="0"/>
                  <a:ea typeface="Calibri"/>
                  <a:cs typeface="Calibri"/>
                  <a:sym typeface="Calibri"/>
                </a:rPr>
                <a:t> post-peer review (AAM)</a:t>
              </a:r>
              <a:endParaRPr sz="1600" dirty="0">
                <a:latin typeface="Fira Sans Medium" panose="020B0604020202020204" charset="0"/>
              </a:endParaRPr>
            </a:p>
          </p:txBody>
        </p:sp>
      </p:grpSp>
      <p:sp>
        <p:nvSpPr>
          <p:cNvPr id="2" name="TextBox 1">
            <a:extLst>
              <a:ext uri="{FF2B5EF4-FFF2-40B4-BE49-F238E27FC236}">
                <a16:creationId xmlns:a16="http://schemas.microsoft.com/office/drawing/2014/main" id="{8C0B307A-8D6E-2E43-8856-131C94D46F8E}"/>
              </a:ext>
            </a:extLst>
          </p:cNvPr>
          <p:cNvSpPr txBox="1"/>
          <p:nvPr/>
        </p:nvSpPr>
        <p:spPr>
          <a:xfrm>
            <a:off x="906258" y="5740227"/>
            <a:ext cx="3251211" cy="784830"/>
          </a:xfrm>
          <a:prstGeom prst="rect">
            <a:avLst/>
          </a:prstGeom>
          <a:noFill/>
        </p:spPr>
        <p:txBody>
          <a:bodyPr wrap="square" rtlCol="0">
            <a:spAutoFit/>
          </a:bodyPr>
          <a:lstStyle/>
          <a:p>
            <a:r>
              <a:rPr lang="en-IT" sz="900" i="1" dirty="0">
                <a:solidFill>
                  <a:srgbClr val="FFFF00"/>
                </a:solidFill>
                <a:latin typeface="Fira Sans Medium" panose="020B0604020202020204" charset="0"/>
              </a:rPr>
              <a:t>Abilitazione Scientifica Nazionale</a:t>
            </a:r>
          </a:p>
          <a:p>
            <a:r>
              <a:rPr lang="en-IT" sz="900" i="1" dirty="0">
                <a:solidFill>
                  <a:srgbClr val="FFFF00"/>
                </a:solidFill>
                <a:latin typeface="Fira Sans Medium" panose="020B0604020202020204" charset="0"/>
              </a:rPr>
              <a:t>Valutazione della Qualità della Ricerca</a:t>
            </a:r>
          </a:p>
          <a:p>
            <a:r>
              <a:rPr lang="en-IT" sz="900" i="1" dirty="0">
                <a:solidFill>
                  <a:srgbClr val="FFFF00"/>
                </a:solidFill>
                <a:latin typeface="Fira Sans Medium" panose="020B0604020202020204" charset="0"/>
              </a:rPr>
              <a:t>Impact Factor</a:t>
            </a:r>
          </a:p>
          <a:p>
            <a:r>
              <a:rPr lang="en-IT" sz="900" i="1" dirty="0">
                <a:solidFill>
                  <a:srgbClr val="FFFF00"/>
                </a:solidFill>
                <a:latin typeface="Fira Sans Medium" panose="020B0604020202020204" charset="0"/>
              </a:rPr>
              <a:t>Web Of Science</a:t>
            </a:r>
          </a:p>
          <a:p>
            <a:r>
              <a:rPr lang="en-IT" sz="900" i="1" dirty="0">
                <a:solidFill>
                  <a:srgbClr val="FFFF00"/>
                </a:solidFill>
                <a:latin typeface="Fira Sans Medium" panose="020B0604020202020204" charset="0"/>
              </a:rPr>
              <a:t>SCOPUS database (Elsevier)</a:t>
            </a:r>
          </a:p>
        </p:txBody>
      </p:sp>
      <p:sp>
        <p:nvSpPr>
          <p:cNvPr id="3" name="Footer Placeholder 2">
            <a:extLst>
              <a:ext uri="{FF2B5EF4-FFF2-40B4-BE49-F238E27FC236}">
                <a16:creationId xmlns:a16="http://schemas.microsoft.com/office/drawing/2014/main" id="{1B0937A8-85DC-0641-8964-1A3E80068CBE}"/>
              </a:ext>
            </a:extLst>
          </p:cNvPr>
          <p:cNvSpPr>
            <a:spLocks noGrp="1"/>
          </p:cNvSpPr>
          <p:nvPr>
            <p:ph type="ftr" idx="11"/>
          </p:nvPr>
        </p:nvSpPr>
        <p:spPr/>
        <p:txBody>
          <a:bodyPr/>
          <a:lstStyle/>
          <a:p>
            <a:r>
              <a:rPr lang="en-GB"/>
              <a:t>S.Bianco con R.Barbera, M.Maggi, D.Menasce, L.Patrizii - Accesso equo, aperto e sostenibile alla conoscenza - GenOA Week 2021.10.26 DOI 10.15161/oar.it/74229</a:t>
            </a:r>
            <a:endParaRPr lang="en-GB" dirty="0"/>
          </a:p>
        </p:txBody>
      </p:sp>
      <p:sp>
        <p:nvSpPr>
          <p:cNvPr id="4" name="Slide Number Placeholder 3">
            <a:extLst>
              <a:ext uri="{FF2B5EF4-FFF2-40B4-BE49-F238E27FC236}">
                <a16:creationId xmlns:a16="http://schemas.microsoft.com/office/drawing/2014/main" id="{6737C4F8-A3C8-514F-91A8-AD2D6C743638}"/>
              </a:ext>
            </a:extLst>
          </p:cNvPr>
          <p:cNvSpPr>
            <a:spLocks noGrp="1"/>
          </p:cNvSpPr>
          <p:nvPr>
            <p:ph type="sldNum" idx="12"/>
          </p:nvPr>
        </p:nvSpPr>
        <p:spPr/>
        <p:txBody>
          <a:bodyPr/>
          <a:lstStyle/>
          <a:p>
            <a:pPr algn="ctr"/>
            <a:fld id="{00000000-1234-1234-1234-123412341234}" type="slidenum">
              <a:rPr lang="en-US" smtClean="0"/>
              <a:pPr algn="ctr"/>
              <a:t>5</a:t>
            </a:fld>
            <a:endParaRPr lang="en-US"/>
          </a:p>
        </p:txBody>
      </p:sp>
      <p:sp>
        <p:nvSpPr>
          <p:cNvPr id="6" name="Cloud Callout 5">
            <a:extLst>
              <a:ext uri="{FF2B5EF4-FFF2-40B4-BE49-F238E27FC236}">
                <a16:creationId xmlns:a16="http://schemas.microsoft.com/office/drawing/2014/main" id="{B8C3F16B-FCBC-6D49-8423-C9194DAEB654}"/>
              </a:ext>
            </a:extLst>
          </p:cNvPr>
          <p:cNvSpPr/>
          <p:nvPr/>
        </p:nvSpPr>
        <p:spPr>
          <a:xfrm>
            <a:off x="123842" y="246580"/>
            <a:ext cx="1872388" cy="1934582"/>
          </a:xfrm>
          <a:prstGeom prst="cloud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O</a:t>
            </a:r>
            <a:r>
              <a:rPr lang="en-IT" dirty="0"/>
              <a:t>pendata / FAIR/ etc</a:t>
            </a:r>
          </a:p>
        </p:txBody>
      </p:sp>
    </p:spTree>
    <p:extLst>
      <p:ext uri="{BB962C8B-B14F-4D97-AF65-F5344CB8AC3E}">
        <p14:creationId xmlns:p14="http://schemas.microsoft.com/office/powerpoint/2010/main" val="41183360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91"/>
        <p:cNvGrpSpPr/>
        <p:nvPr/>
      </p:nvGrpSpPr>
      <p:grpSpPr>
        <a:xfrm>
          <a:off x="0" y="0"/>
          <a:ext cx="0" cy="0"/>
          <a:chOff x="0" y="0"/>
          <a:chExt cx="0" cy="0"/>
        </a:xfrm>
      </p:grpSpPr>
      <p:sp>
        <p:nvSpPr>
          <p:cNvPr id="5" name="Rectangle 4">
            <a:extLst>
              <a:ext uri="{FF2B5EF4-FFF2-40B4-BE49-F238E27FC236}">
                <a16:creationId xmlns:a16="http://schemas.microsoft.com/office/drawing/2014/main" id="{389F4ADA-FDA8-5945-9641-E0C2AC0872C3}"/>
              </a:ext>
            </a:extLst>
          </p:cNvPr>
          <p:cNvSpPr/>
          <p:nvPr/>
        </p:nvSpPr>
        <p:spPr>
          <a:xfrm>
            <a:off x="0" y="1"/>
            <a:ext cx="12191999" cy="6564019"/>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T" dirty="0"/>
          </a:p>
        </p:txBody>
      </p:sp>
      <p:pic>
        <p:nvPicPr>
          <p:cNvPr id="192" name="Google Shape;192;p10" descr="shutterstock-152854481.jpg"/>
          <p:cNvPicPr preferRelativeResize="0"/>
          <p:nvPr/>
        </p:nvPicPr>
        <p:blipFill rotWithShape="1">
          <a:blip r:embed="rId3">
            <a:alphaModFix/>
          </a:blip>
          <a:srcRect/>
          <a:stretch/>
        </p:blipFill>
        <p:spPr>
          <a:xfrm>
            <a:off x="3750002" y="2019432"/>
            <a:ext cx="5179575" cy="2815978"/>
          </a:xfrm>
          <a:prstGeom prst="rect">
            <a:avLst/>
          </a:prstGeom>
          <a:noFill/>
          <a:ln>
            <a:noFill/>
          </a:ln>
        </p:spPr>
      </p:pic>
      <p:sp>
        <p:nvSpPr>
          <p:cNvPr id="193" name="Google Shape;193;p10"/>
          <p:cNvSpPr txBox="1">
            <a:spLocks noGrp="1"/>
          </p:cNvSpPr>
          <p:nvPr>
            <p:ph type="title"/>
          </p:nvPr>
        </p:nvSpPr>
        <p:spPr>
          <a:xfrm rot="16200000">
            <a:off x="-3223460" y="1435147"/>
            <a:ext cx="8144207" cy="620037"/>
          </a:xfrm>
          <a:prstGeom prst="rect">
            <a:avLst/>
          </a:prstGeom>
          <a:noFill/>
          <a:ln>
            <a:noFill/>
          </a:ln>
        </p:spPr>
        <p:txBody>
          <a:bodyPr spcFirstLastPara="1" vert="horz" wrap="square" lIns="91425" tIns="45700" rIns="91425" bIns="45700" rtlCol="0" anchor="ctr" anchorCtr="0">
            <a:normAutofit/>
          </a:bodyPr>
          <a:lstStyle/>
          <a:p>
            <a:pPr>
              <a:spcBef>
                <a:spcPts val="0"/>
              </a:spcBef>
              <a:buClr>
                <a:srgbClr val="3366FF"/>
              </a:buClr>
              <a:buSzPct val="100000"/>
            </a:pPr>
            <a:r>
              <a:rPr lang="en-US" sz="2800" b="1" dirty="0">
                <a:solidFill>
                  <a:srgbClr val="3366FF"/>
                </a:solidFill>
                <a:latin typeface="Calibri" panose="020F0502020204030204" pitchFamily="34" charset="0"/>
                <a:cs typeface="Calibri" panose="020F0502020204030204" pitchFamily="34" charset="0"/>
              </a:rPr>
              <a:t>Il </a:t>
            </a:r>
            <a:r>
              <a:rPr lang="en-US" sz="2800" b="1" dirty="0" err="1">
                <a:solidFill>
                  <a:srgbClr val="3366FF"/>
                </a:solidFill>
                <a:latin typeface="Calibri" panose="020F0502020204030204" pitchFamily="34" charset="0"/>
                <a:cs typeface="Calibri" panose="020F0502020204030204" pitchFamily="34" charset="0"/>
              </a:rPr>
              <a:t>circolo</a:t>
            </a:r>
            <a:r>
              <a:rPr lang="en-US" sz="2800" b="1" dirty="0">
                <a:solidFill>
                  <a:srgbClr val="3366FF"/>
                </a:solidFill>
                <a:latin typeface="Calibri" panose="020F0502020204030204" pitchFamily="34" charset="0"/>
                <a:cs typeface="Calibri" panose="020F0502020204030204" pitchFamily="34" charset="0"/>
              </a:rPr>
              <a:t> virtuoso DOMANI.</a:t>
            </a:r>
            <a:endParaRPr sz="4000" b="1" dirty="0">
              <a:latin typeface="Calibri" panose="020F0502020204030204" pitchFamily="34" charset="0"/>
              <a:cs typeface="Calibri" panose="020F0502020204030204" pitchFamily="34" charset="0"/>
            </a:endParaRPr>
          </a:p>
        </p:txBody>
      </p:sp>
      <p:grpSp>
        <p:nvGrpSpPr>
          <p:cNvPr id="194" name="Google Shape;194;p10"/>
          <p:cNvGrpSpPr/>
          <p:nvPr/>
        </p:nvGrpSpPr>
        <p:grpSpPr>
          <a:xfrm>
            <a:off x="2139524" y="28807"/>
            <a:ext cx="9286439" cy="5956902"/>
            <a:chOff x="376149" y="-213606"/>
            <a:chExt cx="8734172" cy="7101186"/>
          </a:xfrm>
        </p:grpSpPr>
        <p:sp>
          <p:nvSpPr>
            <p:cNvPr id="195" name="Google Shape;195;p10"/>
            <p:cNvSpPr/>
            <p:nvPr/>
          </p:nvSpPr>
          <p:spPr>
            <a:xfrm>
              <a:off x="1312867" y="-213606"/>
              <a:ext cx="6942520" cy="6942520"/>
            </a:xfrm>
            <a:custGeom>
              <a:avLst/>
              <a:gdLst/>
              <a:ahLst/>
              <a:cxnLst/>
              <a:rect l="l" t="t" r="r" b="b"/>
              <a:pathLst>
                <a:path w="120000" h="120000" extrusionOk="0">
                  <a:moveTo>
                    <a:pt x="72627" y="4964"/>
                  </a:moveTo>
                  <a:lnTo>
                    <a:pt x="72627" y="4964"/>
                  </a:lnTo>
                  <a:cubicBezTo>
                    <a:pt x="99179" y="11066"/>
                    <a:pt x="117581" y="35288"/>
                    <a:pt x="116361" y="62529"/>
                  </a:cubicBezTo>
                  <a:cubicBezTo>
                    <a:pt x="115141" y="89769"/>
                    <a:pt x="94647" y="112246"/>
                    <a:pt x="67656" y="115946"/>
                  </a:cubicBezTo>
                  <a:cubicBezTo>
                    <a:pt x="40665" y="119647"/>
                    <a:pt x="14887" y="103514"/>
                    <a:pt x="6394" y="77605"/>
                  </a:cubicBezTo>
                  <a:cubicBezTo>
                    <a:pt x="-2100" y="51696"/>
                    <a:pt x="9118" y="23414"/>
                    <a:pt x="33052" y="10389"/>
                  </a:cubicBezTo>
                  <a:lnTo>
                    <a:pt x="31661" y="7155"/>
                  </a:lnTo>
                  <a:lnTo>
                    <a:pt x="38989" y="11153"/>
                  </a:lnTo>
                  <a:lnTo>
                    <a:pt x="37055" y="19695"/>
                  </a:lnTo>
                  <a:lnTo>
                    <a:pt x="35665" y="16464"/>
                  </a:lnTo>
                  <a:lnTo>
                    <a:pt x="35665" y="16464"/>
                  </a:lnTo>
                  <a:cubicBezTo>
                    <a:pt x="14758" y="28218"/>
                    <a:pt x="5176" y="53249"/>
                    <a:pt x="12866" y="76015"/>
                  </a:cubicBezTo>
                  <a:cubicBezTo>
                    <a:pt x="20557" y="98782"/>
                    <a:pt x="43337" y="112816"/>
                    <a:pt x="67062" y="109405"/>
                  </a:cubicBezTo>
                  <a:cubicBezTo>
                    <a:pt x="90787" y="105994"/>
                    <a:pt x="108718" y="86107"/>
                    <a:pt x="109722" y="62090"/>
                  </a:cubicBezTo>
                  <a:cubicBezTo>
                    <a:pt x="110725" y="38073"/>
                    <a:pt x="94517" y="16751"/>
                    <a:pt x="71159" y="11361"/>
                  </a:cubicBezTo>
                  <a:close/>
                </a:path>
              </a:pathLst>
            </a:custGeom>
            <a:solidFill>
              <a:srgbClr val="CACDD8"/>
            </a:solidFill>
            <a:ln>
              <a:noFill/>
            </a:ln>
          </p:spPr>
          <p:txBody>
            <a:bodyPr spcFirstLastPara="1" wrap="square" lIns="91425" tIns="91425" rIns="91425" bIns="91425" anchor="ctr" anchorCtr="0">
              <a:noAutofit/>
            </a:bodyPr>
            <a:lstStyle/>
            <a:p>
              <a:endParaRPr/>
            </a:p>
          </p:txBody>
        </p:sp>
        <p:sp>
          <p:nvSpPr>
            <p:cNvPr id="196" name="Google Shape;196;p10"/>
            <p:cNvSpPr/>
            <p:nvPr/>
          </p:nvSpPr>
          <p:spPr>
            <a:xfrm>
              <a:off x="3684105" y="-168136"/>
              <a:ext cx="2200043" cy="1100021"/>
            </a:xfrm>
            <a:prstGeom prst="roundRect">
              <a:avLst>
                <a:gd name="adj" fmla="val 16667"/>
              </a:avLst>
            </a:prstGeom>
            <a:solidFill>
              <a:schemeClr val="lt1"/>
            </a:solidFill>
            <a:ln w="25400" cap="flat" cmpd="sng">
              <a:solidFill>
                <a:srgbClr val="033779"/>
              </a:solidFill>
              <a:prstDash val="solid"/>
              <a:round/>
              <a:headEnd type="none" w="sm" len="sm"/>
              <a:tailEnd type="none" w="sm" len="sm"/>
            </a:ln>
          </p:spPr>
          <p:txBody>
            <a:bodyPr spcFirstLastPara="1" wrap="square" lIns="91425" tIns="91425" rIns="91425" bIns="91425" anchor="ctr" anchorCtr="0">
              <a:noAutofit/>
            </a:bodyPr>
            <a:lstStyle/>
            <a:p>
              <a:endParaRPr/>
            </a:p>
          </p:txBody>
        </p:sp>
        <p:sp>
          <p:nvSpPr>
            <p:cNvPr id="197" name="Google Shape;197;p10"/>
            <p:cNvSpPr txBox="1"/>
            <p:nvPr/>
          </p:nvSpPr>
          <p:spPr>
            <a:xfrm>
              <a:off x="3737804" y="-114437"/>
              <a:ext cx="2092645" cy="992623"/>
            </a:xfrm>
            <a:prstGeom prst="rect">
              <a:avLst/>
            </a:prstGeom>
            <a:noFill/>
            <a:ln>
              <a:noFill/>
            </a:ln>
          </p:spPr>
          <p:txBody>
            <a:bodyPr spcFirstLastPara="1" wrap="square" lIns="91425" tIns="91425" rIns="91425" bIns="91425" anchor="ctr" anchorCtr="0">
              <a:noAutofit/>
            </a:bodyPr>
            <a:lstStyle/>
            <a:p>
              <a:pPr algn="ctr">
                <a:lnSpc>
                  <a:spcPct val="90000"/>
                </a:lnSpc>
                <a:buClr>
                  <a:schemeClr val="dk1"/>
                </a:buClr>
                <a:buSzPts val="2400"/>
              </a:pPr>
              <a:r>
                <a:rPr lang="en-US" dirty="0">
                  <a:solidFill>
                    <a:schemeClr val="dk1"/>
                  </a:solidFill>
                  <a:latin typeface="Fira Sans Medium" panose="020B0604020202020204" charset="0"/>
                  <a:ea typeface="Calibri"/>
                  <a:cs typeface="Calibri"/>
                  <a:sym typeface="Calibri"/>
                </a:rPr>
                <a:t>VQR, ASN non  </a:t>
              </a:r>
              <a:r>
                <a:rPr lang="en-US" dirty="0" err="1">
                  <a:solidFill>
                    <a:schemeClr val="dk1"/>
                  </a:solidFill>
                  <a:latin typeface="Fira Sans Medium" panose="020B0604020202020204" charset="0"/>
                  <a:ea typeface="Calibri"/>
                  <a:cs typeface="Calibri"/>
                  <a:sym typeface="Calibri"/>
                </a:rPr>
                <a:t>usano</a:t>
              </a:r>
              <a:r>
                <a:rPr lang="en-US" dirty="0">
                  <a:solidFill>
                    <a:schemeClr val="dk1"/>
                  </a:solidFill>
                  <a:latin typeface="Fira Sans Medium" panose="020B0604020202020204" charset="0"/>
                  <a:ea typeface="Calibri"/>
                  <a:cs typeface="Calibri"/>
                  <a:sym typeface="Calibri"/>
                </a:rPr>
                <a:t> </a:t>
              </a:r>
              <a:r>
                <a:rPr lang="en-US" b="1" dirty="0">
                  <a:solidFill>
                    <a:schemeClr val="dk1"/>
                  </a:solidFill>
                  <a:latin typeface="Fira Sans Medium" panose="020B0604020202020204" charset="0"/>
                  <a:ea typeface="Calibri"/>
                  <a:cs typeface="Calibri"/>
                  <a:sym typeface="Calibri"/>
                </a:rPr>
                <a:t>IF</a:t>
              </a:r>
              <a:r>
                <a:rPr lang="en-US" b="1" baseline="-25000" dirty="0">
                  <a:solidFill>
                    <a:schemeClr val="dk1"/>
                  </a:solidFill>
                  <a:latin typeface="Fira Sans Medium" panose="020B0604020202020204" charset="0"/>
                  <a:ea typeface="Calibri"/>
                  <a:cs typeface="Calibri"/>
                  <a:sym typeface="Calibri"/>
                </a:rPr>
                <a:t>y,5</a:t>
              </a:r>
              <a:r>
                <a:rPr lang="en-US" baseline="-25000" dirty="0">
                  <a:solidFill>
                    <a:schemeClr val="dk1"/>
                  </a:solidFill>
                  <a:latin typeface="Fira Sans Medium" panose="020B0604020202020204" charset="0"/>
                  <a:ea typeface="Calibri"/>
                  <a:cs typeface="Calibri"/>
                  <a:sym typeface="Calibri"/>
                </a:rPr>
                <a:t> </a:t>
              </a:r>
              <a:r>
                <a:rPr lang="en-US" dirty="0">
                  <a:solidFill>
                    <a:schemeClr val="dk1"/>
                  </a:solidFill>
                  <a:latin typeface="Fira Sans Medium" panose="020B0604020202020204" charset="0"/>
                  <a:ea typeface="Calibri"/>
                  <a:cs typeface="Calibri"/>
                  <a:sym typeface="Calibri"/>
                </a:rPr>
                <a:t> </a:t>
              </a:r>
              <a:endParaRPr i="1" dirty="0">
                <a:solidFill>
                  <a:schemeClr val="dk1"/>
                </a:solidFill>
                <a:latin typeface="Fira Sans Medium" panose="020B0604020202020204" charset="0"/>
                <a:ea typeface="Calibri"/>
                <a:cs typeface="Calibri"/>
                <a:sym typeface="Calibri"/>
              </a:endParaRPr>
            </a:p>
          </p:txBody>
        </p:sp>
        <p:sp>
          <p:nvSpPr>
            <p:cNvPr id="198" name="Google Shape;198;p10"/>
            <p:cNvSpPr/>
            <p:nvPr/>
          </p:nvSpPr>
          <p:spPr>
            <a:xfrm>
              <a:off x="5862903" y="838045"/>
              <a:ext cx="2471770" cy="1317022"/>
            </a:xfrm>
            <a:prstGeom prst="roundRect">
              <a:avLst>
                <a:gd name="adj" fmla="val 16667"/>
              </a:avLst>
            </a:prstGeom>
            <a:solidFill>
              <a:schemeClr val="lt1"/>
            </a:solidFill>
            <a:ln w="25400" cap="flat" cmpd="sng">
              <a:solidFill>
                <a:srgbClr val="033779"/>
              </a:solidFill>
              <a:prstDash val="solid"/>
              <a:round/>
              <a:headEnd type="none" w="sm" len="sm"/>
              <a:tailEnd type="none" w="sm" len="sm"/>
            </a:ln>
          </p:spPr>
          <p:txBody>
            <a:bodyPr spcFirstLastPara="1" wrap="square" lIns="91425" tIns="91425" rIns="91425" bIns="91425" anchor="ctr" anchorCtr="0">
              <a:noAutofit/>
            </a:bodyPr>
            <a:lstStyle/>
            <a:p>
              <a:endParaRPr/>
            </a:p>
          </p:txBody>
        </p:sp>
        <p:sp>
          <p:nvSpPr>
            <p:cNvPr id="199" name="Google Shape;199;p10"/>
            <p:cNvSpPr txBox="1"/>
            <p:nvPr/>
          </p:nvSpPr>
          <p:spPr>
            <a:xfrm>
              <a:off x="5957569" y="893075"/>
              <a:ext cx="2460297" cy="1295644"/>
            </a:xfrm>
            <a:prstGeom prst="rect">
              <a:avLst/>
            </a:prstGeom>
            <a:noFill/>
            <a:ln>
              <a:noFill/>
            </a:ln>
          </p:spPr>
          <p:txBody>
            <a:bodyPr spcFirstLastPara="1" wrap="square" lIns="91425" tIns="91425" rIns="91425" bIns="91425" anchor="ctr" anchorCtr="0">
              <a:noAutofit/>
            </a:bodyPr>
            <a:lstStyle/>
            <a:p>
              <a:pPr algn="ctr">
                <a:lnSpc>
                  <a:spcPct val="90000"/>
                </a:lnSpc>
                <a:buClr>
                  <a:schemeClr val="dk1"/>
                </a:buClr>
                <a:buSzPts val="2400"/>
              </a:pPr>
              <a:r>
                <a:rPr lang="en-US" sz="1600" dirty="0" err="1">
                  <a:solidFill>
                    <a:schemeClr val="dk1"/>
                  </a:solidFill>
                  <a:latin typeface="Fira Sans Medium" panose="020B0604020202020204" charset="0"/>
                  <a:ea typeface="Calibri"/>
                  <a:cs typeface="Calibri"/>
                  <a:sym typeface="Calibri"/>
                </a:rPr>
                <a:t>Autore</a:t>
              </a:r>
              <a:r>
                <a:rPr lang="en-US" sz="1600" dirty="0">
                  <a:solidFill>
                    <a:schemeClr val="dk1"/>
                  </a:solidFill>
                  <a:latin typeface="Fira Sans Medium" panose="020B0604020202020204" charset="0"/>
                  <a:ea typeface="Calibri"/>
                  <a:cs typeface="Calibri"/>
                  <a:sym typeface="Calibri"/>
                </a:rPr>
                <a:t> non </a:t>
              </a:r>
              <a:r>
                <a:rPr lang="en-US" sz="1600" dirty="0" err="1">
                  <a:solidFill>
                    <a:schemeClr val="dk1"/>
                  </a:solidFill>
                  <a:latin typeface="Fira Sans Medium" panose="020B0604020202020204" charset="0"/>
                  <a:ea typeface="Calibri"/>
                  <a:cs typeface="Calibri"/>
                  <a:sym typeface="Calibri"/>
                </a:rPr>
                <a:t>è</a:t>
              </a:r>
              <a:r>
                <a:rPr lang="en-US" sz="1600" dirty="0">
                  <a:solidFill>
                    <a:schemeClr val="dk1"/>
                  </a:solidFill>
                  <a:latin typeface="Fira Sans Medium" panose="020B0604020202020204" charset="0"/>
                  <a:ea typeface="Calibri"/>
                  <a:cs typeface="Calibri"/>
                  <a:sym typeface="Calibri"/>
                </a:rPr>
                <a:t> obbligato a </a:t>
              </a:r>
              <a:r>
                <a:rPr lang="en-US" sz="1600" dirty="0" err="1">
                  <a:solidFill>
                    <a:schemeClr val="dk1"/>
                  </a:solidFill>
                  <a:latin typeface="Fira Sans Medium" panose="020B0604020202020204" charset="0"/>
                  <a:ea typeface="Calibri"/>
                  <a:cs typeface="Calibri"/>
                  <a:sym typeface="Calibri"/>
                </a:rPr>
                <a:t>pubblicare</a:t>
              </a:r>
              <a:r>
                <a:rPr lang="en-US" sz="1600" dirty="0">
                  <a:solidFill>
                    <a:schemeClr val="dk1"/>
                  </a:solidFill>
                  <a:latin typeface="Fira Sans Medium" panose="020B0604020202020204" charset="0"/>
                  <a:ea typeface="Calibri"/>
                  <a:cs typeface="Calibri"/>
                  <a:sym typeface="Calibri"/>
                </a:rPr>
                <a:t> </a:t>
              </a:r>
              <a:r>
                <a:rPr lang="en-US" sz="1600" dirty="0" err="1">
                  <a:solidFill>
                    <a:schemeClr val="dk1"/>
                  </a:solidFill>
                  <a:latin typeface="Fira Sans Medium" panose="020B0604020202020204" charset="0"/>
                  <a:ea typeface="Calibri"/>
                  <a:cs typeface="Calibri"/>
                  <a:sym typeface="Calibri"/>
                </a:rPr>
                <a:t>su</a:t>
              </a:r>
              <a:r>
                <a:rPr lang="en-US" sz="1600" dirty="0">
                  <a:solidFill>
                    <a:schemeClr val="dk1"/>
                  </a:solidFill>
                  <a:latin typeface="Fira Sans Medium" panose="020B0604020202020204" charset="0"/>
                  <a:ea typeface="Calibri"/>
                  <a:cs typeface="Calibri"/>
                  <a:sym typeface="Calibri"/>
                </a:rPr>
                <a:t> </a:t>
              </a:r>
              <a:r>
                <a:rPr lang="en-US" sz="1600" dirty="0" err="1">
                  <a:solidFill>
                    <a:schemeClr val="dk1"/>
                  </a:solidFill>
                  <a:latin typeface="Fira Sans Medium" panose="020B0604020202020204" charset="0"/>
                  <a:ea typeface="Calibri"/>
                  <a:cs typeface="Calibri"/>
                  <a:sym typeface="Calibri"/>
                </a:rPr>
                <a:t>oligopoli</a:t>
              </a:r>
              <a:r>
                <a:rPr lang="en-US" sz="1600" dirty="0">
                  <a:solidFill>
                    <a:schemeClr val="dk1"/>
                  </a:solidFill>
                  <a:latin typeface="Fira Sans Medium" panose="020B0604020202020204" charset="0"/>
                  <a:ea typeface="Calibri"/>
                  <a:cs typeface="Calibri"/>
                  <a:sym typeface="Calibri"/>
                </a:rPr>
                <a:t> con alto IF ma </a:t>
              </a:r>
              <a:r>
                <a:rPr lang="en-US" sz="1600" dirty="0" err="1">
                  <a:solidFill>
                    <a:schemeClr val="dk1"/>
                  </a:solidFill>
                  <a:latin typeface="Fira Sans Medium" panose="020B0604020202020204" charset="0"/>
                  <a:ea typeface="Calibri"/>
                  <a:cs typeface="Calibri"/>
                  <a:sym typeface="Calibri"/>
                </a:rPr>
                <a:t>sceglie</a:t>
              </a:r>
              <a:r>
                <a:rPr lang="en-US" sz="1600" dirty="0">
                  <a:solidFill>
                    <a:schemeClr val="dk1"/>
                  </a:solidFill>
                  <a:latin typeface="Fira Sans Medium" panose="020B0604020202020204" charset="0"/>
                  <a:ea typeface="Calibri"/>
                  <a:cs typeface="Calibri"/>
                  <a:sym typeface="Calibri"/>
                </a:rPr>
                <a:t> la </a:t>
              </a:r>
              <a:r>
                <a:rPr lang="en-US" sz="1600" dirty="0" err="1">
                  <a:solidFill>
                    <a:schemeClr val="dk1"/>
                  </a:solidFill>
                  <a:latin typeface="Fira Sans Medium" panose="020B0604020202020204" charset="0"/>
                  <a:ea typeface="Calibri"/>
                  <a:cs typeface="Calibri"/>
                  <a:sym typeface="Calibri"/>
                </a:rPr>
                <a:t>rivista</a:t>
              </a:r>
              <a:r>
                <a:rPr lang="en-US" sz="1600" dirty="0">
                  <a:solidFill>
                    <a:schemeClr val="dk1"/>
                  </a:solidFill>
                  <a:latin typeface="Fira Sans Medium" panose="020B0604020202020204" charset="0"/>
                  <a:ea typeface="Calibri"/>
                  <a:cs typeface="Calibri"/>
                  <a:sym typeface="Calibri"/>
                </a:rPr>
                <a:t> con </a:t>
              </a:r>
              <a:r>
                <a:rPr lang="en-US" sz="1600" dirty="0" err="1">
                  <a:solidFill>
                    <a:schemeClr val="dk1"/>
                  </a:solidFill>
                  <a:latin typeface="Fira Sans Medium" panose="020B0604020202020204" charset="0"/>
                  <a:ea typeface="Calibri"/>
                  <a:cs typeface="Calibri"/>
                  <a:sym typeface="Calibri"/>
                </a:rPr>
                <a:t>migliore</a:t>
              </a:r>
              <a:r>
                <a:rPr lang="en-US" sz="1600" dirty="0">
                  <a:solidFill>
                    <a:schemeClr val="dk1"/>
                  </a:solidFill>
                  <a:latin typeface="Fira Sans Medium" panose="020B0604020202020204" charset="0"/>
                  <a:ea typeface="Calibri"/>
                  <a:cs typeface="Calibri"/>
                  <a:sym typeface="Calibri"/>
                </a:rPr>
                <a:t> </a:t>
              </a:r>
              <a:r>
                <a:rPr lang="en-US" sz="1600" dirty="0" err="1">
                  <a:solidFill>
                    <a:schemeClr val="dk1"/>
                  </a:solidFill>
                  <a:latin typeface="Fira Sans Medium" panose="020B0604020202020204" charset="0"/>
                  <a:ea typeface="Calibri"/>
                  <a:cs typeface="Calibri"/>
                  <a:sym typeface="Calibri"/>
                </a:rPr>
                <a:t>qualità</a:t>
              </a:r>
              <a:r>
                <a:rPr lang="en-US" sz="1600" dirty="0">
                  <a:solidFill>
                    <a:schemeClr val="dk1"/>
                  </a:solidFill>
                  <a:latin typeface="Fira Sans Medium" panose="020B0604020202020204" charset="0"/>
                  <a:ea typeface="Calibri"/>
                  <a:cs typeface="Calibri"/>
                  <a:sym typeface="Calibri"/>
                </a:rPr>
                <a:t>/</a:t>
              </a:r>
              <a:r>
                <a:rPr lang="en-US" sz="1600" dirty="0" err="1">
                  <a:solidFill>
                    <a:schemeClr val="dk1"/>
                  </a:solidFill>
                  <a:latin typeface="Fira Sans Medium" panose="020B0604020202020204" charset="0"/>
                  <a:ea typeface="Calibri"/>
                  <a:cs typeface="Calibri"/>
                  <a:sym typeface="Calibri"/>
                </a:rPr>
                <a:t>prezzo</a:t>
              </a:r>
              <a:endParaRPr sz="1200" dirty="0">
                <a:latin typeface="Fira Sans Medium" panose="020B0604020202020204" charset="0"/>
              </a:endParaRPr>
            </a:p>
          </p:txBody>
        </p:sp>
        <p:sp>
          <p:nvSpPr>
            <p:cNvPr id="200" name="Google Shape;200;p10"/>
            <p:cNvSpPr/>
            <p:nvPr/>
          </p:nvSpPr>
          <p:spPr>
            <a:xfrm>
              <a:off x="6425518" y="3257653"/>
              <a:ext cx="2531369" cy="1431711"/>
            </a:xfrm>
            <a:prstGeom prst="roundRect">
              <a:avLst>
                <a:gd name="adj" fmla="val 16667"/>
              </a:avLst>
            </a:prstGeom>
            <a:solidFill>
              <a:schemeClr val="lt1"/>
            </a:solidFill>
            <a:ln w="25400" cap="flat" cmpd="sng">
              <a:solidFill>
                <a:srgbClr val="033779"/>
              </a:solidFill>
              <a:prstDash val="solid"/>
              <a:round/>
              <a:headEnd type="none" w="sm" len="sm"/>
              <a:tailEnd type="none" w="sm" len="sm"/>
            </a:ln>
          </p:spPr>
          <p:txBody>
            <a:bodyPr spcFirstLastPara="1" wrap="square" lIns="91425" tIns="91425" rIns="91425" bIns="91425" anchor="ctr" anchorCtr="0">
              <a:noAutofit/>
            </a:bodyPr>
            <a:lstStyle/>
            <a:p>
              <a:endParaRPr/>
            </a:p>
          </p:txBody>
        </p:sp>
        <p:sp>
          <p:nvSpPr>
            <p:cNvPr id="201" name="Google Shape;201;p10"/>
            <p:cNvSpPr txBox="1"/>
            <p:nvPr/>
          </p:nvSpPr>
          <p:spPr>
            <a:xfrm>
              <a:off x="6425518" y="3355247"/>
              <a:ext cx="2684803" cy="1291930"/>
            </a:xfrm>
            <a:prstGeom prst="rect">
              <a:avLst/>
            </a:prstGeom>
            <a:noFill/>
            <a:ln>
              <a:noFill/>
            </a:ln>
          </p:spPr>
          <p:txBody>
            <a:bodyPr spcFirstLastPara="1" wrap="square" lIns="91425" tIns="91425" rIns="91425" bIns="91425" anchor="ctr" anchorCtr="0">
              <a:noAutofit/>
            </a:bodyPr>
            <a:lstStyle/>
            <a:p>
              <a:pPr algn="ctr">
                <a:lnSpc>
                  <a:spcPct val="90000"/>
                </a:lnSpc>
                <a:buClr>
                  <a:schemeClr val="dk1"/>
                </a:buClr>
                <a:buSzPts val="2400"/>
              </a:pPr>
              <a:r>
                <a:rPr lang="en-US" dirty="0" err="1">
                  <a:solidFill>
                    <a:schemeClr val="dk1"/>
                  </a:solidFill>
                  <a:latin typeface="Fira Sans Medium" panose="020B0604020202020204" charset="0"/>
                  <a:ea typeface="Calibri"/>
                  <a:cs typeface="Calibri"/>
                  <a:sym typeface="Calibri"/>
                </a:rPr>
                <a:t>Certificatore</a:t>
              </a:r>
              <a:r>
                <a:rPr lang="en-US" dirty="0">
                  <a:solidFill>
                    <a:schemeClr val="dk1"/>
                  </a:solidFill>
                  <a:latin typeface="Fira Sans Medium" panose="020B0604020202020204" charset="0"/>
                  <a:ea typeface="Calibri"/>
                  <a:cs typeface="Calibri"/>
                  <a:sym typeface="Calibri"/>
                </a:rPr>
                <a:t> </a:t>
              </a:r>
              <a:r>
                <a:rPr lang="en-US" dirty="0" err="1">
                  <a:solidFill>
                    <a:schemeClr val="dk1"/>
                  </a:solidFill>
                  <a:latin typeface="Fira Sans Medium" panose="020B0604020202020204" charset="0"/>
                  <a:ea typeface="Calibri"/>
                  <a:cs typeface="Calibri"/>
                  <a:sym typeface="Calibri"/>
                </a:rPr>
                <a:t>Accademico</a:t>
              </a:r>
              <a:r>
                <a:rPr lang="en-US" dirty="0">
                  <a:solidFill>
                    <a:schemeClr val="dk1"/>
                  </a:solidFill>
                  <a:latin typeface="Fira Sans Medium" panose="020B0604020202020204" charset="0"/>
                  <a:ea typeface="Calibri"/>
                  <a:cs typeface="Calibri"/>
                  <a:sym typeface="Calibri"/>
                </a:rPr>
                <a:t> e </a:t>
              </a:r>
              <a:r>
                <a:rPr lang="en-US" dirty="0" err="1">
                  <a:solidFill>
                    <a:schemeClr val="dk1"/>
                  </a:solidFill>
                  <a:latin typeface="Fira Sans Medium" panose="020B0604020202020204" charset="0"/>
                  <a:ea typeface="Calibri"/>
                  <a:cs typeface="Calibri"/>
                  <a:sym typeface="Calibri"/>
                </a:rPr>
                <a:t>infrastruttura</a:t>
              </a:r>
              <a:r>
                <a:rPr lang="en-US" dirty="0">
                  <a:solidFill>
                    <a:schemeClr val="dk1"/>
                  </a:solidFill>
                  <a:latin typeface="Fira Sans Medium" panose="020B0604020202020204" charset="0"/>
                  <a:ea typeface="Calibri"/>
                  <a:cs typeface="Calibri"/>
                  <a:sym typeface="Calibri"/>
                </a:rPr>
                <a:t> di </a:t>
              </a:r>
              <a:r>
                <a:rPr lang="en-US" dirty="0" err="1">
                  <a:solidFill>
                    <a:schemeClr val="dk1"/>
                  </a:solidFill>
                  <a:latin typeface="Fira Sans Medium" panose="020B0604020202020204" charset="0"/>
                  <a:ea typeface="Calibri"/>
                  <a:cs typeface="Calibri"/>
                  <a:sym typeface="Calibri"/>
                </a:rPr>
                <a:t>archivi</a:t>
              </a:r>
              <a:r>
                <a:rPr lang="en-US" dirty="0">
                  <a:solidFill>
                    <a:schemeClr val="dk1"/>
                  </a:solidFill>
                  <a:latin typeface="Fira Sans Medium" panose="020B0604020202020204" charset="0"/>
                  <a:ea typeface="Calibri"/>
                  <a:cs typeface="Calibri"/>
                  <a:sym typeface="Calibri"/>
                </a:rPr>
                <a:t> </a:t>
              </a:r>
              <a:r>
                <a:rPr lang="en-US" dirty="0" err="1">
                  <a:solidFill>
                    <a:schemeClr val="dk1"/>
                  </a:solidFill>
                  <a:latin typeface="Fira Sans Medium" panose="020B0604020202020204" charset="0"/>
                  <a:ea typeface="Calibri"/>
                  <a:cs typeface="Calibri"/>
                  <a:sym typeface="Calibri"/>
                </a:rPr>
                <a:t>nazionali</a:t>
              </a:r>
              <a:r>
                <a:rPr lang="en-US" dirty="0">
                  <a:solidFill>
                    <a:schemeClr val="dk1"/>
                  </a:solidFill>
                  <a:latin typeface="Fira Sans Medium" panose="020B0604020202020204" charset="0"/>
                  <a:ea typeface="Calibri"/>
                  <a:cs typeface="Calibri"/>
                  <a:sym typeface="Calibri"/>
                </a:rPr>
                <a:t>  </a:t>
              </a:r>
              <a:r>
                <a:rPr lang="en-US" dirty="0" err="1">
                  <a:solidFill>
                    <a:schemeClr val="dk1"/>
                  </a:solidFill>
                  <a:latin typeface="Fira Sans Medium" panose="020B0604020202020204" charset="0"/>
                  <a:ea typeface="Calibri"/>
                  <a:cs typeface="Calibri"/>
                  <a:sym typeface="Calibri"/>
                </a:rPr>
                <a:t>sono</a:t>
              </a:r>
              <a:r>
                <a:rPr lang="en-US" dirty="0">
                  <a:solidFill>
                    <a:schemeClr val="dk1"/>
                  </a:solidFill>
                  <a:latin typeface="Fira Sans Medium" panose="020B0604020202020204" charset="0"/>
                  <a:ea typeface="Calibri"/>
                  <a:cs typeface="Calibri"/>
                  <a:sym typeface="Calibri"/>
                </a:rPr>
                <a:t> </a:t>
              </a:r>
              <a:r>
                <a:rPr lang="en-US" dirty="0" err="1">
                  <a:solidFill>
                    <a:schemeClr val="dk1"/>
                  </a:solidFill>
                  <a:latin typeface="Fira Sans Medium" panose="020B0604020202020204" charset="0"/>
                  <a:ea typeface="Calibri"/>
                  <a:cs typeface="Calibri"/>
                  <a:sym typeface="Calibri"/>
                </a:rPr>
                <a:t>riconosciuti</a:t>
              </a:r>
              <a:r>
                <a:rPr lang="en-US" dirty="0">
                  <a:solidFill>
                    <a:schemeClr val="dk1"/>
                  </a:solidFill>
                  <a:latin typeface="Fira Sans Medium" panose="020B0604020202020204" charset="0"/>
                  <a:ea typeface="Calibri"/>
                  <a:cs typeface="Calibri"/>
                  <a:sym typeface="Calibri"/>
                </a:rPr>
                <a:t> </a:t>
              </a:r>
              <a:r>
                <a:rPr lang="en-US" dirty="0" err="1">
                  <a:solidFill>
                    <a:schemeClr val="dk1"/>
                  </a:solidFill>
                  <a:latin typeface="Fira Sans Medium" panose="020B0604020202020204" charset="0"/>
                  <a:ea typeface="Calibri"/>
                  <a:cs typeface="Calibri"/>
                  <a:sym typeface="Calibri"/>
                </a:rPr>
                <a:t>dalla</a:t>
              </a:r>
              <a:r>
                <a:rPr lang="en-US" dirty="0">
                  <a:solidFill>
                    <a:schemeClr val="dk1"/>
                  </a:solidFill>
                  <a:latin typeface="Fira Sans Medium" panose="020B0604020202020204" charset="0"/>
                  <a:ea typeface="Calibri"/>
                  <a:cs typeface="Calibri"/>
                  <a:sym typeface="Calibri"/>
                </a:rPr>
                <a:t> </a:t>
              </a:r>
              <a:r>
                <a:rPr lang="en-US" dirty="0" err="1">
                  <a:solidFill>
                    <a:schemeClr val="dk1"/>
                  </a:solidFill>
                  <a:latin typeface="Fira Sans Medium" panose="020B0604020202020204" charset="0"/>
                  <a:ea typeface="Calibri"/>
                  <a:cs typeface="Calibri"/>
                  <a:sym typeface="Calibri"/>
                </a:rPr>
                <a:t>valutazione</a:t>
              </a:r>
              <a:endParaRPr dirty="0">
                <a:solidFill>
                  <a:schemeClr val="dk1"/>
                </a:solidFill>
                <a:latin typeface="Fira Sans Medium" panose="020B0604020202020204" charset="0"/>
                <a:ea typeface="Calibri"/>
                <a:cs typeface="Calibri"/>
                <a:sym typeface="Calibri"/>
              </a:endParaRPr>
            </a:p>
          </p:txBody>
        </p:sp>
        <p:sp>
          <p:nvSpPr>
            <p:cNvPr id="202" name="Google Shape;202;p10"/>
            <p:cNvSpPr/>
            <p:nvPr/>
          </p:nvSpPr>
          <p:spPr>
            <a:xfrm>
              <a:off x="5091787" y="5119247"/>
              <a:ext cx="2276348" cy="1620460"/>
            </a:xfrm>
            <a:prstGeom prst="roundRect">
              <a:avLst>
                <a:gd name="adj" fmla="val 16667"/>
              </a:avLst>
            </a:prstGeom>
            <a:solidFill>
              <a:schemeClr val="lt1"/>
            </a:solidFill>
            <a:ln w="25400" cap="flat" cmpd="sng">
              <a:solidFill>
                <a:srgbClr val="033779"/>
              </a:solidFill>
              <a:prstDash val="solid"/>
              <a:round/>
              <a:headEnd type="none" w="sm" len="sm"/>
              <a:tailEnd type="none" w="sm" len="sm"/>
            </a:ln>
          </p:spPr>
          <p:txBody>
            <a:bodyPr spcFirstLastPara="1" wrap="square" lIns="91425" tIns="91425" rIns="91425" bIns="91425" anchor="ctr" anchorCtr="0">
              <a:noAutofit/>
            </a:bodyPr>
            <a:lstStyle/>
            <a:p>
              <a:endParaRPr/>
            </a:p>
          </p:txBody>
        </p:sp>
        <p:sp>
          <p:nvSpPr>
            <p:cNvPr id="203" name="Google Shape;203;p10"/>
            <p:cNvSpPr txBox="1"/>
            <p:nvPr/>
          </p:nvSpPr>
          <p:spPr>
            <a:xfrm>
              <a:off x="5091787" y="5206194"/>
              <a:ext cx="2189399" cy="1522719"/>
            </a:xfrm>
            <a:prstGeom prst="rect">
              <a:avLst/>
            </a:prstGeom>
            <a:noFill/>
            <a:ln>
              <a:noFill/>
            </a:ln>
          </p:spPr>
          <p:txBody>
            <a:bodyPr spcFirstLastPara="1" wrap="square" lIns="106675" tIns="106675" rIns="106675" bIns="106675" anchor="ctr" anchorCtr="0">
              <a:noAutofit/>
            </a:bodyPr>
            <a:lstStyle/>
            <a:p>
              <a:pPr algn="ctr">
                <a:lnSpc>
                  <a:spcPct val="90000"/>
                </a:lnSpc>
                <a:buClr>
                  <a:schemeClr val="dk1"/>
                </a:buClr>
                <a:buSzPts val="2800"/>
              </a:pPr>
              <a:r>
                <a:rPr lang="en-US" sz="1400" dirty="0">
                  <a:solidFill>
                    <a:schemeClr val="dk1"/>
                  </a:solidFill>
                  <a:latin typeface="Fira Sans Medium" panose="020B0604020202020204" charset="0"/>
                  <a:ea typeface="Calibri"/>
                  <a:cs typeface="Calibri"/>
                  <a:sym typeface="Calibri"/>
                </a:rPr>
                <a:t>Un </a:t>
              </a:r>
              <a:r>
                <a:rPr lang="en-US" sz="1400" dirty="0" err="1">
                  <a:solidFill>
                    <a:schemeClr val="dk1"/>
                  </a:solidFill>
                  <a:latin typeface="Fira Sans Medium" panose="020B0604020202020204" charset="0"/>
                  <a:ea typeface="Calibri"/>
                  <a:cs typeface="Calibri"/>
                  <a:sym typeface="Calibri"/>
                </a:rPr>
                <a:t>Certificatore</a:t>
              </a:r>
              <a:r>
                <a:rPr lang="en-US" sz="1400" dirty="0">
                  <a:solidFill>
                    <a:schemeClr val="dk1"/>
                  </a:solidFill>
                  <a:latin typeface="Fira Sans Medium" panose="020B0604020202020204" charset="0"/>
                  <a:ea typeface="Calibri"/>
                  <a:cs typeface="Calibri"/>
                  <a:sym typeface="Calibri"/>
                </a:rPr>
                <a:t> </a:t>
              </a:r>
              <a:r>
                <a:rPr lang="en-US" sz="1400" dirty="0" err="1">
                  <a:solidFill>
                    <a:schemeClr val="dk1"/>
                  </a:solidFill>
                  <a:latin typeface="Fira Sans Medium" panose="020B0604020202020204" charset="0"/>
                  <a:ea typeface="Calibri"/>
                  <a:cs typeface="Calibri"/>
                  <a:sym typeface="Calibri"/>
                </a:rPr>
                <a:t>Accademico</a:t>
              </a:r>
              <a:r>
                <a:rPr lang="en-US" sz="1400" dirty="0">
                  <a:solidFill>
                    <a:schemeClr val="dk1"/>
                  </a:solidFill>
                  <a:latin typeface="Fira Sans Medium" panose="020B0604020202020204" charset="0"/>
                  <a:ea typeface="Calibri"/>
                  <a:cs typeface="Calibri"/>
                  <a:sym typeface="Calibri"/>
                </a:rPr>
                <a:t> opera not-for-loss </a:t>
              </a:r>
              <a:r>
                <a:rPr lang="en-US" sz="1400" dirty="0" err="1">
                  <a:solidFill>
                    <a:schemeClr val="dk1"/>
                  </a:solidFill>
                  <a:latin typeface="Fira Sans Medium" panose="020B0604020202020204" charset="0"/>
                  <a:ea typeface="Calibri"/>
                  <a:cs typeface="Calibri"/>
                  <a:sym typeface="Calibri"/>
                </a:rPr>
                <a:t>sulle</a:t>
              </a:r>
              <a:r>
                <a:rPr lang="en-US" sz="1400" dirty="0">
                  <a:solidFill>
                    <a:schemeClr val="dk1"/>
                  </a:solidFill>
                  <a:latin typeface="Fira Sans Medium" panose="020B0604020202020204" charset="0"/>
                  <a:ea typeface="Calibri"/>
                  <a:cs typeface="Calibri"/>
                  <a:sym typeface="Calibri"/>
                </a:rPr>
                <a:t> </a:t>
              </a:r>
              <a:r>
                <a:rPr lang="en-US" sz="1400" dirty="0" err="1">
                  <a:solidFill>
                    <a:schemeClr val="dk1"/>
                  </a:solidFill>
                  <a:latin typeface="Fira Sans Medium" panose="020B0604020202020204" charset="0"/>
                  <a:ea typeface="Calibri"/>
                  <a:cs typeface="Calibri"/>
                  <a:sym typeface="Calibri"/>
                </a:rPr>
                <a:t>piattaforme</a:t>
              </a:r>
              <a:r>
                <a:rPr lang="en-US" sz="1400" dirty="0">
                  <a:solidFill>
                    <a:schemeClr val="dk1"/>
                  </a:solidFill>
                  <a:latin typeface="Fira Sans Medium" panose="020B0604020202020204" charset="0"/>
                  <a:ea typeface="Calibri"/>
                  <a:cs typeface="Calibri"/>
                  <a:sym typeface="Calibri"/>
                </a:rPr>
                <a:t> </a:t>
              </a:r>
              <a:r>
                <a:rPr lang="en-US" sz="1400" dirty="0" err="1">
                  <a:solidFill>
                    <a:schemeClr val="dk1"/>
                  </a:solidFill>
                  <a:latin typeface="Fira Sans Medium" panose="020B0604020202020204" charset="0"/>
                  <a:ea typeface="Calibri"/>
                  <a:cs typeface="Calibri"/>
                  <a:sym typeface="Calibri"/>
                </a:rPr>
                <a:t>esistenti</a:t>
              </a:r>
              <a:r>
                <a:rPr lang="en-US" sz="1400" dirty="0">
                  <a:solidFill>
                    <a:schemeClr val="dk1"/>
                  </a:solidFill>
                  <a:latin typeface="Fira Sans Medium" panose="020B0604020202020204" charset="0"/>
                  <a:ea typeface="Calibri"/>
                  <a:cs typeface="Calibri"/>
                  <a:sym typeface="Calibri"/>
                </a:rPr>
                <a:t> (</a:t>
              </a:r>
              <a:r>
                <a:rPr lang="en-US" sz="1400" dirty="0" err="1">
                  <a:solidFill>
                    <a:schemeClr val="dk1"/>
                  </a:solidFill>
                  <a:latin typeface="Fira Sans Medium" panose="020B0604020202020204" charset="0"/>
                  <a:ea typeface="Calibri"/>
                  <a:cs typeface="Calibri"/>
                  <a:sym typeface="Calibri"/>
                </a:rPr>
                <a:t>arXiv</a:t>
              </a:r>
              <a:r>
                <a:rPr lang="en-US" sz="1400" dirty="0">
                  <a:solidFill>
                    <a:schemeClr val="dk1"/>
                  </a:solidFill>
                  <a:latin typeface="Fira Sans Medium" panose="020B0604020202020204" charset="0"/>
                  <a:ea typeface="Calibri"/>
                  <a:cs typeface="Calibri"/>
                  <a:sym typeface="Calibri"/>
                </a:rPr>
                <a:t> </a:t>
              </a:r>
              <a:r>
                <a:rPr lang="en-US" sz="1400" dirty="0" err="1">
                  <a:solidFill>
                    <a:schemeClr val="dk1"/>
                  </a:solidFill>
                  <a:latin typeface="Fira Sans Medium" panose="020B0604020202020204" charset="0"/>
                  <a:ea typeface="Calibri"/>
                  <a:cs typeface="Calibri"/>
                  <a:sym typeface="Calibri"/>
                </a:rPr>
                <a:t>etc</a:t>
              </a:r>
              <a:r>
                <a:rPr lang="en-US" sz="1400" dirty="0">
                  <a:solidFill>
                    <a:schemeClr val="dk1"/>
                  </a:solidFill>
                  <a:latin typeface="Fira Sans Medium" panose="020B0604020202020204" charset="0"/>
                  <a:ea typeface="Calibri"/>
                  <a:cs typeface="Calibri"/>
                  <a:sym typeface="Calibri"/>
                </a:rPr>
                <a:t>) </a:t>
              </a:r>
              <a:r>
                <a:rPr lang="en-US" sz="1400" dirty="0" err="1">
                  <a:solidFill>
                    <a:schemeClr val="dk1"/>
                  </a:solidFill>
                  <a:latin typeface="Fira Sans Medium" panose="020B0604020202020204" charset="0"/>
                  <a:ea typeface="Calibri"/>
                  <a:cs typeface="Calibri"/>
                  <a:sym typeface="Calibri"/>
                </a:rPr>
                <a:t>calmierando</a:t>
              </a:r>
              <a:r>
                <a:rPr lang="en-US" sz="1400" dirty="0">
                  <a:solidFill>
                    <a:schemeClr val="dk1"/>
                  </a:solidFill>
                  <a:latin typeface="Fira Sans Medium" panose="020B0604020202020204" charset="0"/>
                  <a:ea typeface="Calibri"/>
                  <a:cs typeface="Calibri"/>
                  <a:sym typeface="Calibri"/>
                </a:rPr>
                <a:t> il </a:t>
              </a:r>
              <a:r>
                <a:rPr lang="en-US" sz="1400" dirty="0" err="1">
                  <a:solidFill>
                    <a:schemeClr val="dk1"/>
                  </a:solidFill>
                  <a:latin typeface="Fira Sans Medium" panose="020B0604020202020204" charset="0"/>
                  <a:ea typeface="Calibri"/>
                  <a:cs typeface="Calibri"/>
                  <a:sym typeface="Calibri"/>
                </a:rPr>
                <a:t>mercato</a:t>
              </a:r>
              <a:r>
                <a:rPr lang="en-US" sz="1400" dirty="0">
                  <a:solidFill>
                    <a:schemeClr val="dk1"/>
                  </a:solidFill>
                  <a:latin typeface="Fira Sans Medium" panose="020B0604020202020204" charset="0"/>
                  <a:ea typeface="Calibri"/>
                  <a:cs typeface="Calibri"/>
                  <a:sym typeface="Calibri"/>
                </a:rPr>
                <a:t> </a:t>
              </a:r>
              <a:r>
                <a:rPr lang="en-US" sz="1400" dirty="0" err="1">
                  <a:solidFill>
                    <a:schemeClr val="dk1"/>
                  </a:solidFill>
                  <a:latin typeface="Fira Sans Medium" panose="020B0604020202020204" charset="0"/>
                  <a:ea typeface="Calibri"/>
                  <a:cs typeface="Calibri"/>
                  <a:sym typeface="Calibri"/>
                </a:rPr>
                <a:t>degli</a:t>
              </a:r>
              <a:r>
                <a:rPr lang="en-US" sz="1400" dirty="0">
                  <a:solidFill>
                    <a:schemeClr val="dk1"/>
                  </a:solidFill>
                  <a:latin typeface="Fira Sans Medium" panose="020B0604020202020204" charset="0"/>
                  <a:ea typeface="Calibri"/>
                  <a:cs typeface="Calibri"/>
                  <a:sym typeface="Calibri"/>
                </a:rPr>
                <a:t> APC</a:t>
              </a:r>
              <a:endParaRPr sz="1050" dirty="0">
                <a:latin typeface="Fira Sans Medium" panose="020B0604020202020204" charset="0"/>
              </a:endParaRPr>
            </a:p>
          </p:txBody>
        </p:sp>
        <p:sp>
          <p:nvSpPr>
            <p:cNvPr id="204" name="Google Shape;204;p10"/>
            <p:cNvSpPr/>
            <p:nvPr/>
          </p:nvSpPr>
          <p:spPr>
            <a:xfrm>
              <a:off x="2161135" y="5132045"/>
              <a:ext cx="2676902" cy="1755535"/>
            </a:xfrm>
            <a:prstGeom prst="roundRect">
              <a:avLst>
                <a:gd name="adj" fmla="val 16667"/>
              </a:avLst>
            </a:prstGeom>
            <a:solidFill>
              <a:schemeClr val="lt1"/>
            </a:solidFill>
            <a:ln w="25400" cap="flat" cmpd="sng">
              <a:solidFill>
                <a:srgbClr val="033779"/>
              </a:solidFill>
              <a:prstDash val="solid"/>
              <a:round/>
              <a:headEnd type="none" w="sm" len="sm"/>
              <a:tailEnd type="none" w="sm" len="sm"/>
            </a:ln>
          </p:spPr>
          <p:txBody>
            <a:bodyPr spcFirstLastPara="1" wrap="square" lIns="91425" tIns="91425" rIns="91425" bIns="91425" anchor="ctr" anchorCtr="0">
              <a:noAutofit/>
            </a:bodyPr>
            <a:lstStyle/>
            <a:p>
              <a:endParaRPr/>
            </a:p>
          </p:txBody>
        </p:sp>
        <p:sp>
          <p:nvSpPr>
            <p:cNvPr id="205" name="Google Shape;205;p10"/>
            <p:cNvSpPr txBox="1"/>
            <p:nvPr/>
          </p:nvSpPr>
          <p:spPr>
            <a:xfrm>
              <a:off x="2393656" y="5300917"/>
              <a:ext cx="2505506" cy="1584139"/>
            </a:xfrm>
            <a:prstGeom prst="rect">
              <a:avLst/>
            </a:prstGeom>
            <a:noFill/>
            <a:ln>
              <a:noFill/>
            </a:ln>
          </p:spPr>
          <p:txBody>
            <a:bodyPr spcFirstLastPara="1" wrap="square" lIns="83800" tIns="83800" rIns="83800" bIns="83800" anchor="ctr" anchorCtr="0">
              <a:noAutofit/>
            </a:bodyPr>
            <a:lstStyle/>
            <a:p>
              <a:pPr algn="ctr">
                <a:lnSpc>
                  <a:spcPct val="90000"/>
                </a:lnSpc>
                <a:buClr>
                  <a:schemeClr val="dk1"/>
                </a:buClr>
                <a:buSzPts val="2200"/>
              </a:pPr>
              <a:r>
                <a:rPr lang="en-US" sz="1400" dirty="0">
                  <a:solidFill>
                    <a:schemeClr val="dk1"/>
                  </a:solidFill>
                  <a:latin typeface="Fira Sans Medium" panose="020B0604020202020204" charset="0"/>
                  <a:ea typeface="Calibri"/>
                  <a:cs typeface="Calibri"/>
                  <a:sym typeface="Calibri"/>
                </a:rPr>
                <a:t>ANVUR non </a:t>
              </a:r>
              <a:r>
                <a:rPr lang="en-US" sz="1400" dirty="0" err="1">
                  <a:solidFill>
                    <a:schemeClr val="dk1"/>
                  </a:solidFill>
                  <a:latin typeface="Fira Sans Medium" panose="020B0604020202020204" charset="0"/>
                  <a:ea typeface="Calibri"/>
                  <a:cs typeface="Calibri"/>
                  <a:sym typeface="Calibri"/>
                </a:rPr>
                <a:t>utilizza</a:t>
              </a:r>
              <a:r>
                <a:rPr lang="en-US" sz="1400" dirty="0">
                  <a:solidFill>
                    <a:schemeClr val="dk1"/>
                  </a:solidFill>
                  <a:latin typeface="Fira Sans Medium" panose="020B0604020202020204" charset="0"/>
                  <a:ea typeface="Calibri"/>
                  <a:cs typeface="Calibri"/>
                  <a:sym typeface="Calibri"/>
                </a:rPr>
                <a:t> solo </a:t>
              </a:r>
              <a:r>
                <a:rPr lang="en-US" sz="1400" dirty="0" err="1">
                  <a:solidFill>
                    <a:schemeClr val="dk1"/>
                  </a:solidFill>
                  <a:latin typeface="Fira Sans Medium" panose="020B0604020202020204" charset="0"/>
                  <a:ea typeface="Calibri"/>
                  <a:cs typeface="Calibri"/>
                  <a:sym typeface="Calibri"/>
                </a:rPr>
                <a:t>riviste</a:t>
              </a:r>
              <a:r>
                <a:rPr lang="en-US" sz="1400" dirty="0">
                  <a:solidFill>
                    <a:schemeClr val="dk1"/>
                  </a:solidFill>
                  <a:latin typeface="Fira Sans Medium" panose="020B0604020202020204" charset="0"/>
                  <a:ea typeface="Calibri"/>
                  <a:cs typeface="Calibri"/>
                  <a:sym typeface="Calibri"/>
                </a:rPr>
                <a:t> in database  a </a:t>
              </a:r>
              <a:r>
                <a:rPr lang="en-US" sz="1400" dirty="0" err="1">
                  <a:solidFill>
                    <a:schemeClr val="dk1"/>
                  </a:solidFill>
                  <a:latin typeface="Fira Sans Medium" panose="020B0604020202020204" charset="0"/>
                  <a:ea typeface="Calibri"/>
                  <a:cs typeface="Calibri"/>
                  <a:sym typeface="Calibri"/>
                </a:rPr>
                <a:t>pagamento</a:t>
              </a:r>
              <a:r>
                <a:rPr lang="en-US" sz="1400" dirty="0">
                  <a:solidFill>
                    <a:schemeClr val="dk1"/>
                  </a:solidFill>
                  <a:latin typeface="Fira Sans Medium" panose="020B0604020202020204" charset="0"/>
                  <a:ea typeface="Calibri"/>
                  <a:cs typeface="Calibri"/>
                  <a:sym typeface="Calibri"/>
                </a:rPr>
                <a:t> WOS e SCOPUS ma </a:t>
              </a:r>
              <a:r>
                <a:rPr lang="en-US" sz="1400" dirty="0" err="1">
                  <a:solidFill>
                    <a:schemeClr val="dk1"/>
                  </a:solidFill>
                  <a:latin typeface="Fira Sans Medium" panose="020B0604020202020204" charset="0"/>
                  <a:ea typeface="Calibri"/>
                  <a:cs typeface="Calibri"/>
                  <a:sym typeface="Calibri"/>
                </a:rPr>
                <a:t>anche</a:t>
              </a:r>
              <a:r>
                <a:rPr lang="en-US" sz="1400" dirty="0">
                  <a:solidFill>
                    <a:schemeClr val="dk1"/>
                  </a:solidFill>
                  <a:latin typeface="Fira Sans Medium" panose="020B0604020202020204" charset="0"/>
                  <a:ea typeface="Calibri"/>
                  <a:cs typeface="Calibri"/>
                  <a:sym typeface="Calibri"/>
                </a:rPr>
                <a:t> </a:t>
              </a:r>
              <a:r>
                <a:rPr lang="en-US" sz="1400" dirty="0" err="1">
                  <a:solidFill>
                    <a:schemeClr val="dk1"/>
                  </a:solidFill>
                  <a:latin typeface="Fira Sans Medium" panose="020B0604020202020204" charset="0"/>
                  <a:ea typeface="Calibri"/>
                  <a:cs typeface="Calibri"/>
                  <a:sym typeface="Calibri"/>
                </a:rPr>
                <a:t>gli</a:t>
              </a:r>
              <a:r>
                <a:rPr lang="en-US" sz="1400" dirty="0">
                  <a:solidFill>
                    <a:schemeClr val="dk1"/>
                  </a:solidFill>
                  <a:latin typeface="Fira Sans Medium" panose="020B0604020202020204" charset="0"/>
                  <a:ea typeface="Calibri"/>
                  <a:cs typeface="Calibri"/>
                  <a:sym typeface="Calibri"/>
                </a:rPr>
                <a:t> </a:t>
              </a:r>
              <a:r>
                <a:rPr lang="en-US" sz="1400" dirty="0" err="1">
                  <a:solidFill>
                    <a:schemeClr val="dk1"/>
                  </a:solidFill>
                  <a:latin typeface="Fira Sans Medium" panose="020B0604020202020204" charset="0"/>
                  <a:ea typeface="Calibri"/>
                  <a:cs typeface="Calibri"/>
                  <a:sym typeface="Calibri"/>
                </a:rPr>
                <a:t>articoli</a:t>
              </a:r>
              <a:r>
                <a:rPr lang="en-US" sz="1400" dirty="0">
                  <a:solidFill>
                    <a:schemeClr val="dk1"/>
                  </a:solidFill>
                  <a:latin typeface="Fira Sans Medium" panose="020B0604020202020204" charset="0"/>
                  <a:ea typeface="Calibri"/>
                  <a:cs typeface="Calibri"/>
                  <a:sym typeface="Calibri"/>
                </a:rPr>
                <a:t> </a:t>
              </a:r>
              <a:r>
                <a:rPr lang="en-US" sz="1400" dirty="0" err="1">
                  <a:solidFill>
                    <a:schemeClr val="dk1"/>
                  </a:solidFill>
                  <a:latin typeface="Fira Sans Medium" panose="020B0604020202020204" charset="0"/>
                  <a:ea typeface="Calibri"/>
                  <a:cs typeface="Calibri"/>
                  <a:sym typeface="Calibri"/>
                </a:rPr>
                <a:t>certificati</a:t>
              </a:r>
              <a:r>
                <a:rPr lang="en-US" sz="1400" dirty="0">
                  <a:solidFill>
                    <a:schemeClr val="dk1"/>
                  </a:solidFill>
                  <a:latin typeface="Fira Sans Medium" panose="020B0604020202020204" charset="0"/>
                  <a:ea typeface="Calibri"/>
                  <a:cs typeface="Calibri"/>
                  <a:sym typeface="Calibri"/>
                </a:rPr>
                <a:t> dal </a:t>
              </a:r>
              <a:r>
                <a:rPr lang="en-US" sz="1400" dirty="0" err="1">
                  <a:solidFill>
                    <a:schemeClr val="dk1"/>
                  </a:solidFill>
                  <a:latin typeface="Fira Sans Medium" panose="020B0604020202020204" charset="0"/>
                  <a:ea typeface="Calibri"/>
                  <a:cs typeface="Calibri"/>
                  <a:sym typeface="Calibri"/>
                </a:rPr>
                <a:t>Certificatore</a:t>
              </a:r>
              <a:r>
                <a:rPr lang="en-US" sz="1400" dirty="0">
                  <a:solidFill>
                    <a:schemeClr val="dk1"/>
                  </a:solidFill>
                  <a:latin typeface="Fira Sans Medium" panose="020B0604020202020204" charset="0"/>
                  <a:ea typeface="Calibri"/>
                  <a:cs typeface="Calibri"/>
                  <a:sym typeface="Calibri"/>
                </a:rPr>
                <a:t> </a:t>
              </a:r>
              <a:r>
                <a:rPr lang="en-US" sz="1400" dirty="0" err="1">
                  <a:solidFill>
                    <a:schemeClr val="dk1"/>
                  </a:solidFill>
                  <a:latin typeface="Fira Sans Medium" panose="020B0604020202020204" charset="0"/>
                  <a:ea typeface="Calibri"/>
                  <a:cs typeface="Calibri"/>
                  <a:sym typeface="Calibri"/>
                </a:rPr>
                <a:t>Accademico</a:t>
              </a:r>
              <a:r>
                <a:rPr lang="en-US" sz="1400" dirty="0">
                  <a:solidFill>
                    <a:schemeClr val="dk1"/>
                  </a:solidFill>
                  <a:latin typeface="Fira Sans Medium" panose="020B0604020202020204" charset="0"/>
                  <a:ea typeface="Calibri"/>
                  <a:cs typeface="Calibri"/>
                  <a:sym typeface="Calibri"/>
                </a:rPr>
                <a:t>. E </a:t>
              </a:r>
              <a:r>
                <a:rPr lang="en-US" sz="1400" dirty="0" err="1">
                  <a:solidFill>
                    <a:schemeClr val="dk1"/>
                  </a:solidFill>
                  <a:latin typeface="Fira Sans Medium" panose="020B0604020202020204" charset="0"/>
                  <a:ea typeface="Calibri"/>
                  <a:cs typeface="Calibri"/>
                  <a:sym typeface="Calibri"/>
                </a:rPr>
                <a:t>comunque</a:t>
              </a:r>
              <a:r>
                <a:rPr lang="en-US" sz="1400" dirty="0">
                  <a:solidFill>
                    <a:schemeClr val="dk1"/>
                  </a:solidFill>
                  <a:latin typeface="Fira Sans Medium" panose="020B0604020202020204" charset="0"/>
                  <a:ea typeface="Calibri"/>
                  <a:cs typeface="Calibri"/>
                  <a:sym typeface="Calibri"/>
                </a:rPr>
                <a:t> tutti </a:t>
              </a:r>
              <a:r>
                <a:rPr lang="en-US" sz="1400" dirty="0" err="1">
                  <a:solidFill>
                    <a:schemeClr val="dk1"/>
                  </a:solidFill>
                  <a:latin typeface="Fira Sans Medium" panose="020B0604020202020204" charset="0"/>
                  <a:ea typeface="Calibri"/>
                  <a:cs typeface="Calibri"/>
                  <a:sym typeface="Calibri"/>
                </a:rPr>
                <a:t>quelli</a:t>
              </a:r>
              <a:r>
                <a:rPr lang="en-US" sz="1400" dirty="0">
                  <a:solidFill>
                    <a:schemeClr val="dk1"/>
                  </a:solidFill>
                  <a:latin typeface="Fira Sans Medium" panose="020B0604020202020204" charset="0"/>
                  <a:ea typeface="Calibri"/>
                  <a:cs typeface="Calibri"/>
                  <a:sym typeface="Calibri"/>
                </a:rPr>
                <a:t> </a:t>
              </a:r>
              <a:r>
                <a:rPr lang="en-US" sz="1400" dirty="0" err="1">
                  <a:solidFill>
                    <a:schemeClr val="dk1"/>
                  </a:solidFill>
                  <a:latin typeface="Fira Sans Medium" panose="020B0604020202020204" charset="0"/>
                  <a:ea typeface="Calibri"/>
                  <a:cs typeface="Calibri"/>
                  <a:sym typeface="Calibri"/>
                </a:rPr>
                <a:t>indicizzati</a:t>
              </a:r>
              <a:r>
                <a:rPr lang="en-US" sz="1400" dirty="0">
                  <a:solidFill>
                    <a:schemeClr val="dk1"/>
                  </a:solidFill>
                  <a:latin typeface="Fira Sans Medium" panose="020B0604020202020204" charset="0"/>
                  <a:ea typeface="Calibri"/>
                  <a:cs typeface="Calibri"/>
                  <a:sym typeface="Calibri"/>
                </a:rPr>
                <a:t> </a:t>
              </a:r>
              <a:r>
                <a:rPr lang="en-US" sz="1400" dirty="0" err="1">
                  <a:solidFill>
                    <a:schemeClr val="dk1"/>
                  </a:solidFill>
                  <a:latin typeface="Fira Sans Medium" panose="020B0604020202020204" charset="0"/>
                  <a:ea typeface="Calibri"/>
                  <a:cs typeface="Calibri"/>
                  <a:sym typeface="Calibri"/>
                </a:rPr>
                <a:t>sulla</a:t>
              </a:r>
              <a:r>
                <a:rPr lang="en-US" sz="1400" dirty="0">
                  <a:solidFill>
                    <a:schemeClr val="dk1"/>
                  </a:solidFill>
                  <a:latin typeface="Fira Sans Medium" panose="020B0604020202020204" charset="0"/>
                  <a:ea typeface="Calibri"/>
                  <a:cs typeface="Calibri"/>
                  <a:sym typeface="Calibri"/>
                </a:rPr>
                <a:t> </a:t>
              </a:r>
              <a:r>
                <a:rPr lang="en-US" sz="1400" dirty="0" err="1">
                  <a:solidFill>
                    <a:schemeClr val="dk1"/>
                  </a:solidFill>
                  <a:latin typeface="Fira Sans Medium" panose="020B0604020202020204" charset="0"/>
                  <a:ea typeface="Calibri"/>
                  <a:cs typeface="Calibri"/>
                  <a:sym typeface="Calibri"/>
                </a:rPr>
                <a:t>infrastruttura</a:t>
              </a:r>
              <a:r>
                <a:rPr lang="en-US" sz="1400" dirty="0">
                  <a:solidFill>
                    <a:schemeClr val="dk1"/>
                  </a:solidFill>
                  <a:latin typeface="Fira Sans Medium" panose="020B0604020202020204" charset="0"/>
                  <a:ea typeface="Calibri"/>
                  <a:cs typeface="Calibri"/>
                  <a:sym typeface="Calibri"/>
                </a:rPr>
                <a:t> di </a:t>
              </a:r>
              <a:r>
                <a:rPr lang="en-US" sz="1400" dirty="0" err="1">
                  <a:solidFill>
                    <a:schemeClr val="dk1"/>
                  </a:solidFill>
                  <a:latin typeface="Fira Sans Medium" panose="020B0604020202020204" charset="0"/>
                  <a:ea typeface="Calibri"/>
                  <a:cs typeface="Calibri"/>
                  <a:sym typeface="Calibri"/>
                </a:rPr>
                <a:t>archivi</a:t>
              </a:r>
              <a:r>
                <a:rPr lang="en-US" sz="1400" dirty="0">
                  <a:solidFill>
                    <a:schemeClr val="dk1"/>
                  </a:solidFill>
                  <a:latin typeface="Fira Sans Medium" panose="020B0604020202020204" charset="0"/>
                  <a:ea typeface="Calibri"/>
                  <a:cs typeface="Calibri"/>
                  <a:sym typeface="Calibri"/>
                </a:rPr>
                <a:t> </a:t>
              </a:r>
              <a:r>
                <a:rPr lang="en-US" sz="1400" dirty="0" err="1">
                  <a:solidFill>
                    <a:schemeClr val="dk1"/>
                  </a:solidFill>
                  <a:latin typeface="Fira Sans Medium" panose="020B0604020202020204" charset="0"/>
                  <a:ea typeface="Calibri"/>
                  <a:cs typeface="Calibri"/>
                  <a:sym typeface="Calibri"/>
                </a:rPr>
                <a:t>nazionale</a:t>
              </a:r>
              <a:endParaRPr sz="1100" dirty="0">
                <a:latin typeface="Fira Sans Medium" panose="020B0604020202020204" charset="0"/>
              </a:endParaRPr>
            </a:p>
          </p:txBody>
        </p:sp>
        <p:sp>
          <p:nvSpPr>
            <p:cNvPr id="206" name="Google Shape;206;p10"/>
            <p:cNvSpPr/>
            <p:nvPr/>
          </p:nvSpPr>
          <p:spPr>
            <a:xfrm>
              <a:off x="376149" y="2640383"/>
              <a:ext cx="2736413" cy="1675356"/>
            </a:xfrm>
            <a:prstGeom prst="roundRect">
              <a:avLst>
                <a:gd name="adj" fmla="val 16667"/>
              </a:avLst>
            </a:prstGeom>
            <a:solidFill>
              <a:schemeClr val="lt1"/>
            </a:solidFill>
            <a:ln w="25400" cap="flat" cmpd="sng">
              <a:solidFill>
                <a:srgbClr val="033779"/>
              </a:solidFill>
              <a:prstDash val="solid"/>
              <a:round/>
              <a:headEnd type="none" w="sm" len="sm"/>
              <a:tailEnd type="none" w="sm" len="sm"/>
            </a:ln>
          </p:spPr>
          <p:txBody>
            <a:bodyPr spcFirstLastPara="1" wrap="square" lIns="91425" tIns="91425" rIns="91425" bIns="91425" anchor="ctr" anchorCtr="0">
              <a:noAutofit/>
            </a:bodyPr>
            <a:lstStyle/>
            <a:p>
              <a:endParaRPr/>
            </a:p>
          </p:txBody>
        </p:sp>
        <p:sp>
          <p:nvSpPr>
            <p:cNvPr id="207" name="Google Shape;207;p10"/>
            <p:cNvSpPr txBox="1"/>
            <p:nvPr/>
          </p:nvSpPr>
          <p:spPr>
            <a:xfrm>
              <a:off x="457933" y="2763291"/>
              <a:ext cx="2572845" cy="1511788"/>
            </a:xfrm>
            <a:prstGeom prst="rect">
              <a:avLst/>
            </a:prstGeom>
            <a:noFill/>
            <a:ln>
              <a:noFill/>
            </a:ln>
          </p:spPr>
          <p:txBody>
            <a:bodyPr spcFirstLastPara="1" wrap="square" lIns="91425" tIns="91425" rIns="91425" bIns="91425" anchor="ctr" anchorCtr="0">
              <a:noAutofit/>
            </a:bodyPr>
            <a:lstStyle/>
            <a:p>
              <a:pPr algn="ctr">
                <a:lnSpc>
                  <a:spcPct val="90000"/>
                </a:lnSpc>
                <a:buClr>
                  <a:schemeClr val="dk1"/>
                </a:buClr>
                <a:buSzPts val="2400"/>
              </a:pPr>
              <a:r>
                <a:rPr lang="en-US" dirty="0" err="1">
                  <a:solidFill>
                    <a:schemeClr val="dk1"/>
                  </a:solidFill>
                  <a:latin typeface="Fira Sans Medium" panose="020B0604020202020204" charset="0"/>
                  <a:ea typeface="Calibri"/>
                  <a:cs typeface="Calibri"/>
                  <a:sym typeface="Calibri"/>
                </a:rPr>
                <a:t>Nuove</a:t>
              </a:r>
              <a:r>
                <a:rPr lang="en-US" dirty="0">
                  <a:solidFill>
                    <a:schemeClr val="dk1"/>
                  </a:solidFill>
                  <a:latin typeface="Fira Sans Medium" panose="020B0604020202020204" charset="0"/>
                  <a:ea typeface="Calibri"/>
                  <a:cs typeface="Calibri"/>
                  <a:sym typeface="Calibri"/>
                </a:rPr>
                <a:t> </a:t>
              </a:r>
              <a:r>
                <a:rPr lang="en-US" dirty="0" err="1">
                  <a:solidFill>
                    <a:schemeClr val="dk1"/>
                  </a:solidFill>
                  <a:latin typeface="Fira Sans Medium" panose="020B0604020202020204" charset="0"/>
                  <a:ea typeface="Calibri"/>
                  <a:cs typeface="Calibri"/>
                  <a:sym typeface="Calibri"/>
                </a:rPr>
                <a:t>riviste</a:t>
              </a:r>
              <a:r>
                <a:rPr lang="en-US" dirty="0">
                  <a:solidFill>
                    <a:schemeClr val="dk1"/>
                  </a:solidFill>
                  <a:latin typeface="Fira Sans Medium" panose="020B0604020202020204" charset="0"/>
                  <a:ea typeface="Calibri"/>
                  <a:cs typeface="Calibri"/>
                  <a:sym typeface="Calibri"/>
                </a:rPr>
                <a:t> di </a:t>
              </a:r>
              <a:r>
                <a:rPr lang="en-US" dirty="0" err="1">
                  <a:solidFill>
                    <a:schemeClr val="dk1"/>
                  </a:solidFill>
                  <a:latin typeface="Fira Sans Medium" panose="020B0604020202020204" charset="0"/>
                  <a:ea typeface="Calibri"/>
                  <a:cs typeface="Calibri"/>
                  <a:sym typeface="Calibri"/>
                </a:rPr>
                <a:t>qualità</a:t>
              </a:r>
              <a:r>
                <a:rPr lang="en-US" dirty="0">
                  <a:solidFill>
                    <a:schemeClr val="dk1"/>
                  </a:solidFill>
                  <a:latin typeface="Fira Sans Medium" panose="020B0604020202020204" charset="0"/>
                  <a:ea typeface="Calibri"/>
                  <a:cs typeface="Calibri"/>
                  <a:sym typeface="Calibri"/>
                </a:rPr>
                <a:t> </a:t>
              </a:r>
              <a:r>
                <a:rPr lang="en-US" dirty="0" err="1">
                  <a:solidFill>
                    <a:schemeClr val="dk1"/>
                  </a:solidFill>
                  <a:latin typeface="Fira Sans Medium" panose="020B0604020202020204" charset="0"/>
                  <a:ea typeface="Calibri"/>
                  <a:cs typeface="Calibri"/>
                  <a:sym typeface="Calibri"/>
                </a:rPr>
                <a:t>si</a:t>
              </a:r>
              <a:r>
                <a:rPr lang="en-US" dirty="0">
                  <a:solidFill>
                    <a:schemeClr val="dk1"/>
                  </a:solidFill>
                  <a:latin typeface="Fira Sans Medium" panose="020B0604020202020204" charset="0"/>
                  <a:ea typeface="Calibri"/>
                  <a:cs typeface="Calibri"/>
                  <a:sym typeface="Calibri"/>
                </a:rPr>
                <a:t> </a:t>
              </a:r>
              <a:r>
                <a:rPr lang="en-US" dirty="0" err="1">
                  <a:solidFill>
                    <a:schemeClr val="dk1"/>
                  </a:solidFill>
                  <a:latin typeface="Fira Sans Medium" panose="020B0604020202020204" charset="0"/>
                  <a:ea typeface="Calibri"/>
                  <a:cs typeface="Calibri"/>
                  <a:sym typeface="Calibri"/>
                </a:rPr>
                <a:t>affacciano</a:t>
              </a:r>
              <a:r>
                <a:rPr lang="en-US" dirty="0">
                  <a:solidFill>
                    <a:schemeClr val="dk1"/>
                  </a:solidFill>
                  <a:latin typeface="Fira Sans Medium" panose="020B0604020202020204" charset="0"/>
                  <a:ea typeface="Calibri"/>
                  <a:cs typeface="Calibri"/>
                  <a:sym typeface="Calibri"/>
                </a:rPr>
                <a:t> </a:t>
              </a:r>
              <a:r>
                <a:rPr lang="en-US" dirty="0" err="1">
                  <a:solidFill>
                    <a:schemeClr val="dk1"/>
                  </a:solidFill>
                  <a:latin typeface="Fira Sans Medium" panose="020B0604020202020204" charset="0"/>
                  <a:ea typeface="Calibri"/>
                  <a:cs typeface="Calibri"/>
                  <a:sym typeface="Calibri"/>
                </a:rPr>
                <a:t>sul</a:t>
              </a:r>
              <a:r>
                <a:rPr lang="en-US" dirty="0">
                  <a:solidFill>
                    <a:schemeClr val="dk1"/>
                  </a:solidFill>
                  <a:latin typeface="Fira Sans Medium" panose="020B0604020202020204" charset="0"/>
                  <a:ea typeface="Calibri"/>
                  <a:cs typeface="Calibri"/>
                  <a:sym typeface="Calibri"/>
                </a:rPr>
                <a:t> </a:t>
              </a:r>
              <a:r>
                <a:rPr lang="en-US" dirty="0" err="1">
                  <a:solidFill>
                    <a:schemeClr val="dk1"/>
                  </a:solidFill>
                  <a:latin typeface="Fira Sans Medium" panose="020B0604020202020204" charset="0"/>
                  <a:ea typeface="Calibri"/>
                  <a:cs typeface="Calibri"/>
                  <a:sym typeface="Calibri"/>
                </a:rPr>
                <a:t>mercato</a:t>
              </a:r>
              <a:endParaRPr dirty="0">
                <a:solidFill>
                  <a:schemeClr val="dk1"/>
                </a:solidFill>
                <a:latin typeface="Fira Sans Medium" panose="020B0604020202020204" charset="0"/>
                <a:ea typeface="Calibri"/>
                <a:cs typeface="Calibri"/>
                <a:sym typeface="Calibri"/>
              </a:endParaRPr>
            </a:p>
          </p:txBody>
        </p:sp>
        <p:sp>
          <p:nvSpPr>
            <p:cNvPr id="208" name="Google Shape;208;p10"/>
            <p:cNvSpPr/>
            <p:nvPr/>
          </p:nvSpPr>
          <p:spPr>
            <a:xfrm>
              <a:off x="973419" y="586104"/>
              <a:ext cx="2636510" cy="1851724"/>
            </a:xfrm>
            <a:prstGeom prst="roundRect">
              <a:avLst>
                <a:gd name="adj" fmla="val 16667"/>
              </a:avLst>
            </a:prstGeom>
            <a:solidFill>
              <a:schemeClr val="lt1"/>
            </a:solidFill>
            <a:ln w="25400" cap="flat" cmpd="sng">
              <a:solidFill>
                <a:srgbClr val="033779"/>
              </a:solidFill>
              <a:prstDash val="solid"/>
              <a:round/>
              <a:headEnd type="none" w="sm" len="sm"/>
              <a:tailEnd type="none" w="sm" len="sm"/>
            </a:ln>
          </p:spPr>
          <p:txBody>
            <a:bodyPr spcFirstLastPara="1" wrap="square" lIns="91425" tIns="91425" rIns="91425" bIns="91425" anchor="ctr" anchorCtr="0">
              <a:noAutofit/>
            </a:bodyPr>
            <a:lstStyle/>
            <a:p>
              <a:endParaRPr/>
            </a:p>
          </p:txBody>
        </p:sp>
        <p:sp>
          <p:nvSpPr>
            <p:cNvPr id="209" name="Google Shape;209;p10"/>
            <p:cNvSpPr txBox="1"/>
            <p:nvPr/>
          </p:nvSpPr>
          <p:spPr>
            <a:xfrm>
              <a:off x="1052959" y="824901"/>
              <a:ext cx="2477430" cy="1470305"/>
            </a:xfrm>
            <a:prstGeom prst="rect">
              <a:avLst/>
            </a:prstGeom>
            <a:noFill/>
            <a:ln>
              <a:noFill/>
            </a:ln>
          </p:spPr>
          <p:txBody>
            <a:bodyPr spcFirstLastPara="1" wrap="square" lIns="76200" tIns="76200" rIns="76200" bIns="76200" anchor="ctr" anchorCtr="0">
              <a:noAutofit/>
            </a:bodyPr>
            <a:lstStyle/>
            <a:p>
              <a:pPr algn="ctr">
                <a:lnSpc>
                  <a:spcPct val="90000"/>
                </a:lnSpc>
                <a:buClr>
                  <a:schemeClr val="dk1"/>
                </a:buClr>
                <a:buSzPts val="2000"/>
              </a:pPr>
              <a:r>
                <a:rPr lang="en-US" dirty="0">
                  <a:solidFill>
                    <a:schemeClr val="dk1"/>
                  </a:solidFill>
                  <a:latin typeface="Fira Sans Medium" panose="020B0604020202020204" charset="0"/>
                  <a:ea typeface="Calibri"/>
                  <a:cs typeface="Calibri"/>
                  <a:sym typeface="Calibri"/>
                </a:rPr>
                <a:t>Nuova </a:t>
              </a:r>
              <a:r>
                <a:rPr lang="en-US" dirty="0" err="1">
                  <a:solidFill>
                    <a:schemeClr val="dk1"/>
                  </a:solidFill>
                  <a:latin typeface="Fira Sans Medium" panose="020B0604020202020204" charset="0"/>
                  <a:ea typeface="Calibri"/>
                  <a:cs typeface="Calibri"/>
                  <a:sym typeface="Calibri"/>
                </a:rPr>
                <a:t>legge</a:t>
              </a:r>
              <a:r>
                <a:rPr lang="en-US" dirty="0">
                  <a:solidFill>
                    <a:schemeClr val="dk1"/>
                  </a:solidFill>
                  <a:latin typeface="Fira Sans Medium" panose="020B0604020202020204" charset="0"/>
                  <a:ea typeface="Calibri"/>
                  <a:cs typeface="Calibri"/>
                  <a:sym typeface="Calibri"/>
                </a:rPr>
                <a:t> </a:t>
              </a:r>
              <a:r>
                <a:rPr lang="en-US" dirty="0" err="1">
                  <a:solidFill>
                    <a:schemeClr val="dk1"/>
                  </a:solidFill>
                  <a:latin typeface="Fira Sans Medium" panose="020B0604020202020204" charset="0"/>
                  <a:ea typeface="Calibri"/>
                  <a:cs typeface="Calibri"/>
                  <a:sym typeface="Calibri"/>
                </a:rPr>
                <a:t>sul</a:t>
              </a:r>
              <a:r>
                <a:rPr lang="en-US" dirty="0">
                  <a:solidFill>
                    <a:schemeClr val="dk1"/>
                  </a:solidFill>
                  <a:latin typeface="Fira Sans Medium" panose="020B0604020202020204" charset="0"/>
                  <a:ea typeface="Calibri"/>
                  <a:cs typeface="Calibri"/>
                  <a:sym typeface="Calibri"/>
                </a:rPr>
                <a:t> </a:t>
              </a:r>
              <a:r>
                <a:rPr lang="en-US" dirty="0" err="1">
                  <a:solidFill>
                    <a:schemeClr val="dk1"/>
                  </a:solidFill>
                  <a:latin typeface="Fira Sans Medium" panose="020B0604020202020204" charset="0"/>
                  <a:ea typeface="Calibri"/>
                  <a:cs typeface="Calibri"/>
                  <a:sym typeface="Calibri"/>
                </a:rPr>
                <a:t>diritto</a:t>
              </a:r>
              <a:r>
                <a:rPr lang="en-US" dirty="0">
                  <a:solidFill>
                    <a:schemeClr val="dk1"/>
                  </a:solidFill>
                  <a:latin typeface="Fira Sans Medium" panose="020B0604020202020204" charset="0"/>
                  <a:ea typeface="Calibri"/>
                  <a:cs typeface="Calibri"/>
                  <a:sym typeface="Calibri"/>
                </a:rPr>
                <a:t> </a:t>
              </a:r>
              <a:r>
                <a:rPr lang="en-US" dirty="0" err="1">
                  <a:solidFill>
                    <a:schemeClr val="dk1"/>
                  </a:solidFill>
                  <a:latin typeface="Fira Sans Medium" panose="020B0604020202020204" charset="0"/>
                  <a:ea typeface="Calibri"/>
                  <a:cs typeface="Calibri"/>
                  <a:sym typeface="Calibri"/>
                </a:rPr>
                <a:t>d’autore</a:t>
              </a:r>
              <a:r>
                <a:rPr lang="en-US" dirty="0">
                  <a:solidFill>
                    <a:schemeClr val="dk1"/>
                  </a:solidFill>
                  <a:latin typeface="Fira Sans Medium" panose="020B0604020202020204" charset="0"/>
                  <a:ea typeface="Calibri"/>
                  <a:cs typeface="Calibri"/>
                  <a:sym typeface="Calibri"/>
                </a:rPr>
                <a:t> </a:t>
              </a:r>
              <a:r>
                <a:rPr lang="en-US" dirty="0" err="1">
                  <a:solidFill>
                    <a:schemeClr val="dk1"/>
                  </a:solidFill>
                  <a:latin typeface="Fira Sans Medium" panose="020B0604020202020204" charset="0"/>
                  <a:ea typeface="Calibri"/>
                  <a:cs typeface="Calibri"/>
                  <a:sym typeface="Calibri"/>
                </a:rPr>
                <a:t>permette</a:t>
              </a:r>
              <a:r>
                <a:rPr lang="en-US" dirty="0">
                  <a:solidFill>
                    <a:schemeClr val="dk1"/>
                  </a:solidFill>
                  <a:latin typeface="Fira Sans Medium" panose="020B0604020202020204" charset="0"/>
                  <a:ea typeface="Calibri"/>
                  <a:cs typeface="Calibri"/>
                  <a:sym typeface="Calibri"/>
                </a:rPr>
                <a:t> </a:t>
              </a:r>
              <a:r>
                <a:rPr lang="en-US" dirty="0" err="1">
                  <a:solidFill>
                    <a:schemeClr val="dk1"/>
                  </a:solidFill>
                  <a:latin typeface="Fira Sans Medium" panose="020B0604020202020204" charset="0"/>
                  <a:ea typeface="Calibri"/>
                  <a:cs typeface="Calibri"/>
                  <a:sym typeface="Calibri"/>
                </a:rPr>
                <a:t>diffusione</a:t>
              </a:r>
              <a:r>
                <a:rPr lang="en-US" dirty="0">
                  <a:solidFill>
                    <a:schemeClr val="dk1"/>
                  </a:solidFill>
                  <a:latin typeface="Fira Sans Medium" panose="020B0604020202020204" charset="0"/>
                  <a:ea typeface="Calibri"/>
                  <a:cs typeface="Calibri"/>
                  <a:sym typeface="Calibri"/>
                </a:rPr>
                <a:t> libera </a:t>
              </a:r>
              <a:r>
                <a:rPr lang="en-US" dirty="0" err="1">
                  <a:solidFill>
                    <a:schemeClr val="dk1"/>
                  </a:solidFill>
                  <a:latin typeface="Fira Sans Medium" panose="020B0604020202020204" charset="0"/>
                  <a:ea typeface="Calibri"/>
                  <a:cs typeface="Calibri"/>
                  <a:sym typeface="Calibri"/>
                </a:rPr>
                <a:t>immediata</a:t>
              </a:r>
              <a:r>
                <a:rPr lang="en-US" dirty="0">
                  <a:solidFill>
                    <a:schemeClr val="dk1"/>
                  </a:solidFill>
                  <a:latin typeface="Fira Sans Medium" panose="020B0604020202020204" charset="0"/>
                  <a:ea typeface="Calibri"/>
                  <a:cs typeface="Calibri"/>
                  <a:sym typeface="Calibri"/>
                </a:rPr>
                <a:t>  della </a:t>
              </a:r>
              <a:r>
                <a:rPr lang="en-US" dirty="0" err="1">
                  <a:solidFill>
                    <a:schemeClr val="dk1"/>
                  </a:solidFill>
                  <a:latin typeface="Fira Sans Medium" panose="020B0604020202020204" charset="0"/>
                  <a:ea typeface="Calibri"/>
                  <a:cs typeface="Calibri"/>
                  <a:sym typeface="Calibri"/>
                </a:rPr>
                <a:t>versione</a:t>
              </a:r>
              <a:r>
                <a:rPr lang="en-US" dirty="0">
                  <a:solidFill>
                    <a:schemeClr val="dk1"/>
                  </a:solidFill>
                  <a:latin typeface="Fira Sans Medium" panose="020B0604020202020204" charset="0"/>
                  <a:ea typeface="Calibri"/>
                  <a:cs typeface="Calibri"/>
                  <a:sym typeface="Calibri"/>
                </a:rPr>
                <a:t> post-peer review (AAM)</a:t>
              </a:r>
              <a:endParaRPr sz="1600" dirty="0">
                <a:latin typeface="Fira Sans Medium" panose="020B0604020202020204" charset="0"/>
              </a:endParaRPr>
            </a:p>
          </p:txBody>
        </p:sp>
      </p:grpSp>
      <p:sp>
        <p:nvSpPr>
          <p:cNvPr id="2" name="TextBox 1">
            <a:extLst>
              <a:ext uri="{FF2B5EF4-FFF2-40B4-BE49-F238E27FC236}">
                <a16:creationId xmlns:a16="http://schemas.microsoft.com/office/drawing/2014/main" id="{8C0B307A-8D6E-2E43-8856-131C94D46F8E}"/>
              </a:ext>
            </a:extLst>
          </p:cNvPr>
          <p:cNvSpPr txBox="1"/>
          <p:nvPr/>
        </p:nvSpPr>
        <p:spPr>
          <a:xfrm>
            <a:off x="1568029" y="5421458"/>
            <a:ext cx="3251211" cy="784830"/>
          </a:xfrm>
          <a:prstGeom prst="rect">
            <a:avLst/>
          </a:prstGeom>
          <a:noFill/>
        </p:spPr>
        <p:txBody>
          <a:bodyPr wrap="square" rtlCol="0">
            <a:spAutoFit/>
          </a:bodyPr>
          <a:lstStyle/>
          <a:p>
            <a:r>
              <a:rPr lang="en-IT" sz="900" i="1" dirty="0">
                <a:solidFill>
                  <a:srgbClr val="0070C0"/>
                </a:solidFill>
                <a:latin typeface="Fira Sans Medium" panose="020B0604020202020204" charset="0"/>
              </a:rPr>
              <a:t>Abilitazione Scientifica Nazionale</a:t>
            </a:r>
          </a:p>
          <a:p>
            <a:r>
              <a:rPr lang="en-IT" sz="900" i="1" dirty="0">
                <a:solidFill>
                  <a:srgbClr val="0070C0"/>
                </a:solidFill>
                <a:latin typeface="Fira Sans Medium" panose="020B0604020202020204" charset="0"/>
              </a:rPr>
              <a:t>Valutazione della Qualità della Ricerca</a:t>
            </a:r>
          </a:p>
          <a:p>
            <a:r>
              <a:rPr lang="en-IT" sz="900" i="1" dirty="0">
                <a:solidFill>
                  <a:srgbClr val="0070C0"/>
                </a:solidFill>
                <a:latin typeface="Fira Sans Medium" panose="020B0604020202020204" charset="0"/>
              </a:rPr>
              <a:t>Impact Factor</a:t>
            </a:r>
          </a:p>
          <a:p>
            <a:r>
              <a:rPr lang="en-IT" sz="900" i="1" dirty="0">
                <a:solidFill>
                  <a:srgbClr val="0070C0"/>
                </a:solidFill>
                <a:latin typeface="Fira Sans Medium" panose="020B0604020202020204" charset="0"/>
              </a:rPr>
              <a:t>Web Of Science</a:t>
            </a:r>
          </a:p>
          <a:p>
            <a:r>
              <a:rPr lang="en-IT" sz="900" i="1" dirty="0">
                <a:solidFill>
                  <a:srgbClr val="0070C0"/>
                </a:solidFill>
                <a:latin typeface="Fira Sans Medium" panose="020B0604020202020204" charset="0"/>
              </a:rPr>
              <a:t>SCOPUS database (Elsevier)</a:t>
            </a:r>
          </a:p>
        </p:txBody>
      </p:sp>
      <p:sp>
        <p:nvSpPr>
          <p:cNvPr id="3" name="Footer Placeholder 2">
            <a:extLst>
              <a:ext uri="{FF2B5EF4-FFF2-40B4-BE49-F238E27FC236}">
                <a16:creationId xmlns:a16="http://schemas.microsoft.com/office/drawing/2014/main" id="{1B0937A8-85DC-0641-8964-1A3E80068CBE}"/>
              </a:ext>
            </a:extLst>
          </p:cNvPr>
          <p:cNvSpPr>
            <a:spLocks noGrp="1"/>
          </p:cNvSpPr>
          <p:nvPr>
            <p:ph type="ftr" idx="11"/>
          </p:nvPr>
        </p:nvSpPr>
        <p:spPr/>
        <p:txBody>
          <a:bodyPr/>
          <a:lstStyle/>
          <a:p>
            <a:r>
              <a:rPr lang="en-GB"/>
              <a:t>S.Bianco con R.Barbera, M.Maggi, D.Menasce, L.Patrizii - Accesso equo, aperto e sostenibile alla conoscenza - GenOA Week 2021.10.26 DOI 10.15161/oar.it/74229</a:t>
            </a:r>
            <a:endParaRPr lang="en-GB" dirty="0"/>
          </a:p>
        </p:txBody>
      </p:sp>
      <p:sp>
        <p:nvSpPr>
          <p:cNvPr id="4" name="Slide Number Placeholder 3">
            <a:extLst>
              <a:ext uri="{FF2B5EF4-FFF2-40B4-BE49-F238E27FC236}">
                <a16:creationId xmlns:a16="http://schemas.microsoft.com/office/drawing/2014/main" id="{6737C4F8-A3C8-514F-91A8-AD2D6C743638}"/>
              </a:ext>
            </a:extLst>
          </p:cNvPr>
          <p:cNvSpPr>
            <a:spLocks noGrp="1"/>
          </p:cNvSpPr>
          <p:nvPr>
            <p:ph type="sldNum" idx="12"/>
          </p:nvPr>
        </p:nvSpPr>
        <p:spPr/>
        <p:txBody>
          <a:bodyPr/>
          <a:lstStyle/>
          <a:p>
            <a:pPr algn="ctr"/>
            <a:fld id="{00000000-1234-1234-1234-123412341234}" type="slidenum">
              <a:rPr lang="en-US" smtClean="0"/>
              <a:pPr algn="ctr"/>
              <a:t>6</a:t>
            </a:fld>
            <a:endParaRPr lang="en-US"/>
          </a:p>
        </p:txBody>
      </p:sp>
      <p:sp>
        <p:nvSpPr>
          <p:cNvPr id="25" name="Google Shape;206;p10">
            <a:extLst>
              <a:ext uri="{FF2B5EF4-FFF2-40B4-BE49-F238E27FC236}">
                <a16:creationId xmlns:a16="http://schemas.microsoft.com/office/drawing/2014/main" id="{123146A8-3C29-5342-98FD-752BE8326F18}"/>
              </a:ext>
            </a:extLst>
          </p:cNvPr>
          <p:cNvSpPr/>
          <p:nvPr/>
        </p:nvSpPr>
        <p:spPr>
          <a:xfrm>
            <a:off x="2088527" y="4066994"/>
            <a:ext cx="2260911" cy="871471"/>
          </a:xfrm>
          <a:prstGeom prst="roundRect">
            <a:avLst>
              <a:gd name="adj" fmla="val 16667"/>
            </a:avLst>
          </a:prstGeom>
          <a:solidFill>
            <a:schemeClr val="lt1"/>
          </a:solidFill>
          <a:ln w="25400" cap="flat" cmpd="sng">
            <a:solidFill>
              <a:srgbClr val="033779"/>
            </a:solidFill>
            <a:prstDash val="solid"/>
            <a:round/>
            <a:headEnd type="none" w="sm" len="sm"/>
            <a:tailEnd type="none" w="sm" len="sm"/>
          </a:ln>
        </p:spPr>
        <p:txBody>
          <a:bodyPr spcFirstLastPara="1" wrap="square" lIns="91425" tIns="91425" rIns="91425" bIns="91425" anchor="ctr" anchorCtr="0">
            <a:noAutofit/>
          </a:bodyPr>
          <a:lstStyle/>
          <a:p>
            <a:r>
              <a:rPr lang="en-US" sz="1400" b="1" dirty="0">
                <a:latin typeface="Calibri" panose="020F0502020204030204" pitchFamily="34" charset="0"/>
                <a:cs typeface="Calibri" panose="020F0502020204030204" pitchFamily="34" charset="0"/>
              </a:rPr>
              <a:t>La policy di Ateneo/</a:t>
            </a:r>
            <a:r>
              <a:rPr lang="en-US" sz="1400" b="1" dirty="0" err="1">
                <a:latin typeface="Calibri" panose="020F0502020204030204" pitchFamily="34" charset="0"/>
                <a:cs typeface="Calibri" panose="020F0502020204030204" pitchFamily="34" charset="0"/>
              </a:rPr>
              <a:t>Ente</a:t>
            </a:r>
            <a:r>
              <a:rPr lang="en-US" sz="1400" b="1" dirty="0">
                <a:latin typeface="Calibri" panose="020F0502020204030204" pitchFamily="34" charset="0"/>
                <a:cs typeface="Calibri" panose="020F0502020204030204" pitchFamily="34" charset="0"/>
              </a:rPr>
              <a:t> </a:t>
            </a:r>
            <a:r>
              <a:rPr lang="en-US" sz="1400" b="1" dirty="0" err="1">
                <a:latin typeface="Calibri" panose="020F0502020204030204" pitchFamily="34" charset="0"/>
                <a:cs typeface="Calibri" panose="020F0502020204030204" pitchFamily="34" charset="0"/>
              </a:rPr>
              <a:t>protegge</a:t>
            </a:r>
            <a:r>
              <a:rPr lang="en-US" sz="1400" b="1" dirty="0">
                <a:latin typeface="Calibri" panose="020F0502020204030204" pitchFamily="34" charset="0"/>
                <a:cs typeface="Calibri" panose="020F0502020204030204" pitchFamily="34" charset="0"/>
              </a:rPr>
              <a:t> la </a:t>
            </a:r>
            <a:r>
              <a:rPr lang="en-US" sz="1400" b="1" dirty="0" err="1">
                <a:latin typeface="Calibri" panose="020F0502020204030204" pitchFamily="34" charset="0"/>
                <a:cs typeface="Calibri" panose="020F0502020204030204" pitchFamily="34" charset="0"/>
              </a:rPr>
              <a:t>proprieta</a:t>
            </a:r>
            <a:r>
              <a:rPr lang="en-US" sz="1400" b="1" dirty="0">
                <a:latin typeface="Calibri" panose="020F0502020204030204" pitchFamily="34" charset="0"/>
                <a:cs typeface="Calibri" panose="020F0502020204030204" pitchFamily="34" charset="0"/>
              </a:rPr>
              <a:t>’ </a:t>
            </a:r>
            <a:r>
              <a:rPr lang="en-US" sz="1400" b="1" dirty="0" err="1">
                <a:latin typeface="Calibri" panose="020F0502020204030204" pitchFamily="34" charset="0"/>
                <a:cs typeface="Calibri" panose="020F0502020204030204" pitchFamily="34" charset="0"/>
              </a:rPr>
              <a:t>intellettuale</a:t>
            </a:r>
            <a:r>
              <a:rPr lang="en-US" sz="1400" b="1" dirty="0">
                <a:latin typeface="Calibri" panose="020F0502020204030204" pitchFamily="34" charset="0"/>
                <a:cs typeface="Calibri" panose="020F0502020204030204" pitchFamily="34" charset="0"/>
              </a:rPr>
              <a:t> </a:t>
            </a:r>
            <a:r>
              <a:rPr lang="en-US" sz="1400" b="1" dirty="0" err="1">
                <a:latin typeface="Calibri" panose="020F0502020204030204" pitchFamily="34" charset="0"/>
                <a:cs typeface="Calibri" panose="020F0502020204030204" pitchFamily="34" charset="0"/>
              </a:rPr>
              <a:t>della</a:t>
            </a:r>
            <a:r>
              <a:rPr lang="en-US" sz="1400" b="1" dirty="0">
                <a:latin typeface="Calibri" panose="020F0502020204030204" pitchFamily="34" charset="0"/>
                <a:cs typeface="Calibri" panose="020F0502020204030204" pitchFamily="34" charset="0"/>
              </a:rPr>
              <a:t> AAM</a:t>
            </a:r>
            <a:endParaRPr sz="1400" b="1" dirty="0">
              <a:latin typeface="Calibri" panose="020F0502020204030204" pitchFamily="34" charset="0"/>
              <a:cs typeface="Calibri" panose="020F0502020204030204" pitchFamily="34" charset="0"/>
            </a:endParaRPr>
          </a:p>
        </p:txBody>
      </p:sp>
      <p:sp>
        <p:nvSpPr>
          <p:cNvPr id="26" name="Google Shape;206;p10">
            <a:extLst>
              <a:ext uri="{FF2B5EF4-FFF2-40B4-BE49-F238E27FC236}">
                <a16:creationId xmlns:a16="http://schemas.microsoft.com/office/drawing/2014/main" id="{F9090333-3590-334B-8CF0-ED57FACAEA5B}"/>
              </a:ext>
            </a:extLst>
          </p:cNvPr>
          <p:cNvSpPr/>
          <p:nvPr/>
        </p:nvSpPr>
        <p:spPr>
          <a:xfrm>
            <a:off x="8922020" y="2054834"/>
            <a:ext cx="2657171" cy="871471"/>
          </a:xfrm>
          <a:prstGeom prst="roundRect">
            <a:avLst>
              <a:gd name="adj" fmla="val 16667"/>
            </a:avLst>
          </a:prstGeom>
          <a:solidFill>
            <a:schemeClr val="lt1"/>
          </a:solidFill>
          <a:ln w="25400" cap="flat" cmpd="sng">
            <a:solidFill>
              <a:srgbClr val="033779"/>
            </a:solidFill>
            <a:prstDash val="solid"/>
            <a:round/>
            <a:headEnd type="none" w="sm" len="sm"/>
            <a:tailEnd type="none" w="sm" len="sm"/>
          </a:ln>
        </p:spPr>
        <p:txBody>
          <a:bodyPr spcFirstLastPara="1" wrap="square" lIns="91425" tIns="91425" rIns="91425" bIns="91425" anchor="ctr" anchorCtr="0">
            <a:noAutofit/>
          </a:bodyPr>
          <a:lstStyle/>
          <a:p>
            <a:r>
              <a:rPr lang="en-US" sz="1400" b="1" dirty="0">
                <a:latin typeface="Calibri" panose="020F0502020204030204" pitchFamily="34" charset="0"/>
                <a:cs typeface="Calibri" panose="020F0502020204030204" pitchFamily="34" charset="0"/>
              </a:rPr>
              <a:t>La policy di Ateneo/</a:t>
            </a:r>
            <a:r>
              <a:rPr lang="en-US" sz="1400" b="1" dirty="0" err="1">
                <a:latin typeface="Calibri" panose="020F0502020204030204" pitchFamily="34" charset="0"/>
                <a:cs typeface="Calibri" panose="020F0502020204030204" pitchFamily="34" charset="0"/>
              </a:rPr>
              <a:t>Ente</a:t>
            </a:r>
            <a:r>
              <a:rPr lang="en-US" sz="1400" b="1" dirty="0">
                <a:latin typeface="Calibri" panose="020F0502020204030204" pitchFamily="34" charset="0"/>
                <a:cs typeface="Calibri" panose="020F0502020204030204" pitchFamily="34" charset="0"/>
              </a:rPr>
              <a:t> </a:t>
            </a:r>
            <a:r>
              <a:rPr lang="en-US" sz="1400" b="1" dirty="0" err="1">
                <a:latin typeface="Calibri" panose="020F0502020204030204" pitchFamily="34" charset="0"/>
                <a:cs typeface="Calibri" panose="020F0502020204030204" pitchFamily="34" charset="0"/>
              </a:rPr>
              <a:t>protegge</a:t>
            </a:r>
            <a:r>
              <a:rPr lang="en-US" sz="1400" b="1" dirty="0">
                <a:latin typeface="Calibri" panose="020F0502020204030204" pitchFamily="34" charset="0"/>
                <a:cs typeface="Calibri" panose="020F0502020204030204" pitchFamily="34" charset="0"/>
              </a:rPr>
              <a:t> la </a:t>
            </a:r>
            <a:r>
              <a:rPr lang="en-US" sz="1400" b="1" dirty="0" err="1">
                <a:latin typeface="Calibri" panose="020F0502020204030204" pitchFamily="34" charset="0"/>
                <a:cs typeface="Calibri" panose="020F0502020204030204" pitchFamily="34" charset="0"/>
              </a:rPr>
              <a:t>proprieta</a:t>
            </a:r>
            <a:r>
              <a:rPr lang="en-US" sz="1400" b="1" dirty="0">
                <a:latin typeface="Calibri" panose="020F0502020204030204" pitchFamily="34" charset="0"/>
                <a:cs typeface="Calibri" panose="020F0502020204030204" pitchFamily="34" charset="0"/>
              </a:rPr>
              <a:t>’ </a:t>
            </a:r>
            <a:r>
              <a:rPr lang="en-US" sz="1400" b="1" dirty="0" err="1">
                <a:latin typeface="Calibri" panose="020F0502020204030204" pitchFamily="34" charset="0"/>
                <a:cs typeface="Calibri" panose="020F0502020204030204" pitchFamily="34" charset="0"/>
              </a:rPr>
              <a:t>intellettuale</a:t>
            </a:r>
            <a:r>
              <a:rPr lang="en-US" sz="1400" b="1" dirty="0">
                <a:latin typeface="Calibri" panose="020F0502020204030204" pitchFamily="34" charset="0"/>
                <a:cs typeface="Calibri" panose="020F0502020204030204" pitchFamily="34" charset="0"/>
              </a:rPr>
              <a:t> </a:t>
            </a:r>
            <a:r>
              <a:rPr lang="en-US" sz="1400" b="1" dirty="0" err="1">
                <a:latin typeface="Calibri" panose="020F0502020204030204" pitchFamily="34" charset="0"/>
                <a:cs typeface="Calibri" panose="020F0502020204030204" pitchFamily="34" charset="0"/>
              </a:rPr>
              <a:t>degli</a:t>
            </a:r>
            <a:r>
              <a:rPr lang="en-US" sz="1400" b="1" dirty="0">
                <a:latin typeface="Calibri" panose="020F0502020204030204" pitchFamily="34" charset="0"/>
                <a:cs typeface="Calibri" panose="020F0502020204030204" pitchFamily="34" charset="0"/>
              </a:rPr>
              <a:t> Open Data secondo </a:t>
            </a:r>
            <a:r>
              <a:rPr lang="en-US" sz="1400" b="1" dirty="0" err="1">
                <a:latin typeface="Calibri" panose="020F0502020204030204" pitchFamily="34" charset="0"/>
                <a:cs typeface="Calibri" panose="020F0502020204030204" pitchFamily="34" charset="0"/>
              </a:rPr>
              <a:t>i</a:t>
            </a:r>
            <a:r>
              <a:rPr lang="en-US" sz="1400" b="1" dirty="0">
                <a:latin typeface="Calibri" panose="020F0502020204030204" pitchFamily="34" charset="0"/>
                <a:cs typeface="Calibri" panose="020F0502020204030204" pitchFamily="34" charset="0"/>
              </a:rPr>
              <a:t> </a:t>
            </a:r>
            <a:r>
              <a:rPr lang="en-US" sz="1400" b="1" dirty="0" err="1">
                <a:latin typeface="Calibri" panose="020F0502020204030204" pitchFamily="34" charset="0"/>
                <a:cs typeface="Calibri" panose="020F0502020204030204" pitchFamily="34" charset="0"/>
              </a:rPr>
              <a:t>principi</a:t>
            </a:r>
            <a:r>
              <a:rPr lang="en-US" sz="1400" b="1" dirty="0">
                <a:latin typeface="Calibri" panose="020F0502020204030204" pitchFamily="34" charset="0"/>
                <a:cs typeface="Calibri" panose="020F0502020204030204" pitchFamily="34" charset="0"/>
              </a:rPr>
              <a:t> FAIR</a:t>
            </a:r>
            <a:endParaRPr sz="1400" b="1"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40537971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4D0887-D9C8-BA44-8BE1-FAEC8016C859}"/>
              </a:ext>
            </a:extLst>
          </p:cNvPr>
          <p:cNvSpPr>
            <a:spLocks noGrp="1"/>
          </p:cNvSpPr>
          <p:nvPr>
            <p:ph type="title"/>
          </p:nvPr>
        </p:nvSpPr>
        <p:spPr>
          <a:xfrm>
            <a:off x="838200" y="136525"/>
            <a:ext cx="10515600" cy="706930"/>
          </a:xfrm>
        </p:spPr>
        <p:txBody>
          <a:bodyPr>
            <a:normAutofit/>
          </a:bodyPr>
          <a:lstStyle/>
          <a:p>
            <a:r>
              <a:rPr lang="en-IT" dirty="0"/>
              <a:t>Schema del programma di lavoro </a:t>
            </a:r>
          </a:p>
        </p:txBody>
      </p:sp>
      <p:sp>
        <p:nvSpPr>
          <p:cNvPr id="3" name="Content Placeholder 2">
            <a:extLst>
              <a:ext uri="{FF2B5EF4-FFF2-40B4-BE49-F238E27FC236}">
                <a16:creationId xmlns:a16="http://schemas.microsoft.com/office/drawing/2014/main" id="{15379531-56CF-494E-A512-08039FF4F8E6}"/>
              </a:ext>
            </a:extLst>
          </p:cNvPr>
          <p:cNvSpPr>
            <a:spLocks noGrp="1"/>
          </p:cNvSpPr>
          <p:nvPr>
            <p:ph idx="1"/>
          </p:nvPr>
        </p:nvSpPr>
        <p:spPr>
          <a:xfrm>
            <a:off x="838200" y="785103"/>
            <a:ext cx="10515600" cy="5647574"/>
          </a:xfrm>
        </p:spPr>
        <p:txBody>
          <a:bodyPr>
            <a:normAutofit fontScale="85000" lnSpcReduction="20000"/>
          </a:bodyPr>
          <a:lstStyle/>
          <a:p>
            <a:r>
              <a:rPr lang="en-GB" sz="1700" b="1" i="1" dirty="0"/>
              <a:t>(D</a:t>
            </a:r>
            <a:r>
              <a:rPr lang="en-IT" sz="1700" b="1" i="1" dirty="0"/>
              <a:t>a S.Bianco e R. Delle Donne ‘Sul sistema italiano di pubblicazione scientifica’, 29 ottobre 2018) </a:t>
            </a:r>
            <a:r>
              <a:rPr lang="it-IT" sz="1700" b="1" dirty="0"/>
              <a:t>Si ritiene quindi indispensabile costituire la formazione di un gruppo di lavoro </a:t>
            </a:r>
            <a:r>
              <a:rPr lang="it-IT" sz="1700" b="1" dirty="0" err="1"/>
              <a:t>ConPER</a:t>
            </a:r>
            <a:r>
              <a:rPr lang="it-IT" sz="1700" b="1" dirty="0"/>
              <a:t>-CRUI con l'obiettivo di promuovere in Italia le seguenti azioni: </a:t>
            </a:r>
            <a:endParaRPr lang="en-IT" sz="1700" b="1" dirty="0"/>
          </a:p>
          <a:p>
            <a:pPr lvl="1"/>
            <a:r>
              <a:rPr lang="it-IT" sz="1700" i="1" dirty="0"/>
              <a:t>Istituzione di un tavolo nazionale sull’accesso aperto alle pubblicazioni e ai dati della ricerca</a:t>
            </a:r>
            <a:r>
              <a:rPr lang="it-IT" sz="1700" dirty="0"/>
              <a:t> </a:t>
            </a:r>
          </a:p>
          <a:p>
            <a:pPr lvl="1"/>
            <a:r>
              <a:rPr lang="it-IT" sz="1700" i="1" dirty="0"/>
              <a:t>Valutazione della ricerca</a:t>
            </a:r>
            <a:r>
              <a:rPr lang="it-IT" sz="1700" dirty="0"/>
              <a:t>: promuovere presso il MIUR l’istituzione di un tavolo di confronto tra CRUI, </a:t>
            </a:r>
            <a:r>
              <a:rPr lang="it-IT" sz="1700" dirty="0" err="1"/>
              <a:t>ConPer</a:t>
            </a:r>
            <a:r>
              <a:rPr lang="it-IT" sz="1700" dirty="0"/>
              <a:t>, CUN e ANVUR sulle procedure di valutazione della ricerca.</a:t>
            </a:r>
          </a:p>
          <a:p>
            <a:pPr lvl="1"/>
            <a:r>
              <a:rPr lang="it-IT" sz="1700" i="1" dirty="0"/>
              <a:t>Costi delle pubblicazioni</a:t>
            </a:r>
            <a:r>
              <a:rPr lang="it-IT" sz="1700" dirty="0"/>
              <a:t>: rilevazione dei costi sostenuti dal sistema della ricerca italiano,</a:t>
            </a:r>
          </a:p>
          <a:p>
            <a:pPr lvl="1"/>
            <a:r>
              <a:rPr lang="it-IT" sz="1700" i="1" dirty="0"/>
              <a:t>Policy istituzionali per l’accesso aperto alle pubblicazioni e ai dati della ricerca</a:t>
            </a:r>
            <a:r>
              <a:rPr lang="it-IT" sz="1700" dirty="0"/>
              <a:t>: Raccomandazione alle Università e agli Enti Pubblici di Ricerca (EPR) di adottare policy istituzionali per l’accesso aperto, facendo riferimento alle linee guida della CRUI.</a:t>
            </a:r>
          </a:p>
          <a:p>
            <a:pPr lvl="1"/>
            <a:r>
              <a:rPr lang="it-IT" sz="1700" i="1" dirty="0"/>
              <a:t>Rete nazionale di referenti</a:t>
            </a:r>
          </a:p>
          <a:p>
            <a:pPr lvl="1"/>
            <a:r>
              <a:rPr lang="it-IT" sz="1700" i="1" dirty="0"/>
              <a:t>Pubblicazioni scientifiche. </a:t>
            </a:r>
            <a:r>
              <a:rPr lang="it-IT" sz="1700" dirty="0"/>
              <a:t>Richiesta congiunta di CRUI e di </a:t>
            </a:r>
            <a:r>
              <a:rPr lang="it-IT" sz="1700" dirty="0" err="1"/>
              <a:t>ConPER</a:t>
            </a:r>
            <a:r>
              <a:rPr lang="it-IT" sz="1700" dirty="0"/>
              <a:t> al MIUR affinché tutti i bandi siano allineati con la Raccomandazione europea 2018/790 per la disponibilità in Open Access sia delle pubblicazioni sia dei dati della ricerca.</a:t>
            </a:r>
          </a:p>
          <a:p>
            <a:pPr lvl="1"/>
            <a:r>
              <a:rPr lang="it-IT" sz="1700" i="1" dirty="0"/>
              <a:t>Dottorato di ricerca</a:t>
            </a:r>
            <a:r>
              <a:rPr lang="it-IT" sz="1700" dirty="0"/>
              <a:t>: richiesta al MIUR che le borse ministeriali di dottorato prevedano un vincolo di deposito in Open Access dei risultati della ricerca del dottorando e della tesi di dottorato. In generale, forte incoraggiamento da parte del MIUR affinché tutte le tesi di dottorato, anche quelle prive di borsa ministeriale, siano pubblicate in accesso aperto (fatti salvi casi particolari).</a:t>
            </a:r>
          </a:p>
          <a:p>
            <a:pPr lvl="1"/>
            <a:r>
              <a:rPr lang="it-IT" sz="1700" i="1" dirty="0"/>
              <a:t>Interoperabilità dei </a:t>
            </a:r>
            <a:r>
              <a:rPr lang="it-IT" sz="1700" i="1" dirty="0" err="1"/>
              <a:t>repository</a:t>
            </a:r>
            <a:r>
              <a:rPr lang="it-IT" sz="1700" dirty="0"/>
              <a:t>: sviluppare la qualità bibliografica e l’interoperabilità dei </a:t>
            </a:r>
            <a:r>
              <a:rPr lang="it-IT" sz="1700" dirty="0" err="1"/>
              <a:t>repository</a:t>
            </a:r>
            <a:r>
              <a:rPr lang="it-IT" sz="1700" dirty="0"/>
              <a:t> esistenti, anche con le piattaforme di deposito legale (</a:t>
            </a:r>
            <a:r>
              <a:rPr lang="it-IT" sz="1700" i="1" dirty="0"/>
              <a:t>Magazzini Digitali</a:t>
            </a:r>
            <a:r>
              <a:rPr lang="it-IT" sz="1700" dirty="0"/>
              <a:t>), favorendone la diffusione con investimenti di risorse, sulla base delle Linee guida della CRUI relative ai </a:t>
            </a:r>
            <a:r>
              <a:rPr lang="it-IT" sz="1700" dirty="0" err="1"/>
              <a:t>repository</a:t>
            </a:r>
            <a:r>
              <a:rPr lang="it-IT" sz="1700" dirty="0"/>
              <a:t> e ai loro metadati. </a:t>
            </a:r>
            <a:endParaRPr lang="en-IT" sz="1700" dirty="0"/>
          </a:p>
          <a:p>
            <a:pPr lvl="1"/>
            <a:r>
              <a:rPr lang="it-IT" sz="1700" i="1" dirty="0"/>
              <a:t>Diritto d’autore e disciplina degli appalti</a:t>
            </a:r>
            <a:r>
              <a:rPr lang="it-IT" sz="1700" dirty="0"/>
              <a:t>: rafforzare i diritti degli autori e dei loro enti nei rapporti contrattuali con gli editori e con i fornitori di servizi editoriali, sulla base delle specifiche Linee guida della CRUI. Esaminare le </a:t>
            </a:r>
            <a:r>
              <a:rPr lang="it-IT" sz="1700" dirty="0" err="1"/>
              <a:t>possibilita`</a:t>
            </a:r>
            <a:r>
              <a:rPr lang="it-IT" sz="1700" dirty="0"/>
              <a:t> di modifiche alla legge italiana sul diritto d'autore (Legge 22 aprile 1941, n. 633, Protezione del diritto d’autore e di altri diritti connessi al suo esercizio).</a:t>
            </a:r>
            <a:endParaRPr lang="en-IT" sz="1700" dirty="0"/>
          </a:p>
          <a:p>
            <a:pPr lvl="1"/>
            <a:r>
              <a:rPr lang="it-IT" sz="1700" i="1" dirty="0"/>
              <a:t>Piani di formazione: </a:t>
            </a:r>
            <a:r>
              <a:rPr lang="it-IT" sz="1700" dirty="0"/>
              <a:t>elaborazione di piani di formazione all’accesso aperto dei ricercatori, secondo quanto auspicato dalla Raccomandazione 2018/790/EU.</a:t>
            </a:r>
          </a:p>
          <a:p>
            <a:r>
              <a:rPr lang="en-IT" sz="1500" b="1" dirty="0"/>
              <a:t>Programma Nazionale della Ricerca 2021-2027 </a:t>
            </a:r>
            <a:r>
              <a:rPr lang="en-GB" sz="1500" b="1" dirty="0"/>
              <a:t>Nel P</a:t>
            </a:r>
            <a:r>
              <a:rPr lang="en-IT" sz="1500" b="1" dirty="0"/>
              <a:t>ar.6.2 si introduce il Piano nazionale scienza aperta (PNSA)</a:t>
            </a:r>
          </a:p>
          <a:p>
            <a:pPr marL="914400" lvl="1" indent="-457200">
              <a:buFont typeface="+mj-lt"/>
              <a:buAutoNum type="arabicPeriod"/>
            </a:pPr>
            <a:r>
              <a:rPr lang="en-GB" dirty="0" err="1"/>
              <a:t>pubblicazioni</a:t>
            </a:r>
            <a:r>
              <a:rPr lang="en-GB" dirty="0"/>
              <a:t> </a:t>
            </a:r>
            <a:r>
              <a:rPr lang="en-GB" dirty="0" err="1"/>
              <a:t>scientifiche</a:t>
            </a:r>
            <a:endParaRPr lang="en-GB" dirty="0"/>
          </a:p>
          <a:p>
            <a:pPr marL="914400" lvl="1" indent="-457200">
              <a:buFont typeface="+mj-lt"/>
              <a:buAutoNum type="arabicPeriod"/>
            </a:pPr>
            <a:r>
              <a:rPr lang="en-GB" dirty="0" err="1"/>
              <a:t>dati</a:t>
            </a:r>
            <a:r>
              <a:rPr lang="en-GB" dirty="0"/>
              <a:t> </a:t>
            </a:r>
            <a:r>
              <a:rPr lang="en-GB" dirty="0" err="1"/>
              <a:t>della</a:t>
            </a:r>
            <a:r>
              <a:rPr lang="en-GB" dirty="0"/>
              <a:t> </a:t>
            </a:r>
            <a:r>
              <a:rPr lang="en-GB" dirty="0" err="1"/>
              <a:t>ricerca</a:t>
            </a:r>
            <a:r>
              <a:rPr lang="en-GB" dirty="0"/>
              <a:t> </a:t>
            </a:r>
            <a:r>
              <a:rPr lang="en-GB" dirty="0" err="1"/>
              <a:t>scientifica</a:t>
            </a:r>
            <a:endParaRPr lang="en-GB" dirty="0"/>
          </a:p>
          <a:p>
            <a:pPr marL="914400" lvl="1" indent="-457200">
              <a:buFont typeface="+mj-lt"/>
              <a:buAutoNum type="arabicPeriod"/>
            </a:pPr>
            <a:r>
              <a:rPr lang="en-GB" dirty="0" err="1"/>
              <a:t>valutazione</a:t>
            </a:r>
            <a:r>
              <a:rPr lang="en-GB" dirty="0"/>
              <a:t> </a:t>
            </a:r>
            <a:r>
              <a:rPr lang="en-GB" dirty="0" err="1"/>
              <a:t>della</a:t>
            </a:r>
            <a:r>
              <a:rPr lang="en-GB" dirty="0"/>
              <a:t> </a:t>
            </a:r>
            <a:r>
              <a:rPr lang="en-GB" dirty="0" err="1"/>
              <a:t>ricerca</a:t>
            </a:r>
            <a:endParaRPr lang="en-GB" dirty="0"/>
          </a:p>
          <a:p>
            <a:pPr marL="914400" lvl="1" indent="-457200">
              <a:buFont typeface="+mj-lt"/>
              <a:buAutoNum type="arabicPeriod"/>
            </a:pPr>
            <a:r>
              <a:rPr lang="en-GB" dirty="0" err="1"/>
              <a:t>coinvolgimento</a:t>
            </a:r>
            <a:r>
              <a:rPr lang="en-GB" dirty="0"/>
              <a:t> </a:t>
            </a:r>
            <a:r>
              <a:rPr lang="en-GB" dirty="0" err="1"/>
              <a:t>dei</a:t>
            </a:r>
            <a:r>
              <a:rPr lang="en-GB" dirty="0"/>
              <a:t> </a:t>
            </a:r>
            <a:r>
              <a:rPr lang="en-GB" dirty="0" err="1"/>
              <a:t>ricercatori</a:t>
            </a:r>
            <a:r>
              <a:rPr lang="en-GB" dirty="0"/>
              <a:t>, </a:t>
            </a:r>
            <a:r>
              <a:rPr lang="en-GB" dirty="0" err="1"/>
              <a:t>enti</a:t>
            </a:r>
            <a:r>
              <a:rPr lang="en-GB" dirty="0"/>
              <a:t> di </a:t>
            </a:r>
            <a:r>
              <a:rPr lang="en-GB" dirty="0" err="1"/>
              <a:t>ricerca</a:t>
            </a:r>
            <a:r>
              <a:rPr lang="en-GB" dirty="0"/>
              <a:t>, </a:t>
            </a:r>
            <a:r>
              <a:rPr lang="en-GB" dirty="0" err="1"/>
              <a:t>infrastrutture</a:t>
            </a:r>
            <a:r>
              <a:rPr lang="en-GB" dirty="0"/>
              <a:t> per </a:t>
            </a:r>
            <a:r>
              <a:rPr lang="en-GB" dirty="0" err="1"/>
              <a:t>l’adozione</a:t>
            </a:r>
            <a:r>
              <a:rPr lang="en-GB" dirty="0"/>
              <a:t> </a:t>
            </a:r>
            <a:r>
              <a:rPr lang="en-GB" dirty="0" err="1"/>
              <a:t>delle</a:t>
            </a:r>
            <a:r>
              <a:rPr lang="en-GB" dirty="0"/>
              <a:t> </a:t>
            </a:r>
            <a:r>
              <a:rPr lang="en-GB" dirty="0" err="1"/>
              <a:t>pratiche</a:t>
            </a:r>
            <a:r>
              <a:rPr lang="en-GB" dirty="0"/>
              <a:t> di </a:t>
            </a:r>
            <a:r>
              <a:rPr lang="en-GB" dirty="0" err="1"/>
              <a:t>scienza</a:t>
            </a:r>
            <a:r>
              <a:rPr lang="en-GB" dirty="0"/>
              <a:t> </a:t>
            </a:r>
            <a:r>
              <a:rPr lang="en-GB" dirty="0" err="1"/>
              <a:t>aperta</a:t>
            </a:r>
            <a:endParaRPr lang="en-IT" sz="2100" dirty="0"/>
          </a:p>
          <a:p>
            <a:pPr lvl="1"/>
            <a:endParaRPr lang="en-IT" sz="1050" dirty="0"/>
          </a:p>
          <a:p>
            <a:pPr lvl="1"/>
            <a:endParaRPr lang="en-IT" sz="1100" dirty="0"/>
          </a:p>
          <a:p>
            <a:pPr lvl="1"/>
            <a:endParaRPr lang="en-IT" sz="1200" dirty="0"/>
          </a:p>
          <a:p>
            <a:pPr lvl="1"/>
            <a:endParaRPr lang="en-IT" sz="1800" dirty="0"/>
          </a:p>
          <a:p>
            <a:pPr lvl="1"/>
            <a:endParaRPr lang="en-IT" sz="1400" dirty="0"/>
          </a:p>
        </p:txBody>
      </p:sp>
      <p:sp>
        <p:nvSpPr>
          <p:cNvPr id="4" name="Footer Placeholder 3">
            <a:extLst>
              <a:ext uri="{FF2B5EF4-FFF2-40B4-BE49-F238E27FC236}">
                <a16:creationId xmlns:a16="http://schemas.microsoft.com/office/drawing/2014/main" id="{5C736652-379B-F748-8CBB-55A5E163A7AA}"/>
              </a:ext>
            </a:extLst>
          </p:cNvPr>
          <p:cNvSpPr>
            <a:spLocks noGrp="1"/>
          </p:cNvSpPr>
          <p:nvPr>
            <p:ph type="ftr" sz="quarter" idx="11"/>
          </p:nvPr>
        </p:nvSpPr>
        <p:spPr/>
        <p:txBody>
          <a:bodyPr/>
          <a:lstStyle/>
          <a:p>
            <a:r>
              <a:rPr lang="en-GB"/>
              <a:t>S.Bianco, A.G.Chiodetti, M.Locati, Introduzione, riunione 2 Gruppo di lavoro Open Science ConPER 20220201</a:t>
            </a:r>
            <a:endParaRPr lang="en-IT"/>
          </a:p>
        </p:txBody>
      </p:sp>
      <p:sp>
        <p:nvSpPr>
          <p:cNvPr id="5" name="Slide Number Placeholder 4">
            <a:extLst>
              <a:ext uri="{FF2B5EF4-FFF2-40B4-BE49-F238E27FC236}">
                <a16:creationId xmlns:a16="http://schemas.microsoft.com/office/drawing/2014/main" id="{A2A7E793-B0EB-BA49-A4C9-783FE09E8532}"/>
              </a:ext>
            </a:extLst>
          </p:cNvPr>
          <p:cNvSpPr>
            <a:spLocks noGrp="1"/>
          </p:cNvSpPr>
          <p:nvPr>
            <p:ph type="sldNum" sz="quarter" idx="12"/>
          </p:nvPr>
        </p:nvSpPr>
        <p:spPr/>
        <p:txBody>
          <a:bodyPr/>
          <a:lstStyle/>
          <a:p>
            <a:fld id="{AEB62664-EDD6-8542-A24C-C3AFF0A0BDA4}" type="slidenum">
              <a:rPr lang="en-IT" smtClean="0"/>
              <a:t>7</a:t>
            </a:fld>
            <a:endParaRPr lang="en-IT"/>
          </a:p>
        </p:txBody>
      </p:sp>
    </p:spTree>
    <p:extLst>
      <p:ext uri="{BB962C8B-B14F-4D97-AF65-F5344CB8AC3E}">
        <p14:creationId xmlns:p14="http://schemas.microsoft.com/office/powerpoint/2010/main" val="31378173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E21E48-57BB-B04A-949C-D4B04EE3C8F5}"/>
              </a:ext>
            </a:extLst>
          </p:cNvPr>
          <p:cNvSpPr>
            <a:spLocks noGrp="1"/>
          </p:cNvSpPr>
          <p:nvPr>
            <p:ph type="title"/>
          </p:nvPr>
        </p:nvSpPr>
        <p:spPr>
          <a:xfrm>
            <a:off x="838200" y="365126"/>
            <a:ext cx="10515600" cy="591316"/>
          </a:xfrm>
        </p:spPr>
        <p:txBody>
          <a:bodyPr>
            <a:normAutofit fontScale="90000"/>
          </a:bodyPr>
          <a:lstStyle/>
          <a:p>
            <a:r>
              <a:rPr lang="en-IT" dirty="0"/>
              <a:t>Schema del programma di lavoro</a:t>
            </a:r>
          </a:p>
        </p:txBody>
      </p:sp>
      <p:sp>
        <p:nvSpPr>
          <p:cNvPr id="3" name="Content Placeholder 2">
            <a:extLst>
              <a:ext uri="{FF2B5EF4-FFF2-40B4-BE49-F238E27FC236}">
                <a16:creationId xmlns:a16="http://schemas.microsoft.com/office/drawing/2014/main" id="{883FDDDA-B9C9-7C4A-9247-B65729897824}"/>
              </a:ext>
            </a:extLst>
          </p:cNvPr>
          <p:cNvSpPr>
            <a:spLocks noGrp="1"/>
          </p:cNvSpPr>
          <p:nvPr>
            <p:ph idx="1"/>
          </p:nvPr>
        </p:nvSpPr>
        <p:spPr>
          <a:xfrm>
            <a:off x="838200" y="981504"/>
            <a:ext cx="10515600" cy="5374846"/>
          </a:xfrm>
        </p:spPr>
        <p:txBody>
          <a:bodyPr>
            <a:normAutofit fontScale="85000" lnSpcReduction="10000"/>
          </a:bodyPr>
          <a:lstStyle/>
          <a:p>
            <a:pPr lvl="1"/>
            <a:r>
              <a:rPr lang="en-GB" dirty="0" err="1"/>
              <a:t>Scaletta</a:t>
            </a:r>
            <a:r>
              <a:rPr lang="en-GB" dirty="0"/>
              <a:t>, </a:t>
            </a:r>
            <a:r>
              <a:rPr lang="en-GB" dirty="0" err="1"/>
              <a:t>introduzione</a:t>
            </a:r>
            <a:r>
              <a:rPr lang="en-GB" dirty="0"/>
              <a:t>, </a:t>
            </a:r>
            <a:r>
              <a:rPr lang="en-GB" dirty="0" err="1"/>
              <a:t>assi</a:t>
            </a:r>
            <a:r>
              <a:rPr lang="en-GB" dirty="0"/>
              <a:t> di </a:t>
            </a:r>
            <a:r>
              <a:rPr lang="en-GB" dirty="0" err="1"/>
              <a:t>intervento</a:t>
            </a:r>
            <a:r>
              <a:rPr lang="en-GB" dirty="0"/>
              <a:t> a breve e </a:t>
            </a:r>
            <a:r>
              <a:rPr lang="en-GB" dirty="0" err="1"/>
              <a:t>lungo</a:t>
            </a:r>
            <a:r>
              <a:rPr lang="en-GB" dirty="0"/>
              <a:t> </a:t>
            </a:r>
            <a:r>
              <a:rPr lang="en-GB" dirty="0" err="1"/>
              <a:t>termine</a:t>
            </a:r>
            <a:r>
              <a:rPr lang="en-GB" dirty="0"/>
              <a:t>, </a:t>
            </a:r>
            <a:r>
              <a:rPr lang="en-GB" dirty="0" err="1"/>
              <a:t>tempistica</a:t>
            </a:r>
            <a:r>
              <a:rPr lang="en-GB" dirty="0"/>
              <a:t>, </a:t>
            </a:r>
            <a:r>
              <a:rPr lang="en-GB" i="1" dirty="0"/>
              <a:t>deliverable, </a:t>
            </a:r>
            <a:r>
              <a:rPr lang="en-GB" dirty="0"/>
              <a:t>etc</a:t>
            </a:r>
          </a:p>
          <a:p>
            <a:pPr lvl="2"/>
            <a:r>
              <a:rPr lang="en-GB" dirty="0" err="1"/>
              <a:t>Immediato</a:t>
            </a:r>
            <a:endParaRPr lang="en-GB" dirty="0"/>
          </a:p>
          <a:p>
            <a:pPr lvl="3"/>
            <a:r>
              <a:rPr lang="en-GB" dirty="0"/>
              <a:t>Monitoring APC (</a:t>
            </a:r>
            <a:r>
              <a:rPr lang="en-GB" dirty="0" err="1"/>
              <a:t>incoraggiare</a:t>
            </a:r>
            <a:r>
              <a:rPr lang="en-GB" dirty="0"/>
              <a:t> </a:t>
            </a:r>
            <a:r>
              <a:rPr lang="en-GB" dirty="0" err="1"/>
              <a:t>adesione</a:t>
            </a:r>
            <a:r>
              <a:rPr lang="en-GB" dirty="0"/>
              <a:t> a e </a:t>
            </a:r>
            <a:r>
              <a:rPr lang="en-GB" dirty="0" err="1"/>
              <a:t>utilizzo</a:t>
            </a:r>
            <a:r>
              <a:rPr lang="en-GB" dirty="0"/>
              <a:t> di </a:t>
            </a:r>
            <a:r>
              <a:rPr lang="en-GB" dirty="0" err="1"/>
              <a:t>openAPC</a:t>
            </a:r>
            <a:endParaRPr lang="en-GB" dirty="0"/>
          </a:p>
          <a:p>
            <a:pPr lvl="3"/>
            <a:r>
              <a:rPr lang="en-GB" dirty="0" err="1"/>
              <a:t>Completare</a:t>
            </a:r>
            <a:r>
              <a:rPr lang="en-GB" dirty="0"/>
              <a:t>  il </a:t>
            </a:r>
            <a:r>
              <a:rPr lang="en-GB" dirty="0" err="1"/>
              <a:t>GdL</a:t>
            </a:r>
            <a:r>
              <a:rPr lang="en-GB" dirty="0"/>
              <a:t> </a:t>
            </a:r>
            <a:r>
              <a:rPr lang="en-GB" dirty="0" err="1"/>
              <a:t>conper-openscience</a:t>
            </a:r>
            <a:r>
              <a:rPr lang="en-GB" dirty="0"/>
              <a:t> con </a:t>
            </a:r>
            <a:r>
              <a:rPr lang="en-GB" dirty="0" err="1"/>
              <a:t>gli</a:t>
            </a:r>
            <a:r>
              <a:rPr lang="en-GB" dirty="0"/>
              <a:t> </a:t>
            </a:r>
            <a:r>
              <a:rPr lang="en-GB" dirty="0" err="1"/>
              <a:t>altri</a:t>
            </a:r>
            <a:r>
              <a:rPr lang="en-GB" dirty="0"/>
              <a:t> EPR</a:t>
            </a:r>
          </a:p>
          <a:p>
            <a:pPr lvl="2"/>
            <a:r>
              <a:rPr lang="en-GB" dirty="0"/>
              <a:t>Breve </a:t>
            </a:r>
            <a:r>
              <a:rPr lang="en-GB" dirty="0" err="1"/>
              <a:t>termine</a:t>
            </a:r>
            <a:endParaRPr lang="en-GB" dirty="0"/>
          </a:p>
          <a:p>
            <a:pPr lvl="3"/>
            <a:r>
              <a:rPr lang="en-GB" dirty="0" err="1"/>
              <a:t>Valutazione</a:t>
            </a:r>
            <a:endParaRPr lang="en-GB" dirty="0"/>
          </a:p>
          <a:p>
            <a:pPr lvl="3"/>
            <a:r>
              <a:rPr lang="en-GB" dirty="0"/>
              <a:t>DDL Gallo ( </a:t>
            </a:r>
            <a:r>
              <a:rPr lang="en-GB" dirty="0" err="1"/>
              <a:t>diritto</a:t>
            </a:r>
            <a:r>
              <a:rPr lang="en-GB" dirty="0"/>
              <a:t> di </a:t>
            </a:r>
            <a:r>
              <a:rPr lang="en-GB" dirty="0" err="1"/>
              <a:t>deposito</a:t>
            </a:r>
            <a:r>
              <a:rPr lang="en-GB" dirty="0"/>
              <a:t> </a:t>
            </a:r>
            <a:r>
              <a:rPr lang="en-GB" dirty="0" err="1"/>
              <a:t>immediato</a:t>
            </a:r>
            <a:r>
              <a:rPr lang="en-GB" dirty="0"/>
              <a:t> </a:t>
            </a:r>
            <a:r>
              <a:rPr lang="en-GB" dirty="0" err="1"/>
              <a:t>della</a:t>
            </a:r>
            <a:r>
              <a:rPr lang="en-GB" dirty="0"/>
              <a:t> AAM)</a:t>
            </a:r>
          </a:p>
          <a:p>
            <a:pPr lvl="3"/>
            <a:r>
              <a:rPr lang="en-GB" dirty="0" err="1"/>
              <a:t>Rilevazione</a:t>
            </a:r>
            <a:r>
              <a:rPr lang="en-GB" dirty="0"/>
              <a:t> </a:t>
            </a:r>
            <a:r>
              <a:rPr lang="en-GB" dirty="0" err="1"/>
              <a:t>spesa</a:t>
            </a:r>
            <a:r>
              <a:rPr lang="en-GB" dirty="0"/>
              <a:t> </a:t>
            </a:r>
            <a:r>
              <a:rPr lang="en-GB" dirty="0" err="1"/>
              <a:t>pubblicazioni</a:t>
            </a:r>
            <a:endParaRPr lang="en-GB" dirty="0"/>
          </a:p>
          <a:p>
            <a:pPr lvl="3"/>
            <a:r>
              <a:rPr lang="en-GB" dirty="0"/>
              <a:t>Rete </a:t>
            </a:r>
            <a:r>
              <a:rPr lang="en-GB" dirty="0" err="1"/>
              <a:t>rappresentanti</a:t>
            </a:r>
            <a:r>
              <a:rPr lang="en-GB" dirty="0"/>
              <a:t> </a:t>
            </a:r>
            <a:r>
              <a:rPr lang="en-GB" dirty="0" err="1"/>
              <a:t>Università</a:t>
            </a:r>
            <a:r>
              <a:rPr lang="en-GB" dirty="0"/>
              <a:t> e EPR</a:t>
            </a:r>
          </a:p>
          <a:p>
            <a:pPr lvl="2"/>
            <a:r>
              <a:rPr lang="en-GB" dirty="0" err="1"/>
              <a:t>Azioni</a:t>
            </a:r>
            <a:endParaRPr lang="en-GB" dirty="0"/>
          </a:p>
          <a:p>
            <a:pPr lvl="3"/>
            <a:r>
              <a:rPr lang="en-GB" dirty="0" err="1"/>
              <a:t>Documenti</a:t>
            </a:r>
            <a:r>
              <a:rPr lang="en-GB" dirty="0"/>
              <a:t> </a:t>
            </a:r>
            <a:r>
              <a:rPr lang="en-GB" dirty="0" err="1"/>
              <a:t>congiunti</a:t>
            </a:r>
            <a:r>
              <a:rPr lang="en-GB" dirty="0"/>
              <a:t> </a:t>
            </a:r>
            <a:r>
              <a:rPr lang="en-GB" dirty="0" err="1"/>
              <a:t>ConPER+CRUI</a:t>
            </a:r>
            <a:endParaRPr lang="en-GB" dirty="0"/>
          </a:p>
          <a:p>
            <a:pPr lvl="3"/>
            <a:r>
              <a:rPr lang="en-GB" dirty="0" err="1"/>
              <a:t>Convegni</a:t>
            </a:r>
            <a:r>
              <a:rPr lang="en-GB" dirty="0"/>
              <a:t> </a:t>
            </a:r>
            <a:r>
              <a:rPr lang="en-GB" dirty="0" err="1"/>
              <a:t>topici</a:t>
            </a:r>
            <a:endParaRPr lang="en-GB" dirty="0"/>
          </a:p>
          <a:p>
            <a:pPr lvl="3"/>
            <a:r>
              <a:rPr lang="en-GB" dirty="0" err="1"/>
              <a:t>Principi</a:t>
            </a:r>
            <a:r>
              <a:rPr lang="en-GB" dirty="0"/>
              <a:t> FAIR </a:t>
            </a:r>
            <a:r>
              <a:rPr lang="en-GB" dirty="0" err="1"/>
              <a:t>OpenData</a:t>
            </a:r>
            <a:endParaRPr lang="en-GB" dirty="0"/>
          </a:p>
          <a:p>
            <a:pPr lvl="3"/>
            <a:r>
              <a:rPr lang="en-GB" dirty="0"/>
              <a:t>Policy </a:t>
            </a:r>
            <a:r>
              <a:rPr lang="en-GB" dirty="0" err="1"/>
              <a:t>che</a:t>
            </a:r>
            <a:r>
              <a:rPr lang="en-GB" dirty="0"/>
              <a:t> </a:t>
            </a:r>
            <a:r>
              <a:rPr lang="en-GB" dirty="0" err="1"/>
              <a:t>protegga</a:t>
            </a:r>
            <a:r>
              <a:rPr lang="en-GB" dirty="0"/>
              <a:t> </a:t>
            </a:r>
            <a:r>
              <a:rPr lang="en-GB" dirty="0" err="1"/>
              <a:t>proprietà</a:t>
            </a:r>
            <a:r>
              <a:rPr lang="en-GB" dirty="0"/>
              <a:t> </a:t>
            </a:r>
            <a:r>
              <a:rPr lang="en-GB" dirty="0" err="1"/>
              <a:t>intellettuale</a:t>
            </a:r>
            <a:r>
              <a:rPr lang="en-GB" dirty="0"/>
              <a:t> e </a:t>
            </a:r>
            <a:r>
              <a:rPr lang="en-GB" dirty="0" err="1"/>
              <a:t>OpenData</a:t>
            </a:r>
            <a:endParaRPr lang="en-GB" dirty="0"/>
          </a:p>
          <a:p>
            <a:pPr lvl="3"/>
            <a:r>
              <a:rPr lang="en-GB" dirty="0" err="1"/>
              <a:t>Contatto</a:t>
            </a:r>
            <a:r>
              <a:rPr lang="en-GB" dirty="0"/>
              <a:t> verso i </a:t>
            </a:r>
            <a:r>
              <a:rPr lang="en-GB" dirty="0" err="1"/>
              <a:t>valutatori</a:t>
            </a:r>
            <a:r>
              <a:rPr lang="en-GB" dirty="0"/>
              <a:t> </a:t>
            </a:r>
            <a:r>
              <a:rPr lang="en-GB" dirty="0" err="1"/>
              <a:t>della</a:t>
            </a:r>
            <a:r>
              <a:rPr lang="en-GB" dirty="0"/>
              <a:t> </a:t>
            </a:r>
            <a:r>
              <a:rPr lang="en-GB" dirty="0" err="1"/>
              <a:t>ricerca</a:t>
            </a:r>
            <a:r>
              <a:rPr lang="en-GB" dirty="0"/>
              <a:t> </a:t>
            </a:r>
            <a:r>
              <a:rPr lang="en-GB" dirty="0" err="1"/>
              <a:t>della</a:t>
            </a:r>
            <a:r>
              <a:rPr lang="en-GB" dirty="0"/>
              <a:t> </a:t>
            </a:r>
            <a:r>
              <a:rPr lang="en-GB" dirty="0" err="1"/>
              <a:t>ricerca</a:t>
            </a:r>
            <a:r>
              <a:rPr lang="en-GB" dirty="0"/>
              <a:t> con </a:t>
            </a:r>
            <a:r>
              <a:rPr lang="en-GB" dirty="0" err="1"/>
              <a:t>intervento</a:t>
            </a:r>
            <a:r>
              <a:rPr lang="en-GB" dirty="0"/>
              <a:t> </a:t>
            </a:r>
            <a:r>
              <a:rPr lang="en-GB" dirty="0" err="1"/>
              <a:t>delle</a:t>
            </a:r>
            <a:r>
              <a:rPr lang="en-GB" dirty="0"/>
              <a:t> </a:t>
            </a:r>
            <a:r>
              <a:rPr lang="en-GB" dirty="0" err="1"/>
              <a:t>università</a:t>
            </a:r>
            <a:r>
              <a:rPr lang="en-GB" dirty="0"/>
              <a:t> e EPR</a:t>
            </a:r>
          </a:p>
          <a:p>
            <a:pPr lvl="3"/>
            <a:r>
              <a:rPr lang="en-GB" dirty="0"/>
              <a:t>Outreach </a:t>
            </a:r>
            <a:r>
              <a:rPr lang="en-GB" dirty="0" err="1"/>
              <a:t>della</a:t>
            </a:r>
            <a:r>
              <a:rPr lang="en-GB" dirty="0"/>
              <a:t> </a:t>
            </a:r>
            <a:r>
              <a:rPr lang="en-GB" dirty="0" err="1"/>
              <a:t>attivita</a:t>
            </a:r>
            <a:r>
              <a:rPr lang="en-GB" dirty="0"/>
              <a:t>’ di </a:t>
            </a:r>
            <a:r>
              <a:rPr lang="en-GB" dirty="0" err="1"/>
              <a:t>questo</a:t>
            </a:r>
            <a:r>
              <a:rPr lang="en-GB" dirty="0"/>
              <a:t> </a:t>
            </a:r>
            <a:r>
              <a:rPr lang="en-GB" dirty="0" err="1"/>
              <a:t>gruppo</a:t>
            </a:r>
            <a:r>
              <a:rPr lang="en-GB" dirty="0"/>
              <a:t> di </a:t>
            </a:r>
            <a:r>
              <a:rPr lang="en-GB" dirty="0" err="1"/>
              <a:t>lavoro</a:t>
            </a:r>
            <a:r>
              <a:rPr lang="en-GB" dirty="0"/>
              <a:t> (</a:t>
            </a:r>
            <a:r>
              <a:rPr lang="en-GB" dirty="0" err="1"/>
              <a:t>pagina</a:t>
            </a:r>
            <a:r>
              <a:rPr lang="en-GB" dirty="0"/>
              <a:t> web </a:t>
            </a:r>
            <a:r>
              <a:rPr lang="en-GB" dirty="0" err="1"/>
              <a:t>semplicissima</a:t>
            </a:r>
            <a:r>
              <a:rPr lang="en-GB" dirty="0"/>
              <a:t> e </a:t>
            </a:r>
            <a:r>
              <a:rPr lang="en-GB" dirty="0" err="1"/>
              <a:t>minimale</a:t>
            </a:r>
            <a:r>
              <a:rPr lang="en-GB" dirty="0"/>
              <a:t> </a:t>
            </a:r>
            <a:r>
              <a:rPr lang="en-GB" dirty="0" err="1"/>
              <a:t>inizialmente</a:t>
            </a:r>
            <a:r>
              <a:rPr lang="en-GB" dirty="0"/>
              <a:t>)</a:t>
            </a:r>
          </a:p>
          <a:p>
            <a:pPr lvl="1"/>
            <a:r>
              <a:rPr lang="en-GB" dirty="0" err="1"/>
              <a:t>Tempistica</a:t>
            </a:r>
            <a:r>
              <a:rPr lang="en-GB" dirty="0"/>
              <a:t> di </a:t>
            </a:r>
            <a:r>
              <a:rPr lang="en-GB" dirty="0" err="1"/>
              <a:t>presentazione</a:t>
            </a:r>
            <a:r>
              <a:rPr lang="en-GB" dirty="0"/>
              <a:t> a </a:t>
            </a:r>
            <a:r>
              <a:rPr lang="en-GB" dirty="0" err="1"/>
              <a:t>Presidente</a:t>
            </a:r>
            <a:r>
              <a:rPr lang="en-GB" dirty="0"/>
              <a:t> </a:t>
            </a:r>
            <a:r>
              <a:rPr lang="en-GB" dirty="0" err="1"/>
              <a:t>ConPER</a:t>
            </a:r>
            <a:endParaRPr lang="en-GB" dirty="0"/>
          </a:p>
          <a:p>
            <a:pPr lvl="2"/>
            <a:r>
              <a:rPr lang="en-GB" dirty="0" err="1"/>
              <a:t>Prossime</a:t>
            </a:r>
            <a:r>
              <a:rPr lang="en-GB" dirty="0"/>
              <a:t> </a:t>
            </a:r>
            <a:r>
              <a:rPr lang="en-GB" dirty="0" err="1"/>
              <a:t>riunioni</a:t>
            </a:r>
            <a:endParaRPr lang="en-GB" dirty="0"/>
          </a:p>
          <a:p>
            <a:pPr lvl="3"/>
            <a:r>
              <a:rPr lang="en-GB" i="1" dirty="0"/>
              <a:t>(14 FEBBRAIO)</a:t>
            </a:r>
          </a:p>
          <a:p>
            <a:pPr lvl="3"/>
            <a:r>
              <a:rPr lang="en-GB" b="1" dirty="0"/>
              <a:t>7 MARZO</a:t>
            </a:r>
          </a:p>
          <a:p>
            <a:pPr lvl="3"/>
            <a:endParaRPr lang="en-GB" dirty="0"/>
          </a:p>
          <a:p>
            <a:endParaRPr lang="en-IT" dirty="0"/>
          </a:p>
        </p:txBody>
      </p:sp>
      <p:sp>
        <p:nvSpPr>
          <p:cNvPr id="4" name="Footer Placeholder 3">
            <a:extLst>
              <a:ext uri="{FF2B5EF4-FFF2-40B4-BE49-F238E27FC236}">
                <a16:creationId xmlns:a16="http://schemas.microsoft.com/office/drawing/2014/main" id="{DA63A038-F24D-B442-B435-7EA989A3C183}"/>
              </a:ext>
            </a:extLst>
          </p:cNvPr>
          <p:cNvSpPr>
            <a:spLocks noGrp="1"/>
          </p:cNvSpPr>
          <p:nvPr>
            <p:ph type="ftr" sz="quarter" idx="11"/>
          </p:nvPr>
        </p:nvSpPr>
        <p:spPr/>
        <p:txBody>
          <a:bodyPr/>
          <a:lstStyle/>
          <a:p>
            <a:r>
              <a:rPr lang="en-GB"/>
              <a:t>S.Bianco, A.G.Chiodetti, M.Locati, Introduzione, riunione 2 Gruppo di lavoro Open Science ConPER 20220201</a:t>
            </a:r>
            <a:endParaRPr lang="en-IT"/>
          </a:p>
        </p:txBody>
      </p:sp>
      <p:sp>
        <p:nvSpPr>
          <p:cNvPr id="5" name="Slide Number Placeholder 4">
            <a:extLst>
              <a:ext uri="{FF2B5EF4-FFF2-40B4-BE49-F238E27FC236}">
                <a16:creationId xmlns:a16="http://schemas.microsoft.com/office/drawing/2014/main" id="{C0E4379F-0D57-CC4F-8973-3FAD4E37B124}"/>
              </a:ext>
            </a:extLst>
          </p:cNvPr>
          <p:cNvSpPr>
            <a:spLocks noGrp="1"/>
          </p:cNvSpPr>
          <p:nvPr>
            <p:ph type="sldNum" sz="quarter" idx="12"/>
          </p:nvPr>
        </p:nvSpPr>
        <p:spPr/>
        <p:txBody>
          <a:bodyPr/>
          <a:lstStyle/>
          <a:p>
            <a:fld id="{AEB62664-EDD6-8542-A24C-C3AFF0A0BDA4}" type="slidenum">
              <a:rPr lang="en-IT" smtClean="0"/>
              <a:t>8</a:t>
            </a:fld>
            <a:endParaRPr lang="en-IT"/>
          </a:p>
        </p:txBody>
      </p:sp>
    </p:spTree>
    <p:extLst>
      <p:ext uri="{BB962C8B-B14F-4D97-AF65-F5344CB8AC3E}">
        <p14:creationId xmlns:p14="http://schemas.microsoft.com/office/powerpoint/2010/main" val="354106996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1435</TotalTime>
  <Words>1585</Words>
  <Application>Microsoft Macintosh PowerPoint</Application>
  <PresentationFormat>Widescreen</PresentationFormat>
  <Paragraphs>184</Paragraphs>
  <Slides>8</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Arial</vt:lpstr>
      <vt:lpstr>Calibri</vt:lpstr>
      <vt:lpstr>Calibri Light</vt:lpstr>
      <vt:lpstr>Fira Sans Medium</vt:lpstr>
      <vt:lpstr>Office Theme</vt:lpstr>
      <vt:lpstr>Riunione 2  Gruppo di lavoro Open science della ConPER</vt:lpstr>
      <vt:lpstr>Riunione 2  Gruppo di lavoro Open science della ConPER</vt:lpstr>
      <vt:lpstr>PowerPoint Presentation</vt:lpstr>
      <vt:lpstr>Strumenti open source</vt:lpstr>
      <vt:lpstr>Il circolo vizioso, OGGI.</vt:lpstr>
      <vt:lpstr>Il circolo virtuoso DOMANI.</vt:lpstr>
      <vt:lpstr>Schema del programma di lavoro </vt:lpstr>
      <vt:lpstr>Schema del programma di lavoro</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Mie impressioni dopo la riunione di ieri</dc:title>
  <dc:creator>Microsoft Office User</dc:creator>
  <cp:lastModifiedBy>Microsoft Office User</cp:lastModifiedBy>
  <cp:revision>45</cp:revision>
  <dcterms:created xsi:type="dcterms:W3CDTF">2021-11-16T09:11:08Z</dcterms:created>
  <dcterms:modified xsi:type="dcterms:W3CDTF">2022-02-01T09:07:37Z</dcterms:modified>
</cp:coreProperties>
</file>