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64" r:id="rId3"/>
    <p:sldId id="276" r:id="rId4"/>
    <p:sldId id="275" r:id="rId5"/>
    <p:sldId id="269" r:id="rId6"/>
    <p:sldId id="272" r:id="rId7"/>
    <p:sldId id="266" r:id="rId8"/>
    <p:sldId id="263" r:id="rId9"/>
    <p:sldId id="265" r:id="rId10"/>
    <p:sldId id="267" r:id="rId11"/>
    <p:sldId id="268" r:id="rId12"/>
    <p:sldId id="270" r:id="rId13"/>
    <p:sldId id="273" r:id="rId14"/>
    <p:sldId id="274" r:id="rId15"/>
    <p:sldId id="259" r:id="rId16"/>
    <p:sldId id="279" r:id="rId17"/>
    <p:sldId id="281" r:id="rId18"/>
    <p:sldId id="282" r:id="rId19"/>
    <p:sldId id="280" r:id="rId20"/>
    <p:sldId id="283" r:id="rId21"/>
    <p:sldId id="289" r:id="rId22"/>
    <p:sldId id="284" r:id="rId23"/>
    <p:sldId id="285" r:id="rId24"/>
    <p:sldId id="286" r:id="rId25"/>
    <p:sldId id="287" r:id="rId26"/>
    <p:sldId id="257" r:id="rId27"/>
    <p:sldId id="261" r:id="rId28"/>
    <p:sldId id="290" r:id="rId29"/>
    <p:sldId id="258" r:id="rId30"/>
    <p:sldId id="262" r:id="rId31"/>
    <p:sldId id="291" r:id="rId32"/>
    <p:sldId id="260" r:id="rId33"/>
    <p:sldId id="277" r:id="rId3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438"/>
    <a:srgbClr val="FFD3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0"/>
    <p:restoredTop sz="96197"/>
  </p:normalViewPr>
  <p:slideViewPr>
    <p:cSldViewPr snapToGrid="0" snapToObjects="1">
      <p:cViewPr varScale="1">
        <p:scale>
          <a:sx n="102" d="100"/>
          <a:sy n="102" d="100"/>
        </p:scale>
        <p:origin x="216" y="8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F2493-3EE0-C04E-A62E-BE2790CCD027}" type="datetimeFigureOut">
              <a:rPr lang="en-IT" smtClean="0"/>
              <a:t>19/04/22</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AC95D-9A64-AF46-A4DE-8CC605029325}" type="slidenum">
              <a:rPr lang="en-IT" smtClean="0"/>
              <a:t>‹#›</a:t>
            </a:fld>
            <a:endParaRPr lang="en-IT"/>
          </a:p>
        </p:txBody>
      </p:sp>
    </p:spTree>
    <p:extLst>
      <p:ext uri="{BB962C8B-B14F-4D97-AF65-F5344CB8AC3E}">
        <p14:creationId xmlns:p14="http://schemas.microsoft.com/office/powerpoint/2010/main" val="2145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498B-6642-D94C-AB73-77C64FA267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T"/>
          </a:p>
        </p:txBody>
      </p:sp>
      <p:sp>
        <p:nvSpPr>
          <p:cNvPr id="3" name="Subtitle 2">
            <a:extLst>
              <a:ext uri="{FF2B5EF4-FFF2-40B4-BE49-F238E27FC236}">
                <a16:creationId xmlns:a16="http://schemas.microsoft.com/office/drawing/2014/main" id="{F7C9EAFB-66CF-C54B-8A69-25A613258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T"/>
          </a:p>
        </p:txBody>
      </p:sp>
      <p:sp>
        <p:nvSpPr>
          <p:cNvPr id="4" name="Date Placeholder 3">
            <a:extLst>
              <a:ext uri="{FF2B5EF4-FFF2-40B4-BE49-F238E27FC236}">
                <a16:creationId xmlns:a16="http://schemas.microsoft.com/office/drawing/2014/main" id="{7ED75D89-7A61-FF40-BE12-AEBA632990D1}"/>
              </a:ext>
            </a:extLst>
          </p:cNvPr>
          <p:cNvSpPr>
            <a:spLocks noGrp="1"/>
          </p:cNvSpPr>
          <p:nvPr>
            <p:ph type="dt" sz="half" idx="10"/>
          </p:nvPr>
        </p:nvSpPr>
        <p:spPr/>
        <p:txBody>
          <a:bodyPr/>
          <a:lstStyle/>
          <a:p>
            <a:fld id="{A85ACE7D-9A67-F946-9F66-6213E80694FD}" type="datetime1">
              <a:rPr lang="it-IT" smtClean="0"/>
              <a:t>19/04/22</a:t>
            </a:fld>
            <a:endParaRPr lang="en-IT"/>
          </a:p>
        </p:txBody>
      </p:sp>
      <p:sp>
        <p:nvSpPr>
          <p:cNvPr id="5" name="Footer Placeholder 4">
            <a:extLst>
              <a:ext uri="{FF2B5EF4-FFF2-40B4-BE49-F238E27FC236}">
                <a16:creationId xmlns:a16="http://schemas.microsoft.com/office/drawing/2014/main" id="{8D166615-C41E-574F-88B9-76820F244F1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D9D84B5-EDE8-9B42-AA5C-303C31728465}"/>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71709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3BD0-6E2B-B442-8DC7-17B0895F8615}"/>
              </a:ext>
            </a:extLst>
          </p:cNvPr>
          <p:cNvSpPr>
            <a:spLocks noGrp="1"/>
          </p:cNvSpPr>
          <p:nvPr>
            <p:ph type="title"/>
          </p:nvPr>
        </p:nvSpPr>
        <p:spPr/>
        <p:txBody>
          <a:bodyPr/>
          <a:lstStyle/>
          <a:p>
            <a:r>
              <a:rPr lang="en-US"/>
              <a:t>Click to edit Master title style</a:t>
            </a:r>
            <a:endParaRPr lang="en-IT"/>
          </a:p>
        </p:txBody>
      </p:sp>
      <p:sp>
        <p:nvSpPr>
          <p:cNvPr id="3" name="Vertical Text Placeholder 2">
            <a:extLst>
              <a:ext uri="{FF2B5EF4-FFF2-40B4-BE49-F238E27FC236}">
                <a16:creationId xmlns:a16="http://schemas.microsoft.com/office/drawing/2014/main" id="{09A64FEF-94B0-C54C-8A8A-2F16AC0706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Date Placeholder 3">
            <a:extLst>
              <a:ext uri="{FF2B5EF4-FFF2-40B4-BE49-F238E27FC236}">
                <a16:creationId xmlns:a16="http://schemas.microsoft.com/office/drawing/2014/main" id="{261D2071-70E1-A24B-B304-45C1A768599F}"/>
              </a:ext>
            </a:extLst>
          </p:cNvPr>
          <p:cNvSpPr>
            <a:spLocks noGrp="1"/>
          </p:cNvSpPr>
          <p:nvPr>
            <p:ph type="dt" sz="half" idx="10"/>
          </p:nvPr>
        </p:nvSpPr>
        <p:spPr/>
        <p:txBody>
          <a:bodyPr/>
          <a:lstStyle/>
          <a:p>
            <a:fld id="{4E1DEB6F-73EF-CB40-89DC-D3FCF0D8AA95}" type="datetime1">
              <a:rPr lang="it-IT" smtClean="0"/>
              <a:t>19/04/22</a:t>
            </a:fld>
            <a:endParaRPr lang="en-IT"/>
          </a:p>
        </p:txBody>
      </p:sp>
      <p:sp>
        <p:nvSpPr>
          <p:cNvPr id="5" name="Footer Placeholder 4">
            <a:extLst>
              <a:ext uri="{FF2B5EF4-FFF2-40B4-BE49-F238E27FC236}">
                <a16:creationId xmlns:a16="http://schemas.microsoft.com/office/drawing/2014/main" id="{ED784602-6333-0D40-9169-0F4F19565C2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70C0F83-E016-234B-BEB0-E139C173DDBB}"/>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426572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893678-86F9-E448-BF2A-D4B7858D25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T"/>
          </a:p>
        </p:txBody>
      </p:sp>
      <p:sp>
        <p:nvSpPr>
          <p:cNvPr id="3" name="Vertical Text Placeholder 2">
            <a:extLst>
              <a:ext uri="{FF2B5EF4-FFF2-40B4-BE49-F238E27FC236}">
                <a16:creationId xmlns:a16="http://schemas.microsoft.com/office/drawing/2014/main" id="{3089F502-56A4-B244-9966-4549F0CDC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Date Placeholder 3">
            <a:extLst>
              <a:ext uri="{FF2B5EF4-FFF2-40B4-BE49-F238E27FC236}">
                <a16:creationId xmlns:a16="http://schemas.microsoft.com/office/drawing/2014/main" id="{6755A7E3-DEE5-A148-8FAD-5AB8AC070C70}"/>
              </a:ext>
            </a:extLst>
          </p:cNvPr>
          <p:cNvSpPr>
            <a:spLocks noGrp="1"/>
          </p:cNvSpPr>
          <p:nvPr>
            <p:ph type="dt" sz="half" idx="10"/>
          </p:nvPr>
        </p:nvSpPr>
        <p:spPr/>
        <p:txBody>
          <a:bodyPr/>
          <a:lstStyle/>
          <a:p>
            <a:fld id="{7C5FFFC7-F4B6-5549-B148-625F6505746A}" type="datetime1">
              <a:rPr lang="it-IT" smtClean="0"/>
              <a:t>19/04/22</a:t>
            </a:fld>
            <a:endParaRPr lang="en-IT"/>
          </a:p>
        </p:txBody>
      </p:sp>
      <p:sp>
        <p:nvSpPr>
          <p:cNvPr id="5" name="Footer Placeholder 4">
            <a:extLst>
              <a:ext uri="{FF2B5EF4-FFF2-40B4-BE49-F238E27FC236}">
                <a16:creationId xmlns:a16="http://schemas.microsoft.com/office/drawing/2014/main" id="{A1098CB7-D3C4-A24B-80E8-4B0F282E87E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0FA35A4-E95E-B144-A588-F1769AFCADC4}"/>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16497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F9AC-5A42-ED46-B614-6490DE4BC3AD}"/>
              </a:ext>
            </a:extLst>
          </p:cNvPr>
          <p:cNvSpPr>
            <a:spLocks noGrp="1"/>
          </p:cNvSpPr>
          <p:nvPr>
            <p:ph type="title"/>
          </p:nvPr>
        </p:nvSpPr>
        <p:spPr/>
        <p:txBody>
          <a:bodyPr/>
          <a:lstStyle/>
          <a:p>
            <a:r>
              <a:rPr lang="en-US"/>
              <a:t>Click to edit Master title style</a:t>
            </a:r>
            <a:endParaRPr lang="en-IT"/>
          </a:p>
        </p:txBody>
      </p:sp>
      <p:sp>
        <p:nvSpPr>
          <p:cNvPr id="3" name="Content Placeholder 2">
            <a:extLst>
              <a:ext uri="{FF2B5EF4-FFF2-40B4-BE49-F238E27FC236}">
                <a16:creationId xmlns:a16="http://schemas.microsoft.com/office/drawing/2014/main" id="{F34CB699-68F5-A349-81B9-DC4326E61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Date Placeholder 3">
            <a:extLst>
              <a:ext uri="{FF2B5EF4-FFF2-40B4-BE49-F238E27FC236}">
                <a16:creationId xmlns:a16="http://schemas.microsoft.com/office/drawing/2014/main" id="{8B848D48-EC93-F14B-8784-202422EE6BE4}"/>
              </a:ext>
            </a:extLst>
          </p:cNvPr>
          <p:cNvSpPr>
            <a:spLocks noGrp="1"/>
          </p:cNvSpPr>
          <p:nvPr>
            <p:ph type="dt" sz="half" idx="10"/>
          </p:nvPr>
        </p:nvSpPr>
        <p:spPr/>
        <p:txBody>
          <a:bodyPr/>
          <a:lstStyle/>
          <a:p>
            <a:fld id="{029AF91C-A959-EA4F-A32B-5C63ECAA95B7}" type="datetime1">
              <a:rPr lang="it-IT" smtClean="0"/>
              <a:t>19/04/22</a:t>
            </a:fld>
            <a:endParaRPr lang="en-IT"/>
          </a:p>
        </p:txBody>
      </p:sp>
      <p:sp>
        <p:nvSpPr>
          <p:cNvPr id="5" name="Footer Placeholder 4">
            <a:extLst>
              <a:ext uri="{FF2B5EF4-FFF2-40B4-BE49-F238E27FC236}">
                <a16:creationId xmlns:a16="http://schemas.microsoft.com/office/drawing/2014/main" id="{B2C2118C-ED1C-2A48-A4C6-9A3BAF35EFE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46B583B3-9D55-F14E-8567-0C8CBBCCBCD5}"/>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13225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4EB-03CA-6D46-B006-3206100C31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T"/>
          </a:p>
        </p:txBody>
      </p:sp>
      <p:sp>
        <p:nvSpPr>
          <p:cNvPr id="3" name="Text Placeholder 2">
            <a:extLst>
              <a:ext uri="{FF2B5EF4-FFF2-40B4-BE49-F238E27FC236}">
                <a16:creationId xmlns:a16="http://schemas.microsoft.com/office/drawing/2014/main" id="{7B501961-4620-3E48-9F16-08AEC12DE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65C78-943C-D747-8286-6F79219928BE}"/>
              </a:ext>
            </a:extLst>
          </p:cNvPr>
          <p:cNvSpPr>
            <a:spLocks noGrp="1"/>
          </p:cNvSpPr>
          <p:nvPr>
            <p:ph type="dt" sz="half" idx="10"/>
          </p:nvPr>
        </p:nvSpPr>
        <p:spPr/>
        <p:txBody>
          <a:bodyPr/>
          <a:lstStyle/>
          <a:p>
            <a:fld id="{C0AA9E2A-DD57-8E4B-87A5-0CEBFFC6D324}" type="datetime1">
              <a:rPr lang="it-IT" smtClean="0"/>
              <a:t>19/04/22</a:t>
            </a:fld>
            <a:endParaRPr lang="en-IT"/>
          </a:p>
        </p:txBody>
      </p:sp>
      <p:sp>
        <p:nvSpPr>
          <p:cNvPr id="5" name="Footer Placeholder 4">
            <a:extLst>
              <a:ext uri="{FF2B5EF4-FFF2-40B4-BE49-F238E27FC236}">
                <a16:creationId xmlns:a16="http://schemas.microsoft.com/office/drawing/2014/main" id="{0F21F5BA-20D3-9647-9C2D-0B32A6752E6E}"/>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1E5C6564-C481-9A42-A84C-E6A5334796B0}"/>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170276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FF4AE-09D5-434B-8968-5CCFD24BB917}"/>
              </a:ext>
            </a:extLst>
          </p:cNvPr>
          <p:cNvSpPr>
            <a:spLocks noGrp="1"/>
          </p:cNvSpPr>
          <p:nvPr>
            <p:ph type="title"/>
          </p:nvPr>
        </p:nvSpPr>
        <p:spPr/>
        <p:txBody>
          <a:bodyPr/>
          <a:lstStyle/>
          <a:p>
            <a:r>
              <a:rPr lang="en-US"/>
              <a:t>Click to edit Master title style</a:t>
            </a:r>
            <a:endParaRPr lang="en-IT"/>
          </a:p>
        </p:txBody>
      </p:sp>
      <p:sp>
        <p:nvSpPr>
          <p:cNvPr id="3" name="Content Placeholder 2">
            <a:extLst>
              <a:ext uri="{FF2B5EF4-FFF2-40B4-BE49-F238E27FC236}">
                <a16:creationId xmlns:a16="http://schemas.microsoft.com/office/drawing/2014/main" id="{B73DE626-A2F5-3C41-9C85-247FDD75B7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Content Placeholder 3">
            <a:extLst>
              <a:ext uri="{FF2B5EF4-FFF2-40B4-BE49-F238E27FC236}">
                <a16:creationId xmlns:a16="http://schemas.microsoft.com/office/drawing/2014/main" id="{BED7B8D2-35A0-DA42-9722-BCF21A97A5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5" name="Date Placeholder 4">
            <a:extLst>
              <a:ext uri="{FF2B5EF4-FFF2-40B4-BE49-F238E27FC236}">
                <a16:creationId xmlns:a16="http://schemas.microsoft.com/office/drawing/2014/main" id="{1B18E329-2C78-0D43-9AD2-564DF716C267}"/>
              </a:ext>
            </a:extLst>
          </p:cNvPr>
          <p:cNvSpPr>
            <a:spLocks noGrp="1"/>
          </p:cNvSpPr>
          <p:nvPr>
            <p:ph type="dt" sz="half" idx="10"/>
          </p:nvPr>
        </p:nvSpPr>
        <p:spPr/>
        <p:txBody>
          <a:bodyPr/>
          <a:lstStyle/>
          <a:p>
            <a:fld id="{D48448A4-02B4-F04C-8F0F-64C0E2900DED}" type="datetime1">
              <a:rPr lang="it-IT" smtClean="0"/>
              <a:t>19/04/22</a:t>
            </a:fld>
            <a:endParaRPr lang="en-IT"/>
          </a:p>
        </p:txBody>
      </p:sp>
      <p:sp>
        <p:nvSpPr>
          <p:cNvPr id="6" name="Footer Placeholder 5">
            <a:extLst>
              <a:ext uri="{FF2B5EF4-FFF2-40B4-BE49-F238E27FC236}">
                <a16:creationId xmlns:a16="http://schemas.microsoft.com/office/drawing/2014/main" id="{8A14CE90-A97A-A84A-995E-E728189DF00B}"/>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DA96AD3F-D287-4345-AAD4-13F9B018E8BD}"/>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428503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ECDE-79CA-2747-B68E-01FB2E859B7E}"/>
              </a:ext>
            </a:extLst>
          </p:cNvPr>
          <p:cNvSpPr>
            <a:spLocks noGrp="1"/>
          </p:cNvSpPr>
          <p:nvPr>
            <p:ph type="title"/>
          </p:nvPr>
        </p:nvSpPr>
        <p:spPr>
          <a:xfrm>
            <a:off x="839788" y="365125"/>
            <a:ext cx="10515600" cy="1325563"/>
          </a:xfrm>
        </p:spPr>
        <p:txBody>
          <a:bodyPr/>
          <a:lstStyle/>
          <a:p>
            <a:r>
              <a:rPr lang="en-US"/>
              <a:t>Click to edit Master title style</a:t>
            </a:r>
            <a:endParaRPr lang="en-IT"/>
          </a:p>
        </p:txBody>
      </p:sp>
      <p:sp>
        <p:nvSpPr>
          <p:cNvPr id="3" name="Text Placeholder 2">
            <a:extLst>
              <a:ext uri="{FF2B5EF4-FFF2-40B4-BE49-F238E27FC236}">
                <a16:creationId xmlns:a16="http://schemas.microsoft.com/office/drawing/2014/main" id="{A13F15F3-10FD-1540-9091-941C9CB34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39BC46-22E4-3540-96E6-0D7C32F6EF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5" name="Text Placeholder 4">
            <a:extLst>
              <a:ext uri="{FF2B5EF4-FFF2-40B4-BE49-F238E27FC236}">
                <a16:creationId xmlns:a16="http://schemas.microsoft.com/office/drawing/2014/main" id="{DFC2FB97-2B03-C740-986C-1B9B9A8C7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C8A7C5-4C60-8C41-BFEF-6FA3CB734D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7" name="Date Placeholder 6">
            <a:extLst>
              <a:ext uri="{FF2B5EF4-FFF2-40B4-BE49-F238E27FC236}">
                <a16:creationId xmlns:a16="http://schemas.microsoft.com/office/drawing/2014/main" id="{C6FD121B-C569-7745-8119-8948AF26517F}"/>
              </a:ext>
            </a:extLst>
          </p:cNvPr>
          <p:cNvSpPr>
            <a:spLocks noGrp="1"/>
          </p:cNvSpPr>
          <p:nvPr>
            <p:ph type="dt" sz="half" idx="10"/>
          </p:nvPr>
        </p:nvSpPr>
        <p:spPr/>
        <p:txBody>
          <a:bodyPr/>
          <a:lstStyle/>
          <a:p>
            <a:fld id="{29667D09-9C7A-B74D-9662-3F1DEBAEA1DC}" type="datetime1">
              <a:rPr lang="it-IT" smtClean="0"/>
              <a:t>19/04/22</a:t>
            </a:fld>
            <a:endParaRPr lang="en-IT"/>
          </a:p>
        </p:txBody>
      </p:sp>
      <p:sp>
        <p:nvSpPr>
          <p:cNvPr id="8" name="Footer Placeholder 7">
            <a:extLst>
              <a:ext uri="{FF2B5EF4-FFF2-40B4-BE49-F238E27FC236}">
                <a16:creationId xmlns:a16="http://schemas.microsoft.com/office/drawing/2014/main" id="{9873D306-9324-804B-B6FD-C6E2AFA16A94}"/>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550601C4-0A43-734D-9576-0ECE0D039AC5}"/>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11753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A18D-EBFF-FF4F-93B0-07D67984F2A8}"/>
              </a:ext>
            </a:extLst>
          </p:cNvPr>
          <p:cNvSpPr>
            <a:spLocks noGrp="1"/>
          </p:cNvSpPr>
          <p:nvPr>
            <p:ph type="title"/>
          </p:nvPr>
        </p:nvSpPr>
        <p:spPr/>
        <p:txBody>
          <a:bodyPr/>
          <a:lstStyle/>
          <a:p>
            <a:r>
              <a:rPr lang="en-US"/>
              <a:t>Click to edit Master title style</a:t>
            </a:r>
            <a:endParaRPr lang="en-IT"/>
          </a:p>
        </p:txBody>
      </p:sp>
      <p:sp>
        <p:nvSpPr>
          <p:cNvPr id="3" name="Date Placeholder 2">
            <a:extLst>
              <a:ext uri="{FF2B5EF4-FFF2-40B4-BE49-F238E27FC236}">
                <a16:creationId xmlns:a16="http://schemas.microsoft.com/office/drawing/2014/main" id="{0F2E469D-F43A-E24B-BA0D-AC80770319DE}"/>
              </a:ext>
            </a:extLst>
          </p:cNvPr>
          <p:cNvSpPr>
            <a:spLocks noGrp="1"/>
          </p:cNvSpPr>
          <p:nvPr>
            <p:ph type="dt" sz="half" idx="10"/>
          </p:nvPr>
        </p:nvSpPr>
        <p:spPr/>
        <p:txBody>
          <a:bodyPr/>
          <a:lstStyle/>
          <a:p>
            <a:fld id="{2BD5DC81-6474-EB4B-818C-8B6F570A94D0}" type="datetime1">
              <a:rPr lang="it-IT" smtClean="0"/>
              <a:t>19/04/22</a:t>
            </a:fld>
            <a:endParaRPr lang="en-IT"/>
          </a:p>
        </p:txBody>
      </p:sp>
      <p:sp>
        <p:nvSpPr>
          <p:cNvPr id="4" name="Footer Placeholder 3">
            <a:extLst>
              <a:ext uri="{FF2B5EF4-FFF2-40B4-BE49-F238E27FC236}">
                <a16:creationId xmlns:a16="http://schemas.microsoft.com/office/drawing/2014/main" id="{D2186E57-75DF-6049-BE6E-D121BF4EE403}"/>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8A7B2AAD-0DD8-804A-9A50-99392C177B62}"/>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281922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FE6B3-EDC7-6E4F-AE89-A962D5CE8C15}"/>
              </a:ext>
            </a:extLst>
          </p:cNvPr>
          <p:cNvSpPr>
            <a:spLocks noGrp="1"/>
          </p:cNvSpPr>
          <p:nvPr>
            <p:ph type="dt" sz="half" idx="10"/>
          </p:nvPr>
        </p:nvSpPr>
        <p:spPr/>
        <p:txBody>
          <a:bodyPr/>
          <a:lstStyle/>
          <a:p>
            <a:fld id="{8F23767E-887F-1143-8D62-AAE564304BFF}" type="datetime1">
              <a:rPr lang="it-IT" smtClean="0"/>
              <a:t>19/04/22</a:t>
            </a:fld>
            <a:endParaRPr lang="en-IT"/>
          </a:p>
        </p:txBody>
      </p:sp>
      <p:sp>
        <p:nvSpPr>
          <p:cNvPr id="3" name="Footer Placeholder 2">
            <a:extLst>
              <a:ext uri="{FF2B5EF4-FFF2-40B4-BE49-F238E27FC236}">
                <a16:creationId xmlns:a16="http://schemas.microsoft.com/office/drawing/2014/main" id="{1809C0A9-E4FF-8348-A160-736232026D41}"/>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08718E20-0CE1-EE44-990A-9FFA6CE32C85}"/>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367237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551B-28A7-F54D-9BC7-A47ECE45C5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T"/>
          </a:p>
        </p:txBody>
      </p:sp>
      <p:sp>
        <p:nvSpPr>
          <p:cNvPr id="3" name="Content Placeholder 2">
            <a:extLst>
              <a:ext uri="{FF2B5EF4-FFF2-40B4-BE49-F238E27FC236}">
                <a16:creationId xmlns:a16="http://schemas.microsoft.com/office/drawing/2014/main" id="{47944DE2-23D2-C54E-B346-554D6A77DB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Text Placeholder 3">
            <a:extLst>
              <a:ext uri="{FF2B5EF4-FFF2-40B4-BE49-F238E27FC236}">
                <a16:creationId xmlns:a16="http://schemas.microsoft.com/office/drawing/2014/main" id="{D3A7BEA2-D146-1048-9FF8-23A129642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395E59-ACBD-F94C-A531-1C30D7C7E7C3}"/>
              </a:ext>
            </a:extLst>
          </p:cNvPr>
          <p:cNvSpPr>
            <a:spLocks noGrp="1"/>
          </p:cNvSpPr>
          <p:nvPr>
            <p:ph type="dt" sz="half" idx="10"/>
          </p:nvPr>
        </p:nvSpPr>
        <p:spPr/>
        <p:txBody>
          <a:bodyPr/>
          <a:lstStyle/>
          <a:p>
            <a:fld id="{47F98BA2-CF54-8B48-9BA4-9723B0F6B987}" type="datetime1">
              <a:rPr lang="it-IT" smtClean="0"/>
              <a:t>19/04/22</a:t>
            </a:fld>
            <a:endParaRPr lang="en-IT"/>
          </a:p>
        </p:txBody>
      </p:sp>
      <p:sp>
        <p:nvSpPr>
          <p:cNvPr id="6" name="Footer Placeholder 5">
            <a:extLst>
              <a:ext uri="{FF2B5EF4-FFF2-40B4-BE49-F238E27FC236}">
                <a16:creationId xmlns:a16="http://schemas.microsoft.com/office/drawing/2014/main" id="{12D8E7ED-5339-7045-9197-B144F0180B03}"/>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915CB2E-0BBF-9241-B140-77ED7DA012FA}"/>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23854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9AA6-BA9C-9144-9997-22202EF60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T"/>
          </a:p>
        </p:txBody>
      </p:sp>
      <p:sp>
        <p:nvSpPr>
          <p:cNvPr id="3" name="Picture Placeholder 2">
            <a:extLst>
              <a:ext uri="{FF2B5EF4-FFF2-40B4-BE49-F238E27FC236}">
                <a16:creationId xmlns:a16="http://schemas.microsoft.com/office/drawing/2014/main" id="{835FA7EE-8E24-744A-8085-76524FE43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1DB309B0-D903-DB4F-9135-36C27932BE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5F0A8C-EBFB-504E-8FCA-F545BCCAFA25}"/>
              </a:ext>
            </a:extLst>
          </p:cNvPr>
          <p:cNvSpPr>
            <a:spLocks noGrp="1"/>
          </p:cNvSpPr>
          <p:nvPr>
            <p:ph type="dt" sz="half" idx="10"/>
          </p:nvPr>
        </p:nvSpPr>
        <p:spPr/>
        <p:txBody>
          <a:bodyPr/>
          <a:lstStyle/>
          <a:p>
            <a:fld id="{9AC811F9-949F-BD49-A81B-E8DCFF2A1674}" type="datetime1">
              <a:rPr lang="it-IT" smtClean="0"/>
              <a:t>19/04/22</a:t>
            </a:fld>
            <a:endParaRPr lang="en-IT"/>
          </a:p>
        </p:txBody>
      </p:sp>
      <p:sp>
        <p:nvSpPr>
          <p:cNvPr id="6" name="Footer Placeholder 5">
            <a:extLst>
              <a:ext uri="{FF2B5EF4-FFF2-40B4-BE49-F238E27FC236}">
                <a16:creationId xmlns:a16="http://schemas.microsoft.com/office/drawing/2014/main" id="{4279963A-197F-C648-AB4E-8794B286717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7B88BBF-B994-344E-82AD-478B1FC32F91}"/>
              </a:ext>
            </a:extLst>
          </p:cNvPr>
          <p:cNvSpPr>
            <a:spLocks noGrp="1"/>
          </p:cNvSpPr>
          <p:nvPr>
            <p:ph type="sldNum" sz="quarter" idx="12"/>
          </p:nvPr>
        </p:nvSpPr>
        <p:spPr/>
        <p:txBody>
          <a:bodyPr/>
          <a:lstStyle/>
          <a:p>
            <a:fld id="{95081536-C591-354F-A3DF-E6A71179AC26}" type="slidenum">
              <a:rPr lang="en-IT" smtClean="0"/>
              <a:t>‹#›</a:t>
            </a:fld>
            <a:endParaRPr lang="en-IT"/>
          </a:p>
        </p:txBody>
      </p:sp>
    </p:spTree>
    <p:extLst>
      <p:ext uri="{BB962C8B-B14F-4D97-AF65-F5344CB8AC3E}">
        <p14:creationId xmlns:p14="http://schemas.microsoft.com/office/powerpoint/2010/main" val="2641490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99189-26A4-4541-996D-88240CEA0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T"/>
          </a:p>
        </p:txBody>
      </p:sp>
      <p:sp>
        <p:nvSpPr>
          <p:cNvPr id="3" name="Text Placeholder 2">
            <a:extLst>
              <a:ext uri="{FF2B5EF4-FFF2-40B4-BE49-F238E27FC236}">
                <a16:creationId xmlns:a16="http://schemas.microsoft.com/office/drawing/2014/main" id="{674E28CD-F649-0F40-800D-6EDBF10B3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Date Placeholder 3">
            <a:extLst>
              <a:ext uri="{FF2B5EF4-FFF2-40B4-BE49-F238E27FC236}">
                <a16:creationId xmlns:a16="http://schemas.microsoft.com/office/drawing/2014/main" id="{35F92711-AC33-AD4F-A512-E11B46DA97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61373-4EE6-2A43-8F94-28D8F3752D47}" type="datetime1">
              <a:rPr lang="it-IT" smtClean="0"/>
              <a:t>19/04/22</a:t>
            </a:fld>
            <a:endParaRPr lang="en-IT"/>
          </a:p>
        </p:txBody>
      </p:sp>
      <p:sp>
        <p:nvSpPr>
          <p:cNvPr id="5" name="Footer Placeholder 4">
            <a:extLst>
              <a:ext uri="{FF2B5EF4-FFF2-40B4-BE49-F238E27FC236}">
                <a16:creationId xmlns:a16="http://schemas.microsoft.com/office/drawing/2014/main" id="{4B0A2445-D93F-FA42-BFBC-9C6AFDF21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A5845FE7-6D23-424C-9174-52145A082C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81536-C591-354F-A3DF-E6A71179AC26}" type="slidenum">
              <a:rPr lang="en-IT" smtClean="0"/>
              <a:t>‹#›</a:t>
            </a:fld>
            <a:endParaRPr lang="en-IT"/>
          </a:p>
        </p:txBody>
      </p:sp>
    </p:spTree>
    <p:extLst>
      <p:ext uri="{BB962C8B-B14F-4D97-AF65-F5344CB8AC3E}">
        <p14:creationId xmlns:p14="http://schemas.microsoft.com/office/powerpoint/2010/main" val="109039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19DF3C-6357-C848-8215-8B27620A17F6}"/>
              </a:ext>
            </a:extLst>
          </p:cNvPr>
          <p:cNvPicPr>
            <a:picLocks noChangeAspect="1"/>
          </p:cNvPicPr>
          <p:nvPr/>
        </p:nvPicPr>
        <p:blipFill>
          <a:blip r:embed="rId2">
            <a:alphaModFix amt="9000"/>
          </a:blip>
          <a:stretch>
            <a:fillRect/>
          </a:stretch>
        </p:blipFill>
        <p:spPr>
          <a:xfrm>
            <a:off x="0" y="0"/>
            <a:ext cx="10478814" cy="6869445"/>
          </a:xfrm>
          <a:prstGeom prst="rect">
            <a:avLst/>
          </a:prstGeom>
        </p:spPr>
      </p:pic>
      <p:sp>
        <p:nvSpPr>
          <p:cNvPr id="2" name="Title 1">
            <a:extLst>
              <a:ext uri="{FF2B5EF4-FFF2-40B4-BE49-F238E27FC236}">
                <a16:creationId xmlns:a16="http://schemas.microsoft.com/office/drawing/2014/main" id="{CA540D54-3F79-644B-AD66-36F5C6B08FE8}"/>
              </a:ext>
            </a:extLst>
          </p:cNvPr>
          <p:cNvSpPr>
            <a:spLocks noGrp="1"/>
          </p:cNvSpPr>
          <p:nvPr>
            <p:ph type="ctrTitle"/>
          </p:nvPr>
        </p:nvSpPr>
        <p:spPr>
          <a:xfrm>
            <a:off x="856593" y="1213016"/>
            <a:ext cx="10478814" cy="3367088"/>
          </a:xfrm>
        </p:spPr>
        <p:txBody>
          <a:bodyPr>
            <a:normAutofit/>
          </a:bodyPr>
          <a:lstStyle/>
          <a:p>
            <a:pPr>
              <a:lnSpc>
                <a:spcPct val="100000"/>
              </a:lnSpc>
              <a:spcAft>
                <a:spcPts val="600"/>
              </a:spcAft>
            </a:pPr>
            <a:r>
              <a:rPr lang="en-US" sz="3200" dirty="0">
                <a:solidFill>
                  <a:schemeClr val="accent1"/>
                </a:solidFill>
                <a:latin typeface="Arial Rounded MT Bold" panose="020F0704030504030204" pitchFamily="34" charset="77"/>
              </a:rPr>
              <a:t>INFN: </a:t>
            </a:r>
            <a:r>
              <a:rPr lang="en-US" sz="3200" dirty="0" err="1">
                <a:solidFill>
                  <a:schemeClr val="accent1"/>
                </a:solidFill>
                <a:latin typeface="Arial Rounded MT Bold" panose="020F0704030504030204" pitchFamily="34" charset="77"/>
              </a:rPr>
              <a:t>Cinquant'anni</a:t>
            </a:r>
            <a:r>
              <a:rPr lang="en-US" sz="3200" dirty="0">
                <a:solidFill>
                  <a:schemeClr val="accent1"/>
                </a:solidFill>
                <a:latin typeface="Arial Rounded MT Bold" panose="020F0704030504030204" pitchFamily="34" charset="77"/>
              </a:rPr>
              <a:t> di </a:t>
            </a:r>
            <a:r>
              <a:rPr lang="en-US" sz="3200" dirty="0" err="1">
                <a:solidFill>
                  <a:schemeClr val="accent1"/>
                </a:solidFill>
                <a:latin typeface="Arial Rounded MT Bold" panose="020F0704030504030204" pitchFamily="34" charset="77"/>
              </a:rPr>
              <a:t>ricerca</a:t>
            </a:r>
            <a:r>
              <a:rPr lang="en-US" sz="3200" dirty="0">
                <a:solidFill>
                  <a:schemeClr val="accent1"/>
                </a:solidFill>
                <a:latin typeface="Arial Rounded MT Bold" panose="020F0704030504030204" pitchFamily="34" charset="77"/>
              </a:rPr>
              <a:t> e </a:t>
            </a:r>
            <a:r>
              <a:rPr lang="en-US" sz="3200" dirty="0" err="1">
                <a:solidFill>
                  <a:schemeClr val="accent1"/>
                </a:solidFill>
                <a:latin typeface="Arial Rounded MT Bold" panose="020F0704030504030204" pitchFamily="34" charset="77"/>
              </a:rPr>
              <a:t>sviluppo</a:t>
            </a:r>
            <a:br>
              <a:rPr lang="en-US" dirty="0">
                <a:solidFill>
                  <a:schemeClr val="accent1"/>
                </a:solidFill>
                <a:latin typeface="Arial Rounded MT Bold" panose="020F0704030504030204" pitchFamily="34" charset="77"/>
              </a:rPr>
            </a:br>
            <a:r>
              <a:rPr lang="en-IT" dirty="0">
                <a:solidFill>
                  <a:schemeClr val="accent1"/>
                </a:solidFill>
                <a:latin typeface="Arial Rounded MT Bold" panose="020F0704030504030204" pitchFamily="34" charset="77"/>
                <a:cs typeface="Cavolini" panose="03000502040302020204" pitchFamily="66" charset="0"/>
              </a:rPr>
              <a:t>Einstein Telescope</a:t>
            </a:r>
            <a:br>
              <a:rPr lang="en-IT" dirty="0">
                <a:latin typeface="Arial Rounded MT Bold" panose="020F0704030504030204" pitchFamily="34" charset="77"/>
                <a:cs typeface="Cavolini" panose="03000502040302020204" pitchFamily="66" charset="0"/>
              </a:rPr>
            </a:br>
            <a:endParaRPr lang="en-IT" i="1" dirty="0">
              <a:solidFill>
                <a:schemeClr val="bg1">
                  <a:lumMod val="65000"/>
                </a:schemeClr>
              </a:solidFill>
              <a:latin typeface="Arial Rounded MT Bold" panose="020F0704030504030204" pitchFamily="34" charset="77"/>
              <a:cs typeface="Cavolini" panose="03000502040302020204" pitchFamily="66" charset="0"/>
            </a:endParaRPr>
          </a:p>
        </p:txBody>
      </p:sp>
      <p:sp>
        <p:nvSpPr>
          <p:cNvPr id="3" name="Subtitle 2">
            <a:extLst>
              <a:ext uri="{FF2B5EF4-FFF2-40B4-BE49-F238E27FC236}">
                <a16:creationId xmlns:a16="http://schemas.microsoft.com/office/drawing/2014/main" id="{4FC17392-A529-0741-9818-7CA07271BE27}"/>
              </a:ext>
            </a:extLst>
          </p:cNvPr>
          <p:cNvSpPr>
            <a:spLocks noGrp="1"/>
          </p:cNvSpPr>
          <p:nvPr>
            <p:ph type="subTitle" idx="1"/>
          </p:nvPr>
        </p:nvSpPr>
        <p:spPr/>
        <p:txBody>
          <a:bodyPr/>
          <a:lstStyle/>
          <a:p>
            <a:br>
              <a:rPr lang="en-IT" dirty="0">
                <a:latin typeface="Arial Rounded MT Bold" panose="020F0704030504030204" pitchFamily="34" charset="77"/>
                <a:cs typeface="Cavolini" panose="03000502040302020204" pitchFamily="66" charset="0"/>
              </a:rPr>
            </a:br>
            <a:r>
              <a:rPr lang="en-IT" sz="2800" i="1" dirty="0">
                <a:solidFill>
                  <a:schemeClr val="bg1">
                    <a:lumMod val="50000"/>
                  </a:schemeClr>
                </a:solidFill>
                <a:latin typeface="Arial Rounded MT Bold" panose="020F0704030504030204" pitchFamily="34" charset="77"/>
                <a:cs typeface="Cavolini" panose="03000502040302020204" pitchFamily="66" charset="0"/>
              </a:rPr>
              <a:t>Edoardo Milotti</a:t>
            </a:r>
            <a:br>
              <a:rPr lang="en-IT" sz="2800" i="1" dirty="0">
                <a:solidFill>
                  <a:schemeClr val="bg1">
                    <a:lumMod val="50000"/>
                  </a:schemeClr>
                </a:solidFill>
                <a:latin typeface="Arial Rounded MT Bold" panose="020F0704030504030204" pitchFamily="34" charset="77"/>
                <a:cs typeface="Cavolini" panose="03000502040302020204" pitchFamily="66" charset="0"/>
              </a:rPr>
            </a:br>
            <a:r>
              <a:rPr lang="en-IT" sz="2800" i="1" dirty="0">
                <a:solidFill>
                  <a:schemeClr val="bg1">
                    <a:lumMod val="50000"/>
                  </a:schemeClr>
                </a:solidFill>
                <a:latin typeface="Arial Rounded MT Bold" panose="020F0704030504030204" pitchFamily="34" charset="77"/>
                <a:cs typeface="Cavolini" panose="03000502040302020204" pitchFamily="66" charset="0"/>
              </a:rPr>
              <a:t>Università di Trieste e INFN-Sezione di Trieste</a:t>
            </a:r>
            <a:endParaRPr lang="en-IT" dirty="0">
              <a:solidFill>
                <a:schemeClr val="bg1">
                  <a:lumMod val="50000"/>
                </a:schemeClr>
              </a:solidFill>
            </a:endParaRPr>
          </a:p>
        </p:txBody>
      </p:sp>
    </p:spTree>
    <p:extLst>
      <p:ext uri="{BB962C8B-B14F-4D97-AF65-F5344CB8AC3E}">
        <p14:creationId xmlns:p14="http://schemas.microsoft.com/office/powerpoint/2010/main" val="2255631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907CC0-B5E6-854F-AF70-BC50A605AD7A}"/>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17EC25B5-E9FD-254B-9C58-D1C9F08E13B1}"/>
              </a:ext>
            </a:extLst>
          </p:cNvPr>
          <p:cNvSpPr>
            <a:spLocks noGrp="1"/>
          </p:cNvSpPr>
          <p:nvPr>
            <p:ph type="sldNum" sz="quarter" idx="12"/>
          </p:nvPr>
        </p:nvSpPr>
        <p:spPr/>
        <p:txBody>
          <a:bodyPr/>
          <a:lstStyle/>
          <a:p>
            <a:fld id="{95081536-C591-354F-A3DF-E6A71179AC26}" type="slidenum">
              <a:rPr lang="en-IT" smtClean="0"/>
              <a:t>10</a:t>
            </a:fld>
            <a:endParaRPr lang="en-IT"/>
          </a:p>
        </p:txBody>
      </p:sp>
      <p:pic>
        <p:nvPicPr>
          <p:cNvPr id="6" name="Picture 5">
            <a:extLst>
              <a:ext uri="{FF2B5EF4-FFF2-40B4-BE49-F238E27FC236}">
                <a16:creationId xmlns:a16="http://schemas.microsoft.com/office/drawing/2014/main" id="{ADB5856C-274E-994A-BBB3-486E6897F102}"/>
              </a:ext>
            </a:extLst>
          </p:cNvPr>
          <p:cNvPicPr>
            <a:picLocks noChangeAspect="1"/>
          </p:cNvPicPr>
          <p:nvPr/>
        </p:nvPicPr>
        <p:blipFill>
          <a:blip r:embed="rId2"/>
          <a:stretch>
            <a:fillRect/>
          </a:stretch>
        </p:blipFill>
        <p:spPr>
          <a:xfrm>
            <a:off x="2093451" y="0"/>
            <a:ext cx="8005097" cy="6858000"/>
          </a:xfrm>
          <a:prstGeom prst="rect">
            <a:avLst/>
          </a:prstGeom>
        </p:spPr>
      </p:pic>
    </p:spTree>
    <p:extLst>
      <p:ext uri="{BB962C8B-B14F-4D97-AF65-F5344CB8AC3E}">
        <p14:creationId xmlns:p14="http://schemas.microsoft.com/office/powerpoint/2010/main" val="304778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25CC6A-0117-814F-83EC-B82E31829949}"/>
              </a:ext>
            </a:extLst>
          </p:cNvPr>
          <p:cNvSpPr>
            <a:spLocks noGrp="1"/>
          </p:cNvSpPr>
          <p:nvPr>
            <p:ph type="sldNum" sz="quarter" idx="12"/>
          </p:nvPr>
        </p:nvSpPr>
        <p:spPr/>
        <p:txBody>
          <a:bodyPr/>
          <a:lstStyle/>
          <a:p>
            <a:fld id="{95081536-C591-354F-A3DF-E6A71179AC26}" type="slidenum">
              <a:rPr lang="en-IT" smtClean="0"/>
              <a:t>11</a:t>
            </a:fld>
            <a:endParaRPr lang="en-IT"/>
          </a:p>
        </p:txBody>
      </p:sp>
      <p:pic>
        <p:nvPicPr>
          <p:cNvPr id="5" name="Picture 4" descr="Text&#10;&#10;Description automatically generated">
            <a:extLst>
              <a:ext uri="{FF2B5EF4-FFF2-40B4-BE49-F238E27FC236}">
                <a16:creationId xmlns:a16="http://schemas.microsoft.com/office/drawing/2014/main" id="{DB5363C6-FA96-7A49-BA6C-5B88D62D42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7404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A304F1-0C45-A343-A835-BBA509B40475}"/>
              </a:ext>
            </a:extLst>
          </p:cNvPr>
          <p:cNvSpPr>
            <a:spLocks noGrp="1"/>
          </p:cNvSpPr>
          <p:nvPr>
            <p:ph type="sldNum" sz="quarter" idx="12"/>
          </p:nvPr>
        </p:nvSpPr>
        <p:spPr/>
        <p:txBody>
          <a:bodyPr/>
          <a:lstStyle/>
          <a:p>
            <a:fld id="{95081536-C591-354F-A3DF-E6A71179AC26}" type="slidenum">
              <a:rPr lang="en-IT" smtClean="0"/>
              <a:t>12</a:t>
            </a:fld>
            <a:endParaRPr lang="en-IT"/>
          </a:p>
        </p:txBody>
      </p:sp>
      <p:pic>
        <p:nvPicPr>
          <p:cNvPr id="4" name="Picture 3" descr="Timeline&#10;&#10;Description automatically generated">
            <a:extLst>
              <a:ext uri="{FF2B5EF4-FFF2-40B4-BE49-F238E27FC236}">
                <a16:creationId xmlns:a16="http://schemas.microsoft.com/office/drawing/2014/main" id="{8FEF2B18-81DA-DD42-A697-2B8DCF512929}"/>
              </a:ext>
            </a:extLst>
          </p:cNvPr>
          <p:cNvPicPr>
            <a:picLocks noChangeAspect="1"/>
          </p:cNvPicPr>
          <p:nvPr/>
        </p:nvPicPr>
        <p:blipFill>
          <a:blip r:embed="rId2"/>
          <a:stretch>
            <a:fillRect/>
          </a:stretch>
        </p:blipFill>
        <p:spPr>
          <a:xfrm>
            <a:off x="1524714" y="0"/>
            <a:ext cx="9142571" cy="6858000"/>
          </a:xfrm>
          <a:prstGeom prst="rect">
            <a:avLst/>
          </a:prstGeom>
        </p:spPr>
      </p:pic>
    </p:spTree>
    <p:extLst>
      <p:ext uri="{BB962C8B-B14F-4D97-AF65-F5344CB8AC3E}">
        <p14:creationId xmlns:p14="http://schemas.microsoft.com/office/powerpoint/2010/main" val="172795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F67CB4-4C53-8549-810B-A98C34E211AE}"/>
              </a:ext>
            </a:extLst>
          </p:cNvPr>
          <p:cNvSpPr>
            <a:spLocks noGrp="1"/>
          </p:cNvSpPr>
          <p:nvPr>
            <p:ph type="sldNum" sz="quarter" idx="12"/>
          </p:nvPr>
        </p:nvSpPr>
        <p:spPr/>
        <p:txBody>
          <a:bodyPr/>
          <a:lstStyle/>
          <a:p>
            <a:fld id="{95081536-C591-354F-A3DF-E6A71179AC26}" type="slidenum">
              <a:rPr lang="en-IT" smtClean="0"/>
              <a:t>13</a:t>
            </a:fld>
            <a:endParaRPr lang="en-IT"/>
          </a:p>
        </p:txBody>
      </p:sp>
      <p:pic>
        <p:nvPicPr>
          <p:cNvPr id="3" name="Picture 2">
            <a:extLst>
              <a:ext uri="{FF2B5EF4-FFF2-40B4-BE49-F238E27FC236}">
                <a16:creationId xmlns:a16="http://schemas.microsoft.com/office/drawing/2014/main" id="{7C2DDC8B-D97E-8642-8E7B-AB64ADC0298D}"/>
              </a:ext>
            </a:extLst>
          </p:cNvPr>
          <p:cNvPicPr>
            <a:picLocks noChangeAspect="1"/>
          </p:cNvPicPr>
          <p:nvPr/>
        </p:nvPicPr>
        <p:blipFill>
          <a:blip r:embed="rId2"/>
          <a:stretch>
            <a:fillRect/>
          </a:stretch>
        </p:blipFill>
        <p:spPr>
          <a:xfrm>
            <a:off x="447515" y="321508"/>
            <a:ext cx="4676932" cy="6214983"/>
          </a:xfrm>
          <a:prstGeom prst="rect">
            <a:avLst/>
          </a:prstGeom>
        </p:spPr>
      </p:pic>
      <p:pic>
        <p:nvPicPr>
          <p:cNvPr id="4" name="Picture 3">
            <a:extLst>
              <a:ext uri="{FF2B5EF4-FFF2-40B4-BE49-F238E27FC236}">
                <a16:creationId xmlns:a16="http://schemas.microsoft.com/office/drawing/2014/main" id="{03503718-B6AC-444A-8CE0-BA196B4549E4}"/>
              </a:ext>
            </a:extLst>
          </p:cNvPr>
          <p:cNvPicPr>
            <a:picLocks noChangeAspect="1"/>
          </p:cNvPicPr>
          <p:nvPr/>
        </p:nvPicPr>
        <p:blipFill>
          <a:blip r:embed="rId3"/>
          <a:stretch>
            <a:fillRect/>
          </a:stretch>
        </p:blipFill>
        <p:spPr>
          <a:xfrm>
            <a:off x="5454600" y="321508"/>
            <a:ext cx="5629377" cy="6214983"/>
          </a:xfrm>
          <a:prstGeom prst="rect">
            <a:avLst/>
          </a:prstGeom>
        </p:spPr>
      </p:pic>
    </p:spTree>
    <p:extLst>
      <p:ext uri="{BB962C8B-B14F-4D97-AF65-F5344CB8AC3E}">
        <p14:creationId xmlns:p14="http://schemas.microsoft.com/office/powerpoint/2010/main" val="1862098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866370-975C-FE4B-9989-7322AB75AEBC}"/>
              </a:ext>
            </a:extLst>
          </p:cNvPr>
          <p:cNvSpPr>
            <a:spLocks noGrp="1"/>
          </p:cNvSpPr>
          <p:nvPr>
            <p:ph type="sldNum" sz="quarter" idx="12"/>
          </p:nvPr>
        </p:nvSpPr>
        <p:spPr/>
        <p:txBody>
          <a:bodyPr/>
          <a:lstStyle/>
          <a:p>
            <a:fld id="{95081536-C591-354F-A3DF-E6A71179AC26}" type="slidenum">
              <a:rPr lang="en-IT" smtClean="0"/>
              <a:t>14</a:t>
            </a:fld>
            <a:endParaRPr lang="en-IT"/>
          </a:p>
        </p:txBody>
      </p:sp>
      <p:pic>
        <p:nvPicPr>
          <p:cNvPr id="3" name="Picture 2">
            <a:extLst>
              <a:ext uri="{FF2B5EF4-FFF2-40B4-BE49-F238E27FC236}">
                <a16:creationId xmlns:a16="http://schemas.microsoft.com/office/drawing/2014/main" id="{6A90930D-EEAC-2340-9C68-E55C164DA9EC}"/>
              </a:ext>
            </a:extLst>
          </p:cNvPr>
          <p:cNvPicPr>
            <a:picLocks noChangeAspect="1"/>
          </p:cNvPicPr>
          <p:nvPr/>
        </p:nvPicPr>
        <p:blipFill>
          <a:blip r:embed="rId2"/>
          <a:stretch>
            <a:fillRect/>
          </a:stretch>
        </p:blipFill>
        <p:spPr>
          <a:xfrm>
            <a:off x="0" y="0"/>
            <a:ext cx="4848606" cy="6858000"/>
          </a:xfrm>
          <a:prstGeom prst="rect">
            <a:avLst/>
          </a:prstGeom>
        </p:spPr>
      </p:pic>
    </p:spTree>
    <p:extLst>
      <p:ext uri="{BB962C8B-B14F-4D97-AF65-F5344CB8AC3E}">
        <p14:creationId xmlns:p14="http://schemas.microsoft.com/office/powerpoint/2010/main" val="37413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EA96FC-43B7-EC4E-88BA-FB87A9CA0ECE}"/>
              </a:ext>
            </a:extLst>
          </p:cNvPr>
          <p:cNvSpPr>
            <a:spLocks noGrp="1"/>
          </p:cNvSpPr>
          <p:nvPr>
            <p:ph type="sldNum" sz="quarter" idx="12"/>
          </p:nvPr>
        </p:nvSpPr>
        <p:spPr/>
        <p:txBody>
          <a:bodyPr/>
          <a:lstStyle/>
          <a:p>
            <a:fld id="{95081536-C591-354F-A3DF-E6A71179AC26}" type="slidenum">
              <a:rPr lang="en-IT" smtClean="0"/>
              <a:t>15</a:t>
            </a:fld>
            <a:endParaRPr lang="en-IT"/>
          </a:p>
        </p:txBody>
      </p:sp>
      <p:pic>
        <p:nvPicPr>
          <p:cNvPr id="5" name="Picture 4" descr="Chart&#10;&#10;Description automatically generated">
            <a:extLst>
              <a:ext uri="{FF2B5EF4-FFF2-40B4-BE49-F238E27FC236}">
                <a16:creationId xmlns:a16="http://schemas.microsoft.com/office/drawing/2014/main" id="{50B9297C-D2D5-034E-8861-D034CAD72272}"/>
              </a:ext>
            </a:extLst>
          </p:cNvPr>
          <p:cNvPicPr>
            <a:picLocks noChangeAspect="1"/>
          </p:cNvPicPr>
          <p:nvPr/>
        </p:nvPicPr>
        <p:blipFill>
          <a:blip r:embed="rId2"/>
          <a:stretch>
            <a:fillRect/>
          </a:stretch>
        </p:blipFill>
        <p:spPr>
          <a:xfrm>
            <a:off x="523371" y="494846"/>
            <a:ext cx="11145257" cy="5024211"/>
          </a:xfrm>
          <a:prstGeom prst="rect">
            <a:avLst/>
          </a:prstGeom>
        </p:spPr>
      </p:pic>
    </p:spTree>
    <p:extLst>
      <p:ext uri="{BB962C8B-B14F-4D97-AF65-F5344CB8AC3E}">
        <p14:creationId xmlns:p14="http://schemas.microsoft.com/office/powerpoint/2010/main" val="187177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0A9010-B5CE-F941-9ABD-0BCA52F697EF}"/>
              </a:ext>
            </a:extLst>
          </p:cNvPr>
          <p:cNvPicPr>
            <a:picLocks noChangeAspect="1"/>
          </p:cNvPicPr>
          <p:nvPr/>
        </p:nvPicPr>
        <p:blipFill>
          <a:blip r:embed="rId2"/>
          <a:stretch>
            <a:fillRect/>
          </a:stretch>
        </p:blipFill>
        <p:spPr>
          <a:xfrm>
            <a:off x="4658497" y="136525"/>
            <a:ext cx="7467590" cy="6537371"/>
          </a:xfrm>
          <a:prstGeom prst="rect">
            <a:avLst/>
          </a:prstGeom>
        </p:spPr>
      </p:pic>
      <p:sp>
        <p:nvSpPr>
          <p:cNvPr id="2" name="Slide Number Placeholder 1">
            <a:extLst>
              <a:ext uri="{FF2B5EF4-FFF2-40B4-BE49-F238E27FC236}">
                <a16:creationId xmlns:a16="http://schemas.microsoft.com/office/drawing/2014/main" id="{73647A16-BB66-064B-AE64-8F6B693B6762}"/>
              </a:ext>
            </a:extLst>
          </p:cNvPr>
          <p:cNvSpPr>
            <a:spLocks noGrp="1"/>
          </p:cNvSpPr>
          <p:nvPr>
            <p:ph type="sldNum" sz="quarter" idx="12"/>
          </p:nvPr>
        </p:nvSpPr>
        <p:spPr/>
        <p:txBody>
          <a:bodyPr/>
          <a:lstStyle/>
          <a:p>
            <a:fld id="{95081536-C591-354F-A3DF-E6A71179AC26}" type="slidenum">
              <a:rPr lang="en-IT" smtClean="0"/>
              <a:t>16</a:t>
            </a:fld>
            <a:endParaRPr lang="en-IT"/>
          </a:p>
        </p:txBody>
      </p:sp>
      <p:pic>
        <p:nvPicPr>
          <p:cNvPr id="2050" name="Picture 2" descr="Pathways to Discovery in Astronomy and Astrophysics for the 2020s">
            <a:extLst>
              <a:ext uri="{FF2B5EF4-FFF2-40B4-BE49-F238E27FC236}">
                <a16:creationId xmlns:a16="http://schemas.microsoft.com/office/drawing/2014/main" id="{D5E4AC7D-D12B-8C4D-A05D-E92DE6B56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02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50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AD73D-06A8-8B45-843A-F31D3B5C688E}"/>
              </a:ext>
            </a:extLst>
          </p:cNvPr>
          <p:cNvSpPr>
            <a:spLocks noGrp="1"/>
          </p:cNvSpPr>
          <p:nvPr>
            <p:ph type="sldNum" sz="quarter" idx="12"/>
          </p:nvPr>
        </p:nvSpPr>
        <p:spPr/>
        <p:txBody>
          <a:bodyPr/>
          <a:lstStyle/>
          <a:p>
            <a:fld id="{95081536-C591-354F-A3DF-E6A71179AC26}" type="slidenum">
              <a:rPr lang="en-IT" smtClean="0"/>
              <a:t>17</a:t>
            </a:fld>
            <a:endParaRPr lang="en-IT"/>
          </a:p>
        </p:txBody>
      </p:sp>
      <p:sp>
        <p:nvSpPr>
          <p:cNvPr id="3" name="TextBox 2">
            <a:extLst>
              <a:ext uri="{FF2B5EF4-FFF2-40B4-BE49-F238E27FC236}">
                <a16:creationId xmlns:a16="http://schemas.microsoft.com/office/drawing/2014/main" id="{EA81232D-99F2-7C4B-A1A9-D41A4C914A5D}"/>
              </a:ext>
            </a:extLst>
          </p:cNvPr>
          <p:cNvSpPr txBox="1"/>
          <p:nvPr/>
        </p:nvSpPr>
        <p:spPr>
          <a:xfrm>
            <a:off x="135924" y="58846"/>
            <a:ext cx="11911913" cy="6740307"/>
          </a:xfrm>
          <a:prstGeom prst="rect">
            <a:avLst/>
          </a:prstGeom>
          <a:noFill/>
        </p:spPr>
        <p:txBody>
          <a:bodyPr wrap="square" rtlCol="0">
            <a:spAutoFit/>
          </a:bodyPr>
          <a:lstStyle/>
          <a:p>
            <a:pPr algn="just"/>
            <a:r>
              <a:rPr lang="en-US" sz="2000" b="1" dirty="0">
                <a:solidFill>
                  <a:schemeClr val="accent1"/>
                </a:solidFill>
                <a:latin typeface="Times" pitchFamily="2" charset="0"/>
              </a:rPr>
              <a:t>The panel sees a compelling opportunity to dramatically open the discovery space of astronomy through a bold, broad multi-messenger program, with three components</a:t>
            </a:r>
            <a:r>
              <a:rPr lang="en-US" sz="2000" dirty="0">
                <a:latin typeface="Times" pitchFamily="2" charset="0"/>
              </a:rPr>
              <a:t>: </a:t>
            </a:r>
          </a:p>
          <a:p>
            <a:pPr algn="just"/>
            <a:endParaRPr lang="en-US" dirty="0">
              <a:latin typeface="Times" pitchFamily="2" charset="0"/>
            </a:endParaRPr>
          </a:p>
          <a:p>
            <a:pPr algn="just"/>
            <a:r>
              <a:rPr lang="en-US" dirty="0">
                <a:latin typeface="Times" pitchFamily="2" charset="0"/>
              </a:rPr>
              <a:t>• </a:t>
            </a:r>
            <a:r>
              <a:rPr lang="en-US" b="1" i="1" dirty="0">
                <a:latin typeface="Times" pitchFamily="2" charset="0"/>
              </a:rPr>
              <a:t>Neutrino program</a:t>
            </a:r>
            <a:r>
              <a:rPr lang="en-US" i="1" dirty="0">
                <a:latin typeface="Times" pitchFamily="2" charset="0"/>
              </a:rPr>
              <a:t>: </a:t>
            </a:r>
            <a:r>
              <a:rPr lang="en-US" dirty="0">
                <a:latin typeface="Times" pitchFamily="2" charset="0"/>
              </a:rPr>
              <a:t>A large-scale (MREFC) investment by the National Science Foundation (NSF) in IceCube-Gen2, to resolve the bright, hard-spectrum, </a:t>
            </a:r>
            <a:r>
              <a:rPr lang="en-US" dirty="0" err="1">
                <a:latin typeface="Times" pitchFamily="2" charset="0"/>
              </a:rPr>
              <a:t>TeV</a:t>
            </a:r>
            <a:r>
              <a:rPr lang="en-US" dirty="0">
                <a:latin typeface="Times" pitchFamily="2" charset="0"/>
              </a:rPr>
              <a:t>–</a:t>
            </a:r>
            <a:r>
              <a:rPr lang="en-US" dirty="0" err="1">
                <a:latin typeface="Times" pitchFamily="2" charset="0"/>
              </a:rPr>
              <a:t>PeV</a:t>
            </a:r>
            <a:r>
              <a:rPr lang="en-US" dirty="0">
                <a:latin typeface="Times" pitchFamily="2" charset="0"/>
              </a:rPr>
              <a:t> diffuse background discovered by </a:t>
            </a:r>
            <a:r>
              <a:rPr lang="en-US" dirty="0" err="1">
                <a:latin typeface="Times" pitchFamily="2" charset="0"/>
              </a:rPr>
              <a:t>IceCube</a:t>
            </a:r>
            <a:r>
              <a:rPr lang="en-US" dirty="0">
                <a:latin typeface="Times" pitchFamily="2" charset="0"/>
              </a:rPr>
              <a:t> into discrete sources and to make first detections at higher energies. </a:t>
            </a:r>
          </a:p>
          <a:p>
            <a:pPr algn="just"/>
            <a:endParaRPr lang="en-US" dirty="0">
              <a:effectLst/>
              <a:latin typeface="Times" pitchFamily="2" charset="0"/>
            </a:endParaRPr>
          </a:p>
          <a:p>
            <a:pPr algn="just"/>
            <a:r>
              <a:rPr lang="en-US" dirty="0">
                <a:latin typeface="Times" pitchFamily="2" charset="0"/>
              </a:rPr>
              <a:t>• </a:t>
            </a:r>
            <a:r>
              <a:rPr lang="en-US" b="1" i="1" dirty="0">
                <a:latin typeface="Times" pitchFamily="2" charset="0"/>
              </a:rPr>
              <a:t>Gravitational-wave program</a:t>
            </a:r>
            <a:r>
              <a:rPr lang="en-US" i="1" dirty="0">
                <a:latin typeface="Times" pitchFamily="2" charset="0"/>
              </a:rPr>
              <a:t>: </a:t>
            </a:r>
            <a:r>
              <a:rPr lang="en-US" dirty="0">
                <a:latin typeface="Times" pitchFamily="2" charset="0"/>
              </a:rPr>
              <a:t>Medium-scale investments in three bands (kHz, </a:t>
            </a:r>
            <a:r>
              <a:rPr lang="en-US" dirty="0" err="1">
                <a:latin typeface="Times" pitchFamily="2" charset="0"/>
              </a:rPr>
              <a:t>nHz</a:t>
            </a:r>
            <a:r>
              <a:rPr lang="en-US" dirty="0">
                <a:latin typeface="Times" pitchFamily="2" charset="0"/>
              </a:rPr>
              <a:t>, and </a:t>
            </a:r>
            <a:r>
              <a:rPr lang="en-US" dirty="0" err="1">
                <a:latin typeface="Times" pitchFamily="2" charset="0"/>
              </a:rPr>
              <a:t>mHz</a:t>
            </a:r>
            <a:r>
              <a:rPr lang="en-US" dirty="0">
                <a:latin typeface="Times" pitchFamily="2" charset="0"/>
              </a:rPr>
              <a:t>) to develop a rich observational program: </a:t>
            </a:r>
            <a:r>
              <a:rPr lang="en-US" b="1" dirty="0">
                <a:solidFill>
                  <a:schemeClr val="accent1"/>
                </a:solidFill>
                <a:latin typeface="Times" pitchFamily="2" charset="0"/>
              </a:rPr>
              <a:t>Cosmic Explorer, with NSF support for technology development to set the stage for large-scale investments and huge detection rates in the 2030s</a:t>
            </a:r>
            <a:r>
              <a:rPr lang="en-US" dirty="0">
                <a:latin typeface="Times" pitchFamily="2" charset="0"/>
              </a:rPr>
              <a:t>; the North American Nanohertz Observatory for Gravitational Waves (</a:t>
            </a:r>
            <a:r>
              <a:rPr lang="en-US" dirty="0" err="1">
                <a:latin typeface="Times" pitchFamily="2" charset="0"/>
              </a:rPr>
              <a:t>NANOGrav</a:t>
            </a:r>
            <a:r>
              <a:rPr lang="en-US" dirty="0">
                <a:latin typeface="Times" pitchFamily="2" charset="0"/>
              </a:rPr>
              <a:t>), with NSF support for expanded operations in the 2020s; and the Laser Interferometer Space Antenna (LISA), with National Aeronautics and Space Administration (NASA) support for a broad scope of activities to build a vibrant U.S. community for significant science contributions in the 2030s. </a:t>
            </a:r>
          </a:p>
          <a:p>
            <a:pPr algn="just"/>
            <a:endParaRPr lang="en-US" dirty="0">
              <a:effectLst/>
              <a:latin typeface="Times" pitchFamily="2" charset="0"/>
            </a:endParaRPr>
          </a:p>
          <a:p>
            <a:pPr algn="just"/>
            <a:r>
              <a:rPr lang="en-US" dirty="0">
                <a:latin typeface="Times" pitchFamily="2" charset="0"/>
              </a:rPr>
              <a:t>• </a:t>
            </a:r>
            <a:r>
              <a:rPr lang="en-US" b="1" i="1" dirty="0">
                <a:latin typeface="Times" pitchFamily="2" charset="0"/>
              </a:rPr>
              <a:t>Gamma-ray program</a:t>
            </a:r>
            <a:r>
              <a:rPr lang="en-US" i="1" dirty="0">
                <a:latin typeface="Times" pitchFamily="2" charset="0"/>
              </a:rPr>
              <a:t>: </a:t>
            </a:r>
            <a:r>
              <a:rPr lang="en-US" dirty="0">
                <a:latin typeface="Times" pitchFamily="2" charset="0"/>
              </a:rPr>
              <a:t>Medium-scale investments that support observations over a wide energy range, with two components. (In this report, for simplicity we use “gamma-ray” to mean photons at or above hard X-ray energies.) First, a NASA Probe-scale mission, targeted to multi-messenger astronomy, with sensitivity in the keV–MeV–GeV range and with capabilities for the identification, localization, and characterization of transients. This would be selected by competitive review; potential projects include the All-sky Medium Energy Gamma-ray Observatory (AMEGO), the Advanced Particle-astrophysics Telescope (APT), or the Transient Astrophysics Probe (TAP). Second, U.S. participation in </a:t>
            </a:r>
            <a:r>
              <a:rPr lang="en-US" dirty="0" err="1">
                <a:latin typeface="Times" pitchFamily="2" charset="0"/>
              </a:rPr>
              <a:t>TeV</a:t>
            </a:r>
            <a:r>
              <a:rPr lang="en-US" dirty="0">
                <a:latin typeface="Times" pitchFamily="2" charset="0"/>
              </a:rPr>
              <a:t>-range ground-based experiments for precision studies—for example, the Cherenkov Telescope Array (CTA) and the Southern Wide-Field Gamma-Ray Observatory (SWGO)—as NSF medium- scale projects. </a:t>
            </a:r>
            <a:r>
              <a:rPr lang="en-US" b="1" dirty="0">
                <a:solidFill>
                  <a:schemeClr val="accent1"/>
                </a:solidFill>
                <a:latin typeface="Times" pitchFamily="2" charset="0"/>
              </a:rPr>
              <a:t>All of these projects will be valuable themselves—gamma rays reveal processes that longer-wavelength photons cannot—and will greatly enhance the returns of neutrino and gravitational-wave observatories. </a:t>
            </a:r>
            <a:endParaRPr lang="en-US" b="1" dirty="0">
              <a:solidFill>
                <a:schemeClr val="accent1"/>
              </a:solidFill>
              <a:effectLst/>
              <a:latin typeface="Times" pitchFamily="2" charset="0"/>
            </a:endParaRPr>
          </a:p>
        </p:txBody>
      </p:sp>
    </p:spTree>
    <p:extLst>
      <p:ext uri="{BB962C8B-B14F-4D97-AF65-F5344CB8AC3E}">
        <p14:creationId xmlns:p14="http://schemas.microsoft.com/office/powerpoint/2010/main" val="162820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C061FD-7257-AD43-BB93-416FA6E4DBA1}"/>
              </a:ext>
            </a:extLst>
          </p:cNvPr>
          <p:cNvSpPr>
            <a:spLocks noGrp="1"/>
          </p:cNvSpPr>
          <p:nvPr>
            <p:ph type="sldNum" sz="quarter" idx="12"/>
          </p:nvPr>
        </p:nvSpPr>
        <p:spPr/>
        <p:txBody>
          <a:bodyPr/>
          <a:lstStyle/>
          <a:p>
            <a:fld id="{95081536-C591-354F-A3DF-E6A71179AC26}" type="slidenum">
              <a:rPr lang="en-IT" smtClean="0"/>
              <a:t>18</a:t>
            </a:fld>
            <a:endParaRPr lang="en-IT"/>
          </a:p>
        </p:txBody>
      </p:sp>
      <p:pic>
        <p:nvPicPr>
          <p:cNvPr id="4" name="Picture 3">
            <a:extLst>
              <a:ext uri="{FF2B5EF4-FFF2-40B4-BE49-F238E27FC236}">
                <a16:creationId xmlns:a16="http://schemas.microsoft.com/office/drawing/2014/main" id="{67304ADD-D5AD-CB43-9E80-77184243DCE2}"/>
              </a:ext>
            </a:extLst>
          </p:cNvPr>
          <p:cNvPicPr>
            <a:picLocks noChangeAspect="1"/>
          </p:cNvPicPr>
          <p:nvPr/>
        </p:nvPicPr>
        <p:blipFill>
          <a:blip r:embed="rId2"/>
          <a:stretch>
            <a:fillRect/>
          </a:stretch>
        </p:blipFill>
        <p:spPr>
          <a:xfrm>
            <a:off x="798954" y="396538"/>
            <a:ext cx="10594092" cy="6064923"/>
          </a:xfrm>
          <a:prstGeom prst="rect">
            <a:avLst/>
          </a:prstGeom>
        </p:spPr>
      </p:pic>
    </p:spTree>
    <p:extLst>
      <p:ext uri="{BB962C8B-B14F-4D97-AF65-F5344CB8AC3E}">
        <p14:creationId xmlns:p14="http://schemas.microsoft.com/office/powerpoint/2010/main" val="240915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22DEDD-5B6A-DF4B-A275-C61E68D054EC}"/>
              </a:ext>
            </a:extLst>
          </p:cNvPr>
          <p:cNvSpPr>
            <a:spLocks noGrp="1"/>
          </p:cNvSpPr>
          <p:nvPr>
            <p:ph type="sldNum" sz="quarter" idx="12"/>
          </p:nvPr>
        </p:nvSpPr>
        <p:spPr/>
        <p:txBody>
          <a:bodyPr/>
          <a:lstStyle/>
          <a:p>
            <a:fld id="{95081536-C591-354F-A3DF-E6A71179AC26}" type="slidenum">
              <a:rPr lang="en-IT" smtClean="0"/>
              <a:t>19</a:t>
            </a:fld>
            <a:endParaRPr lang="en-IT"/>
          </a:p>
        </p:txBody>
      </p:sp>
      <p:pic>
        <p:nvPicPr>
          <p:cNvPr id="3" name="Picture 2">
            <a:extLst>
              <a:ext uri="{FF2B5EF4-FFF2-40B4-BE49-F238E27FC236}">
                <a16:creationId xmlns:a16="http://schemas.microsoft.com/office/drawing/2014/main" id="{4CDFFD31-53E3-9247-BBAE-D25A0DDA2F29}"/>
              </a:ext>
            </a:extLst>
          </p:cNvPr>
          <p:cNvPicPr>
            <a:picLocks noChangeAspect="1"/>
          </p:cNvPicPr>
          <p:nvPr/>
        </p:nvPicPr>
        <p:blipFill>
          <a:blip r:embed="rId2"/>
          <a:stretch>
            <a:fillRect/>
          </a:stretch>
        </p:blipFill>
        <p:spPr>
          <a:xfrm>
            <a:off x="1530350" y="0"/>
            <a:ext cx="9131300" cy="6858000"/>
          </a:xfrm>
          <a:prstGeom prst="rect">
            <a:avLst/>
          </a:prstGeom>
        </p:spPr>
      </p:pic>
    </p:spTree>
    <p:extLst>
      <p:ext uri="{BB962C8B-B14F-4D97-AF65-F5344CB8AC3E}">
        <p14:creationId xmlns:p14="http://schemas.microsoft.com/office/powerpoint/2010/main" val="412213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D17F0C-69F5-7240-A987-EF5A307545E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F3B0FC52-3D68-BF41-95FF-0072EBF8D42D}"/>
              </a:ext>
            </a:extLst>
          </p:cNvPr>
          <p:cNvSpPr>
            <a:spLocks noGrp="1"/>
          </p:cNvSpPr>
          <p:nvPr>
            <p:ph type="sldNum" sz="quarter" idx="12"/>
          </p:nvPr>
        </p:nvSpPr>
        <p:spPr/>
        <p:txBody>
          <a:bodyPr/>
          <a:lstStyle/>
          <a:p>
            <a:fld id="{95081536-C591-354F-A3DF-E6A71179AC26}" type="slidenum">
              <a:rPr lang="en-IT" smtClean="0"/>
              <a:t>2</a:t>
            </a:fld>
            <a:endParaRPr lang="en-IT"/>
          </a:p>
        </p:txBody>
      </p:sp>
      <p:pic>
        <p:nvPicPr>
          <p:cNvPr id="6" name="Picture 5">
            <a:extLst>
              <a:ext uri="{FF2B5EF4-FFF2-40B4-BE49-F238E27FC236}">
                <a16:creationId xmlns:a16="http://schemas.microsoft.com/office/drawing/2014/main" id="{7C76A1F4-B3F4-B04D-9C5A-CF15AE1F80A5}"/>
              </a:ext>
            </a:extLst>
          </p:cNvPr>
          <p:cNvPicPr>
            <a:picLocks noChangeAspect="1"/>
          </p:cNvPicPr>
          <p:nvPr/>
        </p:nvPicPr>
        <p:blipFill>
          <a:blip r:embed="rId2"/>
          <a:stretch>
            <a:fillRect/>
          </a:stretch>
        </p:blipFill>
        <p:spPr>
          <a:xfrm>
            <a:off x="1595067" y="0"/>
            <a:ext cx="9001865" cy="6858000"/>
          </a:xfrm>
          <a:prstGeom prst="rect">
            <a:avLst/>
          </a:prstGeom>
        </p:spPr>
      </p:pic>
    </p:spTree>
    <p:extLst>
      <p:ext uri="{BB962C8B-B14F-4D97-AF65-F5344CB8AC3E}">
        <p14:creationId xmlns:p14="http://schemas.microsoft.com/office/powerpoint/2010/main" val="327452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30BBDD-24E1-4F4C-9292-0030354C0175}"/>
              </a:ext>
            </a:extLst>
          </p:cNvPr>
          <p:cNvSpPr>
            <a:spLocks noGrp="1"/>
          </p:cNvSpPr>
          <p:nvPr>
            <p:ph type="sldNum" sz="quarter" idx="12"/>
          </p:nvPr>
        </p:nvSpPr>
        <p:spPr/>
        <p:txBody>
          <a:bodyPr/>
          <a:lstStyle/>
          <a:p>
            <a:fld id="{95081536-C591-354F-A3DF-E6A71179AC26}" type="slidenum">
              <a:rPr lang="en-IT" smtClean="0"/>
              <a:t>20</a:t>
            </a:fld>
            <a:endParaRPr lang="en-IT"/>
          </a:p>
        </p:txBody>
      </p:sp>
      <p:pic>
        <p:nvPicPr>
          <p:cNvPr id="3" name="Picture 2">
            <a:extLst>
              <a:ext uri="{FF2B5EF4-FFF2-40B4-BE49-F238E27FC236}">
                <a16:creationId xmlns:a16="http://schemas.microsoft.com/office/drawing/2014/main" id="{5BE41217-4C26-8148-82C1-7F0AA1C3D81F}"/>
              </a:ext>
            </a:extLst>
          </p:cNvPr>
          <p:cNvPicPr>
            <a:picLocks noChangeAspect="1"/>
          </p:cNvPicPr>
          <p:nvPr/>
        </p:nvPicPr>
        <p:blipFill>
          <a:blip r:embed="rId2"/>
          <a:stretch>
            <a:fillRect/>
          </a:stretch>
        </p:blipFill>
        <p:spPr>
          <a:xfrm>
            <a:off x="4436076" y="415498"/>
            <a:ext cx="7512908" cy="6269392"/>
          </a:xfrm>
          <a:prstGeom prst="rect">
            <a:avLst/>
          </a:prstGeom>
        </p:spPr>
      </p:pic>
      <p:sp>
        <p:nvSpPr>
          <p:cNvPr id="4" name="TextBox 3">
            <a:extLst>
              <a:ext uri="{FF2B5EF4-FFF2-40B4-BE49-F238E27FC236}">
                <a16:creationId xmlns:a16="http://schemas.microsoft.com/office/drawing/2014/main" id="{26D1A4F0-2693-4C47-8E4F-A31136878103}"/>
              </a:ext>
            </a:extLst>
          </p:cNvPr>
          <p:cNvSpPr txBox="1"/>
          <p:nvPr/>
        </p:nvSpPr>
        <p:spPr>
          <a:xfrm>
            <a:off x="0" y="0"/>
            <a:ext cx="8872152" cy="830997"/>
          </a:xfrm>
          <a:prstGeom prst="rect">
            <a:avLst/>
          </a:prstGeom>
          <a:noFill/>
        </p:spPr>
        <p:txBody>
          <a:bodyPr wrap="square" rtlCol="0">
            <a:spAutoFit/>
          </a:bodyPr>
          <a:lstStyle/>
          <a:p>
            <a:r>
              <a:rPr lang="en-IT" sz="2400" b="1" dirty="0">
                <a:solidFill>
                  <a:schemeClr val="accent1"/>
                </a:solidFill>
              </a:rPr>
              <a:t>Einstein Telescope concept</a:t>
            </a:r>
          </a:p>
          <a:p>
            <a:endParaRPr lang="en-IT" sz="2400" dirty="0"/>
          </a:p>
        </p:txBody>
      </p:sp>
      <p:sp>
        <p:nvSpPr>
          <p:cNvPr id="5" name="TextBox 4">
            <a:extLst>
              <a:ext uri="{FF2B5EF4-FFF2-40B4-BE49-F238E27FC236}">
                <a16:creationId xmlns:a16="http://schemas.microsoft.com/office/drawing/2014/main" id="{19937ACB-32C0-3D49-877D-08EACEE90217}"/>
              </a:ext>
            </a:extLst>
          </p:cNvPr>
          <p:cNvSpPr txBox="1"/>
          <p:nvPr/>
        </p:nvSpPr>
        <p:spPr>
          <a:xfrm>
            <a:off x="467498" y="1159703"/>
            <a:ext cx="5869459" cy="1200329"/>
          </a:xfrm>
          <a:prstGeom prst="rect">
            <a:avLst/>
          </a:prstGeom>
          <a:noFill/>
        </p:spPr>
        <p:txBody>
          <a:bodyPr wrap="square" rtlCol="0">
            <a:spAutoFit/>
          </a:bodyPr>
          <a:lstStyle/>
          <a:p>
            <a:r>
              <a:rPr lang="en-IT" sz="2400" dirty="0"/>
              <a:t>Three nested detectors in a triangular arrangement will form the final Einstein Telescope geometry.</a:t>
            </a:r>
          </a:p>
        </p:txBody>
      </p:sp>
    </p:spTree>
    <p:extLst>
      <p:ext uri="{BB962C8B-B14F-4D97-AF65-F5344CB8AC3E}">
        <p14:creationId xmlns:p14="http://schemas.microsoft.com/office/powerpoint/2010/main" val="362874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D83B67-B4FD-A142-8622-BFC67C48ADBF}"/>
              </a:ext>
            </a:extLst>
          </p:cNvPr>
          <p:cNvSpPr>
            <a:spLocks noGrp="1"/>
          </p:cNvSpPr>
          <p:nvPr>
            <p:ph type="sldNum" sz="quarter" idx="12"/>
          </p:nvPr>
        </p:nvSpPr>
        <p:spPr/>
        <p:txBody>
          <a:bodyPr/>
          <a:lstStyle/>
          <a:p>
            <a:fld id="{95081536-C591-354F-A3DF-E6A71179AC26}" type="slidenum">
              <a:rPr lang="en-IT" smtClean="0"/>
              <a:t>21</a:t>
            </a:fld>
            <a:endParaRPr lang="en-IT"/>
          </a:p>
        </p:txBody>
      </p:sp>
      <p:pic>
        <p:nvPicPr>
          <p:cNvPr id="3" name="Picture 2">
            <a:extLst>
              <a:ext uri="{FF2B5EF4-FFF2-40B4-BE49-F238E27FC236}">
                <a16:creationId xmlns:a16="http://schemas.microsoft.com/office/drawing/2014/main" id="{396367B1-F920-5444-802A-59C4C57E193D}"/>
              </a:ext>
            </a:extLst>
          </p:cNvPr>
          <p:cNvPicPr>
            <a:picLocks noChangeAspect="1"/>
          </p:cNvPicPr>
          <p:nvPr/>
        </p:nvPicPr>
        <p:blipFill>
          <a:blip r:embed="rId2"/>
          <a:stretch>
            <a:fillRect/>
          </a:stretch>
        </p:blipFill>
        <p:spPr>
          <a:xfrm>
            <a:off x="448145" y="359228"/>
            <a:ext cx="11104724" cy="5290458"/>
          </a:xfrm>
          <a:prstGeom prst="rect">
            <a:avLst/>
          </a:prstGeom>
        </p:spPr>
      </p:pic>
    </p:spTree>
    <p:extLst>
      <p:ext uri="{BB962C8B-B14F-4D97-AF65-F5344CB8AC3E}">
        <p14:creationId xmlns:p14="http://schemas.microsoft.com/office/powerpoint/2010/main" val="344149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4E8751-AE2A-554B-BED3-45B1A49FB7F2}"/>
              </a:ext>
            </a:extLst>
          </p:cNvPr>
          <p:cNvSpPr>
            <a:spLocks noGrp="1"/>
          </p:cNvSpPr>
          <p:nvPr>
            <p:ph type="sldNum" sz="quarter" idx="12"/>
          </p:nvPr>
        </p:nvSpPr>
        <p:spPr/>
        <p:txBody>
          <a:bodyPr/>
          <a:lstStyle/>
          <a:p>
            <a:fld id="{95081536-C591-354F-A3DF-E6A71179AC26}" type="slidenum">
              <a:rPr lang="en-IT" smtClean="0"/>
              <a:t>22</a:t>
            </a:fld>
            <a:endParaRPr lang="en-IT"/>
          </a:p>
        </p:txBody>
      </p:sp>
      <p:pic>
        <p:nvPicPr>
          <p:cNvPr id="4" name="Picture 3">
            <a:extLst>
              <a:ext uri="{FF2B5EF4-FFF2-40B4-BE49-F238E27FC236}">
                <a16:creationId xmlns:a16="http://schemas.microsoft.com/office/drawing/2014/main" id="{ABEBCDCB-0A73-2D42-B1B8-2E47B64672B8}"/>
              </a:ext>
            </a:extLst>
          </p:cNvPr>
          <p:cNvPicPr>
            <a:picLocks noChangeAspect="1"/>
          </p:cNvPicPr>
          <p:nvPr/>
        </p:nvPicPr>
        <p:blipFill>
          <a:blip r:embed="rId2"/>
          <a:stretch>
            <a:fillRect/>
          </a:stretch>
        </p:blipFill>
        <p:spPr>
          <a:xfrm>
            <a:off x="4670853" y="1149178"/>
            <a:ext cx="7435011" cy="4685683"/>
          </a:xfrm>
          <a:prstGeom prst="rect">
            <a:avLst/>
          </a:prstGeom>
        </p:spPr>
      </p:pic>
      <p:sp>
        <p:nvSpPr>
          <p:cNvPr id="5" name="Rectangle 4">
            <a:extLst>
              <a:ext uri="{FF2B5EF4-FFF2-40B4-BE49-F238E27FC236}">
                <a16:creationId xmlns:a16="http://schemas.microsoft.com/office/drawing/2014/main" id="{CB5EAA91-EDA3-BC4A-8FB2-30C4FB7C3CA6}"/>
              </a:ext>
            </a:extLst>
          </p:cNvPr>
          <p:cNvSpPr/>
          <p:nvPr/>
        </p:nvSpPr>
        <p:spPr>
          <a:xfrm>
            <a:off x="273050" y="1348591"/>
            <a:ext cx="4226354" cy="3970318"/>
          </a:xfrm>
          <a:prstGeom prst="rect">
            <a:avLst/>
          </a:prstGeom>
        </p:spPr>
        <p:txBody>
          <a:bodyPr wrap="square">
            <a:spAutoFit/>
          </a:bodyPr>
          <a:lstStyle/>
          <a:p>
            <a:pPr marL="285750" indent="-285750">
              <a:buFont typeface="Arial" panose="020B0604020202020204" pitchFamily="34" charset="0"/>
              <a:buChar char="•"/>
            </a:pPr>
            <a:r>
              <a:rPr lang="en-US" i="1" dirty="0">
                <a:effectLst/>
                <a:latin typeface="Helvetica" pitchFamily="2" charset="0"/>
              </a:rPr>
              <a:t>The baseline for ET is a 2-band xylophone detector configuration, composed of a low-frequency (ETLF)</a:t>
            </a:r>
            <a:r>
              <a:rPr lang="en-US" dirty="0">
                <a:latin typeface="Helvetica" pitchFamily="2" charset="0"/>
              </a:rPr>
              <a:t> </a:t>
            </a:r>
            <a:r>
              <a:rPr lang="en-US" i="1" dirty="0">
                <a:effectLst/>
                <a:latin typeface="Helvetica" pitchFamily="2" charset="0"/>
              </a:rPr>
              <a:t>and a high-frequency (ET-HF) interferometer. </a:t>
            </a:r>
          </a:p>
          <a:p>
            <a:pPr marL="285750" indent="-285750">
              <a:buFont typeface="Arial" panose="020B0604020202020204" pitchFamily="34" charset="0"/>
              <a:buChar char="•"/>
            </a:pPr>
            <a:endParaRPr lang="en-US" i="1" dirty="0">
              <a:latin typeface="Helvetica" pitchFamily="2" charset="0"/>
            </a:endParaRPr>
          </a:p>
          <a:p>
            <a:pPr marL="285750" indent="-285750">
              <a:buFont typeface="Arial" panose="020B0604020202020204" pitchFamily="34" charset="0"/>
              <a:buChar char="•"/>
            </a:pPr>
            <a:r>
              <a:rPr lang="en-US" i="1" dirty="0">
                <a:effectLst/>
                <a:latin typeface="Helvetica" pitchFamily="2" charset="0"/>
              </a:rPr>
              <a:t>Both interferometers are Michelson interferometers</a:t>
            </a:r>
            <a:r>
              <a:rPr lang="en-US" dirty="0">
                <a:latin typeface="Helvetica" pitchFamily="2" charset="0"/>
              </a:rPr>
              <a:t> </a:t>
            </a:r>
            <a:r>
              <a:rPr lang="en-US" i="1" dirty="0">
                <a:effectLst/>
                <a:latin typeface="Helvetica" pitchFamily="2" charset="0"/>
              </a:rPr>
              <a:t>featuring 10 km arm length with an opening angle of 60 degrees. </a:t>
            </a:r>
          </a:p>
          <a:p>
            <a:pPr marL="285750" indent="-285750">
              <a:buFont typeface="Arial" panose="020B0604020202020204" pitchFamily="34" charset="0"/>
              <a:buChar char="•"/>
            </a:pPr>
            <a:endParaRPr lang="en-US" i="1" dirty="0">
              <a:latin typeface="Helvetica" pitchFamily="2" charset="0"/>
            </a:endParaRPr>
          </a:p>
          <a:p>
            <a:pPr marL="285750" indent="-285750">
              <a:buFont typeface="Arial" panose="020B0604020202020204" pitchFamily="34" charset="0"/>
              <a:buChar char="•"/>
            </a:pPr>
            <a:r>
              <a:rPr lang="en-US" i="1" dirty="0">
                <a:effectLst/>
                <a:latin typeface="Helvetica" pitchFamily="2" charset="0"/>
              </a:rPr>
              <a:t>Due to their similar geometry both</a:t>
            </a:r>
            <a:r>
              <a:rPr lang="en-US" dirty="0">
                <a:latin typeface="Helvetica" pitchFamily="2" charset="0"/>
              </a:rPr>
              <a:t> </a:t>
            </a:r>
            <a:r>
              <a:rPr lang="en-US" i="1" dirty="0">
                <a:effectLst/>
                <a:latin typeface="Helvetica" pitchFamily="2" charset="0"/>
              </a:rPr>
              <a:t>detectors will share common tunnels.</a:t>
            </a:r>
            <a:endParaRPr lang="en-US" dirty="0">
              <a:effectLst/>
              <a:latin typeface="Helvetica" pitchFamily="2" charset="0"/>
            </a:endParaRPr>
          </a:p>
        </p:txBody>
      </p:sp>
    </p:spTree>
    <p:extLst>
      <p:ext uri="{BB962C8B-B14F-4D97-AF65-F5344CB8AC3E}">
        <p14:creationId xmlns:p14="http://schemas.microsoft.com/office/powerpoint/2010/main" val="403663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728709-7481-C849-93A5-E329096A1A0A}"/>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BBC1DA76-BC92-5945-AA80-ABA0C8466893}"/>
              </a:ext>
            </a:extLst>
          </p:cNvPr>
          <p:cNvSpPr>
            <a:spLocks noGrp="1"/>
          </p:cNvSpPr>
          <p:nvPr>
            <p:ph type="sldNum" sz="quarter" idx="12"/>
          </p:nvPr>
        </p:nvSpPr>
        <p:spPr/>
        <p:txBody>
          <a:bodyPr/>
          <a:lstStyle/>
          <a:p>
            <a:fld id="{95081536-C591-354F-A3DF-E6A71179AC26}" type="slidenum">
              <a:rPr lang="en-IT" smtClean="0"/>
              <a:t>23</a:t>
            </a:fld>
            <a:endParaRPr lang="en-IT"/>
          </a:p>
        </p:txBody>
      </p:sp>
      <p:pic>
        <p:nvPicPr>
          <p:cNvPr id="8" name="Picture 7">
            <a:extLst>
              <a:ext uri="{FF2B5EF4-FFF2-40B4-BE49-F238E27FC236}">
                <a16:creationId xmlns:a16="http://schemas.microsoft.com/office/drawing/2014/main" id="{28A9EA12-D2B6-FB46-8861-02338E7131F5}"/>
              </a:ext>
            </a:extLst>
          </p:cNvPr>
          <p:cNvPicPr>
            <a:picLocks noChangeAspect="1"/>
          </p:cNvPicPr>
          <p:nvPr/>
        </p:nvPicPr>
        <p:blipFill>
          <a:blip r:embed="rId2"/>
          <a:stretch>
            <a:fillRect/>
          </a:stretch>
        </p:blipFill>
        <p:spPr>
          <a:xfrm>
            <a:off x="1221619" y="0"/>
            <a:ext cx="9748762" cy="6858000"/>
          </a:xfrm>
          <a:prstGeom prst="rect">
            <a:avLst/>
          </a:prstGeom>
        </p:spPr>
      </p:pic>
    </p:spTree>
    <p:extLst>
      <p:ext uri="{BB962C8B-B14F-4D97-AF65-F5344CB8AC3E}">
        <p14:creationId xmlns:p14="http://schemas.microsoft.com/office/powerpoint/2010/main" val="1818303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C1DA76-BC92-5945-AA80-ABA0C8466893}"/>
              </a:ext>
            </a:extLst>
          </p:cNvPr>
          <p:cNvSpPr>
            <a:spLocks noGrp="1"/>
          </p:cNvSpPr>
          <p:nvPr>
            <p:ph type="sldNum" sz="quarter" idx="12"/>
          </p:nvPr>
        </p:nvSpPr>
        <p:spPr/>
        <p:txBody>
          <a:bodyPr/>
          <a:lstStyle/>
          <a:p>
            <a:fld id="{95081536-C591-354F-A3DF-E6A71179AC26}" type="slidenum">
              <a:rPr lang="en-IT" smtClean="0"/>
              <a:t>24</a:t>
            </a:fld>
            <a:endParaRPr lang="en-IT"/>
          </a:p>
        </p:txBody>
      </p:sp>
      <p:pic>
        <p:nvPicPr>
          <p:cNvPr id="5" name="Picture 4" descr="A picture containing indoor, wall, sink, counter&#10;&#10;Description automatically generated">
            <a:extLst>
              <a:ext uri="{FF2B5EF4-FFF2-40B4-BE49-F238E27FC236}">
                <a16:creationId xmlns:a16="http://schemas.microsoft.com/office/drawing/2014/main" id="{02056DF2-073F-2F4F-BCC3-735FBE85712F}"/>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705147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C1DA76-BC92-5945-AA80-ABA0C8466893}"/>
              </a:ext>
            </a:extLst>
          </p:cNvPr>
          <p:cNvSpPr>
            <a:spLocks noGrp="1"/>
          </p:cNvSpPr>
          <p:nvPr>
            <p:ph type="sldNum" sz="quarter" idx="12"/>
          </p:nvPr>
        </p:nvSpPr>
        <p:spPr/>
        <p:txBody>
          <a:bodyPr/>
          <a:lstStyle/>
          <a:p>
            <a:fld id="{95081536-C591-354F-A3DF-E6A71179AC26}" type="slidenum">
              <a:rPr lang="en-IT" smtClean="0"/>
              <a:t>25</a:t>
            </a:fld>
            <a:endParaRPr lang="en-IT"/>
          </a:p>
        </p:txBody>
      </p:sp>
      <p:pic>
        <p:nvPicPr>
          <p:cNvPr id="5" name="Picture 4" descr="A picture containing indoor&#10;&#10;Description automatically generated">
            <a:extLst>
              <a:ext uri="{FF2B5EF4-FFF2-40B4-BE49-F238E27FC236}">
                <a16:creationId xmlns:a16="http://schemas.microsoft.com/office/drawing/2014/main" id="{B738EEAB-7D5A-A547-AE26-5B79090F45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6176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62C8D-D67E-6C4A-ABF1-02E8E3363FDC}"/>
              </a:ext>
            </a:extLst>
          </p:cNvPr>
          <p:cNvPicPr>
            <a:picLocks noChangeAspect="1"/>
          </p:cNvPicPr>
          <p:nvPr/>
        </p:nvPicPr>
        <p:blipFill>
          <a:blip r:embed="rId2"/>
          <a:stretch>
            <a:fillRect/>
          </a:stretch>
        </p:blipFill>
        <p:spPr>
          <a:xfrm>
            <a:off x="1128299" y="483549"/>
            <a:ext cx="9935401" cy="5890902"/>
          </a:xfrm>
          <a:prstGeom prst="rect">
            <a:avLst/>
          </a:prstGeom>
        </p:spPr>
      </p:pic>
      <p:sp>
        <p:nvSpPr>
          <p:cNvPr id="5" name="Slide Number Placeholder 4">
            <a:extLst>
              <a:ext uri="{FF2B5EF4-FFF2-40B4-BE49-F238E27FC236}">
                <a16:creationId xmlns:a16="http://schemas.microsoft.com/office/drawing/2014/main" id="{4019206A-25BB-6249-A858-0A6A469ADD6F}"/>
              </a:ext>
            </a:extLst>
          </p:cNvPr>
          <p:cNvSpPr>
            <a:spLocks noGrp="1"/>
          </p:cNvSpPr>
          <p:nvPr>
            <p:ph type="sldNum" sz="quarter" idx="12"/>
          </p:nvPr>
        </p:nvSpPr>
        <p:spPr/>
        <p:txBody>
          <a:bodyPr/>
          <a:lstStyle/>
          <a:p>
            <a:fld id="{95081536-C591-354F-A3DF-E6A71179AC26}" type="slidenum">
              <a:rPr lang="en-IT" smtClean="0"/>
              <a:t>26</a:t>
            </a:fld>
            <a:endParaRPr lang="en-IT"/>
          </a:p>
        </p:txBody>
      </p:sp>
      <p:sp>
        <p:nvSpPr>
          <p:cNvPr id="6" name="TextBox 5">
            <a:extLst>
              <a:ext uri="{FF2B5EF4-FFF2-40B4-BE49-F238E27FC236}">
                <a16:creationId xmlns:a16="http://schemas.microsoft.com/office/drawing/2014/main" id="{C7BE6955-81BD-9441-8A48-4B258906BEF9}"/>
              </a:ext>
            </a:extLst>
          </p:cNvPr>
          <p:cNvSpPr txBox="1"/>
          <p:nvPr/>
        </p:nvSpPr>
        <p:spPr>
          <a:xfrm>
            <a:off x="0" y="0"/>
            <a:ext cx="6252519" cy="461665"/>
          </a:xfrm>
          <a:prstGeom prst="rect">
            <a:avLst/>
          </a:prstGeom>
          <a:noFill/>
        </p:spPr>
        <p:txBody>
          <a:bodyPr wrap="square" rtlCol="0">
            <a:spAutoFit/>
          </a:bodyPr>
          <a:lstStyle/>
          <a:p>
            <a:r>
              <a:rPr lang="en-IT" sz="2400" b="1" dirty="0">
                <a:solidFill>
                  <a:schemeClr val="accent1"/>
                </a:solidFill>
              </a:rPr>
              <a:t>Einstein Telescope timeline</a:t>
            </a:r>
          </a:p>
        </p:txBody>
      </p:sp>
    </p:spTree>
    <p:extLst>
      <p:ext uri="{BB962C8B-B14F-4D97-AF65-F5344CB8AC3E}">
        <p14:creationId xmlns:p14="http://schemas.microsoft.com/office/powerpoint/2010/main" val="88636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A7A54-F597-5F41-BC28-43E80768CC8C}"/>
              </a:ext>
            </a:extLst>
          </p:cNvPr>
          <p:cNvSpPr>
            <a:spLocks noGrp="1"/>
          </p:cNvSpPr>
          <p:nvPr>
            <p:ph type="sldNum" sz="quarter" idx="12"/>
          </p:nvPr>
        </p:nvSpPr>
        <p:spPr/>
        <p:txBody>
          <a:bodyPr/>
          <a:lstStyle/>
          <a:p>
            <a:fld id="{95081536-C591-354F-A3DF-E6A71179AC26}" type="slidenum">
              <a:rPr lang="en-IT" smtClean="0"/>
              <a:t>27</a:t>
            </a:fld>
            <a:endParaRPr lang="en-IT"/>
          </a:p>
        </p:txBody>
      </p:sp>
      <p:pic>
        <p:nvPicPr>
          <p:cNvPr id="3" name="Picture 2">
            <a:extLst>
              <a:ext uri="{FF2B5EF4-FFF2-40B4-BE49-F238E27FC236}">
                <a16:creationId xmlns:a16="http://schemas.microsoft.com/office/drawing/2014/main" id="{2B676810-D11D-7547-854D-3B7FB4E0A44C}"/>
              </a:ext>
            </a:extLst>
          </p:cNvPr>
          <p:cNvPicPr>
            <a:picLocks noChangeAspect="1"/>
          </p:cNvPicPr>
          <p:nvPr/>
        </p:nvPicPr>
        <p:blipFill>
          <a:blip r:embed="rId2"/>
          <a:stretch>
            <a:fillRect/>
          </a:stretch>
        </p:blipFill>
        <p:spPr>
          <a:xfrm>
            <a:off x="557211" y="203200"/>
            <a:ext cx="5314951" cy="6412434"/>
          </a:xfrm>
          <a:prstGeom prst="rect">
            <a:avLst/>
          </a:prstGeom>
        </p:spPr>
      </p:pic>
      <p:sp>
        <p:nvSpPr>
          <p:cNvPr id="4" name="TextBox 3">
            <a:extLst>
              <a:ext uri="{FF2B5EF4-FFF2-40B4-BE49-F238E27FC236}">
                <a16:creationId xmlns:a16="http://schemas.microsoft.com/office/drawing/2014/main" id="{9C6E1650-1910-EE4B-9F81-C6E33E2E9DF3}"/>
              </a:ext>
            </a:extLst>
          </p:cNvPr>
          <p:cNvSpPr txBox="1"/>
          <p:nvPr/>
        </p:nvSpPr>
        <p:spPr>
          <a:xfrm>
            <a:off x="6096000" y="371475"/>
            <a:ext cx="5719763" cy="6186309"/>
          </a:xfrm>
          <a:prstGeom prst="rect">
            <a:avLst/>
          </a:prstGeom>
          <a:noFill/>
        </p:spPr>
        <p:txBody>
          <a:bodyPr wrap="square" rtlCol="0">
            <a:spAutoFit/>
          </a:bodyPr>
          <a:lstStyle/>
          <a:p>
            <a:r>
              <a:rPr lang="en-US" b="1" i="1" dirty="0"/>
              <a:t>Top</a:t>
            </a:r>
            <a:r>
              <a:rPr lang="en-US" i="1" dirty="0"/>
              <a:t>: </a:t>
            </a:r>
            <a:r>
              <a:rPr lang="en-US" b="1" dirty="0"/>
              <a:t>Amplitude spectral densities of detector noise</a:t>
            </a:r>
            <a:r>
              <a:rPr lang="en-US" dirty="0"/>
              <a:t> for Cosmic Explorer (CE), the current (O3) and upgraded (A+) sensitivities of Advanced LIGO, LIGO Voyager, NEMO, and the three paired detectors of the triangular Einstein Telescope. </a:t>
            </a:r>
          </a:p>
          <a:p>
            <a:endParaRPr lang="en-US" i="1" dirty="0"/>
          </a:p>
          <a:p>
            <a:r>
              <a:rPr lang="en-US" b="1" i="1" dirty="0"/>
              <a:t>Bottom</a:t>
            </a:r>
            <a:r>
              <a:rPr lang="en-US" i="1" dirty="0"/>
              <a:t>: </a:t>
            </a:r>
            <a:r>
              <a:rPr lang="en-US" b="1" dirty="0"/>
              <a:t>Maximum redshift</a:t>
            </a:r>
            <a:r>
              <a:rPr lang="en-US" dirty="0"/>
              <a:t> (vertical axis) at which an equal-mass binary of given source-frame total mass (horizontal axis) can be observed with a signal-to-noise ratio of 8. Different curves represent different detectors. </a:t>
            </a:r>
          </a:p>
          <a:p>
            <a:endParaRPr lang="en-US" dirty="0"/>
          </a:p>
          <a:p>
            <a:r>
              <a:rPr lang="en-US" b="1" dirty="0"/>
              <a:t>For binary neutron stars (total mass ∼3</a:t>
            </a:r>
            <a:r>
              <a:rPr lang="en-US" b="1" i="1" dirty="0"/>
              <a:t>M</a:t>
            </a:r>
            <a:r>
              <a:rPr lang="en-US" sz="1600" b="1" baseline="-25000" dirty="0"/>
              <a:t>⊙</a:t>
            </a:r>
            <a:r>
              <a:rPr lang="en-US" b="1" dirty="0"/>
              <a:t>), ET and CE will give access to redshifts larger than 1, where most of the mergers are expected to happen. </a:t>
            </a:r>
          </a:p>
          <a:p>
            <a:endParaRPr lang="en-US" dirty="0"/>
          </a:p>
          <a:p>
            <a:r>
              <a:rPr lang="en-US" b="1" dirty="0">
                <a:solidFill>
                  <a:schemeClr val="accent1"/>
                </a:solidFill>
              </a:rPr>
              <a:t>For binary black holes, they will enable the exploration of redshifts of 10 and above, where mergers of black holes formed by either the first stellar population in the universe (Pop III stars) or by quantum fluctuations shortly after the Big Bang (primordial black holes) might be found. </a:t>
            </a:r>
          </a:p>
          <a:p>
            <a:endParaRPr lang="en-IT" dirty="0"/>
          </a:p>
        </p:txBody>
      </p:sp>
    </p:spTree>
    <p:extLst>
      <p:ext uri="{BB962C8B-B14F-4D97-AF65-F5344CB8AC3E}">
        <p14:creationId xmlns:p14="http://schemas.microsoft.com/office/powerpoint/2010/main" val="4188805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B00F8-4241-0B46-9B18-2ED4DDA6BCF3}"/>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43D151EA-1D94-5F43-9B9C-0E6098360015}"/>
              </a:ext>
            </a:extLst>
          </p:cNvPr>
          <p:cNvSpPr>
            <a:spLocks noGrp="1"/>
          </p:cNvSpPr>
          <p:nvPr>
            <p:ph type="sldNum" sz="quarter" idx="12"/>
          </p:nvPr>
        </p:nvSpPr>
        <p:spPr/>
        <p:txBody>
          <a:bodyPr/>
          <a:lstStyle/>
          <a:p>
            <a:fld id="{95081536-C591-354F-A3DF-E6A71179AC26}" type="slidenum">
              <a:rPr lang="en-IT" smtClean="0"/>
              <a:t>28</a:t>
            </a:fld>
            <a:endParaRPr lang="en-IT"/>
          </a:p>
        </p:txBody>
      </p:sp>
      <p:pic>
        <p:nvPicPr>
          <p:cNvPr id="4" name="Picture 3" descr="Chart, sunburst chart&#10;&#10;Description automatically generated">
            <a:extLst>
              <a:ext uri="{FF2B5EF4-FFF2-40B4-BE49-F238E27FC236}">
                <a16:creationId xmlns:a16="http://schemas.microsoft.com/office/drawing/2014/main" id="{375C92E7-CC27-D442-9EF8-C4FE04EE08AB}"/>
              </a:ext>
            </a:extLst>
          </p:cNvPr>
          <p:cNvPicPr>
            <a:picLocks noChangeAspect="1"/>
          </p:cNvPicPr>
          <p:nvPr/>
        </p:nvPicPr>
        <p:blipFill>
          <a:blip r:embed="rId2"/>
          <a:stretch>
            <a:fillRect/>
          </a:stretch>
        </p:blipFill>
        <p:spPr>
          <a:xfrm>
            <a:off x="2471057" y="-5633"/>
            <a:ext cx="7243941" cy="6863633"/>
          </a:xfrm>
          <a:prstGeom prst="rect">
            <a:avLst/>
          </a:prstGeom>
        </p:spPr>
      </p:pic>
    </p:spTree>
    <p:extLst>
      <p:ext uri="{BB962C8B-B14F-4D97-AF65-F5344CB8AC3E}">
        <p14:creationId xmlns:p14="http://schemas.microsoft.com/office/powerpoint/2010/main" val="4188670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39E9D-E622-6F45-BB1B-199900CED940}"/>
              </a:ext>
            </a:extLst>
          </p:cNvPr>
          <p:cNvSpPr>
            <a:spLocks noGrp="1"/>
          </p:cNvSpPr>
          <p:nvPr>
            <p:ph type="sldNum" sz="quarter" idx="12"/>
          </p:nvPr>
        </p:nvSpPr>
        <p:spPr/>
        <p:txBody>
          <a:bodyPr/>
          <a:lstStyle/>
          <a:p>
            <a:fld id="{95081536-C591-354F-A3DF-E6A71179AC26}" type="slidenum">
              <a:rPr lang="en-IT" smtClean="0"/>
              <a:t>29</a:t>
            </a:fld>
            <a:endParaRPr lang="en-IT"/>
          </a:p>
        </p:txBody>
      </p:sp>
      <p:sp>
        <p:nvSpPr>
          <p:cNvPr id="3" name="Rectangle 2">
            <a:extLst>
              <a:ext uri="{FF2B5EF4-FFF2-40B4-BE49-F238E27FC236}">
                <a16:creationId xmlns:a16="http://schemas.microsoft.com/office/drawing/2014/main" id="{424B8AF3-5327-0944-AFBA-F263807C7D8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a:extLst>
              <a:ext uri="{FF2B5EF4-FFF2-40B4-BE49-F238E27FC236}">
                <a16:creationId xmlns:a16="http://schemas.microsoft.com/office/drawing/2014/main" id="{C2F0C58B-BDB6-A34E-9767-AAA563ADF5EE}"/>
              </a:ext>
            </a:extLst>
          </p:cNvPr>
          <p:cNvPicPr>
            <a:picLocks noChangeAspect="1"/>
          </p:cNvPicPr>
          <p:nvPr/>
        </p:nvPicPr>
        <p:blipFill>
          <a:blip r:embed="rId2"/>
          <a:stretch>
            <a:fillRect/>
          </a:stretch>
        </p:blipFill>
        <p:spPr>
          <a:xfrm>
            <a:off x="204787" y="220372"/>
            <a:ext cx="6353175" cy="6549821"/>
          </a:xfrm>
          <a:prstGeom prst="rect">
            <a:avLst/>
          </a:prstGeom>
        </p:spPr>
      </p:pic>
      <p:sp>
        <p:nvSpPr>
          <p:cNvPr id="5" name="TextBox 4">
            <a:extLst>
              <a:ext uri="{FF2B5EF4-FFF2-40B4-BE49-F238E27FC236}">
                <a16:creationId xmlns:a16="http://schemas.microsoft.com/office/drawing/2014/main" id="{5BCCD222-CF7A-684C-92D3-1DD6D5A3826E}"/>
              </a:ext>
            </a:extLst>
          </p:cNvPr>
          <p:cNvSpPr txBox="1"/>
          <p:nvPr/>
        </p:nvSpPr>
        <p:spPr>
          <a:xfrm>
            <a:off x="7096125" y="889843"/>
            <a:ext cx="4914900" cy="5078313"/>
          </a:xfrm>
          <a:prstGeom prst="rect">
            <a:avLst/>
          </a:prstGeom>
          <a:noFill/>
        </p:spPr>
        <p:txBody>
          <a:bodyPr wrap="square" rtlCol="0">
            <a:spAutoFit/>
          </a:bodyPr>
          <a:lstStyle/>
          <a:p>
            <a:r>
              <a:rPr lang="en-US" dirty="0">
                <a:solidFill>
                  <a:schemeClr val="bg1"/>
                </a:solidFill>
              </a:rPr>
              <a:t>Astrophysical horizon of current and proposed future detectors for compact binary systems. </a:t>
            </a:r>
          </a:p>
          <a:p>
            <a:endParaRPr lang="en-US" dirty="0">
              <a:solidFill>
                <a:schemeClr val="bg1"/>
              </a:solidFill>
            </a:endParaRPr>
          </a:p>
          <a:p>
            <a:r>
              <a:rPr lang="en-US" dirty="0">
                <a:solidFill>
                  <a:schemeClr val="bg1"/>
                </a:solidFill>
              </a:rPr>
              <a:t>The lines indicate the maximum redshift at which a detection with signal-to- noise ratio 8 could be made. The detectors shown here are Advanced LIGO during its third observing run (“O3”), Advanced LIGO at its anticipated sensitivity for the fifth observing run (“A+”), a possible cryogenic upgrade of LIGO called Voyager (“</a:t>
            </a:r>
            <a:r>
              <a:rPr lang="en-US" dirty="0" err="1">
                <a:solidFill>
                  <a:schemeClr val="bg1"/>
                </a:solidFill>
              </a:rPr>
              <a:t>Voy</a:t>
            </a:r>
            <a:r>
              <a:rPr lang="en-US" dirty="0">
                <a:solidFill>
                  <a:schemeClr val="bg1"/>
                </a:solidFill>
              </a:rPr>
              <a:t>”), the Einstein Telescope (“ET”), and Cosmic Explorer (“CE”). </a:t>
            </a:r>
          </a:p>
          <a:p>
            <a:endParaRPr lang="en-US" dirty="0">
              <a:solidFill>
                <a:schemeClr val="bg1"/>
              </a:solidFill>
            </a:endParaRPr>
          </a:p>
          <a:p>
            <a:r>
              <a:rPr lang="en-US" dirty="0">
                <a:solidFill>
                  <a:schemeClr val="bg1"/>
                </a:solidFill>
              </a:rPr>
              <a:t>The yellow and white dots are for a simulated population of binary neutron star mergers and binary black hole mergers, respectively, following the </a:t>
            </a:r>
            <a:r>
              <a:rPr lang="en-US" dirty="0" err="1">
                <a:solidFill>
                  <a:schemeClr val="bg1"/>
                </a:solidFill>
              </a:rPr>
              <a:t>Madau</a:t>
            </a:r>
            <a:r>
              <a:rPr lang="en-US" dirty="0">
                <a:solidFill>
                  <a:schemeClr val="bg1"/>
                </a:solidFill>
              </a:rPr>
              <a:t> and Dickinson stellar formation rate. </a:t>
            </a:r>
          </a:p>
          <a:p>
            <a:endParaRPr lang="en-IT" dirty="0">
              <a:solidFill>
                <a:schemeClr val="bg1"/>
              </a:solidFill>
            </a:endParaRPr>
          </a:p>
        </p:txBody>
      </p:sp>
    </p:spTree>
    <p:extLst>
      <p:ext uri="{BB962C8B-B14F-4D97-AF65-F5344CB8AC3E}">
        <p14:creationId xmlns:p14="http://schemas.microsoft.com/office/powerpoint/2010/main" val="317372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A4A196-8FA7-D94D-B49A-243F368F85C4}"/>
              </a:ext>
            </a:extLst>
          </p:cNvPr>
          <p:cNvSpPr>
            <a:spLocks noGrp="1"/>
          </p:cNvSpPr>
          <p:nvPr>
            <p:ph type="sldNum" sz="quarter" idx="12"/>
          </p:nvPr>
        </p:nvSpPr>
        <p:spPr/>
        <p:txBody>
          <a:bodyPr/>
          <a:lstStyle/>
          <a:p>
            <a:fld id="{95081536-C591-354F-A3DF-E6A71179AC26}" type="slidenum">
              <a:rPr lang="en-IT" smtClean="0"/>
              <a:t>3</a:t>
            </a:fld>
            <a:endParaRPr lang="en-IT"/>
          </a:p>
        </p:txBody>
      </p:sp>
      <p:pic>
        <p:nvPicPr>
          <p:cNvPr id="3" name="Gravitational waves detected by interferometers (Robert Hurt _ Caltech_LIGO)" descr="Gravitational waves detected by interferometers (Robert Hurt _ Caltech_LIGO)">
            <a:hlinkClick r:id="" action="ppaction://media"/>
            <a:extLst>
              <a:ext uri="{FF2B5EF4-FFF2-40B4-BE49-F238E27FC236}">
                <a16:creationId xmlns:a16="http://schemas.microsoft.com/office/drawing/2014/main" id="{3385F128-212B-2145-A4FE-55D8830293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4763"/>
            <a:ext cx="12192000" cy="6858000"/>
          </a:xfrm>
          <a:prstGeom prst="rect">
            <a:avLst/>
          </a:prstGeom>
        </p:spPr>
      </p:pic>
    </p:spTree>
    <p:extLst>
      <p:ext uri="{BB962C8B-B14F-4D97-AF65-F5344CB8AC3E}">
        <p14:creationId xmlns:p14="http://schemas.microsoft.com/office/powerpoint/2010/main" val="10333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3A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4BE299-F4EF-3F4E-8A88-6413D4F97605}"/>
              </a:ext>
            </a:extLst>
          </p:cNvPr>
          <p:cNvSpPr>
            <a:spLocks noGrp="1"/>
          </p:cNvSpPr>
          <p:nvPr>
            <p:ph type="sldNum" sz="quarter" idx="12"/>
          </p:nvPr>
        </p:nvSpPr>
        <p:spPr/>
        <p:txBody>
          <a:bodyPr/>
          <a:lstStyle/>
          <a:p>
            <a:fld id="{95081536-C591-354F-A3DF-E6A71179AC26}" type="slidenum">
              <a:rPr lang="en-IT" smtClean="0"/>
              <a:t>30</a:t>
            </a:fld>
            <a:endParaRPr lang="en-IT"/>
          </a:p>
        </p:txBody>
      </p:sp>
      <p:pic>
        <p:nvPicPr>
          <p:cNvPr id="3" name="Picture 2">
            <a:extLst>
              <a:ext uri="{FF2B5EF4-FFF2-40B4-BE49-F238E27FC236}">
                <a16:creationId xmlns:a16="http://schemas.microsoft.com/office/drawing/2014/main" id="{D9735B52-AE01-AE41-A5C0-D1BD200E89D3}"/>
              </a:ext>
            </a:extLst>
          </p:cNvPr>
          <p:cNvPicPr>
            <a:picLocks noChangeAspect="1"/>
          </p:cNvPicPr>
          <p:nvPr/>
        </p:nvPicPr>
        <p:blipFill>
          <a:blip r:embed="rId2"/>
          <a:stretch>
            <a:fillRect/>
          </a:stretch>
        </p:blipFill>
        <p:spPr>
          <a:xfrm>
            <a:off x="0" y="0"/>
            <a:ext cx="6469558" cy="6858000"/>
          </a:xfrm>
          <a:prstGeom prst="rect">
            <a:avLst/>
          </a:prstGeom>
        </p:spPr>
      </p:pic>
      <p:pic>
        <p:nvPicPr>
          <p:cNvPr id="6" name="Picture 5">
            <a:extLst>
              <a:ext uri="{FF2B5EF4-FFF2-40B4-BE49-F238E27FC236}">
                <a16:creationId xmlns:a16="http://schemas.microsoft.com/office/drawing/2014/main" id="{E824910A-A44F-7043-ADAA-24625B458ED3}"/>
              </a:ext>
            </a:extLst>
          </p:cNvPr>
          <p:cNvPicPr>
            <a:picLocks noChangeAspect="1"/>
          </p:cNvPicPr>
          <p:nvPr/>
        </p:nvPicPr>
        <p:blipFill>
          <a:blip r:embed="rId3"/>
          <a:stretch>
            <a:fillRect/>
          </a:stretch>
        </p:blipFill>
        <p:spPr>
          <a:xfrm>
            <a:off x="6961641" y="1006928"/>
            <a:ext cx="5045982" cy="4844143"/>
          </a:xfrm>
          <a:prstGeom prst="rect">
            <a:avLst/>
          </a:prstGeom>
        </p:spPr>
      </p:pic>
    </p:spTree>
    <p:extLst>
      <p:ext uri="{BB962C8B-B14F-4D97-AF65-F5344CB8AC3E}">
        <p14:creationId xmlns:p14="http://schemas.microsoft.com/office/powerpoint/2010/main" val="1829674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34F71A-1D7E-CC45-BC75-C8BF5CAA1C41}"/>
              </a:ext>
            </a:extLst>
          </p:cNvPr>
          <p:cNvSpPr>
            <a:spLocks noGrp="1"/>
          </p:cNvSpPr>
          <p:nvPr>
            <p:ph type="sldNum" sz="quarter" idx="12"/>
          </p:nvPr>
        </p:nvSpPr>
        <p:spPr/>
        <p:txBody>
          <a:bodyPr/>
          <a:lstStyle/>
          <a:p>
            <a:fld id="{95081536-C591-354F-A3DF-E6A71179AC26}" type="slidenum">
              <a:rPr lang="en-IT" smtClean="0"/>
              <a:t>31</a:t>
            </a:fld>
            <a:endParaRPr lang="en-IT"/>
          </a:p>
        </p:txBody>
      </p:sp>
      <p:pic>
        <p:nvPicPr>
          <p:cNvPr id="3" name="Picture 2">
            <a:extLst>
              <a:ext uri="{FF2B5EF4-FFF2-40B4-BE49-F238E27FC236}">
                <a16:creationId xmlns:a16="http://schemas.microsoft.com/office/drawing/2014/main" id="{B29BD852-EB77-D940-89A7-14E6FA696AA9}"/>
              </a:ext>
            </a:extLst>
          </p:cNvPr>
          <p:cNvPicPr>
            <a:picLocks noChangeAspect="1"/>
          </p:cNvPicPr>
          <p:nvPr/>
        </p:nvPicPr>
        <p:blipFill>
          <a:blip r:embed="rId2"/>
          <a:stretch>
            <a:fillRect/>
          </a:stretch>
        </p:blipFill>
        <p:spPr>
          <a:xfrm>
            <a:off x="0" y="66670"/>
            <a:ext cx="3679370" cy="2244854"/>
          </a:xfrm>
          <a:prstGeom prst="rect">
            <a:avLst/>
          </a:prstGeom>
        </p:spPr>
      </p:pic>
      <p:pic>
        <p:nvPicPr>
          <p:cNvPr id="7" name="Picture 6" descr="A screen shot of a computer&#10;&#10;Description automatically generated with low confidence">
            <a:extLst>
              <a:ext uri="{FF2B5EF4-FFF2-40B4-BE49-F238E27FC236}">
                <a16:creationId xmlns:a16="http://schemas.microsoft.com/office/drawing/2014/main" id="{F68B8826-CFB0-6D47-AF6D-DDDEEA22F707}"/>
              </a:ext>
            </a:extLst>
          </p:cNvPr>
          <p:cNvPicPr>
            <a:picLocks noChangeAspect="1"/>
          </p:cNvPicPr>
          <p:nvPr/>
        </p:nvPicPr>
        <p:blipFill>
          <a:blip r:embed="rId3"/>
          <a:stretch>
            <a:fillRect/>
          </a:stretch>
        </p:blipFill>
        <p:spPr>
          <a:xfrm>
            <a:off x="838200" y="2843713"/>
            <a:ext cx="10628672" cy="3581400"/>
          </a:xfrm>
          <a:prstGeom prst="rect">
            <a:avLst/>
          </a:prstGeom>
        </p:spPr>
      </p:pic>
      <p:sp>
        <p:nvSpPr>
          <p:cNvPr id="8" name="TextBox 7">
            <a:extLst>
              <a:ext uri="{FF2B5EF4-FFF2-40B4-BE49-F238E27FC236}">
                <a16:creationId xmlns:a16="http://schemas.microsoft.com/office/drawing/2014/main" id="{6E336D62-DBFE-304D-B48C-F1A39A87E902}"/>
              </a:ext>
            </a:extLst>
          </p:cNvPr>
          <p:cNvSpPr txBox="1"/>
          <p:nvPr/>
        </p:nvSpPr>
        <p:spPr>
          <a:xfrm>
            <a:off x="4579550" y="173434"/>
            <a:ext cx="7169864" cy="2246769"/>
          </a:xfrm>
          <a:prstGeom prst="rect">
            <a:avLst/>
          </a:prstGeom>
          <a:noFill/>
        </p:spPr>
        <p:txBody>
          <a:bodyPr wrap="square" rtlCol="0">
            <a:spAutoFit/>
          </a:bodyPr>
          <a:lstStyle/>
          <a:p>
            <a:r>
              <a:rPr lang="en-IT" sz="2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The 3G detectors shall look deep into the </a:t>
            </a:r>
            <a:r>
              <a:rPr lang="en-IT" sz="2000" b="1" i="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Dark Ages </a:t>
            </a:r>
            <a:r>
              <a:rPr lang="en-IT" sz="2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of the Universe, down to times before the start of the </a:t>
            </a:r>
            <a:r>
              <a:rPr lang="en-IT" sz="2000" b="1" i="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Cosmic Dawn </a:t>
            </a:r>
            <a:r>
              <a:rPr lang="en-IT" sz="2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the period from about 50 million years to one billion years after the Big Bang when the first stars, black holes, and galaxies in the Universe formed –</a:t>
            </a:r>
            <a:r>
              <a:rPr lang="en-IT" sz="20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 and thus may be able to get a glimpse of the history of Population III stars. </a:t>
            </a:r>
          </a:p>
        </p:txBody>
      </p:sp>
      <p:sp>
        <p:nvSpPr>
          <p:cNvPr id="9" name="Down Arrow 8">
            <a:extLst>
              <a:ext uri="{FF2B5EF4-FFF2-40B4-BE49-F238E27FC236}">
                <a16:creationId xmlns:a16="http://schemas.microsoft.com/office/drawing/2014/main" id="{893BB9B9-9460-5B41-B0FF-C199D13F4640}"/>
              </a:ext>
            </a:extLst>
          </p:cNvPr>
          <p:cNvSpPr/>
          <p:nvPr/>
        </p:nvSpPr>
        <p:spPr>
          <a:xfrm>
            <a:off x="3526972" y="2711450"/>
            <a:ext cx="435428" cy="4572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 name="TextBox 9">
            <a:extLst>
              <a:ext uri="{FF2B5EF4-FFF2-40B4-BE49-F238E27FC236}">
                <a16:creationId xmlns:a16="http://schemas.microsoft.com/office/drawing/2014/main" id="{D0B259A4-7BC9-B348-819F-C4AE51928C4B}"/>
              </a:ext>
            </a:extLst>
          </p:cNvPr>
          <p:cNvSpPr txBox="1"/>
          <p:nvPr/>
        </p:nvSpPr>
        <p:spPr>
          <a:xfrm>
            <a:off x="3099707" y="2342118"/>
            <a:ext cx="1289958" cy="369332"/>
          </a:xfrm>
          <a:prstGeom prst="rect">
            <a:avLst/>
          </a:prstGeom>
          <a:noFill/>
        </p:spPr>
        <p:txBody>
          <a:bodyPr wrap="square" rtlCol="0">
            <a:spAutoFit/>
          </a:bodyPr>
          <a:lstStyle/>
          <a:p>
            <a:r>
              <a:rPr lang="en-IT" dirty="0">
                <a:solidFill>
                  <a:schemeClr val="accent1"/>
                </a:solidFill>
              </a:rPr>
              <a:t>ET horizon</a:t>
            </a:r>
          </a:p>
        </p:txBody>
      </p:sp>
      <p:sp>
        <p:nvSpPr>
          <p:cNvPr id="11" name="Down Arrow 10">
            <a:extLst>
              <a:ext uri="{FF2B5EF4-FFF2-40B4-BE49-F238E27FC236}">
                <a16:creationId xmlns:a16="http://schemas.microsoft.com/office/drawing/2014/main" id="{869F4CFC-EAF2-1D4C-9233-A6A2CBCC0D2D}"/>
              </a:ext>
            </a:extLst>
          </p:cNvPr>
          <p:cNvSpPr/>
          <p:nvPr/>
        </p:nvSpPr>
        <p:spPr>
          <a:xfrm>
            <a:off x="8495111" y="2711450"/>
            <a:ext cx="435428" cy="45720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2" name="TextBox 11">
            <a:extLst>
              <a:ext uri="{FF2B5EF4-FFF2-40B4-BE49-F238E27FC236}">
                <a16:creationId xmlns:a16="http://schemas.microsoft.com/office/drawing/2014/main" id="{B44BE98E-5CE1-3142-ADA8-72D3B6D66719}"/>
              </a:ext>
            </a:extLst>
          </p:cNvPr>
          <p:cNvSpPr txBox="1"/>
          <p:nvPr/>
        </p:nvSpPr>
        <p:spPr>
          <a:xfrm>
            <a:off x="7407067" y="2341984"/>
            <a:ext cx="2623457" cy="369332"/>
          </a:xfrm>
          <a:prstGeom prst="rect">
            <a:avLst/>
          </a:prstGeom>
          <a:noFill/>
        </p:spPr>
        <p:txBody>
          <a:bodyPr wrap="square" rtlCol="0">
            <a:spAutoFit/>
          </a:bodyPr>
          <a:lstStyle/>
          <a:p>
            <a:r>
              <a:rPr lang="en-IT" dirty="0">
                <a:solidFill>
                  <a:schemeClr val="accent1"/>
                </a:solidFill>
              </a:rPr>
              <a:t>current detectors' horizon</a:t>
            </a:r>
          </a:p>
        </p:txBody>
      </p:sp>
      <p:cxnSp>
        <p:nvCxnSpPr>
          <p:cNvPr id="5" name="Straight Arrow Connector 4">
            <a:extLst>
              <a:ext uri="{FF2B5EF4-FFF2-40B4-BE49-F238E27FC236}">
                <a16:creationId xmlns:a16="http://schemas.microsoft.com/office/drawing/2014/main" id="{F51716D6-1A8A-F92E-FDA7-CF84F6C91B48}"/>
              </a:ext>
            </a:extLst>
          </p:cNvPr>
          <p:cNvCxnSpPr>
            <a:cxnSpLocks/>
          </p:cNvCxnSpPr>
          <p:nvPr/>
        </p:nvCxnSpPr>
        <p:spPr>
          <a:xfrm>
            <a:off x="4183693" y="3764303"/>
            <a:ext cx="2684034" cy="0"/>
          </a:xfrm>
          <a:prstGeom prst="straightConnector1">
            <a:avLst/>
          </a:prstGeom>
          <a:ln w="127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47A04F4-0461-0EB3-AA69-F5BDC53AB49A}"/>
              </a:ext>
            </a:extLst>
          </p:cNvPr>
          <p:cNvSpPr txBox="1"/>
          <p:nvPr/>
        </p:nvSpPr>
        <p:spPr>
          <a:xfrm>
            <a:off x="5085567" y="3764303"/>
            <a:ext cx="1290181" cy="261610"/>
          </a:xfrm>
          <a:prstGeom prst="rect">
            <a:avLst/>
          </a:prstGeom>
          <a:noFill/>
        </p:spPr>
        <p:txBody>
          <a:bodyPr wrap="square" rtlCol="0">
            <a:spAutoFit/>
          </a:bodyPr>
          <a:lstStyle/>
          <a:p>
            <a:r>
              <a:rPr lang="en-IT" sz="1100" dirty="0">
                <a:solidFill>
                  <a:srgbClr val="FFFF00"/>
                </a:solidFill>
                <a:latin typeface="Arial" panose="020B0604020202020204" pitchFamily="34" charset="0"/>
                <a:cs typeface="Arial" panose="020B0604020202020204" pitchFamily="34" charset="0"/>
              </a:rPr>
              <a:t>Cosmic dawn</a:t>
            </a:r>
          </a:p>
        </p:txBody>
      </p:sp>
    </p:spTree>
    <p:extLst>
      <p:ext uri="{BB962C8B-B14F-4D97-AF65-F5344CB8AC3E}">
        <p14:creationId xmlns:p14="http://schemas.microsoft.com/office/powerpoint/2010/main" val="3579585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B0FC52-3D68-BF41-95FF-0072EBF8D42D}"/>
              </a:ext>
            </a:extLst>
          </p:cNvPr>
          <p:cNvSpPr>
            <a:spLocks noGrp="1"/>
          </p:cNvSpPr>
          <p:nvPr>
            <p:ph type="sldNum" sz="quarter" idx="12"/>
          </p:nvPr>
        </p:nvSpPr>
        <p:spPr/>
        <p:txBody>
          <a:bodyPr/>
          <a:lstStyle/>
          <a:p>
            <a:fld id="{95081536-C591-354F-A3DF-E6A71179AC26}" type="slidenum">
              <a:rPr lang="en-IT" smtClean="0"/>
              <a:t>32</a:t>
            </a:fld>
            <a:endParaRPr lang="en-IT"/>
          </a:p>
        </p:txBody>
      </p:sp>
      <p:pic>
        <p:nvPicPr>
          <p:cNvPr id="6" name="Picture 5">
            <a:extLst>
              <a:ext uri="{FF2B5EF4-FFF2-40B4-BE49-F238E27FC236}">
                <a16:creationId xmlns:a16="http://schemas.microsoft.com/office/drawing/2014/main" id="{975B0FC9-CF71-3D46-83F3-01EDA3A9353E}"/>
              </a:ext>
            </a:extLst>
          </p:cNvPr>
          <p:cNvPicPr>
            <a:picLocks noChangeAspect="1"/>
          </p:cNvPicPr>
          <p:nvPr/>
        </p:nvPicPr>
        <p:blipFill>
          <a:blip r:embed="rId2"/>
          <a:stretch>
            <a:fillRect/>
          </a:stretch>
        </p:blipFill>
        <p:spPr>
          <a:xfrm rot="16200000">
            <a:off x="2667000" y="-2677744"/>
            <a:ext cx="6858000" cy="12213488"/>
          </a:xfrm>
          <a:prstGeom prst="rect">
            <a:avLst/>
          </a:prstGeom>
        </p:spPr>
      </p:pic>
    </p:spTree>
    <p:extLst>
      <p:ext uri="{BB962C8B-B14F-4D97-AF65-F5344CB8AC3E}">
        <p14:creationId xmlns:p14="http://schemas.microsoft.com/office/powerpoint/2010/main" val="1658727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AB1F40-D823-5D4F-99C9-D7EB96D51983}"/>
              </a:ext>
            </a:extLst>
          </p:cNvPr>
          <p:cNvSpPr>
            <a:spLocks noGrp="1"/>
          </p:cNvSpPr>
          <p:nvPr>
            <p:ph type="sldNum" sz="quarter" idx="12"/>
          </p:nvPr>
        </p:nvSpPr>
        <p:spPr/>
        <p:txBody>
          <a:bodyPr/>
          <a:lstStyle/>
          <a:p>
            <a:fld id="{95081536-C591-354F-A3DF-E6A71179AC26}" type="slidenum">
              <a:rPr lang="en-IT" smtClean="0"/>
              <a:t>33</a:t>
            </a:fld>
            <a:endParaRPr lang="en-IT"/>
          </a:p>
        </p:txBody>
      </p:sp>
      <p:pic>
        <p:nvPicPr>
          <p:cNvPr id="4" name="Picture 3" descr="A picture containing indoor&#10;&#10;Description automatically generated">
            <a:extLst>
              <a:ext uri="{FF2B5EF4-FFF2-40B4-BE49-F238E27FC236}">
                <a16:creationId xmlns:a16="http://schemas.microsoft.com/office/drawing/2014/main" id="{C7FEC1B1-4883-3844-AE03-C7C978EAD565}"/>
              </a:ext>
            </a:extLst>
          </p:cNvPr>
          <p:cNvPicPr>
            <a:picLocks noChangeAspect="1"/>
          </p:cNvPicPr>
          <p:nvPr/>
        </p:nvPicPr>
        <p:blipFill>
          <a:blip r:embed="rId2"/>
          <a:stretch>
            <a:fillRect/>
          </a:stretch>
        </p:blipFill>
        <p:spPr>
          <a:xfrm>
            <a:off x="0" y="-3352"/>
            <a:ext cx="12192000" cy="6864704"/>
          </a:xfrm>
          <a:prstGeom prst="rect">
            <a:avLst/>
          </a:prstGeom>
        </p:spPr>
      </p:pic>
    </p:spTree>
    <p:extLst>
      <p:ext uri="{BB962C8B-B14F-4D97-AF65-F5344CB8AC3E}">
        <p14:creationId xmlns:p14="http://schemas.microsoft.com/office/powerpoint/2010/main" val="1528082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213996-0BAD-2F4A-A5C9-0F45F5C51101}"/>
              </a:ext>
            </a:extLst>
          </p:cNvPr>
          <p:cNvSpPr>
            <a:spLocks noGrp="1"/>
          </p:cNvSpPr>
          <p:nvPr>
            <p:ph type="sldNum" sz="quarter" idx="12"/>
          </p:nvPr>
        </p:nvSpPr>
        <p:spPr/>
        <p:txBody>
          <a:bodyPr/>
          <a:lstStyle/>
          <a:p>
            <a:fld id="{95081536-C591-354F-A3DF-E6A71179AC26}" type="slidenum">
              <a:rPr lang="en-IT" smtClean="0"/>
              <a:t>4</a:t>
            </a:fld>
            <a:endParaRPr lang="en-IT"/>
          </a:p>
        </p:txBody>
      </p:sp>
      <p:pic>
        <p:nvPicPr>
          <p:cNvPr id="1026" name="Picture 2" descr="Ifoschematic">
            <a:extLst>
              <a:ext uri="{FF2B5EF4-FFF2-40B4-BE49-F238E27FC236}">
                <a16:creationId xmlns:a16="http://schemas.microsoft.com/office/drawing/2014/main" id="{C8460AEA-CF9B-8747-B5A0-2900622A6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89" y="359764"/>
            <a:ext cx="10652961" cy="5996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6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874619-B379-4949-8D91-71F3AE0E7142}"/>
              </a:ext>
            </a:extLst>
          </p:cNvPr>
          <p:cNvSpPr>
            <a:spLocks noGrp="1"/>
          </p:cNvSpPr>
          <p:nvPr>
            <p:ph type="sldNum" sz="quarter" idx="12"/>
          </p:nvPr>
        </p:nvSpPr>
        <p:spPr/>
        <p:txBody>
          <a:bodyPr/>
          <a:lstStyle/>
          <a:p>
            <a:fld id="{95081536-C591-354F-A3DF-E6A71179AC26}" type="slidenum">
              <a:rPr lang="en-IT" smtClean="0"/>
              <a:t>5</a:t>
            </a:fld>
            <a:endParaRPr lang="en-IT"/>
          </a:p>
        </p:txBody>
      </p:sp>
      <p:pic>
        <p:nvPicPr>
          <p:cNvPr id="3" name="Picture 2">
            <a:extLst>
              <a:ext uri="{FF2B5EF4-FFF2-40B4-BE49-F238E27FC236}">
                <a16:creationId xmlns:a16="http://schemas.microsoft.com/office/drawing/2014/main" id="{26F0F949-CC60-F141-B91B-830DF262C024}"/>
              </a:ext>
            </a:extLst>
          </p:cNvPr>
          <p:cNvPicPr>
            <a:picLocks noChangeAspect="1"/>
          </p:cNvPicPr>
          <p:nvPr/>
        </p:nvPicPr>
        <p:blipFill>
          <a:blip r:embed="rId2"/>
          <a:stretch>
            <a:fillRect/>
          </a:stretch>
        </p:blipFill>
        <p:spPr>
          <a:xfrm>
            <a:off x="2466975" y="62710"/>
            <a:ext cx="7258050" cy="6732580"/>
          </a:xfrm>
          <a:prstGeom prst="rect">
            <a:avLst/>
          </a:prstGeom>
        </p:spPr>
      </p:pic>
    </p:spTree>
    <p:extLst>
      <p:ext uri="{BB962C8B-B14F-4D97-AF65-F5344CB8AC3E}">
        <p14:creationId xmlns:p14="http://schemas.microsoft.com/office/powerpoint/2010/main" val="104065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C5585D-40BB-7D41-9AE0-1EDFB23D2488}"/>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53EA512C-A78D-C548-A36C-5767AC9AE1AD}"/>
              </a:ext>
            </a:extLst>
          </p:cNvPr>
          <p:cNvSpPr>
            <a:spLocks noGrp="1"/>
          </p:cNvSpPr>
          <p:nvPr>
            <p:ph type="sldNum" sz="quarter" idx="12"/>
          </p:nvPr>
        </p:nvSpPr>
        <p:spPr/>
        <p:txBody>
          <a:bodyPr/>
          <a:lstStyle/>
          <a:p>
            <a:fld id="{95081536-C591-354F-A3DF-E6A71179AC26}" type="slidenum">
              <a:rPr lang="en-IT" smtClean="0"/>
              <a:t>6</a:t>
            </a:fld>
            <a:endParaRPr lang="en-IT"/>
          </a:p>
        </p:txBody>
      </p:sp>
      <p:pic>
        <p:nvPicPr>
          <p:cNvPr id="4" name="Picture 3">
            <a:extLst>
              <a:ext uri="{FF2B5EF4-FFF2-40B4-BE49-F238E27FC236}">
                <a16:creationId xmlns:a16="http://schemas.microsoft.com/office/drawing/2014/main" id="{A0F60FC8-F6B0-DA4B-AC69-96D76E2E0FC8}"/>
              </a:ext>
            </a:extLst>
          </p:cNvPr>
          <p:cNvPicPr>
            <a:picLocks noChangeAspect="1"/>
          </p:cNvPicPr>
          <p:nvPr/>
        </p:nvPicPr>
        <p:blipFill>
          <a:blip r:embed="rId2"/>
          <a:stretch>
            <a:fillRect/>
          </a:stretch>
        </p:blipFill>
        <p:spPr>
          <a:xfrm>
            <a:off x="317292" y="0"/>
            <a:ext cx="11557416" cy="6858736"/>
          </a:xfrm>
          <a:prstGeom prst="rect">
            <a:avLst/>
          </a:prstGeom>
        </p:spPr>
      </p:pic>
    </p:spTree>
    <p:extLst>
      <p:ext uri="{BB962C8B-B14F-4D97-AF65-F5344CB8AC3E}">
        <p14:creationId xmlns:p14="http://schemas.microsoft.com/office/powerpoint/2010/main" val="317108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8AE27B-6711-974E-85EE-9D1729D7896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612DDA31-338E-C24D-BCE1-F09508F33E86}"/>
              </a:ext>
            </a:extLst>
          </p:cNvPr>
          <p:cNvSpPr>
            <a:spLocks noGrp="1"/>
          </p:cNvSpPr>
          <p:nvPr>
            <p:ph type="sldNum" sz="quarter" idx="12"/>
          </p:nvPr>
        </p:nvSpPr>
        <p:spPr/>
        <p:txBody>
          <a:bodyPr/>
          <a:lstStyle/>
          <a:p>
            <a:fld id="{95081536-C591-354F-A3DF-E6A71179AC26}" type="slidenum">
              <a:rPr lang="en-IT" smtClean="0"/>
              <a:t>7</a:t>
            </a:fld>
            <a:endParaRPr lang="en-IT"/>
          </a:p>
        </p:txBody>
      </p:sp>
      <p:pic>
        <p:nvPicPr>
          <p:cNvPr id="6" name="Picture 5">
            <a:extLst>
              <a:ext uri="{FF2B5EF4-FFF2-40B4-BE49-F238E27FC236}">
                <a16:creationId xmlns:a16="http://schemas.microsoft.com/office/drawing/2014/main" id="{8D3977FE-8568-8946-9919-43D2722B0545}"/>
              </a:ext>
            </a:extLst>
          </p:cNvPr>
          <p:cNvPicPr>
            <a:picLocks noChangeAspect="1"/>
          </p:cNvPicPr>
          <p:nvPr/>
        </p:nvPicPr>
        <p:blipFill>
          <a:blip r:embed="rId2"/>
          <a:stretch>
            <a:fillRect/>
          </a:stretch>
        </p:blipFill>
        <p:spPr>
          <a:xfrm>
            <a:off x="1049349" y="0"/>
            <a:ext cx="10093301" cy="6858000"/>
          </a:xfrm>
          <a:prstGeom prst="rect">
            <a:avLst/>
          </a:prstGeom>
        </p:spPr>
      </p:pic>
    </p:spTree>
    <p:extLst>
      <p:ext uri="{BB962C8B-B14F-4D97-AF65-F5344CB8AC3E}">
        <p14:creationId xmlns:p14="http://schemas.microsoft.com/office/powerpoint/2010/main" val="329614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E4CAAE-AFFA-4F4D-9F69-E78A224C8561}"/>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Slide Number Placeholder 1">
            <a:extLst>
              <a:ext uri="{FF2B5EF4-FFF2-40B4-BE49-F238E27FC236}">
                <a16:creationId xmlns:a16="http://schemas.microsoft.com/office/drawing/2014/main" id="{F3B0FC52-3D68-BF41-95FF-0072EBF8D42D}"/>
              </a:ext>
            </a:extLst>
          </p:cNvPr>
          <p:cNvSpPr>
            <a:spLocks noGrp="1"/>
          </p:cNvSpPr>
          <p:nvPr>
            <p:ph type="sldNum" sz="quarter" idx="12"/>
          </p:nvPr>
        </p:nvSpPr>
        <p:spPr/>
        <p:txBody>
          <a:bodyPr/>
          <a:lstStyle/>
          <a:p>
            <a:fld id="{95081536-C591-354F-A3DF-E6A71179AC26}" type="slidenum">
              <a:rPr lang="en-IT" smtClean="0"/>
              <a:t>8</a:t>
            </a:fld>
            <a:endParaRPr lang="en-IT"/>
          </a:p>
        </p:txBody>
      </p:sp>
      <p:pic>
        <p:nvPicPr>
          <p:cNvPr id="4" name="Picture 3" descr="A high angle view of a parking lot&#10;&#10;Description automatically generated with low confidence">
            <a:extLst>
              <a:ext uri="{FF2B5EF4-FFF2-40B4-BE49-F238E27FC236}">
                <a16:creationId xmlns:a16="http://schemas.microsoft.com/office/drawing/2014/main" id="{0BC4505B-3E7F-F447-AE27-1E2B76480A3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713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B0FC52-3D68-BF41-95FF-0072EBF8D42D}"/>
              </a:ext>
            </a:extLst>
          </p:cNvPr>
          <p:cNvSpPr>
            <a:spLocks noGrp="1"/>
          </p:cNvSpPr>
          <p:nvPr>
            <p:ph type="sldNum" sz="quarter" idx="12"/>
          </p:nvPr>
        </p:nvSpPr>
        <p:spPr/>
        <p:txBody>
          <a:bodyPr/>
          <a:lstStyle/>
          <a:p>
            <a:fld id="{95081536-C591-354F-A3DF-E6A71179AC26}" type="slidenum">
              <a:rPr lang="en-IT" smtClean="0"/>
              <a:t>9</a:t>
            </a:fld>
            <a:endParaRPr lang="en-IT"/>
          </a:p>
        </p:txBody>
      </p:sp>
      <p:pic>
        <p:nvPicPr>
          <p:cNvPr id="4" name="Picture 3" descr="A picture containing text, grass, sky, outdoor&#10;&#10;Description automatically generated">
            <a:extLst>
              <a:ext uri="{FF2B5EF4-FFF2-40B4-BE49-F238E27FC236}">
                <a16:creationId xmlns:a16="http://schemas.microsoft.com/office/drawing/2014/main" id="{614273F5-6F17-664B-BA4A-093391F9CD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96886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2274</TotalTime>
  <Words>865</Words>
  <Application>Microsoft Macintosh PowerPoint</Application>
  <PresentationFormat>Widescreen</PresentationFormat>
  <Paragraphs>65</Paragraphs>
  <Slides>33</Slides>
  <Notes>0</Notes>
  <HiddenSlides>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Rounded MT Bold</vt:lpstr>
      <vt:lpstr>Calibri</vt:lpstr>
      <vt:lpstr>Calibri Light</vt:lpstr>
      <vt:lpstr>Helvetica</vt:lpstr>
      <vt:lpstr>Helvetica Neue</vt:lpstr>
      <vt:lpstr>Times</vt:lpstr>
      <vt:lpstr>Office Theme</vt:lpstr>
      <vt:lpstr>INFN: Cinquant'anni di ricerca e sviluppo Einstein Telescope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INFN: Cinquant'anni di ricerca e sviluppo Einstein Telescope </dc:title>
  <dc:creator>MILOTTI EDOARDO</dc:creator>
  <cp:lastModifiedBy>Microsoft Office User</cp:lastModifiedBy>
  <cp:revision>18</cp:revision>
  <dcterms:created xsi:type="dcterms:W3CDTF">2022-04-16T07:17:07Z</dcterms:created>
  <dcterms:modified xsi:type="dcterms:W3CDTF">2022-04-19T08:16:03Z</dcterms:modified>
</cp:coreProperties>
</file>