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859" r:id="rId3"/>
    <p:sldId id="2850" r:id="rId4"/>
    <p:sldId id="1229" r:id="rId5"/>
    <p:sldId id="2851" r:id="rId6"/>
    <p:sldId id="366" r:id="rId7"/>
    <p:sldId id="1396" r:id="rId8"/>
    <p:sldId id="2789" r:id="rId9"/>
    <p:sldId id="2854" r:id="rId10"/>
    <p:sldId id="2862" r:id="rId11"/>
    <p:sldId id="2835" r:id="rId12"/>
    <p:sldId id="2857" r:id="rId13"/>
    <p:sldId id="2852" r:id="rId14"/>
    <p:sldId id="258" r:id="rId15"/>
    <p:sldId id="259" r:id="rId16"/>
    <p:sldId id="2036" r:id="rId17"/>
    <p:sldId id="2061" r:id="rId18"/>
    <p:sldId id="260" r:id="rId19"/>
    <p:sldId id="268" r:id="rId20"/>
    <p:sldId id="2863" r:id="rId21"/>
    <p:sldId id="1285" r:id="rId22"/>
    <p:sldId id="2856" r:id="rId23"/>
    <p:sldId id="2858" r:id="rId24"/>
    <p:sldId id="2853" r:id="rId25"/>
    <p:sldId id="1251" r:id="rId26"/>
    <p:sldId id="2848" r:id="rId27"/>
    <p:sldId id="2846" r:id="rId28"/>
    <p:sldId id="317" r:id="rId29"/>
    <p:sldId id="1090" r:id="rId30"/>
    <p:sldId id="2754" r:id="rId31"/>
    <p:sldId id="382" r:id="rId32"/>
    <p:sldId id="261" r:id="rId33"/>
    <p:sldId id="262" r:id="rId34"/>
    <p:sldId id="265" r:id="rId35"/>
    <p:sldId id="267" r:id="rId36"/>
    <p:sldId id="275" r:id="rId37"/>
    <p:sldId id="276" r:id="rId38"/>
    <p:sldId id="278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0EBE0"/>
              </a:solidFill>
              <a:prstDash val="solid"/>
              <a:miter lim="400000"/>
            </a:ln>
          </a:left>
          <a:right>
            <a:ln w="12700" cap="flat">
              <a:solidFill>
                <a:srgbClr val="F0EBE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FEBE1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4"/>
    <p:restoredTop sz="94465"/>
  </p:normalViewPr>
  <p:slideViewPr>
    <p:cSldViewPr snapToGrid="0" snapToObjects="1">
      <p:cViewPr varScale="1">
        <p:scale>
          <a:sx n="44" d="100"/>
          <a:sy n="44" d="100"/>
        </p:scale>
        <p:origin x="1240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1pPr>
    <a:lvl2pPr indent="2286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2pPr>
    <a:lvl3pPr indent="4572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3pPr>
    <a:lvl4pPr indent="6858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4pPr>
    <a:lvl5pPr indent="9144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5pPr>
    <a:lvl6pPr indent="11430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6pPr>
    <a:lvl7pPr indent="13716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7pPr>
    <a:lvl8pPr indent="16002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8pPr>
    <a:lvl9pPr indent="1828800" defTabSz="642937" latinLnBrk="0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1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4IP  increases Total Lumi  by  1.7</a:t>
            </a:r>
          </a:p>
          <a:p>
            <a:r>
              <a:t>-- 2IP assumed in all numbers below </a:t>
            </a:r>
          </a:p>
          <a:p>
            <a:r>
              <a:t>-- order and duration of  Z/WW/ZH  </a:t>
            </a:r>
          </a:p>
          <a:p>
            <a:r>
              <a:t>        can be decided at a later stage</a:t>
            </a:r>
          </a:p>
          <a:p>
            <a:r>
              <a:t>-- ee H must be after both Z and ZH </a:t>
            </a:r>
          </a:p>
          <a:p>
            <a:r>
              <a:t>             and before tt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113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09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612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80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A582808F-1B55-4C8C-B67D-F80A35D284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A3518953-E347-4627-8DB3-12FB50EACE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C7B0C01B-24EA-4180-9283-C92EDC04C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57D2B46-F92D-430A-9CA1-5338D568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80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51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 point out several Italians involved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establish detector requirements to match systematic uncertainties with statistical precision and pass them on to the Detector Concept WP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1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845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D6A5A0-806E-4E21-A59A-4D6E0AB8A473}" type="slidenum">
              <a:rPr lang="en-US" altLang="en-US" smtClean="0">
                <a:latin typeface="Arial" panose="020B0604020202020204" pitchFamily="34" charset="0"/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4A73-B9A0-4385-9E9A-34FD13BABFAA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5089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963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6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696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>
            <a:extLst>
              <a:ext uri="{FF2B5EF4-FFF2-40B4-BE49-F238E27FC236}">
                <a16:creationId xmlns:a16="http://schemas.microsoft.com/office/drawing/2014/main" id="{5201CB70-4936-4D56-BD85-7A85A016B8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D6A5A0-806E-4E21-A59A-4D6E0AB8A473}" type="slidenum">
              <a:rPr lang="en-US" altLang="en-US" smtClean="0">
                <a:latin typeface="Arial" panose="020B0604020202020204" pitchFamily="34" charset="0"/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4A93988-550D-4E5D-98AD-CF08DFF36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084EA72E-32BD-4BB9-A9BA-E79977EA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marL="0" indent="0" algn="ctr" defTabSz="685800">
              <a:spcBef>
                <a:spcPts val="0"/>
              </a:spcBef>
              <a:buSzTx/>
              <a:buNone/>
              <a:tabLst/>
              <a:defRPr sz="2000" b="1" cap="all">
                <a:solidFill>
                  <a:srgbClr val="227AA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727200" y="4428480"/>
            <a:ext cx="20929600" cy="2797820"/>
          </a:xfrm>
          <a:prstGeom prst="rect">
            <a:avLst/>
          </a:prstGeom>
        </p:spPr>
        <p:txBody>
          <a:bodyPr anchor="b"/>
          <a:lstStyle>
            <a:lvl1pPr>
              <a:defRPr sz="8600" b="0" spc="-86">
                <a:solidFill>
                  <a:srgbClr val="4A4A4A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6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7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27200" y="7251700"/>
            <a:ext cx="20929600" cy="2038284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2500" spc="-25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  <a:lvl2pPr marL="0" indent="4572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2500" spc="-25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2pPr>
            <a:lvl3pPr marL="0" indent="9144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2500" spc="-25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3pPr>
            <a:lvl4pPr marL="0" indent="13716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2500" spc="-25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4pPr>
            <a:lvl5pPr marL="0" indent="18288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2500" spc="-25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2440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Royal Danish Playhouse, a modern waterfront building in Copenhagen, viewed from the harbour at sunset"/>
          <p:cNvSpPr>
            <a:spLocks noGrp="1"/>
          </p:cNvSpPr>
          <p:nvPr>
            <p:ph type="pic" sz="quarter" idx="21"/>
          </p:nvPr>
        </p:nvSpPr>
        <p:spPr>
          <a:xfrm>
            <a:off x="14727242" y="5618197"/>
            <a:ext cx="7877462" cy="78774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The Black Diamond, a modern waterfront extension to the Royal Danish Library building in Copenhagen, lit up at night"/>
          <p:cNvSpPr>
            <a:spLocks noGrp="1"/>
          </p:cNvSpPr>
          <p:nvPr>
            <p:ph type="pic" sz="quarter" idx="22"/>
          </p:nvPr>
        </p:nvSpPr>
        <p:spPr>
          <a:xfrm>
            <a:off x="14700215" y="1511300"/>
            <a:ext cx="7943851" cy="5295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Suspension bridge over water at sunset"/>
          <p:cNvSpPr>
            <a:spLocks noGrp="1"/>
          </p:cNvSpPr>
          <p:nvPr>
            <p:ph type="pic" idx="23"/>
          </p:nvPr>
        </p:nvSpPr>
        <p:spPr>
          <a:xfrm>
            <a:off x="1778000" y="1346200"/>
            <a:ext cx="12852400" cy="110163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erial photo of the Circle Bridge, a modern pedestrian bridge in Copenhagen with five circular platforms"/>
          <p:cNvSpPr>
            <a:spLocks noGrp="1"/>
          </p:cNvSpPr>
          <p:nvPr>
            <p:ph type="pic" idx="21"/>
          </p:nvPr>
        </p:nvSpPr>
        <p:spPr>
          <a:xfrm>
            <a:off x="1727200" y="-1422400"/>
            <a:ext cx="21310600" cy="1598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2196" y="11862999"/>
            <a:ext cx="349454" cy="355550"/>
          </a:xfrm>
          <a:prstGeom prst="rect">
            <a:avLst/>
          </a:prstGeom>
        </p:spPr>
        <p:txBody>
          <a:bodyPr wrap="none" lIns="41275" tIns="41275" rIns="41275" bIns="41275"/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2587707" y="344355"/>
            <a:ext cx="19208587" cy="1280591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>
            <a:noAutofit/>
          </a:bodyPr>
          <a:lstStyle>
            <a:lvl1pPr defTabSz="1168400">
              <a:lnSpc>
                <a:spcPct val="120000"/>
              </a:lnSpc>
              <a:defRPr sz="6000" spc="0"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Swiss FCC Day - 07/09/2021"/>
          <p:cNvSpPr txBox="1"/>
          <p:nvPr/>
        </p:nvSpPr>
        <p:spPr>
          <a:xfrm>
            <a:off x="4694004" y="13029207"/>
            <a:ext cx="15031220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168400">
              <a:spcBef>
                <a:spcPts val="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Swiss FCC Day - 07/09/2021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367430" y="12978407"/>
            <a:ext cx="664122" cy="6889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l" defTabSz="18288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85" name="Body Level One…"/>
          <p:cNvSpPr txBox="1">
            <a:spLocks noGrp="1"/>
          </p:cNvSpPr>
          <p:nvPr>
            <p:ph type="body" idx="1"/>
          </p:nvPr>
        </p:nvSpPr>
        <p:spPr>
          <a:xfrm>
            <a:off x="2943270" y="2234806"/>
            <a:ext cx="18532687" cy="10717941"/>
          </a:xfrm>
          <a:prstGeom prst="rect">
            <a:avLst/>
          </a:prstGeom>
        </p:spPr>
        <p:txBody>
          <a:bodyPr lIns="71437" tIns="71437" rIns="71437" bIns="71437"/>
          <a:lstStyle>
            <a:lvl1pPr marL="508000" indent="-508000" defTabSz="1168400">
              <a:spcBef>
                <a:spcPts val="2000"/>
              </a:spcBef>
              <a:buSzPct val="60000"/>
              <a:buChar char="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35944" indent="-691444" defTabSz="1168400">
              <a:spcBef>
                <a:spcPts val="2000"/>
              </a:spcBef>
              <a:buSzPct val="45000"/>
              <a:buChar char="✤"/>
              <a:tabLst/>
              <a:defRPr sz="5600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80444" indent="-691444" defTabSz="1168400">
              <a:spcBef>
                <a:spcPts val="2000"/>
              </a:spcBef>
              <a:buSzPct val="45000"/>
              <a:buChar char="✤"/>
              <a:tabLst/>
              <a:defRPr sz="5600">
                <a:solidFill>
                  <a:srgbClr val="0119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24944" indent="-691444" defTabSz="1168400">
              <a:spcBef>
                <a:spcPts val="2000"/>
              </a:spcBef>
              <a:buSzPct val="45000"/>
              <a:buChar char="✤"/>
              <a:tabLst/>
              <a:defRPr sz="5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469444" indent="-691444" defTabSz="1168400">
              <a:spcBef>
                <a:spcPts val="2000"/>
              </a:spcBef>
              <a:buSzPct val="45000"/>
              <a:buChar char="✤"/>
              <a:tabLst/>
              <a:defRPr sz="5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6" name="page1image49921472.png" descr="page1image4992147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822" y="283942"/>
            <a:ext cx="2554003" cy="1147417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"/>
          <p:cNvSpPr txBox="1"/>
          <p:nvPr/>
        </p:nvSpPr>
        <p:spPr>
          <a:xfrm>
            <a:off x="17119600" y="-10059055"/>
            <a:ext cx="271780" cy="919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2587707" y="702273"/>
            <a:ext cx="19208586" cy="12286168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ctr">
            <a:noAutofit/>
          </a:bodyPr>
          <a:lstStyle>
            <a:lvl1pPr defTabSz="1168400">
              <a:lnSpc>
                <a:spcPct val="120000"/>
              </a:lnSpc>
              <a:defRPr sz="6000" b="0" spc="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367430" y="12978407"/>
            <a:ext cx="664122" cy="6889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l" defTabSz="18288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6375242" y="593447"/>
            <a:ext cx="16680657" cy="1017986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lnSpc>
                <a:spcPct val="100000"/>
              </a:lnSpc>
              <a:spcBef>
                <a:spcPts val="3200"/>
              </a:spcBef>
              <a:defRPr sz="11000" cap="all" spc="0"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idx="1"/>
          </p:nvPr>
        </p:nvSpPr>
        <p:spPr>
          <a:xfrm>
            <a:off x="1919403" y="2801468"/>
            <a:ext cx="21054830" cy="10154964"/>
          </a:xfrm>
          <a:prstGeom prst="rect">
            <a:avLst/>
          </a:prstGeom>
        </p:spPr>
        <p:txBody>
          <a:bodyPr lIns="71437" tIns="71437" rIns="71437" bIns="71437"/>
          <a:lstStyle>
            <a:lvl1pPr marL="734218" indent="-734218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 sz="5500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4118" indent="-734218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74017" indent="-734217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43917" indent="-734218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613817" indent="-734217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3203" y="12980198"/>
            <a:ext cx="579248" cy="601724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r">
              <a:defRPr b="1">
                <a:solidFill>
                  <a:srgbClr val="74767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grpSp>
        <p:nvGrpSpPr>
          <p:cNvPr id="207" name="INFNPadovaLogo.png"/>
          <p:cNvGrpSpPr/>
          <p:nvPr/>
        </p:nvGrpSpPr>
        <p:grpSpPr>
          <a:xfrm>
            <a:off x="-100623" y="-258841"/>
            <a:ext cx="3463743" cy="2609551"/>
            <a:chOff x="0" y="0"/>
            <a:chExt cx="3463741" cy="2609550"/>
          </a:xfrm>
        </p:grpSpPr>
        <p:pic>
          <p:nvPicPr>
            <p:cNvPr id="206" name="INFNPadovaLogo.png" descr="INFNPadovaLogo.png"/>
            <p:cNvPicPr>
              <a:picLocks noChangeAspect="1"/>
            </p:cNvPicPr>
            <p:nvPr/>
          </p:nvPicPr>
          <p:blipFill>
            <a:blip r:embed="rId2"/>
            <a:srcRect t="16180" b="16180"/>
            <a:stretch>
              <a:fillRect/>
            </a:stretch>
          </p:blipFill>
          <p:spPr>
            <a:xfrm>
              <a:off x="215900" y="139700"/>
              <a:ext cx="3031942" cy="2050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INFNPadovaLogo.png" descr="INFNPadovaLogo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63742" cy="2609551"/>
            </a:xfrm>
            <a:prstGeom prst="rect">
              <a:avLst/>
            </a:prstGeom>
            <a:effectLst/>
          </p:spPr>
        </p:pic>
      </p:grpSp>
      <p:sp>
        <p:nvSpPr>
          <p:cNvPr id="208" name="patrizia azzi (INFN/CERN) - Convegno SIF 2021"/>
          <p:cNvSpPr txBox="1"/>
          <p:nvPr/>
        </p:nvSpPr>
        <p:spPr>
          <a:xfrm rot="16200000">
            <a:off x="-4877047" y="7962491"/>
            <a:ext cx="10594696" cy="700863"/>
          </a:xfrm>
          <a:prstGeom prst="rect">
            <a:avLst/>
          </a:prstGeom>
          <a:solidFill>
            <a:srgbClr val="509FB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spcBef>
                <a:spcPts val="1900"/>
              </a:spcBef>
              <a:defRPr sz="3800" spc="38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patrizia azzi (INFN/CERN) - Convegno SIF 2021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>
            <a:spLocks noGrp="1"/>
          </p:cNvSpPr>
          <p:nvPr>
            <p:ph type="title"/>
          </p:nvPr>
        </p:nvSpPr>
        <p:spPr>
          <a:xfrm>
            <a:off x="6375242" y="593447"/>
            <a:ext cx="16680657" cy="1017986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lnSpc>
                <a:spcPct val="100000"/>
              </a:lnSpc>
              <a:spcBef>
                <a:spcPts val="3200"/>
              </a:spcBef>
              <a:defRPr sz="11000" cap="all" spc="0"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Body Level One…"/>
          <p:cNvSpPr txBox="1">
            <a:spLocks noGrp="1"/>
          </p:cNvSpPr>
          <p:nvPr>
            <p:ph type="body" idx="1"/>
          </p:nvPr>
        </p:nvSpPr>
        <p:spPr>
          <a:xfrm>
            <a:off x="1919403" y="2801468"/>
            <a:ext cx="21054830" cy="10154964"/>
          </a:xfrm>
          <a:prstGeom prst="rect">
            <a:avLst/>
          </a:prstGeom>
        </p:spPr>
        <p:txBody>
          <a:bodyPr lIns="71437" tIns="71437" rIns="71437" bIns="71437"/>
          <a:lstStyle>
            <a:lvl1pPr marL="734218" indent="-734218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 sz="5500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04118" indent="-734218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74017" indent="-734217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43917" indent="-734218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613817" indent="-734217" defTabSz="642937">
              <a:lnSpc>
                <a:spcPct val="80000"/>
              </a:lnSpc>
              <a:spcBef>
                <a:spcPts val="2500"/>
              </a:spcBef>
              <a:buSzPct val="75000"/>
              <a:buFont typeface="Zapf Dingbats"/>
              <a:buChar char="➤"/>
              <a:tabLst/>
              <a:defRPr>
                <a:solidFill>
                  <a:srgbClr val="9417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3203" y="12980198"/>
            <a:ext cx="579248" cy="601724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r">
              <a:defRPr b="1">
                <a:solidFill>
                  <a:srgbClr val="74767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grpSp>
        <p:nvGrpSpPr>
          <p:cNvPr id="220" name="INFNPadovaLogo.png"/>
          <p:cNvGrpSpPr/>
          <p:nvPr/>
        </p:nvGrpSpPr>
        <p:grpSpPr>
          <a:xfrm>
            <a:off x="-100623" y="-258841"/>
            <a:ext cx="3463743" cy="2609551"/>
            <a:chOff x="0" y="0"/>
            <a:chExt cx="3463741" cy="2609550"/>
          </a:xfrm>
        </p:grpSpPr>
        <p:pic>
          <p:nvPicPr>
            <p:cNvPr id="219" name="INFNPadovaLogo.png" descr="INFNPadovaLogo.png"/>
            <p:cNvPicPr>
              <a:picLocks noChangeAspect="1"/>
            </p:cNvPicPr>
            <p:nvPr/>
          </p:nvPicPr>
          <p:blipFill>
            <a:blip r:embed="rId2"/>
            <a:srcRect t="16180" b="16180"/>
            <a:stretch>
              <a:fillRect/>
            </a:stretch>
          </p:blipFill>
          <p:spPr>
            <a:xfrm>
              <a:off x="215900" y="139700"/>
              <a:ext cx="3031942" cy="2050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8" name="INFNPadovaLogo.png" descr="INFNPadovaLogo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63742" cy="2609551"/>
            </a:xfrm>
            <a:prstGeom prst="rect">
              <a:avLst/>
            </a:prstGeom>
            <a:effectLst/>
          </p:spPr>
        </p:pic>
      </p:grpSp>
      <p:sp>
        <p:nvSpPr>
          <p:cNvPr id="221" name="patrizia azzi - EASISchool3 - 8/10/2020"/>
          <p:cNvSpPr txBox="1"/>
          <p:nvPr/>
        </p:nvSpPr>
        <p:spPr>
          <a:xfrm rot="16200000">
            <a:off x="-3978446" y="8861092"/>
            <a:ext cx="8797494" cy="700863"/>
          </a:xfrm>
          <a:prstGeom prst="rect">
            <a:avLst/>
          </a:prstGeom>
          <a:solidFill>
            <a:srgbClr val="509FB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spcBef>
                <a:spcPts val="1900"/>
              </a:spcBef>
              <a:defRPr sz="3800" spc="38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patrizia azzi - EASISchool3 - 8/10/2020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CC workshop, Feb. 2022"/>
          <p:cNvSpPr txBox="1"/>
          <p:nvPr/>
        </p:nvSpPr>
        <p:spPr>
          <a:xfrm>
            <a:off x="2722822" y="13182600"/>
            <a:ext cx="4213599" cy="562867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200" tIns="76200" rIns="76200" bIns="76200">
            <a:spAutoFit/>
          </a:bodyPr>
          <a:lstStyle>
            <a:lvl1pPr defTabSz="628650">
              <a:lnSpc>
                <a:spcPts val="3000"/>
              </a:lnSpc>
              <a:spcBef>
                <a:spcPts val="0"/>
              </a:spcBef>
              <a:tabLst>
                <a:tab pos="1143000" algn="l"/>
              </a:tabLst>
              <a:defRPr sz="2600">
                <a:latin typeface="Handwriting - Dakota"/>
                <a:ea typeface="Handwriting - Dakota"/>
                <a:cs typeface="Handwriting - Dakota"/>
                <a:sym typeface="Handwriting - Dakota"/>
              </a:defRPr>
            </a:lvl1pPr>
          </a:lstStyle>
          <a:p>
            <a:r>
              <a:t>@FCC workshop, Feb. 2022 </a:t>
            </a:r>
          </a:p>
        </p:txBody>
      </p:sp>
      <p:sp>
        <p:nvSpPr>
          <p:cNvPr id="229" name="Christophe Grojean"/>
          <p:cNvSpPr txBox="1"/>
          <p:nvPr/>
        </p:nvSpPr>
        <p:spPr>
          <a:xfrm>
            <a:off x="448876" y="13182600"/>
            <a:ext cx="2507044" cy="562867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>
            <a:lvl1pPr defTabSz="628650">
              <a:lnSpc>
                <a:spcPts val="3000"/>
              </a:lnSpc>
              <a:spcBef>
                <a:spcPts val="0"/>
              </a:spcBef>
              <a:tabLst>
                <a:tab pos="1143000" algn="l"/>
              </a:tabLst>
              <a:defRPr sz="2600">
                <a:latin typeface="Handwriting - Dakota"/>
                <a:ea typeface="Handwriting - Dakota"/>
                <a:cs typeface="Handwriting - Dakota"/>
                <a:sym typeface="Handwriting - Dakota"/>
              </a:defRPr>
            </a:lvl1pPr>
          </a:lstStyle>
          <a:p>
            <a:r>
              <a:t>Christophe Grojean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549549" y="13167866"/>
            <a:ext cx="465170" cy="562868"/>
          </a:xfrm>
          <a:prstGeom prst="rect">
            <a:avLst/>
          </a:prstGeom>
        </p:spPr>
        <p:txBody>
          <a:bodyPr wrap="none" lIns="76200" tIns="76200" rIns="76200" bIns="76200" anchor="ctr"/>
          <a:lstStyle>
            <a:lvl1pPr defTabSz="628650">
              <a:lnSpc>
                <a:spcPts val="3000"/>
              </a:lnSpc>
              <a:tabLst>
                <a:tab pos="1143000" algn="l"/>
              </a:tabLst>
              <a:defRPr sz="2600">
                <a:solidFill>
                  <a:srgbClr val="000000"/>
                </a:solidFill>
                <a:latin typeface="Handwriting - Dakota"/>
                <a:ea typeface="Handwriting - Dakota"/>
                <a:cs typeface="Handwriting - Dakota"/>
                <a:sym typeface="Handwriting - Dakot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2975830" y="58733"/>
            <a:ext cx="18432339" cy="1535517"/>
          </a:xfrm>
          <a:prstGeom prst="rect">
            <a:avLst/>
          </a:prstGeom>
        </p:spPr>
        <p:txBody>
          <a:bodyPr lIns="0" tIns="0" rIns="0" bIns="0"/>
          <a:lstStyle>
            <a:lvl1pPr algn="l" defTabSz="2214242">
              <a:lnSpc>
                <a:spcPct val="100000"/>
              </a:lnSpc>
              <a:defRPr sz="9600" b="0" spc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10377" y="2100970"/>
            <a:ext cx="21231586" cy="28837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214242">
              <a:spcBef>
                <a:spcPts val="0"/>
              </a:spcBef>
              <a:buSzTx/>
              <a:buNone/>
              <a:tabLst/>
              <a:defRPr sz="3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defTabSz="2214242">
              <a:spcBef>
                <a:spcPts val="0"/>
              </a:spcBef>
              <a:buSzTx/>
              <a:buNone/>
              <a:tabLst/>
              <a:defRPr sz="3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defTabSz="2214242">
              <a:spcBef>
                <a:spcPts val="0"/>
              </a:spcBef>
              <a:buSzTx/>
              <a:buNone/>
              <a:tabLst/>
              <a:defRPr sz="3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defTabSz="2214242">
              <a:spcBef>
                <a:spcPts val="0"/>
              </a:spcBef>
              <a:buSzTx/>
              <a:buNone/>
              <a:tabLst/>
              <a:defRPr sz="3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defTabSz="2214242">
              <a:spcBef>
                <a:spcPts val="0"/>
              </a:spcBef>
              <a:buSzTx/>
              <a:buNone/>
              <a:tabLst/>
              <a:defRPr sz="3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11407" y="12747626"/>
            <a:ext cx="553393" cy="542678"/>
          </a:xfrm>
          <a:prstGeom prst="rect">
            <a:avLst/>
          </a:prstGeom>
        </p:spPr>
        <p:txBody>
          <a:bodyPr wrap="none" lIns="0" tIns="0" rIns="0" bIns="0" anchor="t"/>
          <a:lstStyle>
            <a:lvl1pPr algn="r" defTabSz="2214242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penhagen Opera House lit up at night and viewed from across the water"/>
          <p:cNvSpPr>
            <a:spLocks noGrp="1"/>
          </p:cNvSpPr>
          <p:nvPr>
            <p:ph type="pic" idx="21"/>
          </p:nvPr>
        </p:nvSpPr>
        <p:spPr>
          <a:xfrm>
            <a:off x="-1" y="-2527300"/>
            <a:ext cx="24384001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27200" y="10718800"/>
            <a:ext cx="20929600" cy="202565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tabLst/>
              <a:defRPr sz="4400" spc="-44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  <a:lvl2pPr marL="0" indent="45720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tabLst/>
              <a:defRPr sz="4400" spc="-44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2pPr>
            <a:lvl3pPr marL="0" indent="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tabLst/>
              <a:defRPr sz="4400" spc="-44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3pPr>
            <a:lvl4pPr marL="0" indent="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tabLst/>
              <a:defRPr sz="4400" spc="-44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4pPr>
            <a:lvl5pPr marL="0" indent="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tabLst/>
              <a:defRPr sz="4400" spc="-44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727200" y="7817246"/>
            <a:ext cx="20929600" cy="2799954"/>
          </a:xfrm>
          <a:prstGeom prst="rect">
            <a:avLst/>
          </a:prstGeom>
        </p:spPr>
        <p:txBody>
          <a:bodyPr anchor="b"/>
          <a:lstStyle>
            <a:lvl1pPr>
              <a:defRPr sz="8600" b="0" spc="-86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9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727200" y="1003300"/>
            <a:ext cx="20929600" cy="480060"/>
          </a:xfrm>
          <a:prstGeom prst="rect">
            <a:avLst/>
          </a:prstGeom>
        </p:spPr>
        <p:txBody>
          <a:bodyPr anchor="ctr"/>
          <a:lstStyle>
            <a:lvl1pPr marL="0" indent="0" algn="ctr" defTabSz="685800">
              <a:spcBef>
                <a:spcPts val="0"/>
              </a:spcBef>
              <a:buSzTx/>
              <a:buNone/>
              <a:tabLst/>
              <a:defRPr sz="2000" b="1" cap="all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Author and Date</a:t>
            </a:r>
          </a:p>
        </p:txBody>
      </p:sp>
      <p:sp>
        <p:nvSpPr>
          <p:cNvPr id="30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31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 wrap="none"/>
          <a:lstStyle>
            <a:lvl1pPr>
              <a:defRPr sz="1800">
                <a:solidFill>
                  <a:srgbClr val="F0EBE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Body Level One…"/>
          <p:cNvSpPr txBox="1">
            <a:spLocks noGrp="1"/>
          </p:cNvSpPr>
          <p:nvPr>
            <p:ph type="body" idx="1"/>
          </p:nvPr>
        </p:nvSpPr>
        <p:spPr>
          <a:xfrm>
            <a:off x="815977" y="2593189"/>
            <a:ext cx="22752049" cy="9851075"/>
          </a:xfrm>
          <a:prstGeom prst="rect">
            <a:avLst/>
          </a:prstGeom>
        </p:spPr>
        <p:txBody>
          <a:bodyPr lIns="0" tIns="0" rIns="0" bIns="0"/>
          <a:lstStyle>
            <a:lvl1pPr marL="0" indent="0" defTabSz="1828800">
              <a:lnSpc>
                <a:spcPct val="80000"/>
              </a:lnSpc>
              <a:spcBef>
                <a:spcPts val="3200"/>
              </a:spcBef>
              <a:buSzTx/>
              <a:buNone/>
              <a:tabLst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5999" indent="-755999" defTabSz="1828800">
              <a:lnSpc>
                <a:spcPct val="80000"/>
              </a:lnSpc>
              <a:spcBef>
                <a:spcPts val="3200"/>
              </a:spcBef>
              <a:buClr>
                <a:srgbClr val="12329A"/>
              </a:buClr>
              <a:buChar char="✦"/>
              <a:tabLst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79904" indent="-755904" defTabSz="1828800">
              <a:lnSpc>
                <a:spcPct val="80000"/>
              </a:lnSpc>
              <a:spcBef>
                <a:spcPts val="3200"/>
              </a:spcBef>
              <a:buClr>
                <a:srgbClr val="5B7F73"/>
              </a:buClr>
              <a:buChar char="✤"/>
              <a:tabLst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03904" indent="-755904" defTabSz="1828800">
              <a:lnSpc>
                <a:spcPct val="80000"/>
              </a:lnSpc>
              <a:spcBef>
                <a:spcPts val="3200"/>
              </a:spcBef>
              <a:buClr>
                <a:srgbClr val="CD3A41"/>
              </a:buClr>
              <a:buChar char="❖"/>
              <a:tabLst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27835" indent="-755904" defTabSz="1828800">
              <a:lnSpc>
                <a:spcPct val="80000"/>
              </a:lnSpc>
              <a:spcBef>
                <a:spcPts val="3200"/>
              </a:spcBef>
              <a:buClr>
                <a:srgbClr val="777585"/>
              </a:buClr>
              <a:buChar char="✴"/>
              <a:tabLst/>
              <a:defRPr sz="360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Title Text"/>
          <p:cNvSpPr txBox="1">
            <a:spLocks noGrp="1"/>
          </p:cNvSpPr>
          <p:nvPr>
            <p:ph type="title"/>
          </p:nvPr>
        </p:nvSpPr>
        <p:spPr>
          <a:xfrm>
            <a:off x="815975" y="747185"/>
            <a:ext cx="22752051" cy="1084005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lnSpc>
                <a:spcPct val="90000"/>
              </a:lnSpc>
              <a:defRPr sz="7200" spc="0">
                <a:solidFill>
                  <a:srgbClr val="0033A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5869" y="13001183"/>
            <a:ext cx="351731" cy="345629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 defTabSz="18288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49" name="Footer Placeholder 4"/>
          <p:cNvSpPr txBox="1"/>
          <p:nvPr/>
        </p:nvSpPr>
        <p:spPr>
          <a:xfrm>
            <a:off x="7443990" y="12909743"/>
            <a:ext cx="13144444" cy="528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spcBef>
                <a:spcPts val="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Lorenzo Pezzotti | ECFA: Dual-Readout Calorimeter Simulation</a:t>
            </a:r>
          </a:p>
        </p:txBody>
      </p:sp>
      <p:sp>
        <p:nvSpPr>
          <p:cNvPr id="250" name="Date Placeholder 3"/>
          <p:cNvSpPr txBox="1"/>
          <p:nvPr/>
        </p:nvSpPr>
        <p:spPr>
          <a:xfrm>
            <a:off x="3243204" y="13001183"/>
            <a:ext cx="1576051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1828800">
              <a:spcBef>
                <a:spcPts val="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1/2/2022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08758" y="12809729"/>
            <a:ext cx="556042" cy="536199"/>
          </a:xfrm>
          <a:prstGeom prst="rect">
            <a:avLst/>
          </a:prstGeom>
        </p:spPr>
        <p:txBody>
          <a:bodyPr wrap="none" lIns="91439" tIns="91439" rIns="91439" bIns="91439" anchor="ctr"/>
          <a:lstStyle>
            <a:lvl1pPr algn="r" defTabSz="2194560"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28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62964" cy="1444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Text"/>
          <p:cNvSpPr txBox="1">
            <a:spLocks noGrp="1"/>
          </p:cNvSpPr>
          <p:nvPr>
            <p:ph type="title"/>
          </p:nvPr>
        </p:nvSpPr>
        <p:spPr>
          <a:xfrm>
            <a:off x="2587707" y="344355"/>
            <a:ext cx="19208587" cy="1280591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>
            <a:noAutofit/>
          </a:bodyPr>
          <a:lstStyle>
            <a:lvl1pPr defTabSz="1168400">
              <a:lnSpc>
                <a:spcPct val="120000"/>
              </a:lnSpc>
              <a:defRPr sz="6000" b="0" spc="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02" name="RD-FCC Referee Mtg - WG1 Report Jun 2021"/>
          <p:cNvSpPr txBox="1"/>
          <p:nvPr/>
        </p:nvSpPr>
        <p:spPr>
          <a:xfrm>
            <a:off x="4694004" y="13029207"/>
            <a:ext cx="15031220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168400">
              <a:spcBef>
                <a:spcPts val="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RD-FCC Referee Mtg - WG1 Report Jun 2021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367430" y="12978407"/>
            <a:ext cx="664122" cy="688976"/>
          </a:xfrm>
          <a:prstGeom prst="rect">
            <a:avLst/>
          </a:prstGeom>
        </p:spPr>
        <p:txBody>
          <a:bodyPr wrap="none" lIns="71437" tIns="71437" rIns="71437" bIns="71437" anchor="t"/>
          <a:lstStyle>
            <a:lvl1pPr algn="l" defTabSz="18288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04" name="Body Level One…"/>
          <p:cNvSpPr txBox="1">
            <a:spLocks noGrp="1"/>
          </p:cNvSpPr>
          <p:nvPr>
            <p:ph type="body" idx="1"/>
          </p:nvPr>
        </p:nvSpPr>
        <p:spPr>
          <a:xfrm>
            <a:off x="2635791" y="2234806"/>
            <a:ext cx="19112417" cy="10717941"/>
          </a:xfrm>
          <a:prstGeom prst="rect">
            <a:avLst/>
          </a:prstGeom>
        </p:spPr>
        <p:txBody>
          <a:bodyPr lIns="71437" tIns="71437" rIns="71437" bIns="71437"/>
          <a:lstStyle>
            <a:lvl1pPr marL="635000" indent="-635000" defTabSz="1168400">
              <a:spcBef>
                <a:spcPts val="2000"/>
              </a:spcBef>
              <a:buSzPct val="45000"/>
              <a:buBlip>
                <a:blip r:embed="rId2"/>
              </a:buBlip>
              <a:tabLst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079500" indent="-635000" defTabSz="1168400">
              <a:spcBef>
                <a:spcPts val="2000"/>
              </a:spcBef>
              <a:buSzPct val="45000"/>
              <a:buBlip>
                <a:blip r:embed="rId2"/>
              </a:buBlip>
              <a:tabLst/>
              <a:defRPr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524000" indent="-635000" defTabSz="1168400">
              <a:spcBef>
                <a:spcPts val="2000"/>
              </a:spcBef>
              <a:buSzPct val="45000"/>
              <a:buBlip>
                <a:blip r:embed="rId2"/>
              </a:buBlip>
              <a:tabLst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968500" indent="-635000" defTabSz="1168400">
              <a:spcBef>
                <a:spcPts val="2000"/>
              </a:spcBef>
              <a:buSzPct val="45000"/>
              <a:buBlip>
                <a:blip r:embed="rId2"/>
              </a:buBlip>
              <a:tabLst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413000" indent="-635000" defTabSz="1168400">
              <a:spcBef>
                <a:spcPts val="2000"/>
              </a:spcBef>
              <a:buSzPct val="45000"/>
              <a:buBlip>
                <a:blip r:embed="rId2"/>
              </a:buBlip>
              <a:tabLst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Agora: Linear Colliders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996165" y="12885043"/>
            <a:ext cx="1083248" cy="564257"/>
          </a:xfrm>
        </p:spPr>
        <p:txBody>
          <a:bodyPr/>
          <a:lstStyle/>
          <a:p>
            <a:fld id="{FB881E7D-5A17-EB4A-B013-04381A7C357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8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C8E7-271C-4CC9-BD82-E90B3E797D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43250" y="13163550"/>
            <a:ext cx="1828800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2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04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215092" y="12786360"/>
            <a:ext cx="1362508" cy="656590"/>
          </a:xfrm>
          <a:prstGeom prst="rect">
            <a:avLst/>
          </a:prstGeom>
        </p:spPr>
        <p:txBody>
          <a:bodyPr/>
          <a:lstStyle/>
          <a:p>
            <a:pPr algn="l" defTabSz="1828800" hangingPunct="1">
              <a:defRPr/>
            </a:pPr>
            <a:fld id="{88A1DFE4-5FC5-43BD-BB7E-75EAD82B965F}" type="slidenum">
              <a:rPr lang="en-US" sz="3600" kern="1200" smtClean="0">
                <a:solidFill>
                  <a:srgbClr val="0C377B"/>
                </a:solidFill>
                <a:latin typeface="Arial"/>
                <a:ea typeface="+mn-ea"/>
                <a:cs typeface="+mn-cs"/>
              </a:rPr>
              <a:pPr algn="l" defTabSz="1828800" hangingPunct="1">
                <a:defRPr/>
              </a:pPr>
              <a:t>‹N›</a:t>
            </a:fld>
            <a:endParaRPr lang="en-US" sz="3600" kern="12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0800" y="3744000"/>
            <a:ext cx="10728000" cy="8236800"/>
          </a:xfrm>
        </p:spPr>
        <p:txBody>
          <a:bodyPr/>
          <a:lstStyle>
            <a:lvl1pPr>
              <a:spcBef>
                <a:spcPts val="3702"/>
              </a:spcBef>
              <a:defRPr sz="3734" b="1"/>
            </a:lvl1pPr>
            <a:lvl2pPr marL="1259968" indent="0">
              <a:buNone/>
              <a:tabLst>
                <a:tab pos="10547736" algn="r"/>
              </a:tabLst>
              <a:defRPr/>
            </a:lvl2pPr>
            <a:lvl3pPr marL="2987926" indent="0">
              <a:buFont typeface="Arial" panose="020B0604020202020204" pitchFamily="34" charset="0"/>
              <a:buNone/>
              <a:tabLst>
                <a:tab pos="10547736" algn="r"/>
              </a:tabLst>
              <a:defRPr/>
            </a:lvl3pPr>
            <a:lvl4pPr marL="2987926" indent="0">
              <a:buFont typeface="Arial" panose="020B0604020202020204" pitchFamily="34" charset="0"/>
              <a:buNone/>
              <a:tabLst>
                <a:tab pos="10547736" algn="r"/>
              </a:tabLst>
              <a:defRPr/>
            </a:lvl4pPr>
            <a:lvl5pPr marL="2987926" indent="0">
              <a:buFont typeface="Arial" panose="020B0604020202020204" pitchFamily="34" charset="0"/>
              <a:buNone/>
              <a:tabLst>
                <a:tab pos="10547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99200" y="3744000"/>
            <a:ext cx="10728000" cy="8236800"/>
          </a:xfrm>
        </p:spPr>
        <p:txBody>
          <a:bodyPr/>
          <a:lstStyle>
            <a:lvl1pPr>
              <a:spcBef>
                <a:spcPts val="3702"/>
              </a:spcBef>
              <a:defRPr sz="3734" b="1"/>
            </a:lvl1pPr>
            <a:lvl2pPr marL="1259968" indent="0">
              <a:buNone/>
              <a:tabLst>
                <a:tab pos="10547736" algn="r"/>
              </a:tabLst>
              <a:defRPr/>
            </a:lvl2pPr>
            <a:lvl3pPr marL="2987926" indent="0">
              <a:buFont typeface="Arial" panose="020B0604020202020204" pitchFamily="34" charset="0"/>
              <a:buNone/>
              <a:tabLst>
                <a:tab pos="10547736" algn="r"/>
              </a:tabLst>
              <a:defRPr/>
            </a:lvl3pPr>
            <a:lvl4pPr marL="2987926" indent="0">
              <a:buFont typeface="Arial" panose="020B0604020202020204" pitchFamily="34" charset="0"/>
              <a:buNone/>
              <a:tabLst>
                <a:tab pos="10547736" algn="r"/>
              </a:tabLst>
              <a:defRPr/>
            </a:lvl4pPr>
            <a:lvl5pPr marL="2987926" indent="0">
              <a:buFont typeface="Arial" panose="020B0604020202020204" pitchFamily="34" charset="0"/>
              <a:buNone/>
              <a:tabLst>
                <a:tab pos="10547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0800" y="1540800"/>
            <a:ext cx="22035600" cy="21441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6392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uspension bridge over water at sunset"/>
          <p:cNvSpPr>
            <a:spLocks noGrp="1"/>
          </p:cNvSpPr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/>
          <a:lstStyle>
            <a:lvl1pPr algn="l">
              <a:defRPr sz="8000" b="0" spc="-80">
                <a:solidFill>
                  <a:srgbClr val="4A4A4A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Slide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665200" y="7010400"/>
            <a:ext cx="9271000" cy="2312637"/>
          </a:xfrm>
          <a:prstGeom prst="rect">
            <a:avLst/>
          </a:prstGeom>
        </p:spPr>
        <p:txBody>
          <a:bodyPr/>
          <a:lstStyle>
            <a:lvl1pPr marL="0" indent="0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4400" spc="-4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  <a:lvl2pPr marL="0" indent="457200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4400" spc="-4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2pPr>
            <a:lvl3pPr marL="0" indent="914400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4400" spc="-4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3pPr>
            <a:lvl4pPr marL="0" indent="1371600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4400" spc="-4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4pPr>
            <a:lvl5pPr marL="0" indent="1828800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4400" spc="-4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665200" y="3746500"/>
            <a:ext cx="9271000" cy="482600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spcBef>
                <a:spcPts val="0"/>
              </a:spcBef>
              <a:buSzTx/>
              <a:buNone/>
              <a:tabLst/>
              <a:defRPr sz="2000" b="1" cap="all">
                <a:solidFill>
                  <a:srgbClr val="227AA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3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4" name="Line"/>
          <p:cNvSpPr/>
          <p:nvPr/>
        </p:nvSpPr>
        <p:spPr>
          <a:xfrm>
            <a:off x="13665200" y="95250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665200" y="7635875"/>
            <a:ext cx="9271000" cy="4568825"/>
          </a:xfrm>
          <a:prstGeom prst="rect">
            <a:avLst/>
          </a:prstGeom>
        </p:spPr>
        <p:txBody>
          <a:bodyPr/>
          <a:lstStyle>
            <a:lvl1pPr marL="482600" indent="-482600">
              <a:lnSpc>
                <a:spcPct val="80000"/>
              </a:lnSpc>
              <a:defRPr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>
              <a:lnSpc>
                <a:spcPct val="80000"/>
              </a:lnSpc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>
              <a:lnSpc>
                <a:spcPct val="80000"/>
              </a:lnSpc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>
              <a:lnSpc>
                <a:spcPct val="80000"/>
              </a:lnSpc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>
              <a:lnSpc>
                <a:spcPct val="80000"/>
              </a:lnSpc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" name="Suspension bridge over water at sunset"/>
          <p:cNvSpPr>
            <a:spLocks noGrp="1"/>
          </p:cNvSpPr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/>
          <a:lstStyle>
            <a:lvl1pPr algn="l">
              <a:defRPr sz="8000" b="0" spc="-80">
                <a:solidFill>
                  <a:srgbClr val="4A4A4A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Slide Title</a:t>
            </a:r>
          </a:p>
        </p:txBody>
      </p:sp>
      <p:sp>
        <p:nvSpPr>
          <p:cNvPr id="77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665200" y="3740611"/>
            <a:ext cx="9271000" cy="482601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spcBef>
                <a:spcPts val="0"/>
              </a:spcBef>
              <a:buSzTx/>
              <a:buNone/>
              <a:tabLst/>
              <a:defRPr sz="2000" b="1" cap="all">
                <a:solidFill>
                  <a:srgbClr val="227AA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Author and Date</a:t>
            </a:r>
          </a:p>
        </p:txBody>
      </p:sp>
      <p:sp>
        <p:nvSpPr>
          <p:cNvPr id="78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9" name="Line"/>
          <p:cNvSpPr/>
          <p:nvPr/>
        </p:nvSpPr>
        <p:spPr>
          <a:xfrm>
            <a:off x="13665200" y="70104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727200" y="1739900"/>
            <a:ext cx="20929600" cy="3229571"/>
          </a:xfrm>
          <a:prstGeom prst="rect">
            <a:avLst/>
          </a:prstGeom>
        </p:spPr>
        <p:txBody>
          <a:bodyPr/>
          <a:lstStyle>
            <a:lvl1pPr>
              <a:defRPr sz="8600" b="0" spc="-86">
                <a:solidFill>
                  <a:srgbClr val="4A4A4A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Slide Title</a:t>
            </a:r>
          </a:p>
        </p:txBody>
      </p:sp>
      <p:sp>
        <p:nvSpPr>
          <p:cNvPr id="98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marL="0" indent="0" algn="ctr" defTabSz="685800">
              <a:spcBef>
                <a:spcPts val="0"/>
              </a:spcBef>
              <a:buSzTx/>
              <a:buNone/>
              <a:tabLst/>
              <a:defRPr sz="2000" b="1" cap="all">
                <a:solidFill>
                  <a:srgbClr val="227AA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Author and Date</a:t>
            </a:r>
          </a:p>
        </p:txBody>
      </p:sp>
      <p:sp>
        <p:nvSpPr>
          <p:cNvPr id="99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00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18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27200" y="5281886"/>
            <a:ext cx="20929600" cy="3136901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8600" spc="-86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 marL="0" indent="457200" algn="ctr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8600" spc="-86"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 marL="0" indent="914400" algn="ctr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8600" spc="-86"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 marL="0" indent="1371600" algn="ctr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8600" spc="-86"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 marL="0" indent="1828800" algn="ctr" defTabSz="584200">
              <a:lnSpc>
                <a:spcPct val="80000"/>
              </a:lnSpc>
              <a:spcBef>
                <a:spcPts val="0"/>
              </a:spcBef>
              <a:buSzTx/>
              <a:buNone/>
              <a:tabLst/>
              <a:defRPr sz="8600" spc="-86"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8611966"/>
            <a:ext cx="20929600" cy="908813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90000"/>
              </a:lnSpc>
              <a:spcBef>
                <a:spcPts val="2000"/>
              </a:spcBef>
              <a:buSzTx/>
              <a:buNone/>
              <a:tabLst/>
              <a:defRPr sz="4400" spc="-44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29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727200" y="1098623"/>
            <a:ext cx="20929600" cy="7461177"/>
          </a:xfrm>
          <a:prstGeom prst="rect">
            <a:avLst/>
          </a:prstGeom>
        </p:spPr>
        <p:txBody>
          <a:bodyPr anchor="b"/>
          <a:lstStyle>
            <a:lvl1pPr marL="0" indent="0" algn="ctr" defTabSz="584200">
              <a:lnSpc>
                <a:spcPct val="70000"/>
              </a:lnSpc>
              <a:spcBef>
                <a:spcPts val="0"/>
              </a:spcBef>
              <a:buSzTx/>
              <a:buNone/>
              <a:tabLst/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 marL="0" indent="457200" algn="ctr" defTabSz="584200">
              <a:lnSpc>
                <a:spcPct val="70000"/>
              </a:lnSpc>
              <a:spcBef>
                <a:spcPts val="0"/>
              </a:spcBef>
              <a:buSzTx/>
              <a:buNone/>
              <a:tabLst/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 marL="0" indent="914400" algn="ctr" defTabSz="584200">
              <a:lnSpc>
                <a:spcPct val="70000"/>
              </a:lnSpc>
              <a:spcBef>
                <a:spcPts val="0"/>
              </a:spcBef>
              <a:buSzTx/>
              <a:buNone/>
              <a:tabLst/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 marL="0" indent="1371600" algn="ctr" defTabSz="584200">
              <a:lnSpc>
                <a:spcPct val="70000"/>
              </a:lnSpc>
              <a:spcBef>
                <a:spcPts val="0"/>
              </a:spcBef>
              <a:buSzTx/>
              <a:buNone/>
              <a:tabLst/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 marL="0" indent="1828800" algn="ctr" defTabSz="584200">
              <a:lnSpc>
                <a:spcPct val="70000"/>
              </a:lnSpc>
              <a:spcBef>
                <a:spcPts val="0"/>
              </a:spcBef>
              <a:buSzTx/>
              <a:buNone/>
              <a:tabLst/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 wrap="none"/>
          <a:lstStyle>
            <a:lvl1pPr>
              <a:defRPr sz="1800">
                <a:solidFill>
                  <a:srgbClr val="F0EBE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he Royal Danish Playhouse, a modern waterfront building in Copenhagen, viewed from the harbour at sunset"/>
          <p:cNvSpPr>
            <a:spLocks noGrp="1"/>
          </p:cNvSpPr>
          <p:nvPr>
            <p:ph type="pic" idx="21"/>
          </p:nvPr>
        </p:nvSpPr>
        <p:spPr>
          <a:xfrm>
            <a:off x="-25400" y="-5359400"/>
            <a:ext cx="24422100" cy="2442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9700" y="2119884"/>
            <a:ext cx="10775585" cy="1936416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 marL="0" indent="4572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 marL="0" indent="9144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 marL="0" indent="13716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 marL="0" indent="1828800" algn="ctr" defTabSz="584200">
              <a:lnSpc>
                <a:spcPct val="90000"/>
              </a:lnSpc>
              <a:spcBef>
                <a:spcPts val="0"/>
              </a:spcBef>
              <a:buSzTx/>
              <a:buNone/>
              <a:tabLst/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0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41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42" name="Attribu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409700" y="4051453"/>
            <a:ext cx="10775585" cy="5430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107" y="12826999"/>
            <a:ext cx="579121" cy="6223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727200" y="1130300"/>
            <a:ext cx="20929600" cy="167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Title</a:t>
            </a:r>
          </a:p>
        </p:txBody>
      </p:sp>
      <p:sp>
        <p:nvSpPr>
          <p:cNvPr id="3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22044" y="3018966"/>
            <a:ext cx="22539912" cy="93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2pPr marL="1233311" indent="-750711">
              <a:defRPr sz="5000">
                <a:solidFill>
                  <a:srgbClr val="4A4A4A"/>
                </a:solidFill>
              </a:defRPr>
            </a:lvl2pPr>
            <a:lvl3pPr>
              <a:defRPr sz="5000">
                <a:solidFill>
                  <a:srgbClr val="4A4A4A"/>
                </a:solidFill>
              </a:defRPr>
            </a:lvl3pPr>
            <a:lvl4pPr>
              <a:defRPr sz="5000">
                <a:solidFill>
                  <a:srgbClr val="4A4A4A"/>
                </a:solidFill>
              </a:defRPr>
            </a:lvl4pPr>
            <a:lvl5pPr>
              <a:defRPr sz="5000">
                <a:solidFill>
                  <a:srgbClr val="4A4A4A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6165" y="12826999"/>
            <a:ext cx="1083248" cy="622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spAutoFit/>
          </a:bodyPr>
          <a:lstStyle>
            <a:lvl1pPr defTabSz="821531">
              <a:spcBef>
                <a:spcPts val="0"/>
              </a:spcBef>
              <a:defRPr sz="3000">
                <a:solidFill>
                  <a:srgbClr val="227AA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7" name="P. Azzi - 1st FCC Italy Workshop, Rome 21-22 March 2022"/>
          <p:cNvSpPr txBox="1"/>
          <p:nvPr/>
        </p:nvSpPr>
        <p:spPr>
          <a:xfrm>
            <a:off x="15196610" y="12947649"/>
            <a:ext cx="904656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90000"/>
              </a:lnSpc>
              <a:spcBef>
                <a:spcPts val="0"/>
              </a:spcBef>
              <a:defRPr sz="2500" spc="-25">
                <a:solidFill>
                  <a:srgbClr val="227AAE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P. Azzi - 1st FCC Italy Workshop, Rome 21-22 March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4" r:id="rId21"/>
    <p:sldLayoutId id="2147483676" r:id="rId22"/>
    <p:sldLayoutId id="2147483678" r:id="rId23"/>
    <p:sldLayoutId id="2147483679" r:id="rId24"/>
    <p:sldLayoutId id="2147483680" r:id="rId25"/>
    <p:sldLayoutId id="2147483681" r:id="rId26"/>
    <p:sldLayoutId id="2147483682" r:id="rId27"/>
  </p:sldLayoutIdLst>
  <p:transition spd="med"/>
  <p:txStyles>
    <p:titleStyle>
      <a:lvl1pPr marL="0" marR="0" indent="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1pPr>
      <a:lvl2pPr marL="0" marR="0" indent="4572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2pPr>
      <a:lvl3pPr marL="0" marR="0" indent="9144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3pPr>
      <a:lvl4pPr marL="0" marR="0" indent="13716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4pPr>
      <a:lvl5pPr marL="0" marR="0" indent="18288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5pPr>
      <a:lvl6pPr marL="0" marR="0" indent="22860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6pPr>
      <a:lvl7pPr marL="0" marR="0" indent="27432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7pPr>
      <a:lvl8pPr marL="0" marR="0" indent="32004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8pPr>
      <a:lvl9pPr marL="0" marR="0" indent="3657600" algn="ct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1" i="0" u="none" strike="noStrike" cap="none" spc="-70" baseline="0">
          <a:solidFill>
            <a:srgbClr val="005493"/>
          </a:solidFill>
          <a:uFillTx/>
          <a:latin typeface="Lucida Grande"/>
          <a:ea typeface="Lucida Grande"/>
          <a:cs typeface="Lucida Grande"/>
          <a:sym typeface="Lucida Grande"/>
        </a:defRPr>
      </a:lvl9pPr>
    </p:titleStyle>
    <p:bodyStyle>
      <a:lvl1pPr marL="7507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1pPr>
      <a:lvl2pPr marL="12333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2pPr>
      <a:lvl3pPr marL="17159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3pPr>
      <a:lvl4pPr marL="21985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4pPr>
      <a:lvl5pPr marL="26811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5pPr>
      <a:lvl6pPr marL="31637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6pPr>
      <a:lvl7pPr marL="36463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7pPr>
      <a:lvl8pPr marL="41289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8pPr>
      <a:lvl9pPr marL="4611511" marR="0" indent="-750711" algn="l" defTabSz="127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>
          <a:tab pos="355600" algn="l"/>
          <a:tab pos="711200" algn="l"/>
          <a:tab pos="1066800" algn="l"/>
          <a:tab pos="1422400" algn="l"/>
          <a:tab pos="1778000" algn="l"/>
          <a:tab pos="2133600" algn="l"/>
          <a:tab pos="2489200" algn="l"/>
          <a:tab pos="2844800" algn="l"/>
          <a:tab pos="3200400" algn="l"/>
          <a:tab pos="3556000" algn="l"/>
          <a:tab pos="3911600" algn="l"/>
          <a:tab pos="4267200" algn="l"/>
        </a:tabLst>
        <a:defRPr sz="5600" b="0" i="0" u="none" strike="noStrike" cap="none" spc="0" baseline="0">
          <a:solidFill>
            <a:srgbClr val="9411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Demi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g"/><Relationship Id="rId7" Type="http://schemas.openxmlformats.org/officeDocument/2006/relationships/hyperlink" Target="https://indico.cern.ch/event/1064327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genda.infn.it/event/28336/" TargetMode="External"/><Relationship Id="rId5" Type="http://schemas.openxmlformats.org/officeDocument/2006/relationships/image" Target="../media/image53.png"/><Relationship Id="rId4" Type="http://schemas.openxmlformats.org/officeDocument/2006/relationships/hyperlink" Target="https://agenda.infn.it/event/21199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0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osterFCC_senzascritte.jpg" descr="PosterFCC_senzascritte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0230" b="10230"/>
          <a:stretch>
            <a:fillRect/>
          </a:stretch>
        </p:blipFill>
        <p:spPr>
          <a:xfrm>
            <a:off x="-8042" y="30480"/>
            <a:ext cx="24384001" cy="13716000"/>
          </a:xfrm>
          <a:prstGeom prst="rect">
            <a:avLst/>
          </a:prstGeom>
        </p:spPr>
      </p:pic>
      <p:sp>
        <p:nvSpPr>
          <p:cNvPr id="323" name="P. Azzi (INFN-PD)…"/>
          <p:cNvSpPr txBox="1">
            <a:spLocks noGrp="1"/>
          </p:cNvSpPr>
          <p:nvPr>
            <p:ph type="body" sz="quarter" idx="1"/>
          </p:nvPr>
        </p:nvSpPr>
        <p:spPr>
          <a:xfrm>
            <a:off x="11257215" y="4737333"/>
            <a:ext cx="12263186" cy="2025651"/>
          </a:xfrm>
          <a:prstGeom prst="rect">
            <a:avLst/>
          </a:prstGeom>
        </p:spPr>
        <p:txBody>
          <a:bodyPr/>
          <a:lstStyle/>
          <a:p>
            <a:pPr algn="r" defTabSz="685800">
              <a:lnSpc>
                <a:spcPct val="100000"/>
              </a:lnSpc>
              <a:spcBef>
                <a:spcPts val="0"/>
              </a:spcBef>
              <a:defRPr sz="4000" b="1" cap="all" spc="0">
                <a:solidFill>
                  <a:srgbClr val="005493"/>
                </a:solidFill>
              </a:defRPr>
            </a:pPr>
            <a:r>
              <a:rPr lang="it-IT" dirty="0"/>
              <a:t>M. </a:t>
            </a:r>
            <a:r>
              <a:rPr lang="it-IT" dirty="0" err="1"/>
              <a:t>Cobal</a:t>
            </a:r>
            <a:r>
              <a:rPr lang="it-IT" dirty="0"/>
              <a:t> </a:t>
            </a:r>
            <a:r>
              <a:rPr dirty="0"/>
              <a:t>(INFN</a:t>
            </a:r>
            <a:r>
              <a:rPr lang="it-IT" dirty="0"/>
              <a:t> TS/Ud &amp; </a:t>
            </a:r>
            <a:r>
              <a:rPr lang="it-IT" dirty="0" err="1"/>
              <a:t>UniUD</a:t>
            </a:r>
            <a:r>
              <a:rPr dirty="0"/>
              <a:t>)</a:t>
            </a:r>
          </a:p>
          <a:p>
            <a:pPr algn="r" defTabSz="685800">
              <a:lnSpc>
                <a:spcPct val="100000"/>
              </a:lnSpc>
              <a:spcBef>
                <a:spcPts val="0"/>
              </a:spcBef>
              <a:defRPr sz="4000" b="1" cap="all" spc="0">
                <a:solidFill>
                  <a:srgbClr val="005493"/>
                </a:solidFill>
              </a:defRPr>
            </a:pPr>
            <a:r>
              <a:rPr dirty="0"/>
              <a:t> </a:t>
            </a:r>
            <a:r>
              <a:rPr lang="it-IT" dirty="0"/>
              <a:t>21 </a:t>
            </a:r>
            <a:r>
              <a:rPr lang="it-IT" dirty="0" err="1"/>
              <a:t>APRILe</a:t>
            </a:r>
            <a:r>
              <a:rPr lang="it-IT" dirty="0"/>
              <a:t> </a:t>
            </a:r>
            <a:r>
              <a:rPr dirty="0"/>
              <a:t>2022</a:t>
            </a:r>
          </a:p>
        </p:txBody>
      </p:sp>
      <p:sp>
        <p:nvSpPr>
          <p:cNvPr id="324" name="Physics &amp; Simulation…"/>
          <p:cNvSpPr txBox="1">
            <a:spLocks noGrp="1"/>
          </p:cNvSpPr>
          <p:nvPr>
            <p:ph type="title"/>
          </p:nvPr>
        </p:nvSpPr>
        <p:spPr>
          <a:xfrm>
            <a:off x="3140890" y="1754499"/>
            <a:ext cx="20929601" cy="2799954"/>
          </a:xfrm>
          <a:prstGeom prst="rect">
            <a:avLst/>
          </a:prstGeom>
        </p:spPr>
        <p:txBody>
          <a:bodyPr/>
          <a:lstStyle/>
          <a:p>
            <a:pPr algn="r" defTabSz="514095">
              <a:defRPr sz="7568" spc="-75">
                <a:solidFill>
                  <a:srgbClr val="005493"/>
                </a:solidFill>
              </a:defRPr>
            </a:pPr>
            <a:r>
              <a:rPr lang="it-IT" dirty="0"/>
              <a:t>Future </a:t>
            </a:r>
            <a:r>
              <a:rPr lang="it-IT" dirty="0" err="1"/>
              <a:t>Circular</a:t>
            </a:r>
            <a:r>
              <a:rPr lang="it-IT" dirty="0"/>
              <a:t> Collider</a:t>
            </a:r>
            <a:endParaRPr dirty="0"/>
          </a:p>
        </p:txBody>
      </p:sp>
      <p:sp>
        <p:nvSpPr>
          <p:cNvPr id="325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326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642F10D-5A89-A845-A1BA-1DF8657A8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420" y="7754692"/>
            <a:ext cx="9144000" cy="5994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5A27584-9B92-3653-5E09-6CE92EBB9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110" y="922075"/>
            <a:ext cx="2667544" cy="14819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0BD0F1-FCB6-4AAE-7EBB-41727A4D5505}"/>
              </a:ext>
            </a:extLst>
          </p:cNvPr>
          <p:cNvSpPr txBox="1"/>
          <p:nvPr/>
        </p:nvSpPr>
        <p:spPr>
          <a:xfrm>
            <a:off x="5416624" y="12445819"/>
            <a:ext cx="9167574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Thanks to: P. Azzi, </a:t>
            </a:r>
            <a:r>
              <a:rPr lang="it-IT" dirty="0" err="1"/>
              <a:t>F</a:t>
            </a:r>
            <a:r>
              <a:rPr lang="it-IT" dirty="0"/>
              <a:t>. Bedeschi, L. Rossi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4A8253-1208-41F4-ADB0-8764C865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4436" y="1959101"/>
            <a:ext cx="6649564" cy="482093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24384000" cy="1959101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   FCC implementation - footprint baseline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665" y="2222715"/>
            <a:ext cx="182485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spcBef>
                <a:spcPts val="0"/>
              </a:spcBef>
              <a:defRPr/>
            </a:pPr>
            <a:r>
              <a:rPr lang="en-GB" sz="4400" b="1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Present implementation variant established considering: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Geological 3D model and tunnelling risks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Territorial aspects from previous studies, also with Host States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No site visits, no interactions with land yet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sz="2200" kern="1200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685800" indent="-685800" algn="l" defTabSz="9144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b="1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91.2 km circumference</a:t>
            </a:r>
          </a:p>
          <a:p>
            <a:pPr marL="685800" indent="-685800" algn="l" defTabSz="9144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b="1" dirty="0">
                <a:solidFill>
                  <a:srgbClr val="FF0000"/>
                </a:solidFill>
                <a:latin typeface="Arial"/>
              </a:rPr>
              <a:t>95% in molasse geology (minimize tunnel construction risks)</a:t>
            </a:r>
            <a:endParaRPr lang="en-GB" sz="4400" b="1" kern="1200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  <a:p>
            <a:pPr marL="685800" indent="-685800" algn="l" defTabSz="9144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b="1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8 surface sites with ~5 ha area each</a:t>
            </a:r>
            <a:r>
              <a:rPr lang="en-GB" sz="4400" b="1" kern="1200" dirty="0">
                <a:solidFill>
                  <a:srgbClr val="FF0000"/>
                </a:solidFill>
                <a:latin typeface="Arial"/>
                <a:ea typeface="+mn-ea"/>
                <a:cs typeface="+mn-cs"/>
                <a:sym typeface="Wingdings" panose="05000000000000000000" pitchFamily="2" charset="2"/>
              </a:rPr>
              <a:t>.</a:t>
            </a:r>
          </a:p>
          <a:p>
            <a:pPr marL="685800" indent="-685800" algn="l" defTabSz="9144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b="1" kern="12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  <a:p>
            <a:pPr marL="685800" indent="-6858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b="1" kern="12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  <a:p>
            <a:pPr marL="685800" indent="-6858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GB" kern="12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08CD4-2264-4C8A-9391-592AF87C2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24800"/>
            <a:ext cx="24384000" cy="566254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0D15823A-22B9-44CE-98A4-93F70CDB9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3"/>
            <a:ext cx="24383998" cy="1526930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  FCC-</a:t>
            </a:r>
            <a:r>
              <a:rPr lang="en-US" sz="7200" dirty="0" err="1">
                <a:solidFill>
                  <a:srgbClr val="F8FAFF"/>
                </a:solidFill>
                <a:latin typeface="Arial"/>
              </a:rPr>
              <a:t>ee</a:t>
            </a:r>
            <a:r>
              <a:rPr lang="en-US" sz="7200" dirty="0">
                <a:solidFill>
                  <a:srgbClr val="F8FAFF"/>
                </a:solidFill>
                <a:latin typeface="Arial"/>
              </a:rPr>
              <a:t> collider parameters with 2 IPs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EA317A1-FA8C-4D65-91CD-D2CFEE7A8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4" y="248491"/>
            <a:ext cx="3638104" cy="1229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105AD-DE62-4A26-86AE-BEFBE0916BDB}"/>
              </a:ext>
            </a:extLst>
          </p:cNvPr>
          <p:cNvSpPr txBox="1"/>
          <p:nvPr/>
        </p:nvSpPr>
        <p:spPr>
          <a:xfrm rot="20704351">
            <a:off x="5715029" y="3566796"/>
            <a:ext cx="12032461" cy="193899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none" rtlCol="0">
            <a:spAutoFit/>
          </a:bodyPr>
          <a:lstStyle/>
          <a:p>
            <a:pPr defTabSz="1371600" hangingPunct="1">
              <a:spcBef>
                <a:spcPts val="0"/>
              </a:spcBef>
              <a:defRPr/>
            </a:pPr>
            <a:r>
              <a:rPr lang="en-US" sz="6000" i="1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preliminary – example parameters </a:t>
            </a:r>
          </a:p>
          <a:p>
            <a:pPr defTabSz="1371600" hangingPunct="1">
              <a:spcBef>
                <a:spcPts val="0"/>
              </a:spcBef>
              <a:defRPr/>
            </a:pPr>
            <a:r>
              <a:rPr lang="en-US" sz="6000" i="1" kern="12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for present layout &amp; with 4 IPs</a:t>
            </a:r>
            <a:endParaRPr lang="en-GB" sz="6000" i="1" kern="1200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-1" y="1478416"/>
          <a:ext cx="24383998" cy="12035964"/>
        </p:xfrm>
        <a:graphic>
          <a:graphicData uri="http://schemas.openxmlformats.org/drawingml/2006/table">
            <a:tbl>
              <a:tblPr firstRow="1" bandRow="1"/>
              <a:tblGrid>
                <a:gridCol w="1023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1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51610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788844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Parameter [4 IPs, 91.2 </a:t>
                      </a:r>
                      <a:r>
                        <a:rPr lang="en-GB" sz="3200" b="1" dirty="0" err="1">
                          <a:solidFill>
                            <a:schemeClr val="bg1"/>
                          </a:solidFill>
                        </a:rPr>
                        <a:t>km,</a:t>
                      </a:r>
                      <a:r>
                        <a:rPr lang="en-GB" sz="3200" b="1" dirty="0" err="1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GB" sz="3200" b="1" baseline="-25000" dirty="0" err="1">
                          <a:solidFill>
                            <a:srgbClr val="FFFF00"/>
                          </a:solidFill>
                        </a:rPr>
                        <a:t>rev</a:t>
                      </a:r>
                      <a:r>
                        <a:rPr lang="en-GB" sz="3200" b="1" dirty="0">
                          <a:solidFill>
                            <a:srgbClr val="FFFF00"/>
                          </a:solidFill>
                        </a:rPr>
                        <a:t>=0.3 ms</a:t>
                      </a:r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2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137160" marR="137160" marT="68580" marB="6858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WW</a:t>
                      </a:r>
                      <a:endParaRPr lang="en-GB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32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32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32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1280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5.0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number bunches/beam</a:t>
                      </a:r>
                      <a:endParaRPr kumimoji="0" lang="en-GB" sz="2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32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12000</a:t>
                      </a:r>
                      <a:endParaRPr kumimoji="0" lang="en-GB" sz="32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32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880</a:t>
                      </a:r>
                      <a:endParaRPr kumimoji="0" lang="en-GB" sz="32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32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272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32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624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28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2.02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2.91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1.86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2.37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2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0.0391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0.37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1.869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10.0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400/800 MHz [GV]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0.120/0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1.0/0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2.48/0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4.0/7.67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28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1170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216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64.5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18.5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2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2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geometric emittance</a:t>
                      </a:r>
                      <a:r>
                        <a:rPr kumimoji="0" lang="en-US" sz="28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0.71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2.17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0.64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 geom. emittance [pm]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1.42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4.32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1.29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2.98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rms IP spot size [</a:t>
                      </a: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11388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vertical rms IP spot size [nm]</a:t>
                      </a:r>
                      <a:endParaRPr kumimoji="0" lang="en-GB" sz="2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69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beam-beam parameter </a:t>
                      </a: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2800" b="1" kern="1200" baseline="-25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en-US" sz="2800" b="1" kern="12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2800" b="1" kern="1200" baseline="-250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y</a:t>
                      </a:r>
                      <a:endParaRPr kumimoji="0" lang="en-GB" sz="2800" b="1" kern="1200" baseline="-25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0.003/ .159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0.011/0.111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0.0187/0.129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0.096/0.138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805163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rms bunch length </a:t>
                      </a: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with SR / </a:t>
                      </a: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BS [mm]</a:t>
                      </a:r>
                      <a:endParaRPr kumimoji="0" lang="en-GB" sz="2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4.38 / </a:t>
                      </a:r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12.1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3.55 / </a:t>
                      </a:r>
                      <a:r>
                        <a:rPr kumimoji="0" lang="de-AT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7.06</a:t>
                      </a: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3.34 / </a:t>
                      </a:r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5.12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2.02 / </a:t>
                      </a:r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en-GB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28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28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28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2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193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7.7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1.31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total integrated luminosity / year [ab</a:t>
                      </a:r>
                      <a:r>
                        <a:rPr kumimoji="0" lang="en-US" sz="2800" b="1" kern="1200" baseline="300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2800" b="1" kern="1200" dirty="0" err="1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yr</a:t>
                      </a:r>
                      <a:r>
                        <a:rPr kumimoji="0" lang="en-US" sz="28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2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5.3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1.9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32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28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2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2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3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4E317B-94DB-4C19-BFE1-89CDCFCB8167}"/>
              </a:ext>
            </a:extLst>
          </p:cNvPr>
          <p:cNvSpPr txBox="1"/>
          <p:nvPr/>
        </p:nvSpPr>
        <p:spPr>
          <a:xfrm>
            <a:off x="8075496" y="1694422"/>
            <a:ext cx="3275192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 defTabSz="1371600" hangingPunct="1">
              <a:spcBef>
                <a:spcPts val="0"/>
              </a:spcBef>
              <a:defRPr/>
            </a:pPr>
            <a:r>
              <a:rPr lang="en-US" sz="2700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K. Oide, D. Shatilov,</a:t>
            </a:r>
          </a:p>
        </p:txBody>
      </p:sp>
    </p:spTree>
    <p:extLst>
      <p:ext uri="{BB962C8B-B14F-4D97-AF65-F5344CB8AC3E}">
        <p14:creationId xmlns:p14="http://schemas.microsoft.com/office/powerpoint/2010/main" val="258962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032130" y="2424661"/>
            <a:ext cx="15971519" cy="3445980"/>
            <a:chOff x="457200" y="1126496"/>
            <a:chExt cx="6131562" cy="1722990"/>
          </a:xfrm>
        </p:grpSpPr>
        <p:sp>
          <p:nvSpPr>
            <p:cNvPr id="11" name="TextBox 10"/>
            <p:cNvSpPr txBox="1"/>
            <p:nvPr/>
          </p:nvSpPr>
          <p:spPr>
            <a:xfrm>
              <a:off x="1899220" y="1443931"/>
              <a:ext cx="4689542" cy="84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Physics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opportunities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Discovery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 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26496"/>
              <a:ext cx="1440000" cy="172299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962401" y="6105637"/>
            <a:ext cx="16041248" cy="3431710"/>
            <a:chOff x="457200" y="2816844"/>
            <a:chExt cx="8020624" cy="1715855"/>
          </a:xfrm>
        </p:grpSpPr>
        <p:sp>
          <p:nvSpPr>
            <p:cNvPr id="14" name="TextBox 13"/>
            <p:cNvSpPr txBox="1"/>
            <p:nvPr/>
          </p:nvSpPr>
          <p:spPr>
            <a:xfrm>
              <a:off x="2850322" y="2816844"/>
              <a:ext cx="5627502" cy="1715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2517776" algn="l"/>
                </a:tabLst>
              </a:pP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Experiment concepts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GB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hh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ee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 and he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Machine Detector Interface studies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Concepts for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worldwide data services</a:t>
              </a:r>
            </a:p>
            <a:p>
              <a:pPr>
                <a:tabLst>
                  <a:tab pos="2517776" algn="l"/>
                </a:tabLst>
              </a:pPr>
              <a:endParaRPr lang="en-GB" sz="4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816844"/>
              <a:ext cx="1875459" cy="171331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962400" y="9771498"/>
            <a:ext cx="16397920" cy="3552892"/>
            <a:chOff x="457200" y="4649775"/>
            <a:chExt cx="8198960" cy="1776446"/>
          </a:xfrm>
        </p:grpSpPr>
        <p:sp>
          <p:nvSpPr>
            <p:cNvPr id="16" name="TextBox 15"/>
            <p:cNvSpPr txBox="1"/>
            <p:nvPr/>
          </p:nvSpPr>
          <p:spPr>
            <a:xfrm>
              <a:off x="2671989" y="4649775"/>
              <a:ext cx="5984171" cy="1715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Overall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cost model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Cost scenarios for collider options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Including infrastructure and injectors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Implementation and governance models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712905"/>
              <a:ext cx="1875459" cy="1713316"/>
            </a:xfrm>
            <a:prstGeom prst="rect">
              <a:avLst/>
            </a:prstGeom>
          </p:spPr>
        </p:pic>
      </p:grp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93" y="89249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E9AE129B-AADE-4D42-A5CD-D33420D126B1" descr="7E832775-FA4B-45D5-A24A-50916B9E2716">
            <a:extLst>
              <a:ext uri="{FF2B5EF4-FFF2-40B4-BE49-F238E27FC236}">
                <a16:creationId xmlns:a16="http://schemas.microsoft.com/office/drawing/2014/main" id="{3840BA6A-AD31-BE03-223D-68981F55F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93" y="89249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91A9CA7-E347-0813-437F-3C0292CD68A6}"/>
              </a:ext>
            </a:extLst>
          </p:cNvPr>
          <p:cNvSpPr txBox="1">
            <a:spLocks/>
          </p:cNvSpPr>
          <p:nvPr/>
        </p:nvSpPr>
        <p:spPr>
          <a:xfrm>
            <a:off x="-57860" y="0"/>
            <a:ext cx="24441860" cy="1721593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6000" dirty="0">
                <a:solidFill>
                  <a:srgbClr val="F8FAFF"/>
                </a:solidFill>
                <a:latin typeface="Arial"/>
              </a:rPr>
              <a:t> </a:t>
            </a:r>
          </a:p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FCC scope : Physics and Experiment</a:t>
            </a:r>
          </a:p>
          <a:p>
            <a:pPr defTabSz="1828800" hangingPunct="1">
              <a:defRPr/>
            </a:pPr>
            <a:endParaRPr lang="en-US" sz="7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 hangingPunct="1">
              <a:defRPr/>
            </a:pPr>
            <a:r>
              <a:rPr lang="en-US" sz="5600" dirty="0">
                <a:latin typeface="Arial"/>
              </a:rPr>
              <a:t>             </a:t>
            </a:r>
          </a:p>
        </p:txBody>
      </p:sp>
      <p:pic>
        <p:nvPicPr>
          <p:cNvPr id="20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06DCC75F-2944-205C-3CEB-B46FF3C28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275679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9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6" name="Group 2">
            <a:extLst>
              <a:ext uri="{FF2B5EF4-FFF2-40B4-BE49-F238E27FC236}">
                <a16:creationId xmlns:a16="http://schemas.microsoft.com/office/drawing/2014/main" id="{DBA6B158-B632-4F06-9E31-4F8655E62FA5}"/>
              </a:ext>
            </a:extLst>
          </p:cNvPr>
          <p:cNvGrpSpPr>
            <a:grpSpLocks/>
          </p:cNvGrpSpPr>
          <p:nvPr/>
        </p:nvGrpSpPr>
        <p:grpSpPr bwMode="auto">
          <a:xfrm>
            <a:off x="1158227" y="1657802"/>
            <a:ext cx="22920326" cy="12103052"/>
            <a:chOff x="146165" y="3759200"/>
            <a:chExt cx="5364163" cy="3132138"/>
          </a:xfrm>
        </p:grpSpPr>
        <p:grpSp>
          <p:nvGrpSpPr>
            <p:cNvPr id="54277" name="Group 11">
              <a:extLst>
                <a:ext uri="{FF2B5EF4-FFF2-40B4-BE49-F238E27FC236}">
                  <a16:creationId xmlns:a16="http://schemas.microsoft.com/office/drawing/2014/main" id="{E0173BC3-5DFF-4C1B-BADA-425B7B450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165" y="3759200"/>
              <a:ext cx="5364163" cy="3132138"/>
              <a:chOff x="38141" y="3722365"/>
              <a:chExt cx="5364162" cy="3132137"/>
            </a:xfrm>
          </p:grpSpPr>
          <p:pic>
            <p:nvPicPr>
              <p:cNvPr id="54279" name="Picture 5">
                <a:extLst>
                  <a:ext uri="{FF2B5EF4-FFF2-40B4-BE49-F238E27FC236}">
                    <a16:creationId xmlns:a16="http://schemas.microsoft.com/office/drawing/2014/main" id="{2D47A470-936E-422E-83BF-33CBE3A327A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41" y="3722365"/>
                <a:ext cx="53641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0" name="TextBox 7">
                <a:extLst>
                  <a:ext uri="{FF2B5EF4-FFF2-40B4-BE49-F238E27FC236}">
                    <a16:creationId xmlns:a16="http://schemas.microsoft.com/office/drawing/2014/main" id="{2CA94333-29BD-465D-AAD2-F02ECE9157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5980" y="4797152"/>
                <a:ext cx="491693" cy="288065"/>
              </a:xfrm>
              <a:prstGeom prst="rect">
                <a:avLst/>
              </a:prstGeom>
              <a:solidFill>
                <a:srgbClr val="F8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GB" altLang="en-GB" sz="1800" dirty="0">
                  <a:solidFill>
                    <a:srgbClr val="008F00"/>
                  </a:solidFill>
                </a:endParaRPr>
              </a:p>
              <a:p>
                <a:r>
                  <a:rPr lang="en-GB" altLang="en-GB" dirty="0">
                    <a:solidFill>
                      <a:srgbClr val="008F00"/>
                    </a:solidFill>
                  </a:rPr>
                  <a:t>20-30</a:t>
                </a:r>
              </a:p>
            </p:txBody>
          </p:sp>
        </p:grpSp>
        <p:sp>
          <p:nvSpPr>
            <p:cNvPr id="54278" name="TextBox 1">
              <a:extLst>
                <a:ext uri="{FF2B5EF4-FFF2-40B4-BE49-F238E27FC236}">
                  <a16:creationId xmlns:a16="http://schemas.microsoft.com/office/drawing/2014/main" id="{25FDFE21-36DC-4307-BF8C-66CD19157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8862" y="4079040"/>
              <a:ext cx="990495" cy="199123"/>
            </a:xfrm>
            <a:prstGeom prst="rect">
              <a:avLst/>
            </a:prstGeom>
            <a:solidFill>
              <a:srgbClr val="F8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GB" sz="44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2-4 experiments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8B7216B-639E-4B85-9DE7-D4C2EE4469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4000" cy="1541396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        </a:t>
            </a:r>
            <a:r>
              <a:rPr lang="en-GB" altLang="en-GB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the FCC integrated programme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9F5200E5-32CA-4E37-8990-34E0C09AF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540C87B-8CAB-A6D6-5C5B-570E00D07D7E}"/>
              </a:ext>
            </a:extLst>
          </p:cNvPr>
          <p:cNvSpPr/>
          <p:nvPr/>
        </p:nvSpPr>
        <p:spPr>
          <a:xfrm>
            <a:off x="17845227" y="1657802"/>
            <a:ext cx="6233325" cy="117369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44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High integrated luminosity at the needed Ecm…"/>
          <p:cNvSpPr txBox="1">
            <a:spLocks noGrp="1"/>
          </p:cNvSpPr>
          <p:nvPr>
            <p:ph type="body" sz="quarter" idx="1"/>
          </p:nvPr>
        </p:nvSpPr>
        <p:spPr>
          <a:xfrm>
            <a:off x="17109919" y="3541861"/>
            <a:ext cx="7026636" cy="5113345"/>
          </a:xfrm>
          <a:prstGeom prst="rect">
            <a:avLst/>
          </a:prstGeom>
        </p:spPr>
        <p:txBody>
          <a:bodyPr/>
          <a:lstStyle/>
          <a:p>
            <a:pPr marL="734218" indent="-734218">
              <a:defRPr sz="4500"/>
            </a:pPr>
            <a:r>
              <a:t>High integrated luminosity at the needed E</a:t>
            </a:r>
            <a:r>
              <a:rPr baseline="-5999"/>
              <a:t>cm</a:t>
            </a:r>
          </a:p>
          <a:p>
            <a:pPr marL="734218" indent="-734218">
              <a:defRPr sz="4500"/>
            </a:pPr>
            <a:r>
              <a:t>Clean environment</a:t>
            </a:r>
          </a:p>
          <a:p>
            <a:pPr marL="734218" indent="-734218">
              <a:defRPr sz="4500"/>
            </a:pPr>
            <a:r>
              <a:t>Precise knowledge of the center-of-mass energy and of the luminosity 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337" name="Screenshot 2022-03-16 at 18.40.08.png" descr="Screenshot 2022-03-16 at 18.40.08.png"/>
          <p:cNvPicPr>
            <a:picLocks noChangeAspect="1"/>
          </p:cNvPicPr>
          <p:nvPr/>
        </p:nvPicPr>
        <p:blipFill>
          <a:blip r:embed="rId3"/>
          <a:srcRect t="3333"/>
          <a:stretch>
            <a:fillRect/>
          </a:stretch>
        </p:blipFill>
        <p:spPr>
          <a:xfrm>
            <a:off x="1644228" y="10271224"/>
            <a:ext cx="20312527" cy="315313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√s errors"/>
          <p:cNvSpPr txBox="1"/>
          <p:nvPr/>
        </p:nvSpPr>
        <p:spPr>
          <a:xfrm>
            <a:off x="19574471" y="9516198"/>
            <a:ext cx="2097533" cy="8001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√s errors</a:t>
            </a:r>
          </a:p>
        </p:txBody>
      </p:sp>
      <p:pic>
        <p:nvPicPr>
          <p:cNvPr id="339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6" y="2636558"/>
            <a:ext cx="17349107" cy="7478065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xtBox 8"/>
          <p:cNvSpPr txBox="1"/>
          <p:nvPr/>
        </p:nvSpPr>
        <p:spPr>
          <a:xfrm rot="16200000">
            <a:off x="438597" y="7467444"/>
            <a:ext cx="1102485" cy="78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spcBef>
                <a:spcPts val="0"/>
              </a:spcBef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Total</a:t>
            </a:r>
          </a:p>
        </p:txBody>
      </p:sp>
      <p:sp>
        <p:nvSpPr>
          <p:cNvPr id="341" name="TextBox 9"/>
          <p:cNvSpPr txBox="1"/>
          <p:nvPr/>
        </p:nvSpPr>
        <p:spPr>
          <a:xfrm>
            <a:off x="3203888" y="5303682"/>
            <a:ext cx="2770192" cy="202189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91440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Z factory:</a:t>
            </a:r>
          </a:p>
          <a:p>
            <a:pPr algn="l" defTabSz="91440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LEP x 2</a:t>
            </a:r>
            <a:r>
              <a:rPr lang="it-IT" baseline="30000" dirty="0"/>
              <a:t>.</a:t>
            </a:r>
            <a:r>
              <a:rPr dirty="0"/>
              <a:t>10</a:t>
            </a:r>
            <a:r>
              <a:rPr baseline="31099" dirty="0"/>
              <a:t>5</a:t>
            </a:r>
          </a:p>
          <a:p>
            <a:pPr algn="l" defTabSz="91440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ILC x 10</a:t>
            </a:r>
            <a:r>
              <a:rPr baseline="31099" dirty="0"/>
              <a:t>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BA0885-9D8E-22B2-BF44-852655A011BC}"/>
              </a:ext>
            </a:extLst>
          </p:cNvPr>
          <p:cNvSpPr txBox="1">
            <a:spLocks/>
          </p:cNvSpPr>
          <p:nvPr/>
        </p:nvSpPr>
        <p:spPr>
          <a:xfrm>
            <a:off x="-54418" y="-92064"/>
            <a:ext cx="24384000" cy="1859653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fr-CH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fr-CH" sz="7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fr-CH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7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fr-CH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endParaRPr lang="en-GB" altLang="en-GB" sz="7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55ADDE6-8C53-31DA-3013-0B6AB3D5E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6" y="183470"/>
            <a:ext cx="3870772" cy="13085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EXPLORE the 10-100 TeV energy scale region with precision measurements of the properties of the Z,W,Higss and top particl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585554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4368" i="1"/>
            </a:pP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10-100 </a:t>
            </a:r>
            <a:r>
              <a:rPr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scale region with precision measurements of the properties of the Z,</a:t>
            </a:r>
            <a:r>
              <a:rPr lang="it-IT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W,</a:t>
            </a:r>
            <a:r>
              <a:rPr lang="it-IT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</a:t>
            </a:r>
            <a:r>
              <a:rPr lang="it-IT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top particles</a:t>
            </a:r>
          </a:p>
          <a:p>
            <a:pPr marL="1444582" lvl="2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3900"/>
            </a:pP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20-50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 improved precision on EWK observables</a:t>
            </a:r>
          </a:p>
          <a:p>
            <a:pPr marL="1444582" lvl="2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3900"/>
            </a:pP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fold more precise and model-independent Higgs coupling measurements</a:t>
            </a:r>
          </a:p>
          <a:p>
            <a:pPr marL="585554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4368"/>
            </a:pP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the Standard Model does not fit</a:t>
            </a:r>
          </a:p>
          <a:p>
            <a:pPr marL="1444582" lvl="2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3900"/>
            </a:pP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understanding of the underlying physics structure</a:t>
            </a:r>
          </a:p>
          <a:p>
            <a:pPr marL="585554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4368"/>
            </a:pP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violation of </a:t>
            </a:r>
            <a:r>
              <a:rPr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conservation/universality</a:t>
            </a:r>
          </a:p>
          <a:p>
            <a:pPr marL="1444582" lvl="2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3900"/>
            </a:pPr>
            <a:r>
              <a:rPr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physics in 10</a:t>
            </a:r>
            <a:r>
              <a:rPr sz="4400" baseline="319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 events (B</a:t>
            </a:r>
            <a:r>
              <a:rPr sz="4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K*</a:t>
            </a:r>
            <a:r>
              <a:rPr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τ+τ− , B</a:t>
            </a:r>
            <a:r>
              <a:rPr sz="4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τ+τ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 , …)</a:t>
            </a:r>
          </a:p>
          <a:p>
            <a:pPr marL="585554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4368"/>
            </a:pP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as invisible decays of the Z or Higgs </a:t>
            </a:r>
          </a:p>
          <a:p>
            <a:pPr marL="585554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4368"/>
            </a:pPr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feebly coupled particles in the 5-100 GeV mass range</a:t>
            </a:r>
          </a:p>
          <a:p>
            <a:pPr marL="1444582" lvl="2" indent="-585554" defTabSz="914400">
              <a:spcBef>
                <a:spcPts val="1800"/>
              </a:spcBef>
              <a:tabLst>
                <a:tab pos="266700" algn="l"/>
                <a:tab pos="546100" algn="l"/>
                <a:tab pos="825500" algn="l"/>
                <a:tab pos="1104900" algn="l"/>
                <a:tab pos="1384300" algn="l"/>
                <a:tab pos="1663700" algn="l"/>
                <a:tab pos="1930400" algn="l"/>
                <a:tab pos="2209800" algn="l"/>
                <a:tab pos="2489200" algn="l"/>
                <a:tab pos="2768600" algn="l"/>
                <a:tab pos="3048000" algn="l"/>
                <a:tab pos="3327400" algn="l"/>
              </a:tabLst>
              <a:defRPr sz="3900"/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Such as right handed neutrinos, dark photons, … </a:t>
            </a:r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E22D11-F72E-DCD3-2985-66C0EF1C24EC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4384000" cy="1754659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</a:t>
            </a:r>
            <a:r>
              <a:rPr lang="en-GB" altLang="en-GB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FC-</a:t>
            </a:r>
            <a:r>
              <a:rPr lang="en-GB" altLang="en-GB" sz="7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GB" altLang="en-GB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</a:p>
        </p:txBody>
      </p:sp>
      <p:pic>
        <p:nvPicPr>
          <p:cNvPr id="8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EAA5F68B-1034-85B8-46AB-C13E3FD83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C072E55-14D6-60AB-E0EF-7E3D7453498D}"/>
              </a:ext>
            </a:extLst>
          </p:cNvPr>
          <p:cNvSpPr/>
          <p:nvPr/>
        </p:nvSpPr>
        <p:spPr>
          <a:xfrm>
            <a:off x="701040" y="12826999"/>
            <a:ext cx="23682960" cy="622301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567037" y="9056511"/>
            <a:ext cx="212109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defTabSz="1371566" hangingPunct="1">
              <a:spcBef>
                <a:spcPts val="0"/>
              </a:spcBef>
              <a:defRPr/>
            </a:pPr>
            <a:r>
              <a:rPr lang="en-GB" sz="2400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Marica Biagini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049173" y="1950863"/>
            <a:ext cx="10782878" cy="949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371566" hangingPunct="1">
              <a:spcBef>
                <a:spcPts val="0"/>
              </a:spcBef>
              <a:defRPr/>
            </a:pPr>
            <a:r>
              <a:rPr lang="de-AT" sz="4800" b="1" i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B-factories:</a:t>
            </a:r>
            <a:r>
              <a:rPr lang="en-GB" sz="4800" b="1" i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KEKB &amp; PEP-II:</a:t>
            </a:r>
          </a:p>
          <a:p>
            <a:pPr algn="l" defTabSz="400040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	double-ring lepton colliders, </a:t>
            </a:r>
          </a:p>
          <a:p>
            <a:pPr algn="l" defTabSz="400040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high beam currents,</a:t>
            </a:r>
            <a:endParaRPr lang="en-GB" sz="4800" b="1" kern="1200" dirty="0">
              <a:solidFill>
                <a:srgbClr val="0C377B"/>
              </a:solidFill>
              <a:latin typeface="Calibri"/>
              <a:ea typeface="+mn-ea"/>
              <a:cs typeface="+mn-cs"/>
            </a:endParaRPr>
          </a:p>
          <a:p>
            <a:pPr algn="l" defTabSz="400040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top-up injection</a:t>
            </a:r>
          </a:p>
          <a:p>
            <a:pPr algn="l" defTabSz="400040" hangingPunct="1">
              <a:spcBef>
                <a:spcPts val="0"/>
              </a:spcBef>
              <a:defRPr/>
            </a:pPr>
            <a:r>
              <a:rPr lang="en-GB" sz="21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pPr algn="l" defTabSz="400040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DAFNE: </a:t>
            </a: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crab waist, double ring</a:t>
            </a:r>
          </a:p>
          <a:p>
            <a:pPr algn="l" defTabSz="1371566" hangingPunct="1">
              <a:spcBef>
                <a:spcPts val="0"/>
              </a:spcBef>
              <a:defRPr/>
            </a:pPr>
            <a:endParaRPr lang="de-AT" sz="2200" b="1" i="1" kern="1200" dirty="0">
              <a:solidFill>
                <a:srgbClr val="0C377B"/>
              </a:solidFill>
              <a:latin typeface="Calibri"/>
              <a:ea typeface="+mn-ea"/>
              <a:cs typeface="+mn-cs"/>
            </a:endParaRPr>
          </a:p>
          <a:p>
            <a:pPr algn="l" defTabSz="1371566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S-KEKB: </a:t>
            </a: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low </a:t>
            </a:r>
            <a:r>
              <a:rPr lang="en-GB" sz="4800" b="1" kern="12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lang="en-GB" sz="4800" b="1" kern="1200" baseline="-250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y</a:t>
            </a: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*, crab waist</a:t>
            </a:r>
          </a:p>
          <a:p>
            <a:pPr algn="l" defTabSz="1371566" hangingPunct="1">
              <a:spcBef>
                <a:spcPts val="0"/>
              </a:spcBef>
              <a:defRPr/>
            </a:pPr>
            <a:endParaRPr lang="de-AT" sz="2200" b="1" i="1" kern="1200" dirty="0">
              <a:solidFill>
                <a:srgbClr val="0C377B"/>
              </a:solidFill>
              <a:latin typeface="Calibri"/>
              <a:ea typeface="+mn-ea"/>
              <a:cs typeface="+mn-cs"/>
            </a:endParaRPr>
          </a:p>
          <a:p>
            <a:pPr algn="l" defTabSz="1371566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 panose="020F0502020204030204"/>
                <a:ea typeface="+mn-ea"/>
                <a:cs typeface="+mn-cs"/>
              </a:rPr>
              <a:t>LEP:  </a:t>
            </a:r>
            <a:r>
              <a:rPr lang="en-GB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high energy</a:t>
            </a:r>
            <a:r>
              <a:rPr lang="en-GB" sz="4800" b="1" kern="1200" dirty="0">
                <a:solidFill>
                  <a:srgbClr val="0C377B"/>
                </a:solidFill>
                <a:latin typeface="Calibri" panose="020F0502020204030204"/>
                <a:ea typeface="+mn-ea"/>
                <a:cs typeface="+mn-cs"/>
              </a:rPr>
              <a:t>, SR effects</a:t>
            </a:r>
          </a:p>
          <a:p>
            <a:pPr algn="l" defTabSz="1371566" hangingPunct="1">
              <a:spcBef>
                <a:spcPts val="0"/>
              </a:spcBef>
              <a:defRPr/>
            </a:pPr>
            <a:endParaRPr lang="en-GB" sz="2200" b="1" i="1" kern="1200" dirty="0">
              <a:solidFill>
                <a:srgbClr val="0C377B"/>
              </a:solidFill>
              <a:latin typeface="Calibri"/>
              <a:ea typeface="+mn-ea"/>
              <a:cs typeface="+mn-cs"/>
            </a:endParaRPr>
          </a:p>
          <a:p>
            <a:pPr algn="l" defTabSz="1371566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 panose="020F0502020204030204"/>
                <a:ea typeface="+mn-ea"/>
                <a:cs typeface="+mn-cs"/>
              </a:rPr>
              <a:t>VEPP-4M, LEP: </a:t>
            </a:r>
            <a:r>
              <a:rPr lang="en-GB" sz="4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precision E calibration </a:t>
            </a:r>
          </a:p>
          <a:p>
            <a:pPr algn="l" defTabSz="1371566" hangingPunct="1">
              <a:spcBef>
                <a:spcPts val="0"/>
              </a:spcBef>
              <a:defRPr/>
            </a:pPr>
            <a:endParaRPr lang="en-GB" sz="2200" b="1" i="1" kern="1200" dirty="0">
              <a:solidFill>
                <a:srgbClr val="0C377B"/>
              </a:solidFill>
              <a:latin typeface="Calibri"/>
              <a:ea typeface="+mn-ea"/>
              <a:cs typeface="+mn-cs"/>
            </a:endParaRPr>
          </a:p>
          <a:p>
            <a:pPr algn="l" defTabSz="1371566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KEKB: </a:t>
            </a:r>
            <a:r>
              <a:rPr lang="en-GB" sz="4800" b="1" i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</a:t>
            </a:r>
            <a:r>
              <a:rPr lang="en-GB" sz="4800" b="1" kern="1200" baseline="300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+</a:t>
            </a:r>
            <a:r>
              <a:rPr lang="en-GB" sz="48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source </a:t>
            </a:r>
          </a:p>
          <a:p>
            <a:pPr algn="l" defTabSz="1371566" hangingPunct="1">
              <a:spcBef>
                <a:spcPts val="0"/>
              </a:spcBef>
              <a:defRPr/>
            </a:pPr>
            <a:endParaRPr lang="en-GB" sz="2200" b="1" i="1" kern="1200" dirty="0">
              <a:solidFill>
                <a:srgbClr val="0C377B"/>
              </a:solidFill>
              <a:latin typeface="Calibri"/>
              <a:ea typeface="+mn-ea"/>
              <a:cs typeface="+mn-cs"/>
            </a:endParaRPr>
          </a:p>
          <a:p>
            <a:pPr algn="l" defTabSz="1371566" hangingPunct="1">
              <a:spcBef>
                <a:spcPts val="0"/>
              </a:spcBef>
              <a:defRPr/>
            </a:pPr>
            <a:r>
              <a:rPr lang="en-GB" sz="4800" b="1" kern="1200" dirty="0">
                <a:solidFill>
                  <a:srgbClr val="0C377B"/>
                </a:solidFill>
                <a:latin typeface="Calibri"/>
                <a:ea typeface="+mn-ea"/>
                <a:cs typeface="+mn-cs"/>
              </a:rPr>
              <a:t>HERA, LEP, RHIC: spin gymnastics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0506" y="12685756"/>
            <a:ext cx="18288000" cy="646331"/>
          </a:xfrm>
          <a:prstGeom prst="rect">
            <a:avLst/>
          </a:prstGeom>
          <a:solidFill>
            <a:srgbClr val="99FFCC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defTabSz="914378" hangingPunct="1">
              <a:spcBef>
                <a:spcPts val="0"/>
              </a:spcBef>
              <a:defRPr/>
            </a:pPr>
            <a:r>
              <a:rPr lang="en-GB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combining successful ingredients of several recent colliders → highest luminosities &amp; energies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-99530"/>
            <a:ext cx="24384000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hangingPunct="1">
              <a:spcBef>
                <a:spcPts val="0"/>
              </a:spcBef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</a:t>
            </a:r>
            <a:r>
              <a:rPr lang="en-US" sz="72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7200" kern="1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72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concept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E7577D-433A-4A44-A3CD-9F0D0D084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64867" y="1916695"/>
            <a:ext cx="13572206" cy="973962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22C149-1D75-4719-BFCA-31310A29313D}"/>
              </a:ext>
            </a:extLst>
          </p:cNvPr>
          <p:cNvCxnSpPr>
            <a:cxnSpLocks/>
          </p:cNvCxnSpPr>
          <p:nvPr/>
        </p:nvCxnSpPr>
        <p:spPr>
          <a:xfrm flipV="1">
            <a:off x="4817416" y="3761935"/>
            <a:ext cx="5868404" cy="160451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58B364-1C20-4CA1-8AEB-062007B8BC13}"/>
              </a:ext>
            </a:extLst>
          </p:cNvPr>
          <p:cNvCxnSpPr/>
          <p:nvPr/>
        </p:nvCxnSpPr>
        <p:spPr>
          <a:xfrm flipV="1">
            <a:off x="11097920" y="4332317"/>
            <a:ext cx="288032" cy="109971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4144AD-C4F8-492C-9EF2-2A275B7E1307}"/>
              </a:ext>
            </a:extLst>
          </p:cNvPr>
          <p:cNvSpPr/>
          <p:nvPr/>
        </p:nvSpPr>
        <p:spPr>
          <a:xfrm>
            <a:off x="9743729" y="9882337"/>
            <a:ext cx="275908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754">
              <a:spcBef>
                <a:spcPts val="0"/>
              </a:spcBef>
              <a:defRPr/>
            </a:pPr>
            <a:r>
              <a:rPr lang="en-GB" sz="3200" dirty="0">
                <a:solidFill>
                  <a:srgbClr val="0C377B"/>
                </a:solidFill>
                <a:latin typeface="Arial"/>
              </a:rPr>
              <a:t>Marica Biagini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F9D0DD-47E2-4718-B463-8B93AD5BDB95}"/>
              </a:ext>
            </a:extLst>
          </p:cNvPr>
          <p:cNvCxnSpPr>
            <a:cxnSpLocks/>
          </p:cNvCxnSpPr>
          <p:nvPr/>
        </p:nvCxnSpPr>
        <p:spPr>
          <a:xfrm flipV="1">
            <a:off x="8038287" y="2539515"/>
            <a:ext cx="1705442" cy="121683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7D4943F-5BC2-4C61-817D-2E9FDE1319C1}"/>
              </a:ext>
            </a:extLst>
          </p:cNvPr>
          <p:cNvCxnSpPr>
            <a:cxnSpLocks/>
          </p:cNvCxnSpPr>
          <p:nvPr/>
        </p:nvCxnSpPr>
        <p:spPr>
          <a:xfrm flipV="1">
            <a:off x="7856368" y="2385000"/>
            <a:ext cx="1743344" cy="27914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2C50DA-9248-4ECB-B4F4-28D1ADED44A4}"/>
              </a:ext>
            </a:extLst>
          </p:cNvPr>
          <p:cNvCxnSpPr>
            <a:cxnSpLocks/>
          </p:cNvCxnSpPr>
          <p:nvPr/>
        </p:nvCxnSpPr>
        <p:spPr>
          <a:xfrm flipV="1">
            <a:off x="7522431" y="4332317"/>
            <a:ext cx="3575490" cy="252568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93AC1A16-2D8C-4E35-A504-4EE325C6C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" y="353820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8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91E67B1-81E4-4524-B203-EB471853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029" y="2546899"/>
            <a:ext cx="12601002" cy="7207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38090" y="9877403"/>
            <a:ext cx="114233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dirty="0">
                <a:solidFill>
                  <a:srgbClr val="006600"/>
                </a:solidFill>
                <a:latin typeface="Arial"/>
              </a:rPr>
              <a:t>Thanks  to twin-aperture magnets, thin-film SRF, efficient RF power sources, top-up injection</a:t>
            </a:r>
            <a:endParaRPr lang="en-GB" sz="3200" dirty="0">
              <a:solidFill>
                <a:srgbClr val="00660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761" y="3242148"/>
            <a:ext cx="11089138" cy="803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C377B"/>
                </a:solidFill>
                <a:latin typeface="Arial"/>
              </a:rPr>
              <a:t>With </a:t>
            </a:r>
            <a:r>
              <a:rPr lang="en-GB" b="1" dirty="0">
                <a:solidFill>
                  <a:srgbClr val="0C377B"/>
                </a:solidFill>
                <a:latin typeface="Arial"/>
              </a:rPr>
              <a:t>5 ab</a:t>
            </a:r>
            <a:r>
              <a:rPr lang="en-GB" b="1" baseline="30000" dirty="0">
                <a:solidFill>
                  <a:srgbClr val="0C377B"/>
                </a:solidFill>
                <a:latin typeface="Arial"/>
              </a:rPr>
              <a:t>-1</a:t>
            </a:r>
            <a:r>
              <a:rPr lang="en-GB" sz="21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GB" b="1" dirty="0">
                <a:solidFill>
                  <a:srgbClr val="0C377B"/>
                </a:solidFill>
                <a:latin typeface="Arial"/>
              </a:rPr>
              <a:t>accumulated over 3 years and 10</a:t>
            </a:r>
            <a:r>
              <a:rPr lang="en-GB" b="1" baseline="30000" dirty="0">
                <a:solidFill>
                  <a:srgbClr val="0C377B"/>
                </a:solidFill>
                <a:latin typeface="Arial"/>
              </a:rPr>
              <a:t>6</a:t>
            </a:r>
            <a:r>
              <a:rPr lang="en-GB" b="1" dirty="0">
                <a:solidFill>
                  <a:srgbClr val="0C377B"/>
                </a:solidFill>
                <a:latin typeface="Arial"/>
              </a:rPr>
              <a:t> H produced</a:t>
            </a:r>
            <a:r>
              <a:rPr lang="en-GB" dirty="0">
                <a:solidFill>
                  <a:srgbClr val="0C377B"/>
                </a:solidFill>
                <a:latin typeface="Arial"/>
              </a:rPr>
              <a:t>, the total investment cost (~10 BCHF) corresponds to </a:t>
            </a:r>
            <a:r>
              <a:rPr lang="en-GB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rgbClr val="0000CC"/>
                </a:solidFill>
                <a:latin typeface="Arial"/>
              </a:rPr>
              <a:t>10 </a:t>
            </a:r>
            <a:r>
              <a:rPr lang="en-GB" b="1" dirty="0" err="1">
                <a:solidFill>
                  <a:srgbClr val="0000CC"/>
                </a:solidFill>
                <a:latin typeface="Arial"/>
              </a:rPr>
              <a:t>kCHF</a:t>
            </a:r>
            <a:r>
              <a:rPr lang="en-GB" b="1" dirty="0">
                <a:solidFill>
                  <a:srgbClr val="0000CC"/>
                </a:solidFill>
                <a:latin typeface="Arial"/>
              </a:rPr>
              <a:t> per produced Higgs boson </a:t>
            </a:r>
            <a:endParaRPr lang="en-GB" dirty="0">
              <a:solidFill>
                <a:srgbClr val="0000CC"/>
              </a:solidFill>
              <a:latin typeface="Arial"/>
            </a:endParaRPr>
          </a:p>
          <a:p>
            <a:pPr defTabSz="685800">
              <a:defRPr/>
            </a:pPr>
            <a:r>
              <a:rPr lang="en-US" sz="2200" dirty="0">
                <a:solidFill>
                  <a:srgbClr val="0C377B"/>
                </a:solidFill>
                <a:latin typeface="Arial"/>
              </a:rPr>
              <a:t> </a:t>
            </a:r>
            <a:endParaRPr lang="en-GB" sz="2200" dirty="0">
              <a:solidFill>
                <a:srgbClr val="0C377B"/>
              </a:solidFill>
              <a:latin typeface="Arial"/>
            </a:endParaRPr>
          </a:p>
          <a:p>
            <a:pPr marL="514350" indent="-514350" algn="just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C377B"/>
                </a:solidFill>
                <a:latin typeface="Arial"/>
              </a:rPr>
              <a:t>With </a:t>
            </a:r>
            <a:r>
              <a:rPr lang="en-GB" b="1" dirty="0">
                <a:solidFill>
                  <a:srgbClr val="0C377B"/>
                </a:solidFill>
                <a:latin typeface="Arial"/>
              </a:rPr>
              <a:t>150 ab</a:t>
            </a:r>
            <a:r>
              <a:rPr lang="en-GB" b="1" baseline="30000" dirty="0">
                <a:solidFill>
                  <a:srgbClr val="0C377B"/>
                </a:solidFill>
                <a:latin typeface="Arial"/>
              </a:rPr>
              <a:t>-1</a:t>
            </a:r>
            <a:r>
              <a:rPr lang="en-GB" sz="2100" b="1" dirty="0">
                <a:solidFill>
                  <a:srgbClr val="0C377B"/>
                </a:solidFill>
                <a:latin typeface="Arial"/>
              </a:rPr>
              <a:t> </a:t>
            </a:r>
            <a:r>
              <a:rPr lang="en-GB" b="1" dirty="0">
                <a:solidFill>
                  <a:srgbClr val="0C377B"/>
                </a:solidFill>
                <a:latin typeface="Arial"/>
              </a:rPr>
              <a:t>accumulated over 4 years and 5x10</a:t>
            </a:r>
            <a:r>
              <a:rPr lang="en-GB" b="1" baseline="30000" dirty="0">
                <a:solidFill>
                  <a:srgbClr val="0C377B"/>
                </a:solidFill>
                <a:latin typeface="Arial"/>
              </a:rPr>
              <a:t>12</a:t>
            </a:r>
            <a:r>
              <a:rPr lang="en-GB" b="1" dirty="0">
                <a:solidFill>
                  <a:srgbClr val="0C377B"/>
                </a:solidFill>
                <a:latin typeface="Arial"/>
              </a:rPr>
              <a:t> Z produced </a:t>
            </a:r>
            <a:r>
              <a:rPr lang="en-GB" dirty="0">
                <a:solidFill>
                  <a:srgbClr val="0C377B"/>
                </a:solidFill>
                <a:latin typeface="Arial"/>
              </a:rPr>
              <a:t>(two IPs), the total investment cost corresponds to  </a:t>
            </a:r>
            <a:r>
              <a:rPr lang="en-GB" dirty="0">
                <a:solidFill>
                  <a:srgbClr val="0C377B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rgbClr val="0000CC"/>
                </a:solidFill>
                <a:latin typeface="Arial"/>
              </a:rPr>
              <a:t>10 </a:t>
            </a:r>
            <a:r>
              <a:rPr lang="en-GB" b="1" dirty="0" err="1">
                <a:solidFill>
                  <a:srgbClr val="0000CC"/>
                </a:solidFill>
                <a:latin typeface="Arial"/>
              </a:rPr>
              <a:t>kCHF</a:t>
            </a:r>
            <a:r>
              <a:rPr lang="en-GB" b="1" dirty="0">
                <a:solidFill>
                  <a:srgbClr val="0000CC"/>
                </a:solidFill>
                <a:latin typeface="Arial"/>
              </a:rPr>
              <a:t> per 5×10</a:t>
            </a:r>
            <a:r>
              <a:rPr lang="en-GB" b="1" baseline="30000" dirty="0">
                <a:solidFill>
                  <a:srgbClr val="0000CC"/>
                </a:solidFill>
                <a:latin typeface="Arial"/>
              </a:rPr>
              <a:t>6</a:t>
            </a:r>
            <a:r>
              <a:rPr lang="en-GB" sz="2100" b="1" dirty="0">
                <a:solidFill>
                  <a:srgbClr val="0000CC"/>
                </a:solidFill>
                <a:latin typeface="Arial"/>
              </a:rPr>
              <a:t> </a:t>
            </a:r>
            <a:r>
              <a:rPr lang="en-GB" b="1" dirty="0">
                <a:solidFill>
                  <a:srgbClr val="0000CC"/>
                </a:solidFill>
                <a:latin typeface="Arial"/>
              </a:rPr>
              <a:t>Z bosons</a:t>
            </a:r>
            <a:r>
              <a:rPr lang="en-GB" dirty="0">
                <a:solidFill>
                  <a:srgbClr val="0C377B"/>
                </a:solidFill>
                <a:latin typeface="Arial"/>
              </a:rPr>
              <a:t> , almost 2x better still with four IPs</a:t>
            </a:r>
          </a:p>
          <a:p>
            <a:pPr defTabSz="685800">
              <a:defRPr/>
            </a:pPr>
            <a:endParaRPr lang="en-GB" sz="2100" dirty="0">
              <a:solidFill>
                <a:srgbClr val="0C377B"/>
              </a:solidFill>
              <a:latin typeface="Arial"/>
            </a:endParaRPr>
          </a:p>
          <a:p>
            <a:pPr algn="just" defTabSz="685800">
              <a:defRPr/>
            </a:pPr>
            <a:r>
              <a:rPr lang="en-GB" dirty="0">
                <a:solidFill>
                  <a:srgbClr val="0C377B"/>
                </a:solidFill>
                <a:latin typeface="Arial"/>
              </a:rPr>
              <a:t>= Nr of Z bosons collected by each experiment during the entire LEP programme ! </a:t>
            </a:r>
            <a:endParaRPr lang="en-GB" sz="72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625" y="11354561"/>
            <a:ext cx="11018386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Capital cost per luminosity dramatically decreased compared with LEP !</a:t>
            </a:r>
            <a:endParaRPr lang="en-GB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78980" y="1727566"/>
            <a:ext cx="13005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0C377B"/>
                </a:solidFill>
                <a:latin typeface="Arial"/>
              </a:rPr>
              <a:t>Luminosity vs. electricity consumption</a:t>
            </a:r>
            <a:endParaRPr lang="en-GB" sz="54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96554" y="11317304"/>
            <a:ext cx="10668000" cy="145167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Highest </a:t>
            </a:r>
            <a:r>
              <a:rPr lang="en-US" b="1" dirty="0" err="1">
                <a:solidFill>
                  <a:srgbClr val="FFFFFF"/>
                </a:solidFill>
                <a:latin typeface="Arial"/>
              </a:rPr>
              <a:t>lumi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/power of all proposals</a:t>
            </a:r>
            <a:endParaRPr lang="en-GB" b="1" dirty="0">
              <a:solidFill>
                <a:srgbClr val="FFFFFF"/>
              </a:solidFill>
              <a:latin typeface="Arial"/>
            </a:endParaRPr>
          </a:p>
          <a:p>
            <a:pPr defTabSz="685800">
              <a:defRPr/>
            </a:pPr>
            <a:r>
              <a:rPr lang="en-GB" b="1" dirty="0">
                <a:solidFill>
                  <a:srgbClr val="FFFFFF"/>
                </a:solidFill>
                <a:latin typeface="Arial"/>
              </a:rPr>
              <a:t>Electricity cost ~200 CHF per Higgs boson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3602AD8F-D99E-4FAB-9A34-E0E4562FF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0" y="1"/>
            <a:ext cx="2903080" cy="9814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4CB6C1-DEF7-4F1C-B122-70C25412C99A}"/>
              </a:ext>
            </a:extLst>
          </p:cNvPr>
          <p:cNvSpPr/>
          <p:nvPr/>
        </p:nvSpPr>
        <p:spPr>
          <a:xfrm>
            <a:off x="6061206" y="12851160"/>
            <a:ext cx="12896224" cy="830997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GB" sz="2400" dirty="0">
                <a:solidFill>
                  <a:srgbClr val="0C377B"/>
                </a:solidFill>
                <a:latin typeface="Arial"/>
              </a:rPr>
              <a:t>M. Benedikt, A. Blondel, P. </a:t>
            </a:r>
            <a:r>
              <a:rPr lang="en-GB" sz="2400" dirty="0" err="1">
                <a:solidFill>
                  <a:srgbClr val="0C377B"/>
                </a:solidFill>
                <a:latin typeface="Arial"/>
              </a:rPr>
              <a:t>Janot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, et al., </a:t>
            </a:r>
            <a:r>
              <a:rPr lang="en-GB" sz="2400" b="1" dirty="0">
                <a:solidFill>
                  <a:srgbClr val="0C377B"/>
                </a:solidFill>
                <a:latin typeface="Arial"/>
              </a:rPr>
              <a:t>Nature Physics 16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, 402-407 (2020), and </a:t>
            </a:r>
            <a:r>
              <a:rPr lang="en-GB" sz="2400" b="1" dirty="0">
                <a:solidFill>
                  <a:srgbClr val="0C377B"/>
                </a:solidFill>
                <a:latin typeface="Arial"/>
              </a:rPr>
              <a:t>European Strategy 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for Particle Physics Preparatory Group, </a:t>
            </a:r>
            <a:r>
              <a:rPr lang="en-GB" sz="2400" i="1" dirty="0">
                <a:solidFill>
                  <a:srgbClr val="0C377B"/>
                </a:solidFill>
                <a:latin typeface="Arial"/>
              </a:rPr>
              <a:t>Physics Briefing Book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 (CERN, 2019)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E8E9AC6-5D0D-BC41-AEB4-8BB3662B3908}"/>
              </a:ext>
            </a:extLst>
          </p:cNvPr>
          <p:cNvSpPr txBox="1">
            <a:spLocks/>
          </p:cNvSpPr>
          <p:nvPr/>
        </p:nvSpPr>
        <p:spPr>
          <a:xfrm>
            <a:off x="0" y="-67733"/>
            <a:ext cx="24384000" cy="1701122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FCC-</a:t>
            </a:r>
            <a:r>
              <a:rPr lang="en-US" sz="7200" dirty="0" err="1">
                <a:solidFill>
                  <a:srgbClr val="F8FAFF"/>
                </a:solidFill>
                <a:latin typeface="Arial"/>
              </a:rPr>
              <a:t>ee</a:t>
            </a:r>
            <a:r>
              <a:rPr lang="en-US" sz="7200" dirty="0">
                <a:solidFill>
                  <a:srgbClr val="F8FAFF"/>
                </a:solidFill>
                <a:latin typeface="Arial"/>
              </a:rPr>
              <a:t> figures of merit</a:t>
            </a:r>
          </a:p>
        </p:txBody>
      </p:sp>
      <p:pic>
        <p:nvPicPr>
          <p:cNvPr id="20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6135F58-249A-CF43-8890-C603011A9C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F0AF234A-D2CB-1F9A-1282-001F95CF901D}"/>
              </a:ext>
            </a:extLst>
          </p:cNvPr>
          <p:cNvSpPr/>
          <p:nvPr/>
        </p:nvSpPr>
        <p:spPr>
          <a:xfrm>
            <a:off x="581689" y="1790188"/>
            <a:ext cx="10726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5400" b="1" dirty="0">
                <a:solidFill>
                  <a:srgbClr val="0C377B"/>
                </a:solidFill>
                <a:latin typeface="Arial"/>
              </a:rPr>
              <a:t>Luminosity vs. costs</a:t>
            </a:r>
            <a:endParaRPr lang="en-GB" sz="5400" dirty="0">
              <a:solidFill>
                <a:srgbClr val="0C377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443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roup"/>
          <p:cNvGrpSpPr/>
          <p:nvPr/>
        </p:nvGrpSpPr>
        <p:grpSpPr>
          <a:xfrm>
            <a:off x="9841184" y="10912690"/>
            <a:ext cx="3938522" cy="2866042"/>
            <a:chOff x="0" y="0"/>
            <a:chExt cx="3938520" cy="2866041"/>
          </a:xfrm>
        </p:grpSpPr>
        <p:sp>
          <p:nvSpPr>
            <p:cNvPr id="368" name="Rounded Rectangle"/>
            <p:cNvSpPr/>
            <p:nvPr/>
          </p:nvSpPr>
          <p:spPr>
            <a:xfrm>
              <a:off x="1424612" y="0"/>
              <a:ext cx="2487816" cy="801459"/>
            </a:xfrm>
            <a:prstGeom prst="roundRect">
              <a:avLst>
                <a:gd name="adj" fmla="val 35654"/>
              </a:avLst>
            </a:prstGeom>
            <a:solidFill>
              <a:srgbClr val="56C1FF">
                <a:alpha val="60000"/>
              </a:srgbClr>
            </a:solidFill>
            <a:ln w="50800" cap="flat">
              <a:solidFill>
                <a:srgbClr val="FFFFFF">
                  <a:alpha val="60000"/>
                </a:srgbClr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628650">
                <a:lnSpc>
                  <a:spcPts val="4800"/>
                </a:lnSpc>
                <a:spcBef>
                  <a:spcPts val="0"/>
                </a:spcBef>
                <a:tabLst>
                  <a:tab pos="1143000" algn="l"/>
                </a:tabLst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69" name="B physics"/>
            <p:cNvSpPr/>
            <p:nvPr/>
          </p:nvSpPr>
          <p:spPr>
            <a:xfrm>
              <a:off x="2668519" y="4007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defTabSz="625077">
                <a:spcBef>
                  <a:spcPts val="0"/>
                </a:spcBef>
                <a:tabLst>
                  <a:tab pos="482600" algn="l"/>
                  <a:tab pos="990600" algn="l"/>
                  <a:tab pos="1473200" algn="l"/>
                  <a:tab pos="1981200" algn="l"/>
                  <a:tab pos="2489200" algn="l"/>
                  <a:tab pos="2971800" algn="l"/>
                  <a:tab pos="3479800" algn="l"/>
                  <a:tab pos="3987800" algn="l"/>
                  <a:tab pos="4495800" algn="l"/>
                  <a:tab pos="5003800" algn="l"/>
                  <a:tab pos="5486400" algn="l"/>
                  <a:tab pos="5994400" algn="l"/>
                </a:tabLst>
                <a:defRPr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 physics</a:t>
              </a:r>
            </a:p>
          </p:txBody>
        </p:sp>
        <p:sp>
          <p:nvSpPr>
            <p:cNvPr id="370" name="Flavour EWPOs (Rb, AFBb,c)…"/>
            <p:cNvSpPr/>
            <p:nvPr/>
          </p:nvSpPr>
          <p:spPr>
            <a:xfrm>
              <a:off x="0" y="159604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marL="95250" indent="-95250" algn="l" defTabSz="642937">
                <a:lnSpc>
                  <a:spcPts val="2800"/>
                </a:lnSpc>
                <a:spcBef>
                  <a:spcPts val="0"/>
                </a:spcBef>
                <a:buSzPct val="145000"/>
                <a:buChar char="•"/>
                <a:tabLst>
                  <a:tab pos="1143000" algn="l"/>
                </a:tabLst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Flavour</a:t>
              </a:r>
              <a:r>
                <a:rPr dirty="0"/>
                <a:t> EWPOs (R</a:t>
              </a:r>
              <a:r>
                <a:rPr baseline="-15500" dirty="0"/>
                <a:t>b</a:t>
              </a:r>
              <a:r>
                <a:rPr dirty="0"/>
                <a:t>, </a:t>
              </a:r>
              <a:r>
                <a:rPr dirty="0" err="1"/>
                <a:t>A</a:t>
              </a:r>
              <a:r>
                <a:rPr baseline="-15500" dirty="0" err="1"/>
                <a:t>FB</a:t>
              </a:r>
              <a:r>
                <a:rPr baseline="36312" dirty="0" err="1"/>
                <a:t>b,c</a:t>
              </a:r>
              <a:r>
                <a:rPr dirty="0"/>
                <a:t>) </a:t>
              </a:r>
              <a:endParaRPr sz="3200" dirty="0"/>
            </a:p>
            <a:p>
              <a:pPr marL="95250" indent="-95250" algn="l" defTabSz="642937">
                <a:lnSpc>
                  <a:spcPts val="2800"/>
                </a:lnSpc>
                <a:spcBef>
                  <a:spcPts val="0"/>
                </a:spcBef>
                <a:buSzPct val="145000"/>
                <a:buChar char="•"/>
                <a:tabLst>
                  <a:tab pos="1143000" algn="l"/>
                </a:tabLst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CKM matrix, </a:t>
              </a:r>
              <a:endParaRPr sz="3200" dirty="0"/>
            </a:p>
            <a:p>
              <a:pPr marL="95250" indent="-95250" algn="l" defTabSz="642937">
                <a:lnSpc>
                  <a:spcPts val="2800"/>
                </a:lnSpc>
                <a:spcBef>
                  <a:spcPts val="0"/>
                </a:spcBef>
                <a:buSzPct val="145000"/>
                <a:buChar char="•"/>
                <a:tabLst>
                  <a:tab pos="1143000" algn="l"/>
                </a:tabLst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CP violation in neutral B mesons</a:t>
              </a:r>
              <a:endParaRPr sz="3200" dirty="0"/>
            </a:p>
            <a:p>
              <a:pPr marL="95250" indent="-95250" algn="l" defTabSz="642937">
                <a:lnSpc>
                  <a:spcPts val="2800"/>
                </a:lnSpc>
                <a:spcBef>
                  <a:spcPts val="0"/>
                </a:spcBef>
                <a:buSzPct val="145000"/>
                <a:buChar char="•"/>
                <a:tabLst>
                  <a:tab pos="1143000" algn="l"/>
                </a:tabLst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Flavour</a:t>
              </a:r>
              <a:r>
                <a:rPr dirty="0"/>
                <a:t> anomalies in, e.g., b ➝ s𝜏𝜏 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EB821A4-E7E5-A6AD-4B30-38F26D0378AE}"/>
              </a:ext>
            </a:extLst>
          </p:cNvPr>
          <p:cNvGrpSpPr/>
          <p:nvPr/>
        </p:nvGrpSpPr>
        <p:grpSpPr>
          <a:xfrm>
            <a:off x="127891" y="1800585"/>
            <a:ext cx="24046110" cy="11814218"/>
            <a:chOff x="102417" y="1614363"/>
            <a:chExt cx="24046110" cy="11814218"/>
          </a:xfrm>
        </p:grpSpPr>
        <p:sp>
          <p:nvSpPr>
            <p:cNvPr id="349" name="Circle"/>
            <p:cNvSpPr/>
            <p:nvPr/>
          </p:nvSpPr>
          <p:spPr>
            <a:xfrm>
              <a:off x="16786198" y="5071288"/>
              <a:ext cx="2444805" cy="2444805"/>
            </a:xfrm>
            <a:prstGeom prst="ellipse">
              <a:avLst/>
            </a:prstGeom>
            <a:solidFill>
              <a:srgbClr val="00A2FF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628650">
                <a:lnSpc>
                  <a:spcPts val="4800"/>
                </a:lnSpc>
                <a:spcBef>
                  <a:spcPts val="0"/>
                </a:spcBef>
                <a:tabLst>
                  <a:tab pos="1143000" algn="l"/>
                </a:tabLst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51" name="FCC-ee"/>
            <p:cNvSpPr txBox="1"/>
            <p:nvPr/>
          </p:nvSpPr>
          <p:spPr>
            <a:xfrm>
              <a:off x="16859101" y="5878211"/>
              <a:ext cx="2298998" cy="8309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defTabSz="625077">
                <a:spcBef>
                  <a:spcPts val="0"/>
                </a:spcBef>
                <a:tabLst>
                  <a:tab pos="482600" algn="l"/>
                  <a:tab pos="990600" algn="l"/>
                  <a:tab pos="1473200" algn="l"/>
                  <a:tab pos="1981200" algn="l"/>
                  <a:tab pos="2489200" algn="l"/>
                  <a:tab pos="2971800" algn="l"/>
                  <a:tab pos="3479800" algn="l"/>
                  <a:tab pos="3987800" algn="l"/>
                  <a:tab pos="4495800" algn="l"/>
                  <a:tab pos="5003800" algn="l"/>
                  <a:tab pos="5486400" algn="l"/>
                  <a:tab pos="5994400" algn="l"/>
                </a:tabLst>
                <a:defRPr sz="4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FCC-ee</a:t>
              </a:r>
            </a:p>
          </p:txBody>
        </p:sp>
        <p:grpSp>
          <p:nvGrpSpPr>
            <p:cNvPr id="359" name="Group"/>
            <p:cNvGrpSpPr/>
            <p:nvPr/>
          </p:nvGrpSpPr>
          <p:grpSpPr>
            <a:xfrm>
              <a:off x="776794" y="7009240"/>
              <a:ext cx="11292923" cy="2940301"/>
              <a:chOff x="257556" y="573448"/>
              <a:chExt cx="11292922" cy="2940299"/>
            </a:xfrm>
          </p:grpSpPr>
          <p:sp>
            <p:nvSpPr>
              <p:cNvPr id="352" name="Axion-like particles, dark photons,…"/>
              <p:cNvSpPr txBox="1"/>
              <p:nvPr/>
            </p:nvSpPr>
            <p:spPr>
              <a:xfrm>
                <a:off x="889603" y="2251864"/>
                <a:ext cx="4998163" cy="1261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/>
              <a:p>
                <a:pPr marL="95250" indent="-95250" algn="l" defTabSz="685800">
                  <a:spcBef>
                    <a:spcPts val="0"/>
                  </a:spcBef>
                  <a:buClr>
                    <a:srgbClr val="000000"/>
                  </a:buClr>
                  <a:buSzPct val="100000"/>
                  <a:buFont typeface="Calibri"/>
                  <a:buChar char="•"/>
                  <a:defRPr sz="2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Axion-like particles, dark photons, </a:t>
                </a:r>
              </a:p>
              <a:p>
                <a:pPr algn="l" defTabSz="685800">
                  <a:spcBef>
                    <a:spcPts val="0"/>
                  </a:spcBef>
                  <a:defRPr sz="2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it-IT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Heavy Neutral Leptons </a:t>
                </a:r>
                <a:endParaRPr sz="24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  <a:p>
                <a:pPr marL="95250" indent="-95250" algn="l" defTabSz="685800">
                  <a:spcBef>
                    <a:spcPts val="0"/>
                  </a:spcBef>
                  <a:buClr>
                    <a:srgbClr val="000000"/>
                  </a:buClr>
                  <a:buSzPct val="100000"/>
                  <a:buFont typeface="Calibri"/>
                  <a:buChar char="•"/>
                  <a:defRPr sz="2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long lifetimes - LLPs </a:t>
                </a:r>
              </a:p>
            </p:txBody>
          </p:sp>
          <p:sp>
            <p:nvSpPr>
              <p:cNvPr id="353" name="Rounded Rectangle"/>
              <p:cNvSpPr/>
              <p:nvPr/>
            </p:nvSpPr>
            <p:spPr>
              <a:xfrm>
                <a:off x="272050" y="780035"/>
                <a:ext cx="5519442" cy="1333503"/>
              </a:xfrm>
              <a:prstGeom prst="roundRect">
                <a:avLst>
                  <a:gd name="adj" fmla="val 21429"/>
                </a:avLst>
              </a:prstGeom>
              <a:solidFill>
                <a:srgbClr val="56C1FF">
                  <a:alpha val="60000"/>
                </a:srgbClr>
              </a:solidFill>
              <a:ln w="50800" cap="flat">
                <a:solidFill>
                  <a:srgbClr val="FFFFFF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54" name="direct searches…"/>
              <p:cNvSpPr txBox="1"/>
              <p:nvPr/>
            </p:nvSpPr>
            <p:spPr>
              <a:xfrm>
                <a:off x="447293" y="573448"/>
                <a:ext cx="5049459" cy="15081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/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4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/>
                  <a:t>direct searches </a:t>
                </a:r>
              </a:p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4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dirty="0"/>
                  <a:t>of light new physics</a:t>
                </a:r>
              </a:p>
            </p:txBody>
          </p:sp>
          <p:pic>
            <p:nvPicPr>
              <p:cNvPr id="355" name="Line Line" descr="Line Lin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048784">
                <a:off x="5788539" y="589866"/>
                <a:ext cx="5761939" cy="8042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7" name="𝜈"/>
              <p:cNvSpPr txBox="1"/>
              <p:nvPr/>
            </p:nvSpPr>
            <p:spPr>
              <a:xfrm>
                <a:off x="257556" y="1784803"/>
                <a:ext cx="4943731" cy="8446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7150" tIns="57150" rIns="57150" bIns="57150" numCol="1" anchor="ctr">
                <a:spAutoFit/>
              </a:bodyPr>
              <a:lstStyle>
                <a:lvl1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rPr dirty="0"/>
                  <a:t>𝜈</a:t>
                </a:r>
              </a:p>
            </p:txBody>
          </p:sp>
        </p:grpSp>
        <p:pic>
          <p:nvPicPr>
            <p:cNvPr id="360" name="Line Line" descr="Line L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100000">
              <a:off x="10561061" y="7050503"/>
              <a:ext cx="1674106" cy="106797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61" name="Rounded Rectangle"/>
            <p:cNvSpPr/>
            <p:nvPr/>
          </p:nvSpPr>
          <p:spPr>
            <a:xfrm>
              <a:off x="6619227" y="11047760"/>
              <a:ext cx="2487813" cy="801459"/>
            </a:xfrm>
            <a:prstGeom prst="roundRect">
              <a:avLst>
                <a:gd name="adj" fmla="val 35654"/>
              </a:avLst>
            </a:prstGeom>
            <a:solidFill>
              <a:srgbClr val="56C1FF">
                <a:alpha val="60000"/>
              </a:srgbClr>
            </a:solidFill>
            <a:ln w="50800">
              <a:solidFill>
                <a:srgbClr val="FFFFFF">
                  <a:alpha val="60000"/>
                </a:srgbClr>
              </a:solidFill>
              <a:miter lim="400000"/>
            </a:ln>
          </p:spPr>
          <p:txBody>
            <a:bodyPr tIns="91439" bIns="91439" anchor="ctr"/>
            <a:lstStyle/>
            <a:p>
              <a:pPr defTabSz="628650">
                <a:lnSpc>
                  <a:spcPts val="4800"/>
                </a:lnSpc>
                <a:spcBef>
                  <a:spcPts val="0"/>
                </a:spcBef>
                <a:tabLst>
                  <a:tab pos="1143000" algn="l"/>
                </a:tabLst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62" name="Rounded Rectangle"/>
            <p:cNvSpPr/>
            <p:nvPr/>
          </p:nvSpPr>
          <p:spPr>
            <a:xfrm>
              <a:off x="8101198" y="8277078"/>
              <a:ext cx="7243660" cy="1883289"/>
            </a:xfrm>
            <a:prstGeom prst="roundRect">
              <a:avLst>
                <a:gd name="adj" fmla="val 21429"/>
              </a:avLst>
            </a:prstGeom>
            <a:solidFill>
              <a:srgbClr val="56C1FF">
                <a:alpha val="60000"/>
              </a:srgbClr>
            </a:solidFill>
            <a:ln w="50800">
              <a:solidFill>
                <a:srgbClr val="FFFFFF">
                  <a:alpha val="60000"/>
                </a:srgbClr>
              </a:solidFill>
              <a:miter lim="400000"/>
            </a:ln>
          </p:spPr>
          <p:txBody>
            <a:bodyPr tIns="91439" bIns="91439" anchor="ctr"/>
            <a:lstStyle/>
            <a:p>
              <a:pPr defTabSz="628650">
                <a:lnSpc>
                  <a:spcPts val="4800"/>
                </a:lnSpc>
                <a:spcBef>
                  <a:spcPts val="0"/>
                </a:spcBef>
                <a:tabLst>
                  <a:tab pos="1143000" algn="l"/>
                </a:tabLst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63" name="flavour factory…"/>
            <p:cNvSpPr txBox="1"/>
            <p:nvPr/>
          </p:nvSpPr>
          <p:spPr>
            <a:xfrm>
              <a:off x="7946341" y="8233369"/>
              <a:ext cx="7153035" cy="20892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/>
            <a:p>
              <a:pPr defTabSz="625077">
                <a:spcBef>
                  <a:spcPts val="0"/>
                </a:spcBef>
                <a:tabLst>
                  <a:tab pos="482600" algn="l"/>
                  <a:tab pos="990600" algn="l"/>
                  <a:tab pos="1473200" algn="l"/>
                  <a:tab pos="1981200" algn="l"/>
                  <a:tab pos="2489200" algn="l"/>
                  <a:tab pos="2971800" algn="l"/>
                  <a:tab pos="3479800" algn="l"/>
                  <a:tab pos="3987800" algn="l"/>
                  <a:tab pos="4495800" algn="l"/>
                  <a:tab pos="5003800" algn="l"/>
                  <a:tab pos="5486400" algn="l"/>
                  <a:tab pos="5994400" algn="l"/>
                </a:tabLst>
                <a:defRPr sz="48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flavour</a:t>
              </a:r>
              <a:r>
                <a:rPr dirty="0"/>
                <a:t> factory</a:t>
              </a:r>
            </a:p>
            <a:p>
              <a:pPr defTabSz="625077">
                <a:spcBef>
                  <a:spcPts val="0"/>
                </a:spcBef>
                <a:tabLst>
                  <a:tab pos="482600" algn="l"/>
                  <a:tab pos="990600" algn="l"/>
                  <a:tab pos="1473200" algn="l"/>
                  <a:tab pos="1981200" algn="l"/>
                  <a:tab pos="2489200" algn="l"/>
                  <a:tab pos="2971800" algn="l"/>
                  <a:tab pos="3479800" algn="l"/>
                  <a:tab pos="3987800" algn="l"/>
                  <a:tab pos="4495800" algn="l"/>
                  <a:tab pos="5003800" algn="l"/>
                  <a:tab pos="5486400" algn="l"/>
                  <a:tab pos="5994400" algn="l"/>
                </a:tabLst>
                <a:defRPr sz="48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(10</a:t>
              </a:r>
              <a:r>
                <a:rPr sz="4400" baseline="38158" dirty="0"/>
                <a:t>12</a:t>
              </a:r>
              <a:r>
                <a:rPr sz="2200" baseline="38158" dirty="0"/>
                <a:t> </a:t>
              </a:r>
              <a:r>
                <a:rPr dirty="0"/>
                <a:t>bb/cc; 1.7x10</a:t>
              </a:r>
              <a:r>
                <a:rPr sz="2200" baseline="38158" dirty="0"/>
                <a:t>11 </a:t>
              </a:r>
              <a:r>
                <a:rPr dirty="0"/>
                <a:t>𝜏𝜏) </a:t>
              </a:r>
            </a:p>
          </p:txBody>
        </p:sp>
        <p:sp>
          <p:nvSpPr>
            <p:cNvPr id="364" name="𝜏 physics"/>
            <p:cNvSpPr txBox="1"/>
            <p:nvPr/>
          </p:nvSpPr>
          <p:spPr>
            <a:xfrm>
              <a:off x="6791386" y="11031280"/>
              <a:ext cx="2018729" cy="838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defTabSz="625077">
                <a:spcBef>
                  <a:spcPts val="0"/>
                </a:spcBef>
                <a:tabLst>
                  <a:tab pos="482600" algn="l"/>
                  <a:tab pos="990600" algn="l"/>
                  <a:tab pos="1473200" algn="l"/>
                  <a:tab pos="1981200" algn="l"/>
                  <a:tab pos="2489200" algn="l"/>
                  <a:tab pos="2971800" algn="l"/>
                  <a:tab pos="3479800" algn="l"/>
                  <a:tab pos="3987800" algn="l"/>
                  <a:tab pos="4495800" algn="l"/>
                  <a:tab pos="5003800" algn="l"/>
                  <a:tab pos="5486400" algn="l"/>
                  <a:tab pos="5994400" algn="l"/>
                </a:tabLst>
                <a:defRPr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𝜏 physics</a:t>
              </a:r>
            </a:p>
          </p:txBody>
        </p:sp>
        <p:sp>
          <p:nvSpPr>
            <p:cNvPr id="365" name="𝜏-based EWPOs…"/>
            <p:cNvSpPr txBox="1"/>
            <p:nvPr/>
          </p:nvSpPr>
          <p:spPr>
            <a:xfrm>
              <a:off x="5729067" y="11948419"/>
              <a:ext cx="3617863" cy="857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marL="95250" indent="-95250" algn="l" defTabSz="642937">
                <a:lnSpc>
                  <a:spcPts val="2800"/>
                </a:lnSpc>
                <a:spcBef>
                  <a:spcPts val="0"/>
                </a:spcBef>
                <a:buSzPct val="145000"/>
                <a:buChar char="•"/>
                <a:tabLst>
                  <a:tab pos="1143000" algn="l"/>
                </a:tabLst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𝜏-based EWPOs </a:t>
              </a:r>
              <a:endParaRPr sz="3200" dirty="0"/>
            </a:p>
            <a:p>
              <a:pPr marL="95250" indent="-95250" algn="l" defTabSz="642937">
                <a:lnSpc>
                  <a:spcPts val="2800"/>
                </a:lnSpc>
                <a:spcBef>
                  <a:spcPts val="0"/>
                </a:spcBef>
                <a:buSzPct val="145000"/>
                <a:buChar char="•"/>
                <a:tabLst>
                  <a:tab pos="1143000" algn="l"/>
                </a:tabLst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 err="1"/>
                <a:t>lept</a:t>
              </a:r>
              <a:r>
                <a:rPr dirty="0"/>
                <a:t>. univ. violation tests </a:t>
              </a:r>
            </a:p>
          </p:txBody>
        </p:sp>
        <p:pic>
          <p:nvPicPr>
            <p:cNvPr id="373" name="Line Line" descr="Line Line"/>
            <p:cNvPicPr>
              <a:picLocks noChangeAspect="1"/>
            </p:cNvPicPr>
            <p:nvPr/>
          </p:nvPicPr>
          <p:blipFill>
            <a:blip r:embed="rId4">
              <a:alphaModFix amt="60000"/>
            </a:blip>
            <a:stretch>
              <a:fillRect/>
            </a:stretch>
          </p:blipFill>
          <p:spPr>
            <a:xfrm rot="8100000">
              <a:off x="7805885" y="10282658"/>
              <a:ext cx="1359672" cy="7134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4" name="Line Line" descr="Line Line"/>
            <p:cNvPicPr>
              <a:picLocks noChangeAspect="1"/>
            </p:cNvPicPr>
            <p:nvPr/>
          </p:nvPicPr>
          <p:blipFill>
            <a:blip r:embed="rId4">
              <a:alphaModFix amt="60000"/>
            </a:blip>
            <a:stretch>
              <a:fillRect/>
            </a:stretch>
          </p:blipFill>
          <p:spPr>
            <a:xfrm rot="2700000">
              <a:off x="11542723" y="10181268"/>
              <a:ext cx="1359672" cy="71348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82" name="Group"/>
            <p:cNvGrpSpPr/>
            <p:nvPr/>
          </p:nvGrpSpPr>
          <p:grpSpPr>
            <a:xfrm>
              <a:off x="15046752" y="3951178"/>
              <a:ext cx="6335508" cy="4638935"/>
              <a:chOff x="586156" y="1320505"/>
              <a:chExt cx="6335507" cy="4638934"/>
            </a:xfrm>
          </p:grpSpPr>
          <p:pic>
            <p:nvPicPr>
              <p:cNvPr id="379" name="Line Line" descr="Line Lin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752289">
                <a:off x="586156" y="3616165"/>
                <a:ext cx="2662051" cy="7263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Line Line" descr="Line Lin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426302">
                <a:off x="3820254" y="5245952"/>
                <a:ext cx="2956878" cy="7134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Line Line" descr="Line Lin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017244">
                <a:off x="3628309" y="1320505"/>
                <a:ext cx="3293354" cy="7134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"/>
            <p:cNvGrpSpPr/>
            <p:nvPr/>
          </p:nvGrpSpPr>
          <p:grpSpPr>
            <a:xfrm>
              <a:off x="12088792" y="4685296"/>
              <a:ext cx="3157243" cy="2724685"/>
              <a:chOff x="0" y="0"/>
              <a:chExt cx="3157242" cy="2724684"/>
            </a:xfrm>
          </p:grpSpPr>
          <p:sp>
            <p:nvSpPr>
              <p:cNvPr id="383" name="Circle"/>
              <p:cNvSpPr/>
              <p:nvPr/>
            </p:nvSpPr>
            <p:spPr>
              <a:xfrm>
                <a:off x="1233431" y="38075"/>
                <a:ext cx="743305" cy="743309"/>
              </a:xfrm>
              <a:prstGeom prst="ellipse">
                <a:avLst/>
              </a:prstGeom>
              <a:solidFill>
                <a:srgbClr val="56C1FF">
                  <a:alpha val="90000"/>
                </a:srgbClr>
              </a:solidFill>
              <a:ln w="50800" cap="flat">
                <a:solidFill>
                  <a:srgbClr val="FFFFFF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84" name="Rounded Rectangle"/>
              <p:cNvSpPr/>
              <p:nvPr/>
            </p:nvSpPr>
            <p:spPr>
              <a:xfrm>
                <a:off x="0" y="795676"/>
                <a:ext cx="3157243" cy="1929009"/>
              </a:xfrm>
              <a:prstGeom prst="roundRect">
                <a:avLst>
                  <a:gd name="adj" fmla="val 13156"/>
                </a:avLst>
              </a:prstGeom>
              <a:solidFill>
                <a:srgbClr val="56C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85" name="&quot;intensity…"/>
              <p:cNvSpPr txBox="1"/>
              <p:nvPr/>
            </p:nvSpPr>
            <p:spPr>
              <a:xfrm>
                <a:off x="185042" y="995450"/>
                <a:ext cx="2787155" cy="15294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/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4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"intensity </a:t>
                </a:r>
                <a:endParaRPr sz="6400"/>
              </a:p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4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frontier”</a:t>
                </a:r>
              </a:p>
            </p:txBody>
          </p:sp>
          <p:sp>
            <p:nvSpPr>
              <p:cNvPr id="386" name="1"/>
              <p:cNvSpPr txBox="1"/>
              <p:nvPr/>
            </p:nvSpPr>
            <p:spPr>
              <a:xfrm>
                <a:off x="1340682" y="-1"/>
                <a:ext cx="475879" cy="8194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defTabSz="642937">
                  <a:lnSpc>
                    <a:spcPts val="5400"/>
                  </a:lnSpc>
                  <a:spcBef>
                    <a:spcPts val="0"/>
                  </a:spcBef>
                  <a:tabLst>
                    <a:tab pos="1143000" algn="l"/>
                  </a:tabLst>
                  <a:defRPr sz="4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394" name="Group"/>
            <p:cNvGrpSpPr/>
            <p:nvPr/>
          </p:nvGrpSpPr>
          <p:grpSpPr>
            <a:xfrm>
              <a:off x="20824091" y="1614363"/>
              <a:ext cx="3157246" cy="3958260"/>
              <a:chOff x="0" y="-1"/>
              <a:chExt cx="3157244" cy="3958258"/>
            </a:xfrm>
          </p:grpSpPr>
          <p:sp>
            <p:nvSpPr>
              <p:cNvPr id="388" name="Rounded Rectangle"/>
              <p:cNvSpPr/>
              <p:nvPr/>
            </p:nvSpPr>
            <p:spPr>
              <a:xfrm>
                <a:off x="0" y="884358"/>
                <a:ext cx="3157244" cy="1133031"/>
              </a:xfrm>
              <a:prstGeom prst="roundRect">
                <a:avLst>
                  <a:gd name="adj" fmla="val 22399"/>
                </a:avLst>
              </a:prstGeom>
              <a:solidFill>
                <a:srgbClr val="56C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89" name="Higgs"/>
              <p:cNvSpPr txBox="1"/>
              <p:nvPr/>
            </p:nvSpPr>
            <p:spPr>
              <a:xfrm>
                <a:off x="716804" y="1063060"/>
                <a:ext cx="1723629" cy="8309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4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Higgs</a:t>
                </a:r>
              </a:p>
            </p:txBody>
          </p:sp>
          <p:sp>
            <p:nvSpPr>
              <p:cNvPr id="390" name="mHiggs, ΓHiggs…"/>
              <p:cNvSpPr txBox="1"/>
              <p:nvPr/>
            </p:nvSpPr>
            <p:spPr>
              <a:xfrm>
                <a:off x="599635" y="2696374"/>
                <a:ext cx="2330764" cy="1261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/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2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400" dirty="0" err="1"/>
                  <a:t>m</a:t>
                </a:r>
                <a:r>
                  <a:rPr sz="2400" baseline="-5999" dirty="0" err="1"/>
                  <a:t>Higgs</a:t>
                </a:r>
                <a:r>
                  <a:rPr sz="2400" dirty="0"/>
                  <a:t>, </a:t>
                </a:r>
                <a:r>
                  <a:rPr sz="2400" dirty="0" err="1"/>
                  <a:t>Γ</a:t>
                </a:r>
                <a:r>
                  <a:rPr sz="2400" baseline="-5999" dirty="0" err="1"/>
                  <a:t>Higgs</a:t>
                </a:r>
                <a:endParaRPr sz="2400" baseline="-5999" dirty="0"/>
              </a:p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2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400" dirty="0"/>
                  <a:t>Higgs couplings</a:t>
                </a:r>
              </a:p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2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400" dirty="0"/>
                  <a:t>self-coupling</a:t>
                </a:r>
              </a:p>
            </p:txBody>
          </p:sp>
          <p:sp>
            <p:nvSpPr>
              <p:cNvPr id="392" name="Circle"/>
              <p:cNvSpPr/>
              <p:nvPr/>
            </p:nvSpPr>
            <p:spPr>
              <a:xfrm>
                <a:off x="1206968" y="38075"/>
                <a:ext cx="743309" cy="743305"/>
              </a:xfrm>
              <a:prstGeom prst="ellipse">
                <a:avLst/>
              </a:prstGeom>
              <a:solidFill>
                <a:srgbClr val="56C1FF">
                  <a:alpha val="90000"/>
                </a:srgbClr>
              </a:solidFill>
              <a:ln w="50800" cap="flat">
                <a:solidFill>
                  <a:srgbClr val="FFFFFF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93" name="2"/>
              <p:cNvSpPr txBox="1"/>
              <p:nvPr/>
            </p:nvSpPr>
            <p:spPr>
              <a:xfrm>
                <a:off x="1314218" y="-1"/>
                <a:ext cx="475879" cy="8194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defTabSz="642937">
                  <a:lnSpc>
                    <a:spcPts val="5400"/>
                  </a:lnSpc>
                  <a:spcBef>
                    <a:spcPts val="0"/>
                  </a:spcBef>
                  <a:tabLst>
                    <a:tab pos="1143000" algn="l"/>
                  </a:tabLst>
                  <a:defRPr sz="4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30BE7E01-8DB0-DD83-B6E7-6331AAEB0DDC}"/>
                </a:ext>
              </a:extLst>
            </p:cNvPr>
            <p:cNvGrpSpPr/>
            <p:nvPr/>
          </p:nvGrpSpPr>
          <p:grpSpPr>
            <a:xfrm>
              <a:off x="20897834" y="8430278"/>
              <a:ext cx="3157247" cy="3133248"/>
              <a:chOff x="20009094" y="8434770"/>
              <a:chExt cx="3157247" cy="3133248"/>
            </a:xfrm>
          </p:grpSpPr>
          <p:sp>
            <p:nvSpPr>
              <p:cNvPr id="395" name="mtop, Γtop…"/>
              <p:cNvSpPr txBox="1"/>
              <p:nvPr/>
            </p:nvSpPr>
            <p:spPr>
              <a:xfrm>
                <a:off x="20264051" y="10675466"/>
                <a:ext cx="2550378" cy="892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6200" tIns="76200" rIns="76200" bIns="76200" anchor="ctr">
                <a:spAutoFit/>
              </a:bodyPr>
              <a:lstStyle/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2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400" dirty="0" err="1"/>
                  <a:t>m</a:t>
                </a:r>
                <a:r>
                  <a:rPr sz="2400" baseline="-5999" dirty="0" err="1"/>
                  <a:t>top</a:t>
                </a:r>
                <a:r>
                  <a:rPr sz="2400" dirty="0"/>
                  <a:t>, </a:t>
                </a:r>
                <a:r>
                  <a:rPr sz="2400" dirty="0" err="1"/>
                  <a:t>Γ</a:t>
                </a:r>
                <a:r>
                  <a:rPr sz="2400" baseline="-5999" dirty="0" err="1"/>
                  <a:t>top</a:t>
                </a:r>
                <a:endParaRPr sz="2400" baseline="-5999" dirty="0"/>
              </a:p>
              <a:p>
                <a: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2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400" dirty="0"/>
                  <a:t>EW top couplings</a:t>
                </a:r>
              </a:p>
            </p:txBody>
          </p:sp>
          <p:sp>
            <p:nvSpPr>
              <p:cNvPr id="396" name="Rounded Rectangle"/>
              <p:cNvSpPr/>
              <p:nvPr/>
            </p:nvSpPr>
            <p:spPr>
              <a:xfrm>
                <a:off x="20009094" y="9346302"/>
                <a:ext cx="3157247" cy="1133033"/>
              </a:xfrm>
              <a:prstGeom prst="roundRect">
                <a:avLst>
                  <a:gd name="adj" fmla="val 22399"/>
                </a:avLst>
              </a:prstGeom>
              <a:solidFill>
                <a:srgbClr val="56C1FF"/>
              </a:solidFill>
              <a:ln w="12700">
                <a:miter lim="400000"/>
              </a:ln>
            </p:spPr>
            <p:txBody>
              <a:bodyPr tIns="91439" bIns="91439" anchor="ctr"/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97" name="Top"/>
              <p:cNvSpPr txBox="1"/>
              <p:nvPr/>
            </p:nvSpPr>
            <p:spPr>
              <a:xfrm>
                <a:off x="20564091" y="9412283"/>
                <a:ext cx="2210278" cy="892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anchor="ctr">
                <a:spAutoFit/>
              </a:bodyPr>
              <a:lstStyle>
                <a:lvl1pPr defTabSz="625077">
                  <a:spcBef>
                    <a:spcPts val="0"/>
                  </a:spcBef>
                  <a:tabLst>
                    <a:tab pos="482600" algn="l"/>
                    <a:tab pos="990600" algn="l"/>
                    <a:tab pos="1473200" algn="l"/>
                    <a:tab pos="1981200" algn="l"/>
                    <a:tab pos="2489200" algn="l"/>
                    <a:tab pos="2971800" algn="l"/>
                    <a:tab pos="3479800" algn="l"/>
                    <a:tab pos="3987800" algn="l"/>
                    <a:tab pos="4495800" algn="l"/>
                    <a:tab pos="5003800" algn="l"/>
                    <a:tab pos="5486400" algn="l"/>
                    <a:tab pos="5994400" algn="l"/>
                  </a:tabLst>
                  <a:defRPr sz="4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Top</a:t>
                </a:r>
              </a:p>
            </p:txBody>
          </p:sp>
          <p:sp>
            <p:nvSpPr>
              <p:cNvPr id="399" name="Circle"/>
              <p:cNvSpPr/>
              <p:nvPr/>
            </p:nvSpPr>
            <p:spPr>
              <a:xfrm>
                <a:off x="21247174" y="8472847"/>
                <a:ext cx="743309" cy="743305"/>
              </a:xfrm>
              <a:prstGeom prst="ellipse">
                <a:avLst/>
              </a:prstGeom>
              <a:solidFill>
                <a:srgbClr val="56C1FF">
                  <a:alpha val="90000"/>
                </a:srgbClr>
              </a:solidFill>
              <a:ln w="50800">
                <a:solidFill>
                  <a:srgbClr val="FFFFFF">
                    <a:alpha val="90000"/>
                  </a:srgbClr>
                </a:solidFill>
                <a:miter lim="400000"/>
              </a:ln>
            </p:spPr>
            <p:txBody>
              <a:bodyPr tIns="91439" bIns="91439" anchor="ctr"/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00" name="3"/>
              <p:cNvSpPr txBox="1"/>
              <p:nvPr/>
            </p:nvSpPr>
            <p:spPr>
              <a:xfrm>
                <a:off x="21354423" y="8434770"/>
                <a:ext cx="475879" cy="8194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anchor="ctr">
                <a:spAutoFit/>
              </a:bodyPr>
              <a:lstStyle>
                <a:lvl1pPr defTabSz="642937">
                  <a:lnSpc>
                    <a:spcPts val="5400"/>
                  </a:lnSpc>
                  <a:spcBef>
                    <a:spcPts val="0"/>
                  </a:spcBef>
                  <a:tabLst>
                    <a:tab pos="1143000" algn="l"/>
                  </a:tabLst>
                  <a:defRPr sz="4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403" name="Group"/>
            <p:cNvGrpSpPr/>
            <p:nvPr/>
          </p:nvGrpSpPr>
          <p:grpSpPr>
            <a:xfrm>
              <a:off x="21152791" y="12139628"/>
              <a:ext cx="2995736" cy="1288953"/>
              <a:chOff x="1640762" y="-362797"/>
              <a:chExt cx="2995735" cy="1288952"/>
            </a:xfrm>
          </p:grpSpPr>
          <p:sp>
            <p:nvSpPr>
              <p:cNvPr id="401" name="Rounded Rectangle"/>
              <p:cNvSpPr/>
              <p:nvPr/>
            </p:nvSpPr>
            <p:spPr>
              <a:xfrm flipV="1">
                <a:off x="2402160" y="396491"/>
                <a:ext cx="1186757" cy="529664"/>
              </a:xfrm>
              <a:prstGeom prst="roundRect">
                <a:avLst>
                  <a:gd name="adj" fmla="val 25043"/>
                </a:avLst>
              </a:prstGeom>
              <a:solidFill>
                <a:srgbClr val="89FA4E">
                  <a:alpha val="60000"/>
                </a:srgbClr>
              </a:solidFill>
              <a:ln w="50800" cap="flat">
                <a:solidFill>
                  <a:srgbClr val="FFFFFF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02" name="detector req."/>
              <p:cNvSpPr txBox="1"/>
              <p:nvPr/>
            </p:nvSpPr>
            <p:spPr>
              <a:xfrm>
                <a:off x="1640762" y="-362797"/>
                <a:ext cx="2995735" cy="800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defTabSz="642937">
                  <a:lnSpc>
                    <a:spcPts val="2800"/>
                  </a:lnSpc>
                  <a:spcBef>
                    <a:spcPts val="0"/>
                  </a:spcBef>
                  <a:tabLst>
                    <a:tab pos="1143000" algn="l"/>
                  </a:tabLst>
                  <a:defRPr sz="3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detector req.</a:t>
                </a:r>
              </a:p>
            </p:txBody>
          </p:sp>
        </p:grpSp>
        <p:grpSp>
          <p:nvGrpSpPr>
            <p:cNvPr id="408" name="Group"/>
            <p:cNvGrpSpPr/>
            <p:nvPr/>
          </p:nvGrpSpPr>
          <p:grpSpPr>
            <a:xfrm>
              <a:off x="102417" y="4541513"/>
              <a:ext cx="5223628" cy="2532984"/>
              <a:chOff x="-1117576" y="-583330"/>
              <a:chExt cx="5223627" cy="2532981"/>
            </a:xfrm>
          </p:grpSpPr>
          <p:sp>
            <p:nvSpPr>
              <p:cNvPr id="404" name="Rounded Rectangle"/>
              <p:cNvSpPr/>
              <p:nvPr/>
            </p:nvSpPr>
            <p:spPr>
              <a:xfrm>
                <a:off x="-1117576" y="-583330"/>
                <a:ext cx="5070470" cy="2404490"/>
              </a:xfrm>
              <a:prstGeom prst="roundRect">
                <a:avLst>
                  <a:gd name="adj" fmla="val 31638"/>
                </a:avLst>
              </a:prstGeom>
              <a:solidFill>
                <a:srgbClr val="89FA4E">
                  <a:alpha val="60000"/>
                </a:srgbClr>
              </a:solidFill>
              <a:ln w="50800" cap="flat">
                <a:solidFill>
                  <a:srgbClr val="FFFFFF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grpSp>
            <p:nvGrpSpPr>
              <p:cNvPr id="407" name="Group"/>
              <p:cNvGrpSpPr/>
              <p:nvPr/>
            </p:nvGrpSpPr>
            <p:grpSpPr>
              <a:xfrm>
                <a:off x="-954114" y="-381562"/>
                <a:ext cx="5060165" cy="2331213"/>
                <a:chOff x="-1136553" y="-473517"/>
                <a:chExt cx="5060164" cy="2331211"/>
              </a:xfrm>
            </p:grpSpPr>
            <p:sp>
              <p:nvSpPr>
                <p:cNvPr id="405" name="detector hermeticity…"/>
                <p:cNvSpPr txBox="1"/>
                <p:nvPr/>
              </p:nvSpPr>
              <p:spPr>
                <a:xfrm>
                  <a:off x="-1136553" y="-473517"/>
                  <a:ext cx="5060164" cy="19699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/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detector hermeticity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tracking, calorimetry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time-of-flight</a:t>
                  </a:r>
                </a:p>
              </p:txBody>
            </p:sp>
            <p:sp>
              <p:nvSpPr>
                <p:cNvPr id="406" name="Line"/>
                <p:cNvSpPr/>
                <p:nvPr/>
              </p:nvSpPr>
              <p:spPr>
                <a:xfrm flipV="1">
                  <a:off x="1651486" y="1505882"/>
                  <a:ext cx="1" cy="351812"/>
                </a:xfrm>
                <a:prstGeom prst="line">
                  <a:avLst/>
                </a:prstGeom>
                <a:noFill/>
                <a:ln w="50800" cap="flat">
                  <a:solidFill>
                    <a:srgbClr val="C8FAA6"/>
                  </a:solidFill>
                  <a:prstDash val="solid"/>
                  <a:miter lim="400000"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algn="l" defTabSz="1828800">
                    <a:spcBef>
                      <a:spcPts val="0"/>
                    </a:spcBef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</p:grpSp>
        <p:grpSp>
          <p:nvGrpSpPr>
            <p:cNvPr id="413" name="Group"/>
            <p:cNvGrpSpPr/>
            <p:nvPr/>
          </p:nvGrpSpPr>
          <p:grpSpPr>
            <a:xfrm>
              <a:off x="5452298" y="2316469"/>
              <a:ext cx="7225939" cy="3277127"/>
              <a:chOff x="-1158864" y="-355940"/>
              <a:chExt cx="7225938" cy="3277126"/>
            </a:xfrm>
          </p:grpSpPr>
          <p:grpSp>
            <p:nvGrpSpPr>
              <p:cNvPr id="411" name="Group"/>
              <p:cNvGrpSpPr/>
              <p:nvPr/>
            </p:nvGrpSpPr>
            <p:grpSpPr>
              <a:xfrm>
                <a:off x="-1158864" y="-355940"/>
                <a:ext cx="7225938" cy="3277126"/>
                <a:chOff x="-1158864" y="-395919"/>
                <a:chExt cx="7225937" cy="3277124"/>
              </a:xfrm>
            </p:grpSpPr>
            <p:sp>
              <p:nvSpPr>
                <p:cNvPr id="409" name="Rounded Rectangle"/>
                <p:cNvSpPr/>
                <p:nvPr/>
              </p:nvSpPr>
              <p:spPr>
                <a:xfrm>
                  <a:off x="-1158864" y="-395919"/>
                  <a:ext cx="6929923" cy="3277124"/>
                </a:xfrm>
                <a:prstGeom prst="roundRect">
                  <a:avLst>
                    <a:gd name="adj" fmla="val 24148"/>
                  </a:avLst>
                </a:prstGeom>
                <a:solidFill>
                  <a:srgbClr val="89FA4E">
                    <a:alpha val="60000"/>
                  </a:srgbClr>
                </a:solidFill>
                <a:ln w="50800" cap="flat">
                  <a:solidFill>
                    <a:srgbClr val="FFFFFF">
                      <a:alpha val="6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628650">
                    <a:lnSpc>
                      <a:spcPts val="4800"/>
                    </a:lnSpc>
                    <a:spcBef>
                      <a:spcPts val="0"/>
                    </a:spcBef>
                    <a:tabLst>
                      <a:tab pos="1143000" algn="l"/>
                    </a:tabLst>
                    <a:defRPr sz="42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10" name="particle flow…"/>
                <p:cNvSpPr txBox="1"/>
                <p:nvPr/>
              </p:nvSpPr>
              <p:spPr>
                <a:xfrm>
                  <a:off x="-1085960" y="-307093"/>
                  <a:ext cx="7153033" cy="30557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/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precise acceptances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High efficiency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energy </a:t>
                  </a:r>
                  <a:r>
                    <a:rPr sz="4200" dirty="0" err="1"/>
                    <a:t>resol</a:t>
                  </a:r>
                  <a:r>
                    <a:rPr sz="4200" dirty="0"/>
                    <a:t>.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particle ID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particle flow</a:t>
                  </a:r>
                </a:p>
              </p:txBody>
            </p:sp>
          </p:grpSp>
          <p:sp>
            <p:nvSpPr>
              <p:cNvPr id="412" name="Line"/>
              <p:cNvSpPr/>
              <p:nvPr/>
            </p:nvSpPr>
            <p:spPr>
              <a:xfrm flipV="1">
                <a:off x="1654386" y="0"/>
                <a:ext cx="1" cy="339888"/>
              </a:xfrm>
              <a:prstGeom prst="line">
                <a:avLst/>
              </a:prstGeom>
              <a:noFill/>
              <a:ln w="50800" cap="flat">
                <a:solidFill>
                  <a:srgbClr val="C8FAA6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spcBef>
                    <a:spcPts val="0"/>
                  </a:spcBef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18" name="Group"/>
            <p:cNvGrpSpPr/>
            <p:nvPr/>
          </p:nvGrpSpPr>
          <p:grpSpPr>
            <a:xfrm>
              <a:off x="828493" y="10199346"/>
              <a:ext cx="4939055" cy="2670633"/>
              <a:chOff x="-762866" y="-1479990"/>
              <a:chExt cx="4939054" cy="2670632"/>
            </a:xfrm>
          </p:grpSpPr>
          <p:grpSp>
            <p:nvGrpSpPr>
              <p:cNvPr id="416" name="Group"/>
              <p:cNvGrpSpPr/>
              <p:nvPr/>
            </p:nvGrpSpPr>
            <p:grpSpPr>
              <a:xfrm>
                <a:off x="-762866" y="-1479990"/>
                <a:ext cx="4939054" cy="2670632"/>
                <a:chOff x="-762866" y="-1479990"/>
                <a:chExt cx="4939052" cy="2670631"/>
              </a:xfrm>
            </p:grpSpPr>
            <p:sp>
              <p:nvSpPr>
                <p:cNvPr id="414" name="Rounded Rectangle"/>
                <p:cNvSpPr/>
                <p:nvPr/>
              </p:nvSpPr>
              <p:spPr>
                <a:xfrm>
                  <a:off x="-762866" y="-1479990"/>
                  <a:ext cx="4939052" cy="2670631"/>
                </a:xfrm>
                <a:prstGeom prst="roundRect">
                  <a:avLst>
                    <a:gd name="adj" fmla="val 31638"/>
                  </a:avLst>
                </a:prstGeom>
                <a:solidFill>
                  <a:srgbClr val="89FA4E">
                    <a:alpha val="60000"/>
                  </a:srgbClr>
                </a:solidFill>
                <a:ln w="50800" cap="flat">
                  <a:solidFill>
                    <a:srgbClr val="FFFFFF">
                      <a:alpha val="6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628650">
                    <a:lnSpc>
                      <a:spcPts val="4800"/>
                    </a:lnSpc>
                    <a:spcBef>
                      <a:spcPts val="0"/>
                    </a:spcBef>
                    <a:tabLst>
                      <a:tab pos="1143000" algn="l"/>
                    </a:tabLst>
                    <a:defRPr sz="42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pPr>
                  <a:endParaRPr/>
                </a:p>
              </p:txBody>
            </p:sp>
            <p:sp>
              <p:nvSpPr>
                <p:cNvPr id="415" name="momentum resol.…"/>
                <p:cNvSpPr txBox="1"/>
                <p:nvPr/>
              </p:nvSpPr>
              <p:spPr>
                <a:xfrm>
                  <a:off x="-563677" y="-1261894"/>
                  <a:ext cx="4540673" cy="20928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spAutoFit/>
                </a:bodyPr>
                <a:lstStyle/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Momentum </a:t>
                  </a:r>
                  <a:r>
                    <a:rPr sz="4200" dirty="0" err="1"/>
                    <a:t>resol</a:t>
                  </a:r>
                  <a:r>
                    <a:rPr sz="4200" dirty="0"/>
                    <a:t>.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/>
                    <a:t>tracker</a:t>
                  </a:r>
                </a:p>
                <a:p>
                  <a:pPr defTabSz="642937">
                    <a:spcBef>
                      <a:spcPts val="0"/>
                    </a:spcBef>
                    <a:tabLst>
                      <a:tab pos="1143000" algn="l"/>
                    </a:tabLst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4200" dirty="0" err="1"/>
                    <a:t>Ecal</a:t>
                  </a:r>
                  <a:r>
                    <a:rPr sz="4200" dirty="0"/>
                    <a:t> granularity</a:t>
                  </a:r>
                </a:p>
              </p:txBody>
            </p:sp>
          </p:grpSp>
          <p:sp>
            <p:nvSpPr>
              <p:cNvPr id="417" name="Line"/>
              <p:cNvSpPr/>
              <p:nvPr/>
            </p:nvSpPr>
            <p:spPr>
              <a:xfrm flipV="1">
                <a:off x="2546749" y="678926"/>
                <a:ext cx="628415" cy="262213"/>
              </a:xfrm>
              <a:prstGeom prst="line">
                <a:avLst/>
              </a:prstGeom>
              <a:noFill/>
              <a:ln w="50800" cap="flat">
                <a:solidFill>
                  <a:srgbClr val="C8FAA6"/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spcBef>
                    <a:spcPts val="0"/>
                  </a:spcBef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grpSp>
        <p:nvGrpSpPr>
          <p:cNvPr id="423" name="Group"/>
          <p:cNvGrpSpPr/>
          <p:nvPr/>
        </p:nvGrpSpPr>
        <p:grpSpPr>
          <a:xfrm>
            <a:off x="13904662" y="10535953"/>
            <a:ext cx="6023452" cy="2139762"/>
            <a:chOff x="0" y="-863152"/>
            <a:chExt cx="6023451" cy="2139761"/>
          </a:xfrm>
        </p:grpSpPr>
        <p:grpSp>
          <p:nvGrpSpPr>
            <p:cNvPr id="421" name="Group"/>
            <p:cNvGrpSpPr/>
            <p:nvPr/>
          </p:nvGrpSpPr>
          <p:grpSpPr>
            <a:xfrm>
              <a:off x="620485" y="-863152"/>
              <a:ext cx="5402966" cy="2139761"/>
              <a:chOff x="-1" y="-863147"/>
              <a:chExt cx="5402964" cy="2139754"/>
            </a:xfrm>
          </p:grpSpPr>
          <p:sp>
            <p:nvSpPr>
              <p:cNvPr id="419" name="Rounded Rectangle"/>
              <p:cNvSpPr/>
              <p:nvPr/>
            </p:nvSpPr>
            <p:spPr>
              <a:xfrm>
                <a:off x="-1" y="-863147"/>
                <a:ext cx="5236767" cy="2139754"/>
              </a:xfrm>
              <a:prstGeom prst="roundRect">
                <a:avLst>
                  <a:gd name="adj" fmla="val 27629"/>
                </a:avLst>
              </a:prstGeom>
              <a:solidFill>
                <a:srgbClr val="89FA4E">
                  <a:alpha val="60000"/>
                </a:srgbClr>
              </a:solidFill>
              <a:ln w="50800" cap="flat">
                <a:solidFill>
                  <a:srgbClr val="FFFFFF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628650">
                  <a:lnSpc>
                    <a:spcPts val="4800"/>
                  </a:lnSpc>
                  <a:spcBef>
                    <a:spcPts val="0"/>
                  </a:spcBef>
                  <a:tabLst>
                    <a:tab pos="1143000" algn="l"/>
                  </a:tabLst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420" name="vertexing, tagging…"/>
              <p:cNvSpPr txBox="1"/>
              <p:nvPr/>
            </p:nvSpPr>
            <p:spPr>
              <a:xfrm>
                <a:off x="97283" y="-822058"/>
                <a:ext cx="5305680" cy="20928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/>
              <a:p>
                <a:pPr defTabSz="642937">
                  <a:spcBef>
                    <a:spcPts val="0"/>
                  </a:spcBef>
                  <a:tabLst>
                    <a:tab pos="1143000" algn="l"/>
                  </a:tabLst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200" dirty="0"/>
                  <a:t>vertexing, tagging</a:t>
                </a:r>
              </a:p>
              <a:p>
                <a:pPr defTabSz="642937">
                  <a:spcBef>
                    <a:spcPts val="0"/>
                  </a:spcBef>
                  <a:tabLst>
                    <a:tab pos="1143000" algn="l"/>
                  </a:tabLst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200" dirty="0"/>
                  <a:t>energy resolution</a:t>
                </a:r>
              </a:p>
              <a:p>
                <a:pPr defTabSz="642937">
                  <a:spcBef>
                    <a:spcPts val="0"/>
                  </a:spcBef>
                  <a:tabLst>
                    <a:tab pos="1143000" algn="l"/>
                  </a:tabLst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200" dirty="0"/>
                  <a:t>hadron identification</a:t>
                </a:r>
              </a:p>
            </p:txBody>
          </p:sp>
        </p:grpSp>
        <p:sp>
          <p:nvSpPr>
            <p:cNvPr id="422" name="Line"/>
            <p:cNvSpPr/>
            <p:nvPr/>
          </p:nvSpPr>
          <p:spPr>
            <a:xfrm flipH="1" flipV="1">
              <a:off x="0" y="190674"/>
              <a:ext cx="628417" cy="262213"/>
            </a:xfrm>
            <a:prstGeom prst="line">
              <a:avLst/>
            </a:prstGeom>
            <a:noFill/>
            <a:ln w="50800" cap="flat">
              <a:solidFill>
                <a:srgbClr val="C8FAA6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spcBef>
                  <a:spcPts val="0"/>
                </a:spcBef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id="{DFFE9271-3DE1-7BFF-23F4-3473884534DA}"/>
              </a:ext>
            </a:extLst>
          </p:cNvPr>
          <p:cNvSpPr txBox="1">
            <a:spLocks/>
          </p:cNvSpPr>
          <p:nvPr/>
        </p:nvSpPr>
        <p:spPr>
          <a:xfrm>
            <a:off x="-23858" y="-46917"/>
            <a:ext cx="24384000" cy="1843976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fr-CH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fr-CH" sz="7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fr-CH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7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CH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</a:t>
            </a:r>
            <a:endParaRPr lang="en-GB" altLang="en-GB" sz="7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8F919E82-2500-B6C1-A26A-CF1D084941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7" y="139291"/>
            <a:ext cx="3870772" cy="13085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575" name="IDEA(baseline)  consists of:…"/>
          <p:cNvSpPr txBox="1"/>
          <p:nvPr/>
        </p:nvSpPr>
        <p:spPr>
          <a:xfrm>
            <a:off x="64919" y="2621280"/>
            <a:ext cx="9201057" cy="9204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 defTabSz="914400">
              <a:spcBef>
                <a:spcPts val="0"/>
              </a:spcBef>
              <a:buSzPct val="100000"/>
              <a:defRPr sz="3000" b="1">
                <a:solidFill>
                  <a:srgbClr val="1411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IDEA(baseline)  consists of: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914400">
              <a:spcBef>
                <a:spcPts val="0"/>
              </a:spcBef>
              <a:buSzPct val="100000"/>
              <a:defRPr sz="3000" b="1">
                <a:solidFill>
                  <a:srgbClr val="1411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silicon pixel vertex detector.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large-volume extremely-light drift wire chamber.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layer of silicon micro-strip detectors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thin low-mass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superconducting solenoid coil 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(optimized at 2 T) 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to maximize luminosity.</a:t>
            </a: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preshower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 detector.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dual read-out </a:t>
            </a:r>
            <a:r>
              <a:rPr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Muon chambers</a:t>
            </a:r>
            <a:r>
              <a:rPr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inside the magnet return yoke.</a:t>
            </a:r>
          </a:p>
        </p:txBody>
      </p:sp>
      <p:sp>
        <p:nvSpPr>
          <p:cNvPr id="577" name="object 9"/>
          <p:cNvSpPr/>
          <p:nvPr/>
        </p:nvSpPr>
        <p:spPr>
          <a:xfrm>
            <a:off x="8534400" y="1955665"/>
            <a:ext cx="9291233" cy="58558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algn="l" defTabSz="914400">
              <a:spcBef>
                <a:spcPts val="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FC9AD30-C57B-E548-BC30-1AB16F389B63}"/>
              </a:ext>
            </a:extLst>
          </p:cNvPr>
          <p:cNvSpPr txBox="1">
            <a:spLocks/>
          </p:cNvSpPr>
          <p:nvPr/>
        </p:nvSpPr>
        <p:spPr>
          <a:xfrm>
            <a:off x="0" y="-99529"/>
            <a:ext cx="24384000" cy="205519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kern="1200" dirty="0">
                <a:solidFill>
                  <a:srgbClr val="F8FAFF"/>
                </a:solidFill>
                <a:latin typeface="Arial"/>
                <a:cs typeface="Arial" panose="020B0604020202020204" pitchFamily="34" charset="0"/>
              </a:rPr>
              <a:t>Detector concepts:</a:t>
            </a:r>
            <a:endParaRPr lang="en-US" sz="7200" kern="1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16EF5D8F-D68F-0041-ADC8-87F710EE0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  <p:pic>
        <p:nvPicPr>
          <p:cNvPr id="3" name="Immagine 2" descr="Immagine che contiene giocattolo, LEGO&#10;&#10;Descrizione generata automaticamente">
            <a:extLst>
              <a:ext uri="{FF2B5EF4-FFF2-40B4-BE49-F238E27FC236}">
                <a16:creationId xmlns:a16="http://schemas.microsoft.com/office/drawing/2014/main" id="{842B2292-0B42-DA55-4E88-7B7D9FF787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338" r="7368"/>
          <a:stretch/>
        </p:blipFill>
        <p:spPr>
          <a:xfrm>
            <a:off x="10265826" y="7399537"/>
            <a:ext cx="5828379" cy="6370320"/>
          </a:xfrm>
          <a:prstGeom prst="rect">
            <a:avLst/>
          </a:prstGeom>
        </p:spPr>
      </p:pic>
      <p:sp>
        <p:nvSpPr>
          <p:cNvPr id="15" name="IDEA(baseline)  consists of:…">
            <a:extLst>
              <a:ext uri="{FF2B5EF4-FFF2-40B4-BE49-F238E27FC236}">
                <a16:creationId xmlns:a16="http://schemas.microsoft.com/office/drawing/2014/main" id="{223DBFCD-4D35-D5BB-E20B-36536C6992C7}"/>
              </a:ext>
            </a:extLst>
          </p:cNvPr>
          <p:cNvSpPr txBox="1"/>
          <p:nvPr/>
        </p:nvSpPr>
        <p:spPr>
          <a:xfrm>
            <a:off x="15915784" y="4152901"/>
            <a:ext cx="8468216" cy="9204959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algn="l" defTabSz="914400">
              <a:spcBef>
                <a:spcPts val="0"/>
              </a:spcBef>
              <a:buSzPct val="100000"/>
              <a:defRPr sz="3000" b="1">
                <a:solidFill>
                  <a:srgbClr val="1411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    CLD 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(baseline)  consists of: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914400">
              <a:spcBef>
                <a:spcPts val="0"/>
              </a:spcBef>
              <a:buSzPct val="100000"/>
              <a:defRPr sz="3000" b="1">
                <a:solidFill>
                  <a:srgbClr val="1411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silicon pixel vertex detector.</a:t>
            </a:r>
            <a:endParaRPr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silicon tracker</a:t>
            </a: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A 3D-imaging,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granular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system (a silicon-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tungsten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ECAL and a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scintillator-steel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HCAL)</a:t>
            </a: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  <a:endParaRPr lang="it-IT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571500" algn="l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Muon chambers</a:t>
            </a:r>
            <a:r>
              <a:rPr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interleaved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r>
              <a:rPr lang="it-IT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</a:t>
            </a:r>
            <a:r>
              <a:rPr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2" y="3228271"/>
            <a:ext cx="17121352" cy="8850970"/>
          </a:xfrm>
        </p:spPr>
        <p:txBody>
          <a:bodyPr>
            <a:noAutofit/>
          </a:bodyPr>
          <a:lstStyle/>
          <a:p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Council </a:t>
            </a:r>
            <a:r>
              <a:rPr lang="de-DE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</a:t>
            </a:r>
            <a:r>
              <a:rPr lang="de-DE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Physics in June 2020. </a:t>
            </a:r>
          </a:p>
          <a:p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de-DE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de-DE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54100" lvl="1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accent1"/>
              </a:solidFill>
            </a:endParaRPr>
          </a:p>
          <a:p>
            <a:pPr marL="1054100" lvl="1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exploitation of the LHC and HL-LHC</a:t>
            </a:r>
          </a:p>
          <a:p>
            <a:pPr marL="1054100" lvl="1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highest-priority next collider: </a:t>
            </a:r>
            <a:r>
              <a:rPr lang="en-US" sz="4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e+e</a:t>
            </a: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Higgs factory</a:t>
            </a:r>
          </a:p>
          <a:p>
            <a:pPr marL="1054100" lvl="1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R&amp;D on accelerator technologies</a:t>
            </a:r>
          </a:p>
          <a:p>
            <a:pPr marL="1054100" lvl="1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of the technical and financial feasibility of a</a:t>
            </a:r>
          </a:p>
          <a:p>
            <a:pPr marL="482600" lvl="1" indent="0">
              <a:spcBef>
                <a:spcPts val="1200"/>
              </a:spcBef>
              <a:buNone/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future ≥ 100 </a:t>
            </a:r>
            <a:r>
              <a:rPr lang="en-US" sz="4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hadron collider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accent1"/>
              </a:solidFill>
            </a:endParaRP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GB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FCC Feasibility Study (FS) will address all these</a:t>
            </a:r>
            <a:endParaRPr lang="en-GB" sz="4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4103" y="6258663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2</a:t>
            </a:fld>
            <a:endParaRPr lang="en-US" dirty="0">
              <a:solidFill>
                <a:srgbClr val="0033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476" y="2752986"/>
            <a:ext cx="6831728" cy="98289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FBAF3F-7987-4295-9C42-BCE22C0965B1}"/>
              </a:ext>
            </a:extLst>
          </p:cNvPr>
          <p:cNvSpPr txBox="1">
            <a:spLocks/>
          </p:cNvSpPr>
          <p:nvPr/>
        </p:nvSpPr>
        <p:spPr>
          <a:xfrm>
            <a:off x="3" y="-54768"/>
            <a:ext cx="24383998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dirty="0">
                <a:latin typeface="Arial"/>
              </a:rPr>
              <a:t>                  </a:t>
            </a:r>
            <a:r>
              <a:rPr lang="en-US" sz="7200" dirty="0">
                <a:solidFill>
                  <a:srgbClr val="F8FAFF"/>
                </a:solidFill>
                <a:latin typeface="Arial"/>
              </a:rPr>
              <a:t>ESPP Update, </a:t>
            </a:r>
            <a:r>
              <a:rPr lang="en-GB" sz="7200" dirty="0">
                <a:solidFill>
                  <a:srgbClr val="F8FAFF"/>
                </a:solidFill>
                <a:latin typeface="Arial"/>
              </a:rPr>
              <a:t>FCC Feasibility Study, </a:t>
            </a:r>
            <a:r>
              <a:rPr lang="en-US" sz="5600" dirty="0">
                <a:solidFill>
                  <a:srgbClr val="F8FAFF"/>
                </a:solidFill>
                <a:latin typeface="Arial"/>
              </a:rPr>
              <a:t>June </a:t>
            </a:r>
            <a:r>
              <a:rPr lang="en-US" sz="56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5600" dirty="0">
                <a:solidFill>
                  <a:srgbClr val="F8FAFF"/>
                </a:solidFill>
                <a:latin typeface="Arial"/>
              </a:rPr>
              <a:t>20</a:t>
            </a:r>
            <a:endParaRPr lang="en-GB" sz="7200" dirty="0">
              <a:solidFill>
                <a:srgbClr val="F8FAFF"/>
              </a:solidFill>
              <a:latin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E6667-4FE8-49BC-9CCB-069306F2C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2" y="217328"/>
            <a:ext cx="4092888" cy="14490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62BCEDD-65F1-65B2-58C3-60DB823C75F4}"/>
              </a:ext>
            </a:extLst>
          </p:cNvPr>
          <p:cNvSpPr/>
          <p:nvPr/>
        </p:nvSpPr>
        <p:spPr>
          <a:xfrm>
            <a:off x="370852" y="12581940"/>
            <a:ext cx="23708352" cy="913343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</p:spTree>
    <p:extLst>
      <p:ext uri="{BB962C8B-B14F-4D97-AF65-F5344CB8AC3E}">
        <p14:creationId xmlns:p14="http://schemas.microsoft.com/office/powerpoint/2010/main" val="6917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C9AD30-C57B-E548-BC30-1AB16F389B63}"/>
              </a:ext>
            </a:extLst>
          </p:cNvPr>
          <p:cNvSpPr txBox="1">
            <a:spLocks/>
          </p:cNvSpPr>
          <p:nvPr/>
        </p:nvSpPr>
        <p:spPr>
          <a:xfrm>
            <a:off x="0" y="-99529"/>
            <a:ext cx="24384000" cy="205519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kern="1200" dirty="0">
                <a:solidFill>
                  <a:srgbClr val="F8FAFF"/>
                </a:solidFill>
                <a:latin typeface="Arial"/>
                <a:cs typeface="Arial" panose="020B0604020202020204" pitchFamily="34" charset="0"/>
              </a:rPr>
              <a:t>Detector concepts:</a:t>
            </a:r>
            <a:endParaRPr lang="en-US" sz="7200" kern="1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16EF5D8F-D68F-0041-ADC8-87F710EE0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7B4E0A-B5E3-E86F-D10C-952B8E05C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664"/>
            <a:ext cx="24566033" cy="1176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850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24384000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7200" dirty="0">
                <a:latin typeface="Arial"/>
              </a:rPr>
              <a:t>    	      		  </a:t>
            </a:r>
            <a:r>
              <a:rPr lang="en-US" sz="7200" dirty="0">
                <a:solidFill>
                  <a:srgbClr val="F8FAFF"/>
                </a:solidFill>
                <a:latin typeface="Arial"/>
              </a:rPr>
              <a:t>FCC stage 1: cost estimate spending profile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3" y="2203293"/>
            <a:ext cx="10717838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606">
              <a:spcBef>
                <a:spcPts val="800"/>
              </a:spcBef>
              <a:spcAft>
                <a:spcPts val="800"/>
              </a:spcAft>
            </a:pPr>
            <a:r>
              <a:rPr lang="en-GB" sz="4400" b="1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Construction cost estimate for FCC-</a:t>
            </a:r>
            <a:r>
              <a:rPr lang="en-GB" sz="4400" b="1" dirty="0" err="1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ee</a:t>
            </a:r>
            <a:endParaRPr lang="en-GB" sz="4400" b="1" dirty="0">
              <a:solidFill>
                <a:srgbClr val="003399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Machine configurations for  Z, W, H     working points included </a:t>
            </a: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Baseline configuration with 2 detectors</a:t>
            </a: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CERN contribution to 2 experiments incl.</a:t>
            </a:r>
          </a:p>
          <a:p>
            <a:pPr defTabSz="1828606">
              <a:spcBef>
                <a:spcPts val="800"/>
              </a:spcBef>
              <a:spcAft>
                <a:spcPts val="800"/>
              </a:spcAft>
            </a:pPr>
            <a:endParaRPr lang="en-US" sz="1000" b="1" dirty="0">
              <a:solidFill>
                <a:srgbClr val="003399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5" name="Chart 1">
            <a:extLst>
              <a:ext uri="{FF2B5EF4-FFF2-40B4-BE49-F238E27FC236}">
                <a16:creationId xmlns:a16="http://schemas.microsoft.com/office/drawing/2014/main" id="{8EAF6D0E-E7BF-4097-853C-3E5172A22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1794" r="1781" b="3379"/>
          <a:stretch/>
        </p:blipFill>
        <p:spPr bwMode="auto">
          <a:xfrm>
            <a:off x="11448000" y="6019800"/>
            <a:ext cx="12672000" cy="65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FD7937BB-5F43-43A1-979E-860827D5E329}"/>
              </a:ext>
            </a:extLst>
          </p:cNvPr>
          <p:cNvGraphicFramePr>
            <a:graphicFrameLocks noGrp="1"/>
          </p:cNvGraphicFramePr>
          <p:nvPr/>
        </p:nvGraphicFramePr>
        <p:xfrm>
          <a:off x="457201" y="6964680"/>
          <a:ext cx="10058402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166">
                  <a:extLst>
                    <a:ext uri="{9D8B030D-6E8A-4147-A177-3AD203B41FA5}">
                      <a16:colId xmlns:a16="http://schemas.microsoft.com/office/drawing/2014/main" val="2849578020"/>
                    </a:ext>
                  </a:extLst>
                </a:gridCol>
                <a:gridCol w="2166618">
                  <a:extLst>
                    <a:ext uri="{9D8B030D-6E8A-4147-A177-3AD203B41FA5}">
                      <a16:colId xmlns:a16="http://schemas.microsoft.com/office/drawing/2014/main" val="188994917"/>
                    </a:ext>
                  </a:extLst>
                </a:gridCol>
                <a:gridCol w="2166618">
                  <a:extLst>
                    <a:ext uri="{9D8B030D-6E8A-4147-A177-3AD203B41FA5}">
                      <a16:colId xmlns:a16="http://schemas.microsoft.com/office/drawing/2014/main" val="3501834549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latin typeface="Bahnschrift SemiBold" panose="020B0502040204020203" pitchFamily="34" charset="0"/>
                        </a:rPr>
                        <a:t>cost category</a:t>
                      </a:r>
                      <a:endParaRPr lang="en-CH" sz="40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latin typeface="Bahnschrift SemiBold" panose="020B0502040204020203" pitchFamily="34" charset="0"/>
                        </a:rPr>
                        <a:t>[MCHF]</a:t>
                      </a:r>
                      <a:endParaRPr lang="en-CH" sz="40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latin typeface="Bahnschrift SemiBold" panose="020B0502040204020203" pitchFamily="34" charset="0"/>
                        </a:rPr>
                        <a:t>%</a:t>
                      </a:r>
                      <a:endParaRPr lang="en-CH" sz="40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165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civil engineering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5.400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528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technical infrastructure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2.000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18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2231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accelerator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3.300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83684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detector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  200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b="0" dirty="0">
                          <a:latin typeface="Bahnschrift SemiBold" panose="020B0502040204020203" pitchFamily="34" charset="0"/>
                        </a:rPr>
                        <a:t>2</a:t>
                      </a:r>
                      <a:endParaRPr lang="en-CH" sz="4000" b="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67818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endParaRPr lang="en-CH" sz="16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CH" sz="16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CH" sz="16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37044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Bahnschrift SemiBold" panose="020B0502040204020203" pitchFamily="34" charset="0"/>
                        </a:rPr>
                        <a:t>total cost (2018 prices)</a:t>
                      </a:r>
                      <a:endParaRPr lang="en-CH" sz="40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latin typeface="Bahnschrift SemiBold" panose="020B0502040204020203" pitchFamily="34" charset="0"/>
                        </a:rPr>
                        <a:t>10.900</a:t>
                      </a:r>
                      <a:endParaRPr lang="en-CH" sz="40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latin typeface="Bahnschrift SemiBold" panose="020B0502040204020203" pitchFamily="34" charset="0"/>
                        </a:rPr>
                        <a:t>100</a:t>
                      </a:r>
                      <a:endParaRPr lang="en-CH" sz="4000" dirty="0">
                        <a:latin typeface="Bahnschrift SemiBol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0494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A1C67553-B608-4E51-B6FF-12E9F7995F1A}"/>
              </a:ext>
            </a:extLst>
          </p:cNvPr>
          <p:cNvSpPr/>
          <p:nvPr/>
        </p:nvSpPr>
        <p:spPr>
          <a:xfrm>
            <a:off x="12336017" y="2217936"/>
            <a:ext cx="12012562" cy="44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606">
              <a:spcBef>
                <a:spcPts val="800"/>
              </a:spcBef>
              <a:spcAft>
                <a:spcPts val="800"/>
              </a:spcAft>
            </a:pPr>
            <a:r>
              <a:rPr lang="en-GB" sz="4400" b="1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Spending profile for FCC-</a:t>
            </a:r>
            <a:r>
              <a:rPr lang="en-GB" sz="4400" b="1" dirty="0" err="1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ee</a:t>
            </a:r>
            <a:endParaRPr lang="en-GB" sz="4400" b="1" dirty="0">
              <a:solidFill>
                <a:srgbClr val="003399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CE construction 2032 - 2040</a:t>
            </a: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Technical infrastructure 2037 - 2043</a:t>
            </a: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Accelerator and experiment 2032 – 2045</a:t>
            </a:r>
          </a:p>
          <a:p>
            <a:pPr marL="571500" indent="-571500" defTabSz="1828606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99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Commissioning and operation start 2045 -2048.</a:t>
            </a:r>
          </a:p>
          <a:p>
            <a:pPr defTabSz="1828606">
              <a:spcBef>
                <a:spcPts val="800"/>
              </a:spcBef>
              <a:spcAft>
                <a:spcPts val="800"/>
              </a:spcAft>
            </a:pPr>
            <a:endParaRPr lang="en-US" sz="1000" b="1" dirty="0">
              <a:solidFill>
                <a:srgbClr val="003399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D5EB816D-F57C-48BC-9104-FD99DC8F9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F2D77ED-2147-F8C0-E412-4149503B0DD1}"/>
              </a:ext>
            </a:extLst>
          </p:cNvPr>
          <p:cNvSpPr/>
          <p:nvPr/>
        </p:nvSpPr>
        <p:spPr>
          <a:xfrm>
            <a:off x="457201" y="12571800"/>
            <a:ext cx="23891378" cy="1144200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</p:spTree>
    <p:extLst>
      <p:ext uri="{BB962C8B-B14F-4D97-AF65-F5344CB8AC3E}">
        <p14:creationId xmlns:p14="http://schemas.microsoft.com/office/powerpoint/2010/main" val="7819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39" y="10403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08507"/>
              </p:ext>
            </p:extLst>
          </p:nvPr>
        </p:nvGraphicFramePr>
        <p:xfrm>
          <a:off x="3377045" y="3457232"/>
          <a:ext cx="17415298" cy="8473648"/>
        </p:xfrm>
        <a:graphic>
          <a:graphicData uri="http://schemas.openxmlformats.org/drawingml/2006/table">
            <a:tbl>
              <a:tblPr firstRow="1" bandRow="1"/>
              <a:tblGrid>
                <a:gridCol w="6566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4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811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4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4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4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40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4000" b="0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marL="182880" marR="182880" marT="91440" marB="91440">
                    <a:lnL>
                      <a:noFill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HL LHC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c.m</a:t>
                      </a:r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GB" sz="3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[</a:t>
                      </a:r>
                      <a:r>
                        <a:rPr lang="en-GB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dipole field [T]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0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interaction</a:t>
                      </a:r>
                      <a:r>
                        <a:rPr lang="en-GB" sz="3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points (IPs)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main &amp;</a:t>
                      </a:r>
                      <a:r>
                        <a:rPr lang="en-GB" sz="3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main &amp; 2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intensity  [</a:t>
                      </a:r>
                      <a:r>
                        <a:rPr kumimoji="0" lang="en-GB" sz="3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GB" sz="3600" b="1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(0.2)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spacing  [ns]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(5)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luminosity/IP</a:t>
                      </a:r>
                      <a:r>
                        <a:rPr lang="en-GB" sz="36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3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[10</a:t>
                      </a:r>
                      <a:r>
                        <a:rPr kumimoji="0" lang="en-GB" sz="3600" b="1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  <a:r>
                        <a:rPr kumimoji="0" lang="en-GB" sz="3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cm</a:t>
                      </a:r>
                      <a:r>
                        <a:rPr kumimoji="0" lang="en-GB" sz="3600" b="1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</a:t>
                      </a:r>
                      <a:r>
                        <a:rPr kumimoji="0" lang="en-GB" sz="3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GB" sz="3600" b="1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kumimoji="0" lang="en-GB" sz="36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0" lang="en-GB" sz="3600" b="1" kern="1200" baseline="300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3600" b="1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3600" b="1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3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3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GB" sz="3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events/bunch crossing</a:t>
                      </a:r>
                      <a:endParaRPr lang="en-GB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 (136)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972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energy/beam [GJ]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72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3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</a:t>
                      </a:r>
                      <a:r>
                        <a:rPr lang="en-GB" sz="3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rad. [W/m/aperture]</a:t>
                      </a:r>
                    </a:p>
                  </a:txBody>
                  <a:tcPr marL="182880" marR="182880" marT="91440" marB="9144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3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C8B965C-B337-BFBF-717E-B82066507394}"/>
              </a:ext>
            </a:extLst>
          </p:cNvPr>
          <p:cNvSpPr txBox="1">
            <a:spLocks/>
          </p:cNvSpPr>
          <p:nvPr/>
        </p:nvSpPr>
        <p:spPr>
          <a:xfrm>
            <a:off x="0" y="-99529"/>
            <a:ext cx="24384000" cy="205519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9600" dirty="0">
                <a:solidFill>
                  <a:srgbClr val="F8FAFF"/>
                </a:solidFill>
                <a:latin typeface="Arial"/>
              </a:rPr>
              <a:t>        </a:t>
            </a:r>
            <a:r>
              <a:rPr lang="en-US" sz="72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7200" kern="1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72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parameters</a:t>
            </a:r>
          </a:p>
        </p:txBody>
      </p:sp>
      <p:pic>
        <p:nvPicPr>
          <p:cNvPr id="8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92C36868-8531-2423-59B4-0851937A7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2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358" y="2137793"/>
            <a:ext cx="23189922" cy="1099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 beam energy: 8 GJ/beam (0.4 GJ LHC)  = 16 GJ total</a:t>
            </a:r>
          </a:p>
          <a:p>
            <a:pPr lvl="1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GB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GB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 to an Airbus A380 (560 t) at full speed (850 km/h)</a:t>
            </a:r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marL="1600200" lvl="1" indent="-685800">
              <a:buFont typeface="Wingdings" panose="05000000000000000000" pitchFamily="2" charset="2"/>
              <a:buChar char="Ø"/>
            </a:pPr>
            <a:endParaRPr lang="en-GB" dirty="0"/>
          </a:p>
          <a:p>
            <a:pPr lvl="1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collimation, beam loss control, radiation effects: important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>injection/dumping/beam transfer: critical operations</a:t>
            </a:r>
          </a:p>
          <a:p>
            <a:pPr marL="1600200" lvl="1" indent="-685800">
              <a:buFont typeface="Arial" panose="020B0604020202020204" pitchFamily="34" charset="0"/>
              <a:buChar char="•"/>
            </a:pPr>
            <a:r>
              <a:rPr lang="en-GB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magnet/machine protection: to be considered early on</a:t>
            </a: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39" y="-27697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 descr="http://upload.wikimedia.org/wikipedia/commons/c/ce/Airbus_A380_overf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15254"/>
          <a:stretch/>
        </p:blipFill>
        <p:spPr bwMode="auto">
          <a:xfrm>
            <a:off x="5943600" y="4022125"/>
            <a:ext cx="11678193" cy="610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2ED54E9F-B4DD-BC35-28F9-A8049BF55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  <p:pic>
        <p:nvPicPr>
          <p:cNvPr id="9" name="E9AE129B-AADE-4D42-A5CD-D33420D126B1" descr="7E832775-FA4B-45D5-A24A-50916B9E2716">
            <a:extLst>
              <a:ext uri="{FF2B5EF4-FFF2-40B4-BE49-F238E27FC236}">
                <a16:creationId xmlns:a16="http://schemas.microsoft.com/office/drawing/2014/main" id="{67543E52-DD38-9DF4-C9E8-641C721E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39" y="-51037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9999EF-7955-D9E4-5693-E3FAF0FAC6D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4384000" cy="2114453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FCC: some design challenge</a:t>
            </a:r>
            <a:endParaRPr lang="en-GB" altLang="en-GB" sz="7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1464C45-62C7-7FC7-3806-2A6D42F42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8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117638" y="2240927"/>
            <a:ext cx="14179700" cy="95741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field superconducting magnets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tunnel infrastructures</a:t>
            </a:r>
          </a:p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luminosity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beam optics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beam current </a:t>
            </a:r>
          </a:p>
          <a:p>
            <a:pPr lvl="1">
              <a:buFont typeface="Symbol" charset="0"/>
              <a:buChar char=""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impacting SC magnets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shielding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and component lifetime</a:t>
            </a:r>
          </a:p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stored beam energy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protection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beam handling</a:t>
            </a:r>
          </a:p>
          <a:p>
            <a:pPr lvl="1">
              <a:buFont typeface="Symbol" charset="0"/>
              <a:buChar char="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injection and beam dumping</a:t>
            </a:r>
          </a:p>
          <a:p>
            <a:pPr lvl="1">
              <a:buFont typeface="Symbol" charset="0"/>
              <a:buChar char=""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39" y="-51037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0B4FFD-3EAE-4B21-AF37-D017FE5D4477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4384000" cy="1900923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Key challenges for FCC-</a:t>
            </a:r>
            <a:r>
              <a:rPr lang="en-US" sz="7200" dirty="0" err="1">
                <a:solidFill>
                  <a:srgbClr val="F8FAFF"/>
                </a:solidFill>
                <a:latin typeface="Arial"/>
              </a:rPr>
              <a:t>hh</a:t>
            </a:r>
            <a:endParaRPr lang="en-GB" altLang="en-GB" sz="7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76FB1771-EEE4-53A3-EAE3-D0E921E9C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68F5E56-B4AE-6CCE-E902-3D2A767CA473}"/>
              </a:ext>
            </a:extLst>
          </p:cNvPr>
          <p:cNvSpPr/>
          <p:nvPr/>
        </p:nvSpPr>
        <p:spPr>
          <a:xfrm>
            <a:off x="662152" y="12454759"/>
            <a:ext cx="23490620" cy="1040524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65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382688" y="10088168"/>
            <a:ext cx="5349232" cy="358507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2421051" y="2010272"/>
            <a:ext cx="11868294" cy="8736160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of magnitude performance increase          in both energy &amp; luminosity </a:t>
            </a:r>
          </a:p>
          <a:p>
            <a:pPr>
              <a:buClr>
                <a:schemeClr val="tx2"/>
              </a:buClr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collision energy                                   </a:t>
            </a:r>
          </a:p>
          <a:p>
            <a:pPr>
              <a:buClr>
                <a:schemeClr val="tx2"/>
              </a:buClr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ab-1 per experiment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 over 25 years of operation (vs 3 ab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LHC)</a:t>
            </a:r>
          </a:p>
          <a:p>
            <a:pPr>
              <a:buClr>
                <a:schemeClr val="tx2"/>
              </a:buClr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performance increase as from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LHC</a:t>
            </a:r>
          </a:p>
          <a:p>
            <a:pPr>
              <a:buClr>
                <a:schemeClr val="tx2"/>
              </a:buClr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technology: high-field magnets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08823" y="9902215"/>
            <a:ext cx="3687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FNAL dipole demonstrator</a:t>
            </a:r>
          </a:p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4-layer </a:t>
            </a:r>
            <a:r>
              <a:rPr lang="en-US" sz="3600" b="1" kern="1200" dirty="0" err="1">
                <a:solidFill>
                  <a:srgbClr val="0C377B"/>
                </a:solidFill>
                <a:latin typeface="Arial"/>
                <a:ea typeface="+mn-ea"/>
                <a:cs typeface="+mn-cs"/>
              </a:rPr>
              <a:t>cos</a:t>
            </a:r>
            <a:r>
              <a:rPr lang="en-US" sz="3600" b="1" kern="1200" dirty="0" err="1">
                <a:solidFill>
                  <a:srgbClr val="0C377B"/>
                </a:solidFill>
                <a:latin typeface="Symbol" panose="05050102010706020507" pitchFamily="18" charset="2"/>
                <a:ea typeface="+mn-ea"/>
                <a:cs typeface="+mn-cs"/>
              </a:rPr>
              <a:t>J</a:t>
            </a: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14.5 T Nb</a:t>
            </a:r>
            <a:r>
              <a:rPr lang="en-US" sz="3600" b="1" kern="1200" baseline="-250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3</a:t>
            </a: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Sn     in 2019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33" y="2249489"/>
            <a:ext cx="11868294" cy="62929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481407" y="8298160"/>
            <a:ext cx="6002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from </a:t>
            </a:r>
          </a:p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LHC technology </a:t>
            </a:r>
          </a:p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8.3 T </a:t>
            </a:r>
            <a:r>
              <a:rPr lang="en-US" sz="3600" b="1" kern="1200" dirty="0" err="1">
                <a:solidFill>
                  <a:srgbClr val="0C377B"/>
                </a:solidFill>
                <a:latin typeface="Arial"/>
                <a:ea typeface="+mn-ea"/>
                <a:cs typeface="+mn-cs"/>
              </a:rPr>
              <a:t>NbTi</a:t>
            </a: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 dipole</a:t>
            </a:r>
            <a:endParaRPr lang="en-US" sz="3600" kern="12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7692" y="8319494"/>
            <a:ext cx="5083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via </a:t>
            </a:r>
          </a:p>
          <a:p>
            <a:pPr defTabSz="914400" hangingPunct="1">
              <a:spcBef>
                <a:spcPts val="0"/>
              </a:spcBef>
              <a:defRPr/>
            </a:pPr>
            <a:r>
              <a:rPr lang="en-US" sz="3600" b="1" kern="1200" dirty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HL-LHC technology </a:t>
            </a:r>
          </a:p>
          <a:p>
            <a:pPr defTabSz="914400" hangingPunct="1">
              <a:spcBef>
                <a:spcPts val="0"/>
              </a:spcBef>
              <a:defRPr/>
            </a:pPr>
            <a:r>
              <a:rPr lang="en-US" b="1" kern="1200" dirty="0">
                <a:solidFill>
                  <a:srgbClr val="0C377B"/>
                </a:solidFill>
                <a:latin typeface="Calibri" panose="020F0502020204030204"/>
                <a:ea typeface="+mn-ea"/>
                <a:cs typeface="+mn-cs"/>
              </a:rPr>
              <a:t>12 T Nb</a:t>
            </a:r>
            <a:r>
              <a:rPr lang="en-US" b="1" kern="1200" baseline="-25000" dirty="0">
                <a:solidFill>
                  <a:srgbClr val="0C377B"/>
                </a:solidFill>
                <a:latin typeface="Calibri" panose="020F0502020204030204"/>
                <a:ea typeface="+mn-ea"/>
                <a:cs typeface="+mn-cs"/>
              </a:rPr>
              <a:t>3</a:t>
            </a:r>
            <a:r>
              <a:rPr lang="en-US" b="1" kern="1200" dirty="0">
                <a:solidFill>
                  <a:srgbClr val="0C377B"/>
                </a:solidFill>
                <a:latin typeface="Calibri" panose="020F0502020204030204"/>
                <a:ea typeface="+mn-ea"/>
                <a:cs typeface="+mn-cs"/>
              </a:rPr>
              <a:t>Sn quadrupole</a:t>
            </a:r>
            <a:endParaRPr lang="en-US" kern="12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209018" y="4161342"/>
            <a:ext cx="1152128" cy="78658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820024" y="3048964"/>
            <a:ext cx="1152128" cy="78658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67265" y="11610528"/>
            <a:ext cx="1661178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691063" y="11610528"/>
            <a:ext cx="1661178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0" y="-99529"/>
            <a:ext cx="24384000" cy="205519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9600" dirty="0">
                <a:solidFill>
                  <a:srgbClr val="F8FAFF"/>
                </a:solidFill>
                <a:latin typeface="Arial"/>
              </a:rPr>
              <a:t>        </a:t>
            </a:r>
            <a:r>
              <a:rPr lang="en-US" sz="72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FCC-</a:t>
            </a:r>
            <a:r>
              <a:rPr lang="en-US" sz="7200" kern="1200" dirty="0" err="1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7200" kern="1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highest collision energies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F8952-17D8-4139-8075-39ED7CE79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6320" y="9063596"/>
            <a:ext cx="6131984" cy="4598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BDBB53-6551-4FE2-9241-EE34F823B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473" y="10299250"/>
            <a:ext cx="5067510" cy="3384184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2D4C270D-72D7-4C01-9895-16DD31C4D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364840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00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9732" y="2500512"/>
            <a:ext cx="24346187" cy="979308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European Strategy Update 2019/20 issued the request for a feasibility study of the FCC integrated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delivered by end 2025.</a:t>
            </a:r>
          </a:p>
          <a:p>
            <a:pPr marL="0" indent="0">
              <a:buNone/>
            </a:pP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 Feasibility Study: concrete local/regional implementation scenario in collaboration with host state authorities, accompanied by machine optimization, physics studies and technology R&amp;D, performed via global collaboration and supported by EC H2020 Design Study FCCIS, in parallel High Field Magnet R&amp;D program as separate line, to prepare for FCC-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goal: world-leading HEP infrastructure for 21st century to push the particle-physics precision and energy frontiers far beyond present limits.</a:t>
            </a:r>
          </a:p>
          <a:p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FCC success relies on strong global (&amp; Italian !) participation</a:t>
            </a:r>
          </a:p>
          <a:p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36672"/>
            <a:ext cx="24383998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Conclusions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D5D90A8-5161-45F9-83F0-686DC757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" y="353820"/>
            <a:ext cx="3870772" cy="130858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EEB2670-E0AB-02F1-CFFB-AE346D64BD66}"/>
              </a:ext>
            </a:extLst>
          </p:cNvPr>
          <p:cNvSpPr/>
          <p:nvPr/>
        </p:nvSpPr>
        <p:spPr>
          <a:xfrm>
            <a:off x="504497" y="12517821"/>
            <a:ext cx="23879502" cy="977462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DB181C-E179-E258-5984-BED4A4264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081" y="267127"/>
            <a:ext cx="2667544" cy="14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3CA37-5D62-4556-AFDE-8C05AF3620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4000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54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FCC upcoming events</a:t>
            </a:r>
            <a:endParaRPr lang="en-US" sz="7200" b="0" dirty="0">
              <a:solidFill>
                <a:srgbClr val="F8FAFF"/>
              </a:solidFill>
              <a:latin typeface="Arial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DFAA8E2E-8785-4BDF-9A65-8A91C8ECD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" y="353820"/>
            <a:ext cx="3870772" cy="1308584"/>
          </a:xfrm>
          <a:prstGeom prst="rect">
            <a:avLst/>
          </a:prstGeom>
        </p:spPr>
      </p:pic>
      <p:pic>
        <p:nvPicPr>
          <p:cNvPr id="4" name="Picture 3" descr="Alexandre III bridge in Paris">
            <a:extLst>
              <a:ext uri="{FF2B5EF4-FFF2-40B4-BE49-F238E27FC236}">
                <a16:creationId xmlns:a16="http://schemas.microsoft.com/office/drawing/2014/main" id="{5C303A3D-D120-4340-AA59-44B24D485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r="2" b="2"/>
          <a:stretch/>
        </p:blipFill>
        <p:spPr>
          <a:xfrm>
            <a:off x="407606" y="2955021"/>
            <a:ext cx="10544400" cy="7621710"/>
          </a:xfrm>
          <a:prstGeom prst="rect">
            <a:avLst/>
          </a:prstGeom>
          <a:noFill/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E239952-7EE0-4D6E-BEB9-4B53DC05C594}"/>
              </a:ext>
            </a:extLst>
          </p:cNvPr>
          <p:cNvSpPr txBox="1">
            <a:spLocks/>
          </p:cNvSpPr>
          <p:nvPr/>
        </p:nvSpPr>
        <p:spPr>
          <a:xfrm rot="10800000" flipV="1">
            <a:off x="-134760" y="2924541"/>
            <a:ext cx="12303900" cy="13787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4800" b="1" dirty="0">
                <a:latin typeface="Arial" panose="020B0604020202020204" pitchFamily="34" charset="0"/>
                <a:cs typeface="Arial" panose="020B0604020202020204" pitchFamily="34" charset="0"/>
              </a:rPr>
              <a:t>FCC Week Paris 30 May to 3 June 2022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83FF9-2828-4009-B0FB-90170041DE56}"/>
              </a:ext>
            </a:extLst>
          </p:cNvPr>
          <p:cNvSpPr txBox="1"/>
          <p:nvPr/>
        </p:nvSpPr>
        <p:spPr>
          <a:xfrm>
            <a:off x="11468100" y="2310769"/>
            <a:ext cx="12611100" cy="2929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ICFA Advanced Beam Dynamics Workshop on High Luminosity Circular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4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Colliders (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eeFACT2022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Frascati 12-15 Sep 2022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https://agenda.infn.it/event/21199/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FDFA25-F077-44BB-A3BE-2C66C2DB9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5652" y="8933006"/>
            <a:ext cx="7741976" cy="4645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3B3A5-E703-4C77-B6FD-3CDE37EA5CC6}"/>
              </a:ext>
            </a:extLst>
          </p:cNvPr>
          <p:cNvSpPr txBox="1"/>
          <p:nvPr/>
        </p:nvSpPr>
        <p:spPr>
          <a:xfrm>
            <a:off x="11468100" y="5709454"/>
            <a:ext cx="12764528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 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ECLOUD’22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and the GWDVac’22 workshops,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Biodola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Bay, 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Isola </a:t>
            </a:r>
            <a:r>
              <a:rPr lang="en-GB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d'Elba</a:t>
            </a: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25 September 2022 to 1 October 2022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https://agenda.infn.it/event/28336/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C0A64-B73E-4C21-82B1-30E78E9A122D}"/>
              </a:ext>
            </a:extLst>
          </p:cNvPr>
          <p:cNvSpPr txBox="1"/>
          <p:nvPr/>
        </p:nvSpPr>
        <p:spPr>
          <a:xfrm>
            <a:off x="43950" y="12355252"/>
            <a:ext cx="1054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https://indico.cern.ch/event/1064327/</a:t>
            </a:r>
            <a:r>
              <a:rPr lang="en-GB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19C3BD-6F71-4310-AB16-0B69C2771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640" y="8824237"/>
            <a:ext cx="9686412" cy="32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851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BF25DB-A71F-1B47-BEF2-45E91D57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5F968A-6FEE-9340-8E27-E45E84614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531848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19070" y="2151690"/>
            <a:ext cx="12559006" cy="1037897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" indent="0" defTabSz="1828800">
              <a:spcBef>
                <a:spcPts val="2400"/>
              </a:spcBef>
              <a:buClr>
                <a:srgbClr val="0C377B"/>
              </a:buClr>
              <a:buNone/>
              <a:defRPr/>
            </a:pPr>
            <a:r>
              <a:rPr lang="en-US" sz="4400" b="1" dirty="0">
                <a:solidFill>
                  <a:srgbClr val="0C377B"/>
                </a:solidFill>
                <a:latin typeface="Arial"/>
              </a:rPr>
              <a:t>Double ring </a:t>
            </a:r>
            <a:r>
              <a:rPr lang="en-US" sz="4400" dirty="0" err="1">
                <a:solidFill>
                  <a:srgbClr val="0C377B"/>
                </a:solidFill>
                <a:latin typeface="Arial"/>
              </a:rPr>
              <a:t>e+e</a:t>
            </a:r>
            <a:r>
              <a:rPr lang="en-US" sz="4400" dirty="0">
                <a:solidFill>
                  <a:srgbClr val="0C377B"/>
                </a:solidFill>
                <a:latin typeface="Arial"/>
              </a:rPr>
              <a:t>- collider</a:t>
            </a:r>
          </a:p>
          <a:p>
            <a:pPr marL="73152" indent="0" defTabSz="1828800">
              <a:spcBef>
                <a:spcPts val="2400"/>
              </a:spcBef>
              <a:buClr>
                <a:srgbClr val="0C377B"/>
              </a:buClr>
              <a:buNone/>
              <a:defRPr/>
            </a:pPr>
            <a:r>
              <a:rPr lang="en-US" sz="4400" b="1" dirty="0">
                <a:solidFill>
                  <a:srgbClr val="0C377B"/>
                </a:solidFill>
                <a:latin typeface="Arial"/>
              </a:rPr>
              <a:t>Common footprint with FCC-</a:t>
            </a:r>
            <a:r>
              <a:rPr lang="en-US" sz="4400" b="1" dirty="0" err="1">
                <a:solidFill>
                  <a:srgbClr val="0C377B"/>
                </a:solidFill>
                <a:latin typeface="Arial"/>
              </a:rPr>
              <a:t>hh</a:t>
            </a:r>
            <a:r>
              <a:rPr lang="en-US" sz="4400" dirty="0">
                <a:solidFill>
                  <a:srgbClr val="0C377B"/>
                </a:solidFill>
                <a:latin typeface="Arial"/>
              </a:rPr>
              <a:t>,                               except around IPs</a:t>
            </a:r>
          </a:p>
          <a:p>
            <a:pPr marL="73152" indent="0" defTabSz="1828800">
              <a:spcBef>
                <a:spcPts val="2400"/>
              </a:spcBef>
              <a:buClr>
                <a:srgbClr val="0C377B"/>
              </a:buClr>
              <a:buNone/>
              <a:defRPr/>
            </a:pPr>
            <a:r>
              <a:rPr lang="en-US" sz="4400" b="1" dirty="0">
                <a:solidFill>
                  <a:srgbClr val="0C377B"/>
                </a:solidFill>
                <a:latin typeface="Arial"/>
              </a:rPr>
              <a:t>Asymmetric IR layout and optics </a:t>
            </a:r>
            <a:r>
              <a:rPr lang="en-US" sz="4400" dirty="0">
                <a:solidFill>
                  <a:srgbClr val="0C377B"/>
                </a:solidFill>
                <a:latin typeface="Arial"/>
              </a:rPr>
              <a:t>to limit synchrotron radiation towards the detector </a:t>
            </a:r>
          </a:p>
          <a:p>
            <a:pPr marL="73152" indent="0" defTabSz="1828800">
              <a:spcBef>
                <a:spcPts val="2400"/>
              </a:spcBef>
              <a:buClr>
                <a:srgbClr val="0C377B"/>
              </a:buClr>
              <a:buNone/>
              <a:defRPr/>
            </a:pPr>
            <a:r>
              <a:rPr lang="en-US" sz="4400" b="1" dirty="0">
                <a:solidFill>
                  <a:srgbClr val="0C377B"/>
                </a:solidFill>
                <a:latin typeface="Arial"/>
              </a:rPr>
              <a:t>Perfect 4-fold </a:t>
            </a:r>
            <a:r>
              <a:rPr lang="en-US" sz="4400" b="1" dirty="0" err="1">
                <a:solidFill>
                  <a:srgbClr val="0C377B"/>
                </a:solidFill>
                <a:latin typeface="Arial"/>
              </a:rPr>
              <a:t>superperiodicity</a:t>
            </a:r>
            <a:r>
              <a:rPr lang="en-US" sz="4400" b="1" dirty="0">
                <a:solidFill>
                  <a:srgbClr val="0C377B"/>
                </a:solidFill>
                <a:latin typeface="Arial"/>
              </a:rPr>
              <a:t> allowing 2 or 4 IPs; large </a:t>
            </a:r>
            <a:r>
              <a:rPr lang="en-US" sz="4400" dirty="0">
                <a:solidFill>
                  <a:srgbClr val="0C377B"/>
                </a:solidFill>
                <a:latin typeface="Arial"/>
              </a:rPr>
              <a:t>horizontal crossing angle </a:t>
            </a:r>
            <a:r>
              <a:rPr lang="en-US" sz="4400" b="1" dirty="0">
                <a:solidFill>
                  <a:srgbClr val="0C377B"/>
                </a:solidFill>
                <a:latin typeface="Arial"/>
              </a:rPr>
              <a:t>30 </a:t>
            </a:r>
            <a:r>
              <a:rPr lang="en-US" sz="4400" b="1" dirty="0" err="1">
                <a:solidFill>
                  <a:srgbClr val="0C377B"/>
                </a:solidFill>
                <a:latin typeface="Arial"/>
              </a:rPr>
              <a:t>mrad</a:t>
            </a:r>
            <a:r>
              <a:rPr lang="en-US" sz="4400" b="1" dirty="0">
                <a:solidFill>
                  <a:srgbClr val="0C377B"/>
                </a:solidFill>
                <a:latin typeface="Arial"/>
              </a:rPr>
              <a:t>, crab-waist collision optics</a:t>
            </a:r>
            <a:endParaRPr lang="en-US" sz="4400" dirty="0">
              <a:solidFill>
                <a:srgbClr val="0C377B"/>
              </a:solidFill>
              <a:latin typeface="Arial"/>
            </a:endParaRPr>
          </a:p>
          <a:p>
            <a:pPr marL="73152" indent="0" defTabSz="1828800">
              <a:spcBef>
                <a:spcPts val="2400"/>
              </a:spcBef>
              <a:buClr>
                <a:srgbClr val="0C377B"/>
              </a:buClr>
              <a:buNone/>
              <a:defRPr/>
            </a:pPr>
            <a:r>
              <a:rPr lang="en-US" sz="4400" b="1" dirty="0">
                <a:solidFill>
                  <a:srgbClr val="0C377B"/>
                </a:solidFill>
                <a:latin typeface="Arial"/>
              </a:rPr>
              <a:t>Synchrotron radiation power 50 MW/beam</a:t>
            </a:r>
            <a:r>
              <a:rPr lang="en-US" sz="4400" dirty="0">
                <a:solidFill>
                  <a:srgbClr val="0C377B"/>
                </a:solidFill>
                <a:latin typeface="Arial"/>
              </a:rPr>
              <a:t>                  at all beam energies</a:t>
            </a:r>
          </a:p>
          <a:p>
            <a:pPr marL="73152" indent="0" defTabSz="1828800">
              <a:spcBef>
                <a:spcPts val="2400"/>
              </a:spcBef>
              <a:buClr>
                <a:srgbClr val="0C377B"/>
              </a:buClr>
              <a:buNone/>
              <a:defRPr/>
            </a:pPr>
            <a:r>
              <a:rPr lang="en-US" sz="4400" b="1" dirty="0">
                <a:solidFill>
                  <a:srgbClr val="0C377B"/>
                </a:solidFill>
                <a:latin typeface="Arial"/>
              </a:rPr>
              <a:t>Top-up injection </a:t>
            </a:r>
            <a:r>
              <a:rPr lang="en-US" sz="4400" dirty="0">
                <a:solidFill>
                  <a:srgbClr val="0C377B"/>
                </a:solidFill>
                <a:latin typeface="Arial"/>
              </a:rPr>
              <a:t>scheme for high luminosity Requires </a:t>
            </a:r>
            <a:r>
              <a:rPr lang="en-US" sz="4400" b="1" dirty="0">
                <a:solidFill>
                  <a:srgbClr val="0C377B"/>
                </a:solidFill>
                <a:latin typeface="Arial"/>
              </a:rPr>
              <a:t>booster synchrotron in collider tunnel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AD1A5C-119A-4FB5-9FAC-2A96037B41B5}"/>
              </a:ext>
            </a:extLst>
          </p:cNvPr>
          <p:cNvSpPr txBox="1">
            <a:spLocks/>
          </p:cNvSpPr>
          <p:nvPr/>
        </p:nvSpPr>
        <p:spPr>
          <a:xfrm>
            <a:off x="0" y="101602"/>
            <a:ext cx="24384000" cy="1701122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FCC-</a:t>
            </a:r>
            <a:r>
              <a:rPr lang="en-US" sz="7200" dirty="0" err="1">
                <a:solidFill>
                  <a:srgbClr val="F8FAFF"/>
                </a:solidFill>
                <a:latin typeface="Arial"/>
              </a:rPr>
              <a:t>ee</a:t>
            </a:r>
            <a:r>
              <a:rPr lang="en-US" sz="7200" dirty="0">
                <a:solidFill>
                  <a:srgbClr val="F8FAFF"/>
                </a:solidFill>
                <a:latin typeface="Arial"/>
              </a:rPr>
              <a:t> basic design choices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6E1B70B-2D1B-4246-A16F-A4728F593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" y="353820"/>
            <a:ext cx="3870772" cy="1308584"/>
          </a:xfrm>
          <a:prstGeom prst="rect">
            <a:avLst/>
          </a:prstGeom>
        </p:spPr>
      </p:pic>
      <p:pic>
        <p:nvPicPr>
          <p:cNvPr id="9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4B0362A3-92DF-4905-BC43-81E54A815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510" y="2262516"/>
            <a:ext cx="11881490" cy="9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1301" y="2371941"/>
            <a:ext cx="2320139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 very large circular hadron collider seems 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approach to reach 100 </a:t>
            </a:r>
            <a:r>
              <a:rPr lang="en-GB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c.m.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range 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in coming decades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Access to 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particles (direct production)  in the few </a:t>
            </a:r>
            <a:r>
              <a:rPr lang="en-GB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30 </a:t>
            </a:r>
            <a:r>
              <a:rPr lang="en-GB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range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, far beyond LHC reach.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Much-increased rates for phenomena in the sub-</a:t>
            </a:r>
            <a:r>
              <a:rPr lang="en-GB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range 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→ increased precision w.r.t. LHC and possibly ILC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97280" y="8715878"/>
                <a:ext cx="20166712" cy="4298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name of the game of a hadron collider is </a:t>
                </a:r>
                <a:r>
                  <a:rPr lang="en-GB" sz="4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reach</a:t>
                </a:r>
              </a:p>
              <a:p>
                <a:endParaRPr lang="en-GB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cf. LHC: factor </a:t>
                </a:r>
                <a14:m>
                  <m:oMath xmlns:m="http://schemas.openxmlformats.org/officeDocument/2006/math">
                    <m:r>
                      <a:rPr lang="en-GB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GB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 in radius, factor </a:t>
                </a:r>
                <a14:m>
                  <m:oMath xmlns:m="http://schemas.openxmlformats.org/officeDocument/2006/math">
                    <m:r>
                      <a:rPr lang="en-GB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GB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 in field </a:t>
                </a:r>
                <a:r>
                  <a:rPr lang="en-GB" sz="48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GB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factor </a:t>
                </a:r>
                <a14:m>
                  <m:oMath xmlns:m="http://schemas.openxmlformats.org/officeDocument/2006/math">
                    <m:r>
                      <a:rPr lang="en-GB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GB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10  in </a:t>
                </a:r>
                <a:r>
                  <a:rPr lang="en-GB" sz="4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E</a:t>
                </a:r>
                <a:r>
                  <a:rPr lang="en-GB" sz="4800" b="1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c.m</a:t>
                </a:r>
                <a:r>
                  <a:rPr lang="en-GB" sz="4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.</a:t>
                </a:r>
                <a:endParaRPr lang="en-GB" sz="48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8715878"/>
                <a:ext cx="20166712" cy="4298613"/>
              </a:xfrm>
              <a:prstGeom prst="rect">
                <a:avLst/>
              </a:prstGeom>
              <a:blipFill>
                <a:blip r:embed="rId3"/>
                <a:stretch>
                  <a:fillRect t="-3245" b="-6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951898" y="10047093"/>
                <a:ext cx="9607437" cy="1439625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80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8000" i="1"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8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8000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8000">
                              <a:latin typeface="Cambria Math" panose="02040503050406030204" pitchFamily="18" charset="0"/>
                              <a:ea typeface="Cambria Math"/>
                            </a:rPr>
                            <m:t>dipole</m:t>
                          </m:r>
                        </m:sub>
                      </m:sSub>
                      <m:sSub>
                        <m:sSubPr>
                          <m:ctrlPr>
                            <a:rPr lang="en-GB" sz="8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8000" i="1"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8000" i="1"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8000">
                              <a:latin typeface="Cambria Math" panose="02040503050406030204" pitchFamily="18" charset="0"/>
                              <a:ea typeface="Cambria Math"/>
                            </a:rPr>
                            <m:t>bending</m:t>
                          </m:r>
                        </m:sub>
                      </m:sSub>
                    </m:oMath>
                  </m:oMathPara>
                </a14:m>
                <a:endParaRPr lang="en-GB" sz="3200" dirty="0">
                  <a:latin typeface="Unicode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898" y="10047093"/>
                <a:ext cx="9607437" cy="1439625"/>
              </a:xfrm>
              <a:prstGeom prst="rect">
                <a:avLst/>
              </a:prstGeom>
              <a:blipFill>
                <a:blip r:embed="rId4"/>
                <a:stretch>
                  <a:fillRect l="-1840" b="-17949"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0746569" y="7539749"/>
            <a:ext cx="30461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M. Mangano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BC1066-62AD-FC48-BD7C-82E463F779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4000" cy="1541396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        </a:t>
            </a:r>
            <a:r>
              <a:rPr lang="en-GB" altLang="en-GB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motivation for Hadron Collider</a:t>
            </a:r>
          </a:p>
        </p:txBody>
      </p:sp>
      <p:pic>
        <p:nvPicPr>
          <p:cNvPr id="9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056225E-539E-F460-DA86-4EF321EAB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A73DF6-3828-4943-B3CE-95D1DA6203D1}"/>
              </a:ext>
            </a:extLst>
          </p:cNvPr>
          <p:cNvSpPr txBox="1"/>
          <p:nvPr/>
        </p:nvSpPr>
        <p:spPr>
          <a:xfrm>
            <a:off x="313344" y="1463326"/>
            <a:ext cx="23802878" cy="1160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>
              <a:spcBef>
                <a:spcPts val="0"/>
              </a:spcBef>
              <a:defRPr/>
            </a:pPr>
            <a:endParaRPr lang="en-CH" sz="4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Geological, technical, environmental, administrative feasibility of tunnel and surface areas;</a:t>
            </a: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optimisation of placement and layout of the ring and related infrastructure;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CH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Administrative processes for a potential project approval (identify/remove showstopper); 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CH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Optimisation of the colliders design and their injector chains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CH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operational model for colliders and experiments in terms of human and financial resource needs, as well as </a:t>
            </a:r>
            <a:r>
              <a:rPr lang="en-US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aspects and energy efficiency;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CH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Consolidated cost estimate, as well as funding and organisational models needed to enable  the project completion, implementation and operation;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CH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from outside CERN’s budget tunnel and FCC-</a:t>
            </a:r>
            <a:r>
              <a:rPr lang="en-GB" sz="4400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endParaRPr lang="en-GB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CH" sz="4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 algn="l" defTabSz="1828800" hangingPunct="1">
              <a:spcBef>
                <a:spcPts val="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Physics case and detector concepts for both colliders</a:t>
            </a:r>
            <a:r>
              <a:rPr lang="en-GB" sz="4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CH" sz="4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0E1BE9-F121-4013-B74E-7FB8938F1983}"/>
              </a:ext>
            </a:extLst>
          </p:cNvPr>
          <p:cNvSpPr txBox="1">
            <a:spLocks/>
          </p:cNvSpPr>
          <p:nvPr/>
        </p:nvSpPr>
        <p:spPr>
          <a:xfrm>
            <a:off x="30560" y="-78070"/>
            <a:ext cx="24384000" cy="1845910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          </a:t>
            </a:r>
            <a:r>
              <a:rPr lang="en-GB" altLang="en-GB" sz="7200" dirty="0">
                <a:solidFill>
                  <a:srgbClr val="F8FAFF"/>
                </a:solidFill>
                <a:latin typeface="Arial"/>
              </a:rPr>
              <a:t>FCC Feasibility Study (2021-205): objectives</a:t>
            </a: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B7A4B7D-ED83-4777-ABFE-BD43BEB1B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" y="38336"/>
            <a:ext cx="3870772" cy="1308584"/>
          </a:xfrm>
          <a:prstGeom prst="rect">
            <a:avLst/>
          </a:prstGeom>
        </p:spPr>
      </p:pic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CBA5534E-E90B-5ACA-094D-E0243CAE83C8}"/>
              </a:ext>
            </a:extLst>
          </p:cNvPr>
          <p:cNvSpPr/>
          <p:nvPr/>
        </p:nvSpPr>
        <p:spPr>
          <a:xfrm>
            <a:off x="15947502" y="9878525"/>
            <a:ext cx="8412560" cy="336534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CERN funding for the Feasibility Study </a:t>
            </a:r>
            <a:r>
              <a:rPr lang="en-GB" b="1" dirty="0">
                <a:solidFill>
                  <a:srgbClr val="0C377B"/>
                </a:solidFill>
                <a:latin typeface="Century Gothic" panose="020B0502020202020204" pitchFamily="34" charset="0"/>
              </a:rPr>
              <a:t>2021 - 2025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C377B"/>
                </a:solidFill>
                <a:latin typeface="Century Gothic" panose="020B0502020202020204" pitchFamily="34" charset="0"/>
              </a:rPr>
              <a:t>100 MCHF material &amp; personnel</a:t>
            </a:r>
          </a:p>
        </p:txBody>
      </p:sp>
    </p:spTree>
    <p:extLst>
      <p:ext uri="{BB962C8B-B14F-4D97-AF65-F5344CB8AC3E}">
        <p14:creationId xmlns:p14="http://schemas.microsoft.com/office/powerpoint/2010/main" val="43582789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BF28971C-45B9-A743-8BA2-77879107A3AF}"/>
              </a:ext>
            </a:extLst>
          </p:cNvPr>
          <p:cNvSpPr txBox="1">
            <a:spLocks/>
          </p:cNvSpPr>
          <p:nvPr/>
        </p:nvSpPr>
        <p:spPr>
          <a:xfrm>
            <a:off x="3" y="-54768"/>
            <a:ext cx="24383998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Collider cm Energy vs year</a:t>
            </a:r>
            <a:endParaRPr lang="en-GB" sz="7200" dirty="0">
              <a:solidFill>
                <a:srgbClr val="F8FAFF"/>
              </a:solidFill>
              <a:latin typeface="Arial"/>
            </a:endParaRPr>
          </a:p>
        </p:txBody>
      </p:sp>
      <p:pic>
        <p:nvPicPr>
          <p:cNvPr id="30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042E9EA-E1F5-EF8B-CCEB-2F1C4319A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2" y="217328"/>
            <a:ext cx="4092888" cy="144906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EAFFCCE5-CCCF-31D6-775D-921A2A87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96" y="1961456"/>
            <a:ext cx="17198907" cy="117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2997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he FCC Feasibility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FCC Feasibility Study </a:t>
            </a:r>
          </a:p>
        </p:txBody>
      </p:sp>
      <p:sp>
        <p:nvSpPr>
          <p:cNvPr id="488" name="Design new detector concepts to realise the physics potential of the FCC-ee…"/>
          <p:cNvSpPr txBox="1">
            <a:spLocks noGrp="1"/>
          </p:cNvSpPr>
          <p:nvPr>
            <p:ph type="body" idx="1"/>
          </p:nvPr>
        </p:nvSpPr>
        <p:spPr>
          <a:xfrm>
            <a:off x="1685943" y="3617359"/>
            <a:ext cx="21703692" cy="8395349"/>
          </a:xfrm>
          <a:prstGeom prst="rect">
            <a:avLst/>
          </a:prstGeom>
        </p:spPr>
        <p:txBody>
          <a:bodyPr/>
          <a:lstStyle/>
          <a:p>
            <a:pPr marL="743204" indent="-743204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5544"/>
            </a:pPr>
            <a:r>
              <a:t>Design new detector concepts to realise the physics potential of the FCC-ee</a:t>
            </a:r>
          </a:p>
          <a:p>
            <a:pPr marL="1220977" lvl="1" indent="-743203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4950"/>
            </a:pPr>
            <a:r>
              <a:t>both in term of precision and sensitivity</a:t>
            </a:r>
          </a:p>
          <a:p>
            <a:pPr marL="1220977" lvl="1" indent="-743203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4950"/>
            </a:pPr>
            <a:endParaRPr/>
          </a:p>
          <a:p>
            <a:pPr marL="743204" indent="-743204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5544"/>
            </a:pPr>
            <a:r>
              <a:t>Focus on benchmark studies </a:t>
            </a:r>
          </a:p>
          <a:p>
            <a:pPr marL="1220977" lvl="1" indent="-743203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4950"/>
            </a:pPr>
            <a:r>
              <a:t>that represent the physics goals and allow to extract the detector requirements </a:t>
            </a:r>
          </a:p>
          <a:p>
            <a:pPr marL="1220977" lvl="1" indent="-743203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4950"/>
            </a:pPr>
            <a:endParaRPr/>
          </a:p>
          <a:p>
            <a:pPr marL="743204" indent="-743204" defTabSz="914400">
              <a:spcBef>
                <a:spcPts val="2300"/>
              </a:spcBef>
              <a:tabLst>
                <a:tab pos="342900" algn="l"/>
                <a:tab pos="698500" algn="l"/>
                <a:tab pos="1054100" algn="l"/>
                <a:tab pos="1397000" algn="l"/>
                <a:tab pos="1752600" algn="l"/>
                <a:tab pos="2108200" algn="l"/>
                <a:tab pos="2463800" algn="l"/>
                <a:tab pos="2806700" algn="l"/>
                <a:tab pos="3162300" algn="l"/>
                <a:tab pos="3517900" algn="l"/>
                <a:tab pos="3860800" algn="l"/>
                <a:tab pos="4216400" algn="l"/>
              </a:tabLst>
              <a:defRPr sz="5544"/>
            </a:pPr>
            <a:r>
              <a:t>Need to develop simulation and analysis tools to get this done</a:t>
            </a:r>
          </a:p>
        </p:txBody>
      </p:sp>
      <p:sp>
        <p:nvSpPr>
          <p:cNvPr id="4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490" name="CASE STUDIES: reverse engineering of analysis"/>
          <p:cNvSpPr txBox="1"/>
          <p:nvPr/>
        </p:nvSpPr>
        <p:spPr>
          <a:xfrm rot="20494746">
            <a:off x="6617052" y="5536324"/>
            <a:ext cx="12200235" cy="2184401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CASE STUDIES: reverse engineering of analysis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Interplay of activ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Interplay of activities </a:t>
            </a:r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494" name="Screenshot 2022-03-16 at 10.35.56.png" descr="Screenshot 2022-03-16 at 10.35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566" y="2318990"/>
            <a:ext cx="17165363" cy="7186759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Full integration between Phys.Programme and Phys. Performance…"/>
          <p:cNvSpPr txBox="1"/>
          <p:nvPr/>
        </p:nvSpPr>
        <p:spPr>
          <a:xfrm>
            <a:off x="592130" y="9753499"/>
            <a:ext cx="23470236" cy="2946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Full integration between Phys.Programme and Phys. Performance</a:t>
            </a:r>
          </a:p>
          <a:p>
            <a:pPr>
              <a:defRPr sz="5000"/>
            </a:pPr>
            <a:endParaRPr/>
          </a:p>
          <a:p>
            <a:pPr>
              <a:defRPr sz="5000"/>
            </a:pPr>
            <a:r>
              <a:t>In RD-FCC this is already the case in Working Package 1: “Physics &amp; Simulation” 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Interplay of activ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Interplay of activities </a:t>
            </a:r>
          </a:p>
        </p:txBody>
      </p:sp>
      <p:sp>
        <p:nvSpPr>
          <p:cNvPr id="548" name="Physics Programme: proposes physics benchmarks…"/>
          <p:cNvSpPr txBox="1">
            <a:spLocks noGrp="1"/>
          </p:cNvSpPr>
          <p:nvPr>
            <p:ph type="body" sz="half" idx="1"/>
          </p:nvPr>
        </p:nvSpPr>
        <p:spPr>
          <a:xfrm>
            <a:off x="1108659" y="2919504"/>
            <a:ext cx="22166682" cy="4262652"/>
          </a:xfrm>
          <a:prstGeom prst="rect">
            <a:avLst/>
          </a:prstGeom>
        </p:spPr>
        <p:txBody>
          <a:bodyPr/>
          <a:lstStyle/>
          <a:p>
            <a:r>
              <a:rPr b="1"/>
              <a:t>Physics Programme:</a:t>
            </a:r>
            <a:r>
              <a:t> proposes physics benchmarks </a:t>
            </a:r>
          </a:p>
          <a:p>
            <a:r>
              <a:rPr b="1"/>
              <a:t>Detector Concepts:</a:t>
            </a:r>
            <a:r>
              <a:t> explores new technologies </a:t>
            </a:r>
          </a:p>
          <a:p>
            <a:r>
              <a:rPr b="1"/>
              <a:t>Physics Performance:</a:t>
            </a:r>
            <a:r>
              <a:t> connects the two by means of “case studies” </a:t>
            </a:r>
          </a:p>
        </p:txBody>
      </p:sp>
      <p:sp>
        <p:nvSpPr>
          <p:cNvPr id="5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550" name="To optimise the ultimate statistical sensitivity…"/>
          <p:cNvSpPr txBox="1"/>
          <p:nvPr/>
        </p:nvSpPr>
        <p:spPr>
          <a:xfrm>
            <a:off x="2342773" y="7478549"/>
            <a:ext cx="19698454" cy="25273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65200" lvl="1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4A4A4A"/>
                </a:solidFill>
              </a:defRPr>
            </a:pPr>
            <a:r>
              <a:t>To optimise the ultimate statistical sensitivity </a:t>
            </a:r>
          </a:p>
          <a:p>
            <a:pPr marL="965200" lvl="1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4A4A4A"/>
                </a:solidFill>
              </a:defRPr>
            </a:pPr>
            <a:r>
              <a:t>To identify and evaluate the limiting systematic uncertainties </a:t>
            </a:r>
          </a:p>
          <a:p>
            <a:pPr marL="965200" lvl="1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4A4A4A"/>
                </a:solidFill>
              </a:defRPr>
            </a:pPr>
            <a:r>
              <a:t>To establish detector requirements and pass them on to the Detector Concept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FCC-ee Physics program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FCC-ee Physics programme</a:t>
            </a:r>
          </a:p>
        </p:txBody>
      </p:sp>
      <p:sp>
        <p:nvSpPr>
          <p:cNvPr id="566" name="Agenda Topic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569" name="Group 4"/>
          <p:cNvGrpSpPr/>
          <p:nvPr/>
        </p:nvGrpSpPr>
        <p:grpSpPr>
          <a:xfrm>
            <a:off x="242047" y="611000"/>
            <a:ext cx="23899906" cy="12138213"/>
            <a:chOff x="0" y="0"/>
            <a:chExt cx="23899905" cy="12138211"/>
          </a:xfrm>
        </p:grpSpPr>
        <p:pic>
          <p:nvPicPr>
            <p:cNvPr id="567" name="Picture 1" descr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3899906" cy="12138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8" name="TextBox 3"/>
            <p:cNvSpPr txBox="1"/>
            <p:nvPr/>
          </p:nvSpPr>
          <p:spPr>
            <a:xfrm>
              <a:off x="21778163" y="311200"/>
              <a:ext cx="1752884" cy="677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9727" tIns="109727" rIns="109727" bIns="109727" numCol="1" anchor="t">
              <a:spAutoFit/>
            </a:bodyPr>
            <a:lstStyle>
              <a:lvl1pPr algn="l" defTabSz="1828728">
                <a:spcBef>
                  <a:spcPts val="0"/>
                </a:spcBef>
                <a:defRPr sz="36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&amp; QCD</a:t>
              </a:r>
            </a:p>
          </p:txBody>
        </p:sp>
      </p:grpSp>
      <p:sp>
        <p:nvSpPr>
          <p:cNvPr id="570" name="Slide Number Placeholder 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age" descr="Image"/>
          <p:cNvPicPr>
            <a:picLocks noChangeAspect="1"/>
          </p:cNvPicPr>
          <p:nvPr/>
        </p:nvPicPr>
        <p:blipFill>
          <a:blip r:embed="rId2"/>
          <a:srcRect t="8151" r="6666"/>
          <a:stretch>
            <a:fillRect/>
          </a:stretch>
        </p:blipFill>
        <p:spPr>
          <a:xfrm>
            <a:off x="15082959" y="2166802"/>
            <a:ext cx="8741204" cy="5682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Screenshot 2021-05-31 at 09.36.44.png" descr="Screenshot 2021-05-31 at 09.36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4003" y="1884474"/>
            <a:ext cx="13677194" cy="9947052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Full Simulation of IDEA"/>
          <p:cNvSpPr txBox="1">
            <a:spLocks noGrp="1"/>
          </p:cNvSpPr>
          <p:nvPr>
            <p:ph type="title"/>
          </p:nvPr>
        </p:nvSpPr>
        <p:spPr>
          <a:xfrm>
            <a:off x="5560115" y="944159"/>
            <a:ext cx="20929601" cy="1672767"/>
          </a:xfrm>
          <a:prstGeom prst="rect">
            <a:avLst/>
          </a:prstGeom>
        </p:spPr>
        <p:txBody>
          <a:bodyPr/>
          <a:lstStyle/>
          <a:p>
            <a:r>
              <a:t>Full Simulation of IDEA</a:t>
            </a:r>
          </a:p>
        </p:txBody>
      </p:sp>
      <p:sp>
        <p:nvSpPr>
          <p:cNvPr id="6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646" name="Text"/>
          <p:cNvSpPr txBox="1"/>
          <p:nvPr/>
        </p:nvSpPr>
        <p:spPr>
          <a:xfrm>
            <a:off x="15512921" y="2649964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0"/>
              </a:spcBef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7" name="DC-hits"/>
          <p:cNvSpPr txBox="1"/>
          <p:nvPr/>
        </p:nvSpPr>
        <p:spPr>
          <a:xfrm>
            <a:off x="20227043" y="5085258"/>
            <a:ext cx="132511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0433FF"/>
                </a:solidFill>
              </a:defRPr>
            </a:lvl1pPr>
          </a:lstStyle>
          <a:p>
            <a:r>
              <a:t>DC-hits</a:t>
            </a:r>
          </a:p>
        </p:txBody>
      </p:sp>
      <p:sp>
        <p:nvSpPr>
          <p:cNvPr id="648" name="Calo-hits"/>
          <p:cNvSpPr txBox="1"/>
          <p:nvPr/>
        </p:nvSpPr>
        <p:spPr>
          <a:xfrm>
            <a:off x="16340272" y="2368829"/>
            <a:ext cx="155021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2600"/>
                </a:solidFill>
              </a:defRPr>
            </a:lvl1pPr>
          </a:lstStyle>
          <a:p>
            <a:r>
              <a:t>Calo-hits</a:t>
            </a:r>
          </a:p>
        </p:txBody>
      </p:sp>
      <p:sp>
        <p:nvSpPr>
          <p:cNvPr id="649" name="Visualization of IDEA geometry in GEANT…"/>
          <p:cNvSpPr txBox="1"/>
          <p:nvPr/>
        </p:nvSpPr>
        <p:spPr>
          <a:xfrm>
            <a:off x="798980" y="11859644"/>
            <a:ext cx="9911081" cy="1625601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Visualization of IDEA geometry in GEANT</a:t>
            </a:r>
          </a:p>
          <a:p>
            <a:r>
              <a:t>Vertex, Drift Chamber and DR Calorimeter</a:t>
            </a:r>
          </a:p>
        </p:txBody>
      </p:sp>
      <p:sp>
        <p:nvSpPr>
          <p:cNvPr id="650" name="Description of the full detector response at the hit level for:…"/>
          <p:cNvSpPr txBox="1">
            <a:spLocks noGrp="1"/>
          </p:cNvSpPr>
          <p:nvPr>
            <p:ph type="body" sz="quarter" idx="1"/>
          </p:nvPr>
        </p:nvSpPr>
        <p:spPr>
          <a:xfrm>
            <a:off x="11830454" y="8137791"/>
            <a:ext cx="12261347" cy="441932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68132" indent="-668132" defTabSz="914400">
              <a:spcBef>
                <a:spcPts val="2100"/>
              </a:spcBef>
              <a:tabLst>
                <a:tab pos="304800" algn="l"/>
                <a:tab pos="622300" algn="l"/>
                <a:tab pos="939800" algn="l"/>
                <a:tab pos="1257300" algn="l"/>
                <a:tab pos="1574800" algn="l"/>
                <a:tab pos="1892300" algn="l"/>
                <a:tab pos="2209800" algn="l"/>
                <a:tab pos="2527300" algn="l"/>
                <a:tab pos="2844800" algn="l"/>
                <a:tab pos="3162300" algn="l"/>
                <a:tab pos="3479800" algn="l"/>
                <a:tab pos="3797300" algn="l"/>
              </a:tabLst>
              <a:defRPr sz="4984"/>
            </a:pPr>
            <a:r>
              <a:t>Description of the full detector response at the hit level for: </a:t>
            </a:r>
          </a:p>
          <a:p>
            <a:pPr marL="1097646" lvl="1" indent="-668132" defTabSz="914400">
              <a:spcBef>
                <a:spcPts val="2100"/>
              </a:spcBef>
              <a:tabLst>
                <a:tab pos="304800" algn="l"/>
                <a:tab pos="622300" algn="l"/>
                <a:tab pos="939800" algn="l"/>
                <a:tab pos="1257300" algn="l"/>
                <a:tab pos="1574800" algn="l"/>
                <a:tab pos="1892300" algn="l"/>
                <a:tab pos="2209800" algn="l"/>
                <a:tab pos="2527300" algn="l"/>
                <a:tab pos="2844800" algn="l"/>
                <a:tab pos="3162300" algn="l"/>
                <a:tab pos="3479800" algn="l"/>
                <a:tab pos="3797300" algn="l"/>
              </a:tabLst>
              <a:defRPr sz="4450"/>
            </a:pPr>
            <a:r>
              <a:t>Reconstruction algorithms development </a:t>
            </a:r>
          </a:p>
          <a:p>
            <a:pPr marL="1097646" lvl="1" indent="-668132" defTabSz="914400">
              <a:spcBef>
                <a:spcPts val="2100"/>
              </a:spcBef>
              <a:tabLst>
                <a:tab pos="304800" algn="l"/>
                <a:tab pos="622300" algn="l"/>
                <a:tab pos="939800" algn="l"/>
                <a:tab pos="1257300" algn="l"/>
                <a:tab pos="1574800" algn="l"/>
                <a:tab pos="1892300" algn="l"/>
                <a:tab pos="2209800" algn="l"/>
                <a:tab pos="2527300" algn="l"/>
                <a:tab pos="2844800" algn="l"/>
                <a:tab pos="3162300" algn="l"/>
                <a:tab pos="3479800" algn="l"/>
                <a:tab pos="3797300" algn="l"/>
              </a:tabLst>
              <a:defRPr sz="4450"/>
            </a:pPr>
            <a:r>
              <a:t>physics performance studies</a:t>
            </a:r>
          </a:p>
          <a:p>
            <a:pPr marL="1097646" lvl="1" indent="-668132" defTabSz="914400">
              <a:spcBef>
                <a:spcPts val="2100"/>
              </a:spcBef>
              <a:tabLst>
                <a:tab pos="304800" algn="l"/>
                <a:tab pos="622300" algn="l"/>
                <a:tab pos="939800" algn="l"/>
                <a:tab pos="1257300" algn="l"/>
                <a:tab pos="1574800" algn="l"/>
                <a:tab pos="1892300" algn="l"/>
                <a:tab pos="2209800" algn="l"/>
                <a:tab pos="2527300" algn="l"/>
                <a:tab pos="2844800" algn="l"/>
                <a:tab pos="3162300" algn="l"/>
                <a:tab pos="3479800" algn="l"/>
                <a:tab pos="3797300" algn="l"/>
              </a:tabLst>
              <a:defRPr sz="4450"/>
            </a:pPr>
            <a:r>
              <a:t>TestBeam data comparison for validation </a:t>
            </a:r>
          </a:p>
        </p:txBody>
      </p:sp>
      <p:sp>
        <p:nvSpPr>
          <p:cNvPr id="651" name="BARI,LECCE, FERRARA,PAVIA, TORINO+CERN, SUSSEX"/>
          <p:cNvSpPr txBox="1"/>
          <p:nvPr/>
        </p:nvSpPr>
        <p:spPr>
          <a:xfrm>
            <a:off x="18746" y="25400"/>
            <a:ext cx="13478853" cy="800101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BARI,LECCE, FERRARA,PAVIA, TORINO+CERN, SUSSEX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Exploring calorimetry options"/>
          <p:cNvSpPr txBox="1">
            <a:spLocks noGrp="1"/>
          </p:cNvSpPr>
          <p:nvPr>
            <p:ph type="title"/>
          </p:nvPr>
        </p:nvSpPr>
        <p:spPr>
          <a:xfrm>
            <a:off x="1727200" y="1024162"/>
            <a:ext cx="20929600" cy="1672767"/>
          </a:xfrm>
          <a:prstGeom prst="rect">
            <a:avLst/>
          </a:prstGeom>
        </p:spPr>
        <p:txBody>
          <a:bodyPr/>
          <a:lstStyle/>
          <a:p>
            <a:r>
              <a:t>Exploring calorimetry options </a:t>
            </a:r>
          </a:p>
        </p:txBody>
      </p:sp>
      <p:sp>
        <p:nvSpPr>
          <p:cNvPr id="654" name="Full simulations  describing different configurations including response of the electronic…"/>
          <p:cNvSpPr txBox="1">
            <a:spLocks noGrp="1"/>
          </p:cNvSpPr>
          <p:nvPr>
            <p:ph type="body" sz="quarter" idx="1"/>
          </p:nvPr>
        </p:nvSpPr>
        <p:spPr>
          <a:xfrm>
            <a:off x="7271404" y="3006349"/>
            <a:ext cx="7924250" cy="383341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0540" indent="-570540" defTabSz="914400">
              <a:spcBef>
                <a:spcPts val="1800"/>
              </a:spcBef>
              <a:tabLst>
                <a:tab pos="266700" algn="l"/>
                <a:tab pos="533400" algn="l"/>
                <a:tab pos="800100" algn="l"/>
                <a:tab pos="1079500" algn="l"/>
                <a:tab pos="1346200" algn="l"/>
                <a:tab pos="1612900" algn="l"/>
                <a:tab pos="1879600" algn="l"/>
                <a:tab pos="2159000" algn="l"/>
                <a:tab pos="2425700" algn="l"/>
                <a:tab pos="2692400" algn="l"/>
                <a:tab pos="2971800" algn="l"/>
                <a:tab pos="3238500" algn="l"/>
              </a:tabLst>
              <a:defRPr sz="4256"/>
            </a:pPr>
            <a:r>
              <a:t>Full simulations  describing different configurations including response of the electronic</a:t>
            </a:r>
          </a:p>
          <a:p>
            <a:pPr marL="570540" indent="-570540" defTabSz="914400">
              <a:spcBef>
                <a:spcPts val="1800"/>
              </a:spcBef>
              <a:tabLst>
                <a:tab pos="266700" algn="l"/>
                <a:tab pos="533400" algn="l"/>
                <a:tab pos="800100" algn="l"/>
                <a:tab pos="1079500" algn="l"/>
                <a:tab pos="1346200" algn="l"/>
                <a:tab pos="1612900" algn="l"/>
                <a:tab pos="1879600" algn="l"/>
                <a:tab pos="2159000" algn="l"/>
                <a:tab pos="2425700" algn="l"/>
                <a:tab pos="2692400" algn="l"/>
                <a:tab pos="2971800" algn="l"/>
                <a:tab pos="3238500" algn="l"/>
              </a:tabLst>
              <a:defRPr sz="4256"/>
            </a:pPr>
            <a:r>
              <a:t>Develop and test new reco algorithms</a:t>
            </a:r>
          </a:p>
        </p:txBody>
      </p:sp>
      <p:sp>
        <p:nvSpPr>
          <p:cNvPr id="6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658" name="Group"/>
          <p:cNvGrpSpPr/>
          <p:nvPr/>
        </p:nvGrpSpPr>
        <p:grpSpPr>
          <a:xfrm>
            <a:off x="664654" y="1970093"/>
            <a:ext cx="5656772" cy="5455756"/>
            <a:chOff x="0" y="0"/>
            <a:chExt cx="5656771" cy="5455755"/>
          </a:xfrm>
        </p:grpSpPr>
        <p:pic>
          <p:nvPicPr>
            <p:cNvPr id="656" name="fig16.png" descr="fig16.png"/>
            <p:cNvPicPr>
              <a:picLocks noChangeAspect="1"/>
            </p:cNvPicPr>
            <p:nvPr/>
          </p:nvPicPr>
          <p:blipFill>
            <a:blip r:embed="rId2"/>
            <a:srcRect l="16495" r="9521"/>
            <a:stretch>
              <a:fillRect/>
            </a:stretch>
          </p:blipFill>
          <p:spPr>
            <a:xfrm>
              <a:off x="0" y="391280"/>
              <a:ext cx="5656672" cy="5064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7" name="GEANT4 - Qt visualizer - IDEA /"/>
                <p:cNvSpPr txBox="1"/>
                <p:nvPr/>
              </p:nvSpPr>
              <p:spPr>
                <a:xfrm>
                  <a:off x="0" y="0"/>
                  <a:ext cx="5656772" cy="39128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algn="l" defTabSz="914400">
                    <a:spcBef>
                      <a:spcPts val="0"/>
                    </a:spcBef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GEANT4 - Qt visualizer - IDEA 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𝑗𝑗</m:t>
                      </m:r>
                    </m:oMath>
                  </a14:m>
                  <a:endParaRPr/>
                </a:p>
              </p:txBody>
            </p:sp>
          </mc:Choice>
          <mc:Fallback xmlns="">
            <p:sp>
              <p:nvSpPr>
                <p:cNvPr id="657" name="GEANT4 - Qt visualizer - IDEA /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5656772" cy="391281"/>
                </a:xfrm>
                <a:prstGeom prst="rect">
                  <a:avLst/>
                </a:prstGeom>
                <a:blipFill>
                  <a:blip r:embed="rId3"/>
                  <a:stretch>
                    <a:fillRect l="-2466" t="-9677" b="-1935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9" name="slice_white_wlabels_w_inset.pdf" descr="slice_white_wlabels_w_inse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421" y="7149183"/>
            <a:ext cx="10114774" cy="593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cCompareRes_DRO_PFA_B2T_TEST.pdf" descr="cCompareRes_DRO_PFA_B2T_TEST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8877" y="2806691"/>
            <a:ext cx="7542162" cy="7262825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Reach desired 3-4% resolution for jets &gt;50 GeV with crystal+PF"/>
          <p:cNvSpPr txBox="1"/>
          <p:nvPr/>
        </p:nvSpPr>
        <p:spPr>
          <a:xfrm>
            <a:off x="14408990" y="10672664"/>
            <a:ext cx="9638185" cy="1671837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Reach desired 3-4% resolution for jets &gt;50 GeV with crystal+PF</a:t>
            </a:r>
          </a:p>
        </p:txBody>
      </p:sp>
      <p:sp>
        <p:nvSpPr>
          <p:cNvPr id="662" name="DR+Crystal option"/>
          <p:cNvSpPr txBox="1"/>
          <p:nvPr/>
        </p:nvSpPr>
        <p:spPr>
          <a:xfrm>
            <a:off x="2606809" y="12782550"/>
            <a:ext cx="44140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DR+Crystal option</a:t>
            </a:r>
          </a:p>
        </p:txBody>
      </p:sp>
      <p:sp>
        <p:nvSpPr>
          <p:cNvPr id="663" name="MIB,PAVIA+SUSSEX"/>
          <p:cNvSpPr txBox="1"/>
          <p:nvPr/>
        </p:nvSpPr>
        <p:spPr>
          <a:xfrm>
            <a:off x="84331" y="76200"/>
            <a:ext cx="4823461" cy="800101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MIB,PAVIA+SUSSEX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On the way to ParticleFlow reconstruc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 the way to ParticleFlow reconstruction…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9" name="1) Hits around crystal neutral seeds are clustered as photon hits and are not associated to tracks.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412169" y="2639814"/>
                <a:ext cx="5857923" cy="9757827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495469" indent="-495469" defTabSz="914400">
                  <a:lnSpc>
                    <a:spcPct val="90000"/>
                  </a:lnSpc>
                  <a:spcBef>
                    <a:spcPts val="1500"/>
                  </a:spcBef>
                  <a:tabLst>
                    <a:tab pos="228600" algn="l"/>
                    <a:tab pos="457200" algn="l"/>
                    <a:tab pos="698500" algn="l"/>
                    <a:tab pos="927100" algn="l"/>
                    <a:tab pos="1168400" algn="l"/>
                    <a:tab pos="1397000" algn="l"/>
                    <a:tab pos="1638300" algn="l"/>
                    <a:tab pos="1866900" algn="l"/>
                    <a:tab pos="2108200" algn="l"/>
                    <a:tab pos="2336800" algn="l"/>
                    <a:tab pos="2578100" algn="l"/>
                    <a:tab pos="2806700" algn="l"/>
                  </a:tabLst>
                  <a:defRPr sz="3696"/>
                </a:pPr>
                <a:r>
                  <a:t>1) Hits around </a:t>
                </a:r>
                <a:r>
                  <a:rPr i="1">
                    <a:solidFill>
                      <a:srgbClr val="12329A"/>
                    </a:solidFill>
                  </a:rPr>
                  <a:t>crystal neutral</a:t>
                </a:r>
                <a:r>
                  <a:rPr i="1"/>
                  <a:t> seeds </a:t>
                </a:r>
                <a:r>
                  <a:t>are clustered</a:t>
                </a:r>
                <a:r>
                  <a:rPr i="1"/>
                  <a:t> </a:t>
                </a:r>
                <a:r>
                  <a:t>as</a:t>
                </a:r>
                <a:r>
                  <a:rPr i="1"/>
                  <a:t> </a:t>
                </a:r>
                <a:r>
                  <a:rPr i="1">
                    <a:solidFill>
                      <a:srgbClr val="12329A"/>
                    </a:solidFill>
                  </a:rPr>
                  <a:t>photon hits</a:t>
                </a:r>
                <a:r>
                  <a:rPr i="1"/>
                  <a:t> </a:t>
                </a:r>
                <a:r>
                  <a:t>and are not associated to tracks.</a:t>
                </a:r>
              </a:p>
              <a:p>
                <a:pPr marL="0" indent="0" defTabSz="603504">
                  <a:spcBef>
                    <a:spcPts val="0"/>
                  </a:spcBef>
                  <a:buSzTx/>
                  <a:buNone/>
                  <a:tabLst/>
                  <a:defRPr sz="3300" u="sng">
                    <a:solidFill>
                      <a:srgbClr val="911C1A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Crystal section is crucial in 1) ↑</a:t>
                </a:r>
              </a:p>
              <a:p>
                <a:pPr marL="0" indent="0" defTabSz="603504">
                  <a:spcBef>
                    <a:spcPts val="0"/>
                  </a:spcBef>
                  <a:buSzTx/>
                  <a:buNone/>
                  <a:tabLst/>
                  <a:defRPr sz="3300" u="sng">
                    <a:solidFill>
                      <a:srgbClr val="911C1A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i="1"/>
              </a:p>
              <a:p>
                <a:pPr marL="495469" indent="-495469" defTabSz="914400">
                  <a:lnSpc>
                    <a:spcPct val="90000"/>
                  </a:lnSpc>
                  <a:spcBef>
                    <a:spcPts val="1500"/>
                  </a:spcBef>
                  <a:tabLst>
                    <a:tab pos="228600" algn="l"/>
                    <a:tab pos="457200" algn="l"/>
                    <a:tab pos="698500" algn="l"/>
                    <a:tab pos="927100" algn="l"/>
                    <a:tab pos="1168400" algn="l"/>
                    <a:tab pos="1397000" algn="l"/>
                    <a:tab pos="1638300" algn="l"/>
                    <a:tab pos="1866900" algn="l"/>
                    <a:tab pos="2108200" algn="l"/>
                    <a:tab pos="2336800" algn="l"/>
                    <a:tab pos="2578100" algn="l"/>
                    <a:tab pos="2806700" algn="l"/>
                  </a:tabLst>
                  <a:defRPr sz="3696"/>
                </a:pPr>
                <a:r>
                  <a:rPr i="1"/>
                  <a:t>2) </a:t>
                </a:r>
                <a:r>
                  <a:rPr i="1">
                    <a:solidFill>
                      <a:srgbClr val="12329A"/>
                    </a:solidFill>
                  </a:rPr>
                  <a:t>Calorimeter hits</a:t>
                </a:r>
                <a:r>
                  <a:rPr i="1"/>
                  <a:t> </a:t>
                </a:r>
                <a:r>
                  <a:t>are associated to tracks based on their track-distance.</a:t>
                </a:r>
                <a:br/>
                <a:br/>
                <a:br/>
                <a:r>
                  <a:t>If the sum of the energy associated to a track is within </a:t>
                </a:r>
                <a14:m>
                  <m:oMath xmlns:m="http://schemas.openxmlformats.org/officeDocument/2006/math">
                    <m:r>
                      <a:rPr sz="4300" i="1">
                        <a:solidFill>
                          <a:srgbClr val="9411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4300" i="1">
                        <a:solidFill>
                          <a:srgbClr val="9411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t> from the expected energy the calorimeter hits are replaced with the track momentum.</a:t>
                </a:r>
                <a:endParaRPr sz="5600"/>
              </a:p>
            </p:txBody>
          </p:sp>
        </mc:Choice>
        <mc:Fallback xmlns="">
          <p:sp>
            <p:nvSpPr>
              <p:cNvPr id="679" name="1) Hits around crystal neutral seeds are clustered as photon hits and are not associated to track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412169" y="2639814"/>
                <a:ext cx="5857923" cy="9757827"/>
              </a:xfrm>
              <a:prstGeom prst="rect">
                <a:avLst/>
              </a:prstGeom>
              <a:blipFill>
                <a:blip r:embed="rId2"/>
                <a:stretch>
                  <a:fillRect l="-3680" t="-1299" r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grpSp>
        <p:nvGrpSpPr>
          <p:cNvPr id="683" name="Group"/>
          <p:cNvGrpSpPr/>
          <p:nvPr/>
        </p:nvGrpSpPr>
        <p:grpSpPr>
          <a:xfrm>
            <a:off x="6902756" y="2593190"/>
            <a:ext cx="17763714" cy="9851074"/>
            <a:chOff x="0" y="0"/>
            <a:chExt cx="17763712" cy="9851073"/>
          </a:xfrm>
        </p:grpSpPr>
        <p:pic>
          <p:nvPicPr>
            <p:cNvPr id="681" name="event_display_for_paper.pdf" descr="event_display_for_paper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7417407" cy="9797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2" name="Rectangle"/>
            <p:cNvSpPr/>
            <p:nvPr/>
          </p:nvSpPr>
          <p:spPr>
            <a:xfrm>
              <a:off x="15344627" y="9129211"/>
              <a:ext cx="2419086" cy="7218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spcBef>
                  <a:spcPts val="0"/>
                </a:spcBef>
                <a:defRPr sz="3600">
                  <a:solidFill>
                    <a:srgbClr val="0033A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84" name="Line"/>
          <p:cNvSpPr/>
          <p:nvPr/>
        </p:nvSpPr>
        <p:spPr>
          <a:xfrm>
            <a:off x="3101451" y="7727576"/>
            <a:ext cx="1" cy="762001"/>
          </a:xfrm>
          <a:prstGeom prst="line">
            <a:avLst/>
          </a:prstGeom>
          <a:ln w="76200">
            <a:solidFill>
              <a:srgbClr val="2F2F2F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spcBef>
                <a:spcPts val="0"/>
              </a:spcBef>
              <a:defRPr sz="3600">
                <a:solidFill>
                  <a:srgbClr val="0033A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5" name="Slide from L. Pezzotti"/>
          <p:cNvSpPr txBox="1"/>
          <p:nvPr/>
        </p:nvSpPr>
        <p:spPr>
          <a:xfrm>
            <a:off x="169130" y="12871449"/>
            <a:ext cx="3693796" cy="622301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Slide from L. Pezzotti</a:t>
            </a:r>
          </a:p>
        </p:txBody>
      </p:sp>
      <p:sp>
        <p:nvSpPr>
          <p:cNvPr id="686" name="ROMA3,PADOVA,PAVIA,ROMA1+CERN,SUSSEX"/>
          <p:cNvSpPr txBox="1"/>
          <p:nvPr/>
        </p:nvSpPr>
        <p:spPr>
          <a:xfrm>
            <a:off x="41363" y="56547"/>
            <a:ext cx="12085534" cy="800101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ROMA3,PADOVA,PAVIA,ROMA1+CERN,SUSSEX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18623" y="1994539"/>
            <a:ext cx="24402194" cy="126403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24384000" cy="2016224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7200" dirty="0">
                <a:solidFill>
                  <a:schemeClr val="bg1"/>
                </a:solidFill>
                <a:latin typeface="Arial"/>
              </a:rPr>
              <a:t>      Status of Global FCC Collaboration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695214" y="10023456"/>
            <a:ext cx="2880000" cy="288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spcBef>
                <a:spcPts val="0"/>
              </a:spcBef>
              <a:defRPr/>
            </a:pPr>
            <a:r>
              <a:rPr lang="en-US" sz="12000" kern="1200" dirty="0">
                <a:solidFill>
                  <a:prstClr val="white"/>
                </a:solidFill>
                <a:latin typeface="Arial"/>
              </a:rPr>
              <a:t>30</a:t>
            </a:r>
            <a:endParaRPr lang="en-US" sz="3600" kern="1200" dirty="0">
              <a:solidFill>
                <a:prstClr val="white"/>
              </a:solidFill>
              <a:latin typeface="Arial"/>
            </a:endParaRPr>
          </a:p>
          <a:p>
            <a:pPr defTabSz="1828800" hangingPunct="1">
              <a:spcBef>
                <a:spcPts val="0"/>
              </a:spcBef>
              <a:defRPr/>
            </a:pPr>
            <a:r>
              <a:rPr lang="en-US" sz="3600" kern="1200" dirty="0">
                <a:solidFill>
                  <a:prstClr val="white"/>
                </a:solidFill>
                <a:latin typeface="Arial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031760" y="10023456"/>
            <a:ext cx="2880000" cy="288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spcBef>
                <a:spcPts val="0"/>
              </a:spcBef>
              <a:defRPr/>
            </a:pPr>
            <a:r>
              <a:rPr lang="en-US" sz="12000" kern="1200" dirty="0">
                <a:solidFill>
                  <a:prstClr val="white"/>
                </a:solidFill>
                <a:latin typeface="Arial"/>
              </a:rPr>
              <a:t>34</a:t>
            </a:r>
            <a:endParaRPr lang="en-US" sz="3600" kern="1200" dirty="0">
              <a:solidFill>
                <a:prstClr val="white"/>
              </a:solidFill>
              <a:latin typeface="Arial"/>
            </a:endParaRPr>
          </a:p>
          <a:p>
            <a:pPr defTabSz="1828800" hangingPunct="1">
              <a:spcBef>
                <a:spcPts val="0"/>
              </a:spcBef>
              <a:defRPr/>
            </a:pPr>
            <a:r>
              <a:rPr lang="en-US" sz="3600" kern="1200" dirty="0">
                <a:solidFill>
                  <a:prstClr val="white"/>
                </a:solidFill>
                <a:latin typeface="Arial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3561" y="10023456"/>
            <a:ext cx="2991954" cy="288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spcBef>
                <a:spcPts val="0"/>
              </a:spcBef>
              <a:defRPr/>
            </a:pPr>
            <a:r>
              <a:rPr lang="en-US" sz="12000" kern="1200" dirty="0">
                <a:solidFill>
                  <a:prstClr val="white"/>
                </a:solidFill>
                <a:latin typeface="Arial"/>
              </a:rPr>
              <a:t>147</a:t>
            </a:r>
            <a:endParaRPr lang="en-US" sz="3600" kern="1200" dirty="0">
              <a:solidFill>
                <a:prstClr val="white"/>
              </a:solidFill>
              <a:latin typeface="Arial"/>
            </a:endParaRPr>
          </a:p>
          <a:p>
            <a:pPr defTabSz="1828800" hangingPunct="1">
              <a:spcBef>
                <a:spcPts val="0"/>
              </a:spcBef>
              <a:defRPr/>
            </a:pPr>
            <a:r>
              <a:rPr lang="en-US" sz="3600" kern="1200" dirty="0">
                <a:solidFill>
                  <a:prstClr val="white"/>
                </a:solidFill>
                <a:latin typeface="Arial"/>
              </a:rPr>
              <a:t>Institutes</a:t>
            </a:r>
          </a:p>
        </p:txBody>
      </p:sp>
      <p:sp>
        <p:nvSpPr>
          <p:cNvPr id="12" name="Oval 11"/>
          <p:cNvSpPr/>
          <p:nvPr/>
        </p:nvSpPr>
        <p:spPr>
          <a:xfrm>
            <a:off x="5279232" y="6569968"/>
            <a:ext cx="288032" cy="2460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spcBef>
                <a:spcPts val="0"/>
              </a:spcBef>
              <a:defRPr/>
            </a:pPr>
            <a:endParaRPr lang="en-GB" sz="36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43328" y="8484196"/>
            <a:ext cx="288032" cy="2460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spcBef>
                <a:spcPts val="0"/>
              </a:spcBef>
              <a:defRPr/>
            </a:pPr>
            <a:endParaRPr lang="en-GB" sz="36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83" y="2232430"/>
            <a:ext cx="235688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spcBef>
                <a:spcPts val="0"/>
              </a:spcBef>
              <a:defRPr/>
            </a:pPr>
            <a:r>
              <a:rPr lang="en-GB" sz="56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Increasing international collaboration as a prerequisite for success:</a:t>
            </a:r>
            <a:br>
              <a:rPr lang="en-GB" sz="56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br>
              <a:rPr lang="en-GB" sz="56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GB" sz="56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links with science, research &amp; development and </a:t>
            </a:r>
            <a:r>
              <a:rPr lang="en-GB" sz="56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high-tech industry </a:t>
            </a:r>
            <a:r>
              <a:rPr lang="en-GB" sz="56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will be essential to further advance and prepare the implementation of FCC</a:t>
            </a:r>
            <a:endParaRPr lang="en-US" sz="56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3A273FD8-74B7-4014-95AF-E082FBA0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0" y="502922"/>
            <a:ext cx="3870772" cy="130858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9522143-694F-8982-17F8-9834F47762D6}"/>
              </a:ext>
            </a:extLst>
          </p:cNvPr>
          <p:cNvGrpSpPr/>
          <p:nvPr/>
        </p:nvGrpSpPr>
        <p:grpSpPr>
          <a:xfrm>
            <a:off x="14081760" y="8906377"/>
            <a:ext cx="9461823" cy="4178171"/>
            <a:chOff x="14414964" y="9784528"/>
            <a:chExt cx="7744876" cy="3122144"/>
          </a:xfrm>
        </p:grpSpPr>
        <p:grpSp>
          <p:nvGrpSpPr>
            <p:cNvPr id="6" name="Group 5"/>
            <p:cNvGrpSpPr/>
            <p:nvPr/>
          </p:nvGrpSpPr>
          <p:grpSpPr>
            <a:xfrm>
              <a:off x="16067580" y="10023456"/>
              <a:ext cx="2893172" cy="2883216"/>
              <a:chOff x="5729374" y="5011728"/>
              <a:chExt cx="1446586" cy="144160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29374" y="5027801"/>
                <a:ext cx="1440001" cy="1425535"/>
              </a:xfrm>
              <a:prstGeom prst="roundRect">
                <a:avLst>
                  <a:gd name="adj" fmla="val 3715"/>
                </a:avLst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735960" y="5011728"/>
                <a:ext cx="1440000" cy="1440000"/>
              </a:xfrm>
              <a:prstGeom prst="roundRect">
                <a:avLst>
                  <a:gd name="adj" fmla="val 4512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00" hangingPunct="1">
                  <a:spcBef>
                    <a:spcPts val="0"/>
                  </a:spcBef>
                  <a:defRPr/>
                </a:pPr>
                <a:r>
                  <a:rPr lang="en-US" sz="8000" kern="1200" dirty="0">
                    <a:solidFill>
                      <a:srgbClr val="FFFFFF"/>
                    </a:solidFill>
                    <a:latin typeface="Arial"/>
                  </a:rPr>
                  <a:t>EC</a:t>
                </a:r>
                <a:r>
                  <a:rPr lang="en-US" sz="12000" kern="1200" dirty="0">
                    <a:solidFill>
                      <a:srgbClr val="FFFFFF"/>
                    </a:solidFill>
                    <a:latin typeface="Arial"/>
                  </a:rPr>
                  <a:t>  </a:t>
                </a:r>
                <a:endParaRPr lang="en-US" sz="3600" kern="1200" dirty="0">
                  <a:solidFill>
                    <a:srgbClr val="FFFFFF"/>
                  </a:solidFill>
                  <a:latin typeface="Arial"/>
                </a:endParaRPr>
              </a:p>
              <a:p>
                <a:pPr defTabSz="1828800" hangingPunct="1">
                  <a:spcBef>
                    <a:spcPts val="0"/>
                  </a:spcBef>
                  <a:defRPr/>
                </a:pPr>
                <a:r>
                  <a:rPr lang="en-US" sz="3600" kern="1200" dirty="0">
                    <a:solidFill>
                      <a:srgbClr val="FFFFFF"/>
                    </a:solidFill>
                    <a:latin typeface="Arial"/>
                  </a:rPr>
                  <a:t>H2020</a:t>
                </a: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21871808" y="12372628"/>
              <a:ext cx="288032" cy="246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>
                <a:spcBef>
                  <a:spcPts val="0"/>
                </a:spcBef>
                <a:defRPr/>
              </a:pPr>
              <a:endParaRPr lang="en-GB" sz="36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B75894FC-02A8-64E7-BF44-DA905A0C4562}"/>
                </a:ext>
              </a:extLst>
            </p:cNvPr>
            <p:cNvSpPr txBox="1"/>
            <p:nvPr/>
          </p:nvSpPr>
          <p:spPr>
            <a:xfrm>
              <a:off x="14414964" y="9784528"/>
              <a:ext cx="5761830" cy="2855665"/>
            </a:xfrm>
            <a:prstGeom prst="rect">
              <a:avLst/>
            </a:prstGeom>
            <a:solidFill>
              <a:srgbClr val="F8FA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rPr>
                <a:t>ITALY: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dirty="0"/>
                <a:t>15 institutes,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rPr>
                <a:t>113 </a:t>
              </a:r>
              <a:r>
                <a:rPr kumimoji="0" lang="it-IT" sz="40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rPr>
                <a:t>persons</a:t>
              </a:r>
              <a:r>
                <a:rPr kumimoji="0" lang="it-IT" sz="4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rPr>
                <a:t>, 22,25 FTE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it-IT" dirty="0"/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endParaRP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238AF8E-AF9B-DE77-7300-B13CAF4D4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48178" y="11647764"/>
              <a:ext cx="12954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08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14546436" y="2753694"/>
            <a:ext cx="9837564" cy="10418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58" y="2361210"/>
            <a:ext cx="1433648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l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solidFill>
                  <a:srgbClr val="FF0000"/>
                </a:solidFill>
                <a:latin typeface="Arial"/>
                <a:cs typeface="Calibri" pitchFamily="34" charset="0"/>
              </a:rPr>
              <a:t>pp-collider (FCC-</a:t>
            </a:r>
            <a:r>
              <a:rPr lang="en-US" sz="4800" b="1" dirty="0" err="1">
                <a:solidFill>
                  <a:srgbClr val="FF0000"/>
                </a:solidFill>
                <a:latin typeface="Arial"/>
                <a:cs typeface="Calibri" pitchFamily="34" charset="0"/>
              </a:rPr>
              <a:t>hh</a:t>
            </a:r>
            <a:r>
              <a:rPr lang="en-US" sz="4800" b="1" dirty="0">
                <a:solidFill>
                  <a:srgbClr val="FF0000"/>
                </a:solidFill>
                <a:latin typeface="Arial"/>
                <a:cs typeface="Calibri" pitchFamily="34" charset="0"/>
              </a:rPr>
              <a:t>)   </a:t>
            </a:r>
            <a:r>
              <a:rPr lang="en-US" sz="4800" dirty="0">
                <a:latin typeface="Arial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4800" dirty="0">
                <a:latin typeface="Arial"/>
                <a:cs typeface="Calibri" pitchFamily="34" charset="0"/>
              </a:rPr>
              <a:t>defining infrastructure requirements </a:t>
            </a:r>
            <a:endParaRPr lang="en-US" sz="4800" i="1" dirty="0">
              <a:latin typeface="Arial"/>
              <a:cs typeface="Calibri" pitchFamily="34" charset="0"/>
            </a:endParaRPr>
          </a:p>
          <a:p>
            <a:pPr marL="685800" indent="-685800" algn="l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cs typeface="Calibri" pitchFamily="34" charset="0"/>
              </a:rPr>
              <a:t>80-100 km infrastructure in Geneva area</a:t>
            </a:r>
          </a:p>
          <a:p>
            <a:pPr marL="685800" indent="-685800" algn="l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endParaRPr lang="en-US" sz="4800" i="1" dirty="0">
              <a:latin typeface="Arial"/>
              <a:cs typeface="Calibri" pitchFamily="34" charset="0"/>
            </a:endParaRPr>
          </a:p>
          <a:p>
            <a:pPr marL="685800" indent="-685800" algn="l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/>
                <a:cs typeface="Calibri" pitchFamily="34" charset="0"/>
              </a:rPr>
              <a:t>e</a:t>
            </a:r>
            <a:r>
              <a:rPr lang="en-US" sz="4800" b="1" baseline="30000" dirty="0" err="1">
                <a:solidFill>
                  <a:srgbClr val="FF0000"/>
                </a:solidFill>
                <a:latin typeface="Arial"/>
                <a:cs typeface="Calibri" pitchFamily="34" charset="0"/>
              </a:rPr>
              <a:t>+</a:t>
            </a:r>
            <a:r>
              <a:rPr lang="en-US" sz="4800" b="1" dirty="0" err="1">
                <a:solidFill>
                  <a:srgbClr val="FF0000"/>
                </a:solidFill>
                <a:latin typeface="Arial"/>
                <a:cs typeface="Calibri" pitchFamily="34" charset="0"/>
              </a:rPr>
              <a:t>e</a:t>
            </a:r>
            <a:r>
              <a:rPr lang="en-US" sz="4800" b="1" baseline="30000" dirty="0">
                <a:solidFill>
                  <a:srgbClr val="FF0000"/>
                </a:solidFill>
                <a:latin typeface="Arial"/>
                <a:cs typeface="Calibri" pitchFamily="34" charset="0"/>
              </a:rPr>
              <a:t>-</a:t>
            </a:r>
            <a:r>
              <a:rPr lang="en-US" sz="4800" b="1" dirty="0">
                <a:solidFill>
                  <a:srgbClr val="FF0000"/>
                </a:solidFill>
                <a:latin typeface="Arial"/>
                <a:cs typeface="Calibri" pitchFamily="34" charset="0"/>
              </a:rPr>
              <a:t> collider (FCC-</a:t>
            </a:r>
            <a:r>
              <a:rPr lang="en-US" sz="4800" b="1" dirty="0" err="1">
                <a:solidFill>
                  <a:srgbClr val="FF0000"/>
                </a:solidFill>
                <a:latin typeface="Arial"/>
                <a:cs typeface="Calibri" pitchFamily="34" charset="0"/>
              </a:rPr>
              <a:t>ee</a:t>
            </a:r>
            <a:r>
              <a:rPr lang="en-US" sz="4800" b="1" dirty="0">
                <a:solidFill>
                  <a:srgbClr val="FF0000"/>
                </a:solidFill>
                <a:latin typeface="Arial"/>
                <a:cs typeface="Calibri" pitchFamily="34" charset="0"/>
              </a:rPr>
              <a:t>) </a:t>
            </a:r>
            <a:r>
              <a:rPr lang="en-US" sz="4800" dirty="0">
                <a:latin typeface="Arial"/>
                <a:cs typeface="Calibri" pitchFamily="34" charset="0"/>
              </a:rPr>
              <a:t>as intermediate step</a:t>
            </a:r>
          </a:p>
          <a:p>
            <a:pPr marL="685800" indent="-685800" algn="l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 (FCC-he)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3608" y="5254309"/>
            <a:ext cx="7667104" cy="707886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  <a:defRPr/>
            </a:pP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~16 T 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Arial"/>
                <a:sym typeface="Symbol"/>
              </a:rPr>
              <a:t> 100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Arial"/>
                <a:sym typeface="Symbol"/>
              </a:rPr>
              <a:t>TeV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Arial"/>
                <a:sym typeface="Symbol"/>
              </a:rPr>
              <a:t> </a:t>
            </a:r>
            <a:r>
              <a:rPr lang="fr-CH" b="1" i="1" dirty="0">
                <a:solidFill>
                  <a:schemeClr val="accent3">
                    <a:lumMod val="50000"/>
                  </a:schemeClr>
                </a:solidFill>
                <a:latin typeface="Arial"/>
                <a:sym typeface="Symbol"/>
              </a:rPr>
              <a:t>pp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Arial"/>
                <a:sym typeface="Symbol"/>
              </a:rPr>
              <a:t> in 100 km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41F0A4-18D4-A7B8-4243-2CB10A1343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4000" cy="1798320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</a:t>
            </a:r>
            <a:r>
              <a:rPr lang="en-GB" altLang="en-GB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 Project</a:t>
            </a:r>
          </a:p>
        </p:txBody>
      </p:sp>
      <p:pic>
        <p:nvPicPr>
          <p:cNvPr id="11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363B447-BC68-EC21-CBE5-42CF99920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55B2CF6-19FE-53C8-6CE1-9D649D6FA246}"/>
              </a:ext>
            </a:extLst>
          </p:cNvPr>
          <p:cNvSpPr txBox="1"/>
          <p:nvPr/>
        </p:nvSpPr>
        <p:spPr>
          <a:xfrm>
            <a:off x="903855" y="9007878"/>
            <a:ext cx="12576492" cy="3862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0" indent="-571500" algn="l"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CH" sz="4400" dirty="0">
                <a:solidFill>
                  <a:srgbClr val="0432FF"/>
                </a:solidFill>
              </a:rPr>
              <a:t>Feasibility Study: 2021-2025</a:t>
            </a:r>
          </a:p>
          <a:p>
            <a:pPr marL="571500" indent="-571500" algn="l">
              <a:buFont typeface="Arial" panose="020B0604020202020204" pitchFamily="34" charset="0"/>
              <a:buChar char="•"/>
              <a:defRPr/>
            </a:pPr>
            <a:r>
              <a:rPr lang="en-CH" sz="4400" dirty="0"/>
              <a:t>If project approved before end </a:t>
            </a:r>
            <a:r>
              <a:rPr lang="en-CH" sz="4400"/>
              <a:t>of decade </a:t>
            </a:r>
            <a:r>
              <a:rPr lang="en-CH" sz="4400" dirty="0">
                <a:sym typeface="Wingdings" pitchFamily="2" charset="2"/>
              </a:rPr>
              <a:t> </a:t>
            </a:r>
            <a:r>
              <a:rPr lang="en-CH" sz="4400" dirty="0"/>
              <a:t>construction </a:t>
            </a:r>
            <a:r>
              <a:rPr lang="en-CH" sz="4400"/>
              <a:t>can start </a:t>
            </a:r>
            <a:r>
              <a:rPr lang="en-CH" sz="4400" dirty="0"/>
              <a:t>beginning 2030s</a:t>
            </a:r>
          </a:p>
          <a:p>
            <a:pPr marL="571500" indent="-571500" algn="l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CH" sz="44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FCC-ee operation ~2045-2060</a:t>
            </a:r>
          </a:p>
          <a:p>
            <a:pPr marL="571500" indent="-571500" algn="l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CH" sz="4400" dirty="0">
                <a:solidFill>
                  <a:srgbClr val="4E8F00"/>
                </a:solidFill>
                <a:sym typeface="Wingdings" pitchFamily="2" charset="2"/>
              </a:rPr>
              <a:t>FCC-hh operation 2070-2090++</a:t>
            </a:r>
            <a:endParaRPr lang="en-CH" sz="4400" dirty="0">
              <a:solidFill>
                <a:srgbClr val="4E8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52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" y="2848905"/>
            <a:ext cx="16205736" cy="92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501584-C5BB-413B-BA2D-7AC117E2C16B}"/>
              </a:ext>
            </a:extLst>
          </p:cNvPr>
          <p:cNvSpPr txBox="1">
            <a:spLocks/>
          </p:cNvSpPr>
          <p:nvPr/>
        </p:nvSpPr>
        <p:spPr>
          <a:xfrm>
            <a:off x="-6542" y="-24681"/>
            <a:ext cx="24384000" cy="1938991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fr-CH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fr-CH" sz="7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  <a:r>
              <a:rPr lang="fr-CH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7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CH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organisation</a:t>
            </a:r>
            <a:endParaRPr lang="en-GB" altLang="en-GB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AE18BD0E-E949-44B2-BA8A-1FC9575E9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8" y="218437"/>
            <a:ext cx="3870772" cy="130858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EBCE452-66EE-D947-BCDA-85F8CC15C832}"/>
              </a:ext>
            </a:extLst>
          </p:cNvPr>
          <p:cNvSpPr/>
          <p:nvPr/>
        </p:nvSpPr>
        <p:spPr>
          <a:xfrm>
            <a:off x="14880298" y="12895217"/>
            <a:ext cx="9503702" cy="424543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  <p:sp>
        <p:nvSpPr>
          <p:cNvPr id="13" name="Rounded Rectangle 32">
            <a:extLst>
              <a:ext uri="{FF2B5EF4-FFF2-40B4-BE49-F238E27FC236}">
                <a16:creationId xmlns:a16="http://schemas.microsoft.com/office/drawing/2014/main" id="{887764C5-4114-D225-CE80-4CD6601F0CDD}"/>
              </a:ext>
            </a:extLst>
          </p:cNvPr>
          <p:cNvSpPr/>
          <p:nvPr/>
        </p:nvSpPr>
        <p:spPr>
          <a:xfrm>
            <a:off x="15964898" y="6666968"/>
            <a:ext cx="8412560" cy="336534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CERN funding for the Feasibility Study </a:t>
            </a:r>
            <a:r>
              <a:rPr lang="en-GB" b="1" dirty="0">
                <a:solidFill>
                  <a:srgbClr val="0C377B"/>
                </a:solidFill>
                <a:latin typeface="Century Gothic" panose="020B0502020202020204" pitchFamily="34" charset="0"/>
              </a:rPr>
              <a:t>2021 - 2025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C377B"/>
                </a:solidFill>
                <a:latin typeface="Century Gothic" panose="020B0502020202020204" pitchFamily="34" charset="0"/>
              </a:rPr>
              <a:t>100 MCHF material &amp; personnel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C18764-0A52-BCC0-4A81-4DC0C427862B}"/>
              </a:ext>
            </a:extLst>
          </p:cNvPr>
          <p:cNvSpPr txBox="1"/>
          <p:nvPr/>
        </p:nvSpPr>
        <p:spPr>
          <a:xfrm>
            <a:off x="3190857" y="12090191"/>
            <a:ext cx="4469172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Physics</a:t>
            </a: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Performance</a:t>
            </a:r>
          </a:p>
        </p:txBody>
      </p:sp>
      <p:sp>
        <p:nvSpPr>
          <p:cNvPr id="6" name="Cornice 5">
            <a:extLst>
              <a:ext uri="{FF2B5EF4-FFF2-40B4-BE49-F238E27FC236}">
                <a16:creationId xmlns:a16="http://schemas.microsoft.com/office/drawing/2014/main" id="{BB7D9C0F-A4AF-56B7-EDDD-5F5F55116063}"/>
              </a:ext>
            </a:extLst>
          </p:cNvPr>
          <p:cNvSpPr/>
          <p:nvPr/>
        </p:nvSpPr>
        <p:spPr>
          <a:xfrm>
            <a:off x="1280160" y="5455920"/>
            <a:ext cx="14877200" cy="2072640"/>
          </a:xfrm>
          <a:prstGeom prst="frame">
            <a:avLst/>
          </a:prstGeom>
          <a:solidFill>
            <a:srgbClr val="4B4A4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920EE3C1-BFC7-EBE7-B4ED-33514E82B0B8}"/>
              </a:ext>
            </a:extLst>
          </p:cNvPr>
          <p:cNvSpPr/>
          <p:nvPr/>
        </p:nvSpPr>
        <p:spPr>
          <a:xfrm>
            <a:off x="4169030" y="9879911"/>
            <a:ext cx="2628010" cy="2057880"/>
          </a:xfrm>
          <a:prstGeom prst="frame">
            <a:avLst/>
          </a:prstGeom>
          <a:solidFill>
            <a:srgbClr val="4B4A4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15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9FAE1AE-82FE-234D-9A11-1B4C5ED34415}"/>
              </a:ext>
            </a:extLst>
          </p:cNvPr>
          <p:cNvSpPr/>
          <p:nvPr/>
        </p:nvSpPr>
        <p:spPr>
          <a:xfrm>
            <a:off x="14507764" y="13364512"/>
            <a:ext cx="9503702" cy="424543"/>
          </a:xfrm>
          <a:prstGeom prst="rect">
            <a:avLst/>
          </a:prstGeom>
          <a:solidFill>
            <a:srgbClr val="F8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it-IT" sz="30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ublico Text Roman"/>
              <a:ea typeface="Publico Text Roman"/>
              <a:cs typeface="Publico Text Roman"/>
              <a:sym typeface="Publico Text Roman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E52CCC7-CED5-4B33-A4AA-3B117F2FC897}"/>
              </a:ext>
            </a:extLst>
          </p:cNvPr>
          <p:cNvSpPr/>
          <p:nvPr/>
        </p:nvSpPr>
        <p:spPr>
          <a:xfrm>
            <a:off x="14507764" y="12906355"/>
            <a:ext cx="8640960" cy="576064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560" hangingPunct="1">
              <a:spcBef>
                <a:spcPts val="0"/>
              </a:spcBef>
              <a:defRPr/>
            </a:pPr>
            <a:endParaRPr lang="en-GB" sz="36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Diagram, radar chart&#10;&#10;Description automatically generated">
            <a:extLst>
              <a:ext uri="{FF2B5EF4-FFF2-40B4-BE49-F238E27FC236}">
                <a16:creationId xmlns:a16="http://schemas.microsoft.com/office/drawing/2014/main" id="{D0165216-A624-45DD-8EEC-B188896A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35" y="6538772"/>
            <a:ext cx="7734380" cy="60551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6D7D01-2D74-4BB7-8843-013BC6A4A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73" y="6555324"/>
            <a:ext cx="5646134" cy="628962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E6EA8D-9A1F-440C-B2B5-2ADA3E1F4F72}"/>
              </a:ext>
            </a:extLst>
          </p:cNvPr>
          <p:cNvSpPr txBox="1">
            <a:spLocks/>
          </p:cNvSpPr>
          <p:nvPr/>
        </p:nvSpPr>
        <p:spPr>
          <a:xfrm>
            <a:off x="10856598" y="8341415"/>
            <a:ext cx="3024336" cy="1503142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0" indent="0" defTabSz="1828754">
              <a:spcBef>
                <a:spcPts val="2000"/>
              </a:spcBef>
              <a:buClr>
                <a:srgbClr val="0C377B"/>
              </a:buClr>
              <a:buNone/>
              <a:defRPr/>
            </a:pPr>
            <a:r>
              <a:rPr lang="fr" sz="4000" b="1" dirty="0">
                <a:solidFill>
                  <a:srgbClr val="FF0000"/>
                </a:solidFill>
                <a:latin typeface="Arial"/>
              </a:rPr>
              <a:t>FCC-ee</a:t>
            </a:r>
            <a:endParaRPr lang="fr" sz="4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BD2F77-2369-4621-9D1B-559C15528B8A}"/>
              </a:ext>
            </a:extLst>
          </p:cNvPr>
          <p:cNvSpPr txBox="1">
            <a:spLocks/>
          </p:cNvSpPr>
          <p:nvPr/>
        </p:nvSpPr>
        <p:spPr>
          <a:xfrm>
            <a:off x="-57860" y="0"/>
            <a:ext cx="24441860" cy="1721593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6000" dirty="0">
                <a:solidFill>
                  <a:srgbClr val="F8FAFF"/>
                </a:solidFill>
                <a:latin typeface="Arial"/>
              </a:rPr>
              <a:t> </a:t>
            </a:r>
          </a:p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FCC integrated program</a:t>
            </a:r>
          </a:p>
          <a:p>
            <a:pPr defTabSz="1828800" hangingPunct="1">
              <a:defRPr/>
            </a:pPr>
            <a:r>
              <a:rPr lang="en-US" sz="5600" dirty="0">
                <a:latin typeface="Arial"/>
              </a:rPr>
              <a:t>            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A6F745-D9B7-4661-96DE-5262EDD3D473}"/>
              </a:ext>
            </a:extLst>
          </p:cNvPr>
          <p:cNvSpPr/>
          <p:nvPr/>
        </p:nvSpPr>
        <p:spPr>
          <a:xfrm>
            <a:off x="298186" y="12921400"/>
            <a:ext cx="8640960" cy="576064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560" hangingPunct="1">
              <a:spcBef>
                <a:spcPts val="0"/>
              </a:spcBef>
              <a:defRPr/>
            </a:pPr>
            <a:endParaRPr lang="en-GB" sz="36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A1F3B5-C082-491A-84D8-A42455525EA3}"/>
              </a:ext>
            </a:extLst>
          </p:cNvPr>
          <p:cNvSpPr/>
          <p:nvPr/>
        </p:nvSpPr>
        <p:spPr>
          <a:xfrm>
            <a:off x="8420987" y="12921400"/>
            <a:ext cx="5568618" cy="57606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560" hangingPunct="1">
              <a:spcBef>
                <a:spcPts val="0"/>
              </a:spcBef>
              <a:defRPr/>
            </a:pPr>
            <a:endParaRPr lang="en-GB" sz="36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54DD9B-1A26-401F-B369-F15CA5DCE1F6}"/>
              </a:ext>
            </a:extLst>
          </p:cNvPr>
          <p:cNvSpPr txBox="1"/>
          <p:nvPr/>
        </p:nvSpPr>
        <p:spPr>
          <a:xfrm>
            <a:off x="1712860" y="12946524"/>
            <a:ext cx="450991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560" hangingPunct="1">
              <a:spcBef>
                <a:spcPts val="0"/>
              </a:spcBef>
              <a:defRPr/>
            </a:pPr>
            <a:r>
              <a:rPr lang="en-US" sz="3734" b="1" dirty="0">
                <a:solidFill>
                  <a:srgbClr val="FFFFFF"/>
                </a:solidFill>
              </a:rPr>
              <a:t>2020 - 2040</a:t>
            </a:r>
            <a:endParaRPr lang="en-GB" sz="3734" b="1" dirty="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903001-0ACB-4513-B18B-CA408CDDAE82}"/>
              </a:ext>
            </a:extLst>
          </p:cNvPr>
          <p:cNvSpPr txBox="1"/>
          <p:nvPr/>
        </p:nvSpPr>
        <p:spPr>
          <a:xfrm>
            <a:off x="8688077" y="12946524"/>
            <a:ext cx="450991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560" hangingPunct="1">
              <a:spcBef>
                <a:spcPts val="0"/>
              </a:spcBef>
              <a:defRPr/>
            </a:pPr>
            <a:r>
              <a:rPr lang="en-US" sz="3734" b="1" dirty="0">
                <a:solidFill>
                  <a:srgbClr val="FFFFFF"/>
                </a:solidFill>
              </a:rPr>
              <a:t>2045 - 2060</a:t>
            </a:r>
            <a:endParaRPr lang="en-GB" sz="3734" b="1" dirty="0">
              <a:solidFill>
                <a:srgbClr val="FFFFFF"/>
              </a:solidFill>
            </a:endParaRPr>
          </a:p>
        </p:txBody>
      </p:sp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B02F8D9B-AAAE-49B0-95EF-D2DCE15E2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275679"/>
            <a:ext cx="3870772" cy="1308584"/>
          </a:xfrm>
          <a:prstGeom prst="rect">
            <a:avLst/>
          </a:prstGeom>
        </p:spPr>
      </p:pic>
      <p:pic>
        <p:nvPicPr>
          <p:cNvPr id="20" name="Picture 19" descr="Diagram, radar chart&#10;&#10;Description automatically generated">
            <a:extLst>
              <a:ext uri="{FF2B5EF4-FFF2-40B4-BE49-F238E27FC236}">
                <a16:creationId xmlns:a16="http://schemas.microsoft.com/office/drawing/2014/main" id="{48CF1153-D3BB-4DEF-AA1D-2D82EC636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4412" y="6570140"/>
            <a:ext cx="7590376" cy="61543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87C655-90B7-45C3-A94A-4DFD06F3A12D}"/>
              </a:ext>
            </a:extLst>
          </p:cNvPr>
          <p:cNvSpPr txBox="1">
            <a:spLocks/>
          </p:cNvSpPr>
          <p:nvPr/>
        </p:nvSpPr>
        <p:spPr>
          <a:xfrm>
            <a:off x="18793212" y="8160872"/>
            <a:ext cx="3024336" cy="1456292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0" indent="0" defTabSz="1828754">
              <a:spcBef>
                <a:spcPts val="2000"/>
              </a:spcBef>
              <a:buClr>
                <a:srgbClr val="0C377B"/>
              </a:buClr>
              <a:buNone/>
              <a:defRPr/>
            </a:pPr>
            <a:r>
              <a:rPr lang="fr" sz="4000" b="1" dirty="0">
                <a:solidFill>
                  <a:srgbClr val="FF0000"/>
                </a:solidFill>
                <a:latin typeface="Arial"/>
              </a:rPr>
              <a:t>FCC-hh</a:t>
            </a:r>
            <a:endParaRPr lang="fr" sz="4000" dirty="0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1AC379-67C8-4569-86AA-5EFD69B598D9}"/>
                  </a:ext>
                </a:extLst>
              </p:cNvPr>
              <p:cNvSpPr txBox="1"/>
              <p:nvPr/>
            </p:nvSpPr>
            <p:spPr>
              <a:xfrm>
                <a:off x="258550" y="3474267"/>
                <a:ext cx="2390665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1828800" hangingPunct="1">
                  <a:spcBef>
                    <a:spcPts val="0"/>
                  </a:spcBef>
                  <a:defRPr/>
                </a:pPr>
                <a:r>
                  <a:rPr lang="en-GB" sz="4400" b="1" kern="1200" dirty="0">
                    <a:solidFill>
                      <a:srgbClr val="0C377B"/>
                    </a:solidFill>
                    <a:latin typeface="Arial"/>
                    <a:ea typeface="+mn-ea"/>
                    <a:cs typeface="+mn-cs"/>
                  </a:rPr>
                  <a:t>comprehensive long-term program maximizing physics opportunities</a:t>
                </a:r>
              </a:p>
              <a:p>
                <a:pPr algn="l" defTabSz="1828800" hangingPunct="1">
                  <a:spcBef>
                    <a:spcPts val="0"/>
                  </a:spcBef>
                  <a:defRPr/>
                </a:pPr>
                <a:endParaRPr lang="en-GB" sz="4400" b="1" kern="1200" dirty="0">
                  <a:solidFill>
                    <a:srgbClr val="0C377B"/>
                  </a:solidFill>
                  <a:latin typeface="Arial"/>
                  <a:ea typeface="+mn-ea"/>
                  <a:cs typeface="+mn-cs"/>
                </a:endParaRPr>
              </a:p>
              <a:p>
                <a:pPr marL="571500" indent="-571500" algn="l" defTabSz="1828800" hangingPunct="1"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4400" b="1" kern="1200" dirty="0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kern="1200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4400" b="1" i="1" kern="1200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4400" b="1" kern="1200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lang="en-GB" sz="4400" b="1" kern="1200" dirty="0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) as Higgs, EW &amp; top factory at highest luminosities</a:t>
                </a:r>
              </a:p>
              <a:p>
                <a:pPr marL="571500" indent="-571500" algn="l" defTabSz="1828800" hangingPunct="1"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4400" b="1" kern="1200" dirty="0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lang="en-GB" sz="4400" b="1" kern="1200" dirty="0" err="1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hh</a:t>
                </a:r>
                <a:r>
                  <a:rPr lang="en-GB" sz="4400" b="1" kern="1200" dirty="0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 (~100 </a:t>
                </a:r>
                <a:r>
                  <a:rPr lang="en-GB" sz="4400" b="1" kern="1200" dirty="0" err="1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TeV</a:t>
                </a:r>
                <a:r>
                  <a:rPr lang="en-GB" sz="4400" b="1" kern="1200" dirty="0">
                    <a:solidFill>
                      <a:srgbClr val="3333FF"/>
                    </a:solidFill>
                    <a:latin typeface="Arial"/>
                    <a:ea typeface="+mn-ea"/>
                    <a:cs typeface="+mn-cs"/>
                  </a:rPr>
                  <a:t>) natural continuation at energy frontier (ion and eh options)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1AC379-67C8-4569-86AA-5EFD69B59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50" y="3474267"/>
                <a:ext cx="23906656" cy="2800767"/>
              </a:xfrm>
              <a:prstGeom prst="rect">
                <a:avLst/>
              </a:prstGeom>
              <a:blipFill>
                <a:blip r:embed="rId6"/>
                <a:stretch>
                  <a:fillRect l="-1062" t="-4525" r="-372" b="-9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4212EEE7-ACD1-48CE-BCC5-DC8FDBD3371D}"/>
              </a:ext>
            </a:extLst>
          </p:cNvPr>
          <p:cNvSpPr txBox="1"/>
          <p:nvPr/>
        </p:nvSpPr>
        <p:spPr>
          <a:xfrm>
            <a:off x="17964149" y="12925322"/>
            <a:ext cx="450991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560" hangingPunct="1">
              <a:spcBef>
                <a:spcPts val="0"/>
              </a:spcBef>
              <a:defRPr/>
            </a:pPr>
            <a:r>
              <a:rPr lang="en-US" sz="3734" b="1" dirty="0">
                <a:solidFill>
                  <a:srgbClr val="FFFFFF"/>
                </a:solidFill>
              </a:rPr>
              <a:t>2070 - 2090</a:t>
            </a:r>
            <a:endParaRPr lang="en-GB" sz="3734" b="1" dirty="0">
              <a:solidFill>
                <a:srgbClr val="FFFF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9A0211-D32A-0F4B-6A4F-C9BB248D5635}"/>
              </a:ext>
            </a:extLst>
          </p:cNvPr>
          <p:cNvSpPr txBox="1"/>
          <p:nvPr/>
        </p:nvSpPr>
        <p:spPr>
          <a:xfrm>
            <a:off x="438584" y="1874550"/>
            <a:ext cx="23713223" cy="22006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4400" kern="1200" dirty="0">
                <a:solidFill>
                  <a:srgbClr val="0C377B"/>
                </a:solidFill>
                <a:latin typeface="Arial"/>
              </a:rPr>
              <a:t>common civil engineering and technical infrastructures, </a:t>
            </a:r>
            <a:r>
              <a:rPr lang="en-US" sz="4400" kern="1200" dirty="0">
                <a:solidFill>
                  <a:srgbClr val="0C377B"/>
                </a:solidFill>
                <a:latin typeface="Arial"/>
              </a:rPr>
              <a:t>reusing CERN’s infrastructure</a:t>
            </a:r>
          </a:p>
          <a:p>
            <a:pPr marL="571500" indent="-571500" algn="l" defTabSz="1828800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srgbClr val="0C377B"/>
                </a:solidFill>
                <a:latin typeface="Arial"/>
              </a:rPr>
              <a:t>FCC integrated project allows seamless continuation of HEP after completion of the HL-LHC</a:t>
            </a:r>
            <a:endParaRPr lang="en-GB" sz="4400" kern="1200" dirty="0">
              <a:solidFill>
                <a:srgbClr val="0C377B"/>
              </a:solidFill>
              <a:latin typeface="Arial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6873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6">
            <a:extLst>
              <a:ext uri="{FF2B5EF4-FFF2-40B4-BE49-F238E27FC236}">
                <a16:creationId xmlns:a16="http://schemas.microsoft.com/office/drawing/2014/main" id="{2A6989DA-1BE5-4BA3-B759-EF57A93A9E65}"/>
              </a:ext>
            </a:extLst>
          </p:cNvPr>
          <p:cNvGrpSpPr>
            <a:grpSpLocks/>
          </p:cNvGrpSpPr>
          <p:nvPr/>
        </p:nvGrpSpPr>
        <p:grpSpPr bwMode="auto">
          <a:xfrm>
            <a:off x="-1" y="1657802"/>
            <a:ext cx="24384001" cy="12088679"/>
            <a:chOff x="248614" y="777166"/>
            <a:chExt cx="12191400" cy="6046157"/>
          </a:xfrm>
        </p:grpSpPr>
        <p:pic>
          <p:nvPicPr>
            <p:cNvPr id="54282" name="Picture 5" descr="Diagram, timeline&#10;&#10;Description automatically generated">
              <a:extLst>
                <a:ext uri="{FF2B5EF4-FFF2-40B4-BE49-F238E27FC236}">
                  <a16:creationId xmlns:a16="http://schemas.microsoft.com/office/drawing/2014/main" id="{1239D0D4-C58A-4F7E-8207-80C9AB00AF2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14" y="1211631"/>
              <a:ext cx="12191400" cy="56116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612" name="TextBox 6">
              <a:extLst>
                <a:ext uri="{FF2B5EF4-FFF2-40B4-BE49-F238E27FC236}">
                  <a16:creationId xmlns:a16="http://schemas.microsoft.com/office/drawing/2014/main" id="{BFBE562D-152D-4074-B767-D1BC625C0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5252" y="777166"/>
              <a:ext cx="834762" cy="47976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CH" sz="2400" dirty="0">
                  <a:solidFill>
                    <a:schemeClr val="bg1"/>
                  </a:solidFill>
                </a:rPr>
                <a:t>T</a:t>
              </a:r>
              <a:r>
                <a:rPr lang="en-CH" altLang="en-CH" sz="2400" dirty="0">
                  <a:solidFill>
                    <a:schemeClr val="bg1"/>
                  </a:solidFill>
                </a:rPr>
                <a:t>echnical </a:t>
              </a:r>
            </a:p>
            <a:p>
              <a:pPr>
                <a:defRPr/>
              </a:pPr>
              <a:r>
                <a:rPr lang="en-CH" altLang="en-CH" sz="2400" dirty="0">
                  <a:solidFill>
                    <a:schemeClr val="bg1"/>
                  </a:solidFill>
                </a:rPr>
                <a:t>schedule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8B7216B-639E-4B85-9DE7-D4C2EE4469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4000" cy="1541396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7200" dirty="0">
                <a:solidFill>
                  <a:srgbClr val="F8FAFF"/>
                </a:solidFill>
                <a:latin typeface="Arial"/>
              </a:rPr>
              <a:t>                </a:t>
            </a:r>
            <a:r>
              <a:rPr lang="en-GB" altLang="en-GB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the FCC integrated programme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9F5200E5-32CA-4E37-8990-34E0C09AF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" y="116406"/>
            <a:ext cx="3870772" cy="1308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18993" y="2607172"/>
            <a:ext cx="17636927" cy="3303468"/>
            <a:chOff x="449385" y="1078137"/>
            <a:chExt cx="7550884" cy="1651734"/>
          </a:xfrm>
        </p:grpSpPr>
        <p:sp>
          <p:nvSpPr>
            <p:cNvPr id="11" name="TextBox 10"/>
            <p:cNvSpPr txBox="1"/>
            <p:nvPr/>
          </p:nvSpPr>
          <p:spPr>
            <a:xfrm>
              <a:off x="2098703" y="1078137"/>
              <a:ext cx="590156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97802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FCC-</a:t>
              </a:r>
              <a:r>
                <a:rPr lang="en-GB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hh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GB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TeV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pp collider as long-term goal </a:t>
              </a:r>
              <a:b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defines infrastructure needs</a:t>
              </a:r>
            </a:p>
            <a:p>
              <a:pPr>
                <a:tabLst>
                  <a:tab pos="2330450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FCC-</a:t>
              </a:r>
              <a:r>
                <a:rPr lang="en-GB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ee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48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48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collider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, potential intermediate step</a:t>
              </a:r>
            </a:p>
            <a:p>
              <a:pPr>
                <a:tabLst>
                  <a:tab pos="2330450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FCC-he: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integration aspects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of pe collisions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149473" y="10281752"/>
            <a:ext cx="18943712" cy="3079616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1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2517776" algn="l"/>
                </a:tabLst>
              </a:pP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Tunnel infrastructure in Geneva area, linked to CERN accelerator complex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Site-specific,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18993" y="6248660"/>
            <a:ext cx="16969276" cy="3303468"/>
            <a:chOff x="449385" y="2734585"/>
            <a:chExt cx="7152772" cy="165173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409369" y="2734585"/>
              <a:ext cx="5192788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2517776" algn="l"/>
                </a:tabLst>
              </a:pP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Push key technologies </a:t>
              </a:r>
              <a:b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in dedicated R&amp;D programmes e.g.</a:t>
              </a:r>
              <a:endParaRPr lang="en-GB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tabLst>
                  <a:tab pos="2517776" algn="l"/>
                </a:tabLst>
              </a:pP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16 Tesla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magnets for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GB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TeV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800" dirty="0">
                  <a:latin typeface="Arial" panose="020B0604020202020204" pitchFamily="34" charset="0"/>
                  <a:cs typeface="Arial" panose="020B0604020202020204" pitchFamily="34" charset="0"/>
                </a:rPr>
                <a:t>pp in </a:t>
              </a: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100 km</a:t>
              </a:r>
            </a:p>
            <a:p>
              <a:pPr>
                <a:tabLst>
                  <a:tab pos="2517776" algn="l"/>
                </a:tabLst>
              </a:pPr>
              <a:r>
                <a:rPr lang="en-GB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SRF technologies and RF power sources</a:t>
              </a:r>
            </a:p>
          </p:txBody>
        </p:sp>
      </p:grp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93" y="89249"/>
            <a:ext cx="4067602" cy="170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E6FC010-F684-F2AF-B3D5-5FA0B8BAFF9B}"/>
              </a:ext>
            </a:extLst>
          </p:cNvPr>
          <p:cNvSpPr txBox="1">
            <a:spLocks/>
          </p:cNvSpPr>
          <p:nvPr/>
        </p:nvSpPr>
        <p:spPr>
          <a:xfrm>
            <a:off x="-57860" y="0"/>
            <a:ext cx="24441860" cy="1721593"/>
          </a:xfrm>
          <a:prstGeom prst="rect">
            <a:avLst/>
          </a:prstGeom>
          <a:solidFill>
            <a:srgbClr val="00206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hangingPunct="1">
              <a:defRPr/>
            </a:pPr>
            <a:r>
              <a:rPr lang="en-US" sz="6000" dirty="0">
                <a:solidFill>
                  <a:srgbClr val="F8FAFF"/>
                </a:solidFill>
                <a:latin typeface="Arial"/>
              </a:rPr>
              <a:t> </a:t>
            </a:r>
          </a:p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defTabSz="1828800" hangingPunct="1">
              <a:defRPr/>
            </a:pPr>
            <a:r>
              <a:rPr lang="en-US" sz="7200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FCC Study : Accelerator /Infrastructure</a:t>
            </a:r>
          </a:p>
          <a:p>
            <a:pPr defTabSz="1828800" hangingPunct="1">
              <a:defRPr/>
            </a:pPr>
            <a:endParaRPr lang="en-US" sz="7200" dirty="0">
              <a:solidFill>
                <a:srgbClr val="F8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28800" hangingPunct="1">
              <a:defRPr/>
            </a:pPr>
            <a:r>
              <a:rPr lang="en-US" sz="5600" dirty="0">
                <a:latin typeface="Arial"/>
              </a:rPr>
              <a:t>             </a:t>
            </a:r>
          </a:p>
        </p:txBody>
      </p:sp>
      <p:pic>
        <p:nvPicPr>
          <p:cNvPr id="21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DD783E6B-025C-1E68-6DB1-9A19C56BFF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5" y="275679"/>
            <a:ext cx="3870772" cy="13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1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5767</TotalTime>
  <Words>2890</Words>
  <Application>Microsoft Macintosh PowerPoint</Application>
  <PresentationFormat>Personalizzato</PresentationFormat>
  <Paragraphs>561</Paragraphs>
  <Slides>38</Slides>
  <Notes>18</Notes>
  <HiddenSlides>5</HiddenSlides>
  <MMClips>0</MMClips>
  <ScaleCrop>false</ScaleCrop>
  <HeadingPairs>
    <vt:vector size="6" baseType="variant">
      <vt:variant>
        <vt:lpstr>Caratteri utilizzati</vt:lpstr>
      </vt:variant>
      <vt:variant>
        <vt:i4>24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63" baseType="lpstr">
      <vt:lpstr>Arial</vt:lpstr>
      <vt:lpstr>Arial Narrow</vt:lpstr>
      <vt:lpstr>Avenir Next Demi Bold</vt:lpstr>
      <vt:lpstr>Avenir Next Medium</vt:lpstr>
      <vt:lpstr>Avenir Next Regular</vt:lpstr>
      <vt:lpstr>Bahnschrift SemiBold</vt:lpstr>
      <vt:lpstr>Calibri</vt:lpstr>
      <vt:lpstr>Cambria Math</vt:lpstr>
      <vt:lpstr>Century Gothic</vt:lpstr>
      <vt:lpstr>Comic Sans MS</vt:lpstr>
      <vt:lpstr>Handwriting - Dakota</vt:lpstr>
      <vt:lpstr>Helvetica</vt:lpstr>
      <vt:lpstr>Helvetica Neue</vt:lpstr>
      <vt:lpstr>Lucida Grande</vt:lpstr>
      <vt:lpstr>Publico Headline Black</vt:lpstr>
      <vt:lpstr>Publico Headline Roman</vt:lpstr>
      <vt:lpstr>Publico Text Roman</vt:lpstr>
      <vt:lpstr>Publico Text Semibold</vt:lpstr>
      <vt:lpstr>Symbol</vt:lpstr>
      <vt:lpstr>Times New Roman</vt:lpstr>
      <vt:lpstr>Times Roman</vt:lpstr>
      <vt:lpstr>Unicode MS</vt:lpstr>
      <vt:lpstr>Wingdings</vt:lpstr>
      <vt:lpstr>Zapf Dingbats</vt:lpstr>
      <vt:lpstr>26_FeatureStory</vt:lpstr>
      <vt:lpstr>Future Circular Collider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The FCC Feasibility Study </vt:lpstr>
      <vt:lpstr>Interplay of activities </vt:lpstr>
      <vt:lpstr>Interplay of activities </vt:lpstr>
      <vt:lpstr>FCC-ee Physics programme</vt:lpstr>
      <vt:lpstr>Full Simulation of IDEA</vt:lpstr>
      <vt:lpstr>Exploring calorimetry options </vt:lpstr>
      <vt:lpstr>On the way to ParticleFlow reconstruction…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&amp; Simulation  Studies Focus on RD-FCC</dc:title>
  <cp:lastModifiedBy>Marina Cobal</cp:lastModifiedBy>
  <cp:revision>96</cp:revision>
  <dcterms:modified xsi:type="dcterms:W3CDTF">2022-04-21T14:10:25Z</dcterms:modified>
</cp:coreProperties>
</file>