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4"/>
  </p:sldMasterIdLst>
  <p:notesMasterIdLst>
    <p:notesMasterId r:id="rId21"/>
  </p:notesMasterIdLst>
  <p:sldIdLst>
    <p:sldId id="277" r:id="rId5"/>
    <p:sldId id="256" r:id="rId6"/>
    <p:sldId id="273" r:id="rId7"/>
    <p:sldId id="314" r:id="rId8"/>
    <p:sldId id="309" r:id="rId9"/>
    <p:sldId id="307" r:id="rId10"/>
    <p:sldId id="319" r:id="rId11"/>
    <p:sldId id="321" r:id="rId12"/>
    <p:sldId id="282" r:id="rId13"/>
    <p:sldId id="317" r:id="rId14"/>
    <p:sldId id="315" r:id="rId15"/>
    <p:sldId id="324" r:id="rId16"/>
    <p:sldId id="322" r:id="rId17"/>
    <p:sldId id="316" r:id="rId18"/>
    <p:sldId id="318" r:id="rId19"/>
    <p:sldId id="263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ovo rapporto con l'utenza 10" id="{F383C870-C725-4ACF-A75D-3A8DB87B6C7C}">
          <p14:sldIdLst>
            <p14:sldId id="277"/>
            <p14:sldId id="256"/>
            <p14:sldId id="273"/>
            <p14:sldId id="314"/>
            <p14:sldId id="309"/>
            <p14:sldId id="307"/>
            <p14:sldId id="319"/>
            <p14:sldId id="321"/>
            <p14:sldId id="282"/>
            <p14:sldId id="317"/>
            <p14:sldId id="315"/>
            <p14:sldId id="324"/>
            <p14:sldId id="322"/>
            <p14:sldId id="316"/>
            <p14:sldId id="318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815A1E-F416-4A8E-2562-B42D0959443D}" name="Barbara Demin" initials="BD" userId="S::bdemin@infn.it::c457065a-2420-4756-9846-5915a1265946" providerId="AD"/>
  <p188:author id="{87C79592-EAA4-E9C4-7381-2CB2109D67D2}" name="Alberto Moni" initials="AM" userId="S::moni@infn.it::546c147c-c4a9-42a8-b697-901c7fae71d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Moni" initials="AM" lastIdx="1" clrIdx="0">
    <p:extLst>
      <p:ext uri="{19B8F6BF-5375-455C-9EA6-DF929625EA0E}">
        <p15:presenceInfo xmlns:p15="http://schemas.microsoft.com/office/powerpoint/2012/main" userId="S::moni@infn.it::546c147c-c4a9-42a8-b697-901c7fae71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BEBEB"/>
    <a:srgbClr val="FFC000"/>
    <a:srgbClr val="2E946B"/>
    <a:srgbClr val="EAF6D9"/>
    <a:srgbClr val="5FC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AC1BBC-7B5B-0C40-8896-C83F41FE3069}" v="3676" dt="2022-06-09T00:28:45.089"/>
    <p1510:client id="{F203A96D-324E-4F14-AFE8-F7388AFFC198}" v="2496" dt="2022-06-09T00:27:17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4"/>
    <p:restoredTop sz="94690"/>
  </p:normalViewPr>
  <p:slideViewPr>
    <p:cSldViewPr snapToGrid="0">
      <p:cViewPr varScale="1">
        <p:scale>
          <a:sx n="151" d="100"/>
          <a:sy n="151" d="100"/>
        </p:scale>
        <p:origin x="208" y="6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3C968-3C6F-4313-92D2-D52A7B619AC6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6C5CCCE-1B45-410A-AB1E-0C66327F1845}">
      <dgm:prSet phldrT="[Testo]"/>
      <dgm:spPr/>
      <dgm:t>
        <a:bodyPr/>
        <a:lstStyle/>
        <a:p>
          <a:r>
            <a:rPr lang="it-IT"/>
            <a:t>Documento informatico</a:t>
          </a:r>
        </a:p>
        <a:p>
          <a:r>
            <a:rPr lang="it-IT"/>
            <a:t>(AGID)</a:t>
          </a:r>
        </a:p>
      </dgm:t>
    </dgm:pt>
    <dgm:pt modelId="{E5B352C2-3134-42FA-8107-D5C44591DC9F}" type="parTrans" cxnId="{09CF5E9F-2C45-4ED9-90E7-64CCEE00D446}">
      <dgm:prSet/>
      <dgm:spPr/>
      <dgm:t>
        <a:bodyPr/>
        <a:lstStyle/>
        <a:p>
          <a:endParaRPr lang="it-IT"/>
        </a:p>
      </dgm:t>
    </dgm:pt>
    <dgm:pt modelId="{3D6FA13E-0096-4EF5-B0A8-FABFD8615B23}" type="sibTrans" cxnId="{09CF5E9F-2C45-4ED9-90E7-64CCEE00D446}">
      <dgm:prSet/>
      <dgm:spPr/>
      <dgm:t>
        <a:bodyPr/>
        <a:lstStyle/>
        <a:p>
          <a:endParaRPr lang="it-IT"/>
        </a:p>
      </dgm:t>
    </dgm:pt>
    <dgm:pt modelId="{74AF849A-AB98-4C7E-8DD2-69BA4EFFDA65}">
      <dgm:prSet phldrT="[Testo]"/>
      <dgm:spPr/>
      <dgm:t>
        <a:bodyPr/>
        <a:lstStyle/>
        <a:p>
          <a:r>
            <a:rPr lang="it-IT"/>
            <a:t>Dematerializzazione</a:t>
          </a:r>
        </a:p>
      </dgm:t>
    </dgm:pt>
    <dgm:pt modelId="{B903A9E9-6588-40C5-B992-AB91645C4068}" type="parTrans" cxnId="{7B92AC28-F0AC-432A-ABA5-B0600AEC1A63}">
      <dgm:prSet/>
      <dgm:spPr/>
      <dgm:t>
        <a:bodyPr/>
        <a:lstStyle/>
        <a:p>
          <a:endParaRPr lang="it-IT"/>
        </a:p>
      </dgm:t>
    </dgm:pt>
    <dgm:pt modelId="{18297FA6-5E5D-42DB-AA37-D1AE15F9E2C9}" type="sibTrans" cxnId="{7B92AC28-F0AC-432A-ABA5-B0600AEC1A63}">
      <dgm:prSet/>
      <dgm:spPr/>
      <dgm:t>
        <a:bodyPr/>
        <a:lstStyle/>
        <a:p>
          <a:endParaRPr lang="it-IT"/>
        </a:p>
      </dgm:t>
    </dgm:pt>
    <dgm:pt modelId="{ED0D9D66-650A-40FB-8223-DE9203FCCB21}">
      <dgm:prSet phldrT="[Testo]"/>
      <dgm:spPr/>
      <dgm:t>
        <a:bodyPr/>
        <a:lstStyle/>
        <a:p>
          <a:r>
            <a:rPr lang="it-IT"/>
            <a:t>Conservazione digitale</a:t>
          </a:r>
        </a:p>
      </dgm:t>
    </dgm:pt>
    <dgm:pt modelId="{18B98D8F-A4F7-471C-BAE8-5623B1EB3F1D}" type="parTrans" cxnId="{D35A0785-1522-4197-8C73-430B8C7F5FF9}">
      <dgm:prSet/>
      <dgm:spPr/>
      <dgm:t>
        <a:bodyPr/>
        <a:lstStyle/>
        <a:p>
          <a:endParaRPr lang="it-IT"/>
        </a:p>
      </dgm:t>
    </dgm:pt>
    <dgm:pt modelId="{EE90C8D9-E0A9-424F-AE6D-7B9849C7A669}" type="sibTrans" cxnId="{D35A0785-1522-4197-8C73-430B8C7F5FF9}">
      <dgm:prSet/>
      <dgm:spPr/>
      <dgm:t>
        <a:bodyPr/>
        <a:lstStyle/>
        <a:p>
          <a:endParaRPr lang="it-IT"/>
        </a:p>
      </dgm:t>
    </dgm:pt>
    <dgm:pt modelId="{C3BD07B3-6215-4946-A62C-8E5E01DEB616}">
      <dgm:prSet phldrT="[Testo]"/>
      <dgm:spPr/>
      <dgm:t>
        <a:bodyPr/>
        <a:lstStyle/>
        <a:p>
          <a:r>
            <a:rPr lang="it-IT" err="1"/>
            <a:t>Accessibiltà</a:t>
          </a:r>
          <a:endParaRPr lang="it-IT"/>
        </a:p>
      </dgm:t>
    </dgm:pt>
    <dgm:pt modelId="{92602B0F-3378-452B-92EA-E0654E746560}" type="parTrans" cxnId="{D62A0C79-1400-45A8-9B1C-CA799840B674}">
      <dgm:prSet/>
      <dgm:spPr/>
      <dgm:t>
        <a:bodyPr/>
        <a:lstStyle/>
        <a:p>
          <a:endParaRPr lang="it-IT"/>
        </a:p>
      </dgm:t>
    </dgm:pt>
    <dgm:pt modelId="{74780870-0E5F-4E7B-B75B-3A2A72879E63}" type="sibTrans" cxnId="{D62A0C79-1400-45A8-9B1C-CA799840B674}">
      <dgm:prSet/>
      <dgm:spPr/>
      <dgm:t>
        <a:bodyPr/>
        <a:lstStyle/>
        <a:p>
          <a:endParaRPr lang="it-IT"/>
        </a:p>
      </dgm:t>
    </dgm:pt>
    <dgm:pt modelId="{9D5028B5-33FF-44D9-8291-BDD5C9EB2B23}" type="pres">
      <dgm:prSet presAssocID="{D043C968-3C6F-4313-92D2-D52A7B619AC6}" presName="Name0" presStyleCnt="0">
        <dgm:presLayoutVars>
          <dgm:dir/>
          <dgm:resizeHandles val="exact"/>
        </dgm:presLayoutVars>
      </dgm:prSet>
      <dgm:spPr/>
    </dgm:pt>
    <dgm:pt modelId="{D99E967E-F585-4306-A02F-8F0F48575664}" type="pres">
      <dgm:prSet presAssocID="{74AF849A-AB98-4C7E-8DD2-69BA4EFFDA65}" presName="node" presStyleLbl="node1" presStyleIdx="0" presStyleCnt="4">
        <dgm:presLayoutVars>
          <dgm:bulletEnabled val="1"/>
        </dgm:presLayoutVars>
      </dgm:prSet>
      <dgm:spPr/>
    </dgm:pt>
    <dgm:pt modelId="{92B3BF5B-D8C3-411D-B441-43DD419112A8}" type="pres">
      <dgm:prSet presAssocID="{18297FA6-5E5D-42DB-AA37-D1AE15F9E2C9}" presName="sibTrans" presStyleCnt="0"/>
      <dgm:spPr/>
    </dgm:pt>
    <dgm:pt modelId="{A4A8606E-D4DB-4B55-ACB2-7BA49F0182C0}" type="pres">
      <dgm:prSet presAssocID="{36C5CCCE-1B45-410A-AB1E-0C66327F1845}" presName="node" presStyleLbl="node1" presStyleIdx="1" presStyleCnt="4">
        <dgm:presLayoutVars>
          <dgm:bulletEnabled val="1"/>
        </dgm:presLayoutVars>
      </dgm:prSet>
      <dgm:spPr/>
    </dgm:pt>
    <dgm:pt modelId="{0E5DE23D-1795-4123-B4F4-85549D79BEAC}" type="pres">
      <dgm:prSet presAssocID="{3D6FA13E-0096-4EF5-B0A8-FABFD8615B23}" presName="sibTrans" presStyleCnt="0"/>
      <dgm:spPr/>
    </dgm:pt>
    <dgm:pt modelId="{8669179D-064E-402E-9663-A5725DFB98D3}" type="pres">
      <dgm:prSet presAssocID="{ED0D9D66-650A-40FB-8223-DE9203FCCB21}" presName="node" presStyleLbl="node1" presStyleIdx="2" presStyleCnt="4">
        <dgm:presLayoutVars>
          <dgm:bulletEnabled val="1"/>
        </dgm:presLayoutVars>
      </dgm:prSet>
      <dgm:spPr/>
    </dgm:pt>
    <dgm:pt modelId="{F94BA313-ADBF-4DF2-8B07-C556CAAF1218}" type="pres">
      <dgm:prSet presAssocID="{EE90C8D9-E0A9-424F-AE6D-7B9849C7A669}" presName="sibTrans" presStyleCnt="0"/>
      <dgm:spPr/>
    </dgm:pt>
    <dgm:pt modelId="{7544910F-271E-4161-92F0-CB4BEB71F69C}" type="pres">
      <dgm:prSet presAssocID="{C3BD07B3-6215-4946-A62C-8E5E01DEB616}" presName="node" presStyleLbl="node1" presStyleIdx="3" presStyleCnt="4">
        <dgm:presLayoutVars>
          <dgm:bulletEnabled val="1"/>
        </dgm:presLayoutVars>
      </dgm:prSet>
      <dgm:spPr/>
    </dgm:pt>
  </dgm:ptLst>
  <dgm:cxnLst>
    <dgm:cxn modelId="{9AEF3A14-DEEA-4D74-B052-4BC9C5A36168}" type="presOf" srcId="{ED0D9D66-650A-40FB-8223-DE9203FCCB21}" destId="{8669179D-064E-402E-9663-A5725DFB98D3}" srcOrd="0" destOrd="0" presId="urn:microsoft.com/office/officeart/2005/8/layout/hList6"/>
    <dgm:cxn modelId="{7B92AC28-F0AC-432A-ABA5-B0600AEC1A63}" srcId="{D043C968-3C6F-4313-92D2-D52A7B619AC6}" destId="{74AF849A-AB98-4C7E-8DD2-69BA4EFFDA65}" srcOrd="0" destOrd="0" parTransId="{B903A9E9-6588-40C5-B992-AB91645C4068}" sibTransId="{18297FA6-5E5D-42DB-AA37-D1AE15F9E2C9}"/>
    <dgm:cxn modelId="{5B871848-B9B7-4EE9-ADF7-CC00FC383C75}" type="presOf" srcId="{D043C968-3C6F-4313-92D2-D52A7B619AC6}" destId="{9D5028B5-33FF-44D9-8291-BDD5C9EB2B23}" srcOrd="0" destOrd="0" presId="urn:microsoft.com/office/officeart/2005/8/layout/hList6"/>
    <dgm:cxn modelId="{D62A0C79-1400-45A8-9B1C-CA799840B674}" srcId="{D043C968-3C6F-4313-92D2-D52A7B619AC6}" destId="{C3BD07B3-6215-4946-A62C-8E5E01DEB616}" srcOrd="3" destOrd="0" parTransId="{92602B0F-3378-452B-92EA-E0654E746560}" sibTransId="{74780870-0E5F-4E7B-B75B-3A2A72879E63}"/>
    <dgm:cxn modelId="{4BE0A67A-9048-410E-B2F2-EE9747277172}" type="presOf" srcId="{74AF849A-AB98-4C7E-8DD2-69BA4EFFDA65}" destId="{D99E967E-F585-4306-A02F-8F0F48575664}" srcOrd="0" destOrd="0" presId="urn:microsoft.com/office/officeart/2005/8/layout/hList6"/>
    <dgm:cxn modelId="{C452E17B-67AD-4694-9C5A-6B674505E18D}" type="presOf" srcId="{36C5CCCE-1B45-410A-AB1E-0C66327F1845}" destId="{A4A8606E-D4DB-4B55-ACB2-7BA49F0182C0}" srcOrd="0" destOrd="0" presId="urn:microsoft.com/office/officeart/2005/8/layout/hList6"/>
    <dgm:cxn modelId="{D35A0785-1522-4197-8C73-430B8C7F5FF9}" srcId="{D043C968-3C6F-4313-92D2-D52A7B619AC6}" destId="{ED0D9D66-650A-40FB-8223-DE9203FCCB21}" srcOrd="2" destOrd="0" parTransId="{18B98D8F-A4F7-471C-BAE8-5623B1EB3F1D}" sibTransId="{EE90C8D9-E0A9-424F-AE6D-7B9849C7A669}"/>
    <dgm:cxn modelId="{09CF5E9F-2C45-4ED9-90E7-64CCEE00D446}" srcId="{D043C968-3C6F-4313-92D2-D52A7B619AC6}" destId="{36C5CCCE-1B45-410A-AB1E-0C66327F1845}" srcOrd="1" destOrd="0" parTransId="{E5B352C2-3134-42FA-8107-D5C44591DC9F}" sibTransId="{3D6FA13E-0096-4EF5-B0A8-FABFD8615B23}"/>
    <dgm:cxn modelId="{B1ECB4CA-20C2-4981-BB13-030D74659ED8}" type="presOf" srcId="{C3BD07B3-6215-4946-A62C-8E5E01DEB616}" destId="{7544910F-271E-4161-92F0-CB4BEB71F69C}" srcOrd="0" destOrd="0" presId="urn:microsoft.com/office/officeart/2005/8/layout/hList6"/>
    <dgm:cxn modelId="{9842B9EB-2AFC-420C-B5F0-850C96DF10DC}" type="presParOf" srcId="{9D5028B5-33FF-44D9-8291-BDD5C9EB2B23}" destId="{D99E967E-F585-4306-A02F-8F0F48575664}" srcOrd="0" destOrd="0" presId="urn:microsoft.com/office/officeart/2005/8/layout/hList6"/>
    <dgm:cxn modelId="{3D1F745C-1A32-43C8-8416-DC10E23F0C5D}" type="presParOf" srcId="{9D5028B5-33FF-44D9-8291-BDD5C9EB2B23}" destId="{92B3BF5B-D8C3-411D-B441-43DD419112A8}" srcOrd="1" destOrd="0" presId="urn:microsoft.com/office/officeart/2005/8/layout/hList6"/>
    <dgm:cxn modelId="{6BD108B2-CE5D-431E-98A5-AACCBD139902}" type="presParOf" srcId="{9D5028B5-33FF-44D9-8291-BDD5C9EB2B23}" destId="{A4A8606E-D4DB-4B55-ACB2-7BA49F0182C0}" srcOrd="2" destOrd="0" presId="urn:microsoft.com/office/officeart/2005/8/layout/hList6"/>
    <dgm:cxn modelId="{BBCFE215-CC91-4013-B965-F3C7315C7C9A}" type="presParOf" srcId="{9D5028B5-33FF-44D9-8291-BDD5C9EB2B23}" destId="{0E5DE23D-1795-4123-B4F4-85549D79BEAC}" srcOrd="3" destOrd="0" presId="urn:microsoft.com/office/officeart/2005/8/layout/hList6"/>
    <dgm:cxn modelId="{4A1A77AD-728E-4CE7-B718-74434FB89528}" type="presParOf" srcId="{9D5028B5-33FF-44D9-8291-BDD5C9EB2B23}" destId="{8669179D-064E-402E-9663-A5725DFB98D3}" srcOrd="4" destOrd="0" presId="urn:microsoft.com/office/officeart/2005/8/layout/hList6"/>
    <dgm:cxn modelId="{A25C0A7F-E553-4648-BDF0-4C1BDDB40292}" type="presParOf" srcId="{9D5028B5-33FF-44D9-8291-BDD5C9EB2B23}" destId="{F94BA313-ADBF-4DF2-8B07-C556CAAF1218}" srcOrd="5" destOrd="0" presId="urn:microsoft.com/office/officeart/2005/8/layout/hList6"/>
    <dgm:cxn modelId="{6F8EEBCB-2111-486F-81BA-9B9DBB25751B}" type="presParOf" srcId="{9D5028B5-33FF-44D9-8291-BDD5C9EB2B23}" destId="{7544910F-271E-4161-92F0-CB4BEB71F69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016E2-2EEE-4836-A6D6-0A18CF1C74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FEA59-AB04-42D7-AA7B-44872144DEFC}">
      <dgm:prSet/>
      <dgm:spPr/>
      <dgm:t>
        <a:bodyPr/>
        <a:lstStyle/>
        <a:p>
          <a:r>
            <a:rPr lang="it-IT"/>
            <a:t>Quant’è il costo medio di una trasferta Italia diviso per profili (TA, RT)?</a:t>
          </a:r>
          <a:endParaRPr lang="en-US"/>
        </a:p>
      </dgm:t>
    </dgm:pt>
    <dgm:pt modelId="{7AD89A71-5174-4725-85BD-F7D3C84CD41D}" type="parTrans" cxnId="{A873B71B-098B-4C91-A75D-3AC598D29E41}">
      <dgm:prSet/>
      <dgm:spPr/>
      <dgm:t>
        <a:bodyPr/>
        <a:lstStyle/>
        <a:p>
          <a:endParaRPr lang="en-US"/>
        </a:p>
      </dgm:t>
    </dgm:pt>
    <dgm:pt modelId="{29DC22B3-FCDD-4942-8003-196152006500}" type="sibTrans" cxnId="{A873B71B-098B-4C91-A75D-3AC598D29E41}">
      <dgm:prSet/>
      <dgm:spPr/>
      <dgm:t>
        <a:bodyPr/>
        <a:lstStyle/>
        <a:p>
          <a:endParaRPr lang="en-US"/>
        </a:p>
      </dgm:t>
    </dgm:pt>
    <dgm:pt modelId="{0801FBCE-0BD4-490D-9F95-ED9ABC2DE5B2}">
      <dgm:prSet/>
      <dgm:spPr/>
      <dgm:t>
        <a:bodyPr/>
        <a:lstStyle/>
        <a:p>
          <a:r>
            <a:rPr lang="it-IT"/>
            <a:t>Qual è la differenza fra uomini e donne, a parità di livello?</a:t>
          </a:r>
          <a:endParaRPr lang="en-US"/>
        </a:p>
      </dgm:t>
    </dgm:pt>
    <dgm:pt modelId="{350DF458-C1C9-45FC-AB73-62B79DB561BF}" type="parTrans" cxnId="{D3F96966-7D4D-4083-A5DB-9B39A41D18CD}">
      <dgm:prSet/>
      <dgm:spPr/>
      <dgm:t>
        <a:bodyPr/>
        <a:lstStyle/>
        <a:p>
          <a:endParaRPr lang="en-US"/>
        </a:p>
      </dgm:t>
    </dgm:pt>
    <dgm:pt modelId="{2926E914-4D32-486D-9D20-79E893521A90}" type="sibTrans" cxnId="{D3F96966-7D4D-4083-A5DB-9B39A41D18CD}">
      <dgm:prSet/>
      <dgm:spPr/>
      <dgm:t>
        <a:bodyPr/>
        <a:lstStyle/>
        <a:p>
          <a:endParaRPr lang="en-US"/>
        </a:p>
      </dgm:t>
    </dgm:pt>
    <dgm:pt modelId="{5B03C04B-B64C-4C60-9D91-97ECC7892202}" type="pres">
      <dgm:prSet presAssocID="{671016E2-2EEE-4836-A6D6-0A18CF1C74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75ACC2-949C-4E1B-8DF5-5C0DD3DD0F3E}" type="pres">
      <dgm:prSet presAssocID="{F9CFEA59-AB04-42D7-AA7B-44872144DEFC}" presName="hierRoot1" presStyleCnt="0"/>
      <dgm:spPr/>
    </dgm:pt>
    <dgm:pt modelId="{C1194F1B-78F9-4BC6-8980-94C0B931AC4F}" type="pres">
      <dgm:prSet presAssocID="{F9CFEA59-AB04-42D7-AA7B-44872144DEFC}" presName="composite" presStyleCnt="0"/>
      <dgm:spPr/>
    </dgm:pt>
    <dgm:pt modelId="{E965325D-01E9-4647-A820-02DC9F67CE92}" type="pres">
      <dgm:prSet presAssocID="{F9CFEA59-AB04-42D7-AA7B-44872144DEFC}" presName="background" presStyleLbl="node0" presStyleIdx="0" presStyleCnt="2"/>
      <dgm:spPr/>
    </dgm:pt>
    <dgm:pt modelId="{580B37CD-4C25-457A-B6DD-7C98FE0884EF}" type="pres">
      <dgm:prSet presAssocID="{F9CFEA59-AB04-42D7-AA7B-44872144DEFC}" presName="text" presStyleLbl="fgAcc0" presStyleIdx="0" presStyleCnt="2">
        <dgm:presLayoutVars>
          <dgm:chPref val="3"/>
        </dgm:presLayoutVars>
      </dgm:prSet>
      <dgm:spPr/>
    </dgm:pt>
    <dgm:pt modelId="{5F0E99CB-2FDE-4D03-82C5-EEA1C4605ACC}" type="pres">
      <dgm:prSet presAssocID="{F9CFEA59-AB04-42D7-AA7B-44872144DEFC}" presName="hierChild2" presStyleCnt="0"/>
      <dgm:spPr/>
    </dgm:pt>
    <dgm:pt modelId="{9ECAE998-8B58-417B-B243-5DD3393F7491}" type="pres">
      <dgm:prSet presAssocID="{0801FBCE-0BD4-490D-9F95-ED9ABC2DE5B2}" presName="hierRoot1" presStyleCnt="0"/>
      <dgm:spPr/>
    </dgm:pt>
    <dgm:pt modelId="{20FAA71E-3DF0-492F-BDE1-0370DDA05CE9}" type="pres">
      <dgm:prSet presAssocID="{0801FBCE-0BD4-490D-9F95-ED9ABC2DE5B2}" presName="composite" presStyleCnt="0"/>
      <dgm:spPr/>
    </dgm:pt>
    <dgm:pt modelId="{3535AE70-59C7-48D8-A512-4B485B61B5B9}" type="pres">
      <dgm:prSet presAssocID="{0801FBCE-0BD4-490D-9F95-ED9ABC2DE5B2}" presName="background" presStyleLbl="node0" presStyleIdx="1" presStyleCnt="2"/>
      <dgm:spPr/>
    </dgm:pt>
    <dgm:pt modelId="{783D2664-392A-4DEE-9F93-2AC371B59957}" type="pres">
      <dgm:prSet presAssocID="{0801FBCE-0BD4-490D-9F95-ED9ABC2DE5B2}" presName="text" presStyleLbl="fgAcc0" presStyleIdx="1" presStyleCnt="2">
        <dgm:presLayoutVars>
          <dgm:chPref val="3"/>
        </dgm:presLayoutVars>
      </dgm:prSet>
      <dgm:spPr/>
    </dgm:pt>
    <dgm:pt modelId="{71541E6A-412B-44D6-8AC7-F07220C8D01E}" type="pres">
      <dgm:prSet presAssocID="{0801FBCE-0BD4-490D-9F95-ED9ABC2DE5B2}" presName="hierChild2" presStyleCnt="0"/>
      <dgm:spPr/>
    </dgm:pt>
  </dgm:ptLst>
  <dgm:cxnLst>
    <dgm:cxn modelId="{A873B71B-098B-4C91-A75D-3AC598D29E41}" srcId="{671016E2-2EEE-4836-A6D6-0A18CF1C7422}" destId="{F9CFEA59-AB04-42D7-AA7B-44872144DEFC}" srcOrd="0" destOrd="0" parTransId="{7AD89A71-5174-4725-85BD-F7D3C84CD41D}" sibTransId="{29DC22B3-FCDD-4942-8003-196152006500}"/>
    <dgm:cxn modelId="{D3F96966-7D4D-4083-A5DB-9B39A41D18CD}" srcId="{671016E2-2EEE-4836-A6D6-0A18CF1C7422}" destId="{0801FBCE-0BD4-490D-9F95-ED9ABC2DE5B2}" srcOrd="1" destOrd="0" parTransId="{350DF458-C1C9-45FC-AB73-62B79DB561BF}" sibTransId="{2926E914-4D32-486D-9D20-79E893521A90}"/>
    <dgm:cxn modelId="{688CB686-0D3D-45C7-A8B8-124CFB7D4851}" type="presOf" srcId="{0801FBCE-0BD4-490D-9F95-ED9ABC2DE5B2}" destId="{783D2664-392A-4DEE-9F93-2AC371B59957}" srcOrd="0" destOrd="0" presId="urn:microsoft.com/office/officeart/2005/8/layout/hierarchy1"/>
    <dgm:cxn modelId="{56CEF29A-EF36-422F-93A9-8FFDAB4F5D63}" type="presOf" srcId="{671016E2-2EEE-4836-A6D6-0A18CF1C7422}" destId="{5B03C04B-B64C-4C60-9D91-97ECC7892202}" srcOrd="0" destOrd="0" presId="urn:microsoft.com/office/officeart/2005/8/layout/hierarchy1"/>
    <dgm:cxn modelId="{DA18A8EB-D01E-48C8-B070-438984D10AAB}" type="presOf" srcId="{F9CFEA59-AB04-42D7-AA7B-44872144DEFC}" destId="{580B37CD-4C25-457A-B6DD-7C98FE0884EF}" srcOrd="0" destOrd="0" presId="urn:microsoft.com/office/officeart/2005/8/layout/hierarchy1"/>
    <dgm:cxn modelId="{597DFAB4-38A7-4D7F-B6C6-BEF1EC30E09A}" type="presParOf" srcId="{5B03C04B-B64C-4C60-9D91-97ECC7892202}" destId="{9575ACC2-949C-4E1B-8DF5-5C0DD3DD0F3E}" srcOrd="0" destOrd="0" presId="urn:microsoft.com/office/officeart/2005/8/layout/hierarchy1"/>
    <dgm:cxn modelId="{8920A514-283A-402A-AB90-0F9443EA52D2}" type="presParOf" srcId="{9575ACC2-949C-4E1B-8DF5-5C0DD3DD0F3E}" destId="{C1194F1B-78F9-4BC6-8980-94C0B931AC4F}" srcOrd="0" destOrd="0" presId="urn:microsoft.com/office/officeart/2005/8/layout/hierarchy1"/>
    <dgm:cxn modelId="{73C00331-00B0-4282-B9AA-7A6D4188834B}" type="presParOf" srcId="{C1194F1B-78F9-4BC6-8980-94C0B931AC4F}" destId="{E965325D-01E9-4647-A820-02DC9F67CE92}" srcOrd="0" destOrd="0" presId="urn:microsoft.com/office/officeart/2005/8/layout/hierarchy1"/>
    <dgm:cxn modelId="{0BEF95CB-C8EE-4E0F-86A9-54361372E1F8}" type="presParOf" srcId="{C1194F1B-78F9-4BC6-8980-94C0B931AC4F}" destId="{580B37CD-4C25-457A-B6DD-7C98FE0884EF}" srcOrd="1" destOrd="0" presId="urn:microsoft.com/office/officeart/2005/8/layout/hierarchy1"/>
    <dgm:cxn modelId="{301092ED-26CD-4E3B-A24E-A67BCE06D2B4}" type="presParOf" srcId="{9575ACC2-949C-4E1B-8DF5-5C0DD3DD0F3E}" destId="{5F0E99CB-2FDE-4D03-82C5-EEA1C4605ACC}" srcOrd="1" destOrd="0" presId="urn:microsoft.com/office/officeart/2005/8/layout/hierarchy1"/>
    <dgm:cxn modelId="{51C4A50C-EC55-4A6F-8B60-3A2210441B78}" type="presParOf" srcId="{5B03C04B-B64C-4C60-9D91-97ECC7892202}" destId="{9ECAE998-8B58-417B-B243-5DD3393F7491}" srcOrd="1" destOrd="0" presId="urn:microsoft.com/office/officeart/2005/8/layout/hierarchy1"/>
    <dgm:cxn modelId="{E09E7C10-59AE-459F-8D11-AA7F97310860}" type="presParOf" srcId="{9ECAE998-8B58-417B-B243-5DD3393F7491}" destId="{20FAA71E-3DF0-492F-BDE1-0370DDA05CE9}" srcOrd="0" destOrd="0" presId="urn:microsoft.com/office/officeart/2005/8/layout/hierarchy1"/>
    <dgm:cxn modelId="{9D824A9D-5FE3-40E9-9353-862F8A934209}" type="presParOf" srcId="{20FAA71E-3DF0-492F-BDE1-0370DDA05CE9}" destId="{3535AE70-59C7-48D8-A512-4B485B61B5B9}" srcOrd="0" destOrd="0" presId="urn:microsoft.com/office/officeart/2005/8/layout/hierarchy1"/>
    <dgm:cxn modelId="{8AA55F0F-194A-485E-BFA9-AC018F93CA66}" type="presParOf" srcId="{20FAA71E-3DF0-492F-BDE1-0370DDA05CE9}" destId="{783D2664-392A-4DEE-9F93-2AC371B59957}" srcOrd="1" destOrd="0" presId="urn:microsoft.com/office/officeart/2005/8/layout/hierarchy1"/>
    <dgm:cxn modelId="{0108B9F3-1EC6-44CE-A245-355E8A2171B6}" type="presParOf" srcId="{9ECAE998-8B58-417B-B243-5DD3393F7491}" destId="{71541E6A-412B-44D6-8AC7-F07220C8D0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E967E-F585-4306-A02F-8F0F48575664}">
      <dsp:nvSpPr>
        <dsp:cNvPr id="0" name=""/>
        <dsp:cNvSpPr/>
      </dsp:nvSpPr>
      <dsp:spPr>
        <a:xfrm rot="16200000">
          <a:off x="-842805" y="845457"/>
          <a:ext cx="4293704" cy="2602788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Dematerializzazione</a:t>
          </a:r>
        </a:p>
      </dsp:txBody>
      <dsp:txXfrm rot="5400000">
        <a:off x="2653" y="858740"/>
        <a:ext cx="2602788" cy="2576222"/>
      </dsp:txXfrm>
    </dsp:sp>
    <dsp:sp modelId="{A4A8606E-D4DB-4B55-ACB2-7BA49F0182C0}">
      <dsp:nvSpPr>
        <dsp:cNvPr id="0" name=""/>
        <dsp:cNvSpPr/>
      </dsp:nvSpPr>
      <dsp:spPr>
        <a:xfrm rot="16200000">
          <a:off x="1955192" y="845457"/>
          <a:ext cx="4293704" cy="2602788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Documento informatico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(AGID)</a:t>
          </a:r>
        </a:p>
      </dsp:txBody>
      <dsp:txXfrm rot="5400000">
        <a:off x="2800650" y="858740"/>
        <a:ext cx="2602788" cy="2576222"/>
      </dsp:txXfrm>
    </dsp:sp>
    <dsp:sp modelId="{8669179D-064E-402E-9663-A5725DFB98D3}">
      <dsp:nvSpPr>
        <dsp:cNvPr id="0" name=""/>
        <dsp:cNvSpPr/>
      </dsp:nvSpPr>
      <dsp:spPr>
        <a:xfrm rot="16200000">
          <a:off x="4753189" y="845457"/>
          <a:ext cx="4293704" cy="2602788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Conservazione digitale</a:t>
          </a:r>
        </a:p>
      </dsp:txBody>
      <dsp:txXfrm rot="5400000">
        <a:off x="5598647" y="858740"/>
        <a:ext cx="2602788" cy="2576222"/>
      </dsp:txXfrm>
    </dsp:sp>
    <dsp:sp modelId="{7544910F-271E-4161-92F0-CB4BEB71F69C}">
      <dsp:nvSpPr>
        <dsp:cNvPr id="0" name=""/>
        <dsp:cNvSpPr/>
      </dsp:nvSpPr>
      <dsp:spPr>
        <a:xfrm rot="16200000">
          <a:off x="7551187" y="845457"/>
          <a:ext cx="4293704" cy="2602788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err="1"/>
            <a:t>Accessibiltà</a:t>
          </a:r>
          <a:endParaRPr lang="it-IT" sz="2200" kern="1200"/>
        </a:p>
      </dsp:txBody>
      <dsp:txXfrm rot="5400000">
        <a:off x="8396645" y="858740"/>
        <a:ext cx="2602788" cy="2576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5325D-01E9-4647-A820-02DC9F67CE92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B37CD-4C25-457A-B6DD-7C98FE0884EF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/>
            <a:t>Quant’è il costo medio di una trasferta Italia diviso per profili (TA, RT)?</a:t>
          </a:r>
          <a:endParaRPr lang="en-US" sz="4000" kern="1200"/>
        </a:p>
      </dsp:txBody>
      <dsp:txXfrm>
        <a:off x="608661" y="692298"/>
        <a:ext cx="4508047" cy="2799040"/>
      </dsp:txXfrm>
    </dsp:sp>
    <dsp:sp modelId="{3535AE70-59C7-48D8-A512-4B485B61B5B9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D2664-392A-4DEE-9F93-2AC371B59957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/>
            <a:t>Qual è la differenza fra uomini e donne, a parità di livello?</a:t>
          </a:r>
          <a:endParaRPr lang="en-US" sz="4000" kern="1200"/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E27BF-6AB0-4538-99AA-85C8EE87BED3}" type="datetimeFigureOut">
              <a:rPr lang="it-IT" smtClean="0"/>
              <a:t>09/06/22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38ACA-06DB-4CEE-B266-53A85E73CB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13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>
                <a:sym typeface="Wingdings" panose="05000000000000000000" pitchFamily="2" charset="2"/>
              </a:rPr>
              <a:t>ES. DAFC </a:t>
            </a:r>
          </a:p>
          <a:p>
            <a:pPr algn="l"/>
            <a:r>
              <a:rPr lang="it-IT">
                <a:sym typeface="Wingdings" panose="05000000000000000000" pitchFamily="2" charset="2"/>
              </a:rPr>
              <a:t>A una Direzione di AC + membro di GE fanno riferimento più applicativi. I </a:t>
            </a:r>
            <a:r>
              <a:rPr lang="it-IT" err="1">
                <a:sym typeface="Wingdings" panose="05000000000000000000" pitchFamily="2" charset="2"/>
              </a:rPr>
              <a:t>propdom</a:t>
            </a:r>
            <a:r>
              <a:rPr lang="it-IT">
                <a:sym typeface="Wingdings" panose="05000000000000000000" pitchFamily="2" charset="2"/>
              </a:rPr>
              <a:t> sono nominati da AC/GE e sono i nostri interlocutori in rappresentanza del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>
                <a:sym typeface="Wingdings" panose="05000000000000000000" pitchFamily="2" charset="2"/>
              </a:rPr>
              <a:t>Gli Esperti di dominio li scegliamo noi, fra utenti esperti del </a:t>
            </a:r>
            <a:r>
              <a:rPr lang="it-IT" err="1">
                <a:sym typeface="Wingdings" panose="05000000000000000000" pitchFamily="2" charset="2"/>
              </a:rPr>
              <a:t>sw</a:t>
            </a:r>
            <a:r>
              <a:rPr lang="it-IT">
                <a:sym typeface="Wingdings" panose="05000000000000000000" pitchFamily="2" charset="2"/>
              </a:rPr>
              <a:t> (quelli che aprono </a:t>
            </a:r>
            <a:r>
              <a:rPr lang="it-IT" err="1">
                <a:sym typeface="Wingdings" panose="05000000000000000000" pitchFamily="2" charset="2"/>
              </a:rPr>
              <a:t>tkt</a:t>
            </a:r>
            <a:r>
              <a:rPr lang="it-IT">
                <a:sym typeface="Wingdings" panose="05000000000000000000" pitchFamily="2" charset="2"/>
              </a:rPr>
              <a:t> sensati). 10 persone è il numero giusto, fra sezioni piccole, grosse, nord, sud…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560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653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63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34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/>
              <a:t>Il software è dell’utenza, non è della DSI. Della DSI è sicuramente la tecnologia, ma le esigenze da soddisfare e il funzionamento deve essere guidato dall’utenza. </a:t>
            </a:r>
          </a:p>
          <a:p>
            <a:pPr algn="l"/>
            <a:r>
              <a:rPr lang="it-IT">
                <a:sym typeface="Wingdings" panose="05000000000000000000" pitchFamily="2" charset="2"/>
              </a:rPr>
              <a:t>Il proprietario di dominio ci dice cosa deve fare il software, il risultato, non il come</a:t>
            </a:r>
          </a:p>
          <a:p>
            <a:pPr algn="l"/>
            <a:r>
              <a:rPr lang="it-IT">
                <a:sym typeface="Wingdings" panose="05000000000000000000" pitchFamily="2" charset="2"/>
              </a:rPr>
              <a:t>Il come ce lo devono dire gli utenti, esperti di dominio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8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432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97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34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814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180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534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88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EC7C5-7D0E-7588-497A-4453F1FDE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C0BEB63-CF91-75F5-B41D-D43B639C0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76B7E3-09EB-F00A-FF57-3527E9B4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6/9/22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578E3C-62D1-780F-95B1-ED507D79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EC70EB-FC08-4F9E-3C31-C410D6FE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5D47F7-DD2D-485A-FF60-5857B68B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F00183-5BFE-603D-82F1-C50EDBFB5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590768-149D-260B-0B28-6D286C60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6/9/22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01CE3C-4522-501B-3E04-0D44102D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59B133-2510-8240-1A3F-2E8B3447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8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907EBB2-F287-1D02-BC10-4E7BDD7E1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8521CA3-D90B-7625-8545-B18BC395D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C39150-DECA-7876-BB6E-EA0E55FD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6/9/22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E4AA62-24D7-29A7-417B-66E86F55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90344A-A71D-6A6B-B335-51CAA052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2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7E1569-D9BD-6087-1BF7-2654331E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D9E3F6-7828-77FC-62C4-DAFDBF62D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56F27F-7BB6-CD16-6894-2FFB0E48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6/9/22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9E0EF1-9190-AF98-9302-DA3BF658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FB1201-96BB-509D-C3B5-1531F7A1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0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8BD72-35D8-47C6-36F3-17FF74B1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DCA001-B9FA-180E-1FF7-137F43D04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B9A10C-48D1-FD41-D886-90393FB8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6/9/22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71354F-E910-7D12-AE9D-9A218E5E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C6F904-8ED9-596F-2F12-85D479BD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9D65B2-D159-CBEB-C5A9-AA24DC2E8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9EE570-8465-1563-B7CC-6E0FFBB9E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E409D6-E951-F0B9-D1F3-49FF5C336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0BD3F4-FC9D-6D4A-6B7F-B42A7E0C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6/9/22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04AA8D-A36B-1538-78A8-FD78357D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20A7CA-46D4-EB65-7AE1-412A1C88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8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F6D43-DEFE-876F-557C-2BD41548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3672CB-0772-8CA0-BC83-876A3B421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521D73-0AF8-00AB-6348-AAF4AFDA0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3EE52C5-734A-C130-D93C-5DD74351E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214310A-64AA-AF58-E193-C2F714667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342CB34-1FB3-264C-BDE1-C57644A2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6/9/22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492309-A063-E437-392D-1C805F88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57C393-3B52-7F09-C0CE-C830BB74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5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806FCC-DA2A-27C0-A513-448FC224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354458-D248-8788-F5B3-A415255E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6/9/22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50F478-CCBF-BDAA-1970-403524DF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7F4ABE1-0D42-7C77-20A9-32C30AFC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536E49C-BC3D-C6CC-217B-A5FD617D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6/9/22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B927D22-23EA-5C42-7D30-5260F3B7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EC3E34-9CDC-1F8E-4E74-C2DF7C62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C54A01-FF51-EAAB-3824-6F4F7AD6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C89F12-8295-92FF-D281-21CC7E4C7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335077-1D86-D3FE-32FB-418D57533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37CF75-DB57-CB2C-6158-8CB767BD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6/9/22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BEB8F3-6F3C-EA63-C361-356633EF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5EE878-9695-685D-B338-AD6C9206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4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5C5A21-6E59-DCF3-E678-3D5B1BED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1AA543B-4099-F950-1F61-D5262CEEB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48146B-E33A-4D13-A671-DF1C0D6AC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471494-491E-BDA1-F9EC-83664C6E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6/9/22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E90CBE-931B-F739-9B64-8A655F88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85255C-2AD8-9D0E-49E5-F7A43FD7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6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4823F4C-07B2-B51F-20F4-14E4F5D1B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1FA4C5-19AA-30D0-0571-DD05FD9B9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18A0F8-D736-8FDE-239B-6D87BBAF8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6/9/22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01F38A-C241-B0FB-C772-FB0BF16C7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1BFC78-6F27-E510-D66B-8E6A1DC03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7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37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41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26F8B-5789-447C-9681-3A7D23BD0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467" y="216398"/>
            <a:ext cx="9781520" cy="1224654"/>
          </a:xfrm>
        </p:spPr>
        <p:txBody>
          <a:bodyPr anchor="ctr">
            <a:noAutofit/>
          </a:bodyPr>
          <a:lstStyle/>
          <a:p>
            <a:pPr algn="l"/>
            <a:r>
              <a:rPr lang="it-IT" sz="4800"/>
              <a:t>Nuova applicazione richiesta: </a:t>
            </a:r>
            <a:r>
              <a:rPr lang="it-IT" sz="4000"/>
              <a:t>dematerializzazione dei giustificativi di spesa</a:t>
            </a:r>
            <a:endParaRPr lang="it-IT" sz="480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81097A8-1227-8669-5A58-A19AC1F71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4" y="1496256"/>
            <a:ext cx="3331027" cy="19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contrino elettronico 2021: come funziona, obblighi e sanzioni al 90% -  Agenda Digitale">
            <a:extLst>
              <a:ext uri="{FF2B5EF4-FFF2-40B4-BE49-F238E27FC236}">
                <a16:creationId xmlns:a16="http://schemas.microsoft.com/office/drawing/2014/main" id="{A56361F5-F949-E758-A735-479BEB53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35" y="4123755"/>
            <a:ext cx="3184306" cy="23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5F610636-D8FE-CC94-17C5-05228EB650FA}"/>
              </a:ext>
            </a:extLst>
          </p:cNvPr>
          <p:cNvSpPr/>
          <p:nvPr/>
        </p:nvSpPr>
        <p:spPr>
          <a:xfrm>
            <a:off x="5306784" y="3443478"/>
            <a:ext cx="772886" cy="96179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roce 3">
            <a:extLst>
              <a:ext uri="{FF2B5EF4-FFF2-40B4-BE49-F238E27FC236}">
                <a16:creationId xmlns:a16="http://schemas.microsoft.com/office/drawing/2014/main" id="{CF57FC7D-3CC1-8FC8-89FE-7FB5136632A0}"/>
              </a:ext>
            </a:extLst>
          </p:cNvPr>
          <p:cNvSpPr/>
          <p:nvPr/>
        </p:nvSpPr>
        <p:spPr>
          <a:xfrm rot="2612938">
            <a:off x="4130578" y="3689045"/>
            <a:ext cx="3272017" cy="3257650"/>
          </a:xfrm>
          <a:prstGeom prst="plus">
            <a:avLst>
              <a:gd name="adj" fmla="val 413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8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5837ABF6-35E4-9C5A-438F-2FDFAA5BB891}"/>
              </a:ext>
            </a:extLst>
          </p:cNvPr>
          <p:cNvSpPr/>
          <p:nvPr/>
        </p:nvSpPr>
        <p:spPr>
          <a:xfrm>
            <a:off x="4917293" y="1205596"/>
            <a:ext cx="728310" cy="5487116"/>
          </a:xfrm>
          <a:prstGeom prst="round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id="{4C2BDB1B-433A-6436-7C69-F66380886A8E}"/>
              </a:ext>
            </a:extLst>
          </p:cNvPr>
          <p:cNvSpPr/>
          <p:nvPr/>
        </p:nvSpPr>
        <p:spPr>
          <a:xfrm>
            <a:off x="7390769" y="1196079"/>
            <a:ext cx="728310" cy="5487116"/>
          </a:xfrm>
          <a:prstGeom prst="roundRect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Ferie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FCF5C3D-FF69-FC8D-576A-3665C9753C46}"/>
              </a:ext>
            </a:extLst>
          </p:cNvPr>
          <p:cNvSpPr/>
          <p:nvPr/>
        </p:nvSpPr>
        <p:spPr>
          <a:xfrm>
            <a:off x="3640592" y="1196079"/>
            <a:ext cx="778067" cy="5487116"/>
          </a:xfrm>
          <a:prstGeom prst="roundRect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Ferie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Sviluppo Applicativo – Possibili imprevisti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9864245" y="1049387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DIC</a:t>
            </a:r>
            <a:endParaRPr lang="it-IT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1629572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LUG</a:t>
            </a:r>
            <a:endParaRPr lang="it-IT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3269914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AGO</a:t>
            </a:r>
            <a:endParaRPr lang="it-IT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4910256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SET</a:t>
            </a:r>
            <a:endParaRPr lang="it-IT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6550598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OTT</a:t>
            </a:r>
            <a:endParaRPr lang="it-IT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8190940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NOV</a:t>
            </a:r>
            <a:endParaRPr lang="it-IT" b="1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93BFB2C-4BB6-4F8D-9964-0F7BC4E9D81D}"/>
              </a:ext>
            </a:extLst>
          </p:cNvPr>
          <p:cNvSpPr/>
          <p:nvPr/>
        </p:nvSpPr>
        <p:spPr>
          <a:xfrm>
            <a:off x="1673987" y="2306126"/>
            <a:ext cx="3179927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Back-End 1° parte: Feature 1, Feature 2</a:t>
            </a:r>
            <a:endParaRPr lang="it-IT" sz="1200" b="1" dirty="0">
              <a:solidFill>
                <a:schemeClr val="accent4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026F918-5A96-4475-8614-F325CB79BA51}"/>
              </a:ext>
            </a:extLst>
          </p:cNvPr>
          <p:cNvSpPr/>
          <p:nvPr/>
        </p:nvSpPr>
        <p:spPr>
          <a:xfrm>
            <a:off x="6043353" y="2753967"/>
            <a:ext cx="2213763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Back-End 2° parte: Feature 3, Feature 4</a:t>
            </a:r>
            <a:endParaRPr lang="it-IT" sz="1200" b="1" dirty="0">
              <a:solidFill>
                <a:schemeClr val="accent4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045B20F-52C8-450B-A235-49B06A4EB851}"/>
              </a:ext>
            </a:extLst>
          </p:cNvPr>
          <p:cNvSpPr/>
          <p:nvPr/>
        </p:nvSpPr>
        <p:spPr>
          <a:xfrm>
            <a:off x="2311553" y="3274485"/>
            <a:ext cx="3230265" cy="281240"/>
          </a:xfrm>
          <a:prstGeom prst="roundRect">
            <a:avLst/>
          </a:prstGeom>
          <a:solidFill>
            <a:srgbClr val="76B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Sviluppo front-end smartphone (ditta esterna)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BDD32A-B167-4A46-B825-5BC5BE0BDB3E}"/>
              </a:ext>
            </a:extLst>
          </p:cNvPr>
          <p:cNvSpPr/>
          <p:nvPr/>
        </p:nvSpPr>
        <p:spPr>
          <a:xfrm>
            <a:off x="7552266" y="4034005"/>
            <a:ext cx="704850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CD53E70-43D9-4CDD-8519-15A83A8ABB12}"/>
              </a:ext>
            </a:extLst>
          </p:cNvPr>
          <p:cNvSpPr/>
          <p:nvPr/>
        </p:nvSpPr>
        <p:spPr>
          <a:xfrm>
            <a:off x="10489320" y="4040418"/>
            <a:ext cx="704850" cy="216000"/>
          </a:xfrm>
          <a:prstGeom prst="roundRect">
            <a:avLst/>
          </a:prstGeom>
          <a:solidFill>
            <a:srgbClr val="4497B7"/>
          </a:solidFill>
          <a:ln>
            <a:solidFill>
              <a:srgbClr val="182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Go Live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95907A0-BDD1-4E57-82C6-E75D41B0BD9E}"/>
              </a:ext>
            </a:extLst>
          </p:cNvPr>
          <p:cNvSpPr/>
          <p:nvPr/>
        </p:nvSpPr>
        <p:spPr>
          <a:xfrm>
            <a:off x="153366" y="1309489"/>
            <a:ext cx="1047600" cy="3423932"/>
          </a:xfrm>
          <a:prstGeom prst="roundRect">
            <a:avLst/>
          </a:prstGeom>
          <a:solidFill>
            <a:srgbClr val="18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</a:rPr>
              <a:t>Sviluppo Applicazione </a:t>
            </a:r>
          </a:p>
          <a:p>
            <a:pPr algn="ctr"/>
            <a:r>
              <a:rPr lang="it-IT" sz="1100" b="1" dirty="0">
                <a:solidFill>
                  <a:schemeClr val="bg1"/>
                </a:solidFill>
              </a:rPr>
              <a:t>-</a:t>
            </a:r>
            <a:br>
              <a:rPr lang="it-IT" sz="1100" b="1" dirty="0">
                <a:solidFill>
                  <a:schemeClr val="bg1"/>
                </a:solidFill>
              </a:rPr>
            </a:br>
            <a:r>
              <a:rPr lang="it-IT" sz="1100" b="1" dirty="0">
                <a:solidFill>
                  <a:schemeClr val="bg1"/>
                </a:solidFill>
              </a:rPr>
              <a:t> Piano di previsione 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F2D2D08-B9C0-40F7-B1FB-F7DC3C1B2875}"/>
              </a:ext>
            </a:extLst>
          </p:cNvPr>
          <p:cNvSpPr/>
          <p:nvPr/>
        </p:nvSpPr>
        <p:spPr>
          <a:xfrm>
            <a:off x="1979447" y="1722669"/>
            <a:ext cx="891195" cy="52158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2"/>
                </a:solidFill>
              </a:rPr>
              <a:t>Estrazione MS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654D221C-C4E6-4EBA-9C89-C86F59FF119E}"/>
              </a:ext>
            </a:extLst>
          </p:cNvPr>
          <p:cNvCxnSpPr>
            <a:cxnSpLocks/>
            <a:stCxn id="58" idx="3"/>
            <a:endCxn id="51" idx="0"/>
          </p:cNvCxnSpPr>
          <p:nvPr/>
        </p:nvCxnSpPr>
        <p:spPr>
          <a:xfrm>
            <a:off x="2870642" y="1983464"/>
            <a:ext cx="393309" cy="322662"/>
          </a:xfrm>
          <a:prstGeom prst="bentConnector2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5C56504-AE1F-4B65-B505-2A0E4C30055E}"/>
              </a:ext>
            </a:extLst>
          </p:cNvPr>
          <p:cNvSpPr/>
          <p:nvPr/>
        </p:nvSpPr>
        <p:spPr>
          <a:xfrm>
            <a:off x="3202394" y="1850463"/>
            <a:ext cx="1031631" cy="21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C00000"/>
                </a:solidFill>
              </a:rPr>
              <a:t>Dipendenza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7C14928-B6E4-45B8-B2DE-111C48D4D7F9}"/>
              </a:ext>
            </a:extLst>
          </p:cNvPr>
          <p:cNvCxnSpPr>
            <a:cxnSpLocks/>
          </p:cNvCxnSpPr>
          <p:nvPr/>
        </p:nvCxnSpPr>
        <p:spPr>
          <a:xfrm>
            <a:off x="1149021" y="4940725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5A6AB03-6C4C-4A26-A04C-64AECDE7701F}"/>
              </a:ext>
            </a:extLst>
          </p:cNvPr>
          <p:cNvSpPr/>
          <p:nvPr/>
        </p:nvSpPr>
        <p:spPr>
          <a:xfrm>
            <a:off x="153366" y="4940725"/>
            <a:ext cx="1047600" cy="1353315"/>
          </a:xfrm>
          <a:prstGeom prst="round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>
              <a:solidFill>
                <a:schemeClr val="bg1"/>
              </a:solidFill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03B0BF2F-4A76-4102-ABC3-58FB8BF3738B}"/>
              </a:ext>
            </a:extLst>
          </p:cNvPr>
          <p:cNvSpPr/>
          <p:nvPr/>
        </p:nvSpPr>
        <p:spPr>
          <a:xfrm>
            <a:off x="5738532" y="5028134"/>
            <a:ext cx="2392057" cy="285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err="1">
                <a:solidFill>
                  <a:schemeClr val="tx2"/>
                </a:solidFill>
              </a:rPr>
              <a:t>Refactor</a:t>
            </a:r>
            <a:r>
              <a:rPr lang="it-IT" sz="1000" b="1" dirty="0">
                <a:solidFill>
                  <a:schemeClr val="tx2"/>
                </a:solidFill>
              </a:rPr>
              <a:t> benefici assistenziali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CBA5914-D4E3-425E-B187-E9220DA4A889}"/>
              </a:ext>
            </a:extLst>
          </p:cNvPr>
          <p:cNvSpPr/>
          <p:nvPr/>
        </p:nvSpPr>
        <p:spPr>
          <a:xfrm>
            <a:off x="6571038" y="5440926"/>
            <a:ext cx="1127544" cy="4031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Reclutamento per Ucraina</a:t>
            </a:r>
          </a:p>
        </p:txBody>
      </p:sp>
      <p:sp>
        <p:nvSpPr>
          <p:cNvPr id="89" name="Arrow: Pentagon 88">
            <a:extLst>
              <a:ext uri="{FF2B5EF4-FFF2-40B4-BE49-F238E27FC236}">
                <a16:creationId xmlns:a16="http://schemas.microsoft.com/office/drawing/2014/main" id="{FF7993CF-229D-4D09-900D-EF6657D4C5BA}"/>
              </a:ext>
            </a:extLst>
          </p:cNvPr>
          <p:cNvSpPr/>
          <p:nvPr/>
        </p:nvSpPr>
        <p:spPr>
          <a:xfrm>
            <a:off x="6114477" y="5931441"/>
            <a:ext cx="4491061" cy="285750"/>
          </a:xfrm>
          <a:prstGeom prst="homePlate">
            <a:avLst/>
          </a:prstGeom>
          <a:pattFill prst="lt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2"/>
                </a:solidFill>
              </a:rPr>
              <a:t>Integrazione Stipendiale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A0B033D-2FD8-436B-A186-E49AB9C030A6}"/>
              </a:ext>
            </a:extLst>
          </p:cNvPr>
          <p:cNvCxnSpPr>
            <a:cxnSpLocks/>
          </p:cNvCxnSpPr>
          <p:nvPr/>
        </p:nvCxnSpPr>
        <p:spPr>
          <a:xfrm>
            <a:off x="1149021" y="6294040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85">
            <a:extLst>
              <a:ext uri="{FF2B5EF4-FFF2-40B4-BE49-F238E27FC236}">
                <a16:creationId xmlns:a16="http://schemas.microsoft.com/office/drawing/2014/main" id="{EEEE70F4-6E3D-E291-FE41-8CE505A3BA92}"/>
              </a:ext>
            </a:extLst>
          </p:cNvPr>
          <p:cNvSpPr/>
          <p:nvPr/>
        </p:nvSpPr>
        <p:spPr>
          <a:xfrm>
            <a:off x="2455558" y="5557310"/>
            <a:ext cx="2370067" cy="285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Reclutamento bandi regione Toscana</a:t>
            </a:r>
          </a:p>
        </p:txBody>
      </p:sp>
      <p:sp>
        <p:nvSpPr>
          <p:cNvPr id="49" name="Rectangle: Rounded Corners 53">
            <a:extLst>
              <a:ext uri="{FF2B5EF4-FFF2-40B4-BE49-F238E27FC236}">
                <a16:creationId xmlns:a16="http://schemas.microsoft.com/office/drawing/2014/main" id="{C52CF1C9-FFC2-78BF-98A3-8C4F75C08ACB}"/>
              </a:ext>
            </a:extLst>
          </p:cNvPr>
          <p:cNvSpPr/>
          <p:nvPr/>
        </p:nvSpPr>
        <p:spPr>
          <a:xfrm>
            <a:off x="5672255" y="3621368"/>
            <a:ext cx="2026327" cy="281240"/>
          </a:xfrm>
          <a:prstGeom prst="roundRect">
            <a:avLst/>
          </a:prstGeom>
          <a:solidFill>
            <a:srgbClr val="76B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Sviluppo front-end uffici MS</a:t>
            </a: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FA7ECF97-D24C-39BE-83F2-2579361462BB}"/>
              </a:ext>
            </a:extLst>
          </p:cNvPr>
          <p:cNvCxnSpPr>
            <a:cxnSpLocks/>
          </p:cNvCxnSpPr>
          <p:nvPr/>
        </p:nvCxnSpPr>
        <p:spPr>
          <a:xfrm flipV="1">
            <a:off x="1261533" y="1671076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L'INFN CAMBIA LOGO">
            <a:extLst>
              <a:ext uri="{FF2B5EF4-FFF2-40B4-BE49-F238E27FC236}">
                <a16:creationId xmlns:a16="http://schemas.microsoft.com/office/drawing/2014/main" id="{5F065D24-B638-4BCC-A208-E0DE8BC8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986" y="6403676"/>
            <a:ext cx="733569" cy="40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Connettore 1 58">
            <a:extLst>
              <a:ext uri="{FF2B5EF4-FFF2-40B4-BE49-F238E27FC236}">
                <a16:creationId xmlns:a16="http://schemas.microsoft.com/office/drawing/2014/main" id="{6FB00F35-A834-084B-0856-B80FB4B8CAEE}"/>
              </a:ext>
            </a:extLst>
          </p:cNvPr>
          <p:cNvCxnSpPr>
            <a:cxnSpLocks/>
          </p:cNvCxnSpPr>
          <p:nvPr/>
        </p:nvCxnSpPr>
        <p:spPr>
          <a:xfrm flipV="1">
            <a:off x="1261533" y="3204049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Priorities outline">
            <a:extLst>
              <a:ext uri="{FF2B5EF4-FFF2-40B4-BE49-F238E27FC236}">
                <a16:creationId xmlns:a16="http://schemas.microsoft.com/office/drawing/2014/main" id="{A695A9E2-1374-0AF1-6814-2DCE49650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098" y="5093956"/>
            <a:ext cx="434136" cy="346970"/>
          </a:xfrm>
          <a:prstGeom prst="rect">
            <a:avLst/>
          </a:prstGeom>
        </p:spPr>
      </p:pic>
      <p:cxnSp>
        <p:nvCxnSpPr>
          <p:cNvPr id="60" name="Connettore 1 59">
            <a:extLst>
              <a:ext uri="{FF2B5EF4-FFF2-40B4-BE49-F238E27FC236}">
                <a16:creationId xmlns:a16="http://schemas.microsoft.com/office/drawing/2014/main" id="{35A1A7BF-468E-AAD8-A0A3-F8801235B909}"/>
              </a:ext>
            </a:extLst>
          </p:cNvPr>
          <p:cNvCxnSpPr>
            <a:cxnSpLocks/>
          </p:cNvCxnSpPr>
          <p:nvPr/>
        </p:nvCxnSpPr>
        <p:spPr>
          <a:xfrm flipV="1">
            <a:off x="1261532" y="3959568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0E8818C-FC5B-6A7A-AAA2-230059867899}"/>
              </a:ext>
            </a:extLst>
          </p:cNvPr>
          <p:cNvSpPr txBox="1"/>
          <p:nvPr/>
        </p:nvSpPr>
        <p:spPr>
          <a:xfrm>
            <a:off x="237590" y="5510579"/>
            <a:ext cx="8791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</a:rPr>
              <a:t>Attività ricorrenti e schedulate</a:t>
            </a:r>
            <a:endParaRPr lang="en-IT" sz="1100" b="1">
              <a:solidFill>
                <a:schemeClr val="bg1"/>
              </a:solidFill>
            </a:endParaRPr>
          </a:p>
        </p:txBody>
      </p:sp>
      <p:cxnSp>
        <p:nvCxnSpPr>
          <p:cNvPr id="61" name="Straight Connector 78">
            <a:extLst>
              <a:ext uri="{FF2B5EF4-FFF2-40B4-BE49-F238E27FC236}">
                <a16:creationId xmlns:a16="http://schemas.microsoft.com/office/drawing/2014/main" id="{B6D73ECF-1879-3182-9EC1-17418AD6D50D}"/>
              </a:ext>
            </a:extLst>
          </p:cNvPr>
          <p:cNvCxnSpPr>
            <a:cxnSpLocks/>
          </p:cNvCxnSpPr>
          <p:nvPr/>
        </p:nvCxnSpPr>
        <p:spPr>
          <a:xfrm>
            <a:off x="1115153" y="4738079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54">
            <a:extLst>
              <a:ext uri="{FF2B5EF4-FFF2-40B4-BE49-F238E27FC236}">
                <a16:creationId xmlns:a16="http://schemas.microsoft.com/office/drawing/2014/main" id="{2AEE089A-A6C5-DCF9-F6EE-E15E7E61D629}"/>
              </a:ext>
            </a:extLst>
          </p:cNvPr>
          <p:cNvSpPr/>
          <p:nvPr/>
        </p:nvSpPr>
        <p:spPr>
          <a:xfrm>
            <a:off x="8314555" y="4034005"/>
            <a:ext cx="1489843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Pilota</a:t>
            </a:r>
          </a:p>
        </p:txBody>
      </p:sp>
      <p:sp>
        <p:nvSpPr>
          <p:cNvPr id="63" name="Rectangle: Rounded Corners 54">
            <a:extLst>
              <a:ext uri="{FF2B5EF4-FFF2-40B4-BE49-F238E27FC236}">
                <a16:creationId xmlns:a16="http://schemas.microsoft.com/office/drawing/2014/main" id="{686F4909-B987-D54C-910F-FAE9E7DD88DD}"/>
              </a:ext>
            </a:extLst>
          </p:cNvPr>
          <p:cNvSpPr/>
          <p:nvPr/>
        </p:nvSpPr>
        <p:spPr>
          <a:xfrm>
            <a:off x="6260336" y="4034005"/>
            <a:ext cx="704850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64" name="Rectangle: Rounded Corners 52">
            <a:extLst>
              <a:ext uri="{FF2B5EF4-FFF2-40B4-BE49-F238E27FC236}">
                <a16:creationId xmlns:a16="http://schemas.microsoft.com/office/drawing/2014/main" id="{9F4C8B46-AEB6-CFAD-DC92-F5D2A70EF0D8}"/>
              </a:ext>
            </a:extLst>
          </p:cNvPr>
          <p:cNvSpPr/>
          <p:nvPr/>
        </p:nvSpPr>
        <p:spPr>
          <a:xfrm>
            <a:off x="8447500" y="2317825"/>
            <a:ext cx="778068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Review</a:t>
            </a:r>
            <a:endParaRPr lang="it-IT" sz="1200" b="1" dirty="0">
              <a:solidFill>
                <a:schemeClr val="accent4"/>
              </a:solidFill>
            </a:endParaRPr>
          </a:p>
        </p:txBody>
      </p:sp>
      <p:sp>
        <p:nvSpPr>
          <p:cNvPr id="65" name="Rectangle: Rounded Corners 52">
            <a:extLst>
              <a:ext uri="{FF2B5EF4-FFF2-40B4-BE49-F238E27FC236}">
                <a16:creationId xmlns:a16="http://schemas.microsoft.com/office/drawing/2014/main" id="{67EEC86A-0079-1DD7-FB85-327E97B01203}"/>
              </a:ext>
            </a:extLst>
          </p:cNvPr>
          <p:cNvSpPr/>
          <p:nvPr/>
        </p:nvSpPr>
        <p:spPr>
          <a:xfrm>
            <a:off x="8772537" y="3411403"/>
            <a:ext cx="778068" cy="23994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Review</a:t>
            </a:r>
            <a:endParaRPr lang="it-IT" sz="1200" b="1" dirty="0">
              <a:solidFill>
                <a:schemeClr val="accent4"/>
              </a:solidFill>
            </a:endParaRPr>
          </a:p>
        </p:txBody>
      </p:sp>
      <p:pic>
        <p:nvPicPr>
          <p:cNvPr id="6" name="Elemento grafico 5" descr="Fulmine con riempimento a tinta unita">
            <a:extLst>
              <a:ext uri="{FF2B5EF4-FFF2-40B4-BE49-F238E27FC236}">
                <a16:creationId xmlns:a16="http://schemas.microsoft.com/office/drawing/2014/main" id="{4CE99122-28A7-F01D-7C50-980A0484E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7211" y="5879635"/>
            <a:ext cx="914400" cy="914400"/>
          </a:xfrm>
          <a:prstGeom prst="rect">
            <a:avLst/>
          </a:prstGeom>
        </p:spPr>
      </p:pic>
      <p:pic>
        <p:nvPicPr>
          <p:cNvPr id="11" name="Elemento grafico 10" descr="Segnale di divieto con riempimento a tinta unita">
            <a:extLst>
              <a:ext uri="{FF2B5EF4-FFF2-40B4-BE49-F238E27FC236}">
                <a16:creationId xmlns:a16="http://schemas.microsoft.com/office/drawing/2014/main" id="{95F7C0B8-25E0-F42D-A133-D34E049D8D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120983" y="2258658"/>
            <a:ext cx="520741" cy="501435"/>
          </a:xfrm>
          <a:prstGeom prst="rect">
            <a:avLst/>
          </a:prstGeom>
        </p:spPr>
      </p:pic>
      <p:pic>
        <p:nvPicPr>
          <p:cNvPr id="50" name="Elemento grafico 49" descr="Segnale di divieto con riempimento a tinta unita">
            <a:extLst>
              <a:ext uri="{FF2B5EF4-FFF2-40B4-BE49-F238E27FC236}">
                <a16:creationId xmlns:a16="http://schemas.microsoft.com/office/drawing/2014/main" id="{E4E4F27A-FCE9-B77D-1D6C-B587D9767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64081" y="3511916"/>
            <a:ext cx="520741" cy="501435"/>
          </a:xfrm>
          <a:prstGeom prst="rect">
            <a:avLst/>
          </a:prstGeom>
        </p:spPr>
      </p:pic>
      <p:sp>
        <p:nvSpPr>
          <p:cNvPr id="52" name="Rectangle: Rounded Corners 52">
            <a:extLst>
              <a:ext uri="{FF2B5EF4-FFF2-40B4-BE49-F238E27FC236}">
                <a16:creationId xmlns:a16="http://schemas.microsoft.com/office/drawing/2014/main" id="{9CA53BDE-C61E-991B-8F1A-79CD9BAECBA4}"/>
              </a:ext>
            </a:extLst>
          </p:cNvPr>
          <p:cNvSpPr/>
          <p:nvPr/>
        </p:nvSpPr>
        <p:spPr>
          <a:xfrm>
            <a:off x="5673945" y="2313144"/>
            <a:ext cx="393362" cy="4065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!!!</a:t>
            </a:r>
            <a:endParaRPr lang="it-IT" sz="1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83CA6-A55D-D94A-99DF-025BF12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84" y="67902"/>
            <a:ext cx="11402361" cy="851458"/>
          </a:xfrm>
        </p:spPr>
        <p:txBody>
          <a:bodyPr>
            <a:noAutofit/>
          </a:bodyPr>
          <a:lstStyle/>
          <a:p>
            <a:r>
              <a:rPr lang="it-IT" sz="4800"/>
              <a:t>Passaggio da sviluppo a infrastruttura di test</a:t>
            </a:r>
            <a:endParaRPr lang="it-IT" sz="360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F64131E-5155-554F-D3D2-D199AACC896A}"/>
              </a:ext>
            </a:extLst>
          </p:cNvPr>
          <p:cNvSpPr/>
          <p:nvPr/>
        </p:nvSpPr>
        <p:spPr>
          <a:xfrm>
            <a:off x="440266" y="2760134"/>
            <a:ext cx="1150927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8952339-C3A2-7049-ACB5-44FD7D8B9024}"/>
              </a:ext>
            </a:extLst>
          </p:cNvPr>
          <p:cNvSpPr>
            <a:spLocks/>
          </p:cNvSpPr>
          <p:nvPr/>
        </p:nvSpPr>
        <p:spPr>
          <a:xfrm>
            <a:off x="765204" y="3098800"/>
            <a:ext cx="1654149" cy="5926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Richiesta di review 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996248B-3292-57AE-53CF-A5FFEF49E609}"/>
              </a:ext>
            </a:extLst>
          </p:cNvPr>
          <p:cNvSpPr/>
          <p:nvPr/>
        </p:nvSpPr>
        <p:spPr>
          <a:xfrm>
            <a:off x="3679939" y="3024718"/>
            <a:ext cx="1730533" cy="7408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Verifiche propedeutiche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918D744-C92B-A106-9C68-489425FD891C}"/>
              </a:ext>
            </a:extLst>
          </p:cNvPr>
          <p:cNvSpPr/>
          <p:nvPr/>
        </p:nvSpPr>
        <p:spPr>
          <a:xfrm>
            <a:off x="6671058" y="3020484"/>
            <a:ext cx="1417265" cy="7492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Pipelines</a:t>
            </a:r>
          </a:p>
        </p:txBody>
      </p:sp>
      <p:cxnSp>
        <p:nvCxnSpPr>
          <p:cNvPr id="13" name="Connettore 4 12">
            <a:extLst>
              <a:ext uri="{FF2B5EF4-FFF2-40B4-BE49-F238E27FC236}">
                <a16:creationId xmlns:a16="http://schemas.microsoft.com/office/drawing/2014/main" id="{D756FD04-B58D-94BF-1794-D0E7BB683128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2419353" y="3395133"/>
            <a:ext cx="1260586" cy="1"/>
          </a:xfrm>
          <a:prstGeom prst="bentConnector3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4 14">
            <a:extLst>
              <a:ext uri="{FF2B5EF4-FFF2-40B4-BE49-F238E27FC236}">
                <a16:creationId xmlns:a16="http://schemas.microsoft.com/office/drawing/2014/main" id="{5F19527E-AE03-8D36-CB29-37600AF4200B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5410472" y="3395133"/>
            <a:ext cx="1260586" cy="1"/>
          </a:xfrm>
          <a:prstGeom prst="bentConnector3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1DEFC53-7F66-B454-457E-E58A1397FDF4}"/>
              </a:ext>
            </a:extLst>
          </p:cNvPr>
          <p:cNvSpPr txBox="1"/>
          <p:nvPr/>
        </p:nvSpPr>
        <p:spPr>
          <a:xfrm>
            <a:off x="204548" y="1139735"/>
            <a:ext cx="11186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1"/>
                </a:solidFill>
              </a:rPr>
              <a:t>Viene chiesto al servizio infrastruttura di dispiegare le macchine per i nuovi servizi.</a:t>
            </a:r>
            <a:br>
              <a:rPr lang="it-IT" sz="2400" dirty="0">
                <a:solidFill>
                  <a:schemeClr val="accent1"/>
                </a:solidFill>
              </a:rPr>
            </a:br>
            <a:r>
              <a:rPr lang="it-IT" sz="2400" dirty="0">
                <a:solidFill>
                  <a:schemeClr val="accent1"/>
                </a:solidFill>
              </a:rPr>
              <a:t>Si procedere poi a 4 mani alla verifica di una checklist e alla verifica della prima installazione in test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CEB8631A-7939-56AD-7E01-3A8E57CD5D44}"/>
              </a:ext>
            </a:extLst>
          </p:cNvPr>
          <p:cNvSpPr/>
          <p:nvPr/>
        </p:nvSpPr>
        <p:spPr>
          <a:xfrm>
            <a:off x="9696263" y="3024718"/>
            <a:ext cx="1730533" cy="7408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Primo rilascio</a:t>
            </a:r>
          </a:p>
        </p:txBody>
      </p:sp>
      <p:cxnSp>
        <p:nvCxnSpPr>
          <p:cNvPr id="31" name="Connettore 4 30">
            <a:extLst>
              <a:ext uri="{FF2B5EF4-FFF2-40B4-BE49-F238E27FC236}">
                <a16:creationId xmlns:a16="http://schemas.microsoft.com/office/drawing/2014/main" id="{4F7BF902-AEAF-2509-2D78-960A9904546D}"/>
              </a:ext>
            </a:extLst>
          </p:cNvPr>
          <p:cNvCxnSpPr>
            <a:cxnSpLocks/>
            <a:stCxn id="8" idx="3"/>
            <a:endCxn id="30" idx="1"/>
          </p:cNvCxnSpPr>
          <p:nvPr/>
        </p:nvCxnSpPr>
        <p:spPr>
          <a:xfrm>
            <a:off x="8088323" y="3395133"/>
            <a:ext cx="1607940" cy="1"/>
          </a:xfrm>
          <a:prstGeom prst="bentConnector3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1" name="Immagine 40">
            <a:extLst>
              <a:ext uri="{FF2B5EF4-FFF2-40B4-BE49-F238E27FC236}">
                <a16:creationId xmlns:a16="http://schemas.microsoft.com/office/drawing/2014/main" id="{42B84E85-1F25-6967-CEA2-FB60956BB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595462"/>
            <a:ext cx="11684000" cy="1655691"/>
          </a:xfrm>
          <a:prstGeom prst="rect">
            <a:avLst/>
          </a:prstGeom>
        </p:spPr>
      </p:pic>
      <p:pic>
        <p:nvPicPr>
          <p:cNvPr id="43" name="Elemento grafico 42" descr="Freccia: curva in senso antiorario con riempimento a tinta unita">
            <a:extLst>
              <a:ext uri="{FF2B5EF4-FFF2-40B4-BE49-F238E27FC236}">
                <a16:creationId xmlns:a16="http://schemas.microsoft.com/office/drawing/2014/main" id="{4B36442A-B882-53F3-94EA-7CE8C626F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236112">
            <a:off x="6244334" y="3558850"/>
            <a:ext cx="1243977" cy="12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59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83CA6-A55D-D94A-99DF-025BF12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84" y="67902"/>
            <a:ext cx="11402361" cy="851458"/>
          </a:xfrm>
        </p:spPr>
        <p:txBody>
          <a:bodyPr>
            <a:noAutofit/>
          </a:bodyPr>
          <a:lstStyle/>
          <a:p>
            <a:r>
              <a:rPr lang="it-IT" sz="4800"/>
              <a:t>Passaggio da sviluppo a infrastruttura di test</a:t>
            </a:r>
            <a:endParaRPr lang="it-IT" sz="360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F64131E-5155-554F-D3D2-D199AACC896A}"/>
              </a:ext>
            </a:extLst>
          </p:cNvPr>
          <p:cNvSpPr/>
          <p:nvPr/>
        </p:nvSpPr>
        <p:spPr>
          <a:xfrm>
            <a:off x="440266" y="2760134"/>
            <a:ext cx="1150927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8952339-C3A2-7049-ACB5-44FD7D8B9024}"/>
              </a:ext>
            </a:extLst>
          </p:cNvPr>
          <p:cNvSpPr>
            <a:spLocks/>
          </p:cNvSpPr>
          <p:nvPr/>
        </p:nvSpPr>
        <p:spPr>
          <a:xfrm>
            <a:off x="765204" y="3098800"/>
            <a:ext cx="1654149" cy="5926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Richiesta di review 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996248B-3292-57AE-53CF-A5FFEF49E609}"/>
              </a:ext>
            </a:extLst>
          </p:cNvPr>
          <p:cNvSpPr/>
          <p:nvPr/>
        </p:nvSpPr>
        <p:spPr>
          <a:xfrm>
            <a:off x="3679939" y="3024718"/>
            <a:ext cx="1730533" cy="7408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Verifiche propedeutiche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918D744-C92B-A106-9C68-489425FD891C}"/>
              </a:ext>
            </a:extLst>
          </p:cNvPr>
          <p:cNvSpPr/>
          <p:nvPr/>
        </p:nvSpPr>
        <p:spPr>
          <a:xfrm>
            <a:off x="6671058" y="3020484"/>
            <a:ext cx="1417265" cy="7492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Pipelines</a:t>
            </a:r>
          </a:p>
        </p:txBody>
      </p:sp>
      <p:cxnSp>
        <p:nvCxnSpPr>
          <p:cNvPr id="13" name="Connettore 4 12">
            <a:extLst>
              <a:ext uri="{FF2B5EF4-FFF2-40B4-BE49-F238E27FC236}">
                <a16:creationId xmlns:a16="http://schemas.microsoft.com/office/drawing/2014/main" id="{D756FD04-B58D-94BF-1794-D0E7BB683128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2419353" y="3395133"/>
            <a:ext cx="1260586" cy="1"/>
          </a:xfrm>
          <a:prstGeom prst="bentConnector3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4 14">
            <a:extLst>
              <a:ext uri="{FF2B5EF4-FFF2-40B4-BE49-F238E27FC236}">
                <a16:creationId xmlns:a16="http://schemas.microsoft.com/office/drawing/2014/main" id="{5F19527E-AE03-8D36-CB29-37600AF4200B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5410472" y="3395133"/>
            <a:ext cx="1260586" cy="1"/>
          </a:xfrm>
          <a:prstGeom prst="bentConnector3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1DEFC53-7F66-B454-457E-E58A1397FDF4}"/>
              </a:ext>
            </a:extLst>
          </p:cNvPr>
          <p:cNvSpPr txBox="1"/>
          <p:nvPr/>
        </p:nvSpPr>
        <p:spPr>
          <a:xfrm>
            <a:off x="204548" y="1139735"/>
            <a:ext cx="11186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1"/>
                </a:solidFill>
              </a:rPr>
              <a:t>Viene chiesto al servizio infrastruttura di dispiegare le macchine per i nuovi servizi.</a:t>
            </a:r>
            <a:br>
              <a:rPr lang="it-IT" sz="2400" dirty="0">
                <a:solidFill>
                  <a:schemeClr val="accent1"/>
                </a:solidFill>
              </a:rPr>
            </a:br>
            <a:r>
              <a:rPr lang="it-IT" sz="2400" dirty="0">
                <a:solidFill>
                  <a:schemeClr val="accent1"/>
                </a:solidFill>
              </a:rPr>
              <a:t>Si procedere poi a 4 mani alla verifica di una checklist e alla verifica della prima installazione in test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CEB8631A-7939-56AD-7E01-3A8E57CD5D44}"/>
              </a:ext>
            </a:extLst>
          </p:cNvPr>
          <p:cNvSpPr/>
          <p:nvPr/>
        </p:nvSpPr>
        <p:spPr>
          <a:xfrm>
            <a:off x="9696263" y="3024718"/>
            <a:ext cx="1730533" cy="7408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Primo rilascio</a:t>
            </a:r>
          </a:p>
        </p:txBody>
      </p:sp>
      <p:cxnSp>
        <p:nvCxnSpPr>
          <p:cNvPr id="31" name="Connettore 4 30">
            <a:extLst>
              <a:ext uri="{FF2B5EF4-FFF2-40B4-BE49-F238E27FC236}">
                <a16:creationId xmlns:a16="http://schemas.microsoft.com/office/drawing/2014/main" id="{4F7BF902-AEAF-2509-2D78-960A9904546D}"/>
              </a:ext>
            </a:extLst>
          </p:cNvPr>
          <p:cNvCxnSpPr>
            <a:cxnSpLocks/>
            <a:stCxn id="8" idx="3"/>
            <a:endCxn id="30" idx="1"/>
          </p:cNvCxnSpPr>
          <p:nvPr/>
        </p:nvCxnSpPr>
        <p:spPr>
          <a:xfrm>
            <a:off x="8088323" y="3395133"/>
            <a:ext cx="1607940" cy="1"/>
          </a:xfrm>
          <a:prstGeom prst="bentConnector3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F14C7F87-4CB1-38DB-EE98-47F42C558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76" y="4326465"/>
            <a:ext cx="11759926" cy="2361895"/>
          </a:xfrm>
          <a:prstGeom prst="rect">
            <a:avLst/>
          </a:prstGeom>
        </p:spPr>
      </p:pic>
      <p:pic>
        <p:nvPicPr>
          <p:cNvPr id="43" name="Elemento grafico 42" descr="Freccia: curva in senso antiorario con riempimento a tinta unita">
            <a:extLst>
              <a:ext uri="{FF2B5EF4-FFF2-40B4-BE49-F238E27FC236}">
                <a16:creationId xmlns:a16="http://schemas.microsoft.com/office/drawing/2014/main" id="{4B36442A-B882-53F3-94EA-7CE8C626F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236112">
            <a:off x="9147339" y="3429804"/>
            <a:ext cx="1243977" cy="12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19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83CA6-A55D-D94A-99DF-025BF12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84" y="67902"/>
            <a:ext cx="9705531" cy="851458"/>
          </a:xfrm>
        </p:spPr>
        <p:txBody>
          <a:bodyPr>
            <a:noAutofit/>
          </a:bodyPr>
          <a:lstStyle/>
          <a:p>
            <a:r>
              <a:rPr lang="it-IT" sz="4800"/>
              <a:t>Servizio supporto all’utenza</a:t>
            </a:r>
            <a:endParaRPr lang="it-IT" sz="3600"/>
          </a:p>
        </p:txBody>
      </p:sp>
      <p:sp>
        <p:nvSpPr>
          <p:cNvPr id="147" name="Rettangolo con angoli arrotondati 146">
            <a:extLst>
              <a:ext uri="{FF2B5EF4-FFF2-40B4-BE49-F238E27FC236}">
                <a16:creationId xmlns:a16="http://schemas.microsoft.com/office/drawing/2014/main" id="{73324820-1AF3-2545-ADA5-04EBE5ACBDA4}"/>
              </a:ext>
            </a:extLst>
          </p:cNvPr>
          <p:cNvSpPr/>
          <p:nvPr/>
        </p:nvSpPr>
        <p:spPr>
          <a:xfrm>
            <a:off x="6322988" y="3244517"/>
            <a:ext cx="1314535" cy="35701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Requisiti</a:t>
            </a:r>
          </a:p>
        </p:txBody>
      </p:sp>
      <p:cxnSp>
        <p:nvCxnSpPr>
          <p:cNvPr id="117" name="Connettore 4 116">
            <a:extLst>
              <a:ext uri="{FF2B5EF4-FFF2-40B4-BE49-F238E27FC236}">
                <a16:creationId xmlns:a16="http://schemas.microsoft.com/office/drawing/2014/main" id="{11FAA271-AC53-224F-B2EC-B95AF2E7885F}"/>
              </a:ext>
            </a:extLst>
          </p:cNvPr>
          <p:cNvCxnSpPr>
            <a:cxnSpLocks/>
            <a:stCxn id="67" idx="3"/>
            <a:endCxn id="147" idx="1"/>
          </p:cNvCxnSpPr>
          <p:nvPr/>
        </p:nvCxnSpPr>
        <p:spPr>
          <a:xfrm>
            <a:off x="5292036" y="3418128"/>
            <a:ext cx="1030952" cy="48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4 118">
            <a:extLst>
              <a:ext uri="{FF2B5EF4-FFF2-40B4-BE49-F238E27FC236}">
                <a16:creationId xmlns:a16="http://schemas.microsoft.com/office/drawing/2014/main" id="{F597D732-61C7-314B-8EA4-CEEF22A309BF}"/>
              </a:ext>
            </a:extLst>
          </p:cNvPr>
          <p:cNvCxnSpPr>
            <a:cxnSpLocks/>
            <a:stCxn id="130" idx="2"/>
            <a:endCxn id="142" idx="0"/>
          </p:cNvCxnSpPr>
          <p:nvPr/>
        </p:nvCxnSpPr>
        <p:spPr>
          <a:xfrm rot="5400000">
            <a:off x="8463762" y="3467951"/>
            <a:ext cx="1235479" cy="3821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10">
            <a:extLst>
              <a:ext uri="{FF2B5EF4-FFF2-40B4-BE49-F238E27FC236}">
                <a16:creationId xmlns:a16="http://schemas.microsoft.com/office/drawing/2014/main" id="{6F35793E-9215-9D45-902F-91C75BDC135A}"/>
              </a:ext>
            </a:extLst>
          </p:cNvPr>
          <p:cNvCxnSpPr>
            <a:cxnSpLocks/>
            <a:stCxn id="147" idx="2"/>
            <a:endCxn id="80" idx="3"/>
          </p:cNvCxnSpPr>
          <p:nvPr/>
        </p:nvCxnSpPr>
        <p:spPr>
          <a:xfrm rot="5400000">
            <a:off x="5033197" y="3754940"/>
            <a:ext cx="2100469" cy="1793651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F5961FCD-4191-1948-9A29-E303948361F8}"/>
              </a:ext>
            </a:extLst>
          </p:cNvPr>
          <p:cNvSpPr txBox="1"/>
          <p:nvPr/>
        </p:nvSpPr>
        <p:spPr>
          <a:xfrm>
            <a:off x="5240774" y="3107637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Produce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0472A4E3-A7B4-1441-96AB-7493DF4B4485}"/>
              </a:ext>
            </a:extLst>
          </p:cNvPr>
          <p:cNvSpPr txBox="1"/>
          <p:nvPr/>
        </p:nvSpPr>
        <p:spPr>
          <a:xfrm>
            <a:off x="9255362" y="3044912"/>
            <a:ext cx="1053470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Accetta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149AED77-5BE9-1A42-8492-4DA7AF1148EB}"/>
              </a:ext>
            </a:extLst>
          </p:cNvPr>
          <p:cNvSpPr txBox="1"/>
          <p:nvPr/>
        </p:nvSpPr>
        <p:spPr>
          <a:xfrm>
            <a:off x="5227654" y="5380333"/>
            <a:ext cx="152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Supervisiona</a:t>
            </a:r>
          </a:p>
        </p:txBody>
      </p:sp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B1A4DB25-D724-4D87-86D7-C534221D5364}"/>
              </a:ext>
            </a:extLst>
          </p:cNvPr>
          <p:cNvGrpSpPr/>
          <p:nvPr/>
        </p:nvGrpSpPr>
        <p:grpSpPr>
          <a:xfrm>
            <a:off x="3998605" y="5108000"/>
            <a:ext cx="1188000" cy="1188000"/>
            <a:chOff x="4703189" y="5260865"/>
            <a:chExt cx="1188000" cy="1188000"/>
          </a:xfrm>
        </p:grpSpPr>
        <p:sp>
          <p:nvSpPr>
            <p:cNvPr id="80" name="Rettangolo con angoli arrotondati 79">
              <a:extLst>
                <a:ext uri="{FF2B5EF4-FFF2-40B4-BE49-F238E27FC236}">
                  <a16:creationId xmlns:a16="http://schemas.microsoft.com/office/drawing/2014/main" id="{976C666E-42DE-7340-A253-EF58E6A2BA60}"/>
                </a:ext>
              </a:extLst>
            </p:cNvPr>
            <p:cNvSpPr/>
            <p:nvPr/>
          </p:nvSpPr>
          <p:spPr>
            <a:xfrm>
              <a:off x="4703189" y="5260865"/>
              <a:ext cx="1188000" cy="1188000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E915546D-236E-3D4A-8F47-4BD2DE8782E9}"/>
                </a:ext>
              </a:extLst>
            </p:cNvPr>
            <p:cNvSpPr txBox="1"/>
            <p:nvPr/>
          </p:nvSpPr>
          <p:spPr>
            <a:xfrm>
              <a:off x="4723880" y="6056356"/>
              <a:ext cx="1141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/>
                <a:t>DSI</a:t>
              </a:r>
            </a:p>
          </p:txBody>
        </p:sp>
        <p:pic>
          <p:nvPicPr>
            <p:cNvPr id="107" name="Elemento grafico 106" descr="Programmatrice con riempimento a tinta unita">
              <a:extLst>
                <a:ext uri="{FF2B5EF4-FFF2-40B4-BE49-F238E27FC236}">
                  <a16:creationId xmlns:a16="http://schemas.microsoft.com/office/drawing/2014/main" id="{9AF832FE-D238-4AA2-A826-7666CBAAB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10470" y="5618489"/>
              <a:ext cx="432000" cy="432000"/>
            </a:xfrm>
            <a:prstGeom prst="rect">
              <a:avLst/>
            </a:prstGeom>
          </p:spPr>
        </p:pic>
        <p:pic>
          <p:nvPicPr>
            <p:cNvPr id="109" name="Elemento grafico 108" descr="Programmatore (maschile) con riempimento a tinta unita">
              <a:extLst>
                <a:ext uri="{FF2B5EF4-FFF2-40B4-BE49-F238E27FC236}">
                  <a16:creationId xmlns:a16="http://schemas.microsoft.com/office/drawing/2014/main" id="{3647EA9D-AF09-4F15-8DDF-9735F1F0D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26744" y="5390900"/>
              <a:ext cx="432000" cy="432000"/>
            </a:xfrm>
            <a:prstGeom prst="rect">
              <a:avLst/>
            </a:prstGeom>
          </p:spPr>
        </p:pic>
      </p:grpSp>
      <p:grpSp>
        <p:nvGrpSpPr>
          <p:cNvPr id="131" name="Gruppo 130">
            <a:extLst>
              <a:ext uri="{FF2B5EF4-FFF2-40B4-BE49-F238E27FC236}">
                <a16:creationId xmlns:a16="http://schemas.microsoft.com/office/drawing/2014/main" id="{E20E8429-3BE3-4FB3-82A9-E885E11B85D5}"/>
              </a:ext>
            </a:extLst>
          </p:cNvPr>
          <p:cNvGrpSpPr/>
          <p:nvPr/>
        </p:nvGrpSpPr>
        <p:grpSpPr>
          <a:xfrm>
            <a:off x="4104036" y="2824128"/>
            <a:ext cx="1188001" cy="1188000"/>
            <a:chOff x="4770440" y="2992893"/>
            <a:chExt cx="1188001" cy="1188000"/>
          </a:xfrm>
        </p:grpSpPr>
        <p:sp>
          <p:nvSpPr>
            <p:cNvPr id="67" name="Rettangolo con angoli arrotondati 66">
              <a:extLst>
                <a:ext uri="{FF2B5EF4-FFF2-40B4-BE49-F238E27FC236}">
                  <a16:creationId xmlns:a16="http://schemas.microsoft.com/office/drawing/2014/main" id="{51CE066E-822D-C548-8A80-B4870F0FE13D}"/>
                </a:ext>
              </a:extLst>
            </p:cNvPr>
            <p:cNvSpPr/>
            <p:nvPr/>
          </p:nvSpPr>
          <p:spPr>
            <a:xfrm>
              <a:off x="4770440" y="2992893"/>
              <a:ext cx="1188000" cy="118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8" name="Elemento grafico 87">
              <a:extLst>
                <a:ext uri="{FF2B5EF4-FFF2-40B4-BE49-F238E27FC236}">
                  <a16:creationId xmlns:a16="http://schemas.microsoft.com/office/drawing/2014/main" id="{693F71D6-5F25-8442-A226-AFE08D33F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10505" y="3137675"/>
              <a:ext cx="361214" cy="361214"/>
            </a:xfrm>
            <a:prstGeom prst="rect">
              <a:avLst/>
            </a:prstGeom>
          </p:spPr>
        </p:pic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id="{A7AC0514-27A6-7644-B480-5B2487EDED40}"/>
                </a:ext>
              </a:extLst>
            </p:cNvPr>
            <p:cNvSpPr txBox="1"/>
            <p:nvPr/>
          </p:nvSpPr>
          <p:spPr>
            <a:xfrm>
              <a:off x="4770441" y="3582362"/>
              <a:ext cx="118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/>
                <a:t>Esperti di Dominio</a:t>
              </a:r>
            </a:p>
          </p:txBody>
        </p:sp>
        <p:pic>
          <p:nvPicPr>
            <p:cNvPr id="112" name="Elemento grafico 111" descr="Donna con riempimento a tinta unita">
              <a:extLst>
                <a:ext uri="{FF2B5EF4-FFF2-40B4-BE49-F238E27FC236}">
                  <a16:creationId xmlns:a16="http://schemas.microsoft.com/office/drawing/2014/main" id="{719C267F-9A35-4B9F-A951-F44FCEB42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84440" y="3303729"/>
              <a:ext cx="360000" cy="360000"/>
            </a:xfrm>
            <a:prstGeom prst="rect">
              <a:avLst/>
            </a:prstGeom>
          </p:spPr>
        </p:pic>
        <p:pic>
          <p:nvPicPr>
            <p:cNvPr id="122" name="Elemento grafico 121" descr="Donna con riempimento a tinta unita">
              <a:extLst>
                <a:ext uri="{FF2B5EF4-FFF2-40B4-BE49-F238E27FC236}">
                  <a16:creationId xmlns:a16="http://schemas.microsoft.com/office/drawing/2014/main" id="{56497B85-CF19-4CC7-A3D4-6D4F970CD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69852" y="3069252"/>
              <a:ext cx="360000" cy="360000"/>
            </a:xfrm>
            <a:prstGeom prst="rect">
              <a:avLst/>
            </a:prstGeom>
          </p:spPr>
        </p:pic>
      </p:grpSp>
      <p:grpSp>
        <p:nvGrpSpPr>
          <p:cNvPr id="152" name="Gruppo 151">
            <a:extLst>
              <a:ext uri="{FF2B5EF4-FFF2-40B4-BE49-F238E27FC236}">
                <a16:creationId xmlns:a16="http://schemas.microsoft.com/office/drawing/2014/main" id="{4EE48A72-5774-4B25-8076-8BB5EA2C7B2F}"/>
              </a:ext>
            </a:extLst>
          </p:cNvPr>
          <p:cNvGrpSpPr/>
          <p:nvPr/>
        </p:nvGrpSpPr>
        <p:grpSpPr>
          <a:xfrm>
            <a:off x="8678550" y="1860986"/>
            <a:ext cx="1188001" cy="1188000"/>
            <a:chOff x="8735647" y="3979295"/>
            <a:chExt cx="1188001" cy="1188000"/>
          </a:xfrm>
        </p:grpSpPr>
        <p:sp>
          <p:nvSpPr>
            <p:cNvPr id="138" name="Rettangolo con angoli arrotondati 137">
              <a:extLst>
                <a:ext uri="{FF2B5EF4-FFF2-40B4-BE49-F238E27FC236}">
                  <a16:creationId xmlns:a16="http://schemas.microsoft.com/office/drawing/2014/main" id="{30706D1A-6CA7-E549-9DEC-98D71B379B62}"/>
                </a:ext>
              </a:extLst>
            </p:cNvPr>
            <p:cNvSpPr/>
            <p:nvPr/>
          </p:nvSpPr>
          <p:spPr>
            <a:xfrm>
              <a:off x="8735647" y="3979295"/>
              <a:ext cx="1188000" cy="1188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0" name="CasellaDiTesto 129">
              <a:extLst>
                <a:ext uri="{FF2B5EF4-FFF2-40B4-BE49-F238E27FC236}">
                  <a16:creationId xmlns:a16="http://schemas.microsoft.com/office/drawing/2014/main" id="{311C0E5A-5331-EF4E-A0E6-41A72A7370E9}"/>
                </a:ext>
              </a:extLst>
            </p:cNvPr>
            <p:cNvSpPr txBox="1"/>
            <p:nvPr/>
          </p:nvSpPr>
          <p:spPr>
            <a:xfrm>
              <a:off x="8735648" y="4574796"/>
              <a:ext cx="118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/>
                <a:t>Proprietari di Dominio</a:t>
              </a:r>
            </a:p>
          </p:txBody>
        </p:sp>
        <p:pic>
          <p:nvPicPr>
            <p:cNvPr id="140" name="Elemento grafico 139" descr="Donna con riempimento a tinta unita">
              <a:extLst>
                <a:ext uri="{FF2B5EF4-FFF2-40B4-BE49-F238E27FC236}">
                  <a16:creationId xmlns:a16="http://schemas.microsoft.com/office/drawing/2014/main" id="{E0EC172D-3F20-4270-8171-FB1070679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49647" y="4176611"/>
              <a:ext cx="360000" cy="360000"/>
            </a:xfrm>
            <a:prstGeom prst="rect">
              <a:avLst/>
            </a:prstGeom>
          </p:spPr>
        </p:pic>
      </p:grpSp>
      <p:sp>
        <p:nvSpPr>
          <p:cNvPr id="142" name="Rettangolo con angoli arrotondati 141">
            <a:extLst>
              <a:ext uri="{FF2B5EF4-FFF2-40B4-BE49-F238E27FC236}">
                <a16:creationId xmlns:a16="http://schemas.microsoft.com/office/drawing/2014/main" id="{29A610D7-25A1-43D2-A894-AD29BF553590}"/>
              </a:ext>
            </a:extLst>
          </p:cNvPr>
          <p:cNvSpPr/>
          <p:nvPr/>
        </p:nvSpPr>
        <p:spPr>
          <a:xfrm>
            <a:off x="8296185" y="4276741"/>
            <a:ext cx="1188532" cy="7537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Software</a:t>
            </a:r>
          </a:p>
        </p:txBody>
      </p:sp>
      <p:cxnSp>
        <p:nvCxnSpPr>
          <p:cNvPr id="163" name="Connettore a gomito 162">
            <a:extLst>
              <a:ext uri="{FF2B5EF4-FFF2-40B4-BE49-F238E27FC236}">
                <a16:creationId xmlns:a16="http://schemas.microsoft.com/office/drawing/2014/main" id="{B6D92C4B-7C3F-401C-A214-B5EB76C52225}"/>
              </a:ext>
            </a:extLst>
          </p:cNvPr>
          <p:cNvCxnSpPr>
            <a:cxnSpLocks/>
            <a:stCxn id="67" idx="2"/>
            <a:endCxn id="142" idx="1"/>
          </p:cNvCxnSpPr>
          <p:nvPr/>
        </p:nvCxnSpPr>
        <p:spPr>
          <a:xfrm rot="16200000" flipH="1">
            <a:off x="6176371" y="2533792"/>
            <a:ext cx="641479" cy="35981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a gomito 164">
            <a:extLst>
              <a:ext uri="{FF2B5EF4-FFF2-40B4-BE49-F238E27FC236}">
                <a16:creationId xmlns:a16="http://schemas.microsoft.com/office/drawing/2014/main" id="{A807AA82-D2CC-476A-8E9F-98771DE025F0}"/>
              </a:ext>
            </a:extLst>
          </p:cNvPr>
          <p:cNvCxnSpPr>
            <a:cxnSpLocks/>
            <a:stCxn id="80" idx="2"/>
            <a:endCxn id="142" idx="2"/>
          </p:cNvCxnSpPr>
          <p:nvPr/>
        </p:nvCxnSpPr>
        <p:spPr>
          <a:xfrm rot="5400000" flipH="1" flipV="1">
            <a:off x="6108764" y="3514314"/>
            <a:ext cx="1265527" cy="4297846"/>
          </a:xfrm>
          <a:prstGeom prst="bentConnector3">
            <a:avLst>
              <a:gd name="adj1" fmla="val -277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91D24D3A-1EBD-4EFD-9418-2122A6E78C37}"/>
              </a:ext>
            </a:extLst>
          </p:cNvPr>
          <p:cNvSpPr txBox="1"/>
          <p:nvPr/>
        </p:nvSpPr>
        <p:spPr>
          <a:xfrm>
            <a:off x="4570386" y="6310884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Produce</a:t>
            </a:r>
          </a:p>
        </p:txBody>
      </p:sp>
      <p:sp>
        <p:nvSpPr>
          <p:cNvPr id="176" name="CasellaDiTesto 175">
            <a:extLst>
              <a:ext uri="{FF2B5EF4-FFF2-40B4-BE49-F238E27FC236}">
                <a16:creationId xmlns:a16="http://schemas.microsoft.com/office/drawing/2014/main" id="{9B97FA84-D8B7-49D5-B2E5-FDB86AD5C3C3}"/>
              </a:ext>
            </a:extLst>
          </p:cNvPr>
          <p:cNvSpPr txBox="1"/>
          <p:nvPr/>
        </p:nvSpPr>
        <p:spPr>
          <a:xfrm>
            <a:off x="4714360" y="4305636"/>
            <a:ext cx="152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Testa/valida</a:t>
            </a:r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AD611E6C-AA84-4670-9D54-5BFE6CCC7016}"/>
              </a:ext>
            </a:extLst>
          </p:cNvPr>
          <p:cNvSpPr/>
          <p:nvPr/>
        </p:nvSpPr>
        <p:spPr>
          <a:xfrm rot="19325783">
            <a:off x="9525719" y="1670165"/>
            <a:ext cx="836115" cy="3570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bg1"/>
                </a:solidFill>
              </a:rPr>
              <a:t>COSA</a:t>
            </a:r>
          </a:p>
        </p:txBody>
      </p: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DAA4B5FF-2D98-49F2-9BD5-0390E4D7DFC8}"/>
              </a:ext>
            </a:extLst>
          </p:cNvPr>
          <p:cNvSpPr/>
          <p:nvPr/>
        </p:nvSpPr>
        <p:spPr>
          <a:xfrm rot="19325783">
            <a:off x="5009879" y="2582135"/>
            <a:ext cx="836115" cy="3570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bg1"/>
                </a:solidFill>
              </a:rPr>
              <a:t>COME</a:t>
            </a:r>
          </a:p>
        </p:txBody>
      </p:sp>
      <p:sp>
        <p:nvSpPr>
          <p:cNvPr id="59" name="Rettangolo con angoli arrotondati 58">
            <a:extLst>
              <a:ext uri="{FF2B5EF4-FFF2-40B4-BE49-F238E27FC236}">
                <a16:creationId xmlns:a16="http://schemas.microsoft.com/office/drawing/2014/main" id="{3537957E-8360-7BBD-9EEE-EAEE251DBDBE}"/>
              </a:ext>
            </a:extLst>
          </p:cNvPr>
          <p:cNvSpPr/>
          <p:nvPr/>
        </p:nvSpPr>
        <p:spPr>
          <a:xfrm>
            <a:off x="5851799" y="1107294"/>
            <a:ext cx="2256916" cy="11310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Documentazione  rivolta all’utenza e formazione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46FFEC94-29A9-E778-52C2-C9F4830C32CB}"/>
              </a:ext>
            </a:extLst>
          </p:cNvPr>
          <p:cNvGrpSpPr/>
          <p:nvPr/>
        </p:nvGrpSpPr>
        <p:grpSpPr>
          <a:xfrm>
            <a:off x="10191870" y="3420576"/>
            <a:ext cx="1697634" cy="1074655"/>
            <a:chOff x="10308836" y="4194312"/>
            <a:chExt cx="1697634" cy="1074655"/>
          </a:xfrm>
        </p:grpSpPr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9C0CC167-6FFB-7F54-B952-6534BBA6D9D4}"/>
                </a:ext>
              </a:extLst>
            </p:cNvPr>
            <p:cNvGrpSpPr/>
            <p:nvPr/>
          </p:nvGrpSpPr>
          <p:grpSpPr>
            <a:xfrm>
              <a:off x="10308836" y="4194312"/>
              <a:ext cx="1697634" cy="1074655"/>
              <a:chOff x="8735648" y="4092639"/>
              <a:chExt cx="1188000" cy="1074655"/>
            </a:xfrm>
          </p:grpSpPr>
          <p:sp>
            <p:nvSpPr>
              <p:cNvPr id="61" name="Rettangolo con angoli arrotondati 60">
                <a:extLst>
                  <a:ext uri="{FF2B5EF4-FFF2-40B4-BE49-F238E27FC236}">
                    <a16:creationId xmlns:a16="http://schemas.microsoft.com/office/drawing/2014/main" id="{D011FC04-C7B0-241D-979F-900323698CD0}"/>
                  </a:ext>
                </a:extLst>
              </p:cNvPr>
              <p:cNvSpPr/>
              <p:nvPr/>
            </p:nvSpPr>
            <p:spPr>
              <a:xfrm>
                <a:off x="8887255" y="4092639"/>
                <a:ext cx="905803" cy="10746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9A919E48-F19C-5868-9865-A2C40220D62F}"/>
                  </a:ext>
                </a:extLst>
              </p:cNvPr>
              <p:cNvSpPr txBox="1"/>
              <p:nvPr/>
            </p:nvSpPr>
            <p:spPr>
              <a:xfrm>
                <a:off x="8735648" y="4574796"/>
                <a:ext cx="1188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/>
                  <a:t>Presentazione</a:t>
                </a:r>
                <a:br>
                  <a:rPr lang="it-IT" sz="1600"/>
                </a:br>
                <a:r>
                  <a:rPr lang="it-IT" sz="1600"/>
                  <a:t>in CD</a:t>
                </a:r>
              </a:p>
            </p:txBody>
          </p:sp>
        </p:grpSp>
        <p:pic>
          <p:nvPicPr>
            <p:cNvPr id="8" name="Elemento grafico 7" descr="Capitana con riempimento a tinta unita">
              <a:extLst>
                <a:ext uri="{FF2B5EF4-FFF2-40B4-BE49-F238E27FC236}">
                  <a16:creationId xmlns:a16="http://schemas.microsoft.com/office/drawing/2014/main" id="{5B4E4E24-D5E2-BCAC-CE47-66E61BBBD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724193" y="4276741"/>
              <a:ext cx="457200" cy="457200"/>
            </a:xfrm>
            <a:prstGeom prst="rect">
              <a:avLst/>
            </a:prstGeom>
          </p:spPr>
        </p:pic>
        <p:pic>
          <p:nvPicPr>
            <p:cNvPr id="12" name="Elemento grafico 11" descr="Capitano con riempimento a tinta unita">
              <a:extLst>
                <a:ext uri="{FF2B5EF4-FFF2-40B4-BE49-F238E27FC236}">
                  <a16:creationId xmlns:a16="http://schemas.microsoft.com/office/drawing/2014/main" id="{66EFB6F5-A0C3-9ACC-55DA-18CFA3351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089858" y="4276741"/>
              <a:ext cx="457200" cy="457200"/>
            </a:xfrm>
            <a:prstGeom prst="rect">
              <a:avLst/>
            </a:prstGeom>
          </p:spPr>
        </p:pic>
      </p:grp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708EB653-498D-530F-F838-CA62B2246107}"/>
              </a:ext>
            </a:extLst>
          </p:cNvPr>
          <p:cNvCxnSpPr>
            <a:cxnSpLocks/>
            <a:stCxn id="147" idx="0"/>
            <a:endCxn id="59" idx="2"/>
          </p:cNvCxnSpPr>
          <p:nvPr/>
        </p:nvCxnSpPr>
        <p:spPr>
          <a:xfrm flipV="1">
            <a:off x="6980256" y="2238302"/>
            <a:ext cx="1" cy="1006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7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42" grpId="0" animBg="1"/>
      <p:bldP spid="174" grpId="0"/>
      <p:bldP spid="176" grpId="0"/>
      <p:bldP spid="53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83CA6-A55D-D94A-99DF-025BF12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84" y="67902"/>
            <a:ext cx="9705531" cy="851458"/>
          </a:xfrm>
        </p:spPr>
        <p:txBody>
          <a:bodyPr>
            <a:noAutofit/>
          </a:bodyPr>
          <a:lstStyle/>
          <a:p>
            <a:r>
              <a:rPr lang="it-IT" sz="4800"/>
              <a:t>Servizio supporto all’utenza</a:t>
            </a:r>
            <a:endParaRPr lang="it-IT" sz="3600"/>
          </a:p>
        </p:txBody>
      </p:sp>
      <p:sp>
        <p:nvSpPr>
          <p:cNvPr id="146" name="Rettangolo con angoli arrotondati 145">
            <a:extLst>
              <a:ext uri="{FF2B5EF4-FFF2-40B4-BE49-F238E27FC236}">
                <a16:creationId xmlns:a16="http://schemas.microsoft.com/office/drawing/2014/main" id="{EBED9F03-E520-2946-9E66-71181CF9EF91}"/>
              </a:ext>
            </a:extLst>
          </p:cNvPr>
          <p:cNvSpPr/>
          <p:nvPr/>
        </p:nvSpPr>
        <p:spPr>
          <a:xfrm>
            <a:off x="2125751" y="1773886"/>
            <a:ext cx="1549064" cy="3769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Supporto</a:t>
            </a:r>
          </a:p>
        </p:txBody>
      </p:sp>
      <p:sp>
        <p:nvSpPr>
          <p:cNvPr id="147" name="Rettangolo con angoli arrotondati 146">
            <a:extLst>
              <a:ext uri="{FF2B5EF4-FFF2-40B4-BE49-F238E27FC236}">
                <a16:creationId xmlns:a16="http://schemas.microsoft.com/office/drawing/2014/main" id="{73324820-1AF3-2545-ADA5-04EBE5ACBDA4}"/>
              </a:ext>
            </a:extLst>
          </p:cNvPr>
          <p:cNvSpPr/>
          <p:nvPr/>
        </p:nvSpPr>
        <p:spPr>
          <a:xfrm>
            <a:off x="6322988" y="3244517"/>
            <a:ext cx="1314535" cy="35701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Requisiti</a:t>
            </a:r>
          </a:p>
        </p:txBody>
      </p:sp>
      <p:cxnSp>
        <p:nvCxnSpPr>
          <p:cNvPr id="115" name="Connettore 4 114">
            <a:extLst>
              <a:ext uri="{FF2B5EF4-FFF2-40B4-BE49-F238E27FC236}">
                <a16:creationId xmlns:a16="http://schemas.microsoft.com/office/drawing/2014/main" id="{971626A7-FBC4-6A45-AA9F-2E7DEEFBD5E2}"/>
              </a:ext>
            </a:extLst>
          </p:cNvPr>
          <p:cNvCxnSpPr>
            <a:cxnSpLocks/>
            <a:stCxn id="67" idx="0"/>
            <a:endCxn id="146" idx="3"/>
          </p:cNvCxnSpPr>
          <p:nvPr/>
        </p:nvCxnSpPr>
        <p:spPr>
          <a:xfrm rot="16200000" flipV="1">
            <a:off x="3755546" y="1881637"/>
            <a:ext cx="861760" cy="1023221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4 116">
            <a:extLst>
              <a:ext uri="{FF2B5EF4-FFF2-40B4-BE49-F238E27FC236}">
                <a16:creationId xmlns:a16="http://schemas.microsoft.com/office/drawing/2014/main" id="{11FAA271-AC53-224F-B2EC-B95AF2E7885F}"/>
              </a:ext>
            </a:extLst>
          </p:cNvPr>
          <p:cNvCxnSpPr>
            <a:cxnSpLocks/>
            <a:stCxn id="67" idx="3"/>
            <a:endCxn id="147" idx="1"/>
          </p:cNvCxnSpPr>
          <p:nvPr/>
        </p:nvCxnSpPr>
        <p:spPr>
          <a:xfrm>
            <a:off x="5292036" y="3418128"/>
            <a:ext cx="1030952" cy="48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4 118">
            <a:extLst>
              <a:ext uri="{FF2B5EF4-FFF2-40B4-BE49-F238E27FC236}">
                <a16:creationId xmlns:a16="http://schemas.microsoft.com/office/drawing/2014/main" id="{F597D732-61C7-314B-8EA4-CEEF22A309BF}"/>
              </a:ext>
            </a:extLst>
          </p:cNvPr>
          <p:cNvCxnSpPr>
            <a:cxnSpLocks/>
            <a:stCxn id="130" idx="2"/>
            <a:endCxn id="142" idx="0"/>
          </p:cNvCxnSpPr>
          <p:nvPr/>
        </p:nvCxnSpPr>
        <p:spPr>
          <a:xfrm rot="5400000">
            <a:off x="8463762" y="3467951"/>
            <a:ext cx="1235479" cy="3821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Connettore 4 1077">
            <a:extLst>
              <a:ext uri="{FF2B5EF4-FFF2-40B4-BE49-F238E27FC236}">
                <a16:creationId xmlns:a16="http://schemas.microsoft.com/office/drawing/2014/main" id="{9839DDD9-8BA9-D64B-8459-F37F429D79DF}"/>
              </a:ext>
            </a:extLst>
          </p:cNvPr>
          <p:cNvCxnSpPr>
            <a:cxnSpLocks/>
            <a:stCxn id="70" idx="1"/>
            <a:endCxn id="146" idx="1"/>
          </p:cNvCxnSpPr>
          <p:nvPr/>
        </p:nvCxnSpPr>
        <p:spPr>
          <a:xfrm rot="10800000" flipH="1">
            <a:off x="763201" y="1962368"/>
            <a:ext cx="1362549" cy="1888082"/>
          </a:xfrm>
          <a:prstGeom prst="bentConnector3">
            <a:avLst>
              <a:gd name="adj1" fmla="val -167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4 8">
            <a:extLst>
              <a:ext uri="{FF2B5EF4-FFF2-40B4-BE49-F238E27FC236}">
                <a16:creationId xmlns:a16="http://schemas.microsoft.com/office/drawing/2014/main" id="{E1463906-C6CE-0E4D-A5C6-17B90DC441C1}"/>
              </a:ext>
            </a:extLst>
          </p:cNvPr>
          <p:cNvCxnSpPr>
            <a:cxnSpLocks/>
            <a:stCxn id="146" idx="2"/>
            <a:endCxn id="80" idx="1"/>
          </p:cNvCxnSpPr>
          <p:nvPr/>
        </p:nvCxnSpPr>
        <p:spPr>
          <a:xfrm rot="16200000" flipH="1">
            <a:off x="1673869" y="3377263"/>
            <a:ext cx="3551151" cy="1098322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10">
            <a:extLst>
              <a:ext uri="{FF2B5EF4-FFF2-40B4-BE49-F238E27FC236}">
                <a16:creationId xmlns:a16="http://schemas.microsoft.com/office/drawing/2014/main" id="{6F35793E-9215-9D45-902F-91C75BDC135A}"/>
              </a:ext>
            </a:extLst>
          </p:cNvPr>
          <p:cNvCxnSpPr>
            <a:cxnSpLocks/>
            <a:stCxn id="147" idx="2"/>
            <a:endCxn id="80" idx="3"/>
          </p:cNvCxnSpPr>
          <p:nvPr/>
        </p:nvCxnSpPr>
        <p:spPr>
          <a:xfrm rot="5400000">
            <a:off x="5033197" y="3754940"/>
            <a:ext cx="2100469" cy="1793651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864939B-D088-5D42-85F8-232A478E0659}"/>
              </a:ext>
            </a:extLst>
          </p:cNvPr>
          <p:cNvSpPr txBox="1"/>
          <p:nvPr/>
        </p:nvSpPr>
        <p:spPr>
          <a:xfrm>
            <a:off x="547184" y="1964240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Richiede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2120A83C-3E3E-3A4C-89AF-C05F4A4163E4}"/>
              </a:ext>
            </a:extLst>
          </p:cNvPr>
          <p:cNvSpPr txBox="1"/>
          <p:nvPr/>
        </p:nvSpPr>
        <p:spPr>
          <a:xfrm>
            <a:off x="3759212" y="1898755"/>
            <a:ext cx="1047162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Fornisce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F268944C-2D67-6E4B-9608-478D5B3774AD}"/>
              </a:ext>
            </a:extLst>
          </p:cNvPr>
          <p:cNvSpPr txBox="1"/>
          <p:nvPr/>
        </p:nvSpPr>
        <p:spPr>
          <a:xfrm>
            <a:off x="2880135" y="5380333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Fornisce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F5961FCD-4191-1948-9A29-E303948361F8}"/>
              </a:ext>
            </a:extLst>
          </p:cNvPr>
          <p:cNvSpPr txBox="1"/>
          <p:nvPr/>
        </p:nvSpPr>
        <p:spPr>
          <a:xfrm>
            <a:off x="5240774" y="3107637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Produce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0472A4E3-A7B4-1441-96AB-7493DF4B4485}"/>
              </a:ext>
            </a:extLst>
          </p:cNvPr>
          <p:cNvSpPr txBox="1"/>
          <p:nvPr/>
        </p:nvSpPr>
        <p:spPr>
          <a:xfrm>
            <a:off x="9255362" y="3044912"/>
            <a:ext cx="1053470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Accetta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149AED77-5BE9-1A42-8492-4DA7AF1148EB}"/>
              </a:ext>
            </a:extLst>
          </p:cNvPr>
          <p:cNvSpPr txBox="1"/>
          <p:nvPr/>
        </p:nvSpPr>
        <p:spPr>
          <a:xfrm>
            <a:off x="5227654" y="5380333"/>
            <a:ext cx="152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Supervisiona</a:t>
            </a:r>
          </a:p>
        </p:txBody>
      </p:sp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B1A4DB25-D724-4D87-86D7-C534221D5364}"/>
              </a:ext>
            </a:extLst>
          </p:cNvPr>
          <p:cNvGrpSpPr/>
          <p:nvPr/>
        </p:nvGrpSpPr>
        <p:grpSpPr>
          <a:xfrm>
            <a:off x="3998605" y="5108000"/>
            <a:ext cx="1188000" cy="1188000"/>
            <a:chOff x="4703189" y="5260865"/>
            <a:chExt cx="1188000" cy="1188000"/>
          </a:xfrm>
        </p:grpSpPr>
        <p:sp>
          <p:nvSpPr>
            <p:cNvPr id="80" name="Rettangolo con angoli arrotondati 79">
              <a:extLst>
                <a:ext uri="{FF2B5EF4-FFF2-40B4-BE49-F238E27FC236}">
                  <a16:creationId xmlns:a16="http://schemas.microsoft.com/office/drawing/2014/main" id="{976C666E-42DE-7340-A253-EF58E6A2BA60}"/>
                </a:ext>
              </a:extLst>
            </p:cNvPr>
            <p:cNvSpPr/>
            <p:nvPr/>
          </p:nvSpPr>
          <p:spPr>
            <a:xfrm>
              <a:off x="4703189" y="5260865"/>
              <a:ext cx="1188000" cy="1188000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E915546D-236E-3D4A-8F47-4BD2DE8782E9}"/>
                </a:ext>
              </a:extLst>
            </p:cNvPr>
            <p:cNvSpPr txBox="1"/>
            <p:nvPr/>
          </p:nvSpPr>
          <p:spPr>
            <a:xfrm>
              <a:off x="4723880" y="6056356"/>
              <a:ext cx="1141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/>
                <a:t>DSI</a:t>
              </a:r>
            </a:p>
          </p:txBody>
        </p:sp>
        <p:pic>
          <p:nvPicPr>
            <p:cNvPr id="107" name="Elemento grafico 106" descr="Programmatrice con riempimento a tinta unita">
              <a:extLst>
                <a:ext uri="{FF2B5EF4-FFF2-40B4-BE49-F238E27FC236}">
                  <a16:creationId xmlns:a16="http://schemas.microsoft.com/office/drawing/2014/main" id="{9AF832FE-D238-4AA2-A826-7666CBAAB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10470" y="5618489"/>
              <a:ext cx="432000" cy="432000"/>
            </a:xfrm>
            <a:prstGeom prst="rect">
              <a:avLst/>
            </a:prstGeom>
          </p:spPr>
        </p:pic>
        <p:pic>
          <p:nvPicPr>
            <p:cNvPr id="109" name="Elemento grafico 108" descr="Programmatore (maschile) con riempimento a tinta unita">
              <a:extLst>
                <a:ext uri="{FF2B5EF4-FFF2-40B4-BE49-F238E27FC236}">
                  <a16:creationId xmlns:a16="http://schemas.microsoft.com/office/drawing/2014/main" id="{3647EA9D-AF09-4F15-8DDF-9735F1F0D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26744" y="5390900"/>
              <a:ext cx="432000" cy="432000"/>
            </a:xfrm>
            <a:prstGeom prst="rect">
              <a:avLst/>
            </a:prstGeom>
          </p:spPr>
        </p:pic>
      </p:grpSp>
      <p:grpSp>
        <p:nvGrpSpPr>
          <p:cNvPr id="131" name="Gruppo 130">
            <a:extLst>
              <a:ext uri="{FF2B5EF4-FFF2-40B4-BE49-F238E27FC236}">
                <a16:creationId xmlns:a16="http://schemas.microsoft.com/office/drawing/2014/main" id="{E20E8429-3BE3-4FB3-82A9-E885E11B85D5}"/>
              </a:ext>
            </a:extLst>
          </p:cNvPr>
          <p:cNvGrpSpPr/>
          <p:nvPr/>
        </p:nvGrpSpPr>
        <p:grpSpPr>
          <a:xfrm>
            <a:off x="4104036" y="2824128"/>
            <a:ext cx="1188001" cy="1188000"/>
            <a:chOff x="4770440" y="2992893"/>
            <a:chExt cx="1188001" cy="1188000"/>
          </a:xfrm>
        </p:grpSpPr>
        <p:sp>
          <p:nvSpPr>
            <p:cNvPr id="67" name="Rettangolo con angoli arrotondati 66">
              <a:extLst>
                <a:ext uri="{FF2B5EF4-FFF2-40B4-BE49-F238E27FC236}">
                  <a16:creationId xmlns:a16="http://schemas.microsoft.com/office/drawing/2014/main" id="{51CE066E-822D-C548-8A80-B4870F0FE13D}"/>
                </a:ext>
              </a:extLst>
            </p:cNvPr>
            <p:cNvSpPr/>
            <p:nvPr/>
          </p:nvSpPr>
          <p:spPr>
            <a:xfrm>
              <a:off x="4770440" y="2992893"/>
              <a:ext cx="1188000" cy="118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8" name="Elemento grafico 87">
              <a:extLst>
                <a:ext uri="{FF2B5EF4-FFF2-40B4-BE49-F238E27FC236}">
                  <a16:creationId xmlns:a16="http://schemas.microsoft.com/office/drawing/2014/main" id="{693F71D6-5F25-8442-A226-AFE08D33F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10505" y="3137675"/>
              <a:ext cx="361214" cy="361214"/>
            </a:xfrm>
            <a:prstGeom prst="rect">
              <a:avLst/>
            </a:prstGeom>
          </p:spPr>
        </p:pic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id="{A7AC0514-27A6-7644-B480-5B2487EDED40}"/>
                </a:ext>
              </a:extLst>
            </p:cNvPr>
            <p:cNvSpPr txBox="1"/>
            <p:nvPr/>
          </p:nvSpPr>
          <p:spPr>
            <a:xfrm>
              <a:off x="4770441" y="3582362"/>
              <a:ext cx="118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/>
                <a:t>Esperti di Dominio</a:t>
              </a:r>
            </a:p>
          </p:txBody>
        </p:sp>
        <p:pic>
          <p:nvPicPr>
            <p:cNvPr id="112" name="Elemento grafico 111" descr="Donna con riempimento a tinta unita">
              <a:extLst>
                <a:ext uri="{FF2B5EF4-FFF2-40B4-BE49-F238E27FC236}">
                  <a16:creationId xmlns:a16="http://schemas.microsoft.com/office/drawing/2014/main" id="{719C267F-9A35-4B9F-A951-F44FCEB42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84440" y="3303729"/>
              <a:ext cx="360000" cy="360000"/>
            </a:xfrm>
            <a:prstGeom prst="rect">
              <a:avLst/>
            </a:prstGeom>
          </p:spPr>
        </p:pic>
        <p:pic>
          <p:nvPicPr>
            <p:cNvPr id="122" name="Elemento grafico 121" descr="Donna con riempimento a tinta unita">
              <a:extLst>
                <a:ext uri="{FF2B5EF4-FFF2-40B4-BE49-F238E27FC236}">
                  <a16:creationId xmlns:a16="http://schemas.microsoft.com/office/drawing/2014/main" id="{56497B85-CF19-4CC7-A3D4-6D4F970CD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69852" y="3069252"/>
              <a:ext cx="360000" cy="360000"/>
            </a:xfrm>
            <a:prstGeom prst="rect">
              <a:avLst/>
            </a:prstGeom>
          </p:spPr>
        </p:pic>
      </p:grpSp>
      <p:grpSp>
        <p:nvGrpSpPr>
          <p:cNvPr id="152" name="Gruppo 151">
            <a:extLst>
              <a:ext uri="{FF2B5EF4-FFF2-40B4-BE49-F238E27FC236}">
                <a16:creationId xmlns:a16="http://schemas.microsoft.com/office/drawing/2014/main" id="{4EE48A72-5774-4B25-8076-8BB5EA2C7B2F}"/>
              </a:ext>
            </a:extLst>
          </p:cNvPr>
          <p:cNvGrpSpPr/>
          <p:nvPr/>
        </p:nvGrpSpPr>
        <p:grpSpPr>
          <a:xfrm>
            <a:off x="8678550" y="1860986"/>
            <a:ext cx="1188001" cy="1188000"/>
            <a:chOff x="8735647" y="3979295"/>
            <a:chExt cx="1188001" cy="1188000"/>
          </a:xfrm>
        </p:grpSpPr>
        <p:sp>
          <p:nvSpPr>
            <p:cNvPr id="138" name="Rettangolo con angoli arrotondati 137">
              <a:extLst>
                <a:ext uri="{FF2B5EF4-FFF2-40B4-BE49-F238E27FC236}">
                  <a16:creationId xmlns:a16="http://schemas.microsoft.com/office/drawing/2014/main" id="{30706D1A-6CA7-E549-9DEC-98D71B379B62}"/>
                </a:ext>
              </a:extLst>
            </p:cNvPr>
            <p:cNvSpPr/>
            <p:nvPr/>
          </p:nvSpPr>
          <p:spPr>
            <a:xfrm>
              <a:off x="8735647" y="3979295"/>
              <a:ext cx="1188000" cy="1188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0" name="CasellaDiTesto 129">
              <a:extLst>
                <a:ext uri="{FF2B5EF4-FFF2-40B4-BE49-F238E27FC236}">
                  <a16:creationId xmlns:a16="http://schemas.microsoft.com/office/drawing/2014/main" id="{311C0E5A-5331-EF4E-A0E6-41A72A7370E9}"/>
                </a:ext>
              </a:extLst>
            </p:cNvPr>
            <p:cNvSpPr txBox="1"/>
            <p:nvPr/>
          </p:nvSpPr>
          <p:spPr>
            <a:xfrm>
              <a:off x="8735648" y="4574796"/>
              <a:ext cx="118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/>
                <a:t>Proprietari di Dominio</a:t>
              </a:r>
            </a:p>
          </p:txBody>
        </p:sp>
        <p:pic>
          <p:nvPicPr>
            <p:cNvPr id="140" name="Elemento grafico 139" descr="Donna con riempimento a tinta unita">
              <a:extLst>
                <a:ext uri="{FF2B5EF4-FFF2-40B4-BE49-F238E27FC236}">
                  <a16:creationId xmlns:a16="http://schemas.microsoft.com/office/drawing/2014/main" id="{E0EC172D-3F20-4270-8171-FB1070679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49647" y="4176611"/>
              <a:ext cx="360000" cy="360000"/>
            </a:xfrm>
            <a:prstGeom prst="rect">
              <a:avLst/>
            </a:prstGeom>
          </p:spPr>
        </p:pic>
      </p:grpSp>
      <p:grpSp>
        <p:nvGrpSpPr>
          <p:cNvPr id="1034" name="Gruppo 1033">
            <a:extLst>
              <a:ext uri="{FF2B5EF4-FFF2-40B4-BE49-F238E27FC236}">
                <a16:creationId xmlns:a16="http://schemas.microsoft.com/office/drawing/2014/main" id="{620ABE6A-F7E8-4431-9375-3A4B055A2AEE}"/>
              </a:ext>
            </a:extLst>
          </p:cNvPr>
          <p:cNvGrpSpPr/>
          <p:nvPr/>
        </p:nvGrpSpPr>
        <p:grpSpPr>
          <a:xfrm>
            <a:off x="658524" y="3300853"/>
            <a:ext cx="1118103" cy="1345220"/>
            <a:chOff x="658524" y="3300853"/>
            <a:chExt cx="1118103" cy="1345220"/>
          </a:xfrm>
        </p:grpSpPr>
        <p:pic>
          <p:nvPicPr>
            <p:cNvPr id="70" name="Elemento grafico 69">
              <a:extLst>
                <a:ext uri="{FF2B5EF4-FFF2-40B4-BE49-F238E27FC236}">
                  <a16:creationId xmlns:a16="http://schemas.microsoft.com/office/drawing/2014/main" id="{3E221ECD-44F3-6740-B6CC-1F9C817DF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3202" y="3670450"/>
              <a:ext cx="360000" cy="360000"/>
            </a:xfrm>
            <a:prstGeom prst="rect">
              <a:avLst/>
            </a:prstGeom>
          </p:spPr>
        </p:pic>
        <p:pic>
          <p:nvPicPr>
            <p:cNvPr id="75" name="Elemento grafico 74">
              <a:extLst>
                <a:ext uri="{FF2B5EF4-FFF2-40B4-BE49-F238E27FC236}">
                  <a16:creationId xmlns:a16="http://schemas.microsoft.com/office/drawing/2014/main" id="{64F349C6-6200-C54B-8B5B-29986A31E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02415" y="3888726"/>
              <a:ext cx="360000" cy="360000"/>
            </a:xfrm>
            <a:prstGeom prst="rect">
              <a:avLst/>
            </a:prstGeom>
          </p:spPr>
        </p:pic>
        <p:pic>
          <p:nvPicPr>
            <p:cNvPr id="76" name="Elemento grafico 75">
              <a:extLst>
                <a:ext uri="{FF2B5EF4-FFF2-40B4-BE49-F238E27FC236}">
                  <a16:creationId xmlns:a16="http://schemas.microsoft.com/office/drawing/2014/main" id="{A1EEC611-A486-ED40-8D33-DDC1682A7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67238" y="3559368"/>
              <a:ext cx="360000" cy="360000"/>
            </a:xfrm>
            <a:prstGeom prst="rect">
              <a:avLst/>
            </a:prstGeom>
          </p:spPr>
        </p:pic>
        <p:pic>
          <p:nvPicPr>
            <p:cNvPr id="79" name="Elemento grafico 78">
              <a:extLst>
                <a:ext uri="{FF2B5EF4-FFF2-40B4-BE49-F238E27FC236}">
                  <a16:creationId xmlns:a16="http://schemas.microsoft.com/office/drawing/2014/main" id="{1305A0E5-3990-0D45-8C4E-E6793006C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6192" y="3300853"/>
              <a:ext cx="360000" cy="360000"/>
            </a:xfrm>
            <a:prstGeom prst="rect">
              <a:avLst/>
            </a:prstGeom>
          </p:spPr>
        </p:pic>
        <p:sp>
          <p:nvSpPr>
            <p:cNvPr id="81" name="CasellaDiTesto 80">
              <a:extLst>
                <a:ext uri="{FF2B5EF4-FFF2-40B4-BE49-F238E27FC236}">
                  <a16:creationId xmlns:a16="http://schemas.microsoft.com/office/drawing/2014/main" id="{F6B3CD59-1708-6F46-850D-C42E17C8CF0D}"/>
                </a:ext>
              </a:extLst>
            </p:cNvPr>
            <p:cNvSpPr txBox="1"/>
            <p:nvPr/>
          </p:nvSpPr>
          <p:spPr>
            <a:xfrm>
              <a:off x="770957" y="4276741"/>
              <a:ext cx="1005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/>
                <a:t>Utenza</a:t>
              </a:r>
            </a:p>
          </p:txBody>
        </p:sp>
        <p:pic>
          <p:nvPicPr>
            <p:cNvPr id="134" name="Elemento grafico 133" descr="Donna con riempimento a tinta unita">
              <a:extLst>
                <a:ext uri="{FF2B5EF4-FFF2-40B4-BE49-F238E27FC236}">
                  <a16:creationId xmlns:a16="http://schemas.microsoft.com/office/drawing/2014/main" id="{1B908CBC-139B-4BDE-8B41-83B169296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37118" y="3361606"/>
              <a:ext cx="360000" cy="360000"/>
            </a:xfrm>
            <a:prstGeom prst="rect">
              <a:avLst/>
            </a:prstGeom>
          </p:spPr>
        </p:pic>
        <p:pic>
          <p:nvPicPr>
            <p:cNvPr id="139" name="Elemento grafico 138" descr="Donna con riempimento a tinta unita">
              <a:extLst>
                <a:ext uri="{FF2B5EF4-FFF2-40B4-BE49-F238E27FC236}">
                  <a16:creationId xmlns:a16="http://schemas.microsoft.com/office/drawing/2014/main" id="{EDA6EF83-1320-45F5-B64A-80263E33F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5286" y="3689588"/>
              <a:ext cx="360000" cy="360000"/>
            </a:xfrm>
            <a:prstGeom prst="rect">
              <a:avLst/>
            </a:prstGeom>
          </p:spPr>
        </p:pic>
        <p:pic>
          <p:nvPicPr>
            <p:cNvPr id="141" name="Elemento grafico 140" descr="Donna con riempimento a tinta unita">
              <a:extLst>
                <a:ext uri="{FF2B5EF4-FFF2-40B4-BE49-F238E27FC236}">
                  <a16:creationId xmlns:a16="http://schemas.microsoft.com/office/drawing/2014/main" id="{8B9AC81F-C0ED-48FE-AA39-C4B3BD6AD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8524" y="3391256"/>
              <a:ext cx="360000" cy="360000"/>
            </a:xfrm>
            <a:prstGeom prst="rect">
              <a:avLst/>
            </a:prstGeom>
          </p:spPr>
        </p:pic>
      </p:grpSp>
      <p:sp>
        <p:nvSpPr>
          <p:cNvPr id="142" name="Rettangolo con angoli arrotondati 141">
            <a:extLst>
              <a:ext uri="{FF2B5EF4-FFF2-40B4-BE49-F238E27FC236}">
                <a16:creationId xmlns:a16="http://schemas.microsoft.com/office/drawing/2014/main" id="{29A610D7-25A1-43D2-A894-AD29BF553590}"/>
              </a:ext>
            </a:extLst>
          </p:cNvPr>
          <p:cNvSpPr/>
          <p:nvPr/>
        </p:nvSpPr>
        <p:spPr>
          <a:xfrm>
            <a:off x="8296185" y="4276741"/>
            <a:ext cx="1188532" cy="7537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Software</a:t>
            </a:r>
          </a:p>
        </p:txBody>
      </p:sp>
      <p:cxnSp>
        <p:nvCxnSpPr>
          <p:cNvPr id="163" name="Connettore a gomito 162">
            <a:extLst>
              <a:ext uri="{FF2B5EF4-FFF2-40B4-BE49-F238E27FC236}">
                <a16:creationId xmlns:a16="http://schemas.microsoft.com/office/drawing/2014/main" id="{B6D92C4B-7C3F-401C-A214-B5EB76C52225}"/>
              </a:ext>
            </a:extLst>
          </p:cNvPr>
          <p:cNvCxnSpPr>
            <a:cxnSpLocks/>
            <a:stCxn id="67" idx="2"/>
            <a:endCxn id="142" idx="1"/>
          </p:cNvCxnSpPr>
          <p:nvPr/>
        </p:nvCxnSpPr>
        <p:spPr>
          <a:xfrm rot="16200000" flipH="1">
            <a:off x="6176371" y="2533792"/>
            <a:ext cx="641479" cy="35981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a gomito 164">
            <a:extLst>
              <a:ext uri="{FF2B5EF4-FFF2-40B4-BE49-F238E27FC236}">
                <a16:creationId xmlns:a16="http://schemas.microsoft.com/office/drawing/2014/main" id="{A807AA82-D2CC-476A-8E9F-98771DE025F0}"/>
              </a:ext>
            </a:extLst>
          </p:cNvPr>
          <p:cNvCxnSpPr>
            <a:cxnSpLocks/>
            <a:stCxn id="80" idx="2"/>
            <a:endCxn id="142" idx="2"/>
          </p:cNvCxnSpPr>
          <p:nvPr/>
        </p:nvCxnSpPr>
        <p:spPr>
          <a:xfrm rot="5400000" flipH="1" flipV="1">
            <a:off x="6108764" y="3514314"/>
            <a:ext cx="1265527" cy="4297846"/>
          </a:xfrm>
          <a:prstGeom prst="bentConnector3">
            <a:avLst>
              <a:gd name="adj1" fmla="val -277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91D24D3A-1EBD-4EFD-9418-2122A6E78C37}"/>
              </a:ext>
            </a:extLst>
          </p:cNvPr>
          <p:cNvSpPr txBox="1"/>
          <p:nvPr/>
        </p:nvSpPr>
        <p:spPr>
          <a:xfrm>
            <a:off x="4570386" y="6310884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Produce</a:t>
            </a:r>
          </a:p>
        </p:txBody>
      </p:sp>
      <p:sp>
        <p:nvSpPr>
          <p:cNvPr id="176" name="CasellaDiTesto 175">
            <a:extLst>
              <a:ext uri="{FF2B5EF4-FFF2-40B4-BE49-F238E27FC236}">
                <a16:creationId xmlns:a16="http://schemas.microsoft.com/office/drawing/2014/main" id="{9B97FA84-D8B7-49D5-B2E5-FDB86AD5C3C3}"/>
              </a:ext>
            </a:extLst>
          </p:cNvPr>
          <p:cNvSpPr txBox="1"/>
          <p:nvPr/>
        </p:nvSpPr>
        <p:spPr>
          <a:xfrm>
            <a:off x="4714360" y="4305636"/>
            <a:ext cx="152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Valida</a:t>
            </a:r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AD611E6C-AA84-4670-9D54-5BFE6CCC7016}"/>
              </a:ext>
            </a:extLst>
          </p:cNvPr>
          <p:cNvSpPr/>
          <p:nvPr/>
        </p:nvSpPr>
        <p:spPr>
          <a:xfrm rot="19325783">
            <a:off x="9525719" y="1670165"/>
            <a:ext cx="836115" cy="3570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bg1"/>
                </a:solidFill>
              </a:rPr>
              <a:t>COSA</a:t>
            </a:r>
          </a:p>
        </p:txBody>
      </p: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DAA4B5FF-2D98-49F2-9BD5-0390E4D7DFC8}"/>
              </a:ext>
            </a:extLst>
          </p:cNvPr>
          <p:cNvSpPr/>
          <p:nvPr/>
        </p:nvSpPr>
        <p:spPr>
          <a:xfrm rot="19325783">
            <a:off x="5009879" y="2582135"/>
            <a:ext cx="836115" cy="3570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bg1"/>
                </a:solidFill>
              </a:rPr>
              <a:t>COME</a:t>
            </a:r>
          </a:p>
        </p:txBody>
      </p:sp>
      <p:sp>
        <p:nvSpPr>
          <p:cNvPr id="57" name="Rettangolo con angoli arrotondati 56">
            <a:extLst>
              <a:ext uri="{FF2B5EF4-FFF2-40B4-BE49-F238E27FC236}">
                <a16:creationId xmlns:a16="http://schemas.microsoft.com/office/drawing/2014/main" id="{0038EC47-10DD-828B-EEB0-953BF52631C1}"/>
              </a:ext>
            </a:extLst>
          </p:cNvPr>
          <p:cNvSpPr/>
          <p:nvPr/>
        </p:nvSpPr>
        <p:spPr>
          <a:xfrm>
            <a:off x="5957329" y="1050302"/>
            <a:ext cx="2045760" cy="118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Documentazione  rivolta all’utenza e formazione</a:t>
            </a:r>
          </a:p>
        </p:txBody>
      </p: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B6DA8098-0C8D-44DC-B54F-5A5B5A918774}"/>
              </a:ext>
            </a:extLst>
          </p:cNvPr>
          <p:cNvCxnSpPr>
            <a:cxnSpLocks/>
            <a:endCxn id="57" idx="2"/>
          </p:cNvCxnSpPr>
          <p:nvPr/>
        </p:nvCxnSpPr>
        <p:spPr>
          <a:xfrm flipH="1" flipV="1">
            <a:off x="6980209" y="2238302"/>
            <a:ext cx="47" cy="1006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hidden="1">
            <a:extLst>
              <a:ext uri="{FF2B5EF4-FFF2-40B4-BE49-F238E27FC236}">
                <a16:creationId xmlns:a16="http://schemas.microsoft.com/office/drawing/2014/main" id="{10EA05DC-3AEA-41B4-7202-86AB3B3765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106" y="908327"/>
            <a:ext cx="15212593" cy="578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7" grpId="0"/>
      <p:bldP spid="90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183CA6-A55D-D94A-99DF-025BF12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Servizio datawarehouse (business intelligence)</a:t>
            </a:r>
          </a:p>
        </p:txBody>
      </p:sp>
      <p:graphicFrame>
        <p:nvGraphicFramePr>
          <p:cNvPr id="52" name="CasellaDiTesto 2">
            <a:extLst>
              <a:ext uri="{FF2B5EF4-FFF2-40B4-BE49-F238E27FC236}">
                <a16:creationId xmlns:a16="http://schemas.microsoft.com/office/drawing/2014/main" id="{D75F4011-D519-E6E1-1C89-0E3A470B4E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23958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88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E965325D-01E9-4647-A820-02DC9F67C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>
                                            <p:graphicEl>
                                              <a:dgm id="{E965325D-01E9-4647-A820-02DC9F67C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580B37CD-4C25-457A-B6DD-7C98FE088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>
                                            <p:graphicEl>
                                              <a:dgm id="{580B37CD-4C25-457A-B6DD-7C98FE088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3535AE70-59C7-48D8-A512-4B485B61B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>
                                            <p:graphicEl>
                                              <a:dgm id="{3535AE70-59C7-48D8-A512-4B485B61B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783D2664-392A-4DEE-9F93-2AC371B59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>
                                            <p:graphicEl>
                                              <a:dgm id="{783D2664-392A-4DEE-9F93-2AC371B59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n iceberg in the water&#10;&#10;Description automatically generated">
            <a:extLst>
              <a:ext uri="{FF2B5EF4-FFF2-40B4-BE49-F238E27FC236}">
                <a16:creationId xmlns:a16="http://schemas.microsoft.com/office/drawing/2014/main" id="{6D2F1A88-FD7E-0213-AE17-2FB709AFD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2651" b="32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7DE8F5-B222-F989-769E-9D349C126434}"/>
              </a:ext>
            </a:extLst>
          </p:cNvPr>
          <p:cNvSpPr txBox="1"/>
          <p:nvPr/>
        </p:nvSpPr>
        <p:spPr>
          <a:xfrm>
            <a:off x="5172403" y="5148202"/>
            <a:ext cx="27953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chemeClr val="bg1"/>
                </a:solidFill>
                <a:cs typeface="Calibri"/>
              </a:rPr>
              <a:t>Monitoraggio</a:t>
            </a:r>
            <a:r>
              <a:rPr lang="en-US" b="1">
                <a:solidFill>
                  <a:schemeClr val="bg1"/>
                </a:solidFill>
                <a:cs typeface="Calibri"/>
              </a:rPr>
              <a:t> e </a:t>
            </a:r>
            <a:r>
              <a:rPr lang="en-US" b="1" err="1">
                <a:solidFill>
                  <a:schemeClr val="bg1"/>
                </a:solidFill>
                <a:cs typeface="Calibri"/>
              </a:rPr>
              <a:t>analisi</a:t>
            </a:r>
            <a:r>
              <a:rPr lang="en-US" b="1">
                <a:solidFill>
                  <a:schemeClr val="bg1"/>
                </a:solidFill>
                <a:cs typeface="Calibri"/>
              </a:rPr>
              <a:t> log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EA4D8-BEA5-278E-9ABD-7878A1F9B99C}"/>
              </a:ext>
            </a:extLst>
          </p:cNvPr>
          <p:cNvSpPr txBox="1"/>
          <p:nvPr/>
        </p:nvSpPr>
        <p:spPr>
          <a:xfrm>
            <a:off x="7240121" y="5737380"/>
            <a:ext cx="26227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chemeClr val="accent4"/>
                </a:solidFill>
                <a:cs typeface="Calibri"/>
              </a:rPr>
              <a:t>Sicurezza</a:t>
            </a:r>
            <a:r>
              <a:rPr lang="en-US" sz="2000" b="1" dirty="0">
                <a:solidFill>
                  <a:schemeClr val="accent4"/>
                </a:solidFill>
                <a:cs typeface="Calibri"/>
              </a:rPr>
              <a:t> informatica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29A1A8-58AF-B613-9EDB-91528B2ED320}"/>
              </a:ext>
            </a:extLst>
          </p:cNvPr>
          <p:cNvSpPr txBox="1"/>
          <p:nvPr/>
        </p:nvSpPr>
        <p:spPr>
          <a:xfrm>
            <a:off x="5405999" y="4015592"/>
            <a:ext cx="44872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cs typeface="Calibri"/>
              </a:rPr>
              <a:t>Conformità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 con </a:t>
            </a:r>
            <a:r>
              <a:rPr lang="en-US" b="1" dirty="0">
                <a:solidFill>
                  <a:schemeClr val="accent4"/>
                </a:solidFill>
                <a:cs typeface="Calibri"/>
              </a:rPr>
              <a:t>GDPR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 e </a:t>
            </a:r>
            <a:r>
              <a:rPr lang="en-US" b="1" dirty="0" err="1">
                <a:solidFill>
                  <a:schemeClr val="bg1"/>
                </a:solidFill>
                <a:cs typeface="Calibri"/>
              </a:rPr>
              <a:t>vari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 standard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CDB799-DC14-26A1-B3A1-53DC970842BE}"/>
              </a:ext>
            </a:extLst>
          </p:cNvPr>
          <p:cNvSpPr txBox="1"/>
          <p:nvPr/>
        </p:nvSpPr>
        <p:spPr>
          <a:xfrm>
            <a:off x="9041645" y="4609107"/>
            <a:ext cx="19889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Calibri"/>
              </a:rPr>
              <a:t>Disaster recovery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3D5D34-544F-721B-1EDB-7E6B18444119}"/>
              </a:ext>
            </a:extLst>
          </p:cNvPr>
          <p:cNvSpPr txBox="1"/>
          <p:nvPr/>
        </p:nvSpPr>
        <p:spPr>
          <a:xfrm>
            <a:off x="1061052" y="5881746"/>
            <a:ext cx="11246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chemeClr val="accent4"/>
                </a:solidFill>
                <a:cs typeface="Calibri"/>
              </a:rPr>
              <a:t>Privacy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7DC5BA-EBE6-A476-53E6-BBEB0ADEEEDA}"/>
              </a:ext>
            </a:extLst>
          </p:cNvPr>
          <p:cNvSpPr txBox="1"/>
          <p:nvPr/>
        </p:nvSpPr>
        <p:spPr>
          <a:xfrm>
            <a:off x="225459" y="3334836"/>
            <a:ext cx="17387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cs typeface="Calibri"/>
              </a:rPr>
              <a:t>Troubleshooting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227F57-FEA7-A437-313D-52461A42189A}"/>
              </a:ext>
            </a:extLst>
          </p:cNvPr>
          <p:cNvSpPr txBox="1"/>
          <p:nvPr/>
        </p:nvSpPr>
        <p:spPr>
          <a:xfrm>
            <a:off x="5172398" y="5880741"/>
            <a:ext cx="19889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cs typeface="Calibri"/>
              </a:rPr>
              <a:t>Protezione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b="1" dirty="0" err="1">
                <a:solidFill>
                  <a:schemeClr val="bg1"/>
                </a:solidFill>
                <a:cs typeface="Calibri"/>
              </a:rPr>
              <a:t>dati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AE84A-32C0-256D-62F6-715B0C012906}"/>
              </a:ext>
            </a:extLst>
          </p:cNvPr>
          <p:cNvSpPr txBox="1"/>
          <p:nvPr/>
        </p:nvSpPr>
        <p:spPr>
          <a:xfrm>
            <a:off x="9771048" y="4013720"/>
            <a:ext cx="2352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chemeClr val="bg1"/>
                </a:solidFill>
                <a:cs typeface="Calibri"/>
              </a:rPr>
              <a:t>Evoluzione</a:t>
            </a:r>
            <a:r>
              <a:rPr lang="en-US" b="1">
                <a:solidFill>
                  <a:schemeClr val="bg1"/>
                </a:solidFill>
                <a:cs typeface="Calibri"/>
              </a:rPr>
              <a:t> </a:t>
            </a:r>
            <a:r>
              <a:rPr lang="en-US" b="1" err="1">
                <a:solidFill>
                  <a:schemeClr val="bg1"/>
                </a:solidFill>
                <a:cs typeface="Calibri"/>
              </a:rPr>
              <a:t>tecnologica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9127C2-AFEE-379D-5C25-F2F8122F66E5}"/>
              </a:ext>
            </a:extLst>
          </p:cNvPr>
          <p:cNvSpPr txBox="1"/>
          <p:nvPr/>
        </p:nvSpPr>
        <p:spPr>
          <a:xfrm>
            <a:off x="7773576" y="4586346"/>
            <a:ext cx="15113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Calibri"/>
              </a:rPr>
              <a:t>Backup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5DF0B4-166D-23D4-0D7E-B95D8BD4417C}"/>
              </a:ext>
            </a:extLst>
          </p:cNvPr>
          <p:cNvSpPr txBox="1"/>
          <p:nvPr/>
        </p:nvSpPr>
        <p:spPr>
          <a:xfrm>
            <a:off x="8469363" y="5151191"/>
            <a:ext cx="35321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Calibri"/>
              </a:rPr>
              <a:t>Integrazione </a:t>
            </a:r>
            <a:r>
              <a:rPr lang="en-US" b="1" err="1">
                <a:solidFill>
                  <a:schemeClr val="bg1"/>
                </a:solidFill>
                <a:cs typeface="Calibri"/>
              </a:rPr>
              <a:t>servizi</a:t>
            </a:r>
            <a:r>
              <a:rPr lang="en-US" b="1">
                <a:solidFill>
                  <a:schemeClr val="bg1"/>
                </a:solidFill>
                <a:cs typeface="Calibri"/>
              </a:rPr>
              <a:t> di </a:t>
            </a:r>
            <a:r>
              <a:rPr lang="en-US" b="1" err="1">
                <a:solidFill>
                  <a:schemeClr val="bg1"/>
                </a:solidFill>
                <a:cs typeface="Calibri"/>
              </a:rPr>
              <a:t>terze</a:t>
            </a:r>
            <a:r>
              <a:rPr lang="en-US" b="1">
                <a:solidFill>
                  <a:schemeClr val="bg1"/>
                </a:solidFill>
                <a:cs typeface="Calibri"/>
              </a:rPr>
              <a:t> parti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B6B1D3-2631-5322-69F8-8B3402E7DBB9}"/>
              </a:ext>
            </a:extLst>
          </p:cNvPr>
          <p:cNvSpPr txBox="1"/>
          <p:nvPr/>
        </p:nvSpPr>
        <p:spPr>
          <a:xfrm>
            <a:off x="679274" y="5144926"/>
            <a:ext cx="20610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chemeClr val="bg1"/>
                </a:solidFill>
                <a:cs typeface="Calibri"/>
              </a:rPr>
              <a:t>Automazione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5C4EEB-06AF-F315-0AA7-0C4914E8AC0B}"/>
              </a:ext>
            </a:extLst>
          </p:cNvPr>
          <p:cNvSpPr txBox="1"/>
          <p:nvPr/>
        </p:nvSpPr>
        <p:spPr>
          <a:xfrm>
            <a:off x="9690872" y="5856754"/>
            <a:ext cx="17145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Calibri"/>
              </a:rPr>
              <a:t>Aggiornamenti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3A3813-192F-BA93-72B2-1E1E19C2D147}"/>
              </a:ext>
            </a:extLst>
          </p:cNvPr>
          <p:cNvSpPr txBox="1"/>
          <p:nvPr/>
        </p:nvSpPr>
        <p:spPr>
          <a:xfrm>
            <a:off x="809151" y="3980415"/>
            <a:ext cx="15113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cs typeface="Calibri"/>
              </a:rPr>
              <a:t>Test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FA6BA3-A1A8-6D94-B85C-71F674F01AD5}"/>
              </a:ext>
            </a:extLst>
          </p:cNvPr>
          <p:cNvSpPr txBox="1"/>
          <p:nvPr/>
        </p:nvSpPr>
        <p:spPr>
          <a:xfrm>
            <a:off x="2318768" y="6369294"/>
            <a:ext cx="40589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chemeClr val="accent2"/>
                </a:solidFill>
                <a:cs typeface="Calibri"/>
              </a:rPr>
              <a:t>Scrittura</a:t>
            </a:r>
            <a:r>
              <a:rPr lang="en-US" b="1">
                <a:solidFill>
                  <a:schemeClr val="accent2"/>
                </a:solidFill>
                <a:cs typeface="Calibri"/>
              </a:rPr>
              <a:t> di software per </a:t>
            </a:r>
            <a:r>
              <a:rPr lang="en-US" b="1" err="1">
                <a:solidFill>
                  <a:schemeClr val="accent2"/>
                </a:solidFill>
                <a:cs typeface="Calibri"/>
              </a:rPr>
              <a:t>l'infrastruttura</a:t>
            </a:r>
            <a:endParaRPr lang="it-IT" err="1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58CDA6-4A3C-9738-36AA-A471420F1F7F}"/>
              </a:ext>
            </a:extLst>
          </p:cNvPr>
          <p:cNvSpPr txBox="1"/>
          <p:nvPr/>
        </p:nvSpPr>
        <p:spPr>
          <a:xfrm>
            <a:off x="497940" y="2756047"/>
            <a:ext cx="11938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chemeClr val="bg2"/>
                </a:solidFill>
                <a:cs typeface="Calibri"/>
              </a:rPr>
              <a:t>Assistenza</a:t>
            </a:r>
            <a:endParaRPr lang="en-US" b="1">
              <a:solidFill>
                <a:schemeClr val="bg2"/>
              </a:solidFill>
              <a:cs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D323F1-10BB-52C7-5495-4E09E49B2ADF}"/>
              </a:ext>
            </a:extLst>
          </p:cNvPr>
          <p:cNvSpPr txBox="1"/>
          <p:nvPr/>
        </p:nvSpPr>
        <p:spPr>
          <a:xfrm>
            <a:off x="5433408" y="4584664"/>
            <a:ext cx="22619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Calibri"/>
              </a:rPr>
              <a:t>Business Continuity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CA88C0-DE57-9E8F-2A33-21F08D251816}"/>
              </a:ext>
            </a:extLst>
          </p:cNvPr>
          <p:cNvSpPr txBox="1"/>
          <p:nvPr/>
        </p:nvSpPr>
        <p:spPr>
          <a:xfrm>
            <a:off x="2825626" y="429532"/>
            <a:ext cx="2795333" cy="461665"/>
          </a:xfrm>
          <a:prstGeom prst="rect">
            <a:avLst/>
          </a:prstGeom>
          <a:solidFill>
            <a:schemeClr val="bg1">
              <a:alpha val="38824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cs typeface="Calibri"/>
              </a:rPr>
              <a:t>Applicativi</a:t>
            </a:r>
            <a:r>
              <a:rPr lang="en-US" sz="2400" b="1">
                <a:cs typeface="Calibri"/>
              </a:rPr>
              <a:t> software</a:t>
            </a:r>
          </a:p>
        </p:txBody>
      </p:sp>
      <p:pic>
        <p:nvPicPr>
          <p:cNvPr id="35" name="Picture 35" descr="A picture containing transport, boat&#10;&#10;Description automatically generated">
            <a:extLst>
              <a:ext uri="{FF2B5EF4-FFF2-40B4-BE49-F238E27FC236}">
                <a16:creationId xmlns:a16="http://schemas.microsoft.com/office/drawing/2014/main" id="{9F8E283E-1934-2A88-CE23-C97CEA2B0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5" y="1616868"/>
            <a:ext cx="1076326" cy="99298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5CC04E-F77C-EE38-6EDB-A2EAE69B6B5E}"/>
              </a:ext>
            </a:extLst>
          </p:cNvPr>
          <p:cNvSpPr txBox="1"/>
          <p:nvPr/>
        </p:nvSpPr>
        <p:spPr>
          <a:xfrm>
            <a:off x="7034093" y="1358141"/>
            <a:ext cx="999509" cy="461665"/>
          </a:xfrm>
          <a:prstGeom prst="rect">
            <a:avLst/>
          </a:prstGeom>
          <a:solidFill>
            <a:srgbClr val="FFFFFF">
              <a:alpha val="38824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cs typeface="Calibri"/>
              </a:rPr>
              <a:t>Utenti</a:t>
            </a:r>
            <a:endParaRPr lang="en-US" sz="20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DB149E-878B-5579-7F43-5909A88A2381}"/>
              </a:ext>
            </a:extLst>
          </p:cNvPr>
          <p:cNvSpPr txBox="1"/>
          <p:nvPr/>
        </p:nvSpPr>
        <p:spPr>
          <a:xfrm>
            <a:off x="9771048" y="2795882"/>
            <a:ext cx="27166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2"/>
                </a:solidFill>
                <a:cs typeface="Calibri"/>
              </a:rPr>
              <a:t>Business intelligence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91FA0-E2B3-18EB-E8C4-2B95086A6ABD}"/>
              </a:ext>
            </a:extLst>
          </p:cNvPr>
          <p:cNvSpPr txBox="1"/>
          <p:nvPr/>
        </p:nvSpPr>
        <p:spPr>
          <a:xfrm>
            <a:off x="373697" y="4495559"/>
            <a:ext cx="18964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chemeClr val="bg1"/>
                </a:solidFill>
                <a:cs typeface="Calibri"/>
              </a:rPr>
              <a:t>Documentazione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173C8E09-3A71-7F71-FECB-56B99EDD9B3E}"/>
              </a:ext>
            </a:extLst>
          </p:cNvPr>
          <p:cNvSpPr txBox="1"/>
          <p:nvPr/>
        </p:nvSpPr>
        <p:spPr>
          <a:xfrm>
            <a:off x="6060831" y="3499108"/>
            <a:ext cx="44872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chemeClr val="bg2"/>
                </a:solidFill>
                <a:cs typeface="Calibri"/>
              </a:rPr>
              <a:t>Servizi</a:t>
            </a:r>
            <a:r>
              <a:rPr lang="en-US" b="1">
                <a:solidFill>
                  <a:schemeClr val="bg2"/>
                </a:solidFill>
                <a:cs typeface="Calibri"/>
              </a:rPr>
              <a:t> a </a:t>
            </a:r>
            <a:r>
              <a:rPr lang="en-US" b="1" err="1">
                <a:solidFill>
                  <a:schemeClr val="bg2"/>
                </a:solidFill>
                <a:cs typeface="Calibri"/>
              </a:rPr>
              <a:t>supporto</a:t>
            </a:r>
            <a:r>
              <a:rPr lang="en-US" b="1">
                <a:solidFill>
                  <a:schemeClr val="bg2"/>
                </a:solidFill>
                <a:cs typeface="Calibri"/>
              </a:rPr>
              <a:t> </a:t>
            </a:r>
            <a:r>
              <a:rPr lang="en-US" b="1" err="1">
                <a:solidFill>
                  <a:schemeClr val="bg2"/>
                </a:solidFill>
                <a:cs typeface="Calibri"/>
              </a:rPr>
              <a:t>dello</a:t>
            </a:r>
            <a:r>
              <a:rPr lang="en-US" b="1">
                <a:solidFill>
                  <a:schemeClr val="bg2"/>
                </a:solidFill>
                <a:cs typeface="Calibri"/>
              </a:rPr>
              <a:t> </a:t>
            </a:r>
            <a:r>
              <a:rPr lang="en-US" b="1" err="1">
                <a:solidFill>
                  <a:schemeClr val="bg2"/>
                </a:solidFill>
                <a:cs typeface="Calibri"/>
              </a:rPr>
              <a:t>sviluppo</a:t>
            </a:r>
            <a:r>
              <a:rPr lang="en-US" b="1">
                <a:solidFill>
                  <a:schemeClr val="bg2"/>
                </a:solidFill>
                <a:cs typeface="Calibri"/>
              </a:rPr>
              <a:t> software</a:t>
            </a:r>
          </a:p>
        </p:txBody>
      </p:sp>
      <p:sp>
        <p:nvSpPr>
          <p:cNvPr id="34" name="TextBox 36">
            <a:extLst>
              <a:ext uri="{FF2B5EF4-FFF2-40B4-BE49-F238E27FC236}">
                <a16:creationId xmlns:a16="http://schemas.microsoft.com/office/drawing/2014/main" id="{05AECB80-2864-E4A7-13BC-E4B6501D2615}"/>
              </a:ext>
            </a:extLst>
          </p:cNvPr>
          <p:cNvSpPr txBox="1"/>
          <p:nvPr/>
        </p:nvSpPr>
        <p:spPr>
          <a:xfrm>
            <a:off x="10309893" y="3558012"/>
            <a:ext cx="16389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chemeClr val="accent4"/>
                </a:solidFill>
                <a:cs typeface="Calibri"/>
              </a:rPr>
              <a:t>Accessibilità</a:t>
            </a:r>
            <a:endParaRPr lang="en-US" sz="2000" b="1" dirty="0">
              <a:solidFill>
                <a:schemeClr val="accent4"/>
              </a:solidFill>
              <a:cs typeface="Calibri"/>
            </a:endParaRP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144A8CB-493A-717A-BAA7-780B20DA5A25}"/>
              </a:ext>
            </a:extLst>
          </p:cNvPr>
          <p:cNvSpPr txBox="1"/>
          <p:nvPr/>
        </p:nvSpPr>
        <p:spPr>
          <a:xfrm>
            <a:off x="7297356" y="6348179"/>
            <a:ext cx="39750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chemeClr val="bg1"/>
                </a:solidFill>
                <a:cs typeface="Calibri"/>
              </a:rPr>
              <a:t>Norme</a:t>
            </a:r>
            <a:r>
              <a:rPr lang="en-US" b="1">
                <a:solidFill>
                  <a:schemeClr val="bg1"/>
                </a:solidFill>
                <a:cs typeface="Calibri"/>
              </a:rPr>
              <a:t> </a:t>
            </a:r>
            <a:r>
              <a:rPr lang="en-US" b="1" err="1">
                <a:solidFill>
                  <a:schemeClr val="bg1"/>
                </a:solidFill>
                <a:cs typeface="Calibri"/>
              </a:rPr>
              <a:t>Agenzia</a:t>
            </a:r>
            <a:r>
              <a:rPr lang="en-US" b="1">
                <a:solidFill>
                  <a:schemeClr val="bg1"/>
                </a:solidFill>
                <a:cs typeface="Calibri"/>
              </a:rPr>
              <a:t> per </a:t>
            </a:r>
            <a:r>
              <a:rPr lang="en-US" b="1" err="1">
                <a:solidFill>
                  <a:schemeClr val="bg1"/>
                </a:solidFill>
                <a:cs typeface="Calibri"/>
              </a:rPr>
              <a:t>l'Italia</a:t>
            </a:r>
            <a:r>
              <a:rPr lang="en-US" b="1">
                <a:solidFill>
                  <a:schemeClr val="bg1"/>
                </a:solidFill>
                <a:cs typeface="Calibri"/>
              </a:rPr>
              <a:t> </a:t>
            </a:r>
            <a:r>
              <a:rPr lang="en-US" b="1" err="1">
                <a:solidFill>
                  <a:schemeClr val="bg1"/>
                </a:solidFill>
                <a:cs typeface="Calibri"/>
              </a:rPr>
              <a:t>digitale</a:t>
            </a:r>
            <a:endParaRPr lang="en-US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85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26F8B-5789-447C-9681-3A7D23BD0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049" y="186603"/>
            <a:ext cx="10287099" cy="1224654"/>
          </a:xfrm>
        </p:spPr>
        <p:txBody>
          <a:bodyPr anchor="ctr">
            <a:noAutofit/>
          </a:bodyPr>
          <a:lstStyle/>
          <a:p>
            <a:pPr algn="l"/>
            <a:r>
              <a:rPr lang="it-IT"/>
              <a:t>Servizio supporto all’utenza</a:t>
            </a:r>
            <a:endParaRPr lang="it-IT" sz="3200"/>
          </a:p>
        </p:txBody>
      </p:sp>
      <p:sp>
        <p:nvSpPr>
          <p:cNvPr id="23" name="Sottotitolo 22">
            <a:extLst>
              <a:ext uri="{FF2B5EF4-FFF2-40B4-BE49-F238E27FC236}">
                <a16:creationId xmlns:a16="http://schemas.microsoft.com/office/drawing/2014/main" id="{3162549B-769F-4958-A683-B9644E5A0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" y="1198458"/>
            <a:ext cx="11135359" cy="1309053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pPr algn="ctr"/>
            <a:r>
              <a:rPr lang="it-IT" sz="2800"/>
              <a:t>“Un programma di computer fa quello che gli dici, non quello che vuoi.”</a:t>
            </a:r>
            <a:br>
              <a:rPr lang="it-IT" sz="2800"/>
            </a:br>
            <a:endParaRPr lang="it-IT" sz="2800">
              <a:solidFill>
                <a:schemeClr val="accent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AE19976-EEE4-425C-9CBE-033315D46DE4}"/>
              </a:ext>
            </a:extLst>
          </p:cNvPr>
          <p:cNvSpPr txBox="1"/>
          <p:nvPr/>
        </p:nvSpPr>
        <p:spPr>
          <a:xfrm>
            <a:off x="6287474" y="3423647"/>
            <a:ext cx="3600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>
                <a:sym typeface="Wingdings" panose="05000000000000000000" pitchFamily="2" charset="2"/>
              </a:rPr>
              <a:t>Esperti di dominio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D1EB295-D620-494F-8E31-EBC5F85457B5}"/>
              </a:ext>
            </a:extLst>
          </p:cNvPr>
          <p:cNvSpPr txBox="1"/>
          <p:nvPr/>
        </p:nvSpPr>
        <p:spPr>
          <a:xfrm>
            <a:off x="805833" y="3428875"/>
            <a:ext cx="398940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/>
              <a:t>Proprietari di dominio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BBAA864-1F32-4405-9785-09F2053692B8}"/>
              </a:ext>
            </a:extLst>
          </p:cNvPr>
          <p:cNvSpPr txBox="1"/>
          <p:nvPr/>
        </p:nvSpPr>
        <p:spPr>
          <a:xfrm>
            <a:off x="7429339" y="4732662"/>
            <a:ext cx="131626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/>
              <a:t>come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556D707-A6C0-4CA1-85A2-DF605F0167C6}"/>
              </a:ext>
            </a:extLst>
          </p:cNvPr>
          <p:cNvSpPr txBox="1"/>
          <p:nvPr/>
        </p:nvSpPr>
        <p:spPr>
          <a:xfrm>
            <a:off x="2208743" y="4732662"/>
            <a:ext cx="118358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>
                <a:sym typeface="Wingdings" panose="05000000000000000000" pitchFamily="2" charset="2"/>
              </a:rPr>
              <a:t>cosa</a:t>
            </a:r>
            <a:endParaRPr lang="it-IT" sz="2800"/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E9FC6B46-9D49-4E56-AC12-FB62CEB272FF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flipH="1">
            <a:off x="2800537" y="3952095"/>
            <a:ext cx="1" cy="780567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D049911A-6575-4DB7-AE14-3D5DF408F830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>
            <a:off x="8087474" y="3946867"/>
            <a:ext cx="0" cy="78579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Immagine 3" descr="Immagine che contiene testo&#10;&#10;Descrizione generata automaticamente" hidden="1">
            <a:extLst>
              <a:ext uri="{FF2B5EF4-FFF2-40B4-BE49-F238E27FC236}">
                <a16:creationId xmlns:a16="http://schemas.microsoft.com/office/drawing/2014/main" id="{CA10E5F5-FDF8-40A7-9329-6DC46DC2F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5" y="95250"/>
            <a:ext cx="8334375" cy="666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178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 animBg="1"/>
      <p:bldP spid="17" grpId="0" animBg="1"/>
      <p:bldP spid="18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83CA6-A55D-D94A-99DF-025BF12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84" y="67902"/>
            <a:ext cx="9705531" cy="851458"/>
          </a:xfrm>
        </p:spPr>
        <p:txBody>
          <a:bodyPr>
            <a:noAutofit/>
          </a:bodyPr>
          <a:lstStyle/>
          <a:p>
            <a:r>
              <a:rPr lang="it-IT" sz="4800"/>
              <a:t>Servizio supporto all’utenza</a:t>
            </a:r>
            <a:endParaRPr lang="it-IT" sz="3600"/>
          </a:p>
        </p:txBody>
      </p:sp>
      <p:sp>
        <p:nvSpPr>
          <p:cNvPr id="147" name="Rettangolo con angoli arrotondati 146">
            <a:extLst>
              <a:ext uri="{FF2B5EF4-FFF2-40B4-BE49-F238E27FC236}">
                <a16:creationId xmlns:a16="http://schemas.microsoft.com/office/drawing/2014/main" id="{73324820-1AF3-2545-ADA5-04EBE5ACBDA4}"/>
              </a:ext>
            </a:extLst>
          </p:cNvPr>
          <p:cNvSpPr/>
          <p:nvPr/>
        </p:nvSpPr>
        <p:spPr>
          <a:xfrm>
            <a:off x="6322988" y="3244517"/>
            <a:ext cx="1314535" cy="35701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Requisiti</a:t>
            </a:r>
          </a:p>
        </p:txBody>
      </p:sp>
      <p:cxnSp>
        <p:nvCxnSpPr>
          <p:cNvPr id="117" name="Connettore 4 116">
            <a:extLst>
              <a:ext uri="{FF2B5EF4-FFF2-40B4-BE49-F238E27FC236}">
                <a16:creationId xmlns:a16="http://schemas.microsoft.com/office/drawing/2014/main" id="{11FAA271-AC53-224F-B2EC-B95AF2E7885F}"/>
              </a:ext>
            </a:extLst>
          </p:cNvPr>
          <p:cNvCxnSpPr>
            <a:cxnSpLocks/>
            <a:stCxn id="67" idx="3"/>
            <a:endCxn id="147" idx="1"/>
          </p:cNvCxnSpPr>
          <p:nvPr/>
        </p:nvCxnSpPr>
        <p:spPr>
          <a:xfrm>
            <a:off x="5292036" y="3418128"/>
            <a:ext cx="1030952" cy="48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10">
            <a:extLst>
              <a:ext uri="{FF2B5EF4-FFF2-40B4-BE49-F238E27FC236}">
                <a16:creationId xmlns:a16="http://schemas.microsoft.com/office/drawing/2014/main" id="{6F35793E-9215-9D45-902F-91C75BDC135A}"/>
              </a:ext>
            </a:extLst>
          </p:cNvPr>
          <p:cNvCxnSpPr>
            <a:cxnSpLocks/>
            <a:stCxn id="147" idx="2"/>
            <a:endCxn id="80" idx="3"/>
          </p:cNvCxnSpPr>
          <p:nvPr/>
        </p:nvCxnSpPr>
        <p:spPr>
          <a:xfrm rot="5400000">
            <a:off x="5033197" y="3754940"/>
            <a:ext cx="2100469" cy="1793651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F5961FCD-4191-1948-9A29-E303948361F8}"/>
              </a:ext>
            </a:extLst>
          </p:cNvPr>
          <p:cNvSpPr txBox="1"/>
          <p:nvPr/>
        </p:nvSpPr>
        <p:spPr>
          <a:xfrm>
            <a:off x="5240774" y="3107637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Produce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149AED77-5BE9-1A42-8492-4DA7AF1148EB}"/>
              </a:ext>
            </a:extLst>
          </p:cNvPr>
          <p:cNvSpPr txBox="1"/>
          <p:nvPr/>
        </p:nvSpPr>
        <p:spPr>
          <a:xfrm>
            <a:off x="5227654" y="5380333"/>
            <a:ext cx="152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Supervisiona</a:t>
            </a:r>
          </a:p>
        </p:txBody>
      </p:sp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B1A4DB25-D724-4D87-86D7-C534221D5364}"/>
              </a:ext>
            </a:extLst>
          </p:cNvPr>
          <p:cNvGrpSpPr/>
          <p:nvPr/>
        </p:nvGrpSpPr>
        <p:grpSpPr>
          <a:xfrm>
            <a:off x="3998605" y="5108000"/>
            <a:ext cx="1188000" cy="1188000"/>
            <a:chOff x="4703189" y="5260865"/>
            <a:chExt cx="1188000" cy="1188000"/>
          </a:xfrm>
        </p:grpSpPr>
        <p:sp>
          <p:nvSpPr>
            <p:cNvPr id="80" name="Rettangolo con angoli arrotondati 79">
              <a:extLst>
                <a:ext uri="{FF2B5EF4-FFF2-40B4-BE49-F238E27FC236}">
                  <a16:creationId xmlns:a16="http://schemas.microsoft.com/office/drawing/2014/main" id="{976C666E-42DE-7340-A253-EF58E6A2BA60}"/>
                </a:ext>
              </a:extLst>
            </p:cNvPr>
            <p:cNvSpPr/>
            <p:nvPr/>
          </p:nvSpPr>
          <p:spPr>
            <a:xfrm>
              <a:off x="4703189" y="5260865"/>
              <a:ext cx="1188000" cy="1188000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E915546D-236E-3D4A-8F47-4BD2DE8782E9}"/>
                </a:ext>
              </a:extLst>
            </p:cNvPr>
            <p:cNvSpPr txBox="1"/>
            <p:nvPr/>
          </p:nvSpPr>
          <p:spPr>
            <a:xfrm>
              <a:off x="4723880" y="6056356"/>
              <a:ext cx="1141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/>
                <a:t>DSI</a:t>
              </a:r>
            </a:p>
          </p:txBody>
        </p:sp>
        <p:pic>
          <p:nvPicPr>
            <p:cNvPr id="107" name="Elemento grafico 106" descr="Programmatrice con riempimento a tinta unita">
              <a:extLst>
                <a:ext uri="{FF2B5EF4-FFF2-40B4-BE49-F238E27FC236}">
                  <a16:creationId xmlns:a16="http://schemas.microsoft.com/office/drawing/2014/main" id="{9AF832FE-D238-4AA2-A826-7666CBAAB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10470" y="5618489"/>
              <a:ext cx="432000" cy="432000"/>
            </a:xfrm>
            <a:prstGeom prst="rect">
              <a:avLst/>
            </a:prstGeom>
          </p:spPr>
        </p:pic>
        <p:pic>
          <p:nvPicPr>
            <p:cNvPr id="109" name="Elemento grafico 108" descr="Programmatore (maschile) con riempimento a tinta unita">
              <a:extLst>
                <a:ext uri="{FF2B5EF4-FFF2-40B4-BE49-F238E27FC236}">
                  <a16:creationId xmlns:a16="http://schemas.microsoft.com/office/drawing/2014/main" id="{3647EA9D-AF09-4F15-8DDF-9735F1F0D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26744" y="5390900"/>
              <a:ext cx="432000" cy="432000"/>
            </a:xfrm>
            <a:prstGeom prst="rect">
              <a:avLst/>
            </a:prstGeom>
          </p:spPr>
        </p:pic>
      </p:grpSp>
      <p:grpSp>
        <p:nvGrpSpPr>
          <p:cNvPr id="131" name="Gruppo 130">
            <a:extLst>
              <a:ext uri="{FF2B5EF4-FFF2-40B4-BE49-F238E27FC236}">
                <a16:creationId xmlns:a16="http://schemas.microsoft.com/office/drawing/2014/main" id="{E20E8429-3BE3-4FB3-82A9-E885E11B85D5}"/>
              </a:ext>
            </a:extLst>
          </p:cNvPr>
          <p:cNvGrpSpPr/>
          <p:nvPr/>
        </p:nvGrpSpPr>
        <p:grpSpPr>
          <a:xfrm>
            <a:off x="4104036" y="2824128"/>
            <a:ext cx="1188001" cy="1188000"/>
            <a:chOff x="4770440" y="2992893"/>
            <a:chExt cx="1188001" cy="1188000"/>
          </a:xfrm>
        </p:grpSpPr>
        <p:sp>
          <p:nvSpPr>
            <p:cNvPr id="67" name="Rettangolo con angoli arrotondati 66">
              <a:extLst>
                <a:ext uri="{FF2B5EF4-FFF2-40B4-BE49-F238E27FC236}">
                  <a16:creationId xmlns:a16="http://schemas.microsoft.com/office/drawing/2014/main" id="{51CE066E-822D-C548-8A80-B4870F0FE13D}"/>
                </a:ext>
              </a:extLst>
            </p:cNvPr>
            <p:cNvSpPr/>
            <p:nvPr/>
          </p:nvSpPr>
          <p:spPr>
            <a:xfrm>
              <a:off x="4770440" y="2992893"/>
              <a:ext cx="1188000" cy="118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8" name="Elemento grafico 87">
              <a:extLst>
                <a:ext uri="{FF2B5EF4-FFF2-40B4-BE49-F238E27FC236}">
                  <a16:creationId xmlns:a16="http://schemas.microsoft.com/office/drawing/2014/main" id="{693F71D6-5F25-8442-A226-AFE08D33F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10505" y="3137675"/>
              <a:ext cx="361214" cy="361214"/>
            </a:xfrm>
            <a:prstGeom prst="rect">
              <a:avLst/>
            </a:prstGeom>
          </p:spPr>
        </p:pic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id="{A7AC0514-27A6-7644-B480-5B2487EDED40}"/>
                </a:ext>
              </a:extLst>
            </p:cNvPr>
            <p:cNvSpPr txBox="1"/>
            <p:nvPr/>
          </p:nvSpPr>
          <p:spPr>
            <a:xfrm>
              <a:off x="4770441" y="3582362"/>
              <a:ext cx="118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/>
                <a:t>Esperti di Dominio</a:t>
              </a:r>
            </a:p>
          </p:txBody>
        </p:sp>
        <p:pic>
          <p:nvPicPr>
            <p:cNvPr id="112" name="Elemento grafico 111" descr="Donna con riempimento a tinta unita">
              <a:extLst>
                <a:ext uri="{FF2B5EF4-FFF2-40B4-BE49-F238E27FC236}">
                  <a16:creationId xmlns:a16="http://schemas.microsoft.com/office/drawing/2014/main" id="{719C267F-9A35-4B9F-A951-F44FCEB42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84440" y="3303729"/>
              <a:ext cx="360000" cy="360000"/>
            </a:xfrm>
            <a:prstGeom prst="rect">
              <a:avLst/>
            </a:prstGeom>
          </p:spPr>
        </p:pic>
        <p:pic>
          <p:nvPicPr>
            <p:cNvPr id="122" name="Elemento grafico 121" descr="Donna con riempimento a tinta unita">
              <a:extLst>
                <a:ext uri="{FF2B5EF4-FFF2-40B4-BE49-F238E27FC236}">
                  <a16:creationId xmlns:a16="http://schemas.microsoft.com/office/drawing/2014/main" id="{56497B85-CF19-4CC7-A3D4-6D4F970CD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69852" y="3069252"/>
              <a:ext cx="360000" cy="360000"/>
            </a:xfrm>
            <a:prstGeom prst="rect">
              <a:avLst/>
            </a:prstGeom>
          </p:spPr>
        </p:pic>
      </p:grp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DAA4B5FF-2D98-49F2-9BD5-0390E4D7DFC8}"/>
              </a:ext>
            </a:extLst>
          </p:cNvPr>
          <p:cNvSpPr/>
          <p:nvPr/>
        </p:nvSpPr>
        <p:spPr>
          <a:xfrm rot="19325783">
            <a:off x="5009879" y="2582135"/>
            <a:ext cx="836115" cy="3570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bg1"/>
                </a:solidFill>
              </a:rPr>
              <a:t>COME</a:t>
            </a:r>
          </a:p>
        </p:txBody>
      </p:sp>
    </p:spTree>
    <p:extLst>
      <p:ext uri="{BB962C8B-B14F-4D97-AF65-F5344CB8AC3E}">
        <p14:creationId xmlns:p14="http://schemas.microsoft.com/office/powerpoint/2010/main" val="33658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00" grpId="0"/>
      <p:bldP spid="102" grpId="0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83CA6-A55D-D94A-99DF-025BF12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84" y="67902"/>
            <a:ext cx="9705531" cy="851458"/>
          </a:xfrm>
        </p:spPr>
        <p:txBody>
          <a:bodyPr>
            <a:noAutofit/>
          </a:bodyPr>
          <a:lstStyle/>
          <a:p>
            <a:r>
              <a:rPr lang="it-IT" sz="4800"/>
              <a:t>Ufficio transizione digitale</a:t>
            </a:r>
            <a:endParaRPr lang="it-IT" sz="3600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283CCF4A-E9D9-E913-628E-FA25ED6F3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543162"/>
              </p:ext>
            </p:extLst>
          </p:nvPr>
        </p:nvGraphicFramePr>
        <p:xfrm>
          <a:off x="527838" y="1331845"/>
          <a:ext cx="11002086" cy="42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11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9E967E-F585-4306-A02F-8F0F485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99E967E-F585-4306-A02F-8F0F48575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8606E-D4DB-4B55-ACB2-7BA49F018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4A8606E-D4DB-4B55-ACB2-7BA49F018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69179D-064E-402E-9663-A5725DFB9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8669179D-064E-402E-9663-A5725DFB9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44910F-271E-4161-92F0-CB4BEB71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7544910F-271E-4161-92F0-CB4BEB71F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83CA6-A55D-D94A-99DF-025BF12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84" y="67902"/>
            <a:ext cx="9705531" cy="851458"/>
          </a:xfrm>
        </p:spPr>
        <p:txBody>
          <a:bodyPr>
            <a:noAutofit/>
          </a:bodyPr>
          <a:lstStyle/>
          <a:p>
            <a:r>
              <a:rPr lang="it-IT" sz="6000" dirty="0"/>
              <a:t>Il prototipo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429CBCE-B58E-CE69-4F52-72FE0C568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3" y="2370767"/>
            <a:ext cx="2181213" cy="3873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02DC42B-3FFB-EAD0-522B-01962D6D7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434" y="2370767"/>
            <a:ext cx="2173972" cy="3873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F435886-5644-DDB4-59D2-0176FD5E3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325" y="2370767"/>
            <a:ext cx="2173973" cy="3873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E4B2EF-4DCE-9927-91B0-70230D04A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044" y="2375558"/>
            <a:ext cx="2173972" cy="3873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20D9A32-61BF-F1E5-CDD8-72FBE40D17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9935" y="2370767"/>
            <a:ext cx="2173973" cy="3873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5AE3815-D81C-86FB-86C8-BD8BD8C8C3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5721" y="4557609"/>
            <a:ext cx="1970617" cy="10155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ED41A6D-C351-DE17-C773-0613A2FD4B22}"/>
              </a:ext>
            </a:extLst>
          </p:cNvPr>
          <p:cNvSpPr txBox="1"/>
          <p:nvPr/>
        </p:nvSpPr>
        <p:spPr>
          <a:xfrm>
            <a:off x="547184" y="1053984"/>
            <a:ext cx="10165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1"/>
                </a:solidFill>
              </a:rPr>
              <a:t>Vengono disegnati (su carta e poi in grafica vettoriale) i prototipi delle interfacce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B87A320-CC2D-38DA-29D1-2A73BEA910FD}"/>
              </a:ext>
            </a:extLst>
          </p:cNvPr>
          <p:cNvSpPr txBox="1"/>
          <p:nvPr/>
        </p:nvSpPr>
        <p:spPr>
          <a:xfrm>
            <a:off x="854817" y="1877936"/>
            <a:ext cx="839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accent1"/>
                </a:solidFill>
                <a:latin typeface="Ink Free" panose="03080402000500000000" pitchFamily="66" charset="0"/>
              </a:rPr>
              <a:t>{ sketch delle videate su smartphone, applicazione dedicata ai trasfertisti }</a:t>
            </a:r>
          </a:p>
        </p:txBody>
      </p:sp>
    </p:spTree>
    <p:extLst>
      <p:ext uri="{BB962C8B-B14F-4D97-AF65-F5344CB8AC3E}">
        <p14:creationId xmlns:p14="http://schemas.microsoft.com/office/powerpoint/2010/main" val="309664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83CA6-A55D-D94A-99DF-025BF12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84" y="67902"/>
            <a:ext cx="9705531" cy="851458"/>
          </a:xfrm>
        </p:spPr>
        <p:txBody>
          <a:bodyPr>
            <a:noAutofit/>
          </a:bodyPr>
          <a:lstStyle/>
          <a:p>
            <a:r>
              <a:rPr lang="it-IT" sz="6000" dirty="0"/>
              <a:t>Il prototipo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00F9811-5051-E203-57DD-8DBC3F82E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67" y="3583818"/>
            <a:ext cx="5246558" cy="265043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4DCCCA2-ECC5-64BB-C4BA-42FB50914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043" y="2543739"/>
            <a:ext cx="5246558" cy="208015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7B957F1-0981-5F76-1002-F3ECA8956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592" y="4824249"/>
            <a:ext cx="4855460" cy="1873544"/>
          </a:xfrm>
          <a:prstGeom prst="rect">
            <a:avLst/>
          </a:prstGeom>
        </p:spPr>
      </p:pic>
      <p:pic>
        <p:nvPicPr>
          <p:cNvPr id="7" name="Elemento grafico 6" descr="Freccia: curva in senso antiorario con riempimento a tinta unita">
            <a:extLst>
              <a:ext uri="{FF2B5EF4-FFF2-40B4-BE49-F238E27FC236}">
                <a16:creationId xmlns:a16="http://schemas.microsoft.com/office/drawing/2014/main" id="{C89EA9A0-DCD5-B2FF-1A4E-4E1E3DA00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82660" flipH="1">
            <a:off x="5101347" y="3545956"/>
            <a:ext cx="1521498" cy="1356514"/>
          </a:xfrm>
          <a:prstGeom prst="rect">
            <a:avLst/>
          </a:prstGeom>
        </p:spPr>
      </p:pic>
      <p:pic>
        <p:nvPicPr>
          <p:cNvPr id="8" name="Elemento grafico 7" descr="Freccia: curva in senso antiorario con riempimento a tinta unita">
            <a:extLst>
              <a:ext uri="{FF2B5EF4-FFF2-40B4-BE49-F238E27FC236}">
                <a16:creationId xmlns:a16="http://schemas.microsoft.com/office/drawing/2014/main" id="{3D1701B9-1EC3-B1A4-EE96-3953F4D2F7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153250">
            <a:off x="7001202" y="3665342"/>
            <a:ext cx="1316193" cy="135651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808BA77-0F04-4499-CD5D-925D807C2724}"/>
              </a:ext>
            </a:extLst>
          </p:cNvPr>
          <p:cNvSpPr txBox="1"/>
          <p:nvPr/>
        </p:nvSpPr>
        <p:spPr>
          <a:xfrm>
            <a:off x="547184" y="1053984"/>
            <a:ext cx="10165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1"/>
                </a:solidFill>
              </a:rPr>
              <a:t>Vengono disegnati (su carta e poi in grafica vettoriale) i prototipi delle interfacce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81E49BF-3585-9FB8-6379-0F38A09EF620}"/>
              </a:ext>
            </a:extLst>
          </p:cNvPr>
          <p:cNvSpPr txBox="1"/>
          <p:nvPr/>
        </p:nvSpPr>
        <p:spPr>
          <a:xfrm rot="21255117">
            <a:off x="722807" y="2257404"/>
            <a:ext cx="825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accent1"/>
                </a:solidFill>
                <a:latin typeface="Ink Free" panose="03080402000500000000" pitchFamily="66" charset="0"/>
              </a:rPr>
              <a:t>{ sketch delle videate su PC, applicazione backoffice dedicata agli uff. MS }</a:t>
            </a:r>
          </a:p>
        </p:txBody>
      </p:sp>
    </p:spTree>
    <p:extLst>
      <p:ext uri="{BB962C8B-B14F-4D97-AF65-F5344CB8AC3E}">
        <p14:creationId xmlns:p14="http://schemas.microsoft.com/office/powerpoint/2010/main" val="256224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44">
            <a:extLst>
              <a:ext uri="{FF2B5EF4-FFF2-40B4-BE49-F238E27FC236}">
                <a16:creationId xmlns:a16="http://schemas.microsoft.com/office/drawing/2014/main" id="{BBB4AE7C-1418-94A1-027D-CB2021F3FB55}"/>
              </a:ext>
            </a:extLst>
          </p:cNvPr>
          <p:cNvSpPr/>
          <p:nvPr/>
        </p:nvSpPr>
        <p:spPr>
          <a:xfrm>
            <a:off x="440266" y="2760134"/>
            <a:ext cx="7941315" cy="363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183CA6-A55D-D94A-99DF-025BF12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84" y="67902"/>
            <a:ext cx="9705531" cy="851458"/>
          </a:xfrm>
        </p:spPr>
        <p:txBody>
          <a:bodyPr>
            <a:noAutofit/>
          </a:bodyPr>
          <a:lstStyle/>
          <a:p>
            <a:r>
              <a:rPr lang="it-IT" sz="6000" dirty="0"/>
              <a:t>Architettura di sistema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808BA77-0F04-4499-CD5D-925D807C2724}"/>
              </a:ext>
            </a:extLst>
          </p:cNvPr>
          <p:cNvSpPr txBox="1"/>
          <p:nvPr/>
        </p:nvSpPr>
        <p:spPr>
          <a:xfrm>
            <a:off x="1111774" y="1340166"/>
            <a:ext cx="8749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1"/>
                </a:solidFill>
              </a:rPr>
              <a:t>Vengono elencati i moduli e le loro relazioni.</a:t>
            </a:r>
            <a:br>
              <a:rPr lang="it-IT" sz="2400" dirty="0">
                <a:solidFill>
                  <a:schemeClr val="accent1"/>
                </a:solidFill>
              </a:rPr>
            </a:br>
            <a:r>
              <a:rPr lang="it-IT" sz="2400" dirty="0">
                <a:solidFill>
                  <a:schemeClr val="accent1"/>
                </a:solidFill>
              </a:rPr>
              <a:t>Saranno coinvolti i </a:t>
            </a:r>
            <a:r>
              <a:rPr lang="it-IT" sz="2400" dirty="0" err="1">
                <a:solidFill>
                  <a:schemeClr val="accent1"/>
                </a:solidFill>
              </a:rPr>
              <a:t>maintainer</a:t>
            </a:r>
            <a:r>
              <a:rPr lang="it-IT" sz="2400" dirty="0">
                <a:solidFill>
                  <a:schemeClr val="accent1"/>
                </a:solidFill>
              </a:rPr>
              <a:t> dei progetti ed i responsabili delle aree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718BBD4-A218-FC1E-D10A-849C22809032}"/>
              </a:ext>
            </a:extLst>
          </p:cNvPr>
          <p:cNvSpPr>
            <a:spLocks/>
          </p:cNvSpPr>
          <p:nvPr/>
        </p:nvSpPr>
        <p:spPr>
          <a:xfrm>
            <a:off x="663058" y="3098801"/>
            <a:ext cx="1654149" cy="5164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App smartphone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DF3168B-6576-7AB6-E068-61CAB3CF3726}"/>
              </a:ext>
            </a:extLst>
          </p:cNvPr>
          <p:cNvSpPr/>
          <p:nvPr/>
        </p:nvSpPr>
        <p:spPr>
          <a:xfrm>
            <a:off x="663058" y="4258734"/>
            <a:ext cx="1654149" cy="5164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App Desktop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1CC80FA-AC44-E602-AC70-D0050E5471BA}"/>
              </a:ext>
            </a:extLst>
          </p:cNvPr>
          <p:cNvSpPr/>
          <p:nvPr/>
        </p:nvSpPr>
        <p:spPr>
          <a:xfrm>
            <a:off x="3400267" y="3060701"/>
            <a:ext cx="1442667" cy="5926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Backend</a:t>
            </a:r>
            <a:r>
              <a:rPr lang="it-IT" dirty="0"/>
              <a:t> </a:t>
            </a:r>
            <a:r>
              <a:rPr lang="it-IT" dirty="0" err="1"/>
              <a:t>Demat.MS</a:t>
            </a:r>
            <a:endParaRPr lang="it-IT" dirty="0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E3B54F4-28E9-D4C4-B828-05E49FCBE345}"/>
              </a:ext>
            </a:extLst>
          </p:cNvPr>
          <p:cNvSpPr/>
          <p:nvPr/>
        </p:nvSpPr>
        <p:spPr>
          <a:xfrm>
            <a:off x="3400267" y="4220634"/>
            <a:ext cx="1442667" cy="5926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Storage API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A1DD262D-7436-65CD-F0F3-C95242A94E76}"/>
              </a:ext>
            </a:extLst>
          </p:cNvPr>
          <p:cNvSpPr/>
          <p:nvPr/>
        </p:nvSpPr>
        <p:spPr>
          <a:xfrm>
            <a:off x="6753068" y="3060701"/>
            <a:ext cx="1118884" cy="592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Raw</a:t>
            </a:r>
            <a:r>
              <a:rPr lang="it-IT" dirty="0"/>
              <a:t> DB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D0BDF34D-6F9B-C097-3F8E-34F71631AC8F}"/>
              </a:ext>
            </a:extLst>
          </p:cNvPr>
          <p:cNvSpPr/>
          <p:nvPr/>
        </p:nvSpPr>
        <p:spPr>
          <a:xfrm>
            <a:off x="6753068" y="5299902"/>
            <a:ext cx="1118884" cy="592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Oracle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27A2B34-03E9-CAE9-711A-2012BD2365F9}"/>
              </a:ext>
            </a:extLst>
          </p:cNvPr>
          <p:cNvSpPr/>
          <p:nvPr/>
        </p:nvSpPr>
        <p:spPr>
          <a:xfrm>
            <a:off x="663059" y="5299902"/>
            <a:ext cx="1654148" cy="5926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Contabilità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5C42A690-E7F8-4CA9-1473-71AAF63BFEC4}"/>
              </a:ext>
            </a:extLst>
          </p:cNvPr>
          <p:cNvSpPr/>
          <p:nvPr/>
        </p:nvSpPr>
        <p:spPr>
          <a:xfrm>
            <a:off x="6753068" y="4516967"/>
            <a:ext cx="1118884" cy="592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Alfresco</a:t>
            </a:r>
            <a:endParaRPr lang="it-IT" dirty="0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7E16D80-ECB3-34B3-8D7B-A94913DAA119}"/>
              </a:ext>
            </a:extLst>
          </p:cNvPr>
          <p:cNvSpPr/>
          <p:nvPr/>
        </p:nvSpPr>
        <p:spPr>
          <a:xfrm>
            <a:off x="6538260" y="3776135"/>
            <a:ext cx="1548499" cy="592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Documentale </a:t>
            </a:r>
          </a:p>
        </p:txBody>
      </p:sp>
      <p:cxnSp>
        <p:nvCxnSpPr>
          <p:cNvPr id="20" name="Connettore 4 19">
            <a:extLst>
              <a:ext uri="{FF2B5EF4-FFF2-40B4-BE49-F238E27FC236}">
                <a16:creationId xmlns:a16="http://schemas.microsoft.com/office/drawing/2014/main" id="{C5274F14-623F-D46B-2EE6-1B94199E0938}"/>
              </a:ext>
            </a:extLst>
          </p:cNvPr>
          <p:cNvCxnSpPr>
            <a:stCxn id="6" idx="3"/>
            <a:endCxn id="13" idx="1"/>
          </p:cNvCxnSpPr>
          <p:nvPr/>
        </p:nvCxnSpPr>
        <p:spPr>
          <a:xfrm>
            <a:off x="2317207" y="3357034"/>
            <a:ext cx="1083060" cy="12700"/>
          </a:xfrm>
          <a:prstGeom prst="bentConnector3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4 20">
            <a:extLst>
              <a:ext uri="{FF2B5EF4-FFF2-40B4-BE49-F238E27FC236}">
                <a16:creationId xmlns:a16="http://schemas.microsoft.com/office/drawing/2014/main" id="{D48067A9-D6B5-4D7B-B969-8F81F0EB65E9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2317207" y="4516967"/>
            <a:ext cx="1083060" cy="12700"/>
          </a:xfrm>
          <a:prstGeom prst="bentConnector3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>
            <a:extLst>
              <a:ext uri="{FF2B5EF4-FFF2-40B4-BE49-F238E27FC236}">
                <a16:creationId xmlns:a16="http://schemas.microsoft.com/office/drawing/2014/main" id="{FA9B1A02-19FE-711E-8544-FE2F24ED4EA5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4842934" y="3357034"/>
            <a:ext cx="1910134" cy="12700"/>
          </a:xfrm>
          <a:prstGeom prst="bentConnector3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>
            <a:extLst>
              <a:ext uri="{FF2B5EF4-FFF2-40B4-BE49-F238E27FC236}">
                <a16:creationId xmlns:a16="http://schemas.microsoft.com/office/drawing/2014/main" id="{766B818A-B922-9393-2CA8-B3BFE0B11BE9}"/>
              </a:ext>
            </a:extLst>
          </p:cNvPr>
          <p:cNvCxnSpPr>
            <a:cxnSpLocks/>
            <a:stCxn id="14" idx="3"/>
            <a:endCxn id="19" idx="1"/>
          </p:cNvCxnSpPr>
          <p:nvPr/>
        </p:nvCxnSpPr>
        <p:spPr>
          <a:xfrm flipV="1">
            <a:off x="4842934" y="4072468"/>
            <a:ext cx="1695326" cy="444499"/>
          </a:xfrm>
          <a:prstGeom prst="bentConnector3">
            <a:avLst>
              <a:gd name="adj1" fmla="val 54903"/>
            </a:avLst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4 29">
            <a:extLst>
              <a:ext uri="{FF2B5EF4-FFF2-40B4-BE49-F238E27FC236}">
                <a16:creationId xmlns:a16="http://schemas.microsoft.com/office/drawing/2014/main" id="{53B40DA3-E2B4-CBCE-CA73-A65741467133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4842934" y="4516967"/>
            <a:ext cx="1910134" cy="296333"/>
          </a:xfrm>
          <a:prstGeom prst="bentConnector3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4 32">
            <a:extLst>
              <a:ext uri="{FF2B5EF4-FFF2-40B4-BE49-F238E27FC236}">
                <a16:creationId xmlns:a16="http://schemas.microsoft.com/office/drawing/2014/main" id="{914B601D-E595-F57A-BAE6-89F79BADD79E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4842934" y="3357034"/>
            <a:ext cx="1910134" cy="2239201"/>
          </a:xfrm>
          <a:prstGeom prst="bentConnector3">
            <a:avLst>
              <a:gd name="adj1" fmla="val 22962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4 36">
            <a:extLst>
              <a:ext uri="{FF2B5EF4-FFF2-40B4-BE49-F238E27FC236}">
                <a16:creationId xmlns:a16="http://schemas.microsoft.com/office/drawing/2014/main" id="{E7DF4F2A-7150-132B-1DF1-5B4FC93FBE85}"/>
              </a:ext>
            </a:extLst>
          </p:cNvPr>
          <p:cNvCxnSpPr>
            <a:cxnSpLocks/>
            <a:stCxn id="17" idx="2"/>
            <a:endCxn id="16" idx="2"/>
          </p:cNvCxnSpPr>
          <p:nvPr/>
        </p:nvCxnSpPr>
        <p:spPr>
          <a:xfrm rot="16200000" flipH="1">
            <a:off x="4401321" y="2981379"/>
            <a:ext cx="12700" cy="5822377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63C55FD8-1D97-948B-FA0F-C091DB4A7882}"/>
              </a:ext>
            </a:extLst>
          </p:cNvPr>
          <p:cNvSpPr/>
          <p:nvPr/>
        </p:nvSpPr>
        <p:spPr>
          <a:xfrm>
            <a:off x="9278795" y="3098801"/>
            <a:ext cx="2142067" cy="28276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211C3F6D-5222-0082-96E7-8E7FF32003CB}"/>
              </a:ext>
            </a:extLst>
          </p:cNvPr>
          <p:cNvSpPr/>
          <p:nvPr/>
        </p:nvSpPr>
        <p:spPr>
          <a:xfrm>
            <a:off x="9437350" y="3397251"/>
            <a:ext cx="1471050" cy="5926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Analisi</a:t>
            </a:r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6AA99638-B87E-B66E-3685-2E7936AB0C82}"/>
              </a:ext>
            </a:extLst>
          </p:cNvPr>
          <p:cNvSpPr/>
          <p:nvPr/>
        </p:nvSpPr>
        <p:spPr>
          <a:xfrm>
            <a:off x="9437350" y="4248036"/>
            <a:ext cx="1471050" cy="5926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Dipendenze</a:t>
            </a:r>
          </a:p>
        </p:txBody>
      </p:sp>
      <p:sp>
        <p:nvSpPr>
          <p:cNvPr id="49" name="Rettangolo con angoli arrotondati 48">
            <a:extLst>
              <a:ext uri="{FF2B5EF4-FFF2-40B4-BE49-F238E27FC236}">
                <a16:creationId xmlns:a16="http://schemas.microsoft.com/office/drawing/2014/main" id="{21368D42-EBE5-16AA-7EB9-74E9FC9A94AA}"/>
              </a:ext>
            </a:extLst>
          </p:cNvPr>
          <p:cNvSpPr/>
          <p:nvPr/>
        </p:nvSpPr>
        <p:spPr>
          <a:xfrm>
            <a:off x="9437350" y="5143500"/>
            <a:ext cx="1471050" cy="5926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Condivisione</a:t>
            </a:r>
          </a:p>
        </p:txBody>
      </p:sp>
      <p:cxnSp>
        <p:nvCxnSpPr>
          <p:cNvPr id="50" name="Connettore 4 49">
            <a:extLst>
              <a:ext uri="{FF2B5EF4-FFF2-40B4-BE49-F238E27FC236}">
                <a16:creationId xmlns:a16="http://schemas.microsoft.com/office/drawing/2014/main" id="{9D75AD7C-AF6F-B26E-8A09-9FCB9C49585E}"/>
              </a:ext>
            </a:extLst>
          </p:cNvPr>
          <p:cNvCxnSpPr>
            <a:cxnSpLocks/>
            <a:stCxn id="49" idx="3"/>
            <a:endCxn id="47" idx="3"/>
          </p:cNvCxnSpPr>
          <p:nvPr/>
        </p:nvCxnSpPr>
        <p:spPr>
          <a:xfrm flipV="1">
            <a:off x="10908400" y="3693584"/>
            <a:ext cx="12700" cy="1746249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4 53">
            <a:extLst>
              <a:ext uri="{FF2B5EF4-FFF2-40B4-BE49-F238E27FC236}">
                <a16:creationId xmlns:a16="http://schemas.microsoft.com/office/drawing/2014/main" id="{4B6FEA5D-4AB8-85EB-1E7C-823B797CB098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 rot="5400000">
            <a:off x="10043816" y="4118976"/>
            <a:ext cx="258119" cy="1270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4 56">
            <a:extLst>
              <a:ext uri="{FF2B5EF4-FFF2-40B4-BE49-F238E27FC236}">
                <a16:creationId xmlns:a16="http://schemas.microsoft.com/office/drawing/2014/main" id="{12C79D67-43CE-C676-6CB8-8490F6EE5249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 rot="5400000">
            <a:off x="10021476" y="4992101"/>
            <a:ext cx="302798" cy="1270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90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F698DE-A518-49E8-A63F-4D70A7DA4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515" y="1253331"/>
            <a:ext cx="8500533" cy="5536767"/>
          </a:xfrm>
        </p:spPr>
        <p:txBody>
          <a:bodyPr>
            <a:normAutofit fontScale="47500" lnSpcReduction="20000"/>
          </a:bodyPr>
          <a:lstStyle/>
          <a:p>
            <a:r>
              <a:rPr lang="it-IT" sz="2900" b="1" dirty="0">
                <a:solidFill>
                  <a:schemeClr val="accent1"/>
                </a:solidFill>
              </a:rPr>
              <a:t>FE - Applicazione di backoffice [15,5 gg =&gt; 3 settimane]</a:t>
            </a:r>
          </a:p>
          <a:p>
            <a:pPr lvl="1"/>
            <a:r>
              <a:rPr lang="it-IT" dirty="0"/>
              <a:t>Pagina di elenco dei fascicoli da lavorare </a:t>
            </a:r>
            <a:r>
              <a:rPr lang="it-IT" b="1" dirty="0"/>
              <a:t>[4 gg]</a:t>
            </a:r>
          </a:p>
          <a:p>
            <a:pPr lvl="1"/>
            <a:r>
              <a:rPr lang="it-IT" dirty="0"/>
              <a:t>Pagina di dettaglio del fascicolo (elenco documenti) </a:t>
            </a:r>
            <a:r>
              <a:rPr lang="it-IT" b="1" dirty="0"/>
              <a:t>[2,5 gg]</a:t>
            </a:r>
          </a:p>
          <a:p>
            <a:pPr lvl="1"/>
            <a:r>
              <a:rPr lang="it-IT" dirty="0"/>
              <a:t>Preview e download del documento </a:t>
            </a:r>
            <a:r>
              <a:rPr lang="it-IT" b="1" dirty="0"/>
              <a:t>[3 gg]</a:t>
            </a:r>
          </a:p>
          <a:p>
            <a:pPr lvl="1"/>
            <a:r>
              <a:rPr lang="it-IT" dirty="0"/>
              <a:t>Form di inserimento dei metadati </a:t>
            </a:r>
            <a:r>
              <a:rPr lang="it-IT" b="1" dirty="0"/>
              <a:t>[4 gg]</a:t>
            </a:r>
          </a:p>
          <a:p>
            <a:pPr lvl="1"/>
            <a:r>
              <a:rPr lang="it-IT" dirty="0"/>
              <a:t>Tasti di chiusura e rigetto del fascicolo </a:t>
            </a:r>
            <a:r>
              <a:rPr lang="it-IT" b="1" dirty="0"/>
              <a:t>[2 gg]</a:t>
            </a:r>
          </a:p>
          <a:p>
            <a:r>
              <a:rPr lang="it-IT" sz="2900" b="1" dirty="0">
                <a:solidFill>
                  <a:schemeClr val="accent1"/>
                </a:solidFill>
              </a:rPr>
              <a:t>FE - Applicazione per smartphone [24 gg =&gt; 5 settimane]</a:t>
            </a:r>
          </a:p>
          <a:p>
            <a:pPr lvl="1"/>
            <a:r>
              <a:rPr lang="it-IT" dirty="0"/>
              <a:t>Home page personale </a:t>
            </a:r>
            <a:r>
              <a:rPr lang="it-IT" b="1" dirty="0"/>
              <a:t>[6 gg]</a:t>
            </a:r>
          </a:p>
          <a:p>
            <a:pPr lvl="1"/>
            <a:r>
              <a:rPr lang="it-IT" dirty="0"/>
              <a:t>Pagina di dettaglio per missione (elenco documenti) </a:t>
            </a:r>
            <a:r>
              <a:rPr lang="it-IT" b="1" dirty="0"/>
              <a:t>[3 gg]</a:t>
            </a:r>
          </a:p>
          <a:p>
            <a:pPr lvl="1"/>
            <a:r>
              <a:rPr lang="it-IT" dirty="0"/>
              <a:t>Caricamento di documentazione in formato PDF </a:t>
            </a:r>
            <a:r>
              <a:rPr lang="it-IT" b="1" dirty="0"/>
              <a:t>[4 gg]</a:t>
            </a:r>
          </a:p>
          <a:p>
            <a:pPr lvl="1"/>
            <a:r>
              <a:rPr lang="it-IT" dirty="0"/>
              <a:t>Fotografia al documento e caricamento in formato JPEG </a:t>
            </a:r>
            <a:r>
              <a:rPr lang="it-IT" b="1" dirty="0"/>
              <a:t>[6 gg]</a:t>
            </a:r>
          </a:p>
          <a:p>
            <a:pPr lvl="1"/>
            <a:r>
              <a:rPr lang="it-IT" dirty="0"/>
              <a:t>Preview del documento </a:t>
            </a:r>
            <a:r>
              <a:rPr lang="it-IT" b="1" dirty="0"/>
              <a:t>[1 gg]</a:t>
            </a:r>
          </a:p>
          <a:p>
            <a:pPr lvl="1"/>
            <a:r>
              <a:rPr lang="it-IT" dirty="0"/>
              <a:t>Tasto di cancellazione e ripristino del documento </a:t>
            </a:r>
            <a:r>
              <a:rPr lang="it-IT" b="1" dirty="0"/>
              <a:t>[2 gg]</a:t>
            </a:r>
          </a:p>
          <a:p>
            <a:pPr lvl="1"/>
            <a:r>
              <a:rPr lang="it-IT" dirty="0"/>
              <a:t>Tasto di chiusura del fascicolo </a:t>
            </a:r>
            <a:r>
              <a:rPr lang="it-IT" b="1" dirty="0"/>
              <a:t>[2 gg]</a:t>
            </a:r>
          </a:p>
          <a:p>
            <a:r>
              <a:rPr lang="it-IT" sz="2900" b="1" dirty="0">
                <a:solidFill>
                  <a:schemeClr val="accent1"/>
                </a:solidFill>
              </a:rPr>
              <a:t>BE – </a:t>
            </a:r>
            <a:r>
              <a:rPr lang="it-IT" sz="2900" b="1" dirty="0" err="1">
                <a:solidFill>
                  <a:schemeClr val="accent1"/>
                </a:solidFill>
              </a:rPr>
              <a:t>Backend</a:t>
            </a:r>
            <a:r>
              <a:rPr lang="it-IT" sz="2900" b="1" dirty="0">
                <a:solidFill>
                  <a:schemeClr val="accent1"/>
                </a:solidFill>
              </a:rPr>
              <a:t> dedicato all’applicazione [15 giorni =&gt; 3 settimane]</a:t>
            </a:r>
          </a:p>
          <a:p>
            <a:pPr lvl="1"/>
            <a:r>
              <a:rPr lang="it-IT" dirty="0"/>
              <a:t>Caricamento di un documento, pdf e immagine </a:t>
            </a:r>
            <a:r>
              <a:rPr lang="it-IT" b="1" dirty="0"/>
              <a:t>[2 gg]</a:t>
            </a:r>
          </a:p>
          <a:p>
            <a:pPr lvl="1"/>
            <a:r>
              <a:rPr lang="it-IT" dirty="0"/>
              <a:t>Cancellazione e rispristino documento </a:t>
            </a:r>
            <a:r>
              <a:rPr lang="it-IT" b="1" dirty="0"/>
              <a:t>[1 gg]</a:t>
            </a:r>
          </a:p>
          <a:p>
            <a:pPr lvl="1"/>
            <a:r>
              <a:rPr lang="it-IT" dirty="0"/>
              <a:t>Chiusura e riapertura busta </a:t>
            </a:r>
            <a:r>
              <a:rPr lang="it-IT" b="1" dirty="0"/>
              <a:t>[4 gg]</a:t>
            </a:r>
          </a:p>
          <a:p>
            <a:pPr lvl="1"/>
            <a:r>
              <a:rPr lang="it-IT" dirty="0"/>
              <a:t>Approvazione e rifiuto busta </a:t>
            </a:r>
            <a:r>
              <a:rPr lang="it-IT" b="1" dirty="0"/>
              <a:t>[3 gg]</a:t>
            </a:r>
          </a:p>
          <a:p>
            <a:pPr lvl="1"/>
            <a:r>
              <a:rPr lang="it-IT" dirty="0"/>
              <a:t>Creazione metadati del documento </a:t>
            </a:r>
            <a:r>
              <a:rPr lang="it-IT" b="1" dirty="0"/>
              <a:t>[3 gg]</a:t>
            </a:r>
          </a:p>
          <a:p>
            <a:pPr lvl="1"/>
            <a:r>
              <a:rPr lang="it-IT" dirty="0"/>
              <a:t>Modifica e cancellazione dei metadati </a:t>
            </a:r>
            <a:r>
              <a:rPr lang="it-IT" b="1" dirty="0"/>
              <a:t>[2 gg]</a:t>
            </a:r>
          </a:p>
          <a:p>
            <a:r>
              <a:rPr lang="it-IT" sz="2900" b="1" dirty="0">
                <a:solidFill>
                  <a:schemeClr val="accent1"/>
                </a:solidFill>
              </a:rPr>
              <a:t>BE – Integrazione con il tool di Storage [7 gg =&gt; 1.5 settimane]</a:t>
            </a:r>
          </a:p>
          <a:p>
            <a:pPr lvl="1"/>
            <a:r>
              <a:rPr lang="it-IT" dirty="0"/>
              <a:t>Integrazione lato BE </a:t>
            </a:r>
            <a:r>
              <a:rPr lang="it-IT" b="1" dirty="0"/>
              <a:t>[3 gg]</a:t>
            </a:r>
          </a:p>
          <a:p>
            <a:pPr lvl="1"/>
            <a:r>
              <a:rPr lang="it-IT" dirty="0"/>
              <a:t>Integrazione lato FE </a:t>
            </a:r>
            <a:r>
              <a:rPr lang="it-IT" b="1" dirty="0"/>
              <a:t>[4 gg]</a:t>
            </a:r>
          </a:p>
          <a:p>
            <a:r>
              <a:rPr lang="it-IT" sz="2900" b="1" dirty="0">
                <a:solidFill>
                  <a:schemeClr val="accent1"/>
                </a:solidFill>
              </a:rPr>
              <a:t>BE – Integrazione con il sistema contabile e portale MS [5 gg =&gt; 1 settimana]</a:t>
            </a:r>
          </a:p>
          <a:p>
            <a:pPr lvl="1"/>
            <a:r>
              <a:rPr lang="it-IT" dirty="0"/>
              <a:t>API per l’estrazione delle MS svolte e non rimborsate </a:t>
            </a:r>
            <a:r>
              <a:rPr lang="it-IT" b="1" dirty="0"/>
              <a:t>[5 gg]</a:t>
            </a:r>
          </a:p>
          <a:p>
            <a:pPr lvl="1"/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7D519189-DD6B-92BF-ADCD-320A2D531B51}"/>
              </a:ext>
            </a:extLst>
          </p:cNvPr>
          <p:cNvSpPr txBox="1">
            <a:spLocks/>
          </p:cNvSpPr>
          <p:nvPr/>
        </p:nvSpPr>
        <p:spPr>
          <a:xfrm>
            <a:off x="547184" y="67902"/>
            <a:ext cx="9705531" cy="851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dirty="0"/>
              <a:t>Assegniamo i task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E2B2CBB-59AB-926F-77B1-8E32F3171CA6}"/>
              </a:ext>
            </a:extLst>
          </p:cNvPr>
          <p:cNvSpPr txBox="1"/>
          <p:nvPr/>
        </p:nvSpPr>
        <p:spPr>
          <a:xfrm>
            <a:off x="7282695" y="1515447"/>
            <a:ext cx="201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1"/>
                </a:solidFill>
                <a:latin typeface="Ink Free" panose="03080402000500000000" pitchFamily="66" charset="0"/>
              </a:rPr>
              <a:t>Commissionato a ditta esterna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87A586-A796-973C-531F-E3828F1CEBFC}"/>
              </a:ext>
            </a:extLst>
          </p:cNvPr>
          <p:cNvSpPr txBox="1"/>
          <p:nvPr/>
        </p:nvSpPr>
        <p:spPr>
          <a:xfrm>
            <a:off x="7218899" y="2766381"/>
            <a:ext cx="201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1"/>
                </a:solidFill>
                <a:latin typeface="Ink Free" panose="03080402000500000000" pitchFamily="66" charset="0"/>
              </a:rPr>
              <a:t>Sviluppato da Svil_1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896AA53-0706-7EF6-B195-95917323FF81}"/>
              </a:ext>
            </a:extLst>
          </p:cNvPr>
          <p:cNvSpPr txBox="1"/>
          <p:nvPr/>
        </p:nvSpPr>
        <p:spPr>
          <a:xfrm>
            <a:off x="8497160" y="5540027"/>
            <a:ext cx="201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1"/>
                </a:solidFill>
                <a:latin typeface="Ink Free" panose="03080402000500000000" pitchFamily="66" charset="0"/>
              </a:rPr>
              <a:t>Sviluppato da Svil_3</a:t>
            </a:r>
          </a:p>
        </p:txBody>
      </p:sp>
      <p:pic>
        <p:nvPicPr>
          <p:cNvPr id="13" name="Elemento grafico 12" descr="Freccia linea: leggera curva con riempimento a tinta unita">
            <a:extLst>
              <a:ext uri="{FF2B5EF4-FFF2-40B4-BE49-F238E27FC236}">
                <a16:creationId xmlns:a16="http://schemas.microsoft.com/office/drawing/2014/main" id="{7F4CE997-8B67-51ED-68BB-E42FCB2F8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00191" flipV="1">
            <a:off x="5958444" y="2231116"/>
            <a:ext cx="1456040" cy="829733"/>
          </a:xfrm>
          <a:prstGeom prst="rect">
            <a:avLst/>
          </a:prstGeom>
        </p:spPr>
      </p:pic>
      <p:pic>
        <p:nvPicPr>
          <p:cNvPr id="14" name="Elemento grafico 13" descr="Freccia linea: leggera curva con riempimento a tinta unita">
            <a:extLst>
              <a:ext uri="{FF2B5EF4-FFF2-40B4-BE49-F238E27FC236}">
                <a16:creationId xmlns:a16="http://schemas.microsoft.com/office/drawing/2014/main" id="{ED6AC58F-1AFC-044C-BD2B-0D54D06FA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00191" flipV="1">
            <a:off x="5913360" y="1056379"/>
            <a:ext cx="1456040" cy="829733"/>
          </a:xfrm>
          <a:prstGeom prst="rect">
            <a:avLst/>
          </a:prstGeom>
        </p:spPr>
      </p:pic>
      <p:pic>
        <p:nvPicPr>
          <p:cNvPr id="15" name="Elemento grafico 14" descr="Freccia linea: leggera curva con riempimento a tinta unita">
            <a:extLst>
              <a:ext uri="{FF2B5EF4-FFF2-40B4-BE49-F238E27FC236}">
                <a16:creationId xmlns:a16="http://schemas.microsoft.com/office/drawing/2014/main" id="{2D12FE50-38CE-4E3C-F322-EAA499A02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05219" flipV="1">
            <a:off x="7232575" y="5446189"/>
            <a:ext cx="1456040" cy="829733"/>
          </a:xfrm>
          <a:prstGeom prst="rect">
            <a:avLst/>
          </a:prstGeom>
        </p:spPr>
      </p:pic>
      <p:pic>
        <p:nvPicPr>
          <p:cNvPr id="16" name="Elemento grafico 15" descr="Freccia linea: leggera curva con riempimento a tinta unita">
            <a:extLst>
              <a:ext uri="{FF2B5EF4-FFF2-40B4-BE49-F238E27FC236}">
                <a16:creationId xmlns:a16="http://schemas.microsoft.com/office/drawing/2014/main" id="{B64F7E4B-7D8B-2831-A91C-4E9A0F8C8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92226" flipV="1">
            <a:off x="6436096" y="3718893"/>
            <a:ext cx="1456040" cy="829733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7ABFE37-7FCE-9FA2-1D13-5387477ABE44}"/>
              </a:ext>
            </a:extLst>
          </p:cNvPr>
          <p:cNvSpPr txBox="1"/>
          <p:nvPr/>
        </p:nvSpPr>
        <p:spPr>
          <a:xfrm>
            <a:off x="7646034" y="4224127"/>
            <a:ext cx="201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1"/>
                </a:solidFill>
                <a:latin typeface="Ink Free" panose="03080402000500000000" pitchFamily="66" charset="0"/>
              </a:rPr>
              <a:t>Sviluppato da Svil_2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43EE6DC-381F-57AD-D5E5-E323801E1693}"/>
              </a:ext>
            </a:extLst>
          </p:cNvPr>
          <p:cNvSpPr txBox="1"/>
          <p:nvPr/>
        </p:nvSpPr>
        <p:spPr>
          <a:xfrm>
            <a:off x="8290430" y="256633"/>
            <a:ext cx="3705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1"/>
                </a:solidFill>
              </a:rPr>
              <a:t>Elenco delle attività, previsione di </a:t>
            </a:r>
            <a:r>
              <a:rPr lang="it-IT" sz="2400" dirty="0" err="1">
                <a:solidFill>
                  <a:schemeClr val="accent1"/>
                </a:solidFill>
              </a:rPr>
              <a:t>effort</a:t>
            </a:r>
            <a:r>
              <a:rPr lang="it-IT" sz="2400" dirty="0">
                <a:solidFill>
                  <a:schemeClr val="accent1"/>
                </a:solidFill>
              </a:rPr>
              <a:t>, risorse</a:t>
            </a:r>
          </a:p>
        </p:txBody>
      </p:sp>
    </p:spTree>
    <p:extLst>
      <p:ext uri="{BB962C8B-B14F-4D97-AF65-F5344CB8AC3E}">
        <p14:creationId xmlns:p14="http://schemas.microsoft.com/office/powerpoint/2010/main" val="256332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id="{4C2BDB1B-433A-6436-7C69-F66380886A8E}"/>
              </a:ext>
            </a:extLst>
          </p:cNvPr>
          <p:cNvSpPr/>
          <p:nvPr/>
        </p:nvSpPr>
        <p:spPr>
          <a:xfrm>
            <a:off x="8779305" y="1196079"/>
            <a:ext cx="728310" cy="5487116"/>
          </a:xfrm>
          <a:prstGeom prst="roundRect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Ferie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FCF5C3D-FF69-FC8D-576A-3665C9753C46}"/>
              </a:ext>
            </a:extLst>
          </p:cNvPr>
          <p:cNvSpPr/>
          <p:nvPr/>
        </p:nvSpPr>
        <p:spPr>
          <a:xfrm>
            <a:off x="5029128" y="1196079"/>
            <a:ext cx="778067" cy="5487116"/>
          </a:xfrm>
          <a:prstGeom prst="roundRect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Ferie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Sviluppo Applicativo - Timeline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1377766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GIU</a:t>
            </a:r>
            <a:endParaRPr lang="it-IT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3018108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LUG</a:t>
            </a:r>
            <a:endParaRPr lang="it-IT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4658450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AGO</a:t>
            </a:r>
            <a:endParaRPr lang="it-IT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6298792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SET</a:t>
            </a:r>
            <a:endParaRPr lang="it-IT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7939134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OTT</a:t>
            </a:r>
            <a:endParaRPr lang="it-IT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9579476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NOV</a:t>
            </a:r>
            <a:endParaRPr lang="it-IT" b="1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B145838-03AB-4B0A-837D-D46F23026859}"/>
              </a:ext>
            </a:extLst>
          </p:cNvPr>
          <p:cNvSpPr/>
          <p:nvPr/>
        </p:nvSpPr>
        <p:spPr>
          <a:xfrm>
            <a:off x="1466964" y="1429210"/>
            <a:ext cx="1274669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Analisi requisiti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93BFB2C-4BB6-4F8D-9964-0F7BC4E9D81D}"/>
              </a:ext>
            </a:extLst>
          </p:cNvPr>
          <p:cNvSpPr/>
          <p:nvPr/>
        </p:nvSpPr>
        <p:spPr>
          <a:xfrm>
            <a:off x="3062523" y="2306126"/>
            <a:ext cx="3406010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Back-End 1° parte: Feature 1, Feature 2</a:t>
            </a:r>
            <a:endParaRPr lang="it-IT" sz="1200" b="1" dirty="0">
              <a:solidFill>
                <a:schemeClr val="accent4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026F918-5A96-4475-8614-F325CB79BA51}"/>
              </a:ext>
            </a:extLst>
          </p:cNvPr>
          <p:cNvSpPr/>
          <p:nvPr/>
        </p:nvSpPr>
        <p:spPr>
          <a:xfrm>
            <a:off x="6533654" y="2737931"/>
            <a:ext cx="2213763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Back-End 2° parte: Feature 3, Feature 4</a:t>
            </a:r>
            <a:endParaRPr lang="it-IT" sz="1200" b="1" dirty="0">
              <a:solidFill>
                <a:schemeClr val="accent4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045B20F-52C8-450B-A235-49B06A4EB851}"/>
              </a:ext>
            </a:extLst>
          </p:cNvPr>
          <p:cNvSpPr/>
          <p:nvPr/>
        </p:nvSpPr>
        <p:spPr>
          <a:xfrm>
            <a:off x="3700090" y="3274485"/>
            <a:ext cx="3228824" cy="281240"/>
          </a:xfrm>
          <a:prstGeom prst="roundRect">
            <a:avLst/>
          </a:prstGeom>
          <a:solidFill>
            <a:srgbClr val="76B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Sviluppo front-end smartphone (ditta esterna)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BDD32A-B167-4A46-B825-5BC5BE0BDB3E}"/>
              </a:ext>
            </a:extLst>
          </p:cNvPr>
          <p:cNvSpPr/>
          <p:nvPr/>
        </p:nvSpPr>
        <p:spPr>
          <a:xfrm>
            <a:off x="8204200" y="4034005"/>
            <a:ext cx="704850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CD53E70-43D9-4CDD-8519-15A83A8ABB12}"/>
              </a:ext>
            </a:extLst>
          </p:cNvPr>
          <p:cNvSpPr/>
          <p:nvPr/>
        </p:nvSpPr>
        <p:spPr>
          <a:xfrm>
            <a:off x="10811051" y="4034005"/>
            <a:ext cx="704850" cy="216000"/>
          </a:xfrm>
          <a:prstGeom prst="roundRect">
            <a:avLst/>
          </a:prstGeom>
          <a:solidFill>
            <a:srgbClr val="4497B7"/>
          </a:solidFill>
          <a:ln>
            <a:solidFill>
              <a:srgbClr val="182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Go Live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95907A0-BDD1-4E57-82C6-E75D41B0BD9E}"/>
              </a:ext>
            </a:extLst>
          </p:cNvPr>
          <p:cNvSpPr/>
          <p:nvPr/>
        </p:nvSpPr>
        <p:spPr>
          <a:xfrm>
            <a:off x="153366" y="1309489"/>
            <a:ext cx="1047600" cy="3423932"/>
          </a:xfrm>
          <a:prstGeom prst="roundRect">
            <a:avLst/>
          </a:prstGeom>
          <a:solidFill>
            <a:srgbClr val="18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</a:rPr>
              <a:t>Sviluppo Applicazione </a:t>
            </a:r>
          </a:p>
          <a:p>
            <a:pPr algn="ctr"/>
            <a:r>
              <a:rPr lang="it-IT" sz="1100" b="1" dirty="0">
                <a:solidFill>
                  <a:schemeClr val="bg1"/>
                </a:solidFill>
              </a:rPr>
              <a:t>-</a:t>
            </a:r>
            <a:br>
              <a:rPr lang="it-IT" sz="1100" b="1" dirty="0">
                <a:solidFill>
                  <a:schemeClr val="bg1"/>
                </a:solidFill>
              </a:rPr>
            </a:br>
            <a:r>
              <a:rPr lang="it-IT" sz="1100" b="1" dirty="0">
                <a:solidFill>
                  <a:schemeClr val="bg1"/>
                </a:solidFill>
              </a:rPr>
              <a:t> Piano di previsione 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F2D2D08-B9C0-40F7-B1FB-F7DC3C1B2875}"/>
              </a:ext>
            </a:extLst>
          </p:cNvPr>
          <p:cNvSpPr/>
          <p:nvPr/>
        </p:nvSpPr>
        <p:spPr>
          <a:xfrm>
            <a:off x="3367983" y="1722669"/>
            <a:ext cx="891195" cy="52158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2"/>
                </a:solidFill>
              </a:rPr>
              <a:t>Estrazione MS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654D221C-C4E6-4EBA-9C89-C86F59FF119E}"/>
              </a:ext>
            </a:extLst>
          </p:cNvPr>
          <p:cNvCxnSpPr>
            <a:cxnSpLocks/>
            <a:stCxn id="58" idx="3"/>
            <a:endCxn id="51" idx="0"/>
          </p:cNvCxnSpPr>
          <p:nvPr/>
        </p:nvCxnSpPr>
        <p:spPr>
          <a:xfrm>
            <a:off x="4259178" y="1983464"/>
            <a:ext cx="506350" cy="322662"/>
          </a:xfrm>
          <a:prstGeom prst="bentConnector2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5C56504-AE1F-4B65-B505-2A0E4C30055E}"/>
              </a:ext>
            </a:extLst>
          </p:cNvPr>
          <p:cNvSpPr/>
          <p:nvPr/>
        </p:nvSpPr>
        <p:spPr>
          <a:xfrm>
            <a:off x="4590930" y="1850463"/>
            <a:ext cx="1031631" cy="21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C00000"/>
                </a:solidFill>
              </a:rPr>
              <a:t>Dipendenza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7C14928-B6E4-45B8-B2DE-111C48D4D7F9}"/>
              </a:ext>
            </a:extLst>
          </p:cNvPr>
          <p:cNvCxnSpPr>
            <a:cxnSpLocks/>
          </p:cNvCxnSpPr>
          <p:nvPr/>
        </p:nvCxnSpPr>
        <p:spPr>
          <a:xfrm>
            <a:off x="1149021" y="4940725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5A6AB03-6C4C-4A26-A04C-64AECDE7701F}"/>
              </a:ext>
            </a:extLst>
          </p:cNvPr>
          <p:cNvSpPr/>
          <p:nvPr/>
        </p:nvSpPr>
        <p:spPr>
          <a:xfrm>
            <a:off x="153366" y="4940725"/>
            <a:ext cx="1047600" cy="1353315"/>
          </a:xfrm>
          <a:prstGeom prst="round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>
              <a:solidFill>
                <a:schemeClr val="bg1"/>
              </a:solidFill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03B0BF2F-4A76-4102-ABC3-58FB8BF3738B}"/>
              </a:ext>
            </a:extLst>
          </p:cNvPr>
          <p:cNvSpPr/>
          <p:nvPr/>
        </p:nvSpPr>
        <p:spPr>
          <a:xfrm>
            <a:off x="7127068" y="5028134"/>
            <a:ext cx="2392057" cy="285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err="1">
                <a:solidFill>
                  <a:schemeClr val="tx2"/>
                </a:solidFill>
              </a:rPr>
              <a:t>Refactor</a:t>
            </a:r>
            <a:r>
              <a:rPr lang="it-IT" sz="1000" b="1" dirty="0">
                <a:solidFill>
                  <a:schemeClr val="tx2"/>
                </a:solidFill>
              </a:rPr>
              <a:t> benefici assistenziali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CBA5914-D4E3-425E-B187-E9220DA4A889}"/>
              </a:ext>
            </a:extLst>
          </p:cNvPr>
          <p:cNvSpPr/>
          <p:nvPr/>
        </p:nvSpPr>
        <p:spPr>
          <a:xfrm>
            <a:off x="7959574" y="5440926"/>
            <a:ext cx="1127544" cy="4031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Reclutamento per Ucraina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1A7F511E-BA4E-400E-8DF8-FE032629ACD8}"/>
              </a:ext>
            </a:extLst>
          </p:cNvPr>
          <p:cNvSpPr/>
          <p:nvPr/>
        </p:nvSpPr>
        <p:spPr>
          <a:xfrm>
            <a:off x="1897872" y="5065841"/>
            <a:ext cx="960736" cy="403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Ribaltamento costi stipendi</a:t>
            </a:r>
          </a:p>
        </p:txBody>
      </p:sp>
      <p:sp>
        <p:nvSpPr>
          <p:cNvPr id="89" name="Arrow: Pentagon 88">
            <a:extLst>
              <a:ext uri="{FF2B5EF4-FFF2-40B4-BE49-F238E27FC236}">
                <a16:creationId xmlns:a16="http://schemas.microsoft.com/office/drawing/2014/main" id="{FF7993CF-229D-4D09-900D-EF6657D4C5BA}"/>
              </a:ext>
            </a:extLst>
          </p:cNvPr>
          <p:cNvSpPr/>
          <p:nvPr/>
        </p:nvSpPr>
        <p:spPr>
          <a:xfrm>
            <a:off x="7503013" y="5931441"/>
            <a:ext cx="4491061" cy="285750"/>
          </a:xfrm>
          <a:prstGeom prst="homePlate">
            <a:avLst/>
          </a:prstGeom>
          <a:pattFill prst="lt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2"/>
                </a:solidFill>
              </a:rPr>
              <a:t>Integrazione Stipendiale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A0B033D-2FD8-436B-A186-E49AB9C030A6}"/>
              </a:ext>
            </a:extLst>
          </p:cNvPr>
          <p:cNvCxnSpPr>
            <a:cxnSpLocks/>
          </p:cNvCxnSpPr>
          <p:nvPr/>
        </p:nvCxnSpPr>
        <p:spPr>
          <a:xfrm>
            <a:off x="1149021" y="6294040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85">
            <a:extLst>
              <a:ext uri="{FF2B5EF4-FFF2-40B4-BE49-F238E27FC236}">
                <a16:creationId xmlns:a16="http://schemas.microsoft.com/office/drawing/2014/main" id="{EEEE70F4-6E3D-E291-FE41-8CE505A3BA92}"/>
              </a:ext>
            </a:extLst>
          </p:cNvPr>
          <p:cNvSpPr/>
          <p:nvPr/>
        </p:nvSpPr>
        <p:spPr>
          <a:xfrm>
            <a:off x="3844094" y="5557310"/>
            <a:ext cx="2370067" cy="285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Reclutamento bandi regione Toscana</a:t>
            </a:r>
          </a:p>
        </p:txBody>
      </p:sp>
      <p:sp>
        <p:nvSpPr>
          <p:cNvPr id="49" name="Rectangle: Rounded Corners 53">
            <a:extLst>
              <a:ext uri="{FF2B5EF4-FFF2-40B4-BE49-F238E27FC236}">
                <a16:creationId xmlns:a16="http://schemas.microsoft.com/office/drawing/2014/main" id="{C52CF1C9-FFC2-78BF-98A3-8C4F75C08ACB}"/>
              </a:ext>
            </a:extLst>
          </p:cNvPr>
          <p:cNvSpPr/>
          <p:nvPr/>
        </p:nvSpPr>
        <p:spPr>
          <a:xfrm>
            <a:off x="6177873" y="3605480"/>
            <a:ext cx="2026327" cy="281240"/>
          </a:xfrm>
          <a:prstGeom prst="roundRect">
            <a:avLst/>
          </a:prstGeom>
          <a:solidFill>
            <a:srgbClr val="76B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Sviluppo front-end uffici MS</a:t>
            </a: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FA7ECF97-D24C-39BE-83F2-2579361462BB}"/>
              </a:ext>
            </a:extLst>
          </p:cNvPr>
          <p:cNvCxnSpPr>
            <a:cxnSpLocks/>
          </p:cNvCxnSpPr>
          <p:nvPr/>
        </p:nvCxnSpPr>
        <p:spPr>
          <a:xfrm flipV="1">
            <a:off x="1261533" y="1671076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L'INFN CAMBIA LOGO">
            <a:extLst>
              <a:ext uri="{FF2B5EF4-FFF2-40B4-BE49-F238E27FC236}">
                <a16:creationId xmlns:a16="http://schemas.microsoft.com/office/drawing/2014/main" id="{5F065D24-B638-4BCC-A208-E0DE8BC8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986" y="6403676"/>
            <a:ext cx="733569" cy="40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Connettore 1 58">
            <a:extLst>
              <a:ext uri="{FF2B5EF4-FFF2-40B4-BE49-F238E27FC236}">
                <a16:creationId xmlns:a16="http://schemas.microsoft.com/office/drawing/2014/main" id="{6FB00F35-A834-084B-0856-B80FB4B8CAEE}"/>
              </a:ext>
            </a:extLst>
          </p:cNvPr>
          <p:cNvCxnSpPr>
            <a:cxnSpLocks/>
          </p:cNvCxnSpPr>
          <p:nvPr/>
        </p:nvCxnSpPr>
        <p:spPr>
          <a:xfrm flipV="1">
            <a:off x="1261533" y="3204049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Priorities outline">
            <a:extLst>
              <a:ext uri="{FF2B5EF4-FFF2-40B4-BE49-F238E27FC236}">
                <a16:creationId xmlns:a16="http://schemas.microsoft.com/office/drawing/2014/main" id="{A695A9E2-1374-0AF1-6814-2DCE49650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098" y="5093956"/>
            <a:ext cx="434136" cy="346970"/>
          </a:xfrm>
          <a:prstGeom prst="rect">
            <a:avLst/>
          </a:prstGeom>
        </p:spPr>
      </p:pic>
      <p:cxnSp>
        <p:nvCxnSpPr>
          <p:cNvPr id="60" name="Connettore 1 59">
            <a:extLst>
              <a:ext uri="{FF2B5EF4-FFF2-40B4-BE49-F238E27FC236}">
                <a16:creationId xmlns:a16="http://schemas.microsoft.com/office/drawing/2014/main" id="{35A1A7BF-468E-AAD8-A0A3-F8801235B909}"/>
              </a:ext>
            </a:extLst>
          </p:cNvPr>
          <p:cNvCxnSpPr>
            <a:cxnSpLocks/>
          </p:cNvCxnSpPr>
          <p:nvPr/>
        </p:nvCxnSpPr>
        <p:spPr>
          <a:xfrm flipV="1">
            <a:off x="1261533" y="3949154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0E8818C-FC5B-6A7A-AAA2-230059867899}"/>
              </a:ext>
            </a:extLst>
          </p:cNvPr>
          <p:cNvSpPr txBox="1"/>
          <p:nvPr/>
        </p:nvSpPr>
        <p:spPr>
          <a:xfrm>
            <a:off x="237590" y="5510579"/>
            <a:ext cx="8791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1"/>
                </a:solidFill>
              </a:rPr>
              <a:t>Attività ricorrenti e schedulate</a:t>
            </a:r>
            <a:endParaRPr lang="en-IT" sz="1100" b="1">
              <a:solidFill>
                <a:schemeClr val="bg1"/>
              </a:solidFill>
            </a:endParaRPr>
          </a:p>
        </p:txBody>
      </p:sp>
      <p:cxnSp>
        <p:nvCxnSpPr>
          <p:cNvPr id="61" name="Straight Connector 78">
            <a:extLst>
              <a:ext uri="{FF2B5EF4-FFF2-40B4-BE49-F238E27FC236}">
                <a16:creationId xmlns:a16="http://schemas.microsoft.com/office/drawing/2014/main" id="{B6D73ECF-1879-3182-9EC1-17418AD6D50D}"/>
              </a:ext>
            </a:extLst>
          </p:cNvPr>
          <p:cNvCxnSpPr>
            <a:cxnSpLocks/>
          </p:cNvCxnSpPr>
          <p:nvPr/>
        </p:nvCxnSpPr>
        <p:spPr>
          <a:xfrm>
            <a:off x="1115153" y="4738079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54">
            <a:extLst>
              <a:ext uri="{FF2B5EF4-FFF2-40B4-BE49-F238E27FC236}">
                <a16:creationId xmlns:a16="http://schemas.microsoft.com/office/drawing/2014/main" id="{2AEE089A-A6C5-DCF9-F6EE-E15E7E61D629}"/>
              </a:ext>
            </a:extLst>
          </p:cNvPr>
          <p:cNvSpPr/>
          <p:nvPr/>
        </p:nvSpPr>
        <p:spPr>
          <a:xfrm>
            <a:off x="8966489" y="4034005"/>
            <a:ext cx="1489843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Pilota</a:t>
            </a:r>
          </a:p>
        </p:txBody>
      </p:sp>
      <p:sp>
        <p:nvSpPr>
          <p:cNvPr id="63" name="Rectangle: Rounded Corners 54">
            <a:extLst>
              <a:ext uri="{FF2B5EF4-FFF2-40B4-BE49-F238E27FC236}">
                <a16:creationId xmlns:a16="http://schemas.microsoft.com/office/drawing/2014/main" id="{686F4909-B987-D54C-910F-FAE9E7DD88DD}"/>
              </a:ext>
            </a:extLst>
          </p:cNvPr>
          <p:cNvSpPr/>
          <p:nvPr/>
        </p:nvSpPr>
        <p:spPr>
          <a:xfrm>
            <a:off x="6912270" y="4034005"/>
            <a:ext cx="704850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64" name="Rectangle: Rounded Corners 52">
            <a:extLst>
              <a:ext uri="{FF2B5EF4-FFF2-40B4-BE49-F238E27FC236}">
                <a16:creationId xmlns:a16="http://schemas.microsoft.com/office/drawing/2014/main" id="{9F4C8B46-AEB6-CFAD-DC92-F5D2A70EF0D8}"/>
              </a:ext>
            </a:extLst>
          </p:cNvPr>
          <p:cNvSpPr/>
          <p:nvPr/>
        </p:nvSpPr>
        <p:spPr>
          <a:xfrm>
            <a:off x="8909051" y="2308515"/>
            <a:ext cx="778068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Review</a:t>
            </a:r>
            <a:endParaRPr lang="it-IT" sz="1200" b="1" dirty="0">
              <a:solidFill>
                <a:schemeClr val="accent4"/>
              </a:solidFill>
            </a:endParaRPr>
          </a:p>
        </p:txBody>
      </p:sp>
      <p:sp>
        <p:nvSpPr>
          <p:cNvPr id="65" name="Rectangle: Rounded Corners 52">
            <a:extLst>
              <a:ext uri="{FF2B5EF4-FFF2-40B4-BE49-F238E27FC236}">
                <a16:creationId xmlns:a16="http://schemas.microsoft.com/office/drawing/2014/main" id="{67EEC86A-0079-1DD7-FB85-327E97B01203}"/>
              </a:ext>
            </a:extLst>
          </p:cNvPr>
          <p:cNvSpPr/>
          <p:nvPr/>
        </p:nvSpPr>
        <p:spPr>
          <a:xfrm>
            <a:off x="9099434" y="3419690"/>
            <a:ext cx="778068" cy="23994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Review</a:t>
            </a:r>
            <a:endParaRPr lang="it-IT" sz="1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2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4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77" grpId="0" animBg="1"/>
      <p:bldP spid="86" grpId="0" animBg="1"/>
      <p:bldP spid="87" grpId="0" animBg="1"/>
      <p:bldP spid="88" grpId="0" animBg="1"/>
      <p:bldP spid="89" grpId="0" animBg="1"/>
      <p:bldP spid="32" grpId="0" animBg="1"/>
      <p:bldP spid="49" grpId="0" animBg="1"/>
      <p:bldP spid="62" grpId="0" animBg="1"/>
      <p:bldP spid="63" grpId="0" animBg="1"/>
      <p:bldP spid="64" grpId="0" animBg="1"/>
      <p:bldP spid="6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5BCEF1B6E93409295B812BB8F2E3D" ma:contentTypeVersion="14" ma:contentTypeDescription="Create a new document." ma:contentTypeScope="" ma:versionID="edd48b550835f84a61b40dfc5669e38c">
  <xsd:schema xmlns:xsd="http://www.w3.org/2001/XMLSchema" xmlns:xs="http://www.w3.org/2001/XMLSchema" xmlns:p="http://schemas.microsoft.com/office/2006/metadata/properties" xmlns:ns3="3566c0a8-d0a6-4aac-8d72-282a56064c45" xmlns:ns4="0446953a-f3e2-4cd0-a23c-ead1f1af7299" targetNamespace="http://schemas.microsoft.com/office/2006/metadata/properties" ma:root="true" ma:fieldsID="322c775d69f92c08b3abc5d61f4d72e0" ns3:_="" ns4:_="">
    <xsd:import namespace="3566c0a8-d0a6-4aac-8d72-282a56064c45"/>
    <xsd:import namespace="0446953a-f3e2-4cd0-a23c-ead1f1af72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6c0a8-d0a6-4aac-8d72-282a56064c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6953a-f3e2-4cd0-a23c-ead1f1af72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6F922D-BB0B-4FD2-A4EE-4A8A165EB7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8267CB-6C37-4387-A72A-23041C04E414}">
  <ds:schemaRefs>
    <ds:schemaRef ds:uri="0446953a-f3e2-4cd0-a23c-ead1f1af7299"/>
    <ds:schemaRef ds:uri="3566c0a8-d0a6-4aac-8d72-282a56064c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2902B2-3EA7-4A0D-8A17-F9A4861D7D94}">
  <ds:schemaRefs>
    <ds:schemaRef ds:uri="0446953a-f3e2-4cd0-a23c-ead1f1af7299"/>
    <ds:schemaRef ds:uri="3566c0a8-d0a6-4aac-8d72-282a56064c4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1047</Words>
  <Application>Microsoft Macintosh PowerPoint</Application>
  <PresentationFormat>Widescreen</PresentationFormat>
  <Paragraphs>231</Paragraphs>
  <Slides>16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Ink Free</vt:lpstr>
      <vt:lpstr>Tema di Office</vt:lpstr>
      <vt:lpstr>Nuova applicazione richiesta: dematerializzazione dei giustificativi di spesa</vt:lpstr>
      <vt:lpstr>Servizio supporto all’utenza</vt:lpstr>
      <vt:lpstr>Servizio supporto all’utenza</vt:lpstr>
      <vt:lpstr>Ufficio transizione digitale</vt:lpstr>
      <vt:lpstr>Il prototipo</vt:lpstr>
      <vt:lpstr>Il prototipo </vt:lpstr>
      <vt:lpstr>Architettura di sistema</vt:lpstr>
      <vt:lpstr>Presentazione standard di PowerPoint</vt:lpstr>
      <vt:lpstr>Presentazione standard di PowerPoint</vt:lpstr>
      <vt:lpstr>Presentazione standard di PowerPoint</vt:lpstr>
      <vt:lpstr>Passaggio da sviluppo a infrastruttura di test</vt:lpstr>
      <vt:lpstr>Passaggio da sviluppo a infrastruttura di test</vt:lpstr>
      <vt:lpstr>Servizio supporto all’utenza</vt:lpstr>
      <vt:lpstr>Servizio supporto all’utenza</vt:lpstr>
      <vt:lpstr>Servizio datawarehouse (business intelligence)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Servizio datawarehouse e supporto all’utenza Direzione Sistemi Informativi</dc:title>
  <dc:creator>Alberto Moni</dc:creator>
  <cp:lastModifiedBy>Emanuele Turella</cp:lastModifiedBy>
  <cp:revision>2</cp:revision>
  <dcterms:created xsi:type="dcterms:W3CDTF">2022-06-06T08:19:34Z</dcterms:created>
  <dcterms:modified xsi:type="dcterms:W3CDTF">2022-06-09T00:28:45Z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0x0101005E35BCEF1B6E93409295B812BB8F2E3D</vt:lpwstr>
  </property>
</Properties>
</file>