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4"/>
    <p:sldMasterId id="2147483742" r:id="rId5"/>
  </p:sldMasterIdLst>
  <p:notesMasterIdLst>
    <p:notesMasterId r:id="rId16"/>
  </p:notesMasterIdLst>
  <p:sldIdLst>
    <p:sldId id="269" r:id="rId6"/>
    <p:sldId id="317" r:id="rId7"/>
    <p:sldId id="319" r:id="rId8"/>
    <p:sldId id="312" r:id="rId9"/>
    <p:sldId id="321" r:id="rId10"/>
    <p:sldId id="314" r:id="rId11"/>
    <p:sldId id="313" r:id="rId12"/>
    <p:sldId id="256" r:id="rId13"/>
    <p:sldId id="316" r:id="rId14"/>
    <p:sldId id="315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73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127DB7-6CC6-4757-93A1-7BABA0BF9BB7}" v="18" dt="2022-06-03T15:27:50.824"/>
    <p1510:client id="{6D7B2073-1D63-4A95-8CA7-07DB0D31C0F7}" v="7" dt="2022-06-03T15:23:26.286"/>
    <p1510:client id="{EF12E187-1153-47E5-AD09-97D5DA5D0E9B}" v="85" dt="2022-06-03T15:20:57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00B675-FB8B-4834-9E2E-86E48228A57D}" type="doc">
      <dgm:prSet loTypeId="urn:microsoft.com/office/officeart/2005/8/layout/vProcess5" loCatId="process" qsTypeId="urn:microsoft.com/office/officeart/2005/8/quickstyle/simple1" qsCatId="simple" csTypeId="urn:microsoft.com/office/officeart/2005/8/colors/accent2_5" csCatId="accent2"/>
      <dgm:spPr/>
      <dgm:t>
        <a:bodyPr/>
        <a:lstStyle/>
        <a:p>
          <a:endParaRPr lang="en-US"/>
        </a:p>
      </dgm:t>
    </dgm:pt>
    <dgm:pt modelId="{CD6F7070-8421-4905-A181-7418D5D040A7}">
      <dgm:prSet/>
      <dgm:spPr/>
      <dgm:t>
        <a:bodyPr/>
        <a:lstStyle/>
        <a:p>
          <a:r>
            <a:rPr lang="it-IT">
              <a:latin typeface="Arial"/>
              <a:cs typeface="Arial"/>
            </a:rPr>
            <a:t>Ricezione/spedizione</a:t>
          </a:r>
          <a:endParaRPr lang="en-US">
            <a:latin typeface="Arial"/>
            <a:cs typeface="Arial"/>
          </a:endParaRPr>
        </a:p>
      </dgm:t>
    </dgm:pt>
    <dgm:pt modelId="{3C44456E-20D8-4D2C-A1B0-5C473F430CF5}" type="parTrans" cxnId="{5697B7F3-F23C-4AD2-89AF-8A33DD3B7632}">
      <dgm:prSet/>
      <dgm:spPr/>
      <dgm:t>
        <a:bodyPr/>
        <a:lstStyle/>
        <a:p>
          <a:endParaRPr lang="en-US"/>
        </a:p>
      </dgm:t>
    </dgm:pt>
    <dgm:pt modelId="{8279BFB5-CFD9-4A9F-8996-D278CBA595CA}" type="sibTrans" cxnId="{5697B7F3-F23C-4AD2-89AF-8A33DD3B7632}">
      <dgm:prSet/>
      <dgm:spPr/>
      <dgm:t>
        <a:bodyPr/>
        <a:lstStyle/>
        <a:p>
          <a:endParaRPr lang="en-US"/>
        </a:p>
      </dgm:t>
    </dgm:pt>
    <dgm:pt modelId="{93E16FF6-444D-42EC-991F-28A68A8954D3}">
      <dgm:prSet/>
      <dgm:spPr/>
      <dgm:t>
        <a:bodyPr/>
        <a:lstStyle/>
        <a:p>
          <a:r>
            <a:rPr lang="it-IT">
              <a:latin typeface="Arial"/>
              <a:cs typeface="Arial"/>
            </a:rPr>
            <a:t>Protocollazione</a:t>
          </a:r>
          <a:endParaRPr lang="en-US">
            <a:latin typeface="Arial"/>
            <a:cs typeface="Arial"/>
          </a:endParaRPr>
        </a:p>
      </dgm:t>
    </dgm:pt>
    <dgm:pt modelId="{F9B42164-D076-449B-85EE-30154E49F583}" type="parTrans" cxnId="{5A3D590A-AA2D-4861-953E-4259BF53027D}">
      <dgm:prSet/>
      <dgm:spPr/>
      <dgm:t>
        <a:bodyPr/>
        <a:lstStyle/>
        <a:p>
          <a:endParaRPr lang="en-US"/>
        </a:p>
      </dgm:t>
    </dgm:pt>
    <dgm:pt modelId="{F2B1BD93-2FD5-4F10-B384-4206A813A640}" type="sibTrans" cxnId="{5A3D590A-AA2D-4861-953E-4259BF53027D}">
      <dgm:prSet/>
      <dgm:spPr/>
      <dgm:t>
        <a:bodyPr/>
        <a:lstStyle/>
        <a:p>
          <a:endParaRPr lang="en-US"/>
        </a:p>
      </dgm:t>
    </dgm:pt>
    <dgm:pt modelId="{F57428BA-1500-40D3-8A4E-D7B32A74FAE6}">
      <dgm:prSet/>
      <dgm:spPr/>
      <dgm:t>
        <a:bodyPr/>
        <a:lstStyle/>
        <a:p>
          <a:r>
            <a:rPr lang="it-IT">
              <a:latin typeface="Arial"/>
              <a:cs typeface="Arial"/>
            </a:rPr>
            <a:t>Classificazione</a:t>
          </a:r>
          <a:endParaRPr lang="en-US">
            <a:latin typeface="Arial"/>
            <a:cs typeface="Arial"/>
          </a:endParaRPr>
        </a:p>
      </dgm:t>
    </dgm:pt>
    <dgm:pt modelId="{5284FD92-9E0B-423D-A43B-440F277B59D3}" type="parTrans" cxnId="{82A8DE01-CD28-440E-ACC4-114A5850E530}">
      <dgm:prSet/>
      <dgm:spPr/>
      <dgm:t>
        <a:bodyPr/>
        <a:lstStyle/>
        <a:p>
          <a:endParaRPr lang="en-US"/>
        </a:p>
      </dgm:t>
    </dgm:pt>
    <dgm:pt modelId="{6F35A80E-DB30-45AF-ACAE-F213B30C8322}" type="sibTrans" cxnId="{82A8DE01-CD28-440E-ACC4-114A5850E530}">
      <dgm:prSet/>
      <dgm:spPr/>
      <dgm:t>
        <a:bodyPr/>
        <a:lstStyle/>
        <a:p>
          <a:endParaRPr lang="en-US"/>
        </a:p>
      </dgm:t>
    </dgm:pt>
    <dgm:pt modelId="{762CF814-D5CD-400F-ABD7-8B463D9BBA23}">
      <dgm:prSet/>
      <dgm:spPr/>
      <dgm:t>
        <a:bodyPr/>
        <a:lstStyle/>
        <a:p>
          <a:r>
            <a:rPr lang="it-IT">
              <a:latin typeface="Arial"/>
              <a:cs typeface="Arial"/>
            </a:rPr>
            <a:t>Archiviazione</a:t>
          </a:r>
          <a:endParaRPr lang="en-US">
            <a:latin typeface="Arial"/>
            <a:cs typeface="Arial"/>
          </a:endParaRPr>
        </a:p>
      </dgm:t>
    </dgm:pt>
    <dgm:pt modelId="{A5E31915-607A-4C7F-BB92-388E53D23A29}" type="parTrans" cxnId="{93172750-D871-441C-9AF6-484C5ADA9E73}">
      <dgm:prSet/>
      <dgm:spPr/>
      <dgm:t>
        <a:bodyPr/>
        <a:lstStyle/>
        <a:p>
          <a:endParaRPr lang="en-US"/>
        </a:p>
      </dgm:t>
    </dgm:pt>
    <dgm:pt modelId="{C19A3C54-E0CD-42A1-BDA1-731462455201}" type="sibTrans" cxnId="{93172750-D871-441C-9AF6-484C5ADA9E73}">
      <dgm:prSet/>
      <dgm:spPr/>
      <dgm:t>
        <a:bodyPr/>
        <a:lstStyle/>
        <a:p>
          <a:endParaRPr lang="en-US"/>
        </a:p>
      </dgm:t>
    </dgm:pt>
    <dgm:pt modelId="{C46DCFF9-D486-4977-BDBC-0D35A48E0CDC}" type="pres">
      <dgm:prSet presAssocID="{3000B675-FB8B-4834-9E2E-86E48228A57D}" presName="outerComposite" presStyleCnt="0">
        <dgm:presLayoutVars>
          <dgm:chMax val="5"/>
          <dgm:dir/>
          <dgm:resizeHandles val="exact"/>
        </dgm:presLayoutVars>
      </dgm:prSet>
      <dgm:spPr/>
    </dgm:pt>
    <dgm:pt modelId="{EC5FC333-206C-4F66-A0C6-8E6DBD4716D0}" type="pres">
      <dgm:prSet presAssocID="{3000B675-FB8B-4834-9E2E-86E48228A57D}" presName="dummyMaxCanvas" presStyleCnt="0">
        <dgm:presLayoutVars/>
      </dgm:prSet>
      <dgm:spPr/>
    </dgm:pt>
    <dgm:pt modelId="{5A8A24CE-8F4B-4AE5-BBE9-35AF432BBFFA}" type="pres">
      <dgm:prSet presAssocID="{3000B675-FB8B-4834-9E2E-86E48228A57D}" presName="FourNodes_1" presStyleLbl="node1" presStyleIdx="0" presStyleCnt="4">
        <dgm:presLayoutVars>
          <dgm:bulletEnabled val="1"/>
        </dgm:presLayoutVars>
      </dgm:prSet>
      <dgm:spPr/>
    </dgm:pt>
    <dgm:pt modelId="{EBE23790-325E-4442-BAC9-813D1C0BC454}" type="pres">
      <dgm:prSet presAssocID="{3000B675-FB8B-4834-9E2E-86E48228A57D}" presName="FourNodes_2" presStyleLbl="node1" presStyleIdx="1" presStyleCnt="4" custLinFactNeighborX="-1115" custLinFactNeighborY="2706">
        <dgm:presLayoutVars>
          <dgm:bulletEnabled val="1"/>
        </dgm:presLayoutVars>
      </dgm:prSet>
      <dgm:spPr/>
    </dgm:pt>
    <dgm:pt modelId="{84BE94FC-7609-499F-A616-1EF766869E5F}" type="pres">
      <dgm:prSet presAssocID="{3000B675-FB8B-4834-9E2E-86E48228A57D}" presName="FourNodes_3" presStyleLbl="node1" presStyleIdx="2" presStyleCnt="4">
        <dgm:presLayoutVars>
          <dgm:bulletEnabled val="1"/>
        </dgm:presLayoutVars>
      </dgm:prSet>
      <dgm:spPr/>
    </dgm:pt>
    <dgm:pt modelId="{24C9A214-30E6-43DA-B7EC-5CEEDC30E5C7}" type="pres">
      <dgm:prSet presAssocID="{3000B675-FB8B-4834-9E2E-86E48228A57D}" presName="FourNodes_4" presStyleLbl="node1" presStyleIdx="3" presStyleCnt="4">
        <dgm:presLayoutVars>
          <dgm:bulletEnabled val="1"/>
        </dgm:presLayoutVars>
      </dgm:prSet>
      <dgm:spPr/>
    </dgm:pt>
    <dgm:pt modelId="{0007457B-5E6D-4CD0-AC8F-59118916B991}" type="pres">
      <dgm:prSet presAssocID="{3000B675-FB8B-4834-9E2E-86E48228A57D}" presName="FourConn_1-2" presStyleLbl="fgAccFollowNode1" presStyleIdx="0" presStyleCnt="3">
        <dgm:presLayoutVars>
          <dgm:bulletEnabled val="1"/>
        </dgm:presLayoutVars>
      </dgm:prSet>
      <dgm:spPr/>
    </dgm:pt>
    <dgm:pt modelId="{E5D41DB5-B348-439C-B32C-2B5F9611E716}" type="pres">
      <dgm:prSet presAssocID="{3000B675-FB8B-4834-9E2E-86E48228A57D}" presName="FourConn_2-3" presStyleLbl="fgAccFollowNode1" presStyleIdx="1" presStyleCnt="3">
        <dgm:presLayoutVars>
          <dgm:bulletEnabled val="1"/>
        </dgm:presLayoutVars>
      </dgm:prSet>
      <dgm:spPr/>
    </dgm:pt>
    <dgm:pt modelId="{1B544E61-2C14-4BA1-AEFB-2BBE8EE25810}" type="pres">
      <dgm:prSet presAssocID="{3000B675-FB8B-4834-9E2E-86E48228A57D}" presName="FourConn_3-4" presStyleLbl="fgAccFollowNode1" presStyleIdx="2" presStyleCnt="3">
        <dgm:presLayoutVars>
          <dgm:bulletEnabled val="1"/>
        </dgm:presLayoutVars>
      </dgm:prSet>
      <dgm:spPr/>
    </dgm:pt>
    <dgm:pt modelId="{88AF9056-A79A-47F3-9A84-480742658E92}" type="pres">
      <dgm:prSet presAssocID="{3000B675-FB8B-4834-9E2E-86E48228A57D}" presName="FourNodes_1_text" presStyleLbl="node1" presStyleIdx="3" presStyleCnt="4">
        <dgm:presLayoutVars>
          <dgm:bulletEnabled val="1"/>
        </dgm:presLayoutVars>
      </dgm:prSet>
      <dgm:spPr/>
    </dgm:pt>
    <dgm:pt modelId="{923E7A94-8AD4-49D2-ACDD-971A9838FF01}" type="pres">
      <dgm:prSet presAssocID="{3000B675-FB8B-4834-9E2E-86E48228A57D}" presName="FourNodes_2_text" presStyleLbl="node1" presStyleIdx="3" presStyleCnt="4">
        <dgm:presLayoutVars>
          <dgm:bulletEnabled val="1"/>
        </dgm:presLayoutVars>
      </dgm:prSet>
      <dgm:spPr/>
    </dgm:pt>
    <dgm:pt modelId="{89D61BF9-0C6E-4F20-8704-FCF8858DDBBD}" type="pres">
      <dgm:prSet presAssocID="{3000B675-FB8B-4834-9E2E-86E48228A57D}" presName="FourNodes_3_text" presStyleLbl="node1" presStyleIdx="3" presStyleCnt="4">
        <dgm:presLayoutVars>
          <dgm:bulletEnabled val="1"/>
        </dgm:presLayoutVars>
      </dgm:prSet>
      <dgm:spPr/>
    </dgm:pt>
    <dgm:pt modelId="{5AC9CF92-C865-4E74-9C05-5659D94EB255}" type="pres">
      <dgm:prSet presAssocID="{3000B675-FB8B-4834-9E2E-86E48228A57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2A8DE01-CD28-440E-ACC4-114A5850E530}" srcId="{3000B675-FB8B-4834-9E2E-86E48228A57D}" destId="{F57428BA-1500-40D3-8A4E-D7B32A74FAE6}" srcOrd="2" destOrd="0" parTransId="{5284FD92-9E0B-423D-A43B-440F277B59D3}" sibTransId="{6F35A80E-DB30-45AF-ACAE-F213B30C8322}"/>
    <dgm:cxn modelId="{5A3D590A-AA2D-4861-953E-4259BF53027D}" srcId="{3000B675-FB8B-4834-9E2E-86E48228A57D}" destId="{93E16FF6-444D-42EC-991F-28A68A8954D3}" srcOrd="1" destOrd="0" parTransId="{F9B42164-D076-449B-85EE-30154E49F583}" sibTransId="{F2B1BD93-2FD5-4F10-B384-4206A813A640}"/>
    <dgm:cxn modelId="{9012A921-F637-4E48-86D5-BEDC1A0B7873}" type="presOf" srcId="{F57428BA-1500-40D3-8A4E-D7B32A74FAE6}" destId="{89D61BF9-0C6E-4F20-8704-FCF8858DDBBD}" srcOrd="1" destOrd="0" presId="urn:microsoft.com/office/officeart/2005/8/layout/vProcess5"/>
    <dgm:cxn modelId="{EBD3742D-C682-44AC-8CF8-D0269599E7D6}" type="presOf" srcId="{8279BFB5-CFD9-4A9F-8996-D278CBA595CA}" destId="{0007457B-5E6D-4CD0-AC8F-59118916B991}" srcOrd="0" destOrd="0" presId="urn:microsoft.com/office/officeart/2005/8/layout/vProcess5"/>
    <dgm:cxn modelId="{A89C1D37-1B5A-4056-AD02-3AF9919F4C27}" type="presOf" srcId="{CD6F7070-8421-4905-A181-7418D5D040A7}" destId="{5A8A24CE-8F4B-4AE5-BBE9-35AF432BBFFA}" srcOrd="0" destOrd="0" presId="urn:microsoft.com/office/officeart/2005/8/layout/vProcess5"/>
    <dgm:cxn modelId="{EF6BE43D-4E70-4133-832A-176629D74F7C}" type="presOf" srcId="{762CF814-D5CD-400F-ABD7-8B463D9BBA23}" destId="{24C9A214-30E6-43DA-B7EC-5CEEDC30E5C7}" srcOrd="0" destOrd="0" presId="urn:microsoft.com/office/officeart/2005/8/layout/vProcess5"/>
    <dgm:cxn modelId="{A9C84E5F-8BAD-4226-A1C9-A60278B0AFDD}" type="presOf" srcId="{93E16FF6-444D-42EC-991F-28A68A8954D3}" destId="{EBE23790-325E-4442-BAC9-813D1C0BC454}" srcOrd="0" destOrd="0" presId="urn:microsoft.com/office/officeart/2005/8/layout/vProcess5"/>
    <dgm:cxn modelId="{5DE8A441-5E7F-4DB7-89DE-6F0D43635902}" type="presOf" srcId="{93E16FF6-444D-42EC-991F-28A68A8954D3}" destId="{923E7A94-8AD4-49D2-ACDD-971A9838FF01}" srcOrd="1" destOrd="0" presId="urn:microsoft.com/office/officeart/2005/8/layout/vProcess5"/>
    <dgm:cxn modelId="{D3EA6A67-69CD-43DC-AA6B-FA5E6078FFD0}" type="presOf" srcId="{CD6F7070-8421-4905-A181-7418D5D040A7}" destId="{88AF9056-A79A-47F3-9A84-480742658E92}" srcOrd="1" destOrd="0" presId="urn:microsoft.com/office/officeart/2005/8/layout/vProcess5"/>
    <dgm:cxn modelId="{93172750-D871-441C-9AF6-484C5ADA9E73}" srcId="{3000B675-FB8B-4834-9E2E-86E48228A57D}" destId="{762CF814-D5CD-400F-ABD7-8B463D9BBA23}" srcOrd="3" destOrd="0" parTransId="{A5E31915-607A-4C7F-BB92-388E53D23A29}" sibTransId="{C19A3C54-E0CD-42A1-BDA1-731462455201}"/>
    <dgm:cxn modelId="{1BBB4391-0C40-4DD9-9742-E48D897FD5DD}" type="presOf" srcId="{F57428BA-1500-40D3-8A4E-D7B32A74FAE6}" destId="{84BE94FC-7609-499F-A616-1EF766869E5F}" srcOrd="0" destOrd="0" presId="urn:microsoft.com/office/officeart/2005/8/layout/vProcess5"/>
    <dgm:cxn modelId="{C0A686A5-28E8-4DE4-952D-3002AF9A1648}" type="presOf" srcId="{762CF814-D5CD-400F-ABD7-8B463D9BBA23}" destId="{5AC9CF92-C865-4E74-9C05-5659D94EB255}" srcOrd="1" destOrd="0" presId="urn:microsoft.com/office/officeart/2005/8/layout/vProcess5"/>
    <dgm:cxn modelId="{E6A5BDA7-EC85-4351-B0F1-B89B60B87442}" type="presOf" srcId="{6F35A80E-DB30-45AF-ACAE-F213B30C8322}" destId="{1B544E61-2C14-4BA1-AEFB-2BBE8EE25810}" srcOrd="0" destOrd="0" presId="urn:microsoft.com/office/officeart/2005/8/layout/vProcess5"/>
    <dgm:cxn modelId="{939B9DD4-7A04-482A-9052-1071284E698F}" type="presOf" srcId="{F2B1BD93-2FD5-4F10-B384-4206A813A640}" destId="{E5D41DB5-B348-439C-B32C-2B5F9611E716}" srcOrd="0" destOrd="0" presId="urn:microsoft.com/office/officeart/2005/8/layout/vProcess5"/>
    <dgm:cxn modelId="{F8B8CDE0-D616-4616-BD12-FB24EA3FD436}" type="presOf" srcId="{3000B675-FB8B-4834-9E2E-86E48228A57D}" destId="{C46DCFF9-D486-4977-BDBC-0D35A48E0CDC}" srcOrd="0" destOrd="0" presId="urn:microsoft.com/office/officeart/2005/8/layout/vProcess5"/>
    <dgm:cxn modelId="{5697B7F3-F23C-4AD2-89AF-8A33DD3B7632}" srcId="{3000B675-FB8B-4834-9E2E-86E48228A57D}" destId="{CD6F7070-8421-4905-A181-7418D5D040A7}" srcOrd="0" destOrd="0" parTransId="{3C44456E-20D8-4D2C-A1B0-5C473F430CF5}" sibTransId="{8279BFB5-CFD9-4A9F-8996-D278CBA595CA}"/>
    <dgm:cxn modelId="{7DB9A355-9A30-4F0D-A0E2-4D7B936FE245}" type="presParOf" srcId="{C46DCFF9-D486-4977-BDBC-0D35A48E0CDC}" destId="{EC5FC333-206C-4F66-A0C6-8E6DBD4716D0}" srcOrd="0" destOrd="0" presId="urn:microsoft.com/office/officeart/2005/8/layout/vProcess5"/>
    <dgm:cxn modelId="{D0634638-5876-4CDA-A3C9-4D96FF2088D9}" type="presParOf" srcId="{C46DCFF9-D486-4977-BDBC-0D35A48E0CDC}" destId="{5A8A24CE-8F4B-4AE5-BBE9-35AF432BBFFA}" srcOrd="1" destOrd="0" presId="urn:microsoft.com/office/officeart/2005/8/layout/vProcess5"/>
    <dgm:cxn modelId="{97C1890D-0EFE-4F38-84A5-7621D76FB9E9}" type="presParOf" srcId="{C46DCFF9-D486-4977-BDBC-0D35A48E0CDC}" destId="{EBE23790-325E-4442-BAC9-813D1C0BC454}" srcOrd="2" destOrd="0" presId="urn:microsoft.com/office/officeart/2005/8/layout/vProcess5"/>
    <dgm:cxn modelId="{64A6CADD-A1E3-43CB-9F39-A8A0BC1C77C0}" type="presParOf" srcId="{C46DCFF9-D486-4977-BDBC-0D35A48E0CDC}" destId="{84BE94FC-7609-499F-A616-1EF766869E5F}" srcOrd="3" destOrd="0" presId="urn:microsoft.com/office/officeart/2005/8/layout/vProcess5"/>
    <dgm:cxn modelId="{0D62EB35-5C32-49AC-9242-E1DA08A064FC}" type="presParOf" srcId="{C46DCFF9-D486-4977-BDBC-0D35A48E0CDC}" destId="{24C9A214-30E6-43DA-B7EC-5CEEDC30E5C7}" srcOrd="4" destOrd="0" presId="urn:microsoft.com/office/officeart/2005/8/layout/vProcess5"/>
    <dgm:cxn modelId="{1F51C27D-82E9-4DBD-8693-9F357A06203F}" type="presParOf" srcId="{C46DCFF9-D486-4977-BDBC-0D35A48E0CDC}" destId="{0007457B-5E6D-4CD0-AC8F-59118916B991}" srcOrd="5" destOrd="0" presId="urn:microsoft.com/office/officeart/2005/8/layout/vProcess5"/>
    <dgm:cxn modelId="{EEE9DF5B-831C-433D-9DF3-6A73878E9F67}" type="presParOf" srcId="{C46DCFF9-D486-4977-BDBC-0D35A48E0CDC}" destId="{E5D41DB5-B348-439C-B32C-2B5F9611E716}" srcOrd="6" destOrd="0" presId="urn:microsoft.com/office/officeart/2005/8/layout/vProcess5"/>
    <dgm:cxn modelId="{071D3644-C1B7-4F2F-9B16-97223D02BCAF}" type="presParOf" srcId="{C46DCFF9-D486-4977-BDBC-0D35A48E0CDC}" destId="{1B544E61-2C14-4BA1-AEFB-2BBE8EE25810}" srcOrd="7" destOrd="0" presId="urn:microsoft.com/office/officeart/2005/8/layout/vProcess5"/>
    <dgm:cxn modelId="{2A23F89B-0A11-454B-BA7C-E1CD65CFF915}" type="presParOf" srcId="{C46DCFF9-D486-4977-BDBC-0D35A48E0CDC}" destId="{88AF9056-A79A-47F3-9A84-480742658E92}" srcOrd="8" destOrd="0" presId="urn:microsoft.com/office/officeart/2005/8/layout/vProcess5"/>
    <dgm:cxn modelId="{ACC31686-3BC2-4B9E-B276-6B7B0EF3AA22}" type="presParOf" srcId="{C46DCFF9-D486-4977-BDBC-0D35A48E0CDC}" destId="{923E7A94-8AD4-49D2-ACDD-971A9838FF01}" srcOrd="9" destOrd="0" presId="urn:microsoft.com/office/officeart/2005/8/layout/vProcess5"/>
    <dgm:cxn modelId="{B2FF0449-9FBF-4D9B-A3CB-6A7A52BAF56B}" type="presParOf" srcId="{C46DCFF9-D486-4977-BDBC-0D35A48E0CDC}" destId="{89D61BF9-0C6E-4F20-8704-FCF8858DDBBD}" srcOrd="10" destOrd="0" presId="urn:microsoft.com/office/officeart/2005/8/layout/vProcess5"/>
    <dgm:cxn modelId="{DA62206F-E298-4150-A348-579C5FB82C53}" type="presParOf" srcId="{C46DCFF9-D486-4977-BDBC-0D35A48E0CDC}" destId="{5AC9CF92-C865-4E74-9C05-5659D94EB25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2DAAE0-99CB-4308-A298-446E0F0868AC}" type="doc">
      <dgm:prSet loTypeId="urn:microsoft.com/office/officeart/2005/8/layout/default" loCatId="list" qsTypeId="urn:microsoft.com/office/officeart/2005/8/quickstyle/simple2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342D9328-2BDA-4DE8-8CEB-B1F8BC07F95A}">
      <dgm:prSet/>
      <dgm:spPr/>
      <dgm:t>
        <a:bodyPr/>
        <a:lstStyle/>
        <a:p>
          <a:r>
            <a:rPr lang="it-IT" b="1" i="1" dirty="0">
              <a:solidFill>
                <a:schemeClr val="accent2">
                  <a:lumMod val="50000"/>
                </a:schemeClr>
              </a:solidFill>
              <a:latin typeface="Arial Nova"/>
            </a:rPr>
            <a:t>Documentale: </a:t>
          </a:r>
          <a:endParaRPr lang="en-US" dirty="0">
            <a:solidFill>
              <a:schemeClr val="accent2">
                <a:lumMod val="50000"/>
              </a:schemeClr>
            </a:solidFill>
            <a:latin typeface="Arial Nova"/>
          </a:endParaRPr>
        </a:p>
      </dgm:t>
    </dgm:pt>
    <dgm:pt modelId="{C6CE8CAD-4B1A-4684-9C25-4B4A7BB13255}" type="parTrans" cxnId="{39BBEDA8-58F4-4045-9843-3E92720A65EA}">
      <dgm:prSet/>
      <dgm:spPr/>
      <dgm:t>
        <a:bodyPr/>
        <a:lstStyle/>
        <a:p>
          <a:endParaRPr lang="en-US"/>
        </a:p>
      </dgm:t>
    </dgm:pt>
    <dgm:pt modelId="{089F9D1B-4221-4119-B44D-8C97C0384290}" type="sibTrans" cxnId="{39BBEDA8-58F4-4045-9843-3E92720A65EA}">
      <dgm:prSet/>
      <dgm:spPr/>
      <dgm:t>
        <a:bodyPr/>
        <a:lstStyle/>
        <a:p>
          <a:endParaRPr lang="en-US"/>
        </a:p>
      </dgm:t>
    </dgm:pt>
    <dgm:pt modelId="{6C6C9175-2134-4501-84D3-B2EFF2A3113A}">
      <dgm:prSet/>
      <dgm:spPr/>
      <dgm:t>
        <a:bodyPr/>
        <a:lstStyle/>
        <a:p>
          <a:r>
            <a:rPr lang="it-IT" dirty="0">
              <a:solidFill>
                <a:schemeClr val="accent2">
                  <a:lumMod val="50000"/>
                </a:schemeClr>
              </a:solidFill>
              <a:latin typeface="Arial Nova"/>
            </a:rPr>
            <a:t>-    gestire una sola AOO;</a:t>
          </a:r>
          <a:endParaRPr lang="en-US" dirty="0">
            <a:solidFill>
              <a:schemeClr val="accent2">
                <a:lumMod val="50000"/>
              </a:schemeClr>
            </a:solidFill>
            <a:latin typeface="Arial Nova"/>
          </a:endParaRPr>
        </a:p>
      </dgm:t>
    </dgm:pt>
    <dgm:pt modelId="{472ED852-2E32-445C-9426-1AC5D7C3A59C}" type="parTrans" cxnId="{AE51EE45-07AD-4E50-BE2A-F0E563867F0A}">
      <dgm:prSet/>
      <dgm:spPr/>
      <dgm:t>
        <a:bodyPr/>
        <a:lstStyle/>
        <a:p>
          <a:endParaRPr lang="en-US"/>
        </a:p>
      </dgm:t>
    </dgm:pt>
    <dgm:pt modelId="{86066D18-7F56-4C37-BB1E-A7B546BFA816}" type="sibTrans" cxnId="{AE51EE45-07AD-4E50-BE2A-F0E563867F0A}">
      <dgm:prSet/>
      <dgm:spPr/>
      <dgm:t>
        <a:bodyPr/>
        <a:lstStyle/>
        <a:p>
          <a:endParaRPr lang="en-US"/>
        </a:p>
      </dgm:t>
    </dgm:pt>
    <dgm:pt modelId="{DB46EFA9-D1D8-496C-933B-E571A5C884CC}">
      <dgm:prSet/>
      <dgm:spPr/>
      <dgm:t>
        <a:bodyPr/>
        <a:lstStyle/>
        <a:p>
          <a:pPr rtl="0"/>
          <a:r>
            <a:rPr lang="it-IT" dirty="0">
              <a:solidFill>
                <a:schemeClr val="accent2">
                  <a:lumMod val="50000"/>
                </a:schemeClr>
              </a:solidFill>
              <a:latin typeface="Arial Nova"/>
            </a:rPr>
            <a:t>- software </a:t>
          </a:r>
          <a:r>
            <a:rPr lang="it-IT" dirty="0" err="1">
              <a:solidFill>
                <a:schemeClr val="accent2">
                  <a:lumMod val="50000"/>
                </a:schemeClr>
              </a:solidFill>
              <a:latin typeface="Arial Nova"/>
            </a:rPr>
            <a:t>selection</a:t>
          </a:r>
          <a:r>
            <a:rPr lang="it-IT" dirty="0">
              <a:solidFill>
                <a:schemeClr val="accent2">
                  <a:lumMod val="50000"/>
                </a:schemeClr>
              </a:solidFill>
              <a:latin typeface="Arial Nova"/>
            </a:rPr>
            <a:t> per individuare un sistema di gestione documentale abbinato ad un software per il protocollo informatico e libro firma;</a:t>
          </a:r>
          <a:endParaRPr lang="en-US" dirty="0">
            <a:solidFill>
              <a:schemeClr val="accent2">
                <a:lumMod val="50000"/>
              </a:schemeClr>
            </a:solidFill>
            <a:latin typeface="Arial Nova"/>
          </a:endParaRPr>
        </a:p>
      </dgm:t>
    </dgm:pt>
    <dgm:pt modelId="{122E4565-1C96-4B24-8A40-AA8BFEDB42F3}" type="parTrans" cxnId="{3DFE4C53-5CD5-44D7-BE85-6B58397981E7}">
      <dgm:prSet/>
      <dgm:spPr/>
      <dgm:t>
        <a:bodyPr/>
        <a:lstStyle/>
        <a:p>
          <a:endParaRPr lang="en-US"/>
        </a:p>
      </dgm:t>
    </dgm:pt>
    <dgm:pt modelId="{203A82D6-48E7-4F7D-AB05-0C60870211B0}" type="sibTrans" cxnId="{3DFE4C53-5CD5-44D7-BE85-6B58397981E7}">
      <dgm:prSet/>
      <dgm:spPr/>
      <dgm:t>
        <a:bodyPr/>
        <a:lstStyle/>
        <a:p>
          <a:endParaRPr lang="en-US"/>
        </a:p>
      </dgm:t>
    </dgm:pt>
    <dgm:pt modelId="{979978A0-2300-4CE4-B43F-9D2D1E176385}">
      <dgm:prSet/>
      <dgm:spPr/>
      <dgm:t>
        <a:bodyPr/>
        <a:lstStyle/>
        <a:p>
          <a:r>
            <a:rPr lang="it-IT" dirty="0">
              <a:solidFill>
                <a:schemeClr val="accent2">
                  <a:lumMod val="50000"/>
                </a:schemeClr>
              </a:solidFill>
              <a:latin typeface="Arial Nova"/>
            </a:rPr>
            <a:t>- revisionare l'attuale </a:t>
          </a:r>
          <a:r>
            <a:rPr lang="it-IT" dirty="0" err="1">
              <a:solidFill>
                <a:schemeClr val="accent2">
                  <a:lumMod val="50000"/>
                </a:schemeClr>
              </a:solidFill>
              <a:latin typeface="Arial Nova"/>
            </a:rPr>
            <a:t>titolario</a:t>
          </a:r>
          <a:r>
            <a:rPr lang="it-IT" dirty="0">
              <a:solidFill>
                <a:schemeClr val="accent2">
                  <a:lumMod val="50000"/>
                </a:schemeClr>
              </a:solidFill>
              <a:latin typeface="Arial Nova"/>
            </a:rPr>
            <a:t> di classificazione</a:t>
          </a:r>
          <a:endParaRPr lang="en-US" dirty="0">
            <a:solidFill>
              <a:schemeClr val="accent2">
                <a:lumMod val="50000"/>
              </a:schemeClr>
            </a:solidFill>
            <a:latin typeface="Arial Nova"/>
          </a:endParaRPr>
        </a:p>
      </dgm:t>
    </dgm:pt>
    <dgm:pt modelId="{D1BE3CDE-0E22-4DBA-A8BC-FEBC7C5BB831}" type="parTrans" cxnId="{4F617F51-E49C-4ED4-9988-B0CEFEC56538}">
      <dgm:prSet/>
      <dgm:spPr/>
      <dgm:t>
        <a:bodyPr/>
        <a:lstStyle/>
        <a:p>
          <a:endParaRPr lang="en-US"/>
        </a:p>
      </dgm:t>
    </dgm:pt>
    <dgm:pt modelId="{00536A57-D42A-4ECA-B7D0-F459A7D24419}" type="sibTrans" cxnId="{4F617F51-E49C-4ED4-9988-B0CEFEC56538}">
      <dgm:prSet/>
      <dgm:spPr/>
      <dgm:t>
        <a:bodyPr/>
        <a:lstStyle/>
        <a:p>
          <a:endParaRPr lang="en-US"/>
        </a:p>
      </dgm:t>
    </dgm:pt>
    <dgm:pt modelId="{D082876A-0BD0-45AE-8F07-FFAFB2FE2562}">
      <dgm:prSet/>
      <dgm:spPr/>
      <dgm:t>
        <a:bodyPr/>
        <a:lstStyle/>
        <a:p>
          <a:r>
            <a:rPr lang="it-IT" b="1" i="1" dirty="0">
              <a:solidFill>
                <a:schemeClr val="accent2">
                  <a:lumMod val="50000"/>
                </a:schemeClr>
              </a:solidFill>
              <a:latin typeface="Arial Nova"/>
            </a:rPr>
            <a:t>Formazione:</a:t>
          </a:r>
          <a:endParaRPr lang="en-US" dirty="0">
            <a:solidFill>
              <a:schemeClr val="accent2">
                <a:lumMod val="50000"/>
              </a:schemeClr>
            </a:solidFill>
            <a:latin typeface="Arial Nova"/>
          </a:endParaRPr>
        </a:p>
      </dgm:t>
    </dgm:pt>
    <dgm:pt modelId="{D5DEC646-447A-4CFF-895E-463F81D6F25E}" type="parTrans" cxnId="{B6D64C40-3D19-4D00-AE1C-C66516FE37ED}">
      <dgm:prSet/>
      <dgm:spPr/>
      <dgm:t>
        <a:bodyPr/>
        <a:lstStyle/>
        <a:p>
          <a:endParaRPr lang="en-US"/>
        </a:p>
      </dgm:t>
    </dgm:pt>
    <dgm:pt modelId="{1B27AD89-D80A-47DB-ABA1-E1A0F3F18670}" type="sibTrans" cxnId="{B6D64C40-3D19-4D00-AE1C-C66516FE37ED}">
      <dgm:prSet/>
      <dgm:spPr/>
      <dgm:t>
        <a:bodyPr/>
        <a:lstStyle/>
        <a:p>
          <a:endParaRPr lang="en-US"/>
        </a:p>
      </dgm:t>
    </dgm:pt>
    <dgm:pt modelId="{1FE58D9A-5CB8-46F4-859B-681C76F06278}">
      <dgm:prSet/>
      <dgm:spPr/>
      <dgm:t>
        <a:bodyPr/>
        <a:lstStyle/>
        <a:p>
          <a:pPr rtl="0"/>
          <a:r>
            <a:rPr lang="it-IT" dirty="0">
              <a:solidFill>
                <a:schemeClr val="accent2">
                  <a:lumMod val="50000"/>
                </a:schemeClr>
              </a:solidFill>
              <a:latin typeface="Arial Nova"/>
            </a:rPr>
            <a:t>- attivazione corso Amministrazione digitale per referenti RTD delle strutture previsto per fine luglio; settembre per tutto il personale</a:t>
          </a:r>
          <a:endParaRPr lang="en-US" dirty="0">
            <a:solidFill>
              <a:schemeClr val="accent2">
                <a:lumMod val="50000"/>
              </a:schemeClr>
            </a:solidFill>
            <a:latin typeface="Arial Nova"/>
          </a:endParaRPr>
        </a:p>
      </dgm:t>
    </dgm:pt>
    <dgm:pt modelId="{BB6777E0-6A33-4A4C-99CA-B1BBD21198C4}" type="parTrans" cxnId="{E23960D3-131A-4E3A-B099-2EC18F6888AD}">
      <dgm:prSet/>
      <dgm:spPr/>
      <dgm:t>
        <a:bodyPr/>
        <a:lstStyle/>
        <a:p>
          <a:endParaRPr lang="en-US"/>
        </a:p>
      </dgm:t>
    </dgm:pt>
    <dgm:pt modelId="{FF0B00D1-1DDA-4BBA-8196-AD946291D2B5}" type="sibTrans" cxnId="{E23960D3-131A-4E3A-B099-2EC18F6888AD}">
      <dgm:prSet/>
      <dgm:spPr/>
      <dgm:t>
        <a:bodyPr/>
        <a:lstStyle/>
        <a:p>
          <a:endParaRPr lang="en-US"/>
        </a:p>
      </dgm:t>
    </dgm:pt>
    <dgm:pt modelId="{57E46576-C260-46E8-93CE-1BA5FEB57D8F}" type="pres">
      <dgm:prSet presAssocID="{F32DAAE0-99CB-4308-A298-446E0F0868AC}" presName="diagram" presStyleCnt="0">
        <dgm:presLayoutVars>
          <dgm:dir/>
          <dgm:resizeHandles val="exact"/>
        </dgm:presLayoutVars>
      </dgm:prSet>
      <dgm:spPr/>
    </dgm:pt>
    <dgm:pt modelId="{A3920807-17F7-4155-96DB-334D0EC3BF2A}" type="pres">
      <dgm:prSet presAssocID="{342D9328-2BDA-4DE8-8CEB-B1F8BC07F95A}" presName="node" presStyleLbl="node1" presStyleIdx="0" presStyleCnt="6">
        <dgm:presLayoutVars>
          <dgm:bulletEnabled val="1"/>
        </dgm:presLayoutVars>
      </dgm:prSet>
      <dgm:spPr/>
    </dgm:pt>
    <dgm:pt modelId="{D3AEEA13-C57E-4465-A50E-C4DDC80D587E}" type="pres">
      <dgm:prSet presAssocID="{089F9D1B-4221-4119-B44D-8C97C0384290}" presName="sibTrans" presStyleCnt="0"/>
      <dgm:spPr/>
    </dgm:pt>
    <dgm:pt modelId="{C1DF617E-0D50-4694-BD77-ABCF51715C54}" type="pres">
      <dgm:prSet presAssocID="{6C6C9175-2134-4501-84D3-B2EFF2A3113A}" presName="node" presStyleLbl="node1" presStyleIdx="1" presStyleCnt="6">
        <dgm:presLayoutVars>
          <dgm:bulletEnabled val="1"/>
        </dgm:presLayoutVars>
      </dgm:prSet>
      <dgm:spPr/>
    </dgm:pt>
    <dgm:pt modelId="{8CF4C463-5700-4855-B245-AE8F90384A35}" type="pres">
      <dgm:prSet presAssocID="{86066D18-7F56-4C37-BB1E-A7B546BFA816}" presName="sibTrans" presStyleCnt="0"/>
      <dgm:spPr/>
    </dgm:pt>
    <dgm:pt modelId="{5184A450-5F17-4A08-9E59-0594294772B2}" type="pres">
      <dgm:prSet presAssocID="{DB46EFA9-D1D8-496C-933B-E571A5C884CC}" presName="node" presStyleLbl="node1" presStyleIdx="2" presStyleCnt="6">
        <dgm:presLayoutVars>
          <dgm:bulletEnabled val="1"/>
        </dgm:presLayoutVars>
      </dgm:prSet>
      <dgm:spPr/>
    </dgm:pt>
    <dgm:pt modelId="{0C9EF2D2-44DF-489E-B491-11307A5F6E11}" type="pres">
      <dgm:prSet presAssocID="{203A82D6-48E7-4F7D-AB05-0C60870211B0}" presName="sibTrans" presStyleCnt="0"/>
      <dgm:spPr/>
    </dgm:pt>
    <dgm:pt modelId="{5A40346D-96FC-4100-B175-4B08E28DC07B}" type="pres">
      <dgm:prSet presAssocID="{979978A0-2300-4CE4-B43F-9D2D1E176385}" presName="node" presStyleLbl="node1" presStyleIdx="3" presStyleCnt="6">
        <dgm:presLayoutVars>
          <dgm:bulletEnabled val="1"/>
        </dgm:presLayoutVars>
      </dgm:prSet>
      <dgm:spPr/>
    </dgm:pt>
    <dgm:pt modelId="{592597AD-69E7-4905-986A-B1D722D01031}" type="pres">
      <dgm:prSet presAssocID="{00536A57-D42A-4ECA-B7D0-F459A7D24419}" presName="sibTrans" presStyleCnt="0"/>
      <dgm:spPr/>
    </dgm:pt>
    <dgm:pt modelId="{12F74397-61D2-464B-AFD0-D7CCEE810B0F}" type="pres">
      <dgm:prSet presAssocID="{D082876A-0BD0-45AE-8F07-FFAFB2FE2562}" presName="node" presStyleLbl="node1" presStyleIdx="4" presStyleCnt="6">
        <dgm:presLayoutVars>
          <dgm:bulletEnabled val="1"/>
        </dgm:presLayoutVars>
      </dgm:prSet>
      <dgm:spPr/>
    </dgm:pt>
    <dgm:pt modelId="{EF010089-4AEE-4B65-B540-17E6852AE6A3}" type="pres">
      <dgm:prSet presAssocID="{1B27AD89-D80A-47DB-ABA1-E1A0F3F18670}" presName="sibTrans" presStyleCnt="0"/>
      <dgm:spPr/>
    </dgm:pt>
    <dgm:pt modelId="{931CD27C-2B4F-484D-BD57-E7811425FC4B}" type="pres">
      <dgm:prSet presAssocID="{1FE58D9A-5CB8-46F4-859B-681C76F06278}" presName="node" presStyleLbl="node1" presStyleIdx="5" presStyleCnt="6">
        <dgm:presLayoutVars>
          <dgm:bulletEnabled val="1"/>
        </dgm:presLayoutVars>
      </dgm:prSet>
      <dgm:spPr/>
    </dgm:pt>
  </dgm:ptLst>
  <dgm:cxnLst>
    <dgm:cxn modelId="{D3A59E0C-353E-4CE3-8E7F-DD923A22FEB8}" type="presOf" srcId="{D082876A-0BD0-45AE-8F07-FFAFB2FE2562}" destId="{12F74397-61D2-464B-AFD0-D7CCEE810B0F}" srcOrd="0" destOrd="0" presId="urn:microsoft.com/office/officeart/2005/8/layout/default"/>
    <dgm:cxn modelId="{825D3712-0CAC-41C5-98A2-6B2E18E3E401}" type="presOf" srcId="{1FE58D9A-5CB8-46F4-859B-681C76F06278}" destId="{931CD27C-2B4F-484D-BD57-E7811425FC4B}" srcOrd="0" destOrd="0" presId="urn:microsoft.com/office/officeart/2005/8/layout/default"/>
    <dgm:cxn modelId="{B6D64C40-3D19-4D00-AE1C-C66516FE37ED}" srcId="{F32DAAE0-99CB-4308-A298-446E0F0868AC}" destId="{D082876A-0BD0-45AE-8F07-FFAFB2FE2562}" srcOrd="4" destOrd="0" parTransId="{D5DEC646-447A-4CFF-895E-463F81D6F25E}" sibTransId="{1B27AD89-D80A-47DB-ABA1-E1A0F3F18670}"/>
    <dgm:cxn modelId="{AE51EE45-07AD-4E50-BE2A-F0E563867F0A}" srcId="{F32DAAE0-99CB-4308-A298-446E0F0868AC}" destId="{6C6C9175-2134-4501-84D3-B2EFF2A3113A}" srcOrd="1" destOrd="0" parTransId="{472ED852-2E32-445C-9426-1AC5D7C3A59C}" sibTransId="{86066D18-7F56-4C37-BB1E-A7B546BFA816}"/>
    <dgm:cxn modelId="{2CB87A68-9DBD-4A9E-8A42-FF6B478869AF}" type="presOf" srcId="{342D9328-2BDA-4DE8-8CEB-B1F8BC07F95A}" destId="{A3920807-17F7-4155-96DB-334D0EC3BF2A}" srcOrd="0" destOrd="0" presId="urn:microsoft.com/office/officeart/2005/8/layout/default"/>
    <dgm:cxn modelId="{4F617F51-E49C-4ED4-9988-B0CEFEC56538}" srcId="{F32DAAE0-99CB-4308-A298-446E0F0868AC}" destId="{979978A0-2300-4CE4-B43F-9D2D1E176385}" srcOrd="3" destOrd="0" parTransId="{D1BE3CDE-0E22-4DBA-A8BC-FEBC7C5BB831}" sibTransId="{00536A57-D42A-4ECA-B7D0-F459A7D24419}"/>
    <dgm:cxn modelId="{3DFE4C53-5CD5-44D7-BE85-6B58397981E7}" srcId="{F32DAAE0-99CB-4308-A298-446E0F0868AC}" destId="{DB46EFA9-D1D8-496C-933B-E571A5C884CC}" srcOrd="2" destOrd="0" parTransId="{122E4565-1C96-4B24-8A40-AA8BFEDB42F3}" sibTransId="{203A82D6-48E7-4F7D-AB05-0C60870211B0}"/>
    <dgm:cxn modelId="{58384256-57CD-4A34-9D4D-1D7A15764E7C}" type="presOf" srcId="{6C6C9175-2134-4501-84D3-B2EFF2A3113A}" destId="{C1DF617E-0D50-4694-BD77-ABCF51715C54}" srcOrd="0" destOrd="0" presId="urn:microsoft.com/office/officeart/2005/8/layout/default"/>
    <dgm:cxn modelId="{E826CD88-DBD1-4DCA-883B-949B6C1D9638}" type="presOf" srcId="{F32DAAE0-99CB-4308-A298-446E0F0868AC}" destId="{57E46576-C260-46E8-93CE-1BA5FEB57D8F}" srcOrd="0" destOrd="0" presId="urn:microsoft.com/office/officeart/2005/8/layout/default"/>
    <dgm:cxn modelId="{3CFDAAA4-B6E4-4970-8F15-C37F85B8DE60}" type="presOf" srcId="{979978A0-2300-4CE4-B43F-9D2D1E176385}" destId="{5A40346D-96FC-4100-B175-4B08E28DC07B}" srcOrd="0" destOrd="0" presId="urn:microsoft.com/office/officeart/2005/8/layout/default"/>
    <dgm:cxn modelId="{39BBEDA8-58F4-4045-9843-3E92720A65EA}" srcId="{F32DAAE0-99CB-4308-A298-446E0F0868AC}" destId="{342D9328-2BDA-4DE8-8CEB-B1F8BC07F95A}" srcOrd="0" destOrd="0" parTransId="{C6CE8CAD-4B1A-4684-9C25-4B4A7BB13255}" sibTransId="{089F9D1B-4221-4119-B44D-8C97C0384290}"/>
    <dgm:cxn modelId="{8E763DC3-1FA3-4622-8D89-13182FAB4E66}" type="presOf" srcId="{DB46EFA9-D1D8-496C-933B-E571A5C884CC}" destId="{5184A450-5F17-4A08-9E59-0594294772B2}" srcOrd="0" destOrd="0" presId="urn:microsoft.com/office/officeart/2005/8/layout/default"/>
    <dgm:cxn modelId="{E23960D3-131A-4E3A-B099-2EC18F6888AD}" srcId="{F32DAAE0-99CB-4308-A298-446E0F0868AC}" destId="{1FE58D9A-5CB8-46F4-859B-681C76F06278}" srcOrd="5" destOrd="0" parTransId="{BB6777E0-6A33-4A4C-99CA-B1BBD21198C4}" sibTransId="{FF0B00D1-1DDA-4BBA-8196-AD946291D2B5}"/>
    <dgm:cxn modelId="{BEDECABE-4DA8-43C9-9ACD-BB24B6F026AE}" type="presParOf" srcId="{57E46576-C260-46E8-93CE-1BA5FEB57D8F}" destId="{A3920807-17F7-4155-96DB-334D0EC3BF2A}" srcOrd="0" destOrd="0" presId="urn:microsoft.com/office/officeart/2005/8/layout/default"/>
    <dgm:cxn modelId="{8224687E-3E05-4E8F-A4D4-65F455EDABDF}" type="presParOf" srcId="{57E46576-C260-46E8-93CE-1BA5FEB57D8F}" destId="{D3AEEA13-C57E-4465-A50E-C4DDC80D587E}" srcOrd="1" destOrd="0" presId="urn:microsoft.com/office/officeart/2005/8/layout/default"/>
    <dgm:cxn modelId="{66241FB6-FAFA-40BA-B8E4-E6FFF6F94187}" type="presParOf" srcId="{57E46576-C260-46E8-93CE-1BA5FEB57D8F}" destId="{C1DF617E-0D50-4694-BD77-ABCF51715C54}" srcOrd="2" destOrd="0" presId="urn:microsoft.com/office/officeart/2005/8/layout/default"/>
    <dgm:cxn modelId="{2CEF9E31-2653-46EC-AAD0-D3C00CB1407C}" type="presParOf" srcId="{57E46576-C260-46E8-93CE-1BA5FEB57D8F}" destId="{8CF4C463-5700-4855-B245-AE8F90384A35}" srcOrd="3" destOrd="0" presId="urn:microsoft.com/office/officeart/2005/8/layout/default"/>
    <dgm:cxn modelId="{5DB4881F-95D1-4CD1-85FB-A55E9203E13C}" type="presParOf" srcId="{57E46576-C260-46E8-93CE-1BA5FEB57D8F}" destId="{5184A450-5F17-4A08-9E59-0594294772B2}" srcOrd="4" destOrd="0" presId="urn:microsoft.com/office/officeart/2005/8/layout/default"/>
    <dgm:cxn modelId="{9EBC8E8E-C5CE-4797-8CAB-C350B2B1A0EE}" type="presParOf" srcId="{57E46576-C260-46E8-93CE-1BA5FEB57D8F}" destId="{0C9EF2D2-44DF-489E-B491-11307A5F6E11}" srcOrd="5" destOrd="0" presId="urn:microsoft.com/office/officeart/2005/8/layout/default"/>
    <dgm:cxn modelId="{70A98C3E-4C01-42EF-9D32-96AC1E277367}" type="presParOf" srcId="{57E46576-C260-46E8-93CE-1BA5FEB57D8F}" destId="{5A40346D-96FC-4100-B175-4B08E28DC07B}" srcOrd="6" destOrd="0" presId="urn:microsoft.com/office/officeart/2005/8/layout/default"/>
    <dgm:cxn modelId="{907D62DA-EBC3-4081-8630-C25103B7E6FE}" type="presParOf" srcId="{57E46576-C260-46E8-93CE-1BA5FEB57D8F}" destId="{592597AD-69E7-4905-986A-B1D722D01031}" srcOrd="7" destOrd="0" presId="urn:microsoft.com/office/officeart/2005/8/layout/default"/>
    <dgm:cxn modelId="{7F00DE02-6474-468D-AB97-9AA91850FBF5}" type="presParOf" srcId="{57E46576-C260-46E8-93CE-1BA5FEB57D8F}" destId="{12F74397-61D2-464B-AFD0-D7CCEE810B0F}" srcOrd="8" destOrd="0" presId="urn:microsoft.com/office/officeart/2005/8/layout/default"/>
    <dgm:cxn modelId="{53220FC3-7CE4-4F32-A477-DD985EB7A036}" type="presParOf" srcId="{57E46576-C260-46E8-93CE-1BA5FEB57D8F}" destId="{EF010089-4AEE-4B65-B540-17E6852AE6A3}" srcOrd="9" destOrd="0" presId="urn:microsoft.com/office/officeart/2005/8/layout/default"/>
    <dgm:cxn modelId="{D8E59427-F7B8-4E84-8733-3996CFB3C06D}" type="presParOf" srcId="{57E46576-C260-46E8-93CE-1BA5FEB57D8F}" destId="{931CD27C-2B4F-484D-BD57-E7811425FC4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8A24CE-8F4B-4AE5-BBE9-35AF432BBFFA}">
      <dsp:nvSpPr>
        <dsp:cNvPr id="0" name=""/>
        <dsp:cNvSpPr/>
      </dsp:nvSpPr>
      <dsp:spPr>
        <a:xfrm>
          <a:off x="0" y="0"/>
          <a:ext cx="3383280" cy="10128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>
              <a:latin typeface="Arial"/>
              <a:cs typeface="Arial"/>
            </a:rPr>
            <a:t>Ricezione/spedizione</a:t>
          </a:r>
          <a:endParaRPr lang="en-US" sz="1700" kern="1200">
            <a:latin typeface="Arial"/>
            <a:cs typeface="Arial"/>
          </a:endParaRPr>
        </a:p>
      </dsp:txBody>
      <dsp:txXfrm>
        <a:off x="29665" y="29665"/>
        <a:ext cx="2204778" cy="953495"/>
      </dsp:txXfrm>
    </dsp:sp>
    <dsp:sp modelId="{EBE23790-325E-4442-BAC9-813D1C0BC454}">
      <dsp:nvSpPr>
        <dsp:cNvPr id="0" name=""/>
        <dsp:cNvSpPr/>
      </dsp:nvSpPr>
      <dsp:spPr>
        <a:xfrm>
          <a:off x="245626" y="1224382"/>
          <a:ext cx="3383280" cy="10128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>
              <a:latin typeface="Arial"/>
              <a:cs typeface="Arial"/>
            </a:rPr>
            <a:t>Protocollazione</a:t>
          </a:r>
          <a:endParaRPr lang="en-US" sz="1700" kern="1200">
            <a:latin typeface="Arial"/>
            <a:cs typeface="Arial"/>
          </a:endParaRPr>
        </a:p>
      </dsp:txBody>
      <dsp:txXfrm>
        <a:off x="275291" y="1254047"/>
        <a:ext cx="2382264" cy="953494"/>
      </dsp:txXfrm>
    </dsp:sp>
    <dsp:sp modelId="{84BE94FC-7609-499F-A616-1EF766869E5F}">
      <dsp:nvSpPr>
        <dsp:cNvPr id="0" name=""/>
        <dsp:cNvSpPr/>
      </dsp:nvSpPr>
      <dsp:spPr>
        <a:xfrm>
          <a:off x="562470" y="2393950"/>
          <a:ext cx="3383280" cy="10128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>
              <a:latin typeface="Arial"/>
              <a:cs typeface="Arial"/>
            </a:rPr>
            <a:t>Classificazione</a:t>
          </a:r>
          <a:endParaRPr lang="en-US" sz="1700" kern="1200">
            <a:latin typeface="Arial"/>
            <a:cs typeface="Arial"/>
          </a:endParaRPr>
        </a:p>
      </dsp:txBody>
      <dsp:txXfrm>
        <a:off x="592135" y="2423615"/>
        <a:ext cx="2386493" cy="953495"/>
      </dsp:txXfrm>
    </dsp:sp>
    <dsp:sp modelId="{24C9A214-30E6-43DA-B7EC-5CEEDC30E5C7}">
      <dsp:nvSpPr>
        <dsp:cNvPr id="0" name=""/>
        <dsp:cNvSpPr/>
      </dsp:nvSpPr>
      <dsp:spPr>
        <a:xfrm>
          <a:off x="845819" y="3590925"/>
          <a:ext cx="3383280" cy="101282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>
              <a:latin typeface="Arial"/>
              <a:cs typeface="Arial"/>
            </a:rPr>
            <a:t>Archiviazione</a:t>
          </a:r>
          <a:endParaRPr lang="en-US" sz="1700" kern="1200">
            <a:latin typeface="Arial"/>
            <a:cs typeface="Arial"/>
          </a:endParaRPr>
        </a:p>
      </dsp:txBody>
      <dsp:txXfrm>
        <a:off x="875484" y="3620590"/>
        <a:ext cx="2382264" cy="953494"/>
      </dsp:txXfrm>
    </dsp:sp>
    <dsp:sp modelId="{0007457B-5E6D-4CD0-AC8F-59118916B991}">
      <dsp:nvSpPr>
        <dsp:cNvPr id="0" name=""/>
        <dsp:cNvSpPr/>
      </dsp:nvSpPr>
      <dsp:spPr>
        <a:xfrm>
          <a:off x="2724943" y="775731"/>
          <a:ext cx="658336" cy="6583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2873069" y="775731"/>
        <a:ext cx="362084" cy="495398"/>
      </dsp:txXfrm>
    </dsp:sp>
    <dsp:sp modelId="{E5D41DB5-B348-439C-B32C-2B5F9611E716}">
      <dsp:nvSpPr>
        <dsp:cNvPr id="0" name=""/>
        <dsp:cNvSpPr/>
      </dsp:nvSpPr>
      <dsp:spPr>
        <a:xfrm>
          <a:off x="3008293" y="1972706"/>
          <a:ext cx="658336" cy="6583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3156419" y="1972706"/>
        <a:ext cx="362084" cy="495398"/>
      </dsp:txXfrm>
    </dsp:sp>
    <dsp:sp modelId="{1B544E61-2C14-4BA1-AEFB-2BBE8EE25810}">
      <dsp:nvSpPr>
        <dsp:cNvPr id="0" name=""/>
        <dsp:cNvSpPr/>
      </dsp:nvSpPr>
      <dsp:spPr>
        <a:xfrm>
          <a:off x="3287414" y="3169681"/>
          <a:ext cx="658336" cy="6583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3435540" y="3169681"/>
        <a:ext cx="362084" cy="495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920807-17F7-4155-96DB-334D0EC3BF2A}">
      <dsp:nvSpPr>
        <dsp:cNvPr id="0" name=""/>
        <dsp:cNvSpPr/>
      </dsp:nvSpPr>
      <dsp:spPr>
        <a:xfrm>
          <a:off x="972264" y="2857"/>
          <a:ext cx="2557462" cy="15344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i="1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Documentale: </a:t>
          </a:r>
          <a:endParaRPr lang="en-US" sz="1600" kern="1200" dirty="0">
            <a:solidFill>
              <a:schemeClr val="accent2">
                <a:lumMod val="50000"/>
              </a:schemeClr>
            </a:solidFill>
            <a:latin typeface="Arial Nova"/>
          </a:endParaRPr>
        </a:p>
      </dsp:txBody>
      <dsp:txXfrm>
        <a:off x="972264" y="2857"/>
        <a:ext cx="2557462" cy="1534477"/>
      </dsp:txXfrm>
    </dsp:sp>
    <dsp:sp modelId="{C1DF617E-0D50-4694-BD77-ABCF51715C54}">
      <dsp:nvSpPr>
        <dsp:cNvPr id="0" name=""/>
        <dsp:cNvSpPr/>
      </dsp:nvSpPr>
      <dsp:spPr>
        <a:xfrm>
          <a:off x="3785473" y="2857"/>
          <a:ext cx="2557462" cy="15344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-    gestire una sola AOO;</a:t>
          </a:r>
          <a:endParaRPr lang="en-US" sz="1600" kern="1200" dirty="0">
            <a:solidFill>
              <a:schemeClr val="accent2">
                <a:lumMod val="50000"/>
              </a:schemeClr>
            </a:solidFill>
            <a:latin typeface="Arial Nova"/>
          </a:endParaRPr>
        </a:p>
      </dsp:txBody>
      <dsp:txXfrm>
        <a:off x="3785473" y="2857"/>
        <a:ext cx="2557462" cy="1534477"/>
      </dsp:txXfrm>
    </dsp:sp>
    <dsp:sp modelId="{5184A450-5F17-4A08-9E59-0594294772B2}">
      <dsp:nvSpPr>
        <dsp:cNvPr id="0" name=""/>
        <dsp:cNvSpPr/>
      </dsp:nvSpPr>
      <dsp:spPr>
        <a:xfrm>
          <a:off x="972264" y="1793081"/>
          <a:ext cx="2557462" cy="15344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- software </a:t>
          </a:r>
          <a:r>
            <a:rPr lang="it-IT" sz="1600" kern="1200" dirty="0" err="1">
              <a:solidFill>
                <a:schemeClr val="accent2">
                  <a:lumMod val="50000"/>
                </a:schemeClr>
              </a:solidFill>
              <a:latin typeface="Arial Nova"/>
            </a:rPr>
            <a:t>selection</a:t>
          </a:r>
          <a:r>
            <a:rPr lang="it-IT" sz="1600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 per individuare un sistema di gestione documentale abbinato ad un software per il protocollo informatico e libro firma;</a:t>
          </a:r>
          <a:endParaRPr lang="en-US" sz="1600" kern="1200" dirty="0">
            <a:solidFill>
              <a:schemeClr val="accent2">
                <a:lumMod val="50000"/>
              </a:schemeClr>
            </a:solidFill>
            <a:latin typeface="Arial Nova"/>
          </a:endParaRPr>
        </a:p>
      </dsp:txBody>
      <dsp:txXfrm>
        <a:off x="972264" y="1793081"/>
        <a:ext cx="2557462" cy="1534477"/>
      </dsp:txXfrm>
    </dsp:sp>
    <dsp:sp modelId="{5A40346D-96FC-4100-B175-4B08E28DC07B}">
      <dsp:nvSpPr>
        <dsp:cNvPr id="0" name=""/>
        <dsp:cNvSpPr/>
      </dsp:nvSpPr>
      <dsp:spPr>
        <a:xfrm>
          <a:off x="3785473" y="1793081"/>
          <a:ext cx="2557462" cy="15344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- revisionare l'attuale </a:t>
          </a:r>
          <a:r>
            <a:rPr lang="it-IT" sz="1600" kern="1200" dirty="0" err="1">
              <a:solidFill>
                <a:schemeClr val="accent2">
                  <a:lumMod val="50000"/>
                </a:schemeClr>
              </a:solidFill>
              <a:latin typeface="Arial Nova"/>
            </a:rPr>
            <a:t>titolario</a:t>
          </a:r>
          <a:r>
            <a:rPr lang="it-IT" sz="1600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 di classificazione</a:t>
          </a:r>
          <a:endParaRPr lang="en-US" sz="1600" kern="1200" dirty="0">
            <a:solidFill>
              <a:schemeClr val="accent2">
                <a:lumMod val="50000"/>
              </a:schemeClr>
            </a:solidFill>
            <a:latin typeface="Arial Nova"/>
          </a:endParaRPr>
        </a:p>
      </dsp:txBody>
      <dsp:txXfrm>
        <a:off x="3785473" y="1793081"/>
        <a:ext cx="2557462" cy="1534477"/>
      </dsp:txXfrm>
    </dsp:sp>
    <dsp:sp modelId="{12F74397-61D2-464B-AFD0-D7CCEE810B0F}">
      <dsp:nvSpPr>
        <dsp:cNvPr id="0" name=""/>
        <dsp:cNvSpPr/>
      </dsp:nvSpPr>
      <dsp:spPr>
        <a:xfrm>
          <a:off x="972264" y="3583305"/>
          <a:ext cx="2557462" cy="15344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i="1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Formazione:</a:t>
          </a:r>
          <a:endParaRPr lang="en-US" sz="1600" kern="1200" dirty="0">
            <a:solidFill>
              <a:schemeClr val="accent2">
                <a:lumMod val="50000"/>
              </a:schemeClr>
            </a:solidFill>
            <a:latin typeface="Arial Nova"/>
          </a:endParaRPr>
        </a:p>
      </dsp:txBody>
      <dsp:txXfrm>
        <a:off x="972264" y="3583305"/>
        <a:ext cx="2557462" cy="1534477"/>
      </dsp:txXfrm>
    </dsp:sp>
    <dsp:sp modelId="{931CD27C-2B4F-484D-BD57-E7811425FC4B}">
      <dsp:nvSpPr>
        <dsp:cNvPr id="0" name=""/>
        <dsp:cNvSpPr/>
      </dsp:nvSpPr>
      <dsp:spPr>
        <a:xfrm>
          <a:off x="3785473" y="3583305"/>
          <a:ext cx="2557462" cy="15344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accent2">
                  <a:lumMod val="50000"/>
                </a:schemeClr>
              </a:solidFill>
              <a:latin typeface="Arial Nova"/>
            </a:rPr>
            <a:t>- attivazione corso Amministrazione digitale per referenti RTD delle strutture previsto per fine luglio; settembre per tutto il personale</a:t>
          </a:r>
          <a:endParaRPr lang="en-US" sz="1600" kern="1200" dirty="0">
            <a:solidFill>
              <a:schemeClr val="accent2">
                <a:lumMod val="50000"/>
              </a:schemeClr>
            </a:solidFill>
            <a:latin typeface="Arial Nova"/>
          </a:endParaRPr>
        </a:p>
      </dsp:txBody>
      <dsp:txXfrm>
        <a:off x="3785473" y="3583305"/>
        <a:ext cx="2557462" cy="1534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3B56A-BDBA-CA4C-BE78-F64000C73998}" type="datetimeFigureOut">
              <a:rPr lang="it-IT" smtClean="0"/>
              <a:t>03/06/2022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2B736-F6A1-E948-BD8E-5E1F32D1C2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2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72B736-F6A1-E948-BD8E-5E1F32D1C278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77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21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0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05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1" y="0"/>
            <a:ext cx="12740217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710819" y="1168329"/>
            <a:ext cx="8781499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2122" y="2055278"/>
            <a:ext cx="8571260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2122" y="3941492"/>
            <a:ext cx="8571260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66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406" y="2349924"/>
            <a:ext cx="414939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7583" y="803186"/>
            <a:ext cx="545521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95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1" y="0"/>
            <a:ext cx="12740217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3204635" y="1158902"/>
            <a:ext cx="5756912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5531" y="2028827"/>
            <a:ext cx="5550603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5531" y="3843339"/>
            <a:ext cx="5550603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11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37" y="2355068"/>
            <a:ext cx="4162884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97352" y="804029"/>
            <a:ext cx="5455565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3711" y="3585104"/>
            <a:ext cx="5459205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70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937" y="2355848"/>
            <a:ext cx="4162884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5484" y="802200"/>
            <a:ext cx="5073497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5515" y="1487999"/>
            <a:ext cx="5072899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0014" y="3585518"/>
            <a:ext cx="5092900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0014" y="4270332"/>
            <a:ext cx="5092900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9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406" y="2349924"/>
            <a:ext cx="4149396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3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76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406" y="2349925"/>
            <a:ext cx="4149396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7582" y="801391"/>
            <a:ext cx="5460857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406" y="3575324"/>
            <a:ext cx="4149396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3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1" y="0"/>
            <a:ext cx="12740217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859284" y="1698332"/>
            <a:ext cx="5810336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9568" y="0"/>
            <a:ext cx="4652432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780" y="2336403"/>
            <a:ext cx="5596888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3086" y="3601942"/>
            <a:ext cx="5599005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3441" y="6227064"/>
            <a:ext cx="5811521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3951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3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381634" y="1"/>
            <a:ext cx="12562345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853440" y="1699589"/>
            <a:ext cx="4382069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049" y="2349926"/>
            <a:ext cx="4151753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87582" y="794719"/>
            <a:ext cx="5460857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30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1" y="1"/>
            <a:ext cx="12562345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6970846" y="1699589"/>
            <a:ext cx="4382069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4813" y="2349924"/>
            <a:ext cx="4149396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678" y="802808"/>
            <a:ext cx="5491055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3440" y="6227064"/>
            <a:ext cx="10472928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11968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42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571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19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52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01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83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74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78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7406" y="2349925"/>
            <a:ext cx="4149396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87584" y="794719"/>
            <a:ext cx="5438785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3440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3440" y="6227064"/>
            <a:ext cx="10472928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11968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8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c.infn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4F4D47-FB80-4E4D-94A4-07A80B59A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261423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 kern="1200" spc="-15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GESTIONE DOCUMENTALE E PROTOCOLLO INFORMATICO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CB61DD1-C0E1-4651-8045-F86E7D19A0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5" r="2" b="2"/>
          <a:stretch/>
        </p:blipFill>
        <p:spPr>
          <a:xfrm>
            <a:off x="703182" y="2133413"/>
            <a:ext cx="4777381" cy="242142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2807A22-4B34-4D0E-9459-F6211C7BE017}"/>
              </a:ext>
            </a:extLst>
          </p:cNvPr>
          <p:cNvSpPr txBox="1"/>
          <p:nvPr/>
        </p:nvSpPr>
        <p:spPr>
          <a:xfrm>
            <a:off x="5894962" y="1984443"/>
            <a:ext cx="5458838" cy="419252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endParaRPr lang="en-US" b="1" i="1"/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endParaRPr lang="en-US" b="1" i="1"/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endParaRPr lang="en-US" b="1" i="1"/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i="1"/>
              <a:t>Antonella Mancuso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i="1"/>
              <a:t>UFFICIO TRANSIZIONE DIGITALE E PROTOCOLLO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i="1"/>
              <a:t>DIREZIONE SISTEMI INFORMATIVI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i="1"/>
              <a:t>AMMINISTRAZIONE CENTRALE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</a:pPr>
            <a:r>
              <a:rPr lang="en-US" b="1" i="1"/>
              <a:t> INFN</a:t>
            </a:r>
            <a:endParaRPr lang="en-US" b="1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A7BABAC-29DC-A20C-3550-5E4B6D05F4A8}"/>
              </a:ext>
            </a:extLst>
          </p:cNvPr>
          <p:cNvSpPr txBox="1"/>
          <p:nvPr/>
        </p:nvSpPr>
        <p:spPr>
          <a:xfrm>
            <a:off x="0" y="5572897"/>
            <a:ext cx="1155356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200" b="1"/>
              <a:t>PLENARIA – DSI – Ufficio per la transizione al digitale e protocollo</a:t>
            </a:r>
          </a:p>
          <a:p>
            <a:r>
              <a:rPr lang="it-IT" sz="1200" b="1"/>
              <a:t>TORINO, 7-9 GIUGNO 2022</a:t>
            </a:r>
          </a:p>
        </p:txBody>
      </p:sp>
    </p:spTree>
    <p:extLst>
      <p:ext uri="{BB962C8B-B14F-4D97-AF65-F5344CB8AC3E}">
        <p14:creationId xmlns:p14="http://schemas.microsoft.com/office/powerpoint/2010/main" val="3213194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416CD-3F92-3F17-C5B7-E933201F8E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b">
            <a:normAutofit/>
          </a:bodyPr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369A78-ADED-160F-CA44-A41D0D7DE4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it-IT" sz="4000" b="1" i="1" dirty="0">
                <a:solidFill>
                  <a:schemeClr val="accent1">
                    <a:lumMod val="75000"/>
                  </a:schemeClr>
                </a:solidFill>
                <a:ea typeface="Calibri"/>
                <a:cs typeface="Calibri"/>
              </a:rPr>
              <a:t>Antonella Mancuso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42F60AD-A5E7-C44E-719F-DA3543812174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it-IT">
              <a:ea typeface="Calibri"/>
              <a:cs typeface="Calibri"/>
            </a:endParaRPr>
          </a:p>
        </p:txBody>
      </p:sp>
      <p:pic>
        <p:nvPicPr>
          <p:cNvPr id="5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2A02B114-4905-FB02-9E13-EB2F84DBD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171" y="2603886"/>
            <a:ext cx="7555523" cy="1853693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6241B30-525B-0EE1-9A3F-95CEB90D8E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5" r="2" b="2"/>
          <a:stretch/>
        </p:blipFill>
        <p:spPr>
          <a:xfrm>
            <a:off x="-2788" y="82737"/>
            <a:ext cx="4777381" cy="242142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15121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168D8C5A-D6A8-4B82-A915-65B3BE9DE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1A4306A5-A549-4C0D-A7D2-34D4D4A9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8">
            <a:extLst>
              <a:ext uri="{FF2B5EF4-FFF2-40B4-BE49-F238E27FC236}">
                <a16:creationId xmlns:a16="http://schemas.microsoft.com/office/drawing/2014/main" id="{5561F932-FC7D-4B2D-9EBB-8AFF9D75F4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magine 3">
            <a:extLst>
              <a:ext uri="{FF2B5EF4-FFF2-40B4-BE49-F238E27FC236}">
                <a16:creationId xmlns:a16="http://schemas.microsoft.com/office/drawing/2014/main" id="{C3C84297-BE5A-3D84-268A-72A1118B06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1652" r="-1" b="31371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8B0613EF-873A-44FA-8BE9-3917BCF57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146A2B6-57F4-A43C-8918-B63770093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spc="-100">
                <a:solidFill>
                  <a:schemeClr val="accent6">
                    <a:lumMod val="75000"/>
                  </a:schemeClr>
                </a:solidFill>
              </a:rPr>
              <a:t>Dove </a:t>
            </a:r>
            <a:r>
              <a:rPr lang="en-US" sz="4800" b="1" spc="-100" err="1">
                <a:solidFill>
                  <a:schemeClr val="accent6">
                    <a:lumMod val="75000"/>
                  </a:schemeClr>
                </a:solidFill>
              </a:rPr>
              <a:t>eravamo</a:t>
            </a:r>
            <a:r>
              <a:rPr lang="en-US" sz="4800" b="1" spc="-10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800" b="1" spc="-100" err="1">
                <a:solidFill>
                  <a:schemeClr val="accent6">
                    <a:lumMod val="75000"/>
                  </a:schemeClr>
                </a:solidFill>
              </a:rPr>
              <a:t>rimasti</a:t>
            </a:r>
            <a:r>
              <a:rPr lang="en-US" sz="4800" b="1" spc="-100">
                <a:solidFill>
                  <a:schemeClr val="accent6">
                    <a:lumMod val="75000"/>
                  </a:schemeClr>
                </a:solidFill>
              </a:rPr>
              <a:t>....???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C9B5071-2661-447E-AF39-E0496739F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0065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81ECC0-2E77-4B53-8744-8B659B721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i="1"/>
              <a:t>Quale sarà il tavolo di lavoro futuro?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15E4F4-D63F-4945-BFAE-1945B377F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1492293"/>
            <a:ext cx="3585891" cy="4603705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it-IT" sz="1300" dirty="0"/>
              <a:t>Pubblicare il nuovo MDG;</a:t>
            </a:r>
            <a:endParaRPr lang="it-IT" dirty="0"/>
          </a:p>
          <a:p>
            <a:pPr marL="342900" indent="-342900">
              <a:buClr>
                <a:srgbClr val="8D87A6"/>
              </a:buClr>
              <a:buAutoNum type="arabicPeriod"/>
            </a:pPr>
            <a:r>
              <a:rPr lang="it-IT" sz="1300" dirty="0"/>
              <a:t>Educare gli utenti nell'utilizzo corretto delle procedure di protocollazione dei documenti informatici;</a:t>
            </a:r>
          </a:p>
          <a:p>
            <a:pPr marL="342900" indent="-342900">
              <a:buClr>
                <a:srgbClr val="8D87A6"/>
              </a:buClr>
              <a:buAutoNum type="arabicPeriod"/>
            </a:pPr>
            <a:r>
              <a:rPr lang="it-IT" sz="1300" dirty="0"/>
              <a:t>Ottenere uniformità nelle procedure di:</a:t>
            </a:r>
          </a:p>
          <a:p>
            <a:pPr marL="342900" indent="-342900">
              <a:buClr>
                <a:srgbClr val="8D87A6"/>
              </a:buClr>
              <a:buAutoNum type="arabicPeriod"/>
            </a:pPr>
            <a:r>
              <a:rPr lang="it-IT" sz="1300" dirty="0"/>
              <a:t>Classificazione e corretta creazione dei fascicoli con la sua relativa movimentazione (apertura e chiusura);</a:t>
            </a:r>
          </a:p>
          <a:p>
            <a:pPr marL="342900" indent="-342900">
              <a:buClr>
                <a:srgbClr val="8D87A6"/>
              </a:buClr>
              <a:buAutoNum type="arabicPeriod"/>
            </a:pPr>
            <a:r>
              <a:rPr lang="it-IT" sz="1300" dirty="0"/>
              <a:t>Ridefinire i ruoli del protocollo inserendo il ruolo di RGD per ogni AOO eliminando il ruolo di ufficio protocollo;</a:t>
            </a:r>
          </a:p>
          <a:p>
            <a:pPr marL="342900" indent="-342900">
              <a:buClr>
                <a:srgbClr val="8D87A6"/>
              </a:buClr>
              <a:buAutoNum type="arabicPeriod"/>
            </a:pPr>
            <a:r>
              <a:rPr lang="it-IT" sz="1300" dirty="0"/>
              <a:t>Inserire il ruolo di Archivista per le sole persone che devono fascicolare i documenti informatici all’interno del </a:t>
            </a:r>
            <a:r>
              <a:rPr lang="it-IT" sz="1300" dirty="0" err="1"/>
              <a:t>titolario</a:t>
            </a:r>
            <a:r>
              <a:rPr lang="it-IT" sz="1300" dirty="0"/>
              <a:t>, così anche chi non è </a:t>
            </a:r>
            <a:r>
              <a:rPr lang="it-IT" sz="1300" dirty="0" err="1"/>
              <a:t>protocollatore</a:t>
            </a:r>
            <a:r>
              <a:rPr lang="it-IT" sz="1300" dirty="0"/>
              <a:t> ha accesso al </a:t>
            </a:r>
            <a:r>
              <a:rPr lang="it-IT" sz="1300" dirty="0" err="1"/>
              <a:t>titolario</a:t>
            </a:r>
            <a:r>
              <a:rPr lang="it-IT" sz="1300" dirty="0"/>
              <a:t>.</a:t>
            </a:r>
          </a:p>
          <a:p>
            <a:pPr marL="342900" indent="-342900">
              <a:buClr>
                <a:srgbClr val="8D87A6"/>
              </a:buClr>
              <a:buAutoNum type="arabicPeriod"/>
            </a:pPr>
            <a:r>
              <a:rPr lang="it-IT" sz="1300" dirty="0"/>
              <a:t>Protocollazione PEC</a:t>
            </a:r>
          </a:p>
          <a:p>
            <a:pPr marL="0" indent="0">
              <a:buClr>
                <a:srgbClr val="8D87A6"/>
              </a:buClr>
              <a:buNone/>
            </a:pPr>
            <a:r>
              <a:rPr lang="it-IT" sz="1300" dirty="0"/>
              <a:t>Come educarli?</a:t>
            </a:r>
          </a:p>
          <a:p>
            <a:pPr>
              <a:buClr>
                <a:srgbClr val="8D87A6"/>
              </a:buClr>
            </a:pPr>
            <a:r>
              <a:rPr lang="it-IT" sz="1300" dirty="0"/>
              <a:t>Con </a:t>
            </a:r>
            <a:r>
              <a:rPr lang="it-IT" sz="1300" b="1" i="1" dirty="0"/>
              <a:t>attività di FORMAZIONE </a:t>
            </a:r>
            <a:r>
              <a:rPr lang="it-IT" sz="1300" dirty="0"/>
              <a:t>sulla base del corso che abbiamo svolto per la sezione di Torino a settembre su piattaforma teams "</a:t>
            </a:r>
            <a:r>
              <a:rPr lang="it-IT" sz="1300" dirty="0" err="1"/>
              <a:t>Amministazione</a:t>
            </a:r>
            <a:r>
              <a:rPr lang="it-IT" sz="1300" dirty="0"/>
              <a:t> digitale"</a:t>
            </a:r>
          </a:p>
          <a:p>
            <a:pPr marL="0" indent="0">
              <a:buClr>
                <a:srgbClr val="8D87A6"/>
              </a:buClr>
              <a:buNone/>
            </a:pPr>
            <a:endParaRPr lang="it-IT" sz="1300"/>
          </a:p>
          <a:p>
            <a:pPr>
              <a:buClr>
                <a:srgbClr val="8D87A6"/>
              </a:buClr>
            </a:pPr>
            <a:endParaRPr lang="it-IT" sz="13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CA0DCB-CC49-494E-8565-B1585AAEB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853" y="6356350"/>
            <a:ext cx="970393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it-IT" sz="1200" b="1">
                <a:solidFill>
                  <a:schemeClr val="tx1"/>
                </a:solidFill>
              </a:rPr>
              <a:t>Plenaria DSI Ufficio per la transizione digitale e Protocollo - Mancuso Antonella</a:t>
            </a:r>
            <a:endParaRPr lang="en-US" sz="1200" b="1">
              <a:solidFill>
                <a:schemeClr val="tx1"/>
              </a:solidFill>
            </a:endParaRPr>
          </a:p>
        </p:txBody>
      </p:sp>
      <p:pic>
        <p:nvPicPr>
          <p:cNvPr id="5" name="Immagine 4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10119FC3-7DA4-4D97-A833-D5AD3EF5EB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69" r="13977" b="3"/>
          <a:stretch/>
        </p:blipFill>
        <p:spPr>
          <a:xfrm>
            <a:off x="7818120" y="761999"/>
            <a:ext cx="3617432" cy="2581995"/>
          </a:xfrm>
          <a:prstGeom prst="rect">
            <a:avLst/>
          </a:prstGeom>
        </p:spPr>
      </p:pic>
      <p:pic>
        <p:nvPicPr>
          <p:cNvPr id="6" name="Immagine 6" descr="Immagine che contiene testo, bigliettodavisita, grafica vettoriale&#10;&#10;Descrizione generata automaticamente">
            <a:extLst>
              <a:ext uri="{FF2B5EF4-FFF2-40B4-BE49-F238E27FC236}">
                <a16:creationId xmlns:a16="http://schemas.microsoft.com/office/drawing/2014/main" id="{7E241FE1-4D32-448A-821F-757CEE1B180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" b="10443"/>
          <a:stretch/>
        </p:blipFill>
        <p:spPr>
          <a:xfrm>
            <a:off x="7818120" y="3504142"/>
            <a:ext cx="3617432" cy="2591857"/>
          </a:xfrm>
          <a:prstGeom prst="rect">
            <a:avLst/>
          </a:prstGeom>
        </p:spPr>
      </p:pic>
      <p:sp>
        <p:nvSpPr>
          <p:cNvPr id="7" name="Smile 6">
            <a:extLst>
              <a:ext uri="{FF2B5EF4-FFF2-40B4-BE49-F238E27FC236}">
                <a16:creationId xmlns:a16="http://schemas.microsoft.com/office/drawing/2014/main" id="{FF54E395-2CB6-3AD0-493A-D4C23B3F0206}"/>
              </a:ext>
            </a:extLst>
          </p:cNvPr>
          <p:cNvSpPr/>
          <p:nvPr/>
        </p:nvSpPr>
        <p:spPr>
          <a:xfrm>
            <a:off x="7353044" y="3092393"/>
            <a:ext cx="313070" cy="30716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mile 7">
            <a:extLst>
              <a:ext uri="{FF2B5EF4-FFF2-40B4-BE49-F238E27FC236}">
                <a16:creationId xmlns:a16="http://schemas.microsoft.com/office/drawing/2014/main" id="{E628EFA4-CC8D-4486-C80F-B962B5D4736E}"/>
              </a:ext>
            </a:extLst>
          </p:cNvPr>
          <p:cNvSpPr/>
          <p:nvPr/>
        </p:nvSpPr>
        <p:spPr>
          <a:xfrm>
            <a:off x="6033513" y="1339284"/>
            <a:ext cx="313070" cy="30716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mile 8">
            <a:extLst>
              <a:ext uri="{FF2B5EF4-FFF2-40B4-BE49-F238E27FC236}">
                <a16:creationId xmlns:a16="http://schemas.microsoft.com/office/drawing/2014/main" id="{5641B3FF-438F-010A-0A5F-567DBB57EB9F}"/>
              </a:ext>
            </a:extLst>
          </p:cNvPr>
          <p:cNvSpPr/>
          <p:nvPr/>
        </p:nvSpPr>
        <p:spPr>
          <a:xfrm>
            <a:off x="5108716" y="1925047"/>
            <a:ext cx="313070" cy="30716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mile 9">
            <a:extLst>
              <a:ext uri="{FF2B5EF4-FFF2-40B4-BE49-F238E27FC236}">
                <a16:creationId xmlns:a16="http://schemas.microsoft.com/office/drawing/2014/main" id="{896905D3-86EB-CEC1-89B4-757A7C312CA3}"/>
              </a:ext>
            </a:extLst>
          </p:cNvPr>
          <p:cNvSpPr/>
          <p:nvPr/>
        </p:nvSpPr>
        <p:spPr>
          <a:xfrm>
            <a:off x="4949299" y="2780835"/>
            <a:ext cx="313070" cy="30716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mile 10">
            <a:extLst>
              <a:ext uri="{FF2B5EF4-FFF2-40B4-BE49-F238E27FC236}">
                <a16:creationId xmlns:a16="http://schemas.microsoft.com/office/drawing/2014/main" id="{3FDDC9EF-1D34-7E33-454C-5095014131F9}"/>
              </a:ext>
            </a:extLst>
          </p:cNvPr>
          <p:cNvSpPr/>
          <p:nvPr/>
        </p:nvSpPr>
        <p:spPr>
          <a:xfrm>
            <a:off x="7304538" y="3791281"/>
            <a:ext cx="313070" cy="30716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mile 11">
            <a:extLst>
              <a:ext uri="{FF2B5EF4-FFF2-40B4-BE49-F238E27FC236}">
                <a16:creationId xmlns:a16="http://schemas.microsoft.com/office/drawing/2014/main" id="{6DA591B9-1D3E-63BE-6639-DD1388D6216B}"/>
              </a:ext>
            </a:extLst>
          </p:cNvPr>
          <p:cNvSpPr/>
          <p:nvPr/>
        </p:nvSpPr>
        <p:spPr>
          <a:xfrm>
            <a:off x="5667129" y="4336357"/>
            <a:ext cx="313070" cy="307163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2751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8DFFECBC-3365-4A8E-B5C9-F04909FEC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3"/>
            <a:ext cx="4642228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84336C8-9AE5-4489-98ED-285723ED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9" y="1123837"/>
            <a:ext cx="4016116" cy="1255469"/>
          </a:xfrm>
        </p:spPr>
        <p:txBody>
          <a:bodyPr>
            <a:normAutofit/>
          </a:bodyPr>
          <a:lstStyle/>
          <a:p>
            <a:r>
              <a:rPr lang="it-IT" sz="3300" b="1"/>
              <a:t> Manuale di gestione documentale  - INFN</a:t>
            </a:r>
            <a:endParaRPr lang="it-IT" sz="3300" b="1"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3B2B93-31AF-4FBB-B1B7-E1FD97620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9" y="2510395"/>
            <a:ext cx="4016116" cy="3274586"/>
          </a:xfrm>
        </p:spPr>
        <p:txBody>
          <a:bodyPr anchor="t">
            <a:normAutofit fontScale="85000" lnSpcReduction="20000"/>
          </a:bodyPr>
          <a:lstStyle/>
          <a:p>
            <a:pPr>
              <a:buClr>
                <a:srgbClr val="51A2BF"/>
              </a:buClr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Pubblicato sul sito </a:t>
            </a:r>
            <a:r>
              <a:rPr lang="it-IT" sz="1800">
                <a:solidFill>
                  <a:srgbClr val="FFFFFF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www.ac.infn.it</a:t>
            </a:r>
            <a:endParaRPr lang="it-IT" sz="180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buClr>
                <a:srgbClr val="51A2BF"/>
              </a:buClr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"Amministrazione trasparente"  -&gt; </a:t>
            </a:r>
          </a:p>
          <a:p>
            <a:pPr>
              <a:buClr>
                <a:srgbClr val="51A2BF"/>
              </a:buClr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Disposizioni generali-&gt; Atti generali</a:t>
            </a:r>
          </a:p>
          <a:p>
            <a:pPr marL="0" indent="0">
              <a:buClr>
                <a:srgbClr val="51A2BF"/>
              </a:buClr>
              <a:buNone/>
            </a:pPr>
            <a:endParaRPr lang="it-IT" sz="1800">
              <a:solidFill>
                <a:srgbClr val="FFFFFF"/>
              </a:solidFill>
              <a:latin typeface="arial"/>
              <a:cs typeface="arial"/>
            </a:endParaRPr>
          </a:p>
          <a:p>
            <a:pPr marL="0" indent="0">
              <a:buClr>
                <a:srgbClr val="51A2BF"/>
              </a:buClr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Prima redazione Giugno 2015</a:t>
            </a:r>
            <a:endParaRPr lang="it-IT" sz="1800">
              <a:solidFill>
                <a:srgbClr val="FFFFFF"/>
              </a:solidFill>
              <a:ea typeface="Calibri" panose="020F0502020204030204"/>
              <a:cs typeface="Calibri" panose="020F0502020204030204"/>
            </a:endParaRPr>
          </a:p>
          <a:p>
            <a:pPr marL="0" indent="0">
              <a:buClr>
                <a:srgbClr val="51A2BF"/>
              </a:buClr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Seconda redazione Gennaio 2022</a:t>
            </a:r>
          </a:p>
          <a:p>
            <a:pPr marL="0" indent="0">
              <a:buClr>
                <a:srgbClr val="51A2BF"/>
              </a:buClr>
              <a:buNone/>
            </a:pPr>
            <a:endParaRPr lang="it-IT" sz="1800">
              <a:solidFill>
                <a:srgbClr val="FFFFFF"/>
              </a:solidFill>
              <a:latin typeface="arial"/>
              <a:cs typeface="arial"/>
            </a:endParaRPr>
          </a:p>
          <a:p>
            <a:pPr marL="0" indent="0">
              <a:buClr>
                <a:srgbClr val="51A2BF"/>
              </a:buClr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In vigore dal 1 febbraio 2022</a:t>
            </a:r>
          </a:p>
          <a:p>
            <a:pPr marL="0" indent="0">
              <a:buClr>
                <a:srgbClr val="51A2BF"/>
              </a:buClr>
              <a:buNone/>
            </a:pP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Nel </a:t>
            </a:r>
            <a:r>
              <a:rPr lang="it-IT" sz="1800" err="1">
                <a:solidFill>
                  <a:srgbClr val="FFFFFF"/>
                </a:solidFill>
                <a:latin typeface="Arial"/>
                <a:cs typeface="Arial"/>
              </a:rPr>
              <a:t>titolario</a:t>
            </a:r>
            <a:r>
              <a:rPr lang="it-IT" sz="1800">
                <a:solidFill>
                  <a:srgbClr val="FFFFFF"/>
                </a:solidFill>
                <a:latin typeface="Arial"/>
                <a:cs typeface="Arial"/>
              </a:rPr>
              <a:t> di tutte le AOO: VI – Sistema di GD e SI – 1 Sistema di gestione documentale e conservazione – 2 Manuale di gestione - (fascicolo MDG)</a:t>
            </a:r>
            <a:endParaRPr lang="en-US" sz="180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Clr>
                <a:srgbClr val="51A2BF"/>
              </a:buClr>
              <a:buNone/>
            </a:pPr>
            <a:endParaRPr lang="it-IT" sz="180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Clr>
                <a:srgbClr val="51A2BF"/>
              </a:buClr>
              <a:buNone/>
            </a:pPr>
            <a:endParaRPr lang="it-IT" sz="1300">
              <a:solidFill>
                <a:srgbClr val="FFFFFF"/>
              </a:solidFill>
              <a:latin typeface="arial"/>
              <a:cs typeface="arial"/>
            </a:endParaRPr>
          </a:p>
          <a:p>
            <a:pPr marL="0" indent="0">
              <a:buClr>
                <a:srgbClr val="51A2BF"/>
              </a:buClr>
              <a:buNone/>
            </a:pPr>
            <a:endParaRPr lang="it-IT" sz="1300">
              <a:solidFill>
                <a:srgbClr val="FFFFFF"/>
              </a:solidFill>
              <a:latin typeface="arial"/>
              <a:cs typeface="arial"/>
            </a:endParaRPr>
          </a:p>
          <a:p>
            <a:pPr marL="0" indent="0">
              <a:buClr>
                <a:srgbClr val="51A2BF"/>
              </a:buClr>
              <a:buNone/>
            </a:pPr>
            <a:endParaRPr lang="it-IT" sz="130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5" name="Immagine 5" descr="Immagine che contiene tavolo&#10;&#10;Descrizione generata automaticamente">
            <a:extLst>
              <a:ext uri="{FF2B5EF4-FFF2-40B4-BE49-F238E27FC236}">
                <a16:creationId xmlns:a16="http://schemas.microsoft.com/office/drawing/2014/main" id="{87596D41-89E9-458D-AD35-81F78200D86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34" r="1" b="7315"/>
          <a:stretch/>
        </p:blipFill>
        <p:spPr>
          <a:xfrm>
            <a:off x="5137463" y="758953"/>
            <a:ext cx="5783460" cy="4861728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9B6E0F7B-46EC-C80F-38C6-01E89DAC2295}"/>
              </a:ext>
            </a:extLst>
          </p:cNvPr>
          <p:cNvSpPr/>
          <p:nvPr/>
        </p:nvSpPr>
        <p:spPr>
          <a:xfrm>
            <a:off x="43681" y="6215952"/>
            <a:ext cx="6096000" cy="523220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pPr>
              <a:spcAft>
                <a:spcPts val="600"/>
              </a:spcAft>
            </a:pPr>
            <a:r>
              <a:rPr lang="it-IT" sz="1100" b="1"/>
              <a:t>PLENARIA – DSI – Ufficio per la transizione al digitale e protocollo</a:t>
            </a:r>
          </a:p>
          <a:p>
            <a:pPr>
              <a:spcAft>
                <a:spcPts val="600"/>
              </a:spcAft>
            </a:pPr>
            <a:r>
              <a:rPr lang="it-IT" sz="1100" b="1"/>
              <a:t>TORINO, 7-9 GIUGNO 2022</a:t>
            </a:r>
          </a:p>
        </p:txBody>
      </p:sp>
    </p:spTree>
    <p:extLst>
      <p:ext uri="{BB962C8B-B14F-4D97-AF65-F5344CB8AC3E}">
        <p14:creationId xmlns:p14="http://schemas.microsoft.com/office/powerpoint/2010/main" val="1398207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85E73B-D1CA-46E3-9CF1-1DDDF366D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01" y="2349925"/>
            <a:ext cx="3616606" cy="2456442"/>
          </a:xfrm>
        </p:spPr>
        <p:txBody>
          <a:bodyPr>
            <a:normAutofit/>
          </a:bodyPr>
          <a:lstStyle/>
          <a:p>
            <a:r>
              <a:rPr lang="it-IT" b="1">
                <a:solidFill>
                  <a:srgbClr val="FFFFFF"/>
                </a:solidFill>
              </a:rPr>
              <a:t>Le attività nell’archivio corrente</a:t>
            </a:r>
            <a:endParaRPr lang="it-IT" b="1">
              <a:solidFill>
                <a:srgbClr val="FFFFFF"/>
              </a:solidFill>
              <a:cs typeface="Calibri"/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FB2896B2-CEE4-4D32-A9B2-33D6E9E53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214896"/>
              </p:ext>
            </p:extLst>
          </p:nvPr>
        </p:nvGraphicFramePr>
        <p:xfrm>
          <a:off x="5604272" y="1125538"/>
          <a:ext cx="4229100" cy="460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1454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26001-50F3-6109-1EAE-E43F5E830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16" y="1084214"/>
            <a:ext cx="8074815" cy="491416"/>
          </a:xfrm>
        </p:spPr>
        <p:txBody>
          <a:bodyPr anchor="ctr">
            <a:normAutofit/>
          </a:bodyPr>
          <a:lstStyle/>
          <a:p>
            <a:r>
              <a:rPr lang="it-IT" sz="2400" b="1">
                <a:solidFill>
                  <a:schemeClr val="accent1">
                    <a:lumMod val="50000"/>
                  </a:schemeClr>
                </a:solidFill>
                <a:ea typeface="Calibri Light"/>
                <a:cs typeface="Calibri Light"/>
              </a:rPr>
              <a:t>Nel MDG si è posta l'attenzione sui seguenti aspetti: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7D5BB4-A0F9-00AE-A1CA-C0DB6450C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328" y="2102280"/>
            <a:ext cx="8455815" cy="4440790"/>
          </a:xfrm>
        </p:spPr>
        <p:txBody>
          <a:bodyPr anchor="t">
            <a:normAutofit/>
          </a:bodyPr>
          <a:lstStyle/>
          <a:p>
            <a:pPr marL="457200" indent="-457200">
              <a:buAutoNum type="arabicPeriod"/>
            </a:pPr>
            <a:r>
              <a:rPr lang="it-IT" sz="2400" dirty="0">
                <a:ea typeface="+mn-lt"/>
                <a:cs typeface="Calibri" panose="020F0502020204030204"/>
              </a:rPr>
              <a:t>L'archivio nelle diverse fasi del ciclo di vita del documento: archivio corrente, deposito e storico;</a:t>
            </a:r>
            <a:endParaRPr lang="it-IT" dirty="0">
              <a:ea typeface="+mn-lt"/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it-IT" sz="2400" dirty="0">
                <a:ea typeface="Calibri" panose="020F0502020204030204"/>
                <a:cs typeface="Calibri" panose="020F0502020204030204"/>
              </a:rPr>
              <a:t>La gestione delle registrazioni di protocollo: protocollazione dei documenti analogici; protocollazione dei documenti informatici;</a:t>
            </a:r>
            <a:endParaRPr lang="it-IT" dirty="0">
              <a:ea typeface="Calibri" panose="020F0502020204030204"/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it-IT" sz="2400" dirty="0">
                <a:ea typeface="Calibri" panose="020F0502020204030204"/>
                <a:cs typeface="Calibri" panose="020F0502020204030204"/>
              </a:rPr>
              <a:t>Classificazione e fascicolazione dei documenti;</a:t>
            </a:r>
            <a:endParaRPr lang="it-IT" dirty="0">
              <a:ea typeface="Calibri" panose="020F0502020204030204"/>
              <a:cs typeface="Calibri" panose="020F0502020204030204"/>
            </a:endParaRPr>
          </a:p>
          <a:p>
            <a:pPr marL="457200" indent="-457200">
              <a:buAutoNum type="arabicPeriod"/>
            </a:pPr>
            <a:r>
              <a:rPr lang="it-IT" sz="2400" dirty="0">
                <a:ea typeface="Calibri" panose="020F0502020204030204"/>
                <a:cs typeface="Calibri" panose="020F0502020204030204"/>
              </a:rPr>
              <a:t>Gestione dei documenti con contenuti riservati e dati particolari</a:t>
            </a:r>
            <a:endParaRPr lang="it-IT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it-IT" sz="24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2A015E2-A6F5-D05A-F140-444B2AA82B7D}"/>
              </a:ext>
            </a:extLst>
          </p:cNvPr>
          <p:cNvSpPr txBox="1"/>
          <p:nvPr/>
        </p:nvSpPr>
        <p:spPr>
          <a:xfrm flipH="1">
            <a:off x="7645400" y="3200400"/>
            <a:ext cx="27178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it-IT">
              <a:ea typeface="Calibri"/>
              <a:cs typeface="Calibri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6857111-70E2-BA41-62EB-F9385E8BA620}"/>
              </a:ext>
            </a:extLst>
          </p:cNvPr>
          <p:cNvSpPr txBox="1"/>
          <p:nvPr/>
        </p:nvSpPr>
        <p:spPr>
          <a:xfrm>
            <a:off x="160867" y="6214534"/>
            <a:ext cx="62145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200" b="1"/>
              <a:t>PLENARIA</a:t>
            </a:r>
            <a:r>
              <a:rPr lang="it-IT" sz="1200" b="1">
                <a:ea typeface="+mn-lt"/>
                <a:cs typeface="+mn-lt"/>
              </a:rPr>
              <a:t> – DIREZIONE SISTEMI INFORMATIVI</a:t>
            </a:r>
            <a:endParaRPr lang="en-US" sz="1200">
              <a:ea typeface="+mn-lt"/>
              <a:cs typeface="+mn-lt"/>
            </a:endParaRPr>
          </a:p>
          <a:p>
            <a:r>
              <a:rPr lang="it-IT" sz="1200" b="1">
                <a:ea typeface="+mn-lt"/>
                <a:cs typeface="+mn-lt"/>
              </a:rPr>
              <a:t>TORINO, 7-9 GIUGNO 2022</a:t>
            </a:r>
            <a:endParaRPr lang="en-US" sz="1200">
              <a:ea typeface="+mn-lt"/>
              <a:cs typeface="+mn-lt"/>
            </a:endParaRPr>
          </a:p>
          <a:p>
            <a:pPr algn="l"/>
            <a:endParaRPr lang="it-IT" sz="12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0569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54D6CB27-917C-9D44-0A96-8DEEC092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25" y="1683144"/>
            <a:ext cx="2774922" cy="3491712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LA PROTOCOLLAZIONE DEI DOCUMENTI RISERVATI 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93B4396-FD2D-5144-4928-CF4F9F612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2987009"/>
            <a:ext cx="6627377" cy="2187847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1200">
                <a:ea typeface="+mn-lt"/>
                <a:cs typeface="+mn-lt"/>
              </a:rPr>
              <a:t>Per la gestione di tale documentazione è necessario: </a:t>
            </a:r>
          </a:p>
          <a:p>
            <a:r>
              <a:rPr lang="it-IT" sz="1200">
                <a:ea typeface="+mn-lt"/>
                <a:cs typeface="+mn-lt"/>
              </a:rPr>
              <a:t>Nel caso in cui l’oggetto del documento contenga dati sensibili o la cui conoscenza possa arrecare danni a terzi o al buon andamento dell’attività amministrativa, la procedura del protocollo informatico deve prevedere misure atte a garantire la riservatezza dei dati; </a:t>
            </a:r>
          </a:p>
          <a:p>
            <a:r>
              <a:rPr lang="it-IT" sz="1200">
                <a:ea typeface="+mn-lt"/>
                <a:cs typeface="+mn-lt"/>
              </a:rPr>
              <a:t>L’operatore che effettua la registrazione di protocollo di un documento inserisce preventivamente il livello di riservatezza ritenuto necessario, andando a spuntare “riservato” all’atto di una nuova protocollazione. In modo analogo, l’ufficio che effettua l’operazione di apertura di un nuovo fascicolo ne fissa anche il livello di riservatezza.  </a:t>
            </a:r>
          </a:p>
          <a:p>
            <a:r>
              <a:rPr lang="it-IT" sz="1200">
                <a:ea typeface="+mn-lt"/>
                <a:cs typeface="+mn-lt"/>
              </a:rPr>
              <a:t>In particolare, sono trattati con </a:t>
            </a:r>
            <a:r>
              <a:rPr lang="it-IT" sz="1200" b="1">
                <a:ea typeface="+mn-lt"/>
                <a:cs typeface="+mn-lt"/>
              </a:rPr>
              <a:t>protocollo riservato</a:t>
            </a:r>
            <a:r>
              <a:rPr lang="it-IT" sz="1200">
                <a:ea typeface="+mn-lt"/>
                <a:cs typeface="+mn-lt"/>
              </a:rPr>
              <a:t> le seguenti tipologie di atti che riguardano: </a:t>
            </a:r>
          </a:p>
          <a:p>
            <a:r>
              <a:rPr lang="it-IT" sz="1200">
                <a:ea typeface="+mn-lt"/>
                <a:cs typeface="+mn-lt"/>
              </a:rPr>
              <a:t>il collocamento obbligatorio Legge 68/99 e relativa documentazione medica; </a:t>
            </a:r>
          </a:p>
          <a:p>
            <a:r>
              <a:rPr lang="it-IT" sz="1200">
                <a:ea typeface="+mn-lt"/>
                <a:cs typeface="+mn-lt"/>
              </a:rPr>
              <a:t>la Legge 104/92; </a:t>
            </a:r>
          </a:p>
          <a:p>
            <a:r>
              <a:rPr lang="it-IT" sz="1200">
                <a:ea typeface="+mn-lt"/>
                <a:cs typeface="+mn-lt"/>
              </a:rPr>
              <a:t>le certificazioni del casellario giudiziale; </a:t>
            </a:r>
          </a:p>
          <a:p>
            <a:r>
              <a:rPr lang="it-IT" sz="1200">
                <a:ea typeface="+mn-lt"/>
                <a:cs typeface="+mn-lt"/>
              </a:rPr>
              <a:t>le certificazioni antimafia; </a:t>
            </a:r>
          </a:p>
          <a:p>
            <a:r>
              <a:rPr lang="it-IT" sz="1200">
                <a:ea typeface="+mn-lt"/>
                <a:cs typeface="+mn-lt"/>
              </a:rPr>
              <a:t>le note di polizia e i dati giudiziari; </a:t>
            </a:r>
          </a:p>
          <a:p>
            <a:r>
              <a:rPr lang="it-IT" sz="1200">
                <a:ea typeface="+mn-lt"/>
                <a:cs typeface="+mn-lt"/>
              </a:rPr>
              <a:t>il contenzioso giudiziario; </a:t>
            </a:r>
          </a:p>
          <a:p>
            <a:r>
              <a:rPr lang="it-IT" sz="1200">
                <a:ea typeface="+mn-lt"/>
                <a:cs typeface="+mn-lt"/>
              </a:rPr>
              <a:t>atti relativi a procedimenti disciplinari; </a:t>
            </a:r>
          </a:p>
          <a:p>
            <a:r>
              <a:rPr lang="it-IT" sz="1200">
                <a:ea typeface="+mn-lt"/>
                <a:cs typeface="+mn-lt"/>
              </a:rPr>
              <a:t>lettere riservate. </a:t>
            </a:r>
          </a:p>
          <a:p>
            <a:pPr marL="0" indent="0">
              <a:buNone/>
            </a:pPr>
            <a:r>
              <a:rPr lang="it-IT" sz="1200">
                <a:ea typeface="+mn-lt"/>
                <a:cs typeface="+mn-lt"/>
              </a:rPr>
              <a:t>Per ulteriori approfondimenti, si rimanda al capitolo 1.9.6  “Gestione dei contenuti riservati”,  e al capitolo 4 “Gestione delle registrazioni di protocollo” del Manuale della Gestione Documentale. </a:t>
            </a:r>
            <a:endParaRPr lang="it-IT" sz="1200">
              <a:ea typeface="Calibri"/>
              <a:cs typeface="Calibri"/>
            </a:endParaRPr>
          </a:p>
          <a:p>
            <a:pPr marL="0" indent="0">
              <a:buNone/>
            </a:pPr>
            <a:endParaRPr lang="it-IT" sz="1200">
              <a:ea typeface="+mn-lt"/>
              <a:cs typeface="+mn-lt"/>
            </a:endParaRPr>
          </a:p>
          <a:p>
            <a:endParaRPr lang="it-IT" sz="1200">
              <a:ea typeface="Calibri"/>
              <a:cs typeface="Calibri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49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BD041B4-E352-BBF4-267D-B4238991C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896532"/>
            <a:ext cx="5509628" cy="387773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it-IT" sz="2000" b="1" spc="-60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RIUNIONI CON LE DIREZIONI E SERVIZI PROFESSIONALI DI AC (DAF – DRU – DSR - SSG):</a:t>
            </a:r>
            <a:br>
              <a:rPr lang="it-IT" sz="2700" b="1" spc="-60" dirty="0">
                <a:cs typeface="Calibri Light"/>
              </a:rPr>
            </a:br>
            <a:br>
              <a:rPr lang="it-IT" sz="2700" b="1" spc="-60" dirty="0">
                <a:cs typeface="Calibri Light"/>
              </a:rPr>
            </a:b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Problema delle assegnazioni dei protocolli e la corretta classificazione e fascicolazione con il progressivo svuotamento del Fascicolo provvisorio nel titolo XIV Documenti Condivisi;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Direzioni/Servizi Professionali hanno iniziato a mettere in ordine tutta la documentazione classificata temporaneamente nel Titolo XIV a partire dal 01/01/2022 inserendola nel giusto indice di classificazione e nel relativo fascicolo di pertinenza;</a:t>
            </a:r>
            <a:br>
              <a:rPr lang="it-IT" sz="2000" dirty="0">
                <a:cs typeface="Calibri Light"/>
              </a:rPr>
            </a:br>
            <a:br>
              <a:rPr lang="it-IT" sz="2000" dirty="0"/>
            </a:b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E’ stata data l’indicazione di chiudere i fascicoli per l’anno 2021, ed aprire nuovi fascicoli che riguardano l’anno corrente;</a:t>
            </a:r>
            <a:br>
              <a:rPr lang="it-IT" sz="2000" dirty="0">
                <a:cs typeface="Calibri Light"/>
              </a:rPr>
            </a:br>
            <a:br>
              <a:rPr lang="it-IT" sz="2000" dirty="0">
                <a:cs typeface="Calibri Light"/>
              </a:rPr>
            </a:b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/>
              </a:rPr>
              <a:t>Si è posta l'attenzione sulla corretta protocollazione della PEC;</a:t>
            </a:r>
            <a:br>
              <a:rPr lang="it-IT" sz="2000" dirty="0"/>
            </a:br>
            <a:br>
              <a:rPr lang="it-IT" sz="2000" dirty="0"/>
            </a:b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Periodicamente sono state svolte riunioni con RGD delle strutture allo scopo di fornire indicazioni importanti sulla corretta gestione del protocollo informatico.</a:t>
            </a:r>
            <a:br>
              <a:rPr lang="it-IT" sz="2000" dirty="0"/>
            </a:br>
            <a:endParaRPr lang="it-IT" sz="2000">
              <a:solidFill>
                <a:schemeClr val="tx1">
                  <a:lumMod val="75000"/>
                  <a:lumOff val="25000"/>
                </a:schemeClr>
              </a:solidFill>
              <a:cs typeface="Calibri Light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2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32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86D4068-D045-48B0-9A00-198F2FE4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664C4B-AAE2-4AA0-8918-134E8086F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9A4E396-5C1E-E886-8F30-013C640A8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  <a:cs typeface="Calibri Light"/>
              </a:rPr>
              <a:t>Attività previste entro la fine del 2022</a:t>
            </a:r>
            <a:br>
              <a:rPr lang="it-IT" b="1" dirty="0">
                <a:cs typeface="Calibri Light"/>
              </a:rPr>
            </a:br>
            <a:endParaRPr lang="it-IT" b="1" dirty="0">
              <a:solidFill>
                <a:schemeClr val="accent1">
                  <a:lumMod val="50000"/>
                </a:schemeClr>
              </a:solidFill>
              <a:cs typeface="Calibri Ligh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6F9FD8-4CFE-4C77-8F29-5D801C57E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755900B6-3A21-CBA4-3A6D-9D8981854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641067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943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41A9DD7B25F1D419C51EEE23EA6D1BF" ma:contentTypeVersion="12" ma:contentTypeDescription="Creare un nuovo documento." ma:contentTypeScope="" ma:versionID="fa8a8f17738dde79fdd3e189175f0648">
  <xsd:schema xmlns:xsd="http://www.w3.org/2001/XMLSchema" xmlns:xs="http://www.w3.org/2001/XMLSchema" xmlns:p="http://schemas.microsoft.com/office/2006/metadata/properties" xmlns:ns2="d141a3e9-a6cd-4f11-b000-6e05746d1d62" xmlns:ns3="cd18dbba-41df-4bbf-8783-5795ba4d7e5a" targetNamespace="http://schemas.microsoft.com/office/2006/metadata/properties" ma:root="true" ma:fieldsID="5db9389112634b684f8297abfe23c6ac" ns2:_="" ns3:_="">
    <xsd:import namespace="d141a3e9-a6cd-4f11-b000-6e05746d1d62"/>
    <xsd:import namespace="cd18dbba-41df-4bbf-8783-5795ba4d7e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1a3e9-a6cd-4f11-b000-6e05746d1d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18dbba-41df-4bbf-8783-5795ba4d7e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02F21E-B1C4-49D7-8A80-E6EB835FA0B3}">
  <ds:schemaRefs>
    <ds:schemaRef ds:uri="cd18dbba-41df-4bbf-8783-5795ba4d7e5a"/>
    <ds:schemaRef ds:uri="d141a3e9-a6cd-4f11-b000-6e05746d1d6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DF6194-A309-4833-ADE7-C6FD75894A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811DC3-8367-4CF1-B328-1BE24851FB7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Widescreen</PresentationFormat>
  <Paragraphs>73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21" baseType="lpstr">
      <vt:lpstr>Arial</vt:lpstr>
      <vt:lpstr>Arial</vt:lpstr>
      <vt:lpstr>Arial Nova</vt:lpstr>
      <vt:lpstr>Calibri</vt:lpstr>
      <vt:lpstr>Calibri Light</vt:lpstr>
      <vt:lpstr>Corbel</vt:lpstr>
      <vt:lpstr>Rockwell</vt:lpstr>
      <vt:lpstr>Wingdings</vt:lpstr>
      <vt:lpstr>Wingdings 2</vt:lpstr>
      <vt:lpstr>Frame</vt:lpstr>
      <vt:lpstr>Atlas</vt:lpstr>
      <vt:lpstr>GESTIONE DOCUMENTALE E PROTOCOLLO INFORMATICO</vt:lpstr>
      <vt:lpstr>Dove eravamo rimasti....???</vt:lpstr>
      <vt:lpstr>Quale sarà il tavolo di lavoro futuro? </vt:lpstr>
      <vt:lpstr> Manuale di gestione documentale  - INFN</vt:lpstr>
      <vt:lpstr>Le attività nell’archivio corrente</vt:lpstr>
      <vt:lpstr>Nel MDG si è posta l'attenzione sui seguenti aspetti:</vt:lpstr>
      <vt:lpstr>LA PROTOCOLLAZIONE DEI DOCUMENTI RISERVATI </vt:lpstr>
      <vt:lpstr>RIUNIONI CON LE DIREZIONI E SERVIZI PROFESSIONALI DI AC (DAF – DRU – DSR - SSG):  Problema delle assegnazioni dei protocolli e la corretta classificazione e fascicolazione con il progressivo svuotamento del Fascicolo provvisorio nel titolo XIV Documenti Condivisi;  Le Direzioni/Servizi Professionali hanno iniziato a mettere in ordine tutta la documentazione classificata temporaneamente nel Titolo XIV a partire dal 01/01/2022 inserendola nel giusto indice di classificazione e nel relativo fascicolo di pertinenza;  E’ stata data l’indicazione di chiudere i fascicoli per l’anno 2021, ed aprire nuovi fascicoli che riguardano l’anno corrente;  Si è posta l'attenzione sulla corretta protocollazione della PEC;  Periodicamente sono state svolte riunioni con RGD delle strutture allo scopo di fornire indicazioni importanti sulla corretta gestione del protocollo informatico. </vt:lpstr>
      <vt:lpstr>Attività previste entro la fine del 2022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GESTIONE DOCUMENTALE E PROTOCOLLO INFORMATICO</dc:title>
  <dc:creator>Antonella Mancuso</dc:creator>
  <cp:lastModifiedBy>Antonella Mancuso</cp:lastModifiedBy>
  <cp:revision>61</cp:revision>
  <dcterms:created xsi:type="dcterms:W3CDTF">2022-05-11T11:57:42Z</dcterms:created>
  <dcterms:modified xsi:type="dcterms:W3CDTF">2022-06-03T15:27:50Z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0x010100641A9DD7B25F1D419C51EEE23EA6D1BF</vt:lpwstr>
  </property>
</Properties>
</file>