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1" r:id="rId2"/>
    <p:sldId id="305" r:id="rId3"/>
    <p:sldId id="290" r:id="rId4"/>
    <p:sldId id="307" r:id="rId5"/>
    <p:sldId id="308" r:id="rId6"/>
    <p:sldId id="288" r:id="rId7"/>
    <p:sldId id="259" r:id="rId8"/>
    <p:sldId id="289" r:id="rId9"/>
    <p:sldId id="304" r:id="rId10"/>
    <p:sldId id="261" r:id="rId11"/>
    <p:sldId id="262" r:id="rId12"/>
    <p:sldId id="315" r:id="rId13"/>
    <p:sldId id="292" r:id="rId14"/>
    <p:sldId id="316" r:id="rId15"/>
    <p:sldId id="294" r:id="rId16"/>
    <p:sldId id="889" r:id="rId17"/>
    <p:sldId id="303" r:id="rId18"/>
    <p:sldId id="263" r:id="rId19"/>
    <p:sldId id="291" r:id="rId20"/>
    <p:sldId id="265" r:id="rId21"/>
    <p:sldId id="298" r:id="rId22"/>
    <p:sldId id="310" r:id="rId23"/>
    <p:sldId id="311" r:id="rId24"/>
    <p:sldId id="312" r:id="rId25"/>
    <p:sldId id="313" r:id="rId26"/>
    <p:sldId id="314" r:id="rId27"/>
    <p:sldId id="297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554BFCC-74B1-0B46-B651-542ACD8B321A}">
          <p14:sldIdLst>
            <p14:sldId id="281"/>
          </p14:sldIdLst>
        </p14:section>
        <p14:section name="Sezione di riepilogo" id="{FDA93E9D-C0F6-FA44-9BD5-91B0D9C458FF}">
          <p14:sldIdLst>
            <p14:sldId id="305"/>
          </p14:sldIdLst>
        </p14:section>
        <p14:section name="Sezione 1" id="{577C7D31-18EF-4549-9D6B-6C2CF0BEEE5B}">
          <p14:sldIdLst>
            <p14:sldId id="290"/>
            <p14:sldId id="307"/>
            <p14:sldId id="308"/>
            <p14:sldId id="288"/>
            <p14:sldId id="259"/>
            <p14:sldId id="289"/>
          </p14:sldIdLst>
        </p14:section>
        <p14:section name="Section 2" id="{852EBB1B-6645-BF44-8FFA-4A0A37CA210A}">
          <p14:sldIdLst>
            <p14:sldId id="304"/>
            <p14:sldId id="261"/>
            <p14:sldId id="262"/>
            <p14:sldId id="315"/>
            <p14:sldId id="292"/>
            <p14:sldId id="316"/>
            <p14:sldId id="294"/>
            <p14:sldId id="889"/>
          </p14:sldIdLst>
        </p14:section>
        <p14:section name="Sezione 3" id="{16DC2602-D0E5-0B4A-8F6C-D2DE84BEA437}">
          <p14:sldIdLst>
            <p14:sldId id="303"/>
            <p14:sldId id="263"/>
            <p14:sldId id="291"/>
            <p14:sldId id="265"/>
          </p14:sldIdLst>
        </p14:section>
        <p14:section name="Sezione 4" id="{86827986-BC99-CA4E-9EA6-0C46C2F4252B}">
          <p14:sldIdLst>
            <p14:sldId id="298"/>
            <p14:sldId id="310"/>
            <p14:sldId id="311"/>
            <p14:sldId id="312"/>
            <p14:sldId id="313"/>
            <p14:sldId id="314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500"/>
    <a:srgbClr val="09070F"/>
    <a:srgbClr val="0D0912"/>
    <a:srgbClr val="404040"/>
    <a:srgbClr val="E5CD8A"/>
    <a:srgbClr val="FFC000"/>
    <a:srgbClr val="BDD7EE"/>
    <a:srgbClr val="E4CD8A"/>
    <a:srgbClr val="FF1940"/>
    <a:srgbClr val="01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79"/>
    <p:restoredTop sz="96327"/>
  </p:normalViewPr>
  <p:slideViewPr>
    <p:cSldViewPr snapToGrid="0" snapToObjects="1">
      <p:cViewPr varScale="1">
        <p:scale>
          <a:sx n="144" d="100"/>
          <a:sy n="144" d="100"/>
        </p:scale>
        <p:origin x="9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1D7BD-B0AE-AE46-8B1B-CADEA4EEA8B7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6539F-1128-9841-BD58-C66484B045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7001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9740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399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5858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6141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85662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635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33456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B0AD530B-8EC8-4709-B322-33BDFA1ED3DA}" type="slidenum">
              <a:rPr lang="de-DE" altLang="de-DE" smtClean="0"/>
              <a:t>20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3549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B882E-1D10-A86D-2E9C-9E4D0EC73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315B83-8AD2-69E1-70CB-D9532D700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8C47DC-0E31-1F34-F07B-B74853CB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801BE6-24AF-DDFE-3DC8-4D4135F0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BC155C-A538-4313-0DFD-84F430CE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93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BC6D0C-E728-D41A-4487-CA8BC47F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399E274-D727-181F-BAAA-DA4E61260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1BF377-4E8C-C233-DDA1-21DE8E8A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7E473E-010B-9B91-2049-34BF6F69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F59F2-4F0E-A6D5-A31B-DAE155222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13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DFE8394-9E15-5E35-F74D-7D8D69F92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5159E7-5A8E-A2DA-A6F4-7779F3965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1BD7AD-D363-538C-E627-3E6F39F7D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17BB0B-8A48-5D09-6DEC-313DD10C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172A48-18ED-635A-AB50-0EFA31E7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65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F7D82D-6884-51C8-1105-17639672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21FB9C-8099-04D3-2E07-6763E66E4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453765-B502-AE99-CA15-7C6961C9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9BB2C8-A1DD-75FB-5EFE-815100CF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759EE3-C3DB-ABEA-57AF-64CE3D13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5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75F4A-2DDB-D7F8-8942-6556D6BE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12B18-AF9D-97C2-23C1-04D470BB9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87E0E5-F9F5-6DE7-8126-600A8B800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64DE9F-9232-E894-428C-CA4B88EC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DC335E-98CF-16AE-65AB-92DB16ED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69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9F90C-917B-A8A8-69BD-57ED2BD0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366E3D-884E-B294-9B2A-957CADE6C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0AF08A-015B-3C8D-3529-11B6C8484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FAC591-C61D-4ECA-4700-5889EE9D2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9EB728-4B54-6B78-52F3-B9CF4EDF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91A9CF-82DC-4C38-3D8E-3933E1BA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66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E672B-468B-60C9-09FD-4960B2230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4AF0BE-62FD-2C36-3B00-C728F24BD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9B199E-C408-2697-6A0D-E61BC561A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1AD286-53E0-971E-207C-B74E6760E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12186E-7B10-7E1E-4DA6-83777C15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B48B2B-715B-3938-81BB-FF8B31F8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F6769A-54E5-0AAF-9714-01AFB533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EBA2ECA-71C3-5D96-3D77-D06C9A71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03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57400-5208-A684-634B-0AD02912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A30EB61-F517-5847-1364-561B1B50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DD0252-B859-DE25-B217-D67DB19F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3C28DC-C68F-5A78-B947-B657FC4C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18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ECBEFA-75BC-264D-614C-7B957639D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E143CDD-341B-D758-5E04-532DD9A9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1538A1-5E2B-DC8F-10AF-FDD31E91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23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19872F-AB93-39F0-AD0E-BAC66228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E68B96-5B0E-5C24-AFAB-7F1E99A5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45AB99-ADD0-01A5-3EFA-74A729982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529AE2-5C4A-12C7-6EB4-64ABC8BB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E94C80-E88B-6E21-1F4E-5989C852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168BBF-7069-9A24-FD58-6493B332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6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6343A-B4DC-006D-168E-F0EAABC0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A3D9D0A-F819-1CE9-E181-32BB1B995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1689E9-4606-8574-81A6-751FBECA4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D55B92-7F5C-03A8-4A2C-DAF652B2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8A486B-A8FE-9B2E-A472-6E308E5DF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FB9434-8953-182D-0AAC-CB948E12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37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A2A6A6-1F0B-C40B-4872-EA687D5B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659CB2-95BB-53CC-D29B-E1445F594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F5AA4B-0AFD-4C89-ADC8-2D84C774C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7C60-F700-D24B-A1C4-28AC81E9C15D}" type="datetimeFigureOut">
              <a:rPr lang="it-IT" smtClean="0"/>
              <a:t>06/06/22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8F94AE-ADC9-304E-FC28-16768B519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A33888-279D-421E-36A3-D5A5CE33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F030-585E-5246-9AC8-F5DCF1D112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05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emf"/><Relationship Id="rId11" Type="http://schemas.openxmlformats.org/officeDocument/2006/relationships/image" Target="../media/image22.jpe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emf"/><Relationship Id="rId11" Type="http://schemas.openxmlformats.org/officeDocument/2006/relationships/image" Target="../media/image22.jpe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.emf"/><Relationship Id="rId11" Type="http://schemas.openxmlformats.org/officeDocument/2006/relationships/image" Target="../media/image22.jpe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5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7.xml"/><Relationship Id="rId5" Type="http://schemas.openxmlformats.org/officeDocument/2006/relationships/image" Target="../media/image6.png"/><Relationship Id="rId10" Type="http://schemas.openxmlformats.org/officeDocument/2006/relationships/slide" Target="slide21.xml"/><Relationship Id="rId4" Type="http://schemas.openxmlformats.org/officeDocument/2006/relationships/image" Target="../media/image5.png"/><Relationship Id="rId9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1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4.jpe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12" Type="http://schemas.openxmlformats.org/officeDocument/2006/relationships/image" Target="../media/image3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2.jpe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12" Type="http://schemas.openxmlformats.org/officeDocument/2006/relationships/image" Target="../media/image3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2.jpeg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4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3.jpeg"/><Relationship Id="rId11" Type="http://schemas.openxmlformats.org/officeDocument/2006/relationships/image" Target="../media/image32.jpeg"/><Relationship Id="rId5" Type="http://schemas.microsoft.com/office/2007/relationships/hdphoto" Target="../media/hdphoto6.wdp"/><Relationship Id="rId15" Type="http://schemas.openxmlformats.org/officeDocument/2006/relationships/image" Target="../media/image35.png"/><Relationship Id="rId10" Type="http://schemas.openxmlformats.org/officeDocument/2006/relationships/image" Target="../media/image15.jpeg"/><Relationship Id="rId4" Type="http://schemas.openxmlformats.org/officeDocument/2006/relationships/image" Target="../media/image29.png"/><Relationship Id="rId9" Type="http://schemas.openxmlformats.org/officeDocument/2006/relationships/slide" Target="slide2.xml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7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73D3EFE2-8D52-913E-6166-2B07C2499EAB}"/>
              </a:ext>
            </a:extLst>
          </p:cNvPr>
          <p:cNvGrpSpPr/>
          <p:nvPr/>
        </p:nvGrpSpPr>
        <p:grpSpPr>
          <a:xfrm>
            <a:off x="8651578" y="50569"/>
            <a:ext cx="3476962" cy="764270"/>
            <a:chOff x="6421124" y="0"/>
            <a:chExt cx="5631428" cy="1111199"/>
          </a:xfrm>
        </p:grpSpPr>
        <p:sp>
          <p:nvSpPr>
            <p:cNvPr id="4" name="Rectangle 65">
              <a:extLst>
                <a:ext uri="{FF2B5EF4-FFF2-40B4-BE49-F238E27FC236}">
                  <a16:creationId xmlns:a16="http://schemas.microsoft.com/office/drawing/2014/main" id="{2BFBF483-BE5C-7DC9-B270-80D1BDDE9793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7">
              <a:extLst>
                <a:ext uri="{FF2B5EF4-FFF2-40B4-BE49-F238E27FC236}">
                  <a16:creationId xmlns:a16="http://schemas.microsoft.com/office/drawing/2014/main" id="{A391E927-BDE1-698F-3573-59B5C5FF5C98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63">
              <a:extLst>
                <a:ext uri="{FF2B5EF4-FFF2-40B4-BE49-F238E27FC236}">
                  <a16:creationId xmlns:a16="http://schemas.microsoft.com/office/drawing/2014/main" id="{31179891-F1E0-8CA6-04AB-492B3B2F272B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B6784152-2E79-F6F6-0EDF-8241C905A17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45406087-6275-F119-AB91-86B9F4DE92D5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A0B3767E-5142-B8A6-FE2B-778ECC4A75B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41">
              <a:extLst>
                <a:ext uri="{FF2B5EF4-FFF2-40B4-BE49-F238E27FC236}">
                  <a16:creationId xmlns:a16="http://schemas.microsoft.com/office/drawing/2014/main" id="{53B6EEFD-8A56-1D9B-E56D-56670CAA54D1}"/>
                </a:ext>
              </a:extLst>
            </p:cNvPr>
            <p:cNvSpPr txBox="1"/>
            <p:nvPr/>
          </p:nvSpPr>
          <p:spPr>
            <a:xfrm>
              <a:off x="6543673" y="7607"/>
              <a:ext cx="1663229" cy="8423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1" name="TextBox 41">
              <a:extLst>
                <a:ext uri="{FF2B5EF4-FFF2-40B4-BE49-F238E27FC236}">
                  <a16:creationId xmlns:a16="http://schemas.microsoft.com/office/drawing/2014/main" id="{FEA8E0CB-603A-E14F-3EE8-C02C6B6E2747}"/>
                </a:ext>
              </a:extLst>
            </p:cNvPr>
            <p:cNvSpPr txBox="1"/>
            <p:nvPr/>
          </p:nvSpPr>
          <p:spPr>
            <a:xfrm>
              <a:off x="8460492" y="21270"/>
              <a:ext cx="1663229" cy="8423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2" name="TextBox 41">
              <a:extLst>
                <a:ext uri="{FF2B5EF4-FFF2-40B4-BE49-F238E27FC236}">
                  <a16:creationId xmlns:a16="http://schemas.microsoft.com/office/drawing/2014/main" id="{A9D5A6CF-0A3B-90ED-F852-5580518C86EA}"/>
                </a:ext>
              </a:extLst>
            </p:cNvPr>
            <p:cNvSpPr txBox="1"/>
            <p:nvPr/>
          </p:nvSpPr>
          <p:spPr>
            <a:xfrm>
              <a:off x="10389323" y="0"/>
              <a:ext cx="1663229" cy="8423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4C76D99A-6BE5-B82C-5A61-5696CB541BC6}"/>
              </a:ext>
            </a:extLst>
          </p:cNvPr>
          <p:cNvSpPr/>
          <p:nvPr/>
        </p:nvSpPr>
        <p:spPr>
          <a:xfrm>
            <a:off x="1802481" y="3429000"/>
            <a:ext cx="7440383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506" name="Picture 2" descr="Mole Antonelliana | BluGraphia">
            <a:extLst>
              <a:ext uri="{FF2B5EF4-FFF2-40B4-BE49-F238E27FC236}">
                <a16:creationId xmlns:a16="http://schemas.microsoft.com/office/drawing/2014/main" id="{7A47D69A-15AE-BACF-14CF-14B5B561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0" smoothnes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700"/>
            <a:ext cx="24638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C30878-DBD3-456C-99A7-6C94BC8B5130}"/>
              </a:ext>
            </a:extLst>
          </p:cNvPr>
          <p:cNvSpPr txBox="1">
            <a:spLocks/>
          </p:cNvSpPr>
          <p:nvPr/>
        </p:nvSpPr>
        <p:spPr>
          <a:xfrm>
            <a:off x="2047214" y="1686226"/>
            <a:ext cx="10914912" cy="2275046"/>
          </a:xfrm>
          <a:prstGeom prst="rect">
            <a:avLst/>
          </a:prstGeom>
        </p:spPr>
        <p:txBody>
          <a:bodyPr lIns="0" tIns="0" rIns="0" bIns="0" numCol="1"/>
          <a:lstStyle>
            <a:lvl1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​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spcBef>
                <a:spcPts val="700"/>
              </a:spcBef>
              <a:buFont typeface="Arial" panose="020B0604020202020204" pitchFamily="34" charset="0"/>
              <a:buChar char="•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–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8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64000" indent="-25200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Char char="-"/>
              <a:defRPr sz="24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96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duemila</a:t>
            </a:r>
            <a:r>
              <a:rPr lang="en-US" sz="9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 </a:t>
            </a:r>
            <a:r>
              <a:rPr lang="en-US" sz="1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22</a:t>
            </a:r>
          </a:p>
          <a:p>
            <a:pPr lvl="1">
              <a:lnSpc>
                <a:spcPct val="80000"/>
              </a:lnSpc>
              <a:buNone/>
            </a:pPr>
            <a:endParaRPr lang="en-US" sz="1200" b="1" dirty="0">
              <a:solidFill>
                <a:srgbClr val="01A8FF"/>
              </a:solidFill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Segoe UI Black" panose="020F0502020204030204" pitchFamily="34" charset="0"/>
              <a:cs typeface="Segoe UI Black" panose="020F0502020204030204" pitchFamily="34" charset="0"/>
            </a:endParaRPr>
          </a:p>
          <a:p>
            <a:pPr lvl="1">
              <a:lnSpc>
                <a:spcPct val="80000"/>
              </a:lnSpc>
              <a:buNone/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ATTIVITA’</a:t>
            </a:r>
            <a:r>
              <a:rPr lang="en-US" sz="3200" b="1" dirty="0">
                <a:solidFill>
                  <a:srgbClr val="01A8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6000" b="1" dirty="0">
                <a:solidFill>
                  <a:srgbClr val="01A8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UFFICIO TRANSIZIONE DIGITALE e PROTOCOLLO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4CDDC49-76B5-40F2-EA85-B3968C8593B1}"/>
              </a:ext>
            </a:extLst>
          </p:cNvPr>
          <p:cNvSpPr/>
          <p:nvPr/>
        </p:nvSpPr>
        <p:spPr>
          <a:xfrm>
            <a:off x="10521350" y="6488668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C</a:t>
            </a:r>
            <a:r>
              <a:rPr lang="en-US" b="1" i="1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laudio </a:t>
            </a:r>
            <a:r>
              <a:rPr lang="en-US" b="1" i="1" dirty="0"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C</a:t>
            </a:r>
            <a:r>
              <a:rPr lang="en-US" b="1" i="1" dirty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Bradley Hand ITC" panose="03070402050302030203" pitchFamily="66" charset="77"/>
                <a:cs typeface="Segoe UI Black" panose="020F0502020204030204" pitchFamily="34" charset="0"/>
              </a:rPr>
              <a:t>iamei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Immagine 17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0937E46-B369-D91C-62C3-4CA4E6B2A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3" y="82308"/>
            <a:ext cx="1434835" cy="727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912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7353421" y="1109436"/>
            <a:ext cx="4595425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FDAF1F"/>
                </a:solidFill>
              </a:rPr>
              <a:t>GESTIONE DOCUMENTALE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7353421" y="1603920"/>
            <a:ext cx="4620254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Introduzione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un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sistema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gestione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documentale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4FDE5B-904F-4AE7-9B55-439FCD99B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15" t="15906" r="44062" b="2208"/>
          <a:stretch/>
        </p:blipFill>
        <p:spPr>
          <a:xfrm>
            <a:off x="-7883" y="0"/>
            <a:ext cx="2244132" cy="6844882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4CF7-1A63-40C2-B2E6-74365B04AF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70" r="63135"/>
          <a:stretch/>
        </p:blipFill>
        <p:spPr>
          <a:xfrm>
            <a:off x="2236249" y="0"/>
            <a:ext cx="2236254" cy="685800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02AE25-AE6C-41A7-834C-CD89901260F8}"/>
              </a:ext>
            </a:extLst>
          </p:cNvPr>
          <p:cNvSpPr txBox="1"/>
          <p:nvPr/>
        </p:nvSpPr>
        <p:spPr>
          <a:xfrm>
            <a:off x="7353421" y="2749850"/>
            <a:ext cx="2748573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1"/>
                </a:solidFill>
              </a:rPr>
              <a:t>TOOL DELIBERE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F2DC3-8204-435C-A332-8E1567BA1C88}"/>
              </a:ext>
            </a:extLst>
          </p:cNvPr>
          <p:cNvSpPr txBox="1"/>
          <p:nvPr/>
        </p:nvSpPr>
        <p:spPr>
          <a:xfrm>
            <a:off x="7353421" y="3244334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Avvio</a:t>
            </a:r>
            <a:r>
              <a:rPr lang="de-DE" altLang="de-DE" sz="2400" dirty="0">
                <a:solidFill>
                  <a:schemeClr val="bg1"/>
                </a:solidFill>
              </a:rPr>
              <a:t> del </a:t>
            </a:r>
            <a:r>
              <a:rPr lang="de-DE" altLang="de-DE" sz="2400" dirty="0" err="1">
                <a:solidFill>
                  <a:schemeClr val="bg1"/>
                </a:solidFill>
              </a:rPr>
              <a:t>progetto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delibere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FED16D-8F5D-4D29-A55B-5B4B7626FA4B}"/>
              </a:ext>
            </a:extLst>
          </p:cNvPr>
          <p:cNvSpPr txBox="1"/>
          <p:nvPr/>
        </p:nvSpPr>
        <p:spPr>
          <a:xfrm>
            <a:off x="7353421" y="4759596"/>
            <a:ext cx="2336858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EBBADB"/>
                </a:solidFill>
              </a:rPr>
              <a:t>LIBRO FIRMA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7EFD4-6489-4164-AB76-879EBB281636}"/>
              </a:ext>
            </a:extLst>
          </p:cNvPr>
          <p:cNvSpPr txBox="1"/>
          <p:nvPr/>
        </p:nvSpPr>
        <p:spPr>
          <a:xfrm>
            <a:off x="7353421" y="5254080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Revisione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dell‘attuale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Libro</a:t>
            </a:r>
            <a:r>
              <a:rPr lang="de-DE" altLang="de-DE" sz="2400" dirty="0">
                <a:solidFill>
                  <a:schemeClr val="bg1"/>
                </a:solidFill>
              </a:rPr>
              <a:t> Firma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4C912C7-2FDE-D617-45A7-F7FA7B864604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9" name="Rectangle 65">
              <a:extLst>
                <a:ext uri="{FF2B5EF4-FFF2-40B4-BE49-F238E27FC236}">
                  <a16:creationId xmlns:a16="http://schemas.microsoft.com/office/drawing/2014/main" id="{67A6FA31-1FC2-E669-75BA-72B71DAC0CB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7">
              <a:extLst>
                <a:ext uri="{FF2B5EF4-FFF2-40B4-BE49-F238E27FC236}">
                  <a16:creationId xmlns:a16="http://schemas.microsoft.com/office/drawing/2014/main" id="{9FC7BB8C-CE9A-4A76-2377-B7BBA5536EF7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F8A2EE6-C9D5-CD22-9A36-9CB33871767D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E93FF6D5-23BE-0E55-EC2C-081DA586D062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8AA8F1F-6B84-15A4-378B-A6CE79A3D57E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49B203F1-A2CF-0CD2-6189-8D76764F4925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1">
              <a:extLst>
                <a:ext uri="{FF2B5EF4-FFF2-40B4-BE49-F238E27FC236}">
                  <a16:creationId xmlns:a16="http://schemas.microsoft.com/office/drawing/2014/main" id="{C3808807-2359-1176-CD9E-D1376F7FEFE6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9A46693C-71C1-4CAA-F13D-A0728E91EB30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20DB6442-5B97-8FC8-C8A8-41FB521B53E9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2050" name="Picture 2" descr="Come migliorare l'efficacia del CDA - DiliTrust">
            <a:extLst>
              <a:ext uri="{FF2B5EF4-FFF2-40B4-BE49-F238E27FC236}">
                <a16:creationId xmlns:a16="http://schemas.microsoft.com/office/drawing/2014/main" id="{6ABDE06F-9C66-497D-DF0E-8390A224F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r="60430"/>
          <a:stretch/>
        </p:blipFill>
        <p:spPr bwMode="auto">
          <a:xfrm>
            <a:off x="2247528" y="-550"/>
            <a:ext cx="2217630" cy="6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tto sulla validità legale della firma digitale ed elettronica -  Linkiesta.it">
            <a:extLst>
              <a:ext uri="{FF2B5EF4-FFF2-40B4-BE49-F238E27FC236}">
                <a16:creationId xmlns:a16="http://schemas.microsoft.com/office/drawing/2014/main" id="{105FC461-CE92-DA85-AED9-1EC31CB19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326" r="64342"/>
          <a:stretch/>
        </p:blipFill>
        <p:spPr bwMode="auto">
          <a:xfrm>
            <a:off x="4470417" y="-5136"/>
            <a:ext cx="227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Immagine che contiene testo, persona, portatile, persone&#10;&#10;Descrizione generata automaticamente">
            <a:extLst>
              <a:ext uri="{FF2B5EF4-FFF2-40B4-BE49-F238E27FC236}">
                <a16:creationId xmlns:a16="http://schemas.microsoft.com/office/drawing/2014/main" id="{7D5C8905-BAC8-1747-8413-927649C4DB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669"/>
          <a:stretch/>
        </p:blipFill>
        <p:spPr>
          <a:xfrm>
            <a:off x="-7883" y="7996"/>
            <a:ext cx="2255411" cy="6858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80BE41A-5D86-0B48-6C2C-F55580809D67}"/>
              </a:ext>
            </a:extLst>
          </p:cNvPr>
          <p:cNvSpPr/>
          <p:nvPr/>
        </p:nvSpPr>
        <p:spPr>
          <a:xfrm>
            <a:off x="7007552" y="123514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CF0CDA3D-7465-899C-3BB3-FFF3A70B17CA}"/>
              </a:ext>
            </a:extLst>
          </p:cNvPr>
          <p:cNvSpPr/>
          <p:nvPr/>
        </p:nvSpPr>
        <p:spPr>
          <a:xfrm>
            <a:off x="7007552" y="2875562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76F3A10-C32E-A7EC-82FD-2759AEC67395}"/>
              </a:ext>
            </a:extLst>
          </p:cNvPr>
          <p:cNvSpPr/>
          <p:nvPr/>
        </p:nvSpPr>
        <p:spPr>
          <a:xfrm>
            <a:off x="7007552" y="488530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57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5356439" y="699239"/>
            <a:ext cx="5387586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spc="300" dirty="0"/>
              <a:t>GESTIONE DOCUMENTALE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5951057" y="1552973"/>
            <a:ext cx="6224918" cy="33239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software</a:t>
            </a:r>
            <a:r>
              <a:rPr lang="de-DE" alt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endParaRPr lang="de-DE" altLang="de-DE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Cambiare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modo di gestire i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documenti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Integrazione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semplici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workflow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Integrazione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Conservazione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Documentale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unica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AOO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278E0-B22E-401E-A5EB-A34D5D274BC3}"/>
              </a:ext>
            </a:extLst>
          </p:cNvPr>
          <p:cNvSpPr txBox="1"/>
          <p:nvPr/>
        </p:nvSpPr>
        <p:spPr>
          <a:xfrm>
            <a:off x="4761821" y="5598319"/>
            <a:ext cx="1189236" cy="1015663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r"/>
            <a:r>
              <a:rPr lang="de-DE" altLang="de-DE" sz="6000" b="1" dirty="0">
                <a:solidFill>
                  <a:srgbClr val="C00000"/>
                </a:solidFill>
              </a:rPr>
              <a:t>5 </a:t>
            </a:r>
            <a:r>
              <a:rPr lang="de-DE" altLang="de-DE" sz="4400" b="1" dirty="0">
                <a:solidFill>
                  <a:srgbClr val="C00000"/>
                </a:solidFill>
              </a:rPr>
              <a:t>%</a:t>
            </a:r>
            <a:endParaRPr lang="de-DE" altLang="de-DE" sz="6000" b="1" dirty="0">
              <a:solidFill>
                <a:srgbClr val="C00000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8101AE1-83ED-2CCC-4E6A-FBA1C507DB31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B135B952-0C65-89CC-8211-0B1349E2B5B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34ADF6E-BDAA-8DAC-3697-8F5707FD0CE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D559307A-1146-5A3C-CDA6-E5409CB96C3C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7F82237F-0E84-9C75-1FF3-75E0158238C0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B45DB9A8-F573-A0DF-0F16-F7DC1D307256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7034121F-54D5-3FA6-6C9F-7DDD1AFF7BFA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DAF708E8-9562-532B-635B-060519F3F89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5BA577FB-52DC-CB47-5009-EA1586CE49C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5CDAFACC-9BE1-3A11-A517-93DE673D2E67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4" name="Immagine 3" descr="Immagine che contiene testo, persona, portatile, persone&#10;&#10;Descrizione generata automaticamente">
            <a:extLst>
              <a:ext uri="{FF2B5EF4-FFF2-40B4-BE49-F238E27FC236}">
                <a16:creationId xmlns:a16="http://schemas.microsoft.com/office/drawing/2014/main" id="{487036E8-3D44-2621-4A69-8DA9FD0FE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" y="13119"/>
            <a:ext cx="457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52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7353421" y="1109436"/>
            <a:ext cx="4595425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FDAF1F"/>
                </a:solidFill>
              </a:rPr>
              <a:t>GESTIONE DOCUMENTALE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7353421" y="1603920"/>
            <a:ext cx="4620254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Introduzione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un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sistema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gestione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documentale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4FDE5B-904F-4AE7-9B55-439FCD99B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15" t="15906" r="44062" b="2208"/>
          <a:stretch/>
        </p:blipFill>
        <p:spPr>
          <a:xfrm>
            <a:off x="-7883" y="0"/>
            <a:ext cx="2244132" cy="6844882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4CF7-1A63-40C2-B2E6-74365B04AF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70" r="63135"/>
          <a:stretch/>
        </p:blipFill>
        <p:spPr>
          <a:xfrm>
            <a:off x="2236249" y="0"/>
            <a:ext cx="2236254" cy="685800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02AE25-AE6C-41A7-834C-CD89901260F8}"/>
              </a:ext>
            </a:extLst>
          </p:cNvPr>
          <p:cNvSpPr txBox="1"/>
          <p:nvPr/>
        </p:nvSpPr>
        <p:spPr>
          <a:xfrm>
            <a:off x="7353421" y="2749850"/>
            <a:ext cx="2748573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1"/>
                </a:solidFill>
              </a:rPr>
              <a:t>TOOL DELIBERE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F2DC3-8204-435C-A332-8E1567BA1C88}"/>
              </a:ext>
            </a:extLst>
          </p:cNvPr>
          <p:cNvSpPr txBox="1"/>
          <p:nvPr/>
        </p:nvSpPr>
        <p:spPr>
          <a:xfrm>
            <a:off x="7353421" y="3244334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Avvio</a:t>
            </a:r>
            <a:r>
              <a:rPr lang="de-DE" altLang="de-DE" sz="2400" dirty="0">
                <a:solidFill>
                  <a:schemeClr val="bg1"/>
                </a:solidFill>
              </a:rPr>
              <a:t> del </a:t>
            </a:r>
            <a:r>
              <a:rPr lang="de-DE" altLang="de-DE" sz="2400" dirty="0" err="1">
                <a:solidFill>
                  <a:schemeClr val="bg1"/>
                </a:solidFill>
              </a:rPr>
              <a:t>progetto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delibere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FED16D-8F5D-4D29-A55B-5B4B7626FA4B}"/>
              </a:ext>
            </a:extLst>
          </p:cNvPr>
          <p:cNvSpPr txBox="1"/>
          <p:nvPr/>
        </p:nvSpPr>
        <p:spPr>
          <a:xfrm>
            <a:off x="7353421" y="4759596"/>
            <a:ext cx="2336858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EBBADB"/>
                </a:solidFill>
              </a:rPr>
              <a:t>LIBRO FIRMA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7EFD4-6489-4164-AB76-879EBB281636}"/>
              </a:ext>
            </a:extLst>
          </p:cNvPr>
          <p:cNvSpPr txBox="1"/>
          <p:nvPr/>
        </p:nvSpPr>
        <p:spPr>
          <a:xfrm>
            <a:off x="7353421" y="5254080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Revisione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dell‘attuale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Libro</a:t>
            </a:r>
            <a:r>
              <a:rPr lang="de-DE" altLang="de-DE" sz="2400" dirty="0">
                <a:solidFill>
                  <a:schemeClr val="bg1"/>
                </a:solidFill>
              </a:rPr>
              <a:t> Firma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4C912C7-2FDE-D617-45A7-F7FA7B864604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9" name="Rectangle 65">
              <a:extLst>
                <a:ext uri="{FF2B5EF4-FFF2-40B4-BE49-F238E27FC236}">
                  <a16:creationId xmlns:a16="http://schemas.microsoft.com/office/drawing/2014/main" id="{67A6FA31-1FC2-E669-75BA-72B71DAC0CB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7">
              <a:extLst>
                <a:ext uri="{FF2B5EF4-FFF2-40B4-BE49-F238E27FC236}">
                  <a16:creationId xmlns:a16="http://schemas.microsoft.com/office/drawing/2014/main" id="{9FC7BB8C-CE9A-4A76-2377-B7BBA5536EF7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F8A2EE6-C9D5-CD22-9A36-9CB33871767D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E93FF6D5-23BE-0E55-EC2C-081DA586D062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8AA8F1F-6B84-15A4-378B-A6CE79A3D57E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49B203F1-A2CF-0CD2-6189-8D76764F4925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1">
              <a:extLst>
                <a:ext uri="{FF2B5EF4-FFF2-40B4-BE49-F238E27FC236}">
                  <a16:creationId xmlns:a16="http://schemas.microsoft.com/office/drawing/2014/main" id="{C3808807-2359-1176-CD9E-D1376F7FEFE6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9A46693C-71C1-4CAA-F13D-A0728E91EB30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20DB6442-5B97-8FC8-C8A8-41FB521B53E9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2050" name="Picture 2" descr="Come migliorare l'efficacia del CDA - DiliTrust">
            <a:extLst>
              <a:ext uri="{FF2B5EF4-FFF2-40B4-BE49-F238E27FC236}">
                <a16:creationId xmlns:a16="http://schemas.microsoft.com/office/drawing/2014/main" id="{6ABDE06F-9C66-497D-DF0E-8390A224F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r="60430"/>
          <a:stretch/>
        </p:blipFill>
        <p:spPr bwMode="auto">
          <a:xfrm>
            <a:off x="2247528" y="-550"/>
            <a:ext cx="2217630" cy="6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tto sulla validità legale della firma digitale ed elettronica -  Linkiesta.it">
            <a:extLst>
              <a:ext uri="{FF2B5EF4-FFF2-40B4-BE49-F238E27FC236}">
                <a16:creationId xmlns:a16="http://schemas.microsoft.com/office/drawing/2014/main" id="{105FC461-CE92-DA85-AED9-1EC31CB19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326" r="64342"/>
          <a:stretch/>
        </p:blipFill>
        <p:spPr bwMode="auto">
          <a:xfrm>
            <a:off x="4470417" y="-5136"/>
            <a:ext cx="227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Immagine che contiene testo, persona, portatile, persone&#10;&#10;Descrizione generata automaticamente">
            <a:extLst>
              <a:ext uri="{FF2B5EF4-FFF2-40B4-BE49-F238E27FC236}">
                <a16:creationId xmlns:a16="http://schemas.microsoft.com/office/drawing/2014/main" id="{7D5C8905-BAC8-1747-8413-927649C4DB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669"/>
          <a:stretch/>
        </p:blipFill>
        <p:spPr>
          <a:xfrm>
            <a:off x="-7883" y="7996"/>
            <a:ext cx="2255411" cy="6858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80BE41A-5D86-0B48-6C2C-F55580809D67}"/>
              </a:ext>
            </a:extLst>
          </p:cNvPr>
          <p:cNvSpPr/>
          <p:nvPr/>
        </p:nvSpPr>
        <p:spPr>
          <a:xfrm>
            <a:off x="7007552" y="123514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CF0CDA3D-7465-899C-3BB3-FFF3A70B17CA}"/>
              </a:ext>
            </a:extLst>
          </p:cNvPr>
          <p:cNvSpPr/>
          <p:nvPr/>
        </p:nvSpPr>
        <p:spPr>
          <a:xfrm>
            <a:off x="7007552" y="2875562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76F3A10-C32E-A7EC-82FD-2759AEC67395}"/>
              </a:ext>
            </a:extLst>
          </p:cNvPr>
          <p:cNvSpPr/>
          <p:nvPr/>
        </p:nvSpPr>
        <p:spPr>
          <a:xfrm>
            <a:off x="7007552" y="488530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38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7878541" y="3316612"/>
            <a:ext cx="3169436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spc="300" dirty="0"/>
              <a:t>TOOL DELIBERE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4738205" y="3981128"/>
            <a:ext cx="7201454" cy="1846659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Realizzato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workflow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SVILUPPO</a:t>
            </a:r>
          </a:p>
          <a:p>
            <a:pPr marL="285750" indent="-28575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Avvio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documentale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278E0-B22E-401E-A5EB-A34D5D274BC3}"/>
              </a:ext>
            </a:extLst>
          </p:cNvPr>
          <p:cNvSpPr txBox="1"/>
          <p:nvPr/>
        </p:nvSpPr>
        <p:spPr>
          <a:xfrm>
            <a:off x="998079" y="4396625"/>
            <a:ext cx="1578766" cy="1015663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r"/>
            <a:r>
              <a:rPr lang="de-DE" altLang="de-DE" sz="6000" b="1" dirty="0">
                <a:solidFill>
                  <a:srgbClr val="C00000"/>
                </a:solidFill>
              </a:rPr>
              <a:t>50 </a:t>
            </a:r>
            <a:r>
              <a:rPr lang="de-DE" altLang="de-DE" sz="4400" b="1" dirty="0">
                <a:solidFill>
                  <a:srgbClr val="C00000"/>
                </a:solidFill>
              </a:rPr>
              <a:t>%</a:t>
            </a:r>
            <a:endParaRPr lang="de-DE" altLang="de-DE" sz="6000" b="1" dirty="0">
              <a:solidFill>
                <a:srgbClr val="C00000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8101AE1-83ED-2CCC-4E6A-FBA1C507DB31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B135B952-0C65-89CC-8211-0B1349E2B5B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34ADF6E-BDAA-8DAC-3697-8F5707FD0CE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D559307A-1146-5A3C-CDA6-E5409CB96C3C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7F82237F-0E84-9C75-1FF3-75E0158238C0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B45DB9A8-F573-A0DF-0F16-F7DC1D307256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7034121F-54D5-3FA6-6C9F-7DDD1AFF7BFA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DAF708E8-9562-532B-635B-060519F3F89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5BA577FB-52DC-CB47-5009-EA1586CE49C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5CDAFACC-9BE1-3A11-A517-93DE673D2E67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1026" name="Picture 2" descr="Come migliorare l'efficacia del CDA - DiliTrust">
            <a:extLst>
              <a:ext uri="{FF2B5EF4-FFF2-40B4-BE49-F238E27FC236}">
                <a16:creationId xmlns:a16="http://schemas.microsoft.com/office/drawing/2014/main" id="{62DC36F5-69F9-5131-EA8C-7C7B0455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3846" cy="37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ccettato Approvazione Approvato - Grafica vettoriale gratuita su Pixabay">
            <a:extLst>
              <a:ext uri="{FF2B5EF4-FFF2-40B4-BE49-F238E27FC236}">
                <a16:creationId xmlns:a16="http://schemas.microsoft.com/office/drawing/2014/main" id="{071F2342-9AD3-949A-5417-1A3E3EA0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05" y="3849765"/>
            <a:ext cx="645599" cy="5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59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7353421" y="1109436"/>
            <a:ext cx="4595425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FDAF1F"/>
                </a:solidFill>
              </a:rPr>
              <a:t>GESTIONE DOCUMENTALE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7353421" y="1603920"/>
            <a:ext cx="4620254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Introduzione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un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sistema</a:t>
            </a:r>
            <a:r>
              <a:rPr lang="de-DE" altLang="de-DE" sz="2400" dirty="0">
                <a:solidFill>
                  <a:schemeClr val="bg1"/>
                </a:solidFill>
              </a:rPr>
              <a:t> di </a:t>
            </a:r>
            <a:r>
              <a:rPr lang="de-DE" altLang="de-DE" sz="2400" dirty="0" err="1">
                <a:solidFill>
                  <a:schemeClr val="bg1"/>
                </a:solidFill>
              </a:rPr>
              <a:t>gestione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documentale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4FDE5B-904F-4AE7-9B55-439FCD99B1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15" t="15906" r="44062" b="2208"/>
          <a:stretch/>
        </p:blipFill>
        <p:spPr>
          <a:xfrm>
            <a:off x="-7883" y="0"/>
            <a:ext cx="2244132" cy="6844882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4CF7-1A63-40C2-B2E6-74365B04AF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70" r="63135"/>
          <a:stretch/>
        </p:blipFill>
        <p:spPr>
          <a:xfrm>
            <a:off x="2236249" y="0"/>
            <a:ext cx="2236254" cy="6858000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02AE25-AE6C-41A7-834C-CD89901260F8}"/>
              </a:ext>
            </a:extLst>
          </p:cNvPr>
          <p:cNvSpPr txBox="1"/>
          <p:nvPr/>
        </p:nvSpPr>
        <p:spPr>
          <a:xfrm>
            <a:off x="7353421" y="2749850"/>
            <a:ext cx="2748573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1"/>
                </a:solidFill>
              </a:rPr>
              <a:t>TOOL DELIBERE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F2DC3-8204-435C-A332-8E1567BA1C88}"/>
              </a:ext>
            </a:extLst>
          </p:cNvPr>
          <p:cNvSpPr txBox="1"/>
          <p:nvPr/>
        </p:nvSpPr>
        <p:spPr>
          <a:xfrm>
            <a:off x="7353421" y="3244334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Avvio</a:t>
            </a:r>
            <a:r>
              <a:rPr lang="de-DE" altLang="de-DE" sz="2400" dirty="0">
                <a:solidFill>
                  <a:schemeClr val="bg1"/>
                </a:solidFill>
              </a:rPr>
              <a:t> del </a:t>
            </a:r>
            <a:r>
              <a:rPr lang="de-DE" altLang="de-DE" sz="2400" dirty="0" err="1">
                <a:solidFill>
                  <a:schemeClr val="bg1"/>
                </a:solidFill>
              </a:rPr>
              <a:t>progetto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delibere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FED16D-8F5D-4D29-A55B-5B4B7626FA4B}"/>
              </a:ext>
            </a:extLst>
          </p:cNvPr>
          <p:cNvSpPr txBox="1"/>
          <p:nvPr/>
        </p:nvSpPr>
        <p:spPr>
          <a:xfrm>
            <a:off x="7353421" y="4759596"/>
            <a:ext cx="2336858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rgbClr val="EBBADB"/>
                </a:solidFill>
              </a:rPr>
              <a:t>LIBRO FIRMA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97EFD4-6489-4164-AB76-879EBB281636}"/>
              </a:ext>
            </a:extLst>
          </p:cNvPr>
          <p:cNvSpPr txBox="1"/>
          <p:nvPr/>
        </p:nvSpPr>
        <p:spPr>
          <a:xfrm>
            <a:off x="7353421" y="5254080"/>
            <a:ext cx="4620254" cy="369332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>
                <a:solidFill>
                  <a:schemeClr val="bg1"/>
                </a:solidFill>
              </a:rPr>
              <a:t>Revisione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dell‘attuale</a:t>
            </a:r>
            <a:r>
              <a:rPr lang="de-DE" altLang="de-DE" sz="2400" dirty="0">
                <a:solidFill>
                  <a:schemeClr val="bg1"/>
                </a:solidFill>
              </a:rPr>
              <a:t> </a:t>
            </a:r>
            <a:r>
              <a:rPr lang="de-DE" altLang="de-DE" sz="2400" dirty="0" err="1">
                <a:solidFill>
                  <a:schemeClr val="bg1"/>
                </a:solidFill>
              </a:rPr>
              <a:t>Libro</a:t>
            </a:r>
            <a:r>
              <a:rPr lang="de-DE" altLang="de-DE" sz="2400" dirty="0">
                <a:solidFill>
                  <a:schemeClr val="bg1"/>
                </a:solidFill>
              </a:rPr>
              <a:t> Firma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4C912C7-2FDE-D617-45A7-F7FA7B864604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9" name="Rectangle 65">
              <a:extLst>
                <a:ext uri="{FF2B5EF4-FFF2-40B4-BE49-F238E27FC236}">
                  <a16:creationId xmlns:a16="http://schemas.microsoft.com/office/drawing/2014/main" id="{67A6FA31-1FC2-E669-75BA-72B71DAC0CB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67">
              <a:extLst>
                <a:ext uri="{FF2B5EF4-FFF2-40B4-BE49-F238E27FC236}">
                  <a16:creationId xmlns:a16="http://schemas.microsoft.com/office/drawing/2014/main" id="{9FC7BB8C-CE9A-4A76-2377-B7BBA5536EF7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3">
              <a:extLst>
                <a:ext uri="{FF2B5EF4-FFF2-40B4-BE49-F238E27FC236}">
                  <a16:creationId xmlns:a16="http://schemas.microsoft.com/office/drawing/2014/main" id="{5F8A2EE6-C9D5-CD22-9A36-9CB33871767D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E93FF6D5-23BE-0E55-EC2C-081DA586D062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08AA8F1F-6B84-15A4-378B-A6CE79A3D57E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49B203F1-A2CF-0CD2-6189-8D76764F4925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41">
              <a:extLst>
                <a:ext uri="{FF2B5EF4-FFF2-40B4-BE49-F238E27FC236}">
                  <a16:creationId xmlns:a16="http://schemas.microsoft.com/office/drawing/2014/main" id="{C3808807-2359-1176-CD9E-D1376F7FEFE6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9A46693C-71C1-4CAA-F13D-A0728E91EB30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20DB6442-5B97-8FC8-C8A8-41FB521B53E9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2050" name="Picture 2" descr="Come migliorare l'efficacia del CDA - DiliTrust">
            <a:extLst>
              <a:ext uri="{FF2B5EF4-FFF2-40B4-BE49-F238E27FC236}">
                <a16:creationId xmlns:a16="http://schemas.microsoft.com/office/drawing/2014/main" id="{6ABDE06F-9C66-497D-DF0E-8390A224F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8" r="60430"/>
          <a:stretch/>
        </p:blipFill>
        <p:spPr bwMode="auto">
          <a:xfrm>
            <a:off x="2247528" y="-550"/>
            <a:ext cx="2217630" cy="6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tto sulla validità legale della firma digitale ed elettronica -  Linkiesta.it">
            <a:extLst>
              <a:ext uri="{FF2B5EF4-FFF2-40B4-BE49-F238E27FC236}">
                <a16:creationId xmlns:a16="http://schemas.microsoft.com/office/drawing/2014/main" id="{105FC461-CE92-DA85-AED9-1EC31CB19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326" r="64342"/>
          <a:stretch/>
        </p:blipFill>
        <p:spPr bwMode="auto">
          <a:xfrm>
            <a:off x="4470417" y="-5136"/>
            <a:ext cx="227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Immagine che contiene testo, persona, portatile, persone&#10;&#10;Descrizione generata automaticamente">
            <a:extLst>
              <a:ext uri="{FF2B5EF4-FFF2-40B4-BE49-F238E27FC236}">
                <a16:creationId xmlns:a16="http://schemas.microsoft.com/office/drawing/2014/main" id="{7D5C8905-BAC8-1747-8413-927649C4DB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669"/>
          <a:stretch/>
        </p:blipFill>
        <p:spPr>
          <a:xfrm>
            <a:off x="-7883" y="7996"/>
            <a:ext cx="2255411" cy="68580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B80BE41A-5D86-0B48-6C2C-F55580809D67}"/>
              </a:ext>
            </a:extLst>
          </p:cNvPr>
          <p:cNvSpPr/>
          <p:nvPr/>
        </p:nvSpPr>
        <p:spPr>
          <a:xfrm>
            <a:off x="7007552" y="123514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CF0CDA3D-7465-899C-3BB3-FFF3A70B17CA}"/>
              </a:ext>
            </a:extLst>
          </p:cNvPr>
          <p:cNvSpPr/>
          <p:nvPr/>
        </p:nvSpPr>
        <p:spPr>
          <a:xfrm>
            <a:off x="7007552" y="2875562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76F3A10-C32E-A7EC-82FD-2759AEC67395}"/>
              </a:ext>
            </a:extLst>
          </p:cNvPr>
          <p:cNvSpPr/>
          <p:nvPr/>
        </p:nvSpPr>
        <p:spPr>
          <a:xfrm>
            <a:off x="7007552" y="4885308"/>
            <a:ext cx="196553" cy="1794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88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7061200" y="918936"/>
            <a:ext cx="3169436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spc="300" dirty="0"/>
              <a:t>LIBRO FIRMA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7061200" y="1869168"/>
            <a:ext cx="4602105" cy="1846659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Revisione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alcuni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bug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Libro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Firma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ottimo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limitato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Sondaggio</a:t>
            </a: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mercato</a:t>
            </a:r>
            <a:endParaRPr lang="de-DE" alt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278E0-B22E-401E-A5EB-A34D5D274BC3}"/>
              </a:ext>
            </a:extLst>
          </p:cNvPr>
          <p:cNvSpPr txBox="1"/>
          <p:nvPr/>
        </p:nvSpPr>
        <p:spPr>
          <a:xfrm>
            <a:off x="7363461" y="5723088"/>
            <a:ext cx="1412052" cy="1015663"/>
          </a:xfrm>
          <a:prstGeom prst="rect">
            <a:avLst/>
          </a:prstGeom>
          <a:noFill/>
        </p:spPr>
        <p:txBody>
          <a:bodyPr wrap="none" rIns="127444" numCol="1" rtlCol="0">
            <a:spAutoFit/>
          </a:bodyPr>
          <a:lstStyle/>
          <a:p>
            <a:pPr algn="r"/>
            <a:r>
              <a:rPr lang="de-DE" altLang="de-DE" sz="6000" b="1" dirty="0">
                <a:solidFill>
                  <a:srgbClr val="C00000"/>
                </a:solidFill>
              </a:rPr>
              <a:t>25</a:t>
            </a:r>
            <a:r>
              <a:rPr lang="de-DE" altLang="de-DE" sz="4400" b="1" dirty="0">
                <a:solidFill>
                  <a:srgbClr val="C00000"/>
                </a:solidFill>
              </a:rPr>
              <a:t>%</a:t>
            </a:r>
            <a:endParaRPr lang="de-DE" altLang="de-DE" sz="6000" b="1" dirty="0">
              <a:solidFill>
                <a:srgbClr val="C00000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8101AE1-83ED-2CCC-4E6A-FBA1C507DB31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B135B952-0C65-89CC-8211-0B1349E2B5B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34ADF6E-BDAA-8DAC-3697-8F5707FD0CE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D559307A-1146-5A3C-CDA6-E5409CB96C3C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7F82237F-0E84-9C75-1FF3-75E0158238C0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B45DB9A8-F573-A0DF-0F16-F7DC1D307256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7034121F-54D5-3FA6-6C9F-7DDD1AFF7BFA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DAF708E8-9562-532B-635B-060519F3F89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5BA577FB-52DC-CB47-5009-EA1586CE49C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5CDAFACC-9BE1-3A11-A517-93DE673D2E67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6146" name="Picture 2" descr="Tutto sulla validità legale della firma digitale ed elettronica -  Linkiesta.it">
            <a:extLst>
              <a:ext uri="{FF2B5EF4-FFF2-40B4-BE49-F238E27FC236}">
                <a16:creationId xmlns:a16="http://schemas.microsoft.com/office/drawing/2014/main" id="{13399D75-EFEC-6173-D02D-D581A585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9168"/>
            <a:ext cx="6762992" cy="37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603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reenshot, schermo&#10;&#10;Descrizione generata automaticamente">
            <a:extLst>
              <a:ext uri="{FF2B5EF4-FFF2-40B4-BE49-F238E27FC236}">
                <a16:creationId xmlns:a16="http://schemas.microsoft.com/office/drawing/2014/main" id="{C1F13ABF-2ABC-AE71-B68E-BD26C4CF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8" y="24813"/>
            <a:ext cx="12192000" cy="6824309"/>
          </a:xfrm>
          <a:prstGeom prst="rect">
            <a:avLst/>
          </a:prstGeom>
        </p:spPr>
      </p:pic>
      <p:pic>
        <p:nvPicPr>
          <p:cNvPr id="49" name="Picture 2" descr="Accettato Approvazione Approvato - Grafica vettoriale gratuita su Pixabay">
            <a:extLst>
              <a:ext uri="{FF2B5EF4-FFF2-40B4-BE49-F238E27FC236}">
                <a16:creationId xmlns:a16="http://schemas.microsoft.com/office/drawing/2014/main" id="{DCC35E95-2514-2CFE-7F12-C110C63B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16" y="1828749"/>
            <a:ext cx="645599" cy="5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ccettato Approvazione Approvato - Grafica vettoriale gratuita su Pixabay">
            <a:extLst>
              <a:ext uri="{FF2B5EF4-FFF2-40B4-BE49-F238E27FC236}">
                <a16:creationId xmlns:a16="http://schemas.microsoft.com/office/drawing/2014/main" id="{37E1DEC1-90C9-BD4A-3B49-00B5CD28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94" y="2696740"/>
            <a:ext cx="645599" cy="5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Back-arrow Icons - Yellow Back Button Png Clipart - Full Size Clipart  (#1681629) - PinClipart">
            <a:hlinkClick r:id="rId4" action="ppaction://hlinksldjump"/>
            <a:extLst>
              <a:ext uri="{FF2B5EF4-FFF2-40B4-BE49-F238E27FC236}">
                <a16:creationId xmlns:a16="http://schemas.microsoft.com/office/drawing/2014/main" id="{51BD215E-E562-9B15-7303-67AE552F2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6510" r="10442" b="6152"/>
          <a:stretch/>
        </p:blipFill>
        <p:spPr bwMode="auto">
          <a:xfrm rot="5400000">
            <a:off x="518730" y="3249913"/>
            <a:ext cx="778744" cy="76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D787E34E-06B9-E264-CED9-8C5F8D8FF53C}"/>
              </a:ext>
            </a:extLst>
          </p:cNvPr>
          <p:cNvSpPr txBox="1"/>
          <p:nvPr/>
        </p:nvSpPr>
        <p:spPr>
          <a:xfrm>
            <a:off x="438387" y="3938324"/>
            <a:ext cx="104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C000"/>
                </a:solidFill>
                <a:latin typeface="Segoe UI Black" panose="020F0502020204030204" pitchFamily="34" charset="0"/>
                <a:cs typeface="Segoe UI Black" panose="020F0502020204030204" pitchFamily="34" charset="0"/>
              </a:rPr>
              <a:t>Back</a:t>
            </a:r>
            <a:endParaRPr lang="it-IT" sz="2800" b="1" dirty="0">
              <a:solidFill>
                <a:srgbClr val="FFC000"/>
              </a:solidFill>
              <a:latin typeface="Segoe UI Black" panose="020F0502020204030204" pitchFamily="34" charset="0"/>
              <a:cs typeface="Segoe UI Black" panose="020F0502020204030204" pitchFamily="34" charset="0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D4A45AB7-E947-E247-AFBF-84D3D22BE479}"/>
              </a:ext>
            </a:extLst>
          </p:cNvPr>
          <p:cNvSpPr txBox="1"/>
          <p:nvPr/>
        </p:nvSpPr>
        <p:spPr>
          <a:xfrm rot="19733442">
            <a:off x="2253289" y="3775031"/>
            <a:ext cx="1541511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i="1" spc="300" dirty="0" err="1">
                <a:solidFill>
                  <a:srgbClr val="00F500"/>
                </a:solidFill>
              </a:rPr>
              <a:t>Avviato</a:t>
            </a:r>
            <a:endParaRPr lang="de-DE" altLang="de-DE" sz="2800" b="1" i="1" spc="300" dirty="0">
              <a:solidFill>
                <a:srgbClr val="00F500"/>
              </a:solidFill>
            </a:endParaRPr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E5066669-AA01-14C3-ADB6-E87422109DE6}"/>
              </a:ext>
            </a:extLst>
          </p:cNvPr>
          <p:cNvSpPr txBox="1"/>
          <p:nvPr/>
        </p:nvSpPr>
        <p:spPr>
          <a:xfrm rot="19826273">
            <a:off x="2339173" y="5572479"/>
            <a:ext cx="1541511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i="1" spc="300" dirty="0">
                <a:solidFill>
                  <a:srgbClr val="FF0000"/>
                </a:solidFill>
              </a:rPr>
              <a:t>In </a:t>
            </a:r>
            <a:r>
              <a:rPr lang="de-DE" altLang="de-DE" sz="2800" b="1" i="1" spc="300" dirty="0" err="1">
                <a:solidFill>
                  <a:srgbClr val="FF0000"/>
                </a:solidFill>
              </a:rPr>
              <a:t>avvio</a:t>
            </a:r>
            <a:endParaRPr lang="de-DE" altLang="de-DE" sz="2800" b="1" i="1" spc="300" dirty="0">
              <a:solidFill>
                <a:srgbClr val="FF0000"/>
              </a:solidFill>
            </a:endParaRPr>
          </a:p>
        </p:txBody>
      </p:sp>
      <p:sp>
        <p:nvSpPr>
          <p:cNvPr id="58" name="TextBox 6">
            <a:extLst>
              <a:ext uri="{FF2B5EF4-FFF2-40B4-BE49-F238E27FC236}">
                <a16:creationId xmlns:a16="http://schemas.microsoft.com/office/drawing/2014/main" id="{4DDF70D4-272A-0CE2-54EB-D7317C405F96}"/>
              </a:ext>
            </a:extLst>
          </p:cNvPr>
          <p:cNvSpPr txBox="1"/>
          <p:nvPr/>
        </p:nvSpPr>
        <p:spPr>
          <a:xfrm rot="20011375">
            <a:off x="2220789" y="1035935"/>
            <a:ext cx="1541511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i="1" spc="300" dirty="0" err="1">
                <a:solidFill>
                  <a:srgbClr val="FFC000"/>
                </a:solidFill>
              </a:rPr>
              <a:t>Avviato</a:t>
            </a:r>
            <a:endParaRPr lang="de-DE" altLang="de-DE" sz="2800" b="1" i="1" spc="300" dirty="0">
              <a:solidFill>
                <a:srgbClr val="FFC000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6FC801D0-5B95-B189-2099-A0AFBD28AB50}"/>
              </a:ext>
            </a:extLst>
          </p:cNvPr>
          <p:cNvSpPr txBox="1"/>
          <p:nvPr/>
        </p:nvSpPr>
        <p:spPr>
          <a:xfrm rot="20011375">
            <a:off x="2303545" y="4631521"/>
            <a:ext cx="1541511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800" b="1" i="1" spc="300" dirty="0" err="1">
                <a:solidFill>
                  <a:srgbClr val="FFC000"/>
                </a:solidFill>
              </a:rPr>
              <a:t>Avviato</a:t>
            </a:r>
            <a:endParaRPr lang="de-DE" altLang="de-DE" sz="2800" b="1" i="1" spc="3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96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26F08B3-37B7-4D5C-80DD-85ECEA54CD23}"/>
              </a:ext>
            </a:extLst>
          </p:cNvPr>
          <p:cNvSpPr/>
          <p:nvPr/>
        </p:nvSpPr>
        <p:spPr>
          <a:xfrm>
            <a:off x="5500914" y="1412341"/>
            <a:ext cx="6691086" cy="4033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33B0-BA71-4453-853F-974C3C7535A2}"/>
              </a:ext>
            </a:extLst>
          </p:cNvPr>
          <p:cNvSpPr txBox="1"/>
          <p:nvPr/>
        </p:nvSpPr>
        <p:spPr>
          <a:xfrm>
            <a:off x="16026" y="5272987"/>
            <a:ext cx="12175974" cy="83099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GRUPPI DI LAVORO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20FEE39-43E6-9999-6C41-05F5CB20129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4" name="Rectangle 65">
              <a:extLst>
                <a:ext uri="{FF2B5EF4-FFF2-40B4-BE49-F238E27FC236}">
                  <a16:creationId xmlns:a16="http://schemas.microsoft.com/office/drawing/2014/main" id="{95C137F8-31A8-EBEB-7ADA-F457745EC9A6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AE5DFDB5-DD9C-A159-7B24-0425C396564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058587E-8FE7-4499-51F4-81AC98945F8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C328F4CF-1123-1570-BC21-F4E6019ECC0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0578A1C7-D008-1968-14A9-619C22D78C8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2E41610-D981-2E38-B75A-CA51113CBC3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0B177E2F-2CC5-75D5-3573-A8B938FA2FD1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F9B5AA1D-734A-5227-09C2-D283E47664B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6249626C-FCB9-5CF3-9E6D-E81F4C2A843B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1029" name="Picture 5" descr="La digitalizzazione dei processi aziendali: cosa comportano | TeamEis">
            <a:extLst>
              <a:ext uri="{FF2B5EF4-FFF2-40B4-BE49-F238E27FC236}">
                <a16:creationId xmlns:a16="http://schemas.microsoft.com/office/drawing/2014/main" id="{CB5FAA06-5D0E-72BC-6118-2D9F24659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8293" r="-132" b="5828"/>
          <a:stretch/>
        </p:blipFill>
        <p:spPr bwMode="auto">
          <a:xfrm>
            <a:off x="0" y="-2965"/>
            <a:ext cx="12159947" cy="5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2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7561943" y="7996"/>
            <a:ext cx="463005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197649" y="483750"/>
            <a:ext cx="6453818" cy="553998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3600" b="1" u="sng" spc="300" dirty="0">
                <a:latin typeface="Segoe UI" panose="020B0502040204020203" pitchFamily="34" charset="0"/>
                <a:cs typeface="Segoe UI" panose="020B0502040204020203" pitchFamily="34" charset="0"/>
              </a:rPr>
              <a:t>GRUPPI DI LAVORO UTD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197649" y="1326479"/>
            <a:ext cx="6056086" cy="258532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2400" dirty="0" err="1"/>
              <a:t>Sono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gruppi</a:t>
            </a:r>
            <a:r>
              <a:rPr lang="de-DE" altLang="de-DE" sz="2400" dirty="0"/>
              <a:t> di </a:t>
            </a:r>
            <a:r>
              <a:rPr lang="de-DE" altLang="de-DE" sz="2400" dirty="0" err="1"/>
              <a:t>lavoro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stimolati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dall‘azione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dell‘UTD</a:t>
            </a:r>
            <a:r>
              <a:rPr lang="de-DE" altLang="de-DE" sz="2400" dirty="0"/>
              <a:t> per </a:t>
            </a:r>
            <a:r>
              <a:rPr lang="de-DE" altLang="de-DE" sz="2400" dirty="0" err="1"/>
              <a:t>promuovere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diffondere</a:t>
            </a:r>
            <a:r>
              <a:rPr lang="de-DE" altLang="de-DE" sz="2400" dirty="0"/>
              <a:t> la „</a:t>
            </a:r>
            <a:r>
              <a:rPr lang="de-DE" altLang="de-DE" sz="2400" dirty="0" err="1"/>
              <a:t>cultura</a:t>
            </a:r>
            <a:r>
              <a:rPr lang="de-DE" altLang="de-DE" sz="2400" dirty="0"/>
              <a:t> digitale“ </a:t>
            </a:r>
            <a:r>
              <a:rPr lang="de-DE" altLang="de-DE" sz="2400" dirty="0" err="1"/>
              <a:t>all‘interno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dell‘INFN</a:t>
            </a:r>
            <a:r>
              <a:rPr lang="de-DE" altLang="de-DE" sz="2400" dirty="0"/>
              <a:t>.</a:t>
            </a:r>
          </a:p>
          <a:p>
            <a:endParaRPr lang="de-DE" altLang="de-DE" sz="2400" dirty="0"/>
          </a:p>
          <a:p>
            <a:r>
              <a:rPr lang="de-DE" altLang="de-DE" sz="2400" dirty="0" err="1"/>
              <a:t>Lavoreranno</a:t>
            </a:r>
            <a:r>
              <a:rPr lang="de-DE" altLang="de-DE" sz="2400" dirty="0"/>
              <a:t> in </a:t>
            </a:r>
            <a:r>
              <a:rPr lang="de-DE" altLang="de-DE" sz="2400" dirty="0" err="1"/>
              <a:t>sinergia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con</a:t>
            </a:r>
            <a:r>
              <a:rPr lang="de-DE" altLang="de-DE" sz="2400" dirty="0"/>
              <a:t> </a:t>
            </a:r>
            <a:r>
              <a:rPr lang="de-DE" altLang="de-DE" sz="2400" dirty="0" err="1"/>
              <a:t>l‘UTD</a:t>
            </a:r>
            <a:r>
              <a:rPr lang="de-DE" altLang="de-DE" sz="2400" dirty="0"/>
              <a:t> per rendere </a:t>
            </a:r>
            <a:r>
              <a:rPr lang="de-DE" altLang="de-DE" sz="2400" dirty="0" err="1"/>
              <a:t>efficace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l‘azione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capillare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che</a:t>
            </a:r>
            <a:r>
              <a:rPr lang="de-DE" altLang="de-DE" sz="2400" dirty="0"/>
              <a:t> si </a:t>
            </a:r>
            <a:r>
              <a:rPr lang="de-DE" altLang="de-DE" sz="2400" dirty="0" err="1"/>
              <a:t>vuole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avere</a:t>
            </a:r>
            <a:r>
              <a:rPr lang="de-DE" altLang="de-DE" sz="2400" dirty="0"/>
              <a:t> sul </a:t>
            </a:r>
            <a:r>
              <a:rPr lang="de-DE" altLang="de-DE" sz="2400" dirty="0" err="1"/>
              <a:t>territorio</a:t>
            </a:r>
            <a:r>
              <a:rPr lang="de-DE" altLang="de-DE" sz="2400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7203D-3153-48DC-8594-E6178C5E2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6212116" y="1683656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9" name="!!Oval 8">
            <a:extLst>
              <a:ext uri="{FF2B5EF4-FFF2-40B4-BE49-F238E27FC236}">
                <a16:creationId xmlns:a16="http://schemas.microsoft.com/office/drawing/2014/main" id="{67191FB7-1694-4872-81F9-FE7754259935}"/>
              </a:ext>
            </a:extLst>
          </p:cNvPr>
          <p:cNvSpPr/>
          <p:nvPr/>
        </p:nvSpPr>
        <p:spPr>
          <a:xfrm>
            <a:off x="595215" y="5809130"/>
            <a:ext cx="228600" cy="228600"/>
          </a:xfrm>
          <a:prstGeom prst="ellipse">
            <a:avLst/>
          </a:prstGeom>
          <a:solidFill>
            <a:srgbClr val="40404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8" name="!!Oval 17">
            <a:extLst>
              <a:ext uri="{FF2B5EF4-FFF2-40B4-BE49-F238E27FC236}">
                <a16:creationId xmlns:a16="http://schemas.microsoft.com/office/drawing/2014/main" id="{3ADE76D0-3EF0-4443-9FE4-F69DF5A6352C}"/>
              </a:ext>
            </a:extLst>
          </p:cNvPr>
          <p:cNvSpPr/>
          <p:nvPr/>
        </p:nvSpPr>
        <p:spPr>
          <a:xfrm>
            <a:off x="946342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9" name="!!Oval 18">
            <a:extLst>
              <a:ext uri="{FF2B5EF4-FFF2-40B4-BE49-F238E27FC236}">
                <a16:creationId xmlns:a16="http://schemas.microsoft.com/office/drawing/2014/main" id="{80E8ABFB-5DA4-4C32-AD2D-EF2F8AC7D995}"/>
              </a:ext>
            </a:extLst>
          </p:cNvPr>
          <p:cNvSpPr/>
          <p:nvPr/>
        </p:nvSpPr>
        <p:spPr>
          <a:xfrm>
            <a:off x="1297469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CE5E58-F806-443A-840F-4982B48917A1}"/>
              </a:ext>
            </a:extLst>
          </p:cNvPr>
          <p:cNvSpPr/>
          <p:nvPr/>
        </p:nvSpPr>
        <p:spPr>
          <a:xfrm>
            <a:off x="-4736845" y="0"/>
            <a:ext cx="463005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1C102C-BCBE-4345-8440-849CA7EAA9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8" t="16550" r="41229" b="2029"/>
          <a:stretch/>
        </p:blipFill>
        <p:spPr>
          <a:xfrm>
            <a:off x="-7364649" y="1635541"/>
            <a:ext cx="4476626" cy="4587460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A50CB1-726A-4F7E-A67D-FC5B3BD20DA1}"/>
              </a:ext>
            </a:extLst>
          </p:cNvPr>
          <p:cNvSpPr txBox="1"/>
          <p:nvPr/>
        </p:nvSpPr>
        <p:spPr>
          <a:xfrm>
            <a:off x="-8380656" y="760749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/>
              <a:t>23%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C6FF158-C92C-2745-106E-C6B1232B1060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5" name="Rectangle 65">
              <a:extLst>
                <a:ext uri="{FF2B5EF4-FFF2-40B4-BE49-F238E27FC236}">
                  <a16:creationId xmlns:a16="http://schemas.microsoft.com/office/drawing/2014/main" id="{BEB0CA5C-16B0-96D0-F385-C23AB557F210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7">
              <a:extLst>
                <a:ext uri="{FF2B5EF4-FFF2-40B4-BE49-F238E27FC236}">
                  <a16:creationId xmlns:a16="http://schemas.microsoft.com/office/drawing/2014/main" id="{C17EC7FE-3385-EC99-EEC0-9CF8D552AC87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3">
              <a:extLst>
                <a:ext uri="{FF2B5EF4-FFF2-40B4-BE49-F238E27FC236}">
                  <a16:creationId xmlns:a16="http://schemas.microsoft.com/office/drawing/2014/main" id="{6B6D3E31-0C4A-9112-37BB-500C87A65859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845B3E73-741C-323D-CB29-310BB2748DDB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7B32636-47BA-6F6F-D73D-ABB9611AD90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13D0CF4-965E-A2FF-575E-11B2FDCAB9FF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520916D5-76A7-2051-AEE1-D68BE6955E03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3" name="TextBox 41">
              <a:extLst>
                <a:ext uri="{FF2B5EF4-FFF2-40B4-BE49-F238E27FC236}">
                  <a16:creationId xmlns:a16="http://schemas.microsoft.com/office/drawing/2014/main" id="{4019ED0C-B4B0-143F-51D9-40448B33450D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4" name="TextBox 41">
              <a:extLst>
                <a:ext uri="{FF2B5EF4-FFF2-40B4-BE49-F238E27FC236}">
                  <a16:creationId xmlns:a16="http://schemas.microsoft.com/office/drawing/2014/main" id="{B923E84F-E53B-E542-D442-3B794AE6BA13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74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82ED0F6-80F0-48FE-AAEF-C8FBAA758E53}"/>
              </a:ext>
            </a:extLst>
          </p:cNvPr>
          <p:cNvSpPr/>
          <p:nvPr/>
        </p:nvSpPr>
        <p:spPr>
          <a:xfrm>
            <a:off x="12268457" y="0"/>
            <a:ext cx="4630057" cy="69078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0" y="0"/>
            <a:ext cx="463005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5421214" y="1109436"/>
            <a:ext cx="4289059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spc="300" dirty="0">
                <a:solidFill>
                  <a:schemeClr val="accent5"/>
                </a:solidFill>
              </a:rPr>
              <a:t>GRUPPO ACCESSIBILITA‘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5421214" y="1869168"/>
            <a:ext cx="6573936" cy="2215991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Gruppo </a:t>
            </a:r>
            <a:r>
              <a:rPr lang="en-US" sz="2400" dirty="0" err="1"/>
              <a:t>composto</a:t>
            </a:r>
            <a:r>
              <a:rPr lang="en-US" sz="2400" dirty="0"/>
              <a:t> da 7 </a:t>
            </a:r>
            <a:r>
              <a:rPr lang="en-US" sz="2400" dirty="0" err="1"/>
              <a:t>unità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Personale</a:t>
            </a:r>
            <a:r>
              <a:rPr lang="en-US" sz="2400" dirty="0"/>
              <a:t> </a:t>
            </a:r>
            <a:r>
              <a:rPr lang="en-US" sz="2400" dirty="0" err="1"/>
              <a:t>proveniente</a:t>
            </a:r>
            <a:r>
              <a:rPr lang="en-US" sz="2400" dirty="0"/>
              <a:t> </a:t>
            </a:r>
            <a:r>
              <a:rPr lang="en-US" sz="2400" dirty="0" err="1"/>
              <a:t>dalla</a:t>
            </a:r>
            <a:r>
              <a:rPr lang="en-US" sz="2400" dirty="0"/>
              <a:t> CCR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occuperà</a:t>
            </a:r>
            <a:r>
              <a:rPr lang="en-US" sz="2400" dirty="0"/>
              <a:t> di </a:t>
            </a:r>
            <a:r>
              <a:rPr lang="en-US" sz="2400" dirty="0" err="1"/>
              <a:t>creare</a:t>
            </a:r>
            <a:r>
              <a:rPr lang="en-US" sz="2400" dirty="0"/>
              <a:t> policy e </a:t>
            </a:r>
            <a:r>
              <a:rPr lang="en-US" sz="2400" dirty="0" err="1"/>
              <a:t>azioni</a:t>
            </a:r>
            <a:r>
              <a:rPr lang="en-US" sz="2400" dirty="0"/>
              <a:t> di </a:t>
            </a:r>
            <a:r>
              <a:rPr lang="en-US" sz="2400" dirty="0" err="1"/>
              <a:t>monitoraggio</a:t>
            </a:r>
            <a:r>
              <a:rPr lang="en-US" sz="2400" dirty="0"/>
              <a:t> in </a:t>
            </a:r>
            <a:r>
              <a:rPr lang="en-US" sz="2400" dirty="0" err="1"/>
              <a:t>merito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creazione</a:t>
            </a:r>
            <a:r>
              <a:rPr lang="en-US" sz="2400" dirty="0"/>
              <a:t>, </a:t>
            </a:r>
            <a:r>
              <a:rPr lang="en-US" sz="2400" dirty="0" err="1"/>
              <a:t>gestione</a:t>
            </a:r>
            <a:r>
              <a:rPr lang="en-US" sz="2400" dirty="0"/>
              <a:t> e </a:t>
            </a:r>
            <a:r>
              <a:rPr lang="en-US" sz="2400" dirty="0" err="1"/>
              <a:t>pubblicazione</a:t>
            </a:r>
            <a:r>
              <a:rPr lang="en-US" sz="2400" dirty="0"/>
              <a:t> di </a:t>
            </a:r>
            <a:r>
              <a:rPr lang="en-US" sz="2400" dirty="0" err="1"/>
              <a:t>documenti</a:t>
            </a:r>
            <a:r>
              <a:rPr lang="en-US" sz="2400" dirty="0"/>
              <a:t> </a:t>
            </a:r>
            <a:r>
              <a:rPr lang="en-US" sz="2400" dirty="0" err="1"/>
              <a:t>accessibili</a:t>
            </a:r>
            <a:r>
              <a:rPr lang="en-US" sz="2400" dirty="0"/>
              <a:t>. </a:t>
            </a:r>
            <a:endParaRPr lang="de-DE" altLang="de-DE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7203D-3153-48DC-8594-E6178C5E2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12778016" y="1683656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9" name="!!Oval 8">
            <a:extLst>
              <a:ext uri="{FF2B5EF4-FFF2-40B4-BE49-F238E27FC236}">
                <a16:creationId xmlns:a16="http://schemas.microsoft.com/office/drawing/2014/main" id="{67191FB7-1694-4872-81F9-FE7754259935}"/>
              </a:ext>
            </a:extLst>
          </p:cNvPr>
          <p:cNvSpPr/>
          <p:nvPr/>
        </p:nvSpPr>
        <p:spPr>
          <a:xfrm>
            <a:off x="5421215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8" name="!!Oval 17">
            <a:extLst>
              <a:ext uri="{FF2B5EF4-FFF2-40B4-BE49-F238E27FC236}">
                <a16:creationId xmlns:a16="http://schemas.microsoft.com/office/drawing/2014/main" id="{3ADE76D0-3EF0-4443-9FE4-F69DF5A6352C}"/>
              </a:ext>
            </a:extLst>
          </p:cNvPr>
          <p:cNvSpPr/>
          <p:nvPr/>
        </p:nvSpPr>
        <p:spPr>
          <a:xfrm>
            <a:off x="5772342" y="5809130"/>
            <a:ext cx="228600" cy="228600"/>
          </a:xfrm>
          <a:prstGeom prst="ellipse">
            <a:avLst/>
          </a:prstGeom>
          <a:solidFill>
            <a:srgbClr val="BDD7EE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9" name="!!Oval 18">
            <a:extLst>
              <a:ext uri="{FF2B5EF4-FFF2-40B4-BE49-F238E27FC236}">
                <a16:creationId xmlns:a16="http://schemas.microsoft.com/office/drawing/2014/main" id="{80E8ABFB-5DA4-4C32-AD2D-EF2F8AC7D995}"/>
              </a:ext>
            </a:extLst>
          </p:cNvPr>
          <p:cNvSpPr/>
          <p:nvPr/>
        </p:nvSpPr>
        <p:spPr>
          <a:xfrm>
            <a:off x="6123469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1413C-0C96-47F1-9D1F-4D0C70AD3634}"/>
              </a:ext>
            </a:extLst>
          </p:cNvPr>
          <p:cNvSpPr txBox="1"/>
          <p:nvPr/>
        </p:nvSpPr>
        <p:spPr>
          <a:xfrm>
            <a:off x="13273550" y="817047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>
                <a:solidFill>
                  <a:schemeClr val="bg1"/>
                </a:solidFill>
              </a:rPr>
              <a:t>75%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409B3E8-109C-D4FD-47D2-AB4724F2FB00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8322E726-EB8B-5FB8-A12E-ADF108FC5FD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54C35831-0B97-405B-8344-58F1932F7131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CCBBD83A-1AD3-ACFC-54E8-E588A4B2A788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DE7253D9-CF3B-D192-D183-8FB5D56F7708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36F10F67-5D59-2A92-3D45-840802528180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01E40BC-59A9-899F-5067-18DD89836688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8C59FA0D-DC4E-4B0E-2911-1229CB34A912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1FD77B07-4054-6AA2-8B1C-1A83811E7564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63CEC241-59A7-5457-73CB-6C7DE77B7E55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9D889BBA-CED1-92B4-20C8-5507477903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620236" y="1596358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058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3 Steps To Create A High-functioning Team | Inc.com">
            <a:extLst>
              <a:ext uri="{FF2B5EF4-FFF2-40B4-BE49-F238E27FC236}">
                <a16:creationId xmlns:a16="http://schemas.microsoft.com/office/drawing/2014/main" id="{5BAC7163-B934-EE3B-DD91-2DF1CDA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ommario delle anteprime 4">
                <a:extLst>
                  <a:ext uri="{FF2B5EF4-FFF2-40B4-BE49-F238E27FC236}">
                    <a16:creationId xmlns:a16="http://schemas.microsoft.com/office/drawing/2014/main" id="{32D80CBB-7B06-1B29-7665-DE33179173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8173944"/>
                  </p:ext>
                </p:extLst>
              </p:nvPr>
            </p:nvGraphicFramePr>
            <p:xfrm>
              <a:off x="-509426" y="636105"/>
              <a:ext cx="12712450" cy="6020370"/>
            </p:xfrm>
            <a:graphic>
              <a:graphicData uri="http://schemas.microsoft.com/office/powerpoint/2016/summaryzoom">
                <psuz:summaryZm>
                  <psuz:summaryZmObj sectionId="{577C7D31-18EF-4549-9D6B-6C2CF0BEEE5B}" offsetFactorX="60174" offsetFactorY="123014" scaleFactorX="4294" scaleFactorY="8712">
                    <psuz:zmPr id="{00A82136-C94B-2040-B074-027C0320CCA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-1941319" flipH="1">
                          <a:off x="6652524" y="4779939"/>
                          <a:ext cx="206811" cy="2360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52EBB1B-6645-BF44-8FFA-4A0A37CA210A}" offsetFactorX="6266" offsetFactorY="-43114" scaleFactorX="11761" scaleFactorY="15969">
                    <psuz:zmPr id="{ABFC2563-61B0-E440-8526-6DC15DA6730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30410785">
                          <a:off x="8873245" y="180952"/>
                          <a:ext cx="566444" cy="4326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6DC2602-D0E5-0B4A-8F6C-D2DE84BEA437}" offsetFactorX="-43818" offsetFactorY="-77320" scaleFactorX="29981" scaleFactorY="37886">
                    <psuz:zmPr id="{37B9E46B-1427-FE4A-BBD9-25CCF4C454B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9312450">
                          <a:off x="1025380" y="1847148"/>
                          <a:ext cx="1443973" cy="10263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6827986-BC99-CA4E-9EA6-0C46C2F4252B}" offsetFactorX="31795" offsetFactorY="-24599" scaleFactorX="12085" scaleFactorY="14041">
                    <psuz:zmPr id="{F4DE9EA1-66C6-5A47-9FF8-BB72767A8DE0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262267">
                          <a:off x="10094995" y="3598448"/>
                          <a:ext cx="582049" cy="3803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ommario delle anteprime 4">
                <a:extLst>
                  <a:ext uri="{FF2B5EF4-FFF2-40B4-BE49-F238E27FC236}">
                    <a16:creationId xmlns:a16="http://schemas.microsoft.com/office/drawing/2014/main" id="{32D80CBB-7B06-1B29-7665-DE33179173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509426" y="636105"/>
                <a:ext cx="12712450" cy="6020370"/>
                <a:chOff x="-509426" y="636105"/>
                <a:chExt cx="12712450" cy="6020370"/>
              </a:xfrm>
            </p:grpSpPr>
            <p:pic>
              <p:nvPicPr>
                <p:cNvPr id="3" name="Immagine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-1941319" flipH="1">
                  <a:off x="6143098" y="5416044"/>
                  <a:ext cx="206811" cy="23602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Immagin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0410785">
                  <a:off x="8363819" y="817057"/>
                  <a:ext cx="566444" cy="43262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6" name="Immagine 1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9312450">
                  <a:off x="515954" y="2483253"/>
                  <a:ext cx="1443973" cy="102639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Immagine 1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9262267">
                  <a:off x="9585569" y="4234553"/>
                  <a:ext cx="582049" cy="38039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E2037CB0-773E-77E2-57C2-62C8453217C7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7" name="Rectangle 65">
              <a:extLst>
                <a:ext uri="{FF2B5EF4-FFF2-40B4-BE49-F238E27FC236}">
                  <a16:creationId xmlns:a16="http://schemas.microsoft.com/office/drawing/2014/main" id="{7C238CC1-5B2C-F838-B040-303DB5657252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67">
              <a:extLst>
                <a:ext uri="{FF2B5EF4-FFF2-40B4-BE49-F238E27FC236}">
                  <a16:creationId xmlns:a16="http://schemas.microsoft.com/office/drawing/2014/main" id="{DB2C1B93-C393-8D8D-3E82-A99E5BA92649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63">
              <a:extLst>
                <a:ext uri="{FF2B5EF4-FFF2-40B4-BE49-F238E27FC236}">
                  <a16:creationId xmlns:a16="http://schemas.microsoft.com/office/drawing/2014/main" id="{8F84B35B-D682-A422-F77B-85C670AA870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EE7115E6-991E-4528-141E-1D5EDDBF38CB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355367D5-0C57-F5C3-3BE2-DEDB2FA8F14F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93074A06-7C9D-2433-D287-30FE45A0693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C5E079C6-ADD1-2441-3453-303E92A43BCD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4" name="TextBox 41">
              <a:extLst>
                <a:ext uri="{FF2B5EF4-FFF2-40B4-BE49-F238E27FC236}">
                  <a16:creationId xmlns:a16="http://schemas.microsoft.com/office/drawing/2014/main" id="{03B5C7F4-5624-474C-FA52-4251C85DAC64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E339CFA3-4E24-8DF3-F44D-DBDA4B32F33B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F64E01-BE58-9667-F8D1-D0D6739114FA}"/>
              </a:ext>
            </a:extLst>
          </p:cNvPr>
          <p:cNvSpPr txBox="1"/>
          <p:nvPr/>
        </p:nvSpPr>
        <p:spPr>
          <a:xfrm rot="19780168">
            <a:off x="5839221" y="5103356"/>
            <a:ext cx="1075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1A8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Il TEAM</a:t>
            </a:r>
            <a:endParaRPr lang="it-IT" sz="11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34EF18-52B0-C5AF-E622-DBF5AEFC0461}"/>
              </a:ext>
            </a:extLst>
          </p:cNvPr>
          <p:cNvSpPr txBox="1"/>
          <p:nvPr/>
        </p:nvSpPr>
        <p:spPr>
          <a:xfrm rot="8851768">
            <a:off x="8209356" y="1213156"/>
            <a:ext cx="1075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1A8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PROGETTI</a:t>
            </a:r>
            <a:endParaRPr lang="it-IT" sz="105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FBCE481-F43D-396B-C17E-18250FA65E30}"/>
              </a:ext>
            </a:extLst>
          </p:cNvPr>
          <p:cNvSpPr txBox="1"/>
          <p:nvPr/>
        </p:nvSpPr>
        <p:spPr>
          <a:xfrm rot="19231331">
            <a:off x="9317839" y="4660396"/>
            <a:ext cx="11823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1A8FF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Segoe UI Black" panose="020F0502020204030204" pitchFamily="34" charset="0"/>
                <a:cs typeface="Segoe UI Black" panose="020F0502020204030204" pitchFamily="34" charset="0"/>
              </a:rPr>
              <a:t>FORMAZIONE</a:t>
            </a:r>
            <a:endParaRPr lang="it-IT" sz="1100" dirty="0"/>
          </a:p>
        </p:txBody>
      </p:sp>
      <p:sp>
        <p:nvSpPr>
          <p:cNvPr id="28" name="Rectangle 65">
            <a:extLst>
              <a:ext uri="{FF2B5EF4-FFF2-40B4-BE49-F238E27FC236}">
                <a16:creationId xmlns:a16="http://schemas.microsoft.com/office/drawing/2014/main" id="{6BD865AC-4DAD-C35B-38C2-063A1A1728B9}"/>
              </a:ext>
            </a:extLst>
          </p:cNvPr>
          <p:cNvSpPr/>
          <p:nvPr/>
        </p:nvSpPr>
        <p:spPr>
          <a:xfrm>
            <a:off x="2872731" y="7043172"/>
            <a:ext cx="439868" cy="170671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67">
            <a:extLst>
              <a:ext uri="{FF2B5EF4-FFF2-40B4-BE49-F238E27FC236}">
                <a16:creationId xmlns:a16="http://schemas.microsoft.com/office/drawing/2014/main" id="{3811823F-1C9F-B88E-9D6D-56C7E15B6C90}"/>
              </a:ext>
            </a:extLst>
          </p:cNvPr>
          <p:cNvSpPr/>
          <p:nvPr/>
        </p:nvSpPr>
        <p:spPr>
          <a:xfrm>
            <a:off x="3326404" y="7042006"/>
            <a:ext cx="439867" cy="17067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63">
            <a:extLst>
              <a:ext uri="{FF2B5EF4-FFF2-40B4-BE49-F238E27FC236}">
                <a16:creationId xmlns:a16="http://schemas.microsoft.com/office/drawing/2014/main" id="{FD43AC1A-D3E1-E1FF-43FE-E602F671ABAC}"/>
              </a:ext>
            </a:extLst>
          </p:cNvPr>
          <p:cNvSpPr/>
          <p:nvPr/>
        </p:nvSpPr>
        <p:spPr>
          <a:xfrm>
            <a:off x="123947" y="168000"/>
            <a:ext cx="12052028" cy="357400"/>
          </a:xfrm>
          <a:prstGeom prst="rect">
            <a:avLst/>
          </a:prstGeom>
          <a:solidFill>
            <a:schemeClr val="accent2">
              <a:alpha val="362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F50761D0-6486-F224-4C6F-07C0D54D8D54}"/>
              </a:ext>
            </a:extLst>
          </p:cNvPr>
          <p:cNvSpPr/>
          <p:nvPr/>
        </p:nvSpPr>
        <p:spPr>
          <a:xfrm>
            <a:off x="3329649" y="7042006"/>
            <a:ext cx="17391" cy="1706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F102AA21-7EDB-557A-D4E1-450E3DDF182F}"/>
              </a:ext>
            </a:extLst>
          </p:cNvPr>
          <p:cNvSpPr/>
          <p:nvPr/>
        </p:nvSpPr>
        <p:spPr>
          <a:xfrm>
            <a:off x="2878877" y="7043172"/>
            <a:ext cx="17391" cy="1706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64">
            <a:extLst>
              <a:ext uri="{FF2B5EF4-FFF2-40B4-BE49-F238E27FC236}">
                <a16:creationId xmlns:a16="http://schemas.microsoft.com/office/drawing/2014/main" id="{7522A262-8EBB-87C9-9627-18421E45663F}"/>
              </a:ext>
            </a:extLst>
          </p:cNvPr>
          <p:cNvSpPr/>
          <p:nvPr/>
        </p:nvSpPr>
        <p:spPr>
          <a:xfrm flipH="1">
            <a:off x="73573" y="168000"/>
            <a:ext cx="126124" cy="357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41">
            <a:extLst>
              <a:ext uri="{FF2B5EF4-FFF2-40B4-BE49-F238E27FC236}">
                <a16:creationId xmlns:a16="http://schemas.microsoft.com/office/drawing/2014/main" id="{30659378-80BF-074F-EE91-A143DC29F4E6}"/>
              </a:ext>
            </a:extLst>
          </p:cNvPr>
          <p:cNvSpPr txBox="1"/>
          <p:nvPr/>
        </p:nvSpPr>
        <p:spPr>
          <a:xfrm>
            <a:off x="3390734" y="7484662"/>
            <a:ext cx="40284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01B585-1E42-4F19-2A11-3D45722A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24" y="-287432"/>
            <a:ext cx="12175975" cy="1268264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attività svolte &amp; attività previste</a:t>
            </a:r>
          </a:p>
        </p:txBody>
      </p:sp>
      <p:sp>
        <p:nvSpPr>
          <p:cNvPr id="21" name="Ovale 20">
            <a:hlinkClick r:id="rId11" action="ppaction://hlinksldjump"/>
            <a:extLst>
              <a:ext uri="{FF2B5EF4-FFF2-40B4-BE49-F238E27FC236}">
                <a16:creationId xmlns:a16="http://schemas.microsoft.com/office/drawing/2014/main" id="{AD529F0D-9DD0-68F3-6E1E-F2A08A7ABC1A}"/>
              </a:ext>
            </a:extLst>
          </p:cNvPr>
          <p:cNvSpPr/>
          <p:nvPr/>
        </p:nvSpPr>
        <p:spPr>
          <a:xfrm>
            <a:off x="199697" y="4099934"/>
            <a:ext cx="532364" cy="39651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046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B414BE1-A1FD-4E35-A269-876F637B66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B414BE1-A1FD-4E35-A269-876F637B6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82ED0F6-80F0-48FE-AAEF-C8FBAA758E53}"/>
              </a:ext>
            </a:extLst>
          </p:cNvPr>
          <p:cNvSpPr/>
          <p:nvPr/>
        </p:nvSpPr>
        <p:spPr>
          <a:xfrm>
            <a:off x="12268457" y="0"/>
            <a:ext cx="4630057" cy="69078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1590B-2C43-48AA-A658-23ED991032C7}"/>
              </a:ext>
            </a:extLst>
          </p:cNvPr>
          <p:cNvSpPr/>
          <p:nvPr/>
        </p:nvSpPr>
        <p:spPr>
          <a:xfrm>
            <a:off x="7565465" y="-608"/>
            <a:ext cx="463005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C22D2-90FE-454B-B032-E42C3279131E}"/>
              </a:ext>
            </a:extLst>
          </p:cNvPr>
          <p:cNvSpPr txBox="1"/>
          <p:nvPr/>
        </p:nvSpPr>
        <p:spPr>
          <a:xfrm>
            <a:off x="1457469" y="340056"/>
            <a:ext cx="7927491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2800" b="1" spc="300" dirty="0">
                <a:solidFill>
                  <a:srgbClr val="FFC000"/>
                </a:solidFill>
              </a:rPr>
              <a:t>GRUPPO REFERENTI TRANSIZIONE</a:t>
            </a:r>
            <a:r>
              <a:rPr lang="de-DE" altLang="de-DE" sz="2800" b="1" spc="300" dirty="0"/>
              <a:t> DIGITALE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73559-491A-4614-A844-496762024E0B}"/>
              </a:ext>
            </a:extLst>
          </p:cNvPr>
          <p:cNvSpPr txBox="1"/>
          <p:nvPr/>
        </p:nvSpPr>
        <p:spPr>
          <a:xfrm>
            <a:off x="126248" y="1832710"/>
            <a:ext cx="6056086" cy="2954655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Gruppo </a:t>
            </a:r>
            <a:r>
              <a:rPr lang="en-US" sz="2400" dirty="0" err="1"/>
              <a:t>composto</a:t>
            </a:r>
            <a:r>
              <a:rPr lang="en-US" sz="2400" dirty="0"/>
              <a:t> da 22 </a:t>
            </a:r>
            <a:r>
              <a:rPr lang="en-US" sz="2400" dirty="0" err="1"/>
              <a:t>unità</a:t>
            </a: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stati</a:t>
            </a:r>
            <a:r>
              <a:rPr lang="en-US" sz="2400" dirty="0"/>
              <a:t> </a:t>
            </a:r>
            <a:r>
              <a:rPr lang="en-US" sz="2400" dirty="0" err="1"/>
              <a:t>proposti</a:t>
            </a:r>
            <a:r>
              <a:rPr lang="en-US" sz="2400" dirty="0"/>
              <a:t> </a:t>
            </a:r>
            <a:r>
              <a:rPr lang="en-US" sz="2400" dirty="0" err="1"/>
              <a:t>dai</a:t>
            </a:r>
            <a:r>
              <a:rPr lang="en-US" sz="2400" dirty="0"/>
              <a:t> </a:t>
            </a:r>
            <a:r>
              <a:rPr lang="en-US" sz="2400" dirty="0" err="1"/>
              <a:t>direttori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proprie</a:t>
            </a:r>
            <a:r>
              <a:rPr lang="en-US" sz="2400" dirty="0"/>
              <a:t> </a:t>
            </a:r>
            <a:r>
              <a:rPr lang="en-US" sz="2400" dirty="0" err="1"/>
              <a:t>strutture</a:t>
            </a: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Si </a:t>
            </a:r>
            <a:r>
              <a:rPr lang="en-US" sz="2400" dirty="0" err="1"/>
              <a:t>occuperanno</a:t>
            </a:r>
            <a:r>
              <a:rPr lang="en-US" sz="2400" dirty="0"/>
              <a:t> di </a:t>
            </a:r>
            <a:r>
              <a:rPr lang="en-US" sz="2400" dirty="0" err="1"/>
              <a:t>diffondere</a:t>
            </a:r>
            <a:r>
              <a:rPr lang="en-US" sz="2400" dirty="0"/>
              <a:t>, </a:t>
            </a:r>
            <a:r>
              <a:rPr lang="en-US" sz="2400" dirty="0" err="1"/>
              <a:t>agevolare</a:t>
            </a:r>
            <a:r>
              <a:rPr lang="en-US" sz="2400" dirty="0"/>
              <a:t> e </a:t>
            </a:r>
            <a:r>
              <a:rPr lang="en-US" sz="2400" dirty="0" err="1"/>
              <a:t>promuovere</a:t>
            </a:r>
            <a:r>
              <a:rPr lang="en-US" sz="2400" dirty="0"/>
              <a:t> la </a:t>
            </a:r>
            <a:r>
              <a:rPr lang="en-US" sz="2400" dirty="0" err="1"/>
              <a:t>cultura</a:t>
            </a:r>
            <a:r>
              <a:rPr lang="en-US" sz="2400" dirty="0"/>
              <a:t> </a:t>
            </a:r>
            <a:r>
              <a:rPr lang="en-US" sz="2400" dirty="0" err="1"/>
              <a:t>digitale</a:t>
            </a:r>
            <a:r>
              <a:rPr lang="en-US" sz="2400" dirty="0"/>
              <a:t> </a:t>
            </a:r>
            <a:r>
              <a:rPr lang="en-US" sz="2400" dirty="0" err="1"/>
              <a:t>all’interno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propria </a:t>
            </a:r>
            <a:r>
              <a:rPr lang="en-US" sz="2400" dirty="0" err="1"/>
              <a:t>struttura</a:t>
            </a:r>
            <a:r>
              <a:rPr lang="en-US" sz="2400" dirty="0"/>
              <a:t> </a:t>
            </a:r>
            <a:endParaRPr lang="de-DE" altLang="de-DE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7203D-3153-48DC-8594-E6178C5E2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12778016" y="1683656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sp>
        <p:nvSpPr>
          <p:cNvPr id="9" name="!!Oval 8">
            <a:extLst>
              <a:ext uri="{FF2B5EF4-FFF2-40B4-BE49-F238E27FC236}">
                <a16:creationId xmlns:a16="http://schemas.microsoft.com/office/drawing/2014/main" id="{67191FB7-1694-4872-81F9-FE7754259935}"/>
              </a:ext>
            </a:extLst>
          </p:cNvPr>
          <p:cNvSpPr/>
          <p:nvPr/>
        </p:nvSpPr>
        <p:spPr>
          <a:xfrm>
            <a:off x="5421215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8" name="!!Oval 17">
            <a:extLst>
              <a:ext uri="{FF2B5EF4-FFF2-40B4-BE49-F238E27FC236}">
                <a16:creationId xmlns:a16="http://schemas.microsoft.com/office/drawing/2014/main" id="{3ADE76D0-3EF0-4443-9FE4-F69DF5A6352C}"/>
              </a:ext>
            </a:extLst>
          </p:cNvPr>
          <p:cNvSpPr/>
          <p:nvPr/>
        </p:nvSpPr>
        <p:spPr>
          <a:xfrm>
            <a:off x="5772342" y="5809130"/>
            <a:ext cx="228600" cy="2286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9" name="!!Oval 18">
            <a:extLst>
              <a:ext uri="{FF2B5EF4-FFF2-40B4-BE49-F238E27FC236}">
                <a16:creationId xmlns:a16="http://schemas.microsoft.com/office/drawing/2014/main" id="{80E8ABFB-5DA4-4C32-AD2D-EF2F8AC7D995}"/>
              </a:ext>
            </a:extLst>
          </p:cNvPr>
          <p:cNvSpPr/>
          <p:nvPr/>
        </p:nvSpPr>
        <p:spPr>
          <a:xfrm>
            <a:off x="6123469" y="5809130"/>
            <a:ext cx="228600" cy="2286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152" tIns="73152" rIns="73152" bIns="73152" numCol="1" rtlCol="0" anchor="ctr"/>
          <a:lstStyle/>
          <a:p>
            <a:pPr algn="ctr"/>
            <a:endParaRPr lang="de-DE" altLang="de-DE" sz="1000" kern="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1413C-0C96-47F1-9D1F-4D0C70AD3634}"/>
              </a:ext>
            </a:extLst>
          </p:cNvPr>
          <p:cNvSpPr txBox="1"/>
          <p:nvPr/>
        </p:nvSpPr>
        <p:spPr>
          <a:xfrm>
            <a:off x="13273550" y="817047"/>
            <a:ext cx="1725152" cy="1015663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r>
              <a:rPr lang="de-DE" altLang="de-DE" sz="6000" dirty="0">
                <a:solidFill>
                  <a:schemeClr val="bg1"/>
                </a:solidFill>
              </a:rPr>
              <a:t>75%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F45A89B-22C8-B3EB-4F70-F886DC4FF65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AB49724F-53C6-03A0-9581-82D4C95ED2DA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0BCB8A2D-E105-63BD-D4A9-05C5DE131AC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E52FA313-2AC4-1708-6DFC-CE2096FE462B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8FE34C0E-6467-4BEC-E855-9AF253AD2521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AB64C58-0C59-847E-1E9C-7A96C43BF0BE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0304B5C-5EC0-19E4-1F5F-473FFD6A7B85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8C3DC53A-B960-8C14-FAC2-6A9CCC0C9D3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6B354B3C-3419-1D09-7763-0809B5DDD8E1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34DE3A4D-3979-C11E-BF78-D720D15CC907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4E952E35-191B-13C7-5C90-75F3D96868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12" r="19786"/>
          <a:stretch/>
        </p:blipFill>
        <p:spPr>
          <a:xfrm>
            <a:off x="6363725" y="1647634"/>
            <a:ext cx="4441372" cy="4441372"/>
          </a:xfrm>
          <a:prstGeom prst="ellipse">
            <a:avLst/>
          </a:prstGeom>
          <a:ln w="22225">
            <a:solidFill>
              <a:schemeClr val="bg2"/>
            </a:solidFill>
          </a:ln>
        </p:spPr>
      </p:pic>
      <p:pic>
        <p:nvPicPr>
          <p:cNvPr id="34" name="Picture 8" descr="Back-arrow Icons - Yellow Back Button Png Clipart - Full Size Clipart  (#1681629) - PinClipart">
            <a:hlinkClick r:id="rId8" action="ppaction://hlinksldjump"/>
            <a:extLst>
              <a:ext uri="{FF2B5EF4-FFF2-40B4-BE49-F238E27FC236}">
                <a16:creationId xmlns:a16="http://schemas.microsoft.com/office/drawing/2014/main" id="{FADAB446-1FAB-DB9E-30A7-7D853CA9B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6510" r="10442" b="6152"/>
          <a:stretch/>
        </p:blipFill>
        <p:spPr bwMode="auto">
          <a:xfrm rot="5400000">
            <a:off x="159002" y="6005280"/>
            <a:ext cx="778744" cy="76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C538597-B4F2-466B-12AE-228D2E4D41A1}"/>
              </a:ext>
            </a:extLst>
          </p:cNvPr>
          <p:cNvSpPr txBox="1"/>
          <p:nvPr/>
        </p:nvSpPr>
        <p:spPr>
          <a:xfrm>
            <a:off x="889648" y="6163100"/>
            <a:ext cx="20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C000"/>
                </a:solidFill>
                <a:latin typeface="Segoe UI Black" panose="020F0502020204030204" pitchFamily="34" charset="0"/>
                <a:cs typeface="Segoe UI Black" panose="020F0502020204030204" pitchFamily="34" charset="0"/>
              </a:rPr>
              <a:t>Back</a:t>
            </a:r>
            <a:endParaRPr lang="it-IT" sz="2800" b="1" dirty="0">
              <a:solidFill>
                <a:srgbClr val="FFC000"/>
              </a:solidFill>
              <a:latin typeface="Segoe UI Black" panose="020F0502020204030204" pitchFamily="34" charset="0"/>
              <a:cs typeface="Segoe UI Black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2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26F08B3-37B7-4D5C-80DD-85ECEA54CD23}"/>
              </a:ext>
            </a:extLst>
          </p:cNvPr>
          <p:cNvSpPr/>
          <p:nvPr/>
        </p:nvSpPr>
        <p:spPr>
          <a:xfrm>
            <a:off x="5500914" y="1412341"/>
            <a:ext cx="6691086" cy="4033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33B0-BA71-4453-853F-974C3C7535A2}"/>
              </a:ext>
            </a:extLst>
          </p:cNvPr>
          <p:cNvSpPr txBox="1"/>
          <p:nvPr/>
        </p:nvSpPr>
        <p:spPr>
          <a:xfrm>
            <a:off x="16026" y="5272987"/>
            <a:ext cx="12175974" cy="83099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FORMAZIONE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20FEE39-43E6-9999-6C41-05F5CB20129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4" name="Rectangle 65">
              <a:extLst>
                <a:ext uri="{FF2B5EF4-FFF2-40B4-BE49-F238E27FC236}">
                  <a16:creationId xmlns:a16="http://schemas.microsoft.com/office/drawing/2014/main" id="{95C137F8-31A8-EBEB-7ADA-F457745EC9A6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AE5DFDB5-DD9C-A159-7B24-0425C396564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058587E-8FE7-4499-51F4-81AC98945F8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C328F4CF-1123-1570-BC21-F4E6019ECC0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0578A1C7-D008-1968-14A9-619C22D78C8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2E41610-D981-2E38-B75A-CA51113CBC3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0B177E2F-2CC5-75D5-3573-A8B938FA2FD1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F9B5AA1D-734A-5227-09C2-D283E47664B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6249626C-FCB9-5CF3-9E6D-E81F4C2A843B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19459" name="Picture 3" descr="Next Generation promuove la digitalizzazione dell'Europa | EDICOM">
            <a:extLst>
              <a:ext uri="{FF2B5EF4-FFF2-40B4-BE49-F238E27FC236}">
                <a16:creationId xmlns:a16="http://schemas.microsoft.com/office/drawing/2014/main" id="{503736A0-3A02-BED0-43EA-8617D37B8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r="1503"/>
          <a:stretch/>
        </p:blipFill>
        <p:spPr bwMode="auto">
          <a:xfrm>
            <a:off x="16025" y="-68366"/>
            <a:ext cx="12159949" cy="51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3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CERCHIAMO DOCENTI IN AMBITO SICUREZZA LUOGHI DI LAVORO – ZONA TREVISO –  Obiettivo Qualità Consulting">
            <a:extLst>
              <a:ext uri="{FF2B5EF4-FFF2-40B4-BE49-F238E27FC236}">
                <a16:creationId xmlns:a16="http://schemas.microsoft.com/office/drawing/2014/main" id="{F47F4986-1DCF-1B4D-6CCE-6B5A815F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86D1822-990A-B52A-EC5A-73BE03256741}"/>
              </a:ext>
            </a:extLst>
          </p:cNvPr>
          <p:cNvSpPr/>
          <p:nvPr/>
        </p:nvSpPr>
        <p:spPr>
          <a:xfrm>
            <a:off x="3254528" y="1408386"/>
            <a:ext cx="6067272" cy="3434547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B8F45-F48F-477B-AE5B-C6CBF8061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24" b="18695"/>
          <a:stretch/>
        </p:blipFill>
        <p:spPr>
          <a:xfrm>
            <a:off x="6700360" y="470871"/>
            <a:ext cx="1820883" cy="1814287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F98398-D37C-48F7-AFB4-61414B26E841}"/>
              </a:ext>
            </a:extLst>
          </p:cNvPr>
          <p:cNvSpPr txBox="1"/>
          <p:nvPr/>
        </p:nvSpPr>
        <p:spPr>
          <a:xfrm>
            <a:off x="10005223" y="2472401"/>
            <a:ext cx="173957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Accessibilità</a:t>
            </a:r>
            <a:r>
              <a:rPr lang="de-DE" altLang="de-DE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49B4D-14D3-4EBB-B0AD-A4BE4C136E58}"/>
              </a:ext>
            </a:extLst>
          </p:cNvPr>
          <p:cNvSpPr txBox="1"/>
          <p:nvPr/>
        </p:nvSpPr>
        <p:spPr>
          <a:xfrm>
            <a:off x="8436416" y="590484"/>
            <a:ext cx="1175323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Syllabus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55090-E87B-41DF-B5F9-2F676D0D45F4}"/>
              </a:ext>
            </a:extLst>
          </p:cNvPr>
          <p:cNvSpPr txBox="1"/>
          <p:nvPr/>
        </p:nvSpPr>
        <p:spPr>
          <a:xfrm>
            <a:off x="2493345" y="782184"/>
            <a:ext cx="137088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Protocollo</a:t>
            </a:r>
            <a:endParaRPr lang="de-DE" altLang="de-DE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37501-9DA4-432E-82D4-DD267AC62F06}"/>
              </a:ext>
            </a:extLst>
          </p:cNvPr>
          <p:cNvSpPr txBox="1"/>
          <p:nvPr/>
        </p:nvSpPr>
        <p:spPr>
          <a:xfrm>
            <a:off x="305298" y="2159889"/>
            <a:ext cx="2228495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Amministrazione</a:t>
            </a:r>
            <a:endParaRPr lang="de-DE" altLang="de-DE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de-DE" altLang="de-DE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Digitale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8D66F3-16CE-41D7-BF73-45414DBAB9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18" t="29394" r="10667" b="7722"/>
          <a:stretch/>
        </p:blipFill>
        <p:spPr>
          <a:xfrm>
            <a:off x="3979346" y="420091"/>
            <a:ext cx="1820883" cy="1817826"/>
          </a:xfrm>
          <a:prstGeom prst="ellipse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20A30D1F-FB7D-7930-C09A-BB17816BBBB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0749C85E-A9A1-5A3F-CDBC-41B6DE7DBAB7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01D12C65-D7B3-B98B-A0E1-F311CABD8ABF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3AF3DA0C-126D-E7F2-1879-E9A0C9764BCF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8B63CB87-15D1-B7AC-5B57-C1B98E0BB2B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62DC6ED6-BA24-7BEA-DED0-E2B7528BA47D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9B42270-1B85-9255-FE0A-D09E3935F582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6DB9FB94-D1F4-4E52-8844-4930404A87BB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18871FE-7D77-226A-1A6E-F7E31D8A2AD5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B2ED2844-AE0B-2383-AE79-FC37AFE11283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22532" name="Picture 4" descr="Barzellette.net Foto: Formica che spinge una goccia d'acqua...">
            <a:extLst>
              <a:ext uri="{FF2B5EF4-FFF2-40B4-BE49-F238E27FC236}">
                <a16:creationId xmlns:a16="http://schemas.microsoft.com/office/drawing/2014/main" id="{E54F52CF-88DB-832B-7D13-D0AE3A627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12723" r="28772" b="18576"/>
          <a:stretch/>
        </p:blipFill>
        <p:spPr bwMode="auto">
          <a:xfrm>
            <a:off x="4477038" y="2786534"/>
            <a:ext cx="3237920" cy="3219541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ntro il Coronavirus il governo accelera la digitalizzazione della  Pubblica Amministrazione (e coinvolge le startup) - Sanità Digitale">
            <a:extLst>
              <a:ext uri="{FF2B5EF4-FFF2-40B4-BE49-F238E27FC236}">
                <a16:creationId xmlns:a16="http://schemas.microsoft.com/office/drawing/2014/main" id="{ED8D994C-DD74-7C69-0FB1-3BDC548D1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-199" r="24156" b="9971"/>
          <a:stretch/>
        </p:blipFill>
        <p:spPr bwMode="auto">
          <a:xfrm>
            <a:off x="2149465" y="2304297"/>
            <a:ext cx="2235201" cy="22494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Linee Guida per l'Accessibilità nella PA 2020: tutte le novità">
            <a:extLst>
              <a:ext uri="{FF2B5EF4-FFF2-40B4-BE49-F238E27FC236}">
                <a16:creationId xmlns:a16="http://schemas.microsoft.com/office/drawing/2014/main" id="{5FB167CA-3BB8-16E1-811A-02CA89A43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9537"/>
          <a:stretch/>
        </p:blipFill>
        <p:spPr bwMode="auto">
          <a:xfrm>
            <a:off x="7838617" y="2305526"/>
            <a:ext cx="2203918" cy="22494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D0104A5E-FA8E-1183-220A-F34C8AF2FF91}"/>
              </a:ext>
            </a:extLst>
          </p:cNvPr>
          <p:cNvSpPr txBox="1"/>
          <p:nvPr/>
        </p:nvSpPr>
        <p:spPr>
          <a:xfrm>
            <a:off x="4069641" y="5999538"/>
            <a:ext cx="4052713" cy="83099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sz="4800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Formazione</a:t>
            </a:r>
            <a:r>
              <a:rPr lang="de-DE" altLang="de-DE" sz="4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86020" name="Picture 4" descr="Training, business, presentation, seminar icon - Download on Iconfinder">
            <a:extLst>
              <a:ext uri="{FF2B5EF4-FFF2-40B4-BE49-F238E27FC236}">
                <a16:creationId xmlns:a16="http://schemas.microsoft.com/office/drawing/2014/main" id="{BAE8E4AB-F45B-39DA-8717-BB71E7DE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89" y="2786534"/>
            <a:ext cx="3219541" cy="32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8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CERCHIAMO DOCENTI IN AMBITO SICUREZZA LUOGHI DI LAVORO – ZONA TREVISO –  Obiettivo Qualità Consulting">
            <a:extLst>
              <a:ext uri="{FF2B5EF4-FFF2-40B4-BE49-F238E27FC236}">
                <a16:creationId xmlns:a16="http://schemas.microsoft.com/office/drawing/2014/main" id="{B0275125-7E03-45A9-3442-9EF9DDAA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BB289C0B-15DB-B0C0-5DBF-40221AF9DEC0}"/>
              </a:ext>
            </a:extLst>
          </p:cNvPr>
          <p:cNvSpPr/>
          <p:nvPr/>
        </p:nvSpPr>
        <p:spPr>
          <a:xfrm>
            <a:off x="3254528" y="1408386"/>
            <a:ext cx="6067272" cy="3434547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Picture 2" descr="Linee Guida per l'Accessibilità nella PA 2020: tutte le novità">
            <a:extLst>
              <a:ext uri="{FF2B5EF4-FFF2-40B4-BE49-F238E27FC236}">
                <a16:creationId xmlns:a16="http://schemas.microsoft.com/office/drawing/2014/main" id="{B8584E62-0BD6-BF6C-A2EA-F0841F2D9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9537"/>
          <a:stretch/>
        </p:blipFill>
        <p:spPr bwMode="auto">
          <a:xfrm>
            <a:off x="6754625" y="427593"/>
            <a:ext cx="1783850" cy="18206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4" imgH="344" progId="TCLayout.ActiveDocument.1">
                  <p:embed/>
                </p:oleObj>
              </mc:Choice>
              <mc:Fallback>
                <p:oleObj name="think-cell Slide" r:id="rId7" imgW="344" imgH="34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543DB513-448B-4DA7-BCBE-3D3DD89E36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otnote">
            <a:extLst>
              <a:ext uri="{FF2B5EF4-FFF2-40B4-BE49-F238E27FC236}">
                <a16:creationId xmlns:a16="http://schemas.microsoft.com/office/drawing/2014/main" id="{12BB141B-C48F-42E4-B912-2996E8EB03C5}"/>
              </a:ext>
            </a:extLst>
          </p:cNvPr>
          <p:cNvSpPr/>
          <p:nvPr/>
        </p:nvSpPr>
        <p:spPr>
          <a:xfrm>
            <a:off x="595214" y="6392226"/>
            <a:ext cx="4259459" cy="123111"/>
          </a:xfrm>
          <a:prstGeom prst="rect">
            <a:avLst/>
          </a:prstGeom>
        </p:spPr>
        <p:txBody>
          <a:bodyPr vert="horz" lIns="0" tIns="0" rIns="0" bIns="0" numCol="1" rtlCol="0" anchor="b" anchorCtr="0">
            <a:spAutoFit/>
          </a:bodyPr>
          <a:lstStyle/>
          <a:p>
            <a:r>
              <a:rPr lang="en-US" sz="800" kern="0" dirty="0"/>
              <a:t>Source: unslpash.com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563CFD8-22C4-F393-19C1-18B5C2F490C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BD99132D-AE70-750D-1A27-18BC711B4F1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27F1ABE6-E673-851F-63B6-33D572A061E2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EDFD2A65-60E0-57BF-CE01-C874C3F04473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8ACAA34-A079-8531-196B-02688410C4F8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184AE0F-14D6-5E6C-74AB-70D152603E2C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F0D8EEAD-50B0-8DE4-C370-633A6C12E96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A79C7EBA-3915-D95D-BAEA-B29B8580228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37B6B4A-B2E6-8F70-34D9-1CC04E051C6E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9C4550E6-53E9-E06E-95BD-115E97EDA5BE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3" name="Picture 4" descr="Barzellette.net Foto: Formica che spinge una goccia d'acqua...">
            <a:extLst>
              <a:ext uri="{FF2B5EF4-FFF2-40B4-BE49-F238E27FC236}">
                <a16:creationId xmlns:a16="http://schemas.microsoft.com/office/drawing/2014/main" id="{22D34B54-E910-B404-F80C-2B88CA43C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12723" r="28772" b="18576"/>
          <a:stretch/>
        </p:blipFill>
        <p:spPr bwMode="auto">
          <a:xfrm>
            <a:off x="7836647" y="2223723"/>
            <a:ext cx="2244188" cy="2231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ntro il Coronavirus il governo accelera la digitalizzazione della  Pubblica Amministrazione (e coinvolge le startup) - Sanità Digitale">
            <a:extLst>
              <a:ext uri="{FF2B5EF4-FFF2-40B4-BE49-F238E27FC236}">
                <a16:creationId xmlns:a16="http://schemas.microsoft.com/office/drawing/2014/main" id="{F5E4893F-6DE5-A40C-AC8C-CBAB95681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-199" r="24156" b="9971"/>
          <a:stretch/>
        </p:blipFill>
        <p:spPr bwMode="auto">
          <a:xfrm>
            <a:off x="4557096" y="2903818"/>
            <a:ext cx="3089454" cy="3109088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7">
            <a:extLst>
              <a:ext uri="{FF2B5EF4-FFF2-40B4-BE49-F238E27FC236}">
                <a16:creationId xmlns:a16="http://schemas.microsoft.com/office/drawing/2014/main" id="{75267818-0E19-A8EC-8ABC-6EBC7371EC3D}"/>
              </a:ext>
            </a:extLst>
          </p:cNvPr>
          <p:cNvSpPr txBox="1"/>
          <p:nvPr/>
        </p:nvSpPr>
        <p:spPr>
          <a:xfrm>
            <a:off x="10301851" y="3059668"/>
            <a:ext cx="163217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Formazione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2A8C81DC-D469-C1D1-2D03-B711F4CC5AC8}"/>
              </a:ext>
            </a:extLst>
          </p:cNvPr>
          <p:cNvSpPr txBox="1"/>
          <p:nvPr/>
        </p:nvSpPr>
        <p:spPr>
          <a:xfrm>
            <a:off x="8583849" y="678043"/>
            <a:ext cx="173957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Accessibilità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3A557C4E-EE48-974A-6305-A5B4F6E270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8824" b="18695"/>
          <a:stretch/>
        </p:blipFill>
        <p:spPr>
          <a:xfrm>
            <a:off x="4047730" y="404054"/>
            <a:ext cx="1820883" cy="1814287"/>
          </a:xfrm>
          <a:prstGeom prst="ellipse">
            <a:avLst/>
          </a:prstGeom>
        </p:spPr>
      </p:pic>
      <p:sp>
        <p:nvSpPr>
          <p:cNvPr id="42" name="TextBox 8">
            <a:extLst>
              <a:ext uri="{FF2B5EF4-FFF2-40B4-BE49-F238E27FC236}">
                <a16:creationId xmlns:a16="http://schemas.microsoft.com/office/drawing/2014/main" id="{CB8B6A75-B3E8-06C8-5F17-EA465CAE8D2A}"/>
              </a:ext>
            </a:extLst>
          </p:cNvPr>
          <p:cNvSpPr txBox="1"/>
          <p:nvPr/>
        </p:nvSpPr>
        <p:spPr>
          <a:xfrm>
            <a:off x="2724943" y="740817"/>
            <a:ext cx="1175323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>
                <a:solidFill>
                  <a:schemeClr val="bg2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Syllabus</a:t>
            </a:r>
          </a:p>
        </p:txBody>
      </p:sp>
      <p:pic>
        <p:nvPicPr>
          <p:cNvPr id="43" name="Picture 14">
            <a:extLst>
              <a:ext uri="{FF2B5EF4-FFF2-40B4-BE49-F238E27FC236}">
                <a16:creationId xmlns:a16="http://schemas.microsoft.com/office/drawing/2014/main" id="{4B45A5B9-3B01-FA6C-3652-DB495F22C48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18" t="29394" r="10667" b="7722"/>
          <a:stretch/>
        </p:blipFill>
        <p:spPr>
          <a:xfrm>
            <a:off x="2102753" y="2184483"/>
            <a:ext cx="2239563" cy="2235803"/>
          </a:xfrm>
          <a:prstGeom prst="ellipse">
            <a:avLst/>
          </a:prstGeom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F9D7E7E0-A857-5EC8-77E7-64EBF35C8C36}"/>
              </a:ext>
            </a:extLst>
          </p:cNvPr>
          <p:cNvSpPr txBox="1"/>
          <p:nvPr/>
        </p:nvSpPr>
        <p:spPr>
          <a:xfrm>
            <a:off x="636817" y="2967869"/>
            <a:ext cx="137088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Protocollo</a:t>
            </a:r>
            <a:endParaRPr lang="de-DE" altLang="de-DE" b="1" dirty="0">
              <a:solidFill>
                <a:schemeClr val="bg2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98635575-3971-30FC-D6E6-224F868324CF}"/>
              </a:ext>
            </a:extLst>
          </p:cNvPr>
          <p:cNvSpPr txBox="1"/>
          <p:nvPr/>
        </p:nvSpPr>
        <p:spPr>
          <a:xfrm>
            <a:off x="1563155" y="5954947"/>
            <a:ext cx="8610916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de-DE" altLang="de-DE" sz="4800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Amministrazione</a:t>
            </a:r>
            <a:r>
              <a:rPr lang="de-DE" altLang="de-DE" sz="4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Digitale</a:t>
            </a:r>
          </a:p>
        </p:txBody>
      </p:sp>
      <p:pic>
        <p:nvPicPr>
          <p:cNvPr id="35" name="Picture 4" descr="Training, business, presentation, seminar icon - Download on Iconfinder">
            <a:extLst>
              <a:ext uri="{FF2B5EF4-FFF2-40B4-BE49-F238E27FC236}">
                <a16:creationId xmlns:a16="http://schemas.microsoft.com/office/drawing/2014/main" id="{234F8C3F-B28C-1789-0AFA-B87E80C1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647" y="2219901"/>
            <a:ext cx="2244188" cy="22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9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CERCHIAMO DOCENTI IN AMBITO SICUREZZA LUOGHI DI LAVORO – ZONA TREVISO –  Obiettivo Qualità Consulting">
            <a:extLst>
              <a:ext uri="{FF2B5EF4-FFF2-40B4-BE49-F238E27FC236}">
                <a16:creationId xmlns:a16="http://schemas.microsoft.com/office/drawing/2014/main" id="{5C28D577-1F6C-2D2A-3B72-5E9B555E6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e 32">
            <a:extLst>
              <a:ext uri="{FF2B5EF4-FFF2-40B4-BE49-F238E27FC236}">
                <a16:creationId xmlns:a16="http://schemas.microsoft.com/office/drawing/2014/main" id="{3F60C362-88C0-E482-07C5-755E11C07035}"/>
              </a:ext>
            </a:extLst>
          </p:cNvPr>
          <p:cNvSpPr/>
          <p:nvPr/>
        </p:nvSpPr>
        <p:spPr>
          <a:xfrm>
            <a:off x="3254528" y="1408386"/>
            <a:ext cx="6067272" cy="3434547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4" descr="Barzellette.net Foto: Formica che spinge una goccia d'acqua...">
            <a:extLst>
              <a:ext uri="{FF2B5EF4-FFF2-40B4-BE49-F238E27FC236}">
                <a16:creationId xmlns:a16="http://schemas.microsoft.com/office/drawing/2014/main" id="{66BA1367-FC62-A0A7-F8B3-98D282927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12723" r="28772" b="18576"/>
          <a:stretch/>
        </p:blipFill>
        <p:spPr bwMode="auto">
          <a:xfrm>
            <a:off x="6974472" y="517014"/>
            <a:ext cx="1828205" cy="18178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Linee Guida per l'Accessibilità nella PA 2020: tutte le novità">
            <a:extLst>
              <a:ext uri="{FF2B5EF4-FFF2-40B4-BE49-F238E27FC236}">
                <a16:creationId xmlns:a16="http://schemas.microsoft.com/office/drawing/2014/main" id="{31E2F254-A689-4F3F-62B7-85E5A3D8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9537"/>
          <a:stretch/>
        </p:blipFill>
        <p:spPr bwMode="auto">
          <a:xfrm>
            <a:off x="3853113" y="498052"/>
            <a:ext cx="1783850" cy="18206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543DB513-448B-4DA7-BCBE-3D3DD89E36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otnote">
            <a:extLst>
              <a:ext uri="{FF2B5EF4-FFF2-40B4-BE49-F238E27FC236}">
                <a16:creationId xmlns:a16="http://schemas.microsoft.com/office/drawing/2014/main" id="{12BB141B-C48F-42E4-B912-2996E8EB03C5}"/>
              </a:ext>
            </a:extLst>
          </p:cNvPr>
          <p:cNvSpPr/>
          <p:nvPr/>
        </p:nvSpPr>
        <p:spPr>
          <a:xfrm>
            <a:off x="595214" y="6392226"/>
            <a:ext cx="4259459" cy="123111"/>
          </a:xfrm>
          <a:prstGeom prst="rect">
            <a:avLst/>
          </a:prstGeom>
        </p:spPr>
        <p:txBody>
          <a:bodyPr vert="horz" lIns="0" tIns="0" rIns="0" bIns="0" numCol="1" rtlCol="0" anchor="b" anchorCtr="0">
            <a:spAutoFit/>
          </a:bodyPr>
          <a:lstStyle/>
          <a:p>
            <a:r>
              <a:rPr lang="en-US" sz="800" kern="0" dirty="0"/>
              <a:t>Source: unslpash.com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563CFD8-22C4-F393-19C1-18B5C2F490C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BD99132D-AE70-750D-1A27-18BC711B4F1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27F1ABE6-E673-851F-63B6-33D572A061E2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EDFD2A65-60E0-57BF-CE01-C874C3F04473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8ACAA34-A079-8531-196B-02688410C4F8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184AE0F-14D6-5E6C-74AB-70D152603E2C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F0D8EEAD-50B0-8DE4-C370-633A6C12E96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A79C7EBA-3915-D95D-BAEA-B29B8580228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37B6B4A-B2E6-8F70-34D9-1CC04E051C6E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9C4550E6-53E9-E06E-95BD-115E97EDA5BE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6" name="Picture 2" descr="Contro il Coronavirus il governo accelera la digitalizzazione della  Pubblica Amministrazione (e coinvolge le startup) - Sanità Digitale">
            <a:extLst>
              <a:ext uri="{FF2B5EF4-FFF2-40B4-BE49-F238E27FC236}">
                <a16:creationId xmlns:a16="http://schemas.microsoft.com/office/drawing/2014/main" id="{4E2C3A11-8D16-ABA5-E2B4-405D3C387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-199" r="24156" b="9971"/>
          <a:stretch/>
        </p:blipFill>
        <p:spPr bwMode="auto">
          <a:xfrm>
            <a:off x="7813952" y="2223722"/>
            <a:ext cx="2235201" cy="22494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0">
            <a:extLst>
              <a:ext uri="{FF2B5EF4-FFF2-40B4-BE49-F238E27FC236}">
                <a16:creationId xmlns:a16="http://schemas.microsoft.com/office/drawing/2014/main" id="{F426FDC2-9AA0-62E6-535D-762AEC3985E1}"/>
              </a:ext>
            </a:extLst>
          </p:cNvPr>
          <p:cNvSpPr txBox="1"/>
          <p:nvPr/>
        </p:nvSpPr>
        <p:spPr>
          <a:xfrm>
            <a:off x="9963505" y="2979276"/>
            <a:ext cx="2228495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Amministrazione</a:t>
            </a:r>
            <a:endParaRPr lang="de-DE" altLang="de-DE" b="1" dirty="0">
              <a:solidFill>
                <a:schemeClr val="bg1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Digitale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5624EE5E-2637-64DB-990A-5FE17213334A}"/>
              </a:ext>
            </a:extLst>
          </p:cNvPr>
          <p:cNvSpPr txBox="1"/>
          <p:nvPr/>
        </p:nvSpPr>
        <p:spPr>
          <a:xfrm>
            <a:off x="8931552" y="917317"/>
            <a:ext cx="163217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Formazione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B9AE0C22-D2FC-6667-735A-1098826C5C5C}"/>
              </a:ext>
            </a:extLst>
          </p:cNvPr>
          <p:cNvSpPr txBox="1"/>
          <p:nvPr/>
        </p:nvSpPr>
        <p:spPr>
          <a:xfrm>
            <a:off x="1855153" y="930796"/>
            <a:ext cx="173957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Accessibilità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41" name="Picture 14">
            <a:extLst>
              <a:ext uri="{FF2B5EF4-FFF2-40B4-BE49-F238E27FC236}">
                <a16:creationId xmlns:a16="http://schemas.microsoft.com/office/drawing/2014/main" id="{D00C4D54-AE89-C7CA-7A34-BF76D27817C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318" t="29394" r="10667" b="7722"/>
          <a:stretch/>
        </p:blipFill>
        <p:spPr>
          <a:xfrm>
            <a:off x="4558532" y="3015087"/>
            <a:ext cx="3074933" cy="306977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42" name="TextBox 11">
            <a:extLst>
              <a:ext uri="{FF2B5EF4-FFF2-40B4-BE49-F238E27FC236}">
                <a16:creationId xmlns:a16="http://schemas.microsoft.com/office/drawing/2014/main" id="{47517E87-E2F5-E7B7-219B-5E84A78EF1A2}"/>
              </a:ext>
            </a:extLst>
          </p:cNvPr>
          <p:cNvSpPr txBox="1"/>
          <p:nvPr/>
        </p:nvSpPr>
        <p:spPr>
          <a:xfrm>
            <a:off x="4415892" y="5991709"/>
            <a:ext cx="3360215" cy="83099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sz="4800" b="1" dirty="0" err="1">
                <a:solidFill>
                  <a:schemeClr val="bg1"/>
                </a:solidFill>
                <a:latin typeface="American Typewriter" panose="02090604020004020304" pitchFamily="18" charset="77"/>
                <a:cs typeface="Segoe UI" panose="020B0502040204020203" pitchFamily="34" charset="0"/>
              </a:rPr>
              <a:t>Protocollo</a:t>
            </a:r>
            <a:endParaRPr lang="de-DE" altLang="de-DE" sz="4800" b="1" dirty="0">
              <a:solidFill>
                <a:schemeClr val="bg1"/>
              </a:solidFill>
              <a:latin typeface="American Typewriter" panose="02090604020004020304" pitchFamily="18" charset="77"/>
              <a:cs typeface="Segoe UI" panose="020B0502040204020203" pitchFamily="34" charset="0"/>
            </a:endParaRP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4E4EF339-BD55-CBD1-9311-42C9425F819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8824" b="18695"/>
          <a:stretch/>
        </p:blipFill>
        <p:spPr>
          <a:xfrm>
            <a:off x="2148499" y="2247313"/>
            <a:ext cx="2233907" cy="2225815"/>
          </a:xfrm>
          <a:prstGeom prst="ellipse">
            <a:avLst/>
          </a:prstGeom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B187066D-4B21-EA9F-F29F-7E7AD42936D3}"/>
              </a:ext>
            </a:extLst>
          </p:cNvPr>
          <p:cNvSpPr txBox="1"/>
          <p:nvPr/>
        </p:nvSpPr>
        <p:spPr>
          <a:xfrm>
            <a:off x="614253" y="3117776"/>
            <a:ext cx="1175323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>
                <a:solidFill>
                  <a:schemeClr val="bg2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Syllabus</a:t>
            </a:r>
          </a:p>
        </p:txBody>
      </p:sp>
      <p:pic>
        <p:nvPicPr>
          <p:cNvPr id="45" name="Picture 4" descr="Training, business, presentation, seminar icon - Download on Iconfinder">
            <a:extLst>
              <a:ext uri="{FF2B5EF4-FFF2-40B4-BE49-F238E27FC236}">
                <a16:creationId xmlns:a16="http://schemas.microsoft.com/office/drawing/2014/main" id="{7D1C030C-1250-B94A-EA68-0043DE45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72" y="506637"/>
            <a:ext cx="1828204" cy="18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853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CERCHIAMO DOCENTI IN AMBITO SICUREZZA LUOGHI DI LAVORO – ZONA TREVISO –  Obiettivo Qualità Consulting">
            <a:extLst>
              <a:ext uri="{FF2B5EF4-FFF2-40B4-BE49-F238E27FC236}">
                <a16:creationId xmlns:a16="http://schemas.microsoft.com/office/drawing/2014/main" id="{07728059-7E62-25D0-BC1F-B1BDC884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EEFCF585-038F-EFD6-8CFC-BE194632F6DF}"/>
              </a:ext>
            </a:extLst>
          </p:cNvPr>
          <p:cNvSpPr/>
          <p:nvPr/>
        </p:nvSpPr>
        <p:spPr>
          <a:xfrm>
            <a:off x="3254528" y="1408386"/>
            <a:ext cx="6067272" cy="3434547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Picture 4" descr="Barzellette.net Foto: Formica che spinge una goccia d'acqua...">
            <a:extLst>
              <a:ext uri="{FF2B5EF4-FFF2-40B4-BE49-F238E27FC236}">
                <a16:creationId xmlns:a16="http://schemas.microsoft.com/office/drawing/2014/main" id="{4A537E93-2CF8-B7C1-14D5-D7734F58F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12723" r="28772" b="18576"/>
          <a:stretch/>
        </p:blipFill>
        <p:spPr bwMode="auto">
          <a:xfrm>
            <a:off x="3916611" y="420010"/>
            <a:ext cx="1828205" cy="18178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ontro il Coronavirus il governo accelera la digitalizzazione della  Pubblica Amministrazione (e coinvolge le startup) - Sanità Digitale">
            <a:extLst>
              <a:ext uri="{FF2B5EF4-FFF2-40B4-BE49-F238E27FC236}">
                <a16:creationId xmlns:a16="http://schemas.microsoft.com/office/drawing/2014/main" id="{F46DFEB2-C74D-4CFA-4C88-644403DFA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-199" r="24156" b="9971"/>
          <a:stretch/>
        </p:blipFill>
        <p:spPr bwMode="auto">
          <a:xfrm>
            <a:off x="6799919" y="496498"/>
            <a:ext cx="1812259" cy="18237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543DB513-448B-4DA7-BCBE-3D3DD89E36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otnote">
            <a:extLst>
              <a:ext uri="{FF2B5EF4-FFF2-40B4-BE49-F238E27FC236}">
                <a16:creationId xmlns:a16="http://schemas.microsoft.com/office/drawing/2014/main" id="{12BB141B-C48F-42E4-B912-2996E8EB03C5}"/>
              </a:ext>
            </a:extLst>
          </p:cNvPr>
          <p:cNvSpPr/>
          <p:nvPr/>
        </p:nvSpPr>
        <p:spPr>
          <a:xfrm>
            <a:off x="595214" y="6392226"/>
            <a:ext cx="4259459" cy="123111"/>
          </a:xfrm>
          <a:prstGeom prst="rect">
            <a:avLst/>
          </a:prstGeom>
        </p:spPr>
        <p:txBody>
          <a:bodyPr vert="horz" lIns="0" tIns="0" rIns="0" bIns="0" numCol="1" rtlCol="0" anchor="b" anchorCtr="0">
            <a:spAutoFit/>
          </a:bodyPr>
          <a:lstStyle/>
          <a:p>
            <a:r>
              <a:rPr lang="en-US" sz="800" kern="0" dirty="0"/>
              <a:t>Source: unslpash.com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563CFD8-22C4-F393-19C1-18B5C2F490C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BD99132D-AE70-750D-1A27-18BC711B4F19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67">
              <a:extLst>
                <a:ext uri="{FF2B5EF4-FFF2-40B4-BE49-F238E27FC236}">
                  <a16:creationId xmlns:a16="http://schemas.microsoft.com/office/drawing/2014/main" id="{27F1ABE6-E673-851F-63B6-33D572A061E2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3">
              <a:extLst>
                <a:ext uri="{FF2B5EF4-FFF2-40B4-BE49-F238E27FC236}">
                  <a16:creationId xmlns:a16="http://schemas.microsoft.com/office/drawing/2014/main" id="{EDFD2A65-60E0-57BF-CE01-C874C3F04473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28ACAA34-A079-8531-196B-02688410C4F8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184AE0F-14D6-5E6C-74AB-70D152603E2C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F0D8EEAD-50B0-8DE4-C370-633A6C12E96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41">
              <a:extLst>
                <a:ext uri="{FF2B5EF4-FFF2-40B4-BE49-F238E27FC236}">
                  <a16:creationId xmlns:a16="http://schemas.microsoft.com/office/drawing/2014/main" id="{A79C7EBA-3915-D95D-BAEA-B29B85802280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37B6B4A-B2E6-8F70-34D9-1CC04E051C6E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9C4550E6-53E9-E06E-95BD-115E97EDA5BE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6F93AAB8-9B8E-6207-F955-2B7DEE91EC1D}"/>
              </a:ext>
            </a:extLst>
          </p:cNvPr>
          <p:cNvSpPr txBox="1"/>
          <p:nvPr/>
        </p:nvSpPr>
        <p:spPr>
          <a:xfrm>
            <a:off x="8735104" y="1046354"/>
            <a:ext cx="2228495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Amministrazione</a:t>
            </a:r>
            <a:endParaRPr lang="de-DE" altLang="de-DE" b="1" dirty="0">
              <a:solidFill>
                <a:schemeClr val="bg1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Digitale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DD69905-F7AF-14A6-9B8E-2236EDDFB514}"/>
              </a:ext>
            </a:extLst>
          </p:cNvPr>
          <p:cNvSpPr txBox="1"/>
          <p:nvPr/>
        </p:nvSpPr>
        <p:spPr>
          <a:xfrm>
            <a:off x="2174613" y="1039054"/>
            <a:ext cx="163217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Formazione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40" name="Picture 2" descr="Linee Guida per l'Accessibilità nella PA 2020: tutte le novità">
            <a:extLst>
              <a:ext uri="{FF2B5EF4-FFF2-40B4-BE49-F238E27FC236}">
                <a16:creationId xmlns:a16="http://schemas.microsoft.com/office/drawing/2014/main" id="{44A1C567-28E8-B678-6DEE-B158F62DD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9537"/>
          <a:stretch/>
        </p:blipFill>
        <p:spPr bwMode="auto">
          <a:xfrm>
            <a:off x="2163841" y="2237837"/>
            <a:ext cx="2203918" cy="22494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7">
            <a:extLst>
              <a:ext uri="{FF2B5EF4-FFF2-40B4-BE49-F238E27FC236}">
                <a16:creationId xmlns:a16="http://schemas.microsoft.com/office/drawing/2014/main" id="{81F1A85D-13C1-E328-2782-36350E8C974E}"/>
              </a:ext>
            </a:extLst>
          </p:cNvPr>
          <p:cNvSpPr txBox="1"/>
          <p:nvPr/>
        </p:nvSpPr>
        <p:spPr>
          <a:xfrm>
            <a:off x="208007" y="3152212"/>
            <a:ext cx="173957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Accessibilità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8B297D7A-7561-6EFC-542B-CE7A154A83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8824" b="18695"/>
          <a:stretch/>
        </p:blipFill>
        <p:spPr>
          <a:xfrm>
            <a:off x="4555535" y="3069935"/>
            <a:ext cx="3080930" cy="3069770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  <p:sp>
        <p:nvSpPr>
          <p:cNvPr id="43" name="TextBox 11">
            <a:extLst>
              <a:ext uri="{FF2B5EF4-FFF2-40B4-BE49-F238E27FC236}">
                <a16:creationId xmlns:a16="http://schemas.microsoft.com/office/drawing/2014/main" id="{74645F87-BBC1-C0D6-235B-FAE929C97A09}"/>
              </a:ext>
            </a:extLst>
          </p:cNvPr>
          <p:cNvSpPr txBox="1"/>
          <p:nvPr/>
        </p:nvSpPr>
        <p:spPr>
          <a:xfrm>
            <a:off x="4686837" y="6090955"/>
            <a:ext cx="2832827" cy="83099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sz="4800" b="1" dirty="0">
                <a:solidFill>
                  <a:schemeClr val="bg1"/>
                </a:solidFill>
                <a:latin typeface="American Typewriter" panose="02090604020004020304" pitchFamily="18" charset="77"/>
                <a:cs typeface="Segoe UI" panose="020B0502040204020203" pitchFamily="34" charset="0"/>
              </a:rPr>
              <a:t>Syllabus</a:t>
            </a:r>
          </a:p>
        </p:txBody>
      </p:sp>
      <p:pic>
        <p:nvPicPr>
          <p:cNvPr id="44" name="Picture 14">
            <a:extLst>
              <a:ext uri="{FF2B5EF4-FFF2-40B4-BE49-F238E27FC236}">
                <a16:creationId xmlns:a16="http://schemas.microsoft.com/office/drawing/2014/main" id="{8D46F909-5F3D-7A0F-6B56-FB38D4802D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18" t="29394" r="10667" b="7722"/>
          <a:stretch/>
        </p:blipFill>
        <p:spPr>
          <a:xfrm>
            <a:off x="7825931" y="2218977"/>
            <a:ext cx="2239563" cy="2235803"/>
          </a:xfrm>
          <a:prstGeom prst="ellipse">
            <a:avLst/>
          </a:prstGeom>
        </p:spPr>
      </p:pic>
      <p:sp>
        <p:nvSpPr>
          <p:cNvPr id="45" name="TextBox 7">
            <a:extLst>
              <a:ext uri="{FF2B5EF4-FFF2-40B4-BE49-F238E27FC236}">
                <a16:creationId xmlns:a16="http://schemas.microsoft.com/office/drawing/2014/main" id="{B1E2E4E4-0828-BF9B-624A-CC720C8FF78F}"/>
              </a:ext>
            </a:extLst>
          </p:cNvPr>
          <p:cNvSpPr txBox="1"/>
          <p:nvPr/>
        </p:nvSpPr>
        <p:spPr>
          <a:xfrm>
            <a:off x="10359686" y="3152212"/>
            <a:ext cx="1428597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Protocollo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36" name="Picture 4" descr="Training, business, presentation, seminar icon - Download on Iconfinder">
            <a:extLst>
              <a:ext uri="{FF2B5EF4-FFF2-40B4-BE49-F238E27FC236}">
                <a16:creationId xmlns:a16="http://schemas.microsoft.com/office/drawing/2014/main" id="{0861F31D-B465-2368-692F-681F815AC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11" y="409633"/>
            <a:ext cx="1828204" cy="182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4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CERCHIAMO DOCENTI IN AMBITO SICUREZZA LUOGHI DI LAVORO – ZONA TREVISO –  Obiettivo Qualità Consulting">
            <a:extLst>
              <a:ext uri="{FF2B5EF4-FFF2-40B4-BE49-F238E27FC236}">
                <a16:creationId xmlns:a16="http://schemas.microsoft.com/office/drawing/2014/main" id="{77D0B473-B5FF-5486-E92A-23C498AC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3DF7A431-2B53-E973-B074-A5CF3D70F74E}"/>
              </a:ext>
            </a:extLst>
          </p:cNvPr>
          <p:cNvSpPr/>
          <p:nvPr/>
        </p:nvSpPr>
        <p:spPr>
          <a:xfrm>
            <a:off x="3254528" y="1408386"/>
            <a:ext cx="6067272" cy="3434547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Picture 2" descr="Contro il Coronavirus il governo accelera la digitalizzazione della  Pubblica Amministrazione (e coinvolge le startup) - Sanità Digitale">
            <a:extLst>
              <a:ext uri="{FF2B5EF4-FFF2-40B4-BE49-F238E27FC236}">
                <a16:creationId xmlns:a16="http://schemas.microsoft.com/office/drawing/2014/main" id="{CD2892D8-7D32-E95B-4A14-85A8F14A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5" t="-199" r="24156" b="9971"/>
          <a:stretch/>
        </p:blipFill>
        <p:spPr bwMode="auto">
          <a:xfrm>
            <a:off x="3795585" y="398766"/>
            <a:ext cx="1816595" cy="18281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543DB513-448B-4DA7-BCBE-3D3DD89E361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4" imgH="344" progId="TCLayout.ActiveDocument.1">
                  <p:embed/>
                </p:oleObj>
              </mc:Choice>
              <mc:Fallback>
                <p:oleObj name="think-cell Slide" r:id="rId7" imgW="344" imgH="34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543DB513-448B-4DA7-BCBE-3D3DD89E36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otnote">
            <a:extLst>
              <a:ext uri="{FF2B5EF4-FFF2-40B4-BE49-F238E27FC236}">
                <a16:creationId xmlns:a16="http://schemas.microsoft.com/office/drawing/2014/main" id="{535EB8FA-305E-4832-AE58-0579B93CD730}"/>
              </a:ext>
            </a:extLst>
          </p:cNvPr>
          <p:cNvSpPr/>
          <p:nvPr/>
        </p:nvSpPr>
        <p:spPr>
          <a:xfrm>
            <a:off x="595214" y="6392226"/>
            <a:ext cx="4259459" cy="123111"/>
          </a:xfrm>
          <a:prstGeom prst="rect">
            <a:avLst/>
          </a:prstGeom>
        </p:spPr>
        <p:txBody>
          <a:bodyPr vert="horz" lIns="0" tIns="0" rIns="0" bIns="0" numCol="1" rtlCol="0" anchor="b" anchorCtr="0">
            <a:spAutoFit/>
          </a:bodyPr>
          <a:lstStyle/>
          <a:p>
            <a:r>
              <a:rPr lang="en-US" sz="800" kern="0" dirty="0"/>
              <a:t>Source: unslpash.com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BC1A01E-BAFF-82A3-058D-D875ACF31B53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25" name="Rectangle 65">
              <a:extLst>
                <a:ext uri="{FF2B5EF4-FFF2-40B4-BE49-F238E27FC236}">
                  <a16:creationId xmlns:a16="http://schemas.microsoft.com/office/drawing/2014/main" id="{15A638CA-E50F-1C89-7283-25F8C3E8E21A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67">
              <a:extLst>
                <a:ext uri="{FF2B5EF4-FFF2-40B4-BE49-F238E27FC236}">
                  <a16:creationId xmlns:a16="http://schemas.microsoft.com/office/drawing/2014/main" id="{D9DC8F79-66CB-DA57-4C1D-96C8CCE9B945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63">
              <a:extLst>
                <a:ext uri="{FF2B5EF4-FFF2-40B4-BE49-F238E27FC236}">
                  <a16:creationId xmlns:a16="http://schemas.microsoft.com/office/drawing/2014/main" id="{724CF83F-5C4E-5169-F36E-9174B2B82F9A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750EC112-DE76-80E3-C876-87C16CE5B1DF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4886633B-E571-67D8-0CE1-617306870FFE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20D0E957-5212-CA83-D154-94864995309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20A52CF1-9CD8-F986-B7E9-D8DA69B16607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2" name="TextBox 41">
              <a:extLst>
                <a:ext uri="{FF2B5EF4-FFF2-40B4-BE49-F238E27FC236}">
                  <a16:creationId xmlns:a16="http://schemas.microsoft.com/office/drawing/2014/main" id="{2BFBEB54-4ECF-CFEC-52B6-937BDD562DCC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33" name="TextBox 41">
              <a:extLst>
                <a:ext uri="{FF2B5EF4-FFF2-40B4-BE49-F238E27FC236}">
                  <a16:creationId xmlns:a16="http://schemas.microsoft.com/office/drawing/2014/main" id="{7E16684D-8220-5820-5BCA-41F37B3BA40C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5" name="Picture 8" descr="Back-arrow Icons - Yellow Back Button Png Clipart - Full Size Clipart  (#1681629) - PinClipart">
            <a:hlinkClick r:id="rId9" action="ppaction://hlinksldjump"/>
            <a:extLst>
              <a:ext uri="{FF2B5EF4-FFF2-40B4-BE49-F238E27FC236}">
                <a16:creationId xmlns:a16="http://schemas.microsoft.com/office/drawing/2014/main" id="{917907E0-2A54-2ADF-F1D2-A4D4E2E08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6510" r="10442" b="6152"/>
          <a:stretch/>
        </p:blipFill>
        <p:spPr bwMode="auto">
          <a:xfrm rot="5400000">
            <a:off x="159002" y="6005280"/>
            <a:ext cx="778744" cy="76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988A8612-F033-D94D-882E-D52D1EB3DB82}"/>
              </a:ext>
            </a:extLst>
          </p:cNvPr>
          <p:cNvSpPr txBox="1"/>
          <p:nvPr/>
        </p:nvSpPr>
        <p:spPr>
          <a:xfrm>
            <a:off x="889648" y="6163100"/>
            <a:ext cx="20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C000"/>
                </a:solidFill>
                <a:latin typeface="Segoe UI Black" panose="020F0502020204030204" pitchFamily="34" charset="0"/>
                <a:cs typeface="Segoe UI Black" panose="020F0502020204030204" pitchFamily="34" charset="0"/>
              </a:rPr>
              <a:t>Back</a:t>
            </a:r>
            <a:endParaRPr lang="it-IT" sz="2800" b="1" dirty="0">
              <a:solidFill>
                <a:srgbClr val="FFC000"/>
              </a:solidFill>
              <a:latin typeface="Segoe UI Black" panose="020F0502020204030204" pitchFamily="34" charset="0"/>
              <a:cs typeface="Segoe UI Black" panose="020F0502020204030204" pitchFamily="34" charset="0"/>
            </a:endParaRPr>
          </a:p>
        </p:txBody>
      </p:sp>
      <p:pic>
        <p:nvPicPr>
          <p:cNvPr id="37" name="Picture 4" descr="Barzellette.net Foto: Formica che spinge una goccia d'acqua...">
            <a:extLst>
              <a:ext uri="{FF2B5EF4-FFF2-40B4-BE49-F238E27FC236}">
                <a16:creationId xmlns:a16="http://schemas.microsoft.com/office/drawing/2014/main" id="{BCA1B05C-395B-8A6D-13EA-3E042CCBD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12723" r="28772" b="18576"/>
          <a:stretch/>
        </p:blipFill>
        <p:spPr bwMode="auto">
          <a:xfrm>
            <a:off x="2133856" y="2223723"/>
            <a:ext cx="2244188" cy="22314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10">
            <a:extLst>
              <a:ext uri="{FF2B5EF4-FFF2-40B4-BE49-F238E27FC236}">
                <a16:creationId xmlns:a16="http://schemas.microsoft.com/office/drawing/2014/main" id="{DA308DA2-1352-0DC5-63A4-5821BD288FA0}"/>
              </a:ext>
            </a:extLst>
          </p:cNvPr>
          <p:cNvSpPr txBox="1"/>
          <p:nvPr/>
        </p:nvSpPr>
        <p:spPr>
          <a:xfrm>
            <a:off x="1567090" y="880523"/>
            <a:ext cx="2228495" cy="646331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Amministrazione</a:t>
            </a:r>
            <a:endParaRPr lang="de-DE" altLang="de-DE" b="1" dirty="0">
              <a:solidFill>
                <a:schemeClr val="bg1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Digitale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92F0B908-002E-19B7-3F2D-64DC46D0FF97}"/>
              </a:ext>
            </a:extLst>
          </p:cNvPr>
          <p:cNvSpPr txBox="1"/>
          <p:nvPr/>
        </p:nvSpPr>
        <p:spPr>
          <a:xfrm>
            <a:off x="311862" y="3091128"/>
            <a:ext cx="1632178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Formazione</a:t>
            </a:r>
            <a:r>
              <a:rPr lang="de-DE" altLang="de-DE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pic>
        <p:nvPicPr>
          <p:cNvPr id="41" name="Picture 2" descr="Linee Guida per l'Accessibilità nella PA 2020: tutte le novità">
            <a:extLst>
              <a:ext uri="{FF2B5EF4-FFF2-40B4-BE49-F238E27FC236}">
                <a16:creationId xmlns:a16="http://schemas.microsoft.com/office/drawing/2014/main" id="{075EA2CA-0C3C-9E44-313D-C071386E3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9537"/>
          <a:stretch/>
        </p:blipFill>
        <p:spPr bwMode="auto">
          <a:xfrm>
            <a:off x="4560131" y="3060461"/>
            <a:ext cx="3071735" cy="3135135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1">
            <a:extLst>
              <a:ext uri="{FF2B5EF4-FFF2-40B4-BE49-F238E27FC236}">
                <a16:creationId xmlns:a16="http://schemas.microsoft.com/office/drawing/2014/main" id="{BABE216E-9951-B593-CE45-7F3DB433E5AF}"/>
              </a:ext>
            </a:extLst>
          </p:cNvPr>
          <p:cNvSpPr txBox="1"/>
          <p:nvPr/>
        </p:nvSpPr>
        <p:spPr>
          <a:xfrm>
            <a:off x="4000714" y="6099838"/>
            <a:ext cx="4190571" cy="830997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sz="4800" b="1" dirty="0" err="1">
                <a:solidFill>
                  <a:schemeClr val="bg1"/>
                </a:solidFill>
                <a:latin typeface="American Typewriter" panose="02090604020004020304" pitchFamily="18" charset="77"/>
                <a:cs typeface="Segoe UI" panose="020B0502040204020203" pitchFamily="34" charset="0"/>
              </a:rPr>
              <a:t>Accessibilità</a:t>
            </a:r>
            <a:endParaRPr lang="de-DE" altLang="de-DE" sz="4800" b="1" dirty="0">
              <a:solidFill>
                <a:schemeClr val="bg1"/>
              </a:solidFill>
              <a:latin typeface="American Typewriter" panose="02090604020004020304" pitchFamily="18" charset="77"/>
              <a:cs typeface="Segoe UI" panose="020B0502040204020203" pitchFamily="34" charset="0"/>
            </a:endParaRP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9602C714-99B2-958A-49B2-AABA8CA80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8824" b="18695"/>
          <a:stretch/>
        </p:blipFill>
        <p:spPr>
          <a:xfrm>
            <a:off x="7824237" y="2162887"/>
            <a:ext cx="2233907" cy="2225815"/>
          </a:xfrm>
          <a:prstGeom prst="ellipse">
            <a:avLst/>
          </a:prstGeom>
        </p:spPr>
      </p:pic>
      <p:sp>
        <p:nvSpPr>
          <p:cNvPr id="44" name="TextBox 8">
            <a:extLst>
              <a:ext uri="{FF2B5EF4-FFF2-40B4-BE49-F238E27FC236}">
                <a16:creationId xmlns:a16="http://schemas.microsoft.com/office/drawing/2014/main" id="{B912F63D-EBD9-F166-25BE-895AA77956C7}"/>
              </a:ext>
            </a:extLst>
          </p:cNvPr>
          <p:cNvSpPr txBox="1"/>
          <p:nvPr/>
        </p:nvSpPr>
        <p:spPr>
          <a:xfrm>
            <a:off x="10146664" y="3091128"/>
            <a:ext cx="1175323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>
                <a:solidFill>
                  <a:schemeClr val="bg2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Syllabus</a:t>
            </a:r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AC7CC671-8D5C-E37C-A42C-AF9BE1FB3F0F}"/>
              </a:ext>
            </a:extLst>
          </p:cNvPr>
          <p:cNvSpPr txBox="1"/>
          <p:nvPr/>
        </p:nvSpPr>
        <p:spPr>
          <a:xfrm>
            <a:off x="8687255" y="973326"/>
            <a:ext cx="1370889" cy="369332"/>
          </a:xfrm>
          <a:prstGeom prst="rect">
            <a:avLst/>
          </a:prstGeom>
          <a:noFill/>
        </p:spPr>
        <p:txBody>
          <a:bodyPr wrap="none" numCol="1" rtlCol="0">
            <a:spAutoFit/>
          </a:bodyPr>
          <a:lstStyle/>
          <a:p>
            <a:pPr algn="ctr"/>
            <a:r>
              <a:rPr lang="de-DE" altLang="de-DE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Protocollo</a:t>
            </a:r>
            <a:endParaRPr lang="de-DE" altLang="de-DE" b="1" dirty="0">
              <a:solidFill>
                <a:schemeClr val="bg2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46" name="Picture 14">
            <a:extLst>
              <a:ext uri="{FF2B5EF4-FFF2-40B4-BE49-F238E27FC236}">
                <a16:creationId xmlns:a16="http://schemas.microsoft.com/office/drawing/2014/main" id="{713D499A-E41E-1013-779D-5DB63207F1F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7318" t="29394" r="10667" b="7722"/>
          <a:stretch/>
        </p:blipFill>
        <p:spPr>
          <a:xfrm>
            <a:off x="6755088" y="367552"/>
            <a:ext cx="1820883" cy="1817826"/>
          </a:xfrm>
          <a:prstGeom prst="ellipse">
            <a:avLst/>
          </a:prstGeom>
        </p:spPr>
      </p:pic>
      <p:pic>
        <p:nvPicPr>
          <p:cNvPr id="48" name="Picture 4" descr="Training, business, presentation, seminar icon - Download on Iconfinder">
            <a:extLst>
              <a:ext uri="{FF2B5EF4-FFF2-40B4-BE49-F238E27FC236}">
                <a16:creationId xmlns:a16="http://schemas.microsoft.com/office/drawing/2014/main" id="{A23413C8-1F66-1003-F7E2-5C6819C5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856" y="2226906"/>
            <a:ext cx="2244188" cy="22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0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esterni, segnale, albero, tramonto&#10;&#10;Descrizione generata automaticamente">
            <a:extLst>
              <a:ext uri="{FF2B5EF4-FFF2-40B4-BE49-F238E27FC236}">
                <a16:creationId xmlns:a16="http://schemas.microsoft.com/office/drawing/2014/main" id="{1044E6A4-DDE2-2601-7EC1-773279888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" r="1" b="1266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161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26F08B3-37B7-4D5C-80DD-85ECEA54CD23}"/>
              </a:ext>
            </a:extLst>
          </p:cNvPr>
          <p:cNvSpPr/>
          <p:nvPr/>
        </p:nvSpPr>
        <p:spPr>
          <a:xfrm>
            <a:off x="5500914" y="1412341"/>
            <a:ext cx="6691086" cy="4033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33B0-BA71-4453-853F-974C3C7535A2}"/>
              </a:ext>
            </a:extLst>
          </p:cNvPr>
          <p:cNvSpPr txBox="1"/>
          <p:nvPr/>
        </p:nvSpPr>
        <p:spPr>
          <a:xfrm>
            <a:off x="16026" y="5272987"/>
            <a:ext cx="12175974" cy="83099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 TEAM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20FEE39-43E6-9999-6C41-05F5CB20129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4" name="Rectangle 65">
              <a:extLst>
                <a:ext uri="{FF2B5EF4-FFF2-40B4-BE49-F238E27FC236}">
                  <a16:creationId xmlns:a16="http://schemas.microsoft.com/office/drawing/2014/main" id="{95C137F8-31A8-EBEB-7ADA-F457745EC9A6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AE5DFDB5-DD9C-A159-7B24-0425C396564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058587E-8FE7-4499-51F4-81AC98945F8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C328F4CF-1123-1570-BC21-F4E6019ECC0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0578A1C7-D008-1968-14A9-619C22D78C8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2E41610-D981-2E38-B75A-CA51113CBC3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0B177E2F-2CC5-75D5-3573-A8B938FA2FD1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F9B5AA1D-734A-5227-09C2-D283E47664B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6249626C-FCB9-5CF3-9E6D-E81F4C2A843B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4" name="Immagine 3" descr="Immagine che contiene persona, uomo, trasporto&#10;&#10;Descrizione generata automaticamente">
            <a:extLst>
              <a:ext uri="{FF2B5EF4-FFF2-40B4-BE49-F238E27FC236}">
                <a16:creationId xmlns:a16="http://schemas.microsoft.com/office/drawing/2014/main" id="{01C9823C-F08F-330D-5113-17EFD1409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6" y="51883"/>
            <a:ext cx="12159949" cy="4950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5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" name="Picture 41" descr="Progettazione Fresca Del Fondo Del Fumetto Dell'ufficio Di Affari, Ufficio,  Sfondo Di Ufficio, Fresco Immagine di sfondo per il download gratuito">
            <a:extLst>
              <a:ext uri="{FF2B5EF4-FFF2-40B4-BE49-F238E27FC236}">
                <a16:creationId xmlns:a16="http://schemas.microsoft.com/office/drawing/2014/main" id="{601E1458-A76C-4C2A-BFA6-75ABD26C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91B10E-6FDB-CA20-ED03-EF7DA4BCAD4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1B812513-B803-26BD-DC3D-9DD21123772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91459EC-C184-4ADF-D2AB-61F6717C6679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7157D751-0895-7ECC-D1A5-8701D1DF08D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BFE0FCD-9052-E4E1-9151-6A8CE8D9B1B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D1106DB1-5E0E-344F-16E6-F15FCDC592A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8F4F322B-BE49-01AC-02DD-0F32094C7BA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BA427F5A-3EC8-F957-77EE-2F234AD99E1D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3247A63E-21A6-F3F0-A224-49316F8BB7E1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30559D32-1CFA-608E-4074-79F2DE9BF0C4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90">
            <a:extLst>
              <a:ext uri="{FF2B5EF4-FFF2-40B4-BE49-F238E27FC236}">
                <a16:creationId xmlns:a16="http://schemas.microsoft.com/office/drawing/2014/main" id="{080F53C1-8E17-5DF1-B222-15008ED8052B}"/>
              </a:ext>
            </a:extLst>
          </p:cNvPr>
          <p:cNvSpPr txBox="1"/>
          <p:nvPr/>
        </p:nvSpPr>
        <p:spPr>
          <a:xfrm>
            <a:off x="1862400" y="5494896"/>
            <a:ext cx="400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4CD8A"/>
                </a:solidFill>
                <a:effectLst/>
                <a:uLnTx/>
                <a:uFillTx/>
                <a:latin typeface="Modern Love Grunge" pitchFamily="82" charset="0"/>
              </a:rPr>
              <a:t>Claudio Ciamei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4CD8A"/>
              </a:solidFill>
              <a:effectLst/>
              <a:uLnTx/>
              <a:uFillTx/>
              <a:latin typeface="Modern Love Grunge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36824E1-38D5-9712-ED27-98F231907530}"/>
              </a:ext>
            </a:extLst>
          </p:cNvPr>
          <p:cNvGrpSpPr/>
          <p:nvPr/>
        </p:nvGrpSpPr>
        <p:grpSpPr>
          <a:xfrm>
            <a:off x="2160572" y="1755972"/>
            <a:ext cx="3220279" cy="3326976"/>
            <a:chOff x="4657100" y="2288117"/>
            <a:chExt cx="3510360" cy="3609811"/>
          </a:xfrm>
        </p:grpSpPr>
        <p:pic>
          <p:nvPicPr>
            <p:cNvPr id="6" name="Immagine 5" descr="Immagine che contiene persona, uomo, tuta, posando&#10;&#10;Descrizione generata automaticamente">
              <a:extLst>
                <a:ext uri="{FF2B5EF4-FFF2-40B4-BE49-F238E27FC236}">
                  <a16:creationId xmlns:a16="http://schemas.microsoft.com/office/drawing/2014/main" id="{3C182DC4-8363-4A19-8945-6E52DC82E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57100" y="2288117"/>
              <a:ext cx="3510360" cy="3609811"/>
            </a:xfrm>
            <a:prstGeom prst="rect">
              <a:avLst/>
            </a:prstGeom>
          </p:spPr>
        </p:pic>
        <p:sp>
          <p:nvSpPr>
            <p:cNvPr id="8" name="Triangolo 7">
              <a:extLst>
                <a:ext uri="{FF2B5EF4-FFF2-40B4-BE49-F238E27FC236}">
                  <a16:creationId xmlns:a16="http://schemas.microsoft.com/office/drawing/2014/main" id="{C75E394D-8CEA-78E3-BEBA-4C91A5A5F7BB}"/>
                </a:ext>
              </a:extLst>
            </p:cNvPr>
            <p:cNvSpPr/>
            <p:nvPr/>
          </p:nvSpPr>
          <p:spPr>
            <a:xfrm rot="327832">
              <a:off x="5197849" y="4269777"/>
              <a:ext cx="1100845" cy="457392"/>
            </a:xfrm>
            <a:prstGeom prst="triangle">
              <a:avLst>
                <a:gd name="adj" fmla="val 63966"/>
              </a:avLst>
            </a:prstGeom>
            <a:solidFill>
              <a:srgbClr val="09070F"/>
            </a:solidFill>
            <a:ln>
              <a:solidFill>
                <a:srgbClr val="0D09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A8813BB-D448-4521-9F33-B74EFDC2BCD9}"/>
              </a:ext>
            </a:extLst>
          </p:cNvPr>
          <p:cNvSpPr/>
          <p:nvPr/>
        </p:nvSpPr>
        <p:spPr>
          <a:xfrm>
            <a:off x="5178574" y="1283390"/>
            <a:ext cx="6123785" cy="3989306"/>
          </a:xfrm>
          <a:prstGeom prst="rect">
            <a:avLst/>
          </a:prstGeom>
          <a:solidFill>
            <a:schemeClr val="accent1">
              <a:alpha val="587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B3769B89-3516-C309-51C7-431BE31F94FD}"/>
              </a:ext>
            </a:extLst>
          </p:cNvPr>
          <p:cNvSpPr txBox="1"/>
          <p:nvPr/>
        </p:nvSpPr>
        <p:spPr>
          <a:xfrm>
            <a:off x="5693624" y="2664761"/>
            <a:ext cx="5498749" cy="738664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Responsabile</a:t>
            </a:r>
            <a:r>
              <a:rPr lang="de-DE" alt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altLang="de-DE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Ufficio</a:t>
            </a:r>
            <a:r>
              <a:rPr lang="de-DE" alt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altLang="de-DE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Transizione</a:t>
            </a:r>
            <a:r>
              <a:rPr lang="de-DE" alt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it-IT" alt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Digitale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Responsabile</a:t>
            </a:r>
            <a:r>
              <a:rPr lang="de-DE" alt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della Conservazione</a:t>
            </a: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19B86E93-800F-2787-9B65-D93D7087F3A0}"/>
              </a:ext>
            </a:extLst>
          </p:cNvPr>
          <p:cNvSpPr txBox="1"/>
          <p:nvPr/>
        </p:nvSpPr>
        <p:spPr>
          <a:xfrm>
            <a:off x="5693624" y="1829277"/>
            <a:ext cx="2538131" cy="492443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RESPONSABILE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6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" grpId="0" animBg="1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" name="Picture 41" descr="Progettazione Fresca Del Fondo Del Fumetto Dell'ufficio Di Affari, Ufficio,  Sfondo Di Ufficio, Fresco Immagine di sfondo per il download gratuito">
            <a:extLst>
              <a:ext uri="{FF2B5EF4-FFF2-40B4-BE49-F238E27FC236}">
                <a16:creationId xmlns:a16="http://schemas.microsoft.com/office/drawing/2014/main" id="{601E1458-A76C-4C2A-BFA6-75ABD26C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91B10E-6FDB-CA20-ED03-EF7DA4BCAD4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1B812513-B803-26BD-DC3D-9DD21123772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91459EC-C184-4ADF-D2AB-61F6717C6679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7157D751-0895-7ECC-D1A5-8701D1DF08D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BFE0FCD-9052-E4E1-9151-6A8CE8D9B1B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D1106DB1-5E0E-344F-16E6-F15FCDC592A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8F4F322B-BE49-01AC-02DD-0F32094C7BA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BA427F5A-3EC8-F957-77EE-2F234AD99E1D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3247A63E-21A6-F3F0-A224-49316F8BB7E1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30559D32-1CFA-608E-4074-79F2DE9BF0C4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90">
            <a:extLst>
              <a:ext uri="{FF2B5EF4-FFF2-40B4-BE49-F238E27FC236}">
                <a16:creationId xmlns:a16="http://schemas.microsoft.com/office/drawing/2014/main" id="{080F53C1-8E17-5DF1-B222-15008ED8052B}"/>
              </a:ext>
            </a:extLst>
          </p:cNvPr>
          <p:cNvSpPr txBox="1"/>
          <p:nvPr/>
        </p:nvSpPr>
        <p:spPr>
          <a:xfrm>
            <a:off x="1961164" y="5501338"/>
            <a:ext cx="492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4CD8A"/>
                </a:solidFill>
                <a:effectLst/>
                <a:uLnTx/>
                <a:uFillTx/>
                <a:latin typeface="Modern Love Grunge" pitchFamily="82" charset="0"/>
              </a:rPr>
              <a:t>Antonella Mancuso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4CD8A"/>
              </a:solidFill>
              <a:effectLst/>
              <a:uLnTx/>
              <a:uFillTx/>
              <a:latin typeface="Modern Love Grunge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7CA3D55F-E730-C081-64D4-D9BEBC1ED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669" y="1297551"/>
            <a:ext cx="2613112" cy="36873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8813BB-D448-4521-9F33-B74EFDC2BCD9}"/>
              </a:ext>
            </a:extLst>
          </p:cNvPr>
          <p:cNvSpPr/>
          <p:nvPr/>
        </p:nvSpPr>
        <p:spPr>
          <a:xfrm>
            <a:off x="5178574" y="1283390"/>
            <a:ext cx="6123785" cy="3989306"/>
          </a:xfrm>
          <a:prstGeom prst="rect">
            <a:avLst/>
          </a:prstGeom>
          <a:solidFill>
            <a:schemeClr val="accent1">
              <a:alpha val="587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5CB65C8D-9401-7E42-E21F-B1E75C30769D}"/>
              </a:ext>
            </a:extLst>
          </p:cNvPr>
          <p:cNvSpPr txBox="1"/>
          <p:nvPr/>
        </p:nvSpPr>
        <p:spPr>
          <a:xfrm>
            <a:off x="5397613" y="2724688"/>
            <a:ext cx="5701112" cy="430887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Coordinatrice</a:t>
            </a:r>
            <a:r>
              <a:rPr lang="de-DE" alt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Gestione</a:t>
            </a:r>
            <a:r>
              <a:rPr lang="de-DE" alt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Documentale</a:t>
            </a:r>
            <a:endParaRPr lang="de-DE" altLang="de-DE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8874C0C5-AD6E-BA4A-3B52-2FF47DDF8F76}"/>
              </a:ext>
            </a:extLst>
          </p:cNvPr>
          <p:cNvSpPr txBox="1"/>
          <p:nvPr/>
        </p:nvSpPr>
        <p:spPr>
          <a:xfrm>
            <a:off x="5397613" y="1889204"/>
            <a:ext cx="2644763" cy="492443"/>
          </a:xfrm>
          <a:prstGeom prst="rect">
            <a:avLst/>
          </a:prstGeom>
          <a:noFill/>
        </p:spPr>
        <p:txBody>
          <a:bodyPr wrap="none" lIns="0" tIns="0" rIns="0" bIns="0" numCol="1" rtlCol="0">
            <a:spAutoFit/>
          </a:bodyPr>
          <a:lstStyle/>
          <a:p>
            <a:r>
              <a:rPr lang="de-DE" alt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DOCUMENTALE</a:t>
            </a:r>
          </a:p>
        </p:txBody>
      </p:sp>
      <p:sp>
        <p:nvSpPr>
          <p:cNvPr id="25" name="TextBox 90">
            <a:extLst>
              <a:ext uri="{FF2B5EF4-FFF2-40B4-BE49-F238E27FC236}">
                <a16:creationId xmlns:a16="http://schemas.microsoft.com/office/drawing/2014/main" id="{B282E00C-57ED-DB26-91CE-AE3EBE8D147F}"/>
              </a:ext>
            </a:extLst>
          </p:cNvPr>
          <p:cNvSpPr txBox="1"/>
          <p:nvPr/>
        </p:nvSpPr>
        <p:spPr>
          <a:xfrm>
            <a:off x="5736231" y="3294165"/>
            <a:ext cx="4599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Area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dedicata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alla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gestione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documentale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nell’INFN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con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attenzione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documento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alla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sua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trattazione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fascicolazione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" panose="020B060603050402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3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" grpId="0" animBg="1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1" descr="Progettazione Fresca Del Fondo Del Fumetto Dell'ufficio Di Affari, Ufficio,  Sfondo Di Ufficio, Fresco Immagine di sfondo per il download gratuito">
            <a:extLst>
              <a:ext uri="{FF2B5EF4-FFF2-40B4-BE49-F238E27FC236}">
                <a16:creationId xmlns:a16="http://schemas.microsoft.com/office/drawing/2014/main" id="{E25F1790-527F-C94C-09F4-04B1135E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91B10E-6FDB-CA20-ED03-EF7DA4BCAD4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1B812513-B803-26BD-DC3D-9DD21123772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91459EC-C184-4ADF-D2AB-61F6717C6679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7157D751-0895-7ECC-D1A5-8701D1DF08D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BFE0FCD-9052-E4E1-9151-6A8CE8D9B1B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D1106DB1-5E0E-344F-16E6-F15FCDC592A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8F4F322B-BE49-01AC-02DD-0F32094C7BA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BA427F5A-3EC8-F957-77EE-2F234AD99E1D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3247A63E-21A6-F3F0-A224-49316F8BB7E1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30559D32-1CFA-608E-4074-79F2DE9BF0C4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4" name="TextBox 90">
            <a:extLst>
              <a:ext uri="{FF2B5EF4-FFF2-40B4-BE49-F238E27FC236}">
                <a16:creationId xmlns:a16="http://schemas.microsoft.com/office/drawing/2014/main" id="{DB327D6A-FCF7-4B5C-1F05-D0B6A72A616C}"/>
              </a:ext>
            </a:extLst>
          </p:cNvPr>
          <p:cNvSpPr txBox="1"/>
          <p:nvPr/>
        </p:nvSpPr>
        <p:spPr>
          <a:xfrm>
            <a:off x="1823234" y="5516374"/>
            <a:ext cx="418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E4CD8A"/>
                </a:solidFill>
                <a:latin typeface="Modern Love Grunge" pitchFamily="82" charset="0"/>
              </a:rPr>
              <a:t>Gianluca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 Grunge" pitchFamily="82" charset="0"/>
              </a:rPr>
              <a:t>  </a:t>
            </a:r>
            <a:r>
              <a:rPr lang="en-US" sz="4000" dirty="0" err="1">
                <a:solidFill>
                  <a:srgbClr val="E4CD8A"/>
                </a:solidFill>
                <a:latin typeface="Modern Love Grunge" pitchFamily="82" charset="0"/>
              </a:rPr>
              <a:t>Perillo</a:t>
            </a:r>
            <a:endParaRPr lang="en-GB" sz="4000" dirty="0">
              <a:solidFill>
                <a:srgbClr val="E4CD8A"/>
              </a:solidFill>
              <a:latin typeface="Modern Love Grunge" pitchFamily="8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6F19D2-4E8F-2E57-D19B-F585E4C4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954" y="1752314"/>
            <a:ext cx="2757442" cy="3333792"/>
          </a:xfrm>
          <a:prstGeom prst="rect">
            <a:avLst/>
          </a:prstGeom>
        </p:spPr>
      </p:pic>
      <p:sp>
        <p:nvSpPr>
          <p:cNvPr id="26" name="Rectangle 6">
            <a:extLst>
              <a:ext uri="{FF2B5EF4-FFF2-40B4-BE49-F238E27FC236}">
                <a16:creationId xmlns:a16="http://schemas.microsoft.com/office/drawing/2014/main" id="{2E59132F-6A1C-5130-BF74-E32CE9E8C080}"/>
              </a:ext>
            </a:extLst>
          </p:cNvPr>
          <p:cNvSpPr/>
          <p:nvPr/>
        </p:nvSpPr>
        <p:spPr>
          <a:xfrm>
            <a:off x="5047488" y="1356886"/>
            <a:ext cx="6123785" cy="3989306"/>
          </a:xfrm>
          <a:prstGeom prst="rect">
            <a:avLst/>
          </a:prstGeom>
          <a:solidFill>
            <a:schemeClr val="accent1">
              <a:alpha val="587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49EC-E6A4-4053-A5B4-CB9DBB8C3F88}"/>
              </a:ext>
            </a:extLst>
          </p:cNvPr>
          <p:cNvSpPr txBox="1"/>
          <p:nvPr/>
        </p:nvSpPr>
        <p:spPr>
          <a:xfrm>
            <a:off x="5640564" y="2543499"/>
            <a:ext cx="2261000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Area </a:t>
            </a:r>
            <a:r>
              <a:rPr lang="de-DE" altLang="de-DE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tecnica</a:t>
            </a:r>
            <a:endParaRPr lang="de-DE" altLang="de-DE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F846A1C-D671-7851-1484-553FA73C9D6B}"/>
              </a:ext>
            </a:extLst>
          </p:cNvPr>
          <p:cNvSpPr txBox="1"/>
          <p:nvPr/>
        </p:nvSpPr>
        <p:spPr>
          <a:xfrm>
            <a:off x="5640564" y="1708015"/>
            <a:ext cx="1174813" cy="49244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TOOLS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1AF636C4-188B-BC9E-630C-25043C9F39D2}"/>
              </a:ext>
            </a:extLst>
          </p:cNvPr>
          <p:cNvSpPr txBox="1"/>
          <p:nvPr/>
        </p:nvSpPr>
        <p:spPr>
          <a:xfrm>
            <a:off x="5979182" y="3112976"/>
            <a:ext cx="4848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Area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dedicata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alla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formazione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ed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alla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divulgazione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degli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strumenti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di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creazione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gestione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trasmissione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dei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documenti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elettronici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dell’INFN</a:t>
            </a:r>
            <a:endParaRPr lang="en-GB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1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9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1" descr="Progettazione Fresca Del Fondo Del Fumetto Dell'ufficio Di Affari, Ufficio,  Sfondo Di Ufficio, Fresco Immagine di sfondo per il download gratuito">
            <a:extLst>
              <a:ext uri="{FF2B5EF4-FFF2-40B4-BE49-F238E27FC236}">
                <a16:creationId xmlns:a16="http://schemas.microsoft.com/office/drawing/2014/main" id="{7AE81E33-379A-9F7B-E5BF-3C3F4D73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2" name="Picture 16" descr="Gefirofobia - la paura dei ponti - psychologicalcenter.it">
            <a:extLst>
              <a:ext uri="{FF2B5EF4-FFF2-40B4-BE49-F238E27FC236}">
                <a16:creationId xmlns:a16="http://schemas.microsoft.com/office/drawing/2014/main" id="{D163D836-F1F1-8E1C-22FD-69509E64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" y="-222877"/>
            <a:ext cx="12245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5310A1-B29E-12A6-976A-4ADE151826B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2" name="Rectangle 65">
              <a:extLst>
                <a:ext uri="{FF2B5EF4-FFF2-40B4-BE49-F238E27FC236}">
                  <a16:creationId xmlns:a16="http://schemas.microsoft.com/office/drawing/2014/main" id="{0308015B-8EFC-1D11-6530-3880B4251F66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67">
              <a:extLst>
                <a:ext uri="{FF2B5EF4-FFF2-40B4-BE49-F238E27FC236}">
                  <a16:creationId xmlns:a16="http://schemas.microsoft.com/office/drawing/2014/main" id="{BDF8BB8E-54E7-CB15-BB02-366DB043B74A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3">
              <a:extLst>
                <a:ext uri="{FF2B5EF4-FFF2-40B4-BE49-F238E27FC236}">
                  <a16:creationId xmlns:a16="http://schemas.microsoft.com/office/drawing/2014/main" id="{835629A0-7DDF-5D59-69FA-FA1AF3F8680E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76E7B5-145D-A354-C350-833D42DBF270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B3EB26A-795F-B2D2-C4DD-5F788325CCAC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277DD60D-9917-85F7-8051-D279240E7B7C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41">
              <a:extLst>
                <a:ext uri="{FF2B5EF4-FFF2-40B4-BE49-F238E27FC236}">
                  <a16:creationId xmlns:a16="http://schemas.microsoft.com/office/drawing/2014/main" id="{2E4B1C18-A49C-9E90-668F-1E4A029A7AFE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15E19F98-6467-FA89-04CD-4C7AEC04A32C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231C17BF-EDF4-4EA0-34A7-3CC640ECB1E2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A8813BB-D448-4521-9F33-B74EFDC2BCD9}"/>
              </a:ext>
            </a:extLst>
          </p:cNvPr>
          <p:cNvSpPr/>
          <p:nvPr/>
        </p:nvSpPr>
        <p:spPr>
          <a:xfrm>
            <a:off x="5399903" y="1624488"/>
            <a:ext cx="6845148" cy="3598751"/>
          </a:xfrm>
          <a:prstGeom prst="rect">
            <a:avLst/>
          </a:prstGeom>
          <a:solidFill>
            <a:schemeClr val="accent1">
              <a:alpha val="528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33B0-BA71-4453-853F-974C3C7535A2}"/>
              </a:ext>
            </a:extLst>
          </p:cNvPr>
          <p:cNvSpPr txBox="1"/>
          <p:nvPr/>
        </p:nvSpPr>
        <p:spPr>
          <a:xfrm>
            <a:off x="5470486" y="1832665"/>
            <a:ext cx="6790590" cy="738664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48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 PONTE DA COSTRUIRE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49EC-E6A4-4053-A5B4-CB9DBB8C3F88}"/>
              </a:ext>
            </a:extLst>
          </p:cNvPr>
          <p:cNvSpPr txBox="1"/>
          <p:nvPr/>
        </p:nvSpPr>
        <p:spPr>
          <a:xfrm>
            <a:off x="6138550" y="4507813"/>
            <a:ext cx="6328604" cy="49244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…quanto detto </a:t>
            </a:r>
            <a:r>
              <a:rPr lang="de-DE" altLang="de-DE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nell‘ultima</a:t>
            </a:r>
            <a:r>
              <a:rPr lang="de-DE" altLang="de-DE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altLang="de-DE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plenaria</a:t>
            </a:r>
            <a:endParaRPr lang="de-DE" altLang="de-DE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44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1" descr="Progettazione Fresca Del Fondo Del Fumetto Dell'ufficio Di Affari, Ufficio,  Sfondo Di Ufficio, Fresco Immagine di sfondo per il download gratuito">
            <a:extLst>
              <a:ext uri="{FF2B5EF4-FFF2-40B4-BE49-F238E27FC236}">
                <a16:creationId xmlns:a16="http://schemas.microsoft.com/office/drawing/2014/main" id="{6E6109C6-6CD9-59B3-32D4-910FA1958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>
            <a:extLst>
              <a:ext uri="{FF2B5EF4-FFF2-40B4-BE49-F238E27FC236}">
                <a16:creationId xmlns:a16="http://schemas.microsoft.com/office/drawing/2014/main" id="{E891B10E-6FDB-CA20-ED03-EF7DA4BCAD4E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3" name="Rectangle 65">
              <a:extLst>
                <a:ext uri="{FF2B5EF4-FFF2-40B4-BE49-F238E27FC236}">
                  <a16:creationId xmlns:a16="http://schemas.microsoft.com/office/drawing/2014/main" id="{1B812513-B803-26BD-DC3D-9DD21123772C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id="{291459EC-C184-4ADF-D2AB-61F6717C6679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7157D751-0895-7ECC-D1A5-8701D1DF08D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BFE0FCD-9052-E4E1-9151-6A8CE8D9B1B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D1106DB1-5E0E-344F-16E6-F15FCDC592A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8F4F322B-BE49-01AC-02DD-0F32094C7BA6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BA427F5A-3EC8-F957-77EE-2F234AD99E1D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3247A63E-21A6-F3F0-A224-49316F8BB7E1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30559D32-1CFA-608E-4074-79F2DE9BF0C4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4" name="TextBox 90">
            <a:extLst>
              <a:ext uri="{FF2B5EF4-FFF2-40B4-BE49-F238E27FC236}">
                <a16:creationId xmlns:a16="http://schemas.microsoft.com/office/drawing/2014/main" id="{DB327D6A-FCF7-4B5C-1F05-D0B6A72A616C}"/>
              </a:ext>
            </a:extLst>
          </p:cNvPr>
          <p:cNvSpPr txBox="1"/>
          <p:nvPr/>
        </p:nvSpPr>
        <p:spPr>
          <a:xfrm>
            <a:off x="1909831" y="5496753"/>
            <a:ext cx="4083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E4CD8A"/>
                </a:solidFill>
                <a:latin typeface="Modern Love Grunge" pitchFamily="82" charset="0"/>
              </a:rPr>
              <a:t>Simona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dern Love Grunge" pitchFamily="82" charset="0"/>
              </a:rPr>
              <a:t> </a:t>
            </a:r>
            <a:r>
              <a:rPr lang="en-US" sz="4000" dirty="0" err="1">
                <a:solidFill>
                  <a:srgbClr val="E4CD8A"/>
                </a:solidFill>
                <a:latin typeface="Modern Love Grunge" pitchFamily="82" charset="0"/>
              </a:rPr>
              <a:t>Bortot</a:t>
            </a:r>
            <a:endParaRPr lang="en-GB" sz="4000" dirty="0">
              <a:solidFill>
                <a:srgbClr val="E4CD8A"/>
              </a:solidFill>
              <a:latin typeface="Modern Love Grunge" pitchFamily="82" charset="0"/>
            </a:endParaRPr>
          </a:p>
        </p:txBody>
      </p:sp>
      <p:pic>
        <p:nvPicPr>
          <p:cNvPr id="25" name="Picture 8" descr="Back-arrow Icons - Yellow Back Button Png Clipart - Full Size Clipart  (#1681629) - PinClipart">
            <a:hlinkClick r:id="rId7" action="ppaction://hlinksldjump"/>
            <a:extLst>
              <a:ext uri="{FF2B5EF4-FFF2-40B4-BE49-F238E27FC236}">
                <a16:creationId xmlns:a16="http://schemas.microsoft.com/office/drawing/2014/main" id="{991F7031-BC2C-B90F-CA38-310DFFB90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3" t="6510" r="10442" b="6152"/>
          <a:stretch/>
        </p:blipFill>
        <p:spPr bwMode="auto">
          <a:xfrm rot="5400000">
            <a:off x="159002" y="6005280"/>
            <a:ext cx="778744" cy="76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EEE5813-B6E4-5EE1-BA96-460F466702AE}"/>
              </a:ext>
            </a:extLst>
          </p:cNvPr>
          <p:cNvSpPr txBox="1"/>
          <p:nvPr/>
        </p:nvSpPr>
        <p:spPr>
          <a:xfrm>
            <a:off x="889648" y="6163100"/>
            <a:ext cx="204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C000"/>
                </a:solidFill>
                <a:latin typeface="Segoe UI Black" panose="020F0502020204030204" pitchFamily="34" charset="0"/>
                <a:cs typeface="Segoe UI Black" panose="020F0502020204030204" pitchFamily="34" charset="0"/>
              </a:rPr>
              <a:t>Back</a:t>
            </a:r>
            <a:endParaRPr lang="it-IT" sz="2800" b="1" dirty="0">
              <a:solidFill>
                <a:srgbClr val="FFC000"/>
              </a:solidFill>
              <a:latin typeface="Segoe UI Black" panose="020F0502020204030204" pitchFamily="34" charset="0"/>
              <a:cs typeface="Segoe UI Black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F5EDB3-0AC5-0BC9-6210-1589839BC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3049" y="1566115"/>
            <a:ext cx="2633472" cy="3511296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B0115624-42E0-F282-2A6B-12B37FF8BC1E}"/>
              </a:ext>
            </a:extLst>
          </p:cNvPr>
          <p:cNvSpPr/>
          <p:nvPr/>
        </p:nvSpPr>
        <p:spPr>
          <a:xfrm>
            <a:off x="5198202" y="1241196"/>
            <a:ext cx="6123785" cy="3989306"/>
          </a:xfrm>
          <a:prstGeom prst="rect">
            <a:avLst/>
          </a:prstGeom>
          <a:solidFill>
            <a:schemeClr val="accent1">
              <a:alpha val="587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D49EC-E6A4-4053-A5B4-CB9DBB8C3F88}"/>
              </a:ext>
            </a:extLst>
          </p:cNvPr>
          <p:cNvSpPr txBox="1"/>
          <p:nvPr/>
        </p:nvSpPr>
        <p:spPr>
          <a:xfrm>
            <a:off x="5345665" y="2291040"/>
            <a:ext cx="3108939" cy="43088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Area </a:t>
            </a:r>
            <a:r>
              <a:rPr lang="de-DE" altLang="de-DE" sz="28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consulenza</a:t>
            </a:r>
            <a:endParaRPr lang="de-DE" altLang="de-DE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F846A1C-D671-7851-1484-553FA73C9D6B}"/>
              </a:ext>
            </a:extLst>
          </p:cNvPr>
          <p:cNvSpPr txBox="1"/>
          <p:nvPr/>
        </p:nvSpPr>
        <p:spPr>
          <a:xfrm>
            <a:off x="5345666" y="1455556"/>
            <a:ext cx="2641410" cy="492443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r>
              <a:rPr lang="de-DE" altLang="de-DE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CONSULENZA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1AF636C4-188B-BC9E-630C-25043C9F39D2}"/>
              </a:ext>
            </a:extLst>
          </p:cNvPr>
          <p:cNvSpPr txBox="1"/>
          <p:nvPr/>
        </p:nvSpPr>
        <p:spPr>
          <a:xfrm>
            <a:off x="5684284" y="2860517"/>
            <a:ext cx="5257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Simona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proviene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dalla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sezione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di Torino,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è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al 70% delle sue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attività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per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l’UTD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. </a:t>
            </a:r>
          </a:p>
          <a:p>
            <a:pPr lvl="0" algn="just"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Si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è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dedicata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nella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prima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parte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del 2022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allo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sviluppo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, test, formazione ed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avvio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del tool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Seminari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Collaborazioni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Scientifiche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Seguirà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il ticketing del tool,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farà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parte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del Gruppo di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lavoro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sull’accessibilità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al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documento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e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altri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progetti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 in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cantiere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Noto Sans" panose="020B0502040504020204" pitchFamily="34"/>
                <a:cs typeface="Noto Sans" panose="020B0502040504020204" pitchFamily="34"/>
              </a:rPr>
              <a:t>.</a:t>
            </a:r>
            <a:endParaRPr lang="en-GB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  <p:bldP spid="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18B07EE-A45E-4446-A223-5B883B13E13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18B07EE-A45E-4446-A223-5B883B13E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26F08B3-37B7-4D5C-80DD-85ECEA54CD23}"/>
              </a:ext>
            </a:extLst>
          </p:cNvPr>
          <p:cNvSpPr/>
          <p:nvPr/>
        </p:nvSpPr>
        <p:spPr>
          <a:xfrm>
            <a:off x="5500914" y="1412341"/>
            <a:ext cx="6691086" cy="40333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de-DE" alt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833B0-BA71-4453-853F-974C3C7535A2}"/>
              </a:ext>
            </a:extLst>
          </p:cNvPr>
          <p:cNvSpPr txBox="1"/>
          <p:nvPr/>
        </p:nvSpPr>
        <p:spPr>
          <a:xfrm>
            <a:off x="16026" y="5272987"/>
            <a:ext cx="12175974" cy="830997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algn="ctr"/>
            <a:r>
              <a:rPr lang="de-DE" altLang="de-DE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PROGETTI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20FEE39-43E6-9999-6C41-05F5CB201295}"/>
              </a:ext>
            </a:extLst>
          </p:cNvPr>
          <p:cNvGrpSpPr/>
          <p:nvPr/>
        </p:nvGrpSpPr>
        <p:grpSpPr>
          <a:xfrm>
            <a:off x="10828043" y="6388339"/>
            <a:ext cx="1363957" cy="469661"/>
            <a:chOff x="6421124" y="0"/>
            <a:chExt cx="5631428" cy="1249199"/>
          </a:xfrm>
        </p:grpSpPr>
        <p:sp>
          <p:nvSpPr>
            <p:cNvPr id="14" name="Rectangle 65">
              <a:extLst>
                <a:ext uri="{FF2B5EF4-FFF2-40B4-BE49-F238E27FC236}">
                  <a16:creationId xmlns:a16="http://schemas.microsoft.com/office/drawing/2014/main" id="{95C137F8-31A8-EBEB-7ADA-F457745EC9A6}"/>
                </a:ext>
              </a:extLst>
            </p:cNvPr>
            <p:cNvSpPr/>
            <p:nvPr/>
          </p:nvSpPr>
          <p:spPr>
            <a:xfrm>
              <a:off x="6421124" y="104348"/>
              <a:ext cx="1816100" cy="1006851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7">
              <a:extLst>
                <a:ext uri="{FF2B5EF4-FFF2-40B4-BE49-F238E27FC236}">
                  <a16:creationId xmlns:a16="http://schemas.microsoft.com/office/drawing/2014/main" id="{AE5DFDB5-DD9C-A159-7B24-0425C3965646}"/>
                </a:ext>
              </a:extLst>
            </p:cNvPr>
            <p:cNvSpPr/>
            <p:nvPr/>
          </p:nvSpPr>
          <p:spPr>
            <a:xfrm>
              <a:off x="8294222" y="97466"/>
              <a:ext cx="1816100" cy="1006851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63">
              <a:extLst>
                <a:ext uri="{FF2B5EF4-FFF2-40B4-BE49-F238E27FC236}">
                  <a16:creationId xmlns:a16="http://schemas.microsoft.com/office/drawing/2014/main" id="{7058587E-8FE7-4499-51F4-81AC98945F85}"/>
                </a:ext>
              </a:extLst>
            </p:cNvPr>
            <p:cNvSpPr/>
            <p:nvPr/>
          </p:nvSpPr>
          <p:spPr>
            <a:xfrm>
              <a:off x="10170285" y="97466"/>
              <a:ext cx="1816100" cy="100685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C328F4CF-1123-1570-BC21-F4E6019ECC05}"/>
                </a:ext>
              </a:extLst>
            </p:cNvPr>
            <p:cNvSpPr/>
            <p:nvPr/>
          </p:nvSpPr>
          <p:spPr>
            <a:xfrm>
              <a:off x="8307620" y="97466"/>
              <a:ext cx="71803" cy="10068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0578A1C7-D008-1968-14A9-619C22D78C87}"/>
                </a:ext>
              </a:extLst>
            </p:cNvPr>
            <p:cNvSpPr/>
            <p:nvPr/>
          </p:nvSpPr>
          <p:spPr>
            <a:xfrm>
              <a:off x="6446497" y="104347"/>
              <a:ext cx="71803" cy="10068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2E41610-D981-2E38-B75A-CA51113CBC34}"/>
                </a:ext>
              </a:extLst>
            </p:cNvPr>
            <p:cNvSpPr/>
            <p:nvPr/>
          </p:nvSpPr>
          <p:spPr>
            <a:xfrm>
              <a:off x="10170285" y="96740"/>
              <a:ext cx="71803" cy="10068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0B177E2F-2CC5-75D5-3573-A8B938FA2FD1}"/>
                </a:ext>
              </a:extLst>
            </p:cNvPr>
            <p:cNvSpPr txBox="1"/>
            <p:nvPr/>
          </p:nvSpPr>
          <p:spPr>
            <a:xfrm>
              <a:off x="6543673" y="7607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F9B5AA1D-734A-5227-09C2-D283E47664B9}"/>
                </a:ext>
              </a:extLst>
            </p:cNvPr>
            <p:cNvSpPr txBox="1"/>
            <p:nvPr/>
          </p:nvSpPr>
          <p:spPr>
            <a:xfrm>
              <a:off x="8460492" y="21268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6249626C-FCB9-5CF3-9E6D-E81F4C2A843B}"/>
                </a:ext>
              </a:extLst>
            </p:cNvPr>
            <p:cNvSpPr txBox="1"/>
            <p:nvPr/>
          </p:nvSpPr>
          <p:spPr>
            <a:xfrm>
              <a:off x="10389325" y="0"/>
              <a:ext cx="1663227" cy="12279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39946" name="Picture 10" descr="المنتجات المالية - Bank Audi">
            <a:extLst>
              <a:ext uri="{FF2B5EF4-FFF2-40B4-BE49-F238E27FC236}">
                <a16:creationId xmlns:a16="http://schemas.microsoft.com/office/drawing/2014/main" id="{4572CAEF-CDB0-B814-4928-207FA917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3170"/>
          <a:stretch/>
        </p:blipFill>
        <p:spPr bwMode="auto">
          <a:xfrm>
            <a:off x="16026" y="-16242"/>
            <a:ext cx="12192000" cy="51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4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14566</TotalTime>
  <Words>557</Words>
  <Application>Microsoft Macintosh PowerPoint</Application>
  <PresentationFormat>Widescreen</PresentationFormat>
  <Paragraphs>218</Paragraphs>
  <Slides>27</Slides>
  <Notes>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9" baseType="lpstr">
      <vt:lpstr>American Typewriter</vt:lpstr>
      <vt:lpstr>Arial</vt:lpstr>
      <vt:lpstr>Bradley Hand ITC</vt:lpstr>
      <vt:lpstr>Calibri</vt:lpstr>
      <vt:lpstr>Calibri Light</vt:lpstr>
      <vt:lpstr>Modern Love Grunge</vt:lpstr>
      <vt:lpstr>Noto Sans</vt:lpstr>
      <vt:lpstr>Open Sans</vt:lpstr>
      <vt:lpstr>Segoe UI</vt:lpstr>
      <vt:lpstr>Segoe UI Black</vt:lpstr>
      <vt:lpstr>Tema di Office</vt:lpstr>
      <vt:lpstr>think-cell Slide</vt:lpstr>
      <vt:lpstr>Presentazione standard di PowerPoint</vt:lpstr>
      <vt:lpstr>attività svolte &amp; attività previste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Ciamei</dc:creator>
  <cp:lastModifiedBy>Claudio Ciamei</cp:lastModifiedBy>
  <cp:revision>96</cp:revision>
  <dcterms:created xsi:type="dcterms:W3CDTF">2022-05-12T09:45:04Z</dcterms:created>
  <dcterms:modified xsi:type="dcterms:W3CDTF">2022-06-06T15:11:49Z</dcterms:modified>
</cp:coreProperties>
</file>