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3" r:id="rId1"/>
  </p:sldMasterIdLst>
  <p:notesMasterIdLst>
    <p:notesMasterId r:id="rId50"/>
  </p:notesMasterIdLst>
  <p:sldIdLst>
    <p:sldId id="304" r:id="rId2"/>
    <p:sldId id="272" r:id="rId3"/>
    <p:sldId id="381" r:id="rId4"/>
    <p:sldId id="323" r:id="rId5"/>
    <p:sldId id="324" r:id="rId6"/>
    <p:sldId id="325" r:id="rId7"/>
    <p:sldId id="326" r:id="rId8"/>
    <p:sldId id="294" r:id="rId9"/>
    <p:sldId id="343" r:id="rId10"/>
    <p:sldId id="329" r:id="rId11"/>
    <p:sldId id="359" r:id="rId12"/>
    <p:sldId id="358" r:id="rId13"/>
    <p:sldId id="332" r:id="rId14"/>
    <p:sldId id="328" r:id="rId15"/>
    <p:sldId id="360" r:id="rId16"/>
    <p:sldId id="331" r:id="rId17"/>
    <p:sldId id="361" r:id="rId18"/>
    <p:sldId id="337" r:id="rId19"/>
    <p:sldId id="347" r:id="rId20"/>
    <p:sldId id="341" r:id="rId21"/>
    <p:sldId id="352" r:id="rId22"/>
    <p:sldId id="356" r:id="rId23"/>
    <p:sldId id="368" r:id="rId24"/>
    <p:sldId id="369" r:id="rId25"/>
    <p:sldId id="349" r:id="rId26"/>
    <p:sldId id="370" r:id="rId27"/>
    <p:sldId id="355" r:id="rId28"/>
    <p:sldId id="375" r:id="rId29"/>
    <p:sldId id="351" r:id="rId30"/>
    <p:sldId id="353" r:id="rId31"/>
    <p:sldId id="350" r:id="rId32"/>
    <p:sldId id="377" r:id="rId33"/>
    <p:sldId id="354" r:id="rId34"/>
    <p:sldId id="374" r:id="rId35"/>
    <p:sldId id="348" r:id="rId36"/>
    <p:sldId id="357" r:id="rId37"/>
    <p:sldId id="376" r:id="rId38"/>
    <p:sldId id="378" r:id="rId39"/>
    <p:sldId id="365" r:id="rId40"/>
    <p:sldId id="362" r:id="rId41"/>
    <p:sldId id="364" r:id="rId42"/>
    <p:sldId id="367" r:id="rId43"/>
    <p:sldId id="366" r:id="rId44"/>
    <p:sldId id="318" r:id="rId45"/>
    <p:sldId id="339" r:id="rId46"/>
    <p:sldId id="342" r:id="rId47"/>
    <p:sldId id="380" r:id="rId48"/>
    <p:sldId id="336" r:id="rId49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873C"/>
    <a:srgbClr val="66FFFF"/>
    <a:srgbClr val="CCFF99"/>
    <a:srgbClr val="C7DD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6247" autoAdjust="0"/>
  </p:normalViewPr>
  <p:slideViewPr>
    <p:cSldViewPr snapToGrid="0">
      <p:cViewPr varScale="1">
        <p:scale>
          <a:sx n="106" d="100"/>
          <a:sy n="106" d="100"/>
        </p:scale>
        <p:origin x="792" y="114"/>
      </p:cViewPr>
      <p:guideLst/>
    </p:cSldViewPr>
  </p:slideViewPr>
  <p:outlineViewPr>
    <p:cViewPr>
      <p:scale>
        <a:sx n="33" d="100"/>
        <a:sy n="33" d="100"/>
      </p:scale>
      <p:origin x="0" y="-671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02T15:35:12.85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93,'189'-6,"-157"2,-1-1,0-1,59-20,-58 15,1 2,0 1,1 1,0 2,0 1,66 2,949 5,-997-1,67 12,-39-3,-55-9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02T15:36:00.61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1,'3025'0,"-2999"0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02T15:36:00.618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1,'1541'0,"-1496"2,64 11,-62-6,58 2,-46-10,-33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02T15:36:00.61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0,'76'4,"1"4,82 18,-7-1,272 5,-347-28,-19 4,-1 3,0 2,100 33,-86-22,106 17,-56-27,193-7,-200-6,-85 3,0 0,37 9,-34-4,51 2,-64-9,0 0,0-1,0-1,0-1,0-1,-1 0,1-1,-1-1,0-1,-1-1,0 0,19-12,-35 19,1 0,-1 1,0-1,1 0,-1 0,0 0,1-1,-1 1,0 0,0 0,0-1,0 1,0-1,0 1,-1 0,2-3,-2 4,0-1,0 0,-1 1,1-1,0 1,0-1,0 0,0 1,-1-1,1 0,0 1,-1-1,1 1,0-1,-1 1,1-1,-1 1,1-1,-1 1,1-1,-1 1,1 0,-1-1,1 1,-1 0,1-1,-2 1,-5-3,-1 1,1-1,-1 2,1-1,-13 0,-85-4,0 5,-115 14,51-2,-221 22,309-26,-160-6,105-4,-866 3,976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03T14:17:16.640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02T15:36:00.6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93,'189'-6,"-157"2,-1-1,0-1,59-20,-58 15,1 2,0 1,1 1,0 2,0 1,66 2,949 5,-997-1,67 12,-39-3,-55-9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02T15:36:00.61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1,'3025'0,"-2999"0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02T15:36:00.618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1,'1541'0,"-1496"2,64 11,-62-6,58 2,-46-10,-33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02T15:36:00.61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0,'76'4,"1"4,82 18,-7-1,272 5,-347-28,-19 4,-1 3,0 2,100 33,-86-22,106 17,-56-27,193-7,-200-6,-85 3,0 0,37 9,-34-4,51 2,-64-9,0 0,0-1,0-1,0-1,0-1,-1 0,1-1,-1-1,0-1,-1-1,0 0,19-12,-35 19,1 0,-1 1,0-1,1 0,-1 0,0 0,1-1,-1 1,0 0,0 0,0-1,0 1,0-1,0 1,-1 0,2-3,-2 4,0-1,0 0,-1 1,1-1,0 1,0-1,0 0,0 1,-1-1,1 0,0 1,-1-1,1 1,0-1,-1 1,1-1,-1 1,1-1,-1 1,1-1,-1 1,1 0,-1-1,1 1,-1 0,1-1,-2 1,-5-3,-1 1,1-1,-1 2,1-1,-13 0,-85-4,0 5,-115 14,51-2,-221 22,309-26,-160-6,105-4,-866 3,976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03T14:17:16.640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02T15:35:12.85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1,'3025'0,"-2999"0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02T15:35:12.856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1,'1541'0,"-1496"2,64 11,-62-6,58 2,-46-10,-33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02T15:35:12.85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0,'76'4,"1"4,82 18,-7-1,272 5,-347-28,-19 4,-1 3,0 2,100 33,-86-22,106 17,-56-27,193-7,-200-6,-85 3,0 0,37 9,-34-4,51 2,-64-9,0 0,0-1,0-1,0-1,0-1,-1 0,1-1,-1-1,0-1,-1-1,0 0,19-12,-35 19,1 0,-1 1,0-1,1 0,-1 0,0 0,1-1,-1 1,0 0,0 0,0-1,0 1,0-1,0 1,-1 0,2-3,-2 4,0-1,0 0,-1 1,1-1,0 1,0-1,0 0,0 1,-1-1,1 0,0 1,-1-1,1 1,0-1,-1 1,1-1,-1 1,1-1,-1 1,1-1,-1 1,1 0,-1-1,1 1,-1 0,1-1,-2 1,-5-3,-1 1,1-1,-1 2,1-1,-13 0,-85-4,0 5,-115 14,51-2,-221 22,309-26,-160-6,105-4,-866 3,976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02T15:36:00.6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93,'189'-6,"-157"2,-1-1,0-1,59-20,-58 15,1 2,0 1,1 1,0 2,0 1,66 2,949 5,-997-1,67 12,-39-3,-55-9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02T15:36:00.61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1,'3025'0,"-2999"0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02T15:36:00.618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1,'1541'0,"-1496"2,64 11,-62-6,58 2,-46-10,-33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02T15:36:00.61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0,'76'4,"1"4,82 18,-7-1,272 5,-347-28,-19 4,-1 3,0 2,100 33,-86-22,106 17,-56-27,193-7,-200-6,-85 3,0 0,37 9,-34-4,51 2,-64-9,0 0,0-1,0-1,0-1,0-1,-1 0,1-1,-1-1,0-1,-1-1,0 0,19-12,-35 19,1 0,-1 1,0-1,1 0,-1 0,0 0,1-1,-1 1,0 0,0 0,0-1,0 1,0-1,0 1,-1 0,2-3,-2 4,0-1,0 0,-1 1,1-1,0 1,0-1,0 0,0 1,-1-1,1 0,0 1,-1-1,1 1,0-1,-1 1,1-1,-1 1,1-1,-1 1,1-1,-1 1,1 0,-1-1,1 1,-1 0,1-1,-2 1,-5-3,-1 1,1-1,-1 2,1-1,-13 0,-85-4,0 5,-115 14,51-2,-221 22,309-26,-160-6,105-4,-866 3,976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02T15:36:00.6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93,'189'-6,"-157"2,-1-1,0-1,59-20,-58 15,1 2,0 1,1 1,0 2,0 1,66 2,949 5,-997-1,67 12,-39-3,-55-9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18F6A-C540-47AB-A9B4-D5B7701DA993}" type="datetimeFigureOut">
              <a:rPr lang="it-IT" smtClean="0"/>
              <a:t>08/06/2022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19ED76-7A4C-4B60-A917-C21F9EACED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1857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9ED76-7A4C-4B60-A917-C21F9EACEDE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5039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9ED76-7A4C-4B60-A917-C21F9EACEDE9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3982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74EF-1DAF-4B95-B243-825BE61F39AC}" type="datetimeFigureOut">
              <a:rPr lang="it-IT" smtClean="0"/>
              <a:t>08/06/2022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FBC7-48B7-4E9F-9E4C-AABE43129C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9440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74EF-1DAF-4B95-B243-825BE61F39AC}" type="datetimeFigureOut">
              <a:rPr lang="it-IT" smtClean="0"/>
              <a:t>08/06/2022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FBC7-48B7-4E9F-9E4C-AABE43129C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0821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74EF-1DAF-4B95-B243-825BE61F39AC}" type="datetimeFigureOut">
              <a:rPr lang="it-IT" smtClean="0"/>
              <a:t>08/06/2022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FBC7-48B7-4E9F-9E4C-AABE43129C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1983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74EF-1DAF-4B95-B243-825BE61F39AC}" type="datetimeFigureOut">
              <a:rPr lang="it-IT" smtClean="0"/>
              <a:t>08/06/2022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FBC7-48B7-4E9F-9E4C-AABE43129C3D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8942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74EF-1DAF-4B95-B243-825BE61F39AC}" type="datetimeFigureOut">
              <a:rPr lang="it-IT" smtClean="0"/>
              <a:t>08/06/2022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FBC7-48B7-4E9F-9E4C-AABE43129C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5798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74EF-1DAF-4B95-B243-825BE61F39AC}" type="datetimeFigureOut">
              <a:rPr lang="it-IT" smtClean="0"/>
              <a:t>08/06/2022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FBC7-48B7-4E9F-9E4C-AABE43129C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5169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74EF-1DAF-4B95-B243-825BE61F39AC}" type="datetimeFigureOut">
              <a:rPr lang="it-IT" smtClean="0"/>
              <a:t>08/06/2022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FBC7-48B7-4E9F-9E4C-AABE43129C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1968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74EF-1DAF-4B95-B243-825BE61F39AC}" type="datetimeFigureOut">
              <a:rPr lang="it-IT" smtClean="0"/>
              <a:t>08/06/2022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FBC7-48B7-4E9F-9E4C-AABE43129C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7476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74EF-1DAF-4B95-B243-825BE61F39AC}" type="datetimeFigureOut">
              <a:rPr lang="it-IT" smtClean="0"/>
              <a:t>08/06/2022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FBC7-48B7-4E9F-9E4C-AABE43129C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059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74EF-1DAF-4B95-B243-825BE61F39AC}" type="datetimeFigureOut">
              <a:rPr lang="it-IT" smtClean="0"/>
              <a:t>08/06/2022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FBC7-48B7-4E9F-9E4C-AABE43129C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1005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74EF-1DAF-4B95-B243-825BE61F39AC}" type="datetimeFigureOut">
              <a:rPr lang="it-IT" smtClean="0"/>
              <a:t>08/06/2022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FBC7-48B7-4E9F-9E4C-AABE43129C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046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74EF-1DAF-4B95-B243-825BE61F39AC}" type="datetimeFigureOut">
              <a:rPr lang="it-IT" smtClean="0"/>
              <a:t>08/06/2022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FBC7-48B7-4E9F-9E4C-AABE43129C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2662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74EF-1DAF-4B95-B243-825BE61F39AC}" type="datetimeFigureOut">
              <a:rPr lang="it-IT" smtClean="0"/>
              <a:t>08/06/2022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FBC7-48B7-4E9F-9E4C-AABE43129C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8516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74EF-1DAF-4B95-B243-825BE61F39AC}" type="datetimeFigureOut">
              <a:rPr lang="it-IT" smtClean="0"/>
              <a:t>08/06/2022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FBC7-48B7-4E9F-9E4C-AABE43129C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9176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74EF-1DAF-4B95-B243-825BE61F39AC}" type="datetimeFigureOut">
              <a:rPr lang="it-IT" smtClean="0"/>
              <a:t>08/06/2022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FBC7-48B7-4E9F-9E4C-AABE43129C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8753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74EF-1DAF-4B95-B243-825BE61F39AC}" type="datetimeFigureOut">
              <a:rPr lang="it-IT" smtClean="0"/>
              <a:t>08/06/2022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FBC7-48B7-4E9F-9E4C-AABE43129C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2049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74EF-1DAF-4B95-B243-825BE61F39AC}" type="datetimeFigureOut">
              <a:rPr lang="it-IT" smtClean="0"/>
              <a:t>08/06/2022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FBC7-48B7-4E9F-9E4C-AABE43129C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6480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F5F574EF-1DAF-4B95-B243-825BE61F39AC}" type="datetimeFigureOut">
              <a:rPr lang="it-IT" smtClean="0"/>
              <a:t>08/06/2022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808FBC7-48B7-4E9F-9E4C-AABE43129C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25626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  <p:sldLayoutId id="2147484065" r:id="rId12"/>
    <p:sldLayoutId id="2147484066" r:id="rId13"/>
    <p:sldLayoutId id="2147484067" r:id="rId14"/>
    <p:sldLayoutId id="2147484068" r:id="rId15"/>
    <p:sldLayoutId id="2147484069" r:id="rId16"/>
    <p:sldLayoutId id="214748407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customXml" Target="../ink/ink6.xml"/><Relationship Id="rId12" Type="http://schemas.openxmlformats.org/officeDocument/2006/relationships/image" Target="../media/image23.png"/><Relationship Id="rId17" Type="http://schemas.openxmlformats.org/officeDocument/2006/relationships/image" Target="../media/image11.jp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customXml" Target="../ink/ink8.xml"/><Relationship Id="rId5" Type="http://schemas.openxmlformats.org/officeDocument/2006/relationships/customXml" Target="../ink/ink5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image" Target="../media/image6.jpg"/><Relationship Id="rId9" Type="http://schemas.openxmlformats.org/officeDocument/2006/relationships/customXml" Target="../ink/ink7.xml"/><Relationship Id="rId1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9.png"/><Relationship Id="rId18" Type="http://schemas.openxmlformats.org/officeDocument/2006/relationships/customXml" Target="../ink/ink13.xml"/><Relationship Id="rId3" Type="http://schemas.openxmlformats.org/officeDocument/2006/relationships/image" Target="../media/image13.png"/><Relationship Id="rId7" Type="http://schemas.openxmlformats.org/officeDocument/2006/relationships/customXml" Target="../ink/ink10.xml"/><Relationship Id="rId12" Type="http://schemas.openxmlformats.org/officeDocument/2006/relationships/image" Target="../media/image28.png"/><Relationship Id="rId17" Type="http://schemas.openxmlformats.org/officeDocument/2006/relationships/image" Target="../media/image11.jp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customXml" Target="../ink/ink12.xml"/><Relationship Id="rId5" Type="http://schemas.openxmlformats.org/officeDocument/2006/relationships/customXml" Target="../ink/ink9.xml"/><Relationship Id="rId15" Type="http://schemas.openxmlformats.org/officeDocument/2006/relationships/image" Target="../media/image14.png"/><Relationship Id="rId10" Type="http://schemas.openxmlformats.org/officeDocument/2006/relationships/image" Target="../media/image27.png"/><Relationship Id="rId19" Type="http://schemas.openxmlformats.org/officeDocument/2006/relationships/image" Target="../media/image29.png"/><Relationship Id="rId4" Type="http://schemas.openxmlformats.org/officeDocument/2006/relationships/image" Target="../media/image6.jpg"/><Relationship Id="rId9" Type="http://schemas.openxmlformats.org/officeDocument/2006/relationships/customXml" Target="../ink/ink11.xml"/><Relationship Id="rId1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9.png"/><Relationship Id="rId18" Type="http://schemas.openxmlformats.org/officeDocument/2006/relationships/customXml" Target="../ink/ink18.xml"/><Relationship Id="rId3" Type="http://schemas.openxmlformats.org/officeDocument/2006/relationships/image" Target="../media/image13.png"/><Relationship Id="rId7" Type="http://schemas.openxmlformats.org/officeDocument/2006/relationships/customXml" Target="../ink/ink15.xml"/><Relationship Id="rId12" Type="http://schemas.openxmlformats.org/officeDocument/2006/relationships/image" Target="../media/image28.png"/><Relationship Id="rId17" Type="http://schemas.openxmlformats.org/officeDocument/2006/relationships/image" Target="../media/image11.jp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customXml" Target="../ink/ink17.xml"/><Relationship Id="rId5" Type="http://schemas.openxmlformats.org/officeDocument/2006/relationships/customXml" Target="../ink/ink14.xml"/><Relationship Id="rId15" Type="http://schemas.openxmlformats.org/officeDocument/2006/relationships/image" Target="../media/image14.png"/><Relationship Id="rId10" Type="http://schemas.openxmlformats.org/officeDocument/2006/relationships/image" Target="../media/image27.png"/><Relationship Id="rId19" Type="http://schemas.openxmlformats.org/officeDocument/2006/relationships/image" Target="../media/image29.png"/><Relationship Id="rId4" Type="http://schemas.openxmlformats.org/officeDocument/2006/relationships/image" Target="../media/image6.jpg"/><Relationship Id="rId9" Type="http://schemas.openxmlformats.org/officeDocument/2006/relationships/customXml" Target="../ink/ink16.xml"/><Relationship Id="rId1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5.jp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jpg"/><Relationship Id="rId7" Type="http://schemas.openxmlformats.org/officeDocument/2006/relationships/image" Target="../media/image4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6.jp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6.jp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4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spark.apache.org/" TargetMode="External"/><Relationship Id="rId3" Type="http://schemas.openxmlformats.org/officeDocument/2006/relationships/image" Target="../media/image6.jpg"/><Relationship Id="rId7" Type="http://schemas.openxmlformats.org/officeDocument/2006/relationships/hyperlink" Target="https://www.confluent.io/" TargetMode="External"/><Relationship Id="rId12" Type="http://schemas.openxmlformats.org/officeDocument/2006/relationships/hyperlink" Target="https://docs.cloudera.com/HDPDocuments/HDF3/HDF-3.2.0/planning-your-deployment/content/hardware_sizing__recommendations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afka.apache.org/" TargetMode="External"/><Relationship Id="rId11" Type="http://schemas.openxmlformats.org/officeDocument/2006/relationships/hyperlink" Target="https://www.dremio.com/" TargetMode="External"/><Relationship Id="rId5" Type="http://schemas.openxmlformats.org/officeDocument/2006/relationships/hyperlink" Target="https://druid.apache.org/" TargetMode="External"/><Relationship Id="rId10" Type="http://schemas.openxmlformats.org/officeDocument/2006/relationships/hyperlink" Target="https://beam.apache.org/" TargetMode="External"/><Relationship Id="rId4" Type="http://schemas.openxmlformats.org/officeDocument/2006/relationships/hyperlink" Target="https://superset.apache.org/" TargetMode="External"/><Relationship Id="rId9" Type="http://schemas.openxmlformats.org/officeDocument/2006/relationships/hyperlink" Target="https://flink.apache.org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tableau.com/current/server/it-it/server_hardware_min.htm" TargetMode="External"/><Relationship Id="rId7" Type="http://schemas.openxmlformats.org/officeDocument/2006/relationships/hyperlink" Target="https://www.agid.gov.it/sites/default/files/repository_files/linee_guida/sistemi_cloud_pa.pdf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elp.qlik.com/en-US/sense/February2021/pdf/System%20requirements%20for%20Qlik%20Sense.pdf" TargetMode="External"/><Relationship Id="rId5" Type="http://schemas.openxmlformats.org/officeDocument/2006/relationships/hyperlink" Target="https://www.informatec.com/en/en/technologies/qlik/qlik-sense/qlik-sense-system-requirements" TargetMode="External"/><Relationship Id="rId4" Type="http://schemas.openxmlformats.org/officeDocument/2006/relationships/hyperlink" Target="https://docs.tibco.com/pub/spotfire/general/sr/sr/topics/spotfire_analyst_desktop_11_4_lts.html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catalogocloud.agid.gov.it/service/1794" TargetMode="External"/><Relationship Id="rId7" Type="http://schemas.openxmlformats.org/officeDocument/2006/relationships/hyperlink" Target="https://catalogocloud.agid.gov.it/opendata/SA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talogocloud.agid.gov.it/service/1400" TargetMode="External"/><Relationship Id="rId5" Type="http://schemas.openxmlformats.org/officeDocument/2006/relationships/hyperlink" Target="https://catalogocloud.agid.gov.it/service/1843" TargetMode="External"/><Relationship Id="rId4" Type="http://schemas.openxmlformats.org/officeDocument/2006/relationships/hyperlink" Target="https://catalogocloud.agid.gov.it/service/1506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8.png"/><Relationship Id="rId3" Type="http://schemas.openxmlformats.org/officeDocument/2006/relationships/image" Target="../media/image6.jpg"/><Relationship Id="rId7" Type="http://schemas.openxmlformats.org/officeDocument/2006/relationships/image" Target="../media/image15.png"/><Relationship Id="rId12" Type="http://schemas.openxmlformats.org/officeDocument/2006/relationships/customXml" Target="../ink/ink4.xml"/><Relationship Id="rId17" Type="http://schemas.openxmlformats.org/officeDocument/2006/relationships/image" Target="../media/image20.svg"/><Relationship Id="rId2" Type="http://schemas.openxmlformats.org/officeDocument/2006/relationships/image" Target="../media/image1.jpe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17.png"/><Relationship Id="rId5" Type="http://schemas.openxmlformats.org/officeDocument/2006/relationships/image" Target="../media/image11.jpg"/><Relationship Id="rId15" Type="http://schemas.openxmlformats.org/officeDocument/2006/relationships/image" Target="../media/image15.svg"/><Relationship Id="rId10" Type="http://schemas.openxmlformats.org/officeDocument/2006/relationships/customXml" Target="../ink/ink3.xml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C123E5F8-729F-0C90-A865-CB9E1BCAC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pic>
        <p:nvPicPr>
          <p:cNvPr id="4" name="Immagine 3" descr="Immagine che contiene testo, fuochi d'artificio, oggetto da esterni&#10;&#10;Descrizione generata automaticamente">
            <a:extLst>
              <a:ext uri="{FF2B5EF4-FFF2-40B4-BE49-F238E27FC236}">
                <a16:creationId xmlns:a16="http://schemas.microsoft.com/office/drawing/2014/main" id="{62C7A360-CE54-4D3C-CEF2-75BDD810F4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5" r="18280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E277005-2A54-E2BB-4A8F-EF582CC788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8100"/>
            <a:ext cx="1119054" cy="68677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6A5E6C6-7446-F288-D7A5-421069631D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783" y="1178283"/>
            <a:ext cx="3976909" cy="349954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>
                <a:solidFill>
                  <a:schemeClr val="tx1"/>
                </a:solidFill>
                <a:cs typeface="+mj-cs"/>
              </a:rPr>
              <a:t>Servizio Datawarehouse </a:t>
            </a:r>
            <a:br>
              <a:rPr lang="en-US" sz="2600" dirty="0">
                <a:solidFill>
                  <a:schemeClr val="tx1"/>
                </a:solidFill>
                <a:cs typeface="+mj-cs"/>
              </a:rPr>
            </a:br>
            <a:r>
              <a:rPr lang="en-US" sz="2600" dirty="0">
                <a:solidFill>
                  <a:schemeClr val="tx1"/>
                </a:solidFill>
                <a:cs typeface="+mj-cs"/>
              </a:rPr>
              <a:t>&amp; Business Intelligence</a:t>
            </a:r>
            <a:br>
              <a:rPr lang="en-US" sz="2600" dirty="0">
                <a:solidFill>
                  <a:schemeClr val="tx1"/>
                </a:solidFill>
                <a:cs typeface="+mj-cs"/>
              </a:rPr>
            </a:br>
            <a:br>
              <a:rPr lang="en-US" sz="2600">
                <a:solidFill>
                  <a:schemeClr val="tx1"/>
                </a:solidFill>
                <a:cs typeface="+mj-cs"/>
              </a:rPr>
            </a:br>
            <a:br>
              <a:rPr lang="en-US" sz="2600">
                <a:solidFill>
                  <a:schemeClr val="tx1"/>
                </a:solidFill>
                <a:cs typeface="+mj-cs"/>
              </a:rPr>
            </a:br>
            <a:br>
              <a:rPr lang="en-US" sz="2600" dirty="0">
                <a:solidFill>
                  <a:schemeClr val="tx1"/>
                </a:solidFill>
                <a:cs typeface="+mj-cs"/>
              </a:rPr>
            </a:br>
            <a:r>
              <a:rPr lang="en-US" sz="2600" i="1" dirty="0">
                <a:solidFill>
                  <a:schemeClr val="tx1"/>
                </a:solidFill>
                <a:cs typeface="Dreaming Outloud Pro" panose="03050502040302030504" pitchFamily="66" charset="0"/>
              </a:rPr>
              <a:t>Per Aspera ad </a:t>
            </a:r>
            <a:r>
              <a:rPr lang="en-US" sz="2600" i="1">
                <a:solidFill>
                  <a:schemeClr val="tx1"/>
                </a:solidFill>
                <a:cs typeface="Dreaming Outloud Pro" panose="03050502040302030504" pitchFamily="66" charset="0"/>
              </a:rPr>
              <a:t>Astra!</a:t>
            </a:r>
            <a:br>
              <a:rPr lang="en-US" sz="2600" i="1">
                <a:solidFill>
                  <a:schemeClr val="tx1"/>
                </a:solidFill>
                <a:cs typeface="Dreaming Outloud Pro" panose="03050502040302030504" pitchFamily="66" charset="0"/>
              </a:rPr>
            </a:br>
            <a:br>
              <a:rPr lang="en-US" sz="2600" i="1">
                <a:solidFill>
                  <a:schemeClr val="tx1"/>
                </a:solidFill>
                <a:cs typeface="Dreaming Outloud Pro" panose="03050502040302030504" pitchFamily="66" charset="0"/>
              </a:rPr>
            </a:br>
            <a:endParaRPr lang="en-US" sz="2600" i="1" dirty="0">
              <a:solidFill>
                <a:schemeClr val="tx1"/>
              </a:solidFill>
              <a:cs typeface="Dreaming Outloud Pro" panose="03050502040302030504" pitchFamily="66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8187575-5CB4-477B-AA47-020C6D2A7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4552950" y="1"/>
            <a:ext cx="763905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585F70-7C5D-424E-A182-39507AF48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7501468" y="1"/>
            <a:ext cx="4690532" cy="68580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3DE41C3-EA8D-3F0B-8ADC-2A39CA748266}"/>
              </a:ext>
            </a:extLst>
          </p:cNvPr>
          <p:cNvSpPr/>
          <p:nvPr/>
        </p:nvSpPr>
        <p:spPr>
          <a:xfrm>
            <a:off x="7772400" y="6804646"/>
            <a:ext cx="1057275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B95841E-0A30-B977-1ED2-A44ED14FF322}"/>
              </a:ext>
            </a:extLst>
          </p:cNvPr>
          <p:cNvSpPr txBox="1"/>
          <p:nvPr/>
        </p:nvSpPr>
        <p:spPr>
          <a:xfrm>
            <a:off x="4644769" y="6074877"/>
            <a:ext cx="7537704" cy="37074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>
                <a:solidFill>
                  <a:schemeClr val="bg1"/>
                </a:solidFill>
              </a:rPr>
              <a:t>Claudio Galli : Plenaria DSI, Torino 7-9 Giugno 2022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7" name="Immagine 6" descr="Immagine che contiene albero, esterni, immagine&#10;&#10;Descrizione generata automaticamente">
            <a:extLst>
              <a:ext uri="{FF2B5EF4-FFF2-40B4-BE49-F238E27FC236}">
                <a16:creationId xmlns:a16="http://schemas.microsoft.com/office/drawing/2014/main" id="{295D1FFA-53BD-9DC1-608A-A1D04A85FF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8" y="4335241"/>
            <a:ext cx="4613962" cy="252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3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F1F815A-4EC5-628A-B719-B0BF8A3897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F65DF7B-67FD-CC0B-48D6-1B6566542EA6}"/>
              </a:ext>
            </a:extLst>
          </p:cNvPr>
          <p:cNvSpPr txBox="1"/>
          <p:nvPr/>
        </p:nvSpPr>
        <p:spPr>
          <a:xfrm>
            <a:off x="9727555" y="5297944"/>
            <a:ext cx="607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SQL</a:t>
            </a:r>
            <a:endParaRPr lang="it-IT" b="1" dirty="0">
              <a:solidFill>
                <a:schemeClr val="tx1">
                  <a:lumMod val="50000"/>
                  <a:lumOff val="50000"/>
                </a:schemeClr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7F1D51E4-C6FF-AFD6-8CE5-84CAEB8FAA2E}"/>
              </a:ext>
            </a:extLst>
          </p:cNvPr>
          <p:cNvSpPr/>
          <p:nvPr/>
        </p:nvSpPr>
        <p:spPr>
          <a:xfrm flipV="1">
            <a:off x="1386471" y="334428"/>
            <a:ext cx="1041423" cy="3139126"/>
          </a:xfrm>
          <a:prstGeom prst="roundRect">
            <a:avLst/>
          </a:prstGeom>
          <a:solidFill>
            <a:srgbClr val="CCFF99">
              <a:alpha val="42000"/>
            </a:srgbClr>
          </a:solidFill>
          <a:ln>
            <a:solidFill>
              <a:schemeClr val="accent6">
                <a:lumMod val="60000"/>
                <a:lumOff val="40000"/>
                <a:alpha val="4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2" name="Connettore a gomito 21">
            <a:extLst>
              <a:ext uri="{FF2B5EF4-FFF2-40B4-BE49-F238E27FC236}">
                <a16:creationId xmlns:a16="http://schemas.microsoft.com/office/drawing/2014/main" id="{F038833E-908F-008D-CCDB-9DF4BDAA7222}"/>
              </a:ext>
            </a:extLst>
          </p:cNvPr>
          <p:cNvCxnSpPr>
            <a:cxnSpLocks/>
            <a:stCxn id="21" idx="0"/>
          </p:cNvCxnSpPr>
          <p:nvPr/>
        </p:nvCxnSpPr>
        <p:spPr>
          <a:xfrm rot="16200000" flipH="1">
            <a:off x="2476636" y="2904100"/>
            <a:ext cx="1558467" cy="2697373"/>
          </a:xfrm>
          <a:prstGeom prst="bentConnector2">
            <a:avLst/>
          </a:prstGeom>
          <a:ln w="66675">
            <a:solidFill>
              <a:schemeClr val="accent3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69C3153F-2048-ED53-9A2B-9A4500B88469}"/>
              </a:ext>
            </a:extLst>
          </p:cNvPr>
          <p:cNvGrpSpPr/>
          <p:nvPr/>
        </p:nvGrpSpPr>
        <p:grpSpPr>
          <a:xfrm>
            <a:off x="2924338" y="4533729"/>
            <a:ext cx="6679738" cy="1875972"/>
            <a:chOff x="4022993" y="3956247"/>
            <a:chExt cx="6679738" cy="1875972"/>
          </a:xfrm>
        </p:grpSpPr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7A6FDAFF-2648-FD6A-4C5A-6C6FB8460746}"/>
                </a:ext>
              </a:extLst>
            </p:cNvPr>
            <p:cNvSpPr/>
            <p:nvPr/>
          </p:nvSpPr>
          <p:spPr>
            <a:xfrm>
              <a:off x="5731189" y="4332583"/>
              <a:ext cx="2201327" cy="1200329"/>
            </a:xfrm>
            <a:custGeom>
              <a:avLst/>
              <a:gdLst>
                <a:gd name="connsiteX0" fmla="*/ 0 w 2201327"/>
                <a:gd name="connsiteY0" fmla="*/ 0 h 1200329"/>
                <a:gd name="connsiteX1" fmla="*/ 506305 w 2201327"/>
                <a:gd name="connsiteY1" fmla="*/ 0 h 1200329"/>
                <a:gd name="connsiteX2" fmla="*/ 990597 w 2201327"/>
                <a:gd name="connsiteY2" fmla="*/ 0 h 1200329"/>
                <a:gd name="connsiteX3" fmla="*/ 1540929 w 2201327"/>
                <a:gd name="connsiteY3" fmla="*/ 0 h 1200329"/>
                <a:gd name="connsiteX4" fmla="*/ 2201327 w 2201327"/>
                <a:gd name="connsiteY4" fmla="*/ 0 h 1200329"/>
                <a:gd name="connsiteX5" fmla="*/ 2201327 w 2201327"/>
                <a:gd name="connsiteY5" fmla="*/ 576158 h 1200329"/>
                <a:gd name="connsiteX6" fmla="*/ 2201327 w 2201327"/>
                <a:gd name="connsiteY6" fmla="*/ 1200329 h 1200329"/>
                <a:gd name="connsiteX7" fmla="*/ 1606969 w 2201327"/>
                <a:gd name="connsiteY7" fmla="*/ 1200329 h 1200329"/>
                <a:gd name="connsiteX8" fmla="*/ 1012610 w 2201327"/>
                <a:gd name="connsiteY8" fmla="*/ 1200329 h 1200329"/>
                <a:gd name="connsiteX9" fmla="*/ 0 w 2201327"/>
                <a:gd name="connsiteY9" fmla="*/ 1200329 h 1200329"/>
                <a:gd name="connsiteX10" fmla="*/ 0 w 2201327"/>
                <a:gd name="connsiteY10" fmla="*/ 588161 h 1200329"/>
                <a:gd name="connsiteX11" fmla="*/ 0 w 2201327"/>
                <a:gd name="connsiteY11" fmla="*/ 0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01327" h="1200329" extrusionOk="0">
                  <a:moveTo>
                    <a:pt x="0" y="0"/>
                  </a:moveTo>
                  <a:cubicBezTo>
                    <a:pt x="175363" y="-1389"/>
                    <a:pt x="303965" y="-17032"/>
                    <a:pt x="506305" y="0"/>
                  </a:cubicBezTo>
                  <a:cubicBezTo>
                    <a:pt x="708645" y="17032"/>
                    <a:pt x="792503" y="4795"/>
                    <a:pt x="990597" y="0"/>
                  </a:cubicBezTo>
                  <a:cubicBezTo>
                    <a:pt x="1188691" y="-4795"/>
                    <a:pt x="1427925" y="5577"/>
                    <a:pt x="1540929" y="0"/>
                  </a:cubicBezTo>
                  <a:cubicBezTo>
                    <a:pt x="1653933" y="-5577"/>
                    <a:pt x="2004869" y="29076"/>
                    <a:pt x="2201327" y="0"/>
                  </a:cubicBezTo>
                  <a:cubicBezTo>
                    <a:pt x="2219091" y="248715"/>
                    <a:pt x="2197493" y="437452"/>
                    <a:pt x="2201327" y="576158"/>
                  </a:cubicBezTo>
                  <a:cubicBezTo>
                    <a:pt x="2205161" y="714864"/>
                    <a:pt x="2227062" y="1025581"/>
                    <a:pt x="2201327" y="1200329"/>
                  </a:cubicBezTo>
                  <a:cubicBezTo>
                    <a:pt x="1986171" y="1171719"/>
                    <a:pt x="1808778" y="1180613"/>
                    <a:pt x="1606969" y="1200329"/>
                  </a:cubicBezTo>
                  <a:cubicBezTo>
                    <a:pt x="1405160" y="1220045"/>
                    <a:pt x="1266949" y="1172614"/>
                    <a:pt x="1012610" y="1200329"/>
                  </a:cubicBezTo>
                  <a:cubicBezTo>
                    <a:pt x="758271" y="1228044"/>
                    <a:pt x="306364" y="1169146"/>
                    <a:pt x="0" y="1200329"/>
                  </a:cubicBezTo>
                  <a:cubicBezTo>
                    <a:pt x="23846" y="896645"/>
                    <a:pt x="19037" y="848451"/>
                    <a:pt x="0" y="588161"/>
                  </a:cubicBezTo>
                  <a:cubicBezTo>
                    <a:pt x="-19037" y="327871"/>
                    <a:pt x="-25345" y="241992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chemeClr val="tx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79172439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75F420F0-A0AA-6769-4670-4E551B7D4129}"/>
                </a:ext>
              </a:extLst>
            </p:cNvPr>
            <p:cNvSpPr txBox="1"/>
            <p:nvPr/>
          </p:nvSpPr>
          <p:spPr>
            <a:xfrm>
              <a:off x="5731189" y="3956247"/>
              <a:ext cx="1274360" cy="369332"/>
            </a:xfrm>
            <a:custGeom>
              <a:avLst/>
              <a:gdLst>
                <a:gd name="connsiteX0" fmla="*/ 0 w 1274360"/>
                <a:gd name="connsiteY0" fmla="*/ 0 h 369332"/>
                <a:gd name="connsiteX1" fmla="*/ 624436 w 1274360"/>
                <a:gd name="connsiteY1" fmla="*/ 0 h 369332"/>
                <a:gd name="connsiteX2" fmla="*/ 1274360 w 1274360"/>
                <a:gd name="connsiteY2" fmla="*/ 0 h 369332"/>
                <a:gd name="connsiteX3" fmla="*/ 1274360 w 1274360"/>
                <a:gd name="connsiteY3" fmla="*/ 369332 h 369332"/>
                <a:gd name="connsiteX4" fmla="*/ 637180 w 1274360"/>
                <a:gd name="connsiteY4" fmla="*/ 369332 h 369332"/>
                <a:gd name="connsiteX5" fmla="*/ 0 w 1274360"/>
                <a:gd name="connsiteY5" fmla="*/ 369332 h 369332"/>
                <a:gd name="connsiteX6" fmla="*/ 0 w 1274360"/>
                <a:gd name="connsiteY6" fmla="*/ 0 h 369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4360" h="369332" extrusionOk="0">
                  <a:moveTo>
                    <a:pt x="0" y="0"/>
                  </a:moveTo>
                  <a:cubicBezTo>
                    <a:pt x="243744" y="-13814"/>
                    <a:pt x="486142" y="1016"/>
                    <a:pt x="624436" y="0"/>
                  </a:cubicBezTo>
                  <a:cubicBezTo>
                    <a:pt x="762730" y="-1016"/>
                    <a:pt x="1050810" y="27372"/>
                    <a:pt x="1274360" y="0"/>
                  </a:cubicBezTo>
                  <a:cubicBezTo>
                    <a:pt x="1269083" y="78977"/>
                    <a:pt x="1277176" y="271296"/>
                    <a:pt x="1274360" y="369332"/>
                  </a:cubicBezTo>
                  <a:cubicBezTo>
                    <a:pt x="1125079" y="359493"/>
                    <a:pt x="911697" y="367504"/>
                    <a:pt x="637180" y="369332"/>
                  </a:cubicBezTo>
                  <a:cubicBezTo>
                    <a:pt x="362663" y="371160"/>
                    <a:pt x="302224" y="394422"/>
                    <a:pt x="0" y="369332"/>
                  </a:cubicBezTo>
                  <a:cubicBezTo>
                    <a:pt x="-2324" y="217080"/>
                    <a:pt x="-5834" y="88445"/>
                    <a:pt x="0" y="0"/>
                  </a:cubicBezTo>
                  <a:close/>
                </a:path>
              </a:pathLst>
            </a:custGeom>
            <a:noFill/>
            <a:ln w="31750">
              <a:solidFill>
                <a:schemeClr val="tx2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it-IT" b="1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Batch ETL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2C16C4A1-E1DC-A3FB-A5BD-FDD3AF0E3DA8}"/>
                </a:ext>
              </a:extLst>
            </p:cNvPr>
            <p:cNvSpPr txBox="1"/>
            <p:nvPr/>
          </p:nvSpPr>
          <p:spPr>
            <a:xfrm>
              <a:off x="6132351" y="4338306"/>
              <a:ext cx="135453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Import </a:t>
              </a:r>
            </a:p>
            <a:p>
              <a:r>
                <a:rPr lang="it-IT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Preparatory</a:t>
              </a:r>
            </a:p>
            <a:p>
              <a:r>
                <a:rPr lang="it-IT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Staging</a:t>
              </a:r>
            </a:p>
            <a:p>
              <a:r>
                <a:rPr lang="it-IT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Datamart</a:t>
              </a:r>
            </a:p>
          </p:txBody>
        </p:sp>
        <p:sp>
          <p:nvSpPr>
            <p:cNvPr id="31" name="Freccia circolare a sinistra 30">
              <a:extLst>
                <a:ext uri="{FF2B5EF4-FFF2-40B4-BE49-F238E27FC236}">
                  <a16:creationId xmlns:a16="http://schemas.microsoft.com/office/drawing/2014/main" id="{919EA020-BC07-1720-D9EA-338E65CA02C9}"/>
                </a:ext>
              </a:extLst>
            </p:cNvPr>
            <p:cNvSpPr/>
            <p:nvPr/>
          </p:nvSpPr>
          <p:spPr>
            <a:xfrm>
              <a:off x="7440792" y="4877843"/>
              <a:ext cx="239486" cy="242729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33" name="Freccia circolare a destra 32">
              <a:extLst>
                <a:ext uri="{FF2B5EF4-FFF2-40B4-BE49-F238E27FC236}">
                  <a16:creationId xmlns:a16="http://schemas.microsoft.com/office/drawing/2014/main" id="{CAA7633C-C102-73B3-963A-2DFFDCDA6862}"/>
                </a:ext>
              </a:extLst>
            </p:cNvPr>
            <p:cNvSpPr/>
            <p:nvPr/>
          </p:nvSpPr>
          <p:spPr>
            <a:xfrm>
              <a:off x="5878624" y="4561580"/>
              <a:ext cx="253727" cy="24272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34" name="Freccia circolare a destra 33">
              <a:extLst>
                <a:ext uri="{FF2B5EF4-FFF2-40B4-BE49-F238E27FC236}">
                  <a16:creationId xmlns:a16="http://schemas.microsoft.com/office/drawing/2014/main" id="{D80C43B3-E369-4B02-CA0B-128D46B0E8DD}"/>
                </a:ext>
              </a:extLst>
            </p:cNvPr>
            <p:cNvSpPr/>
            <p:nvPr/>
          </p:nvSpPr>
          <p:spPr>
            <a:xfrm>
              <a:off x="5878624" y="5120572"/>
              <a:ext cx="253727" cy="24272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14359B99-EB49-31AD-732B-1252464ED75D}"/>
                    </a:ext>
                  </a:extLst>
                </p14:cNvPr>
                <p14:cNvContentPartPr/>
                <p14:nvPr/>
              </p14:nvContentPartPr>
              <p14:xfrm>
                <a:off x="6252008" y="4549406"/>
                <a:ext cx="719640" cy="33840"/>
              </p14:xfrm>
            </p:contentPart>
          </mc:Choice>
          <mc:Fallback xmlns="">
            <p:pic>
              <p:nvPicPr>
                <p:cNvPr id="103" name="Input penna 102">
                  <a:extLst>
                    <a:ext uri="{FF2B5EF4-FFF2-40B4-BE49-F238E27FC236}">
                      <a16:creationId xmlns:a16="http://schemas.microsoft.com/office/drawing/2014/main" id="{3D2E16A7-9768-197F-0B7E-5914DB7EDC0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198008" y="4441406"/>
                  <a:ext cx="82728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69B34F72-DE1D-13BE-0190-F4A13D20F6E2}"/>
                    </a:ext>
                  </a:extLst>
                </p14:cNvPr>
                <p14:cNvContentPartPr/>
                <p14:nvPr/>
              </p14:nvContentPartPr>
              <p14:xfrm>
                <a:off x="6219248" y="4800326"/>
                <a:ext cx="1098720" cy="360"/>
              </p14:xfrm>
            </p:contentPart>
          </mc:Choice>
          <mc:Fallback xmlns="">
            <p:pic>
              <p:nvPicPr>
                <p:cNvPr id="105" name="Input penna 104">
                  <a:extLst>
                    <a:ext uri="{FF2B5EF4-FFF2-40B4-BE49-F238E27FC236}">
                      <a16:creationId xmlns:a16="http://schemas.microsoft.com/office/drawing/2014/main" id="{F55D8C47-AC64-F98F-6992-A3B2FC5ADE5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165248" y="4692326"/>
                  <a:ext cx="120636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23F2815F-F566-38B6-0183-7D638CA1E9DF}"/>
                    </a:ext>
                  </a:extLst>
                </p14:cNvPr>
                <p14:cNvContentPartPr/>
                <p14:nvPr/>
              </p14:nvContentPartPr>
              <p14:xfrm>
                <a:off x="6186488" y="5050886"/>
                <a:ext cx="695880" cy="11520"/>
              </p14:xfrm>
            </p:contentPart>
          </mc:Choice>
          <mc:Fallback xmlns="">
            <p:pic>
              <p:nvPicPr>
                <p:cNvPr id="106" name="Input penna 105">
                  <a:extLst>
                    <a:ext uri="{FF2B5EF4-FFF2-40B4-BE49-F238E27FC236}">
                      <a16:creationId xmlns:a16="http://schemas.microsoft.com/office/drawing/2014/main" id="{0F26AF51-BD4A-7436-B329-75ED3DA61AC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132488" y="4942886"/>
                  <a:ext cx="80352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C5236712-6C55-A4C5-2ACB-01F8B1D99742}"/>
                    </a:ext>
                  </a:extLst>
                </p14:cNvPr>
                <p14:cNvContentPartPr/>
                <p14:nvPr/>
              </p14:nvContentPartPr>
              <p14:xfrm>
                <a:off x="6197288" y="5323046"/>
                <a:ext cx="938880" cy="98640"/>
              </p14:xfrm>
            </p:contentPart>
          </mc:Choice>
          <mc:Fallback xmlns="">
            <p:pic>
              <p:nvPicPr>
                <p:cNvPr id="107" name="Input penna 106">
                  <a:extLst>
                    <a:ext uri="{FF2B5EF4-FFF2-40B4-BE49-F238E27FC236}">
                      <a16:creationId xmlns:a16="http://schemas.microsoft.com/office/drawing/2014/main" id="{57C9D692-2163-980D-D43A-1059A1FA741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143288" y="5215046"/>
                  <a:ext cx="1046520" cy="31428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1" name="Disco magnetico 40">
              <a:extLst>
                <a:ext uri="{FF2B5EF4-FFF2-40B4-BE49-F238E27FC236}">
                  <a16:creationId xmlns:a16="http://schemas.microsoft.com/office/drawing/2014/main" id="{E47CCC8D-BB0F-84E7-7615-DA514F40E385}"/>
                </a:ext>
              </a:extLst>
            </p:cNvPr>
            <p:cNvSpPr/>
            <p:nvPr/>
          </p:nvSpPr>
          <p:spPr>
            <a:xfrm>
              <a:off x="8453555" y="4903213"/>
              <a:ext cx="958438" cy="862752"/>
            </a:xfrm>
            <a:prstGeom prst="flowChartMagneticDisk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b="1">
                <a:latin typeface="Dreaming Outloud Pro" panose="03050502040302030504" pitchFamily="66" charset="0"/>
                <a:cs typeface="Dreaming Outloud Pro" panose="03050502040302030504" pitchFamily="66" charset="0"/>
              </a:endParaRP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CCBFDB80-9E9C-4A24-B159-13CC67C7E386}"/>
                </a:ext>
              </a:extLst>
            </p:cNvPr>
            <p:cNvSpPr txBox="1"/>
            <p:nvPr/>
          </p:nvSpPr>
          <p:spPr>
            <a:xfrm>
              <a:off x="9411993" y="5185888"/>
              <a:ext cx="12907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Dataset </a:t>
              </a:r>
            </a:p>
            <a:p>
              <a:r>
                <a:rPr lang="it-IT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Consolidati</a:t>
              </a:r>
            </a:p>
          </p:txBody>
        </p:sp>
        <p:pic>
          <p:nvPicPr>
            <p:cNvPr id="43" name="Elemento grafico 42" descr="Rete contorno">
              <a:extLst>
                <a:ext uri="{FF2B5EF4-FFF2-40B4-BE49-F238E27FC236}">
                  <a16:creationId xmlns:a16="http://schemas.microsoft.com/office/drawing/2014/main" id="{955F6DDD-2558-613A-0203-61F291AB9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696709" y="5201083"/>
              <a:ext cx="472130" cy="472130"/>
            </a:xfrm>
            <a:prstGeom prst="rect">
              <a:avLst/>
            </a:prstGeom>
          </p:spPr>
        </p:pic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2D031679-50E8-48DC-A477-4DBA8F10BC63}"/>
                </a:ext>
              </a:extLst>
            </p:cNvPr>
            <p:cNvSpPr txBox="1"/>
            <p:nvPr/>
          </p:nvSpPr>
          <p:spPr>
            <a:xfrm>
              <a:off x="9433652" y="4877843"/>
              <a:ext cx="6077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SQL</a:t>
              </a:r>
              <a:endParaRPr lang="it-IT" b="1">
                <a:solidFill>
                  <a:schemeClr val="tx1">
                    <a:lumMod val="50000"/>
                    <a:lumOff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endParaRPr>
            </a:p>
          </p:txBody>
        </p:sp>
        <p:cxnSp>
          <p:nvCxnSpPr>
            <p:cNvPr id="45" name="Connettore 2 44">
              <a:extLst>
                <a:ext uri="{FF2B5EF4-FFF2-40B4-BE49-F238E27FC236}">
                  <a16:creationId xmlns:a16="http://schemas.microsoft.com/office/drawing/2014/main" id="{0AB90C67-DD2E-8507-FC05-F1E08BECFBB9}"/>
                </a:ext>
              </a:extLst>
            </p:cNvPr>
            <p:cNvCxnSpPr>
              <a:cxnSpLocks/>
            </p:cNvCxnSpPr>
            <p:nvPr/>
          </p:nvCxnSpPr>
          <p:spPr>
            <a:xfrm>
              <a:off x="7443887" y="5385181"/>
              <a:ext cx="987675" cy="0"/>
            </a:xfrm>
            <a:prstGeom prst="straightConnector1">
              <a:avLst/>
            </a:prstGeom>
            <a:ln w="508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Disco magnetico 45">
              <a:extLst>
                <a:ext uri="{FF2B5EF4-FFF2-40B4-BE49-F238E27FC236}">
                  <a16:creationId xmlns:a16="http://schemas.microsoft.com/office/drawing/2014/main" id="{BE3E7B30-BA2B-31A8-32A2-AB7A4161696B}"/>
                </a:ext>
              </a:extLst>
            </p:cNvPr>
            <p:cNvSpPr/>
            <p:nvPr/>
          </p:nvSpPr>
          <p:spPr>
            <a:xfrm>
              <a:off x="4022993" y="4523134"/>
              <a:ext cx="958438" cy="862752"/>
            </a:xfrm>
            <a:prstGeom prst="flowChartMagneticDisk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Disco magnetico 46">
              <a:extLst>
                <a:ext uri="{FF2B5EF4-FFF2-40B4-BE49-F238E27FC236}">
                  <a16:creationId xmlns:a16="http://schemas.microsoft.com/office/drawing/2014/main" id="{3D389A12-1DF9-A8D3-5D02-74DAC1C95020}"/>
                </a:ext>
              </a:extLst>
            </p:cNvPr>
            <p:cNvSpPr/>
            <p:nvPr/>
          </p:nvSpPr>
          <p:spPr>
            <a:xfrm>
              <a:off x="4175393" y="4675534"/>
              <a:ext cx="958438" cy="862752"/>
            </a:xfrm>
            <a:prstGeom prst="flowChartMagneticDisk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Disco magnetico 47">
              <a:extLst>
                <a:ext uri="{FF2B5EF4-FFF2-40B4-BE49-F238E27FC236}">
                  <a16:creationId xmlns:a16="http://schemas.microsoft.com/office/drawing/2014/main" id="{DCF8DB96-DB5D-4D58-08A8-1A19A207B723}"/>
                </a:ext>
              </a:extLst>
            </p:cNvPr>
            <p:cNvSpPr/>
            <p:nvPr/>
          </p:nvSpPr>
          <p:spPr>
            <a:xfrm>
              <a:off x="4327793" y="4827934"/>
              <a:ext cx="958438" cy="862752"/>
            </a:xfrm>
            <a:prstGeom prst="flowChartMagneticDisk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400" b="1" dirty="0"/>
                <a:t>RDBMS</a:t>
              </a:r>
            </a:p>
            <a:p>
              <a:pPr algn="ctr"/>
              <a:r>
                <a:rPr lang="it-IT" sz="1400" b="1" dirty="0"/>
                <a:t>Legacy</a:t>
              </a:r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44BAF80E-8D8D-A07B-963B-95507C691372}"/>
                </a:ext>
              </a:extLst>
            </p:cNvPr>
            <p:cNvSpPr txBox="1"/>
            <p:nvPr/>
          </p:nvSpPr>
          <p:spPr>
            <a:xfrm>
              <a:off x="5245024" y="5354171"/>
              <a:ext cx="6077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SQL</a:t>
              </a:r>
              <a:endPara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endParaRPr>
            </a:p>
          </p:txBody>
        </p:sp>
        <p:cxnSp>
          <p:nvCxnSpPr>
            <p:cNvPr id="50" name="Connettore 2 49">
              <a:extLst>
                <a:ext uri="{FF2B5EF4-FFF2-40B4-BE49-F238E27FC236}">
                  <a16:creationId xmlns:a16="http://schemas.microsoft.com/office/drawing/2014/main" id="{AF77359C-74EE-0F10-6615-566D490A42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7987" y="4803627"/>
              <a:ext cx="460980" cy="455683"/>
            </a:xfrm>
            <a:prstGeom prst="straightConnector1">
              <a:avLst/>
            </a:prstGeom>
            <a:ln w="508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82A7AFEC-D55B-5BDC-ACB0-C577CCBD7618}"/>
                </a:ext>
              </a:extLst>
            </p:cNvPr>
            <p:cNvSpPr txBox="1"/>
            <p:nvPr/>
          </p:nvSpPr>
          <p:spPr>
            <a:xfrm>
              <a:off x="7907866" y="5001028"/>
              <a:ext cx="6077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SQL</a:t>
              </a:r>
              <a:endPara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endParaRPr>
            </a:p>
          </p:txBody>
        </p:sp>
      </p:grpSp>
      <p:sp>
        <p:nvSpPr>
          <p:cNvPr id="52" name="Elaborazione alternativa 51">
            <a:extLst>
              <a:ext uri="{FF2B5EF4-FFF2-40B4-BE49-F238E27FC236}">
                <a16:creationId xmlns:a16="http://schemas.microsoft.com/office/drawing/2014/main" id="{B574F21A-E5AC-ED85-2DF4-625EC146BDC9}"/>
              </a:ext>
            </a:extLst>
          </p:cNvPr>
          <p:cNvSpPr/>
          <p:nvPr/>
        </p:nvSpPr>
        <p:spPr>
          <a:xfrm>
            <a:off x="10342103" y="5265860"/>
            <a:ext cx="1512841" cy="1037886"/>
          </a:xfrm>
          <a:prstGeom prst="flowChartAlternateProcess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Jasper Report Server</a:t>
            </a:r>
          </a:p>
        </p:txBody>
      </p:sp>
      <p:pic>
        <p:nvPicPr>
          <p:cNvPr id="53" name="Elemento grafico 52" descr="Grafico a barre contorno">
            <a:extLst>
              <a:ext uri="{FF2B5EF4-FFF2-40B4-BE49-F238E27FC236}">
                <a16:creationId xmlns:a16="http://schemas.microsoft.com/office/drawing/2014/main" id="{24C3926A-C037-8B48-DF04-364ED7729C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361422" y="4763325"/>
            <a:ext cx="567679" cy="567679"/>
          </a:xfrm>
          <a:prstGeom prst="rect">
            <a:avLst/>
          </a:prstGeom>
        </p:spPr>
      </p:pic>
      <p:cxnSp>
        <p:nvCxnSpPr>
          <p:cNvPr id="54" name="Connettore diritto 53">
            <a:extLst>
              <a:ext uri="{FF2B5EF4-FFF2-40B4-BE49-F238E27FC236}">
                <a16:creationId xmlns:a16="http://schemas.microsoft.com/office/drawing/2014/main" id="{42AA7519-C0E9-61B0-627D-742BECF6455A}"/>
              </a:ext>
            </a:extLst>
          </p:cNvPr>
          <p:cNvCxnSpPr/>
          <p:nvPr/>
        </p:nvCxnSpPr>
        <p:spPr>
          <a:xfrm>
            <a:off x="1248228" y="0"/>
            <a:ext cx="0" cy="6791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1B8C5CA3-00A8-9D46-72E3-2C555DEDAF81}"/>
              </a:ext>
            </a:extLst>
          </p:cNvPr>
          <p:cNvSpPr txBox="1"/>
          <p:nvPr/>
        </p:nvSpPr>
        <p:spPr>
          <a:xfrm>
            <a:off x="1273711" y="6110394"/>
            <a:ext cx="1702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Datawarehouse</a:t>
            </a:r>
          </a:p>
          <a:p>
            <a:r>
              <a:rPr lang="it-IT" dirty="0"/>
              <a:t> Environment</a:t>
            </a:r>
          </a:p>
        </p:txBody>
      </p:sp>
      <p:sp>
        <p:nvSpPr>
          <p:cNvPr id="57" name="Documento multiplo 56">
            <a:extLst>
              <a:ext uri="{FF2B5EF4-FFF2-40B4-BE49-F238E27FC236}">
                <a16:creationId xmlns:a16="http://schemas.microsoft.com/office/drawing/2014/main" id="{2D4E6C61-F5DF-F0C5-8B9B-7B9DB4F23D16}"/>
              </a:ext>
            </a:extLst>
          </p:cNvPr>
          <p:cNvSpPr/>
          <p:nvPr/>
        </p:nvSpPr>
        <p:spPr>
          <a:xfrm>
            <a:off x="3550336" y="4783651"/>
            <a:ext cx="165465" cy="132385"/>
          </a:xfrm>
          <a:prstGeom prst="flowChartMultidocumen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Documento multiplo 57">
            <a:extLst>
              <a:ext uri="{FF2B5EF4-FFF2-40B4-BE49-F238E27FC236}">
                <a16:creationId xmlns:a16="http://schemas.microsoft.com/office/drawing/2014/main" id="{443C00FB-A200-50CA-3724-2636F50981DE}"/>
              </a:ext>
            </a:extLst>
          </p:cNvPr>
          <p:cNvSpPr/>
          <p:nvPr/>
        </p:nvSpPr>
        <p:spPr>
          <a:xfrm>
            <a:off x="3844631" y="4783651"/>
            <a:ext cx="165465" cy="132385"/>
          </a:xfrm>
          <a:prstGeom prst="flowChartMultidocumen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Documento multiplo 58">
            <a:extLst>
              <a:ext uri="{FF2B5EF4-FFF2-40B4-BE49-F238E27FC236}">
                <a16:creationId xmlns:a16="http://schemas.microsoft.com/office/drawing/2014/main" id="{A62332E3-9B2D-B364-135A-B68C775FC34E}"/>
              </a:ext>
            </a:extLst>
          </p:cNvPr>
          <p:cNvSpPr/>
          <p:nvPr/>
        </p:nvSpPr>
        <p:spPr>
          <a:xfrm>
            <a:off x="4138925" y="4783651"/>
            <a:ext cx="165465" cy="132385"/>
          </a:xfrm>
          <a:prstGeom prst="flowChartMultidocumen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7E7E9250-69F1-C846-E7B5-FBD806FE9572}"/>
              </a:ext>
            </a:extLst>
          </p:cNvPr>
          <p:cNvSpPr txBox="1"/>
          <p:nvPr/>
        </p:nvSpPr>
        <p:spPr>
          <a:xfrm rot="5400000">
            <a:off x="-380141" y="3331427"/>
            <a:ext cx="19960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Visione </a:t>
            </a:r>
          </a:p>
          <a:p>
            <a:pPr algn="ctr"/>
            <a:r>
              <a:rPr lang="it-IT" sz="28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Concettuale</a:t>
            </a:r>
          </a:p>
        </p:txBody>
      </p:sp>
      <p:sp>
        <p:nvSpPr>
          <p:cNvPr id="76" name="Titolo 1">
            <a:extLst>
              <a:ext uri="{FF2B5EF4-FFF2-40B4-BE49-F238E27FC236}">
                <a16:creationId xmlns:a16="http://schemas.microsoft.com/office/drawing/2014/main" id="{7612E5DB-7012-45B2-0C32-4ECE5C32CFFA}"/>
              </a:ext>
            </a:extLst>
          </p:cNvPr>
          <p:cNvSpPr txBox="1">
            <a:spLocks/>
          </p:cNvSpPr>
          <p:nvPr/>
        </p:nvSpPr>
        <p:spPr>
          <a:xfrm>
            <a:off x="2429594" y="3957092"/>
            <a:ext cx="1717411" cy="75035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Batch  </a:t>
            </a:r>
          </a:p>
          <a:p>
            <a:r>
              <a:rPr lang="en-US" sz="2400" b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Pipeline</a:t>
            </a:r>
          </a:p>
        </p:txBody>
      </p:sp>
      <p:cxnSp>
        <p:nvCxnSpPr>
          <p:cNvPr id="79" name="Connettore a gomito 78">
            <a:extLst>
              <a:ext uri="{FF2B5EF4-FFF2-40B4-BE49-F238E27FC236}">
                <a16:creationId xmlns:a16="http://schemas.microsoft.com/office/drawing/2014/main" id="{F58E1F48-D864-D2A5-8DA1-2F979C4208F9}"/>
              </a:ext>
            </a:extLst>
          </p:cNvPr>
          <p:cNvCxnSpPr>
            <a:cxnSpLocks/>
            <a:stCxn id="47" idx="2"/>
          </p:cNvCxnSpPr>
          <p:nvPr/>
        </p:nvCxnSpPr>
        <p:spPr>
          <a:xfrm rot="10800000">
            <a:off x="1629154" y="3469000"/>
            <a:ext cx="1447585" cy="2215393"/>
          </a:xfrm>
          <a:prstGeom prst="bentConnector2">
            <a:avLst/>
          </a:prstGeom>
          <a:ln w="66675">
            <a:solidFill>
              <a:schemeClr val="accent3"/>
            </a:solidFill>
            <a:prstDash val="sysDot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0" name="Immagine 79">
            <a:extLst>
              <a:ext uri="{FF2B5EF4-FFF2-40B4-BE49-F238E27FC236}">
                <a16:creationId xmlns:a16="http://schemas.microsoft.com/office/drawing/2014/main" id="{564C4150-05C8-4146-7051-E3BEC8F323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481" y="66087"/>
            <a:ext cx="731781" cy="651838"/>
          </a:xfrm>
          <a:prstGeom prst="rect">
            <a:avLst/>
          </a:prstGeom>
        </p:spPr>
      </p:pic>
      <p:grpSp>
        <p:nvGrpSpPr>
          <p:cNvPr id="82" name="Gruppo 81">
            <a:extLst>
              <a:ext uri="{FF2B5EF4-FFF2-40B4-BE49-F238E27FC236}">
                <a16:creationId xmlns:a16="http://schemas.microsoft.com/office/drawing/2014/main" id="{63C3AD16-BC3D-BFC8-3D06-74DA3F0DA9D1}"/>
              </a:ext>
            </a:extLst>
          </p:cNvPr>
          <p:cNvGrpSpPr/>
          <p:nvPr/>
        </p:nvGrpSpPr>
        <p:grpSpPr>
          <a:xfrm>
            <a:off x="1432198" y="3564244"/>
            <a:ext cx="875202" cy="647669"/>
            <a:chOff x="2318561" y="3657631"/>
            <a:chExt cx="875202" cy="647669"/>
          </a:xfrm>
        </p:grpSpPr>
        <p:sp>
          <p:nvSpPr>
            <p:cNvPr id="83" name="Ovale 82">
              <a:extLst>
                <a:ext uri="{FF2B5EF4-FFF2-40B4-BE49-F238E27FC236}">
                  <a16:creationId xmlns:a16="http://schemas.microsoft.com/office/drawing/2014/main" id="{26E6D345-171B-3B13-BC11-2C6BD4330DF0}"/>
                </a:ext>
              </a:extLst>
            </p:cNvPr>
            <p:cNvSpPr/>
            <p:nvPr/>
          </p:nvSpPr>
          <p:spPr>
            <a:xfrm>
              <a:off x="2318561" y="3957092"/>
              <a:ext cx="872336" cy="348208"/>
            </a:xfrm>
            <a:prstGeom prst="ellipse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7E8473E1-4788-A0D6-03D0-7A4F85216AA1}"/>
                </a:ext>
              </a:extLst>
            </p:cNvPr>
            <p:cNvSpPr txBox="1"/>
            <p:nvPr/>
          </p:nvSpPr>
          <p:spPr>
            <a:xfrm>
              <a:off x="2861621" y="3657631"/>
              <a:ext cx="332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C00000"/>
                  </a:solidFill>
                </a:rPr>
                <a:t>t</a:t>
              </a:r>
              <a:r>
                <a:rPr lang="it-IT" baseline="-25000" dirty="0">
                  <a:solidFill>
                    <a:srgbClr val="C00000"/>
                  </a:solidFill>
                </a:rPr>
                <a:t>0</a:t>
              </a:r>
            </a:p>
          </p:txBody>
        </p:sp>
      </p:grp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E2F68AB1-7D48-426D-7A7D-BDAC157EBA54}"/>
              </a:ext>
            </a:extLst>
          </p:cNvPr>
          <p:cNvCxnSpPr>
            <a:cxnSpLocks/>
            <a:stCxn id="42" idx="0"/>
          </p:cNvCxnSpPr>
          <p:nvPr/>
        </p:nvCxnSpPr>
        <p:spPr>
          <a:xfrm>
            <a:off x="8958707" y="5763370"/>
            <a:ext cx="1275184" cy="121"/>
          </a:xfrm>
          <a:prstGeom prst="straightConnector1">
            <a:avLst/>
          </a:prstGeom>
          <a:ln w="50800">
            <a:solidFill>
              <a:srgbClr val="0070C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5DCFFC-28C7-5419-08E8-520D26F6E147}"/>
              </a:ext>
            </a:extLst>
          </p:cNvPr>
          <p:cNvSpPr txBox="1"/>
          <p:nvPr/>
        </p:nvSpPr>
        <p:spPr>
          <a:xfrm rot="5400000">
            <a:off x="652264" y="1679245"/>
            <a:ext cx="2527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Message</a:t>
            </a:r>
            <a:r>
              <a:rPr lang="it-IT" b="1"/>
              <a:t> </a:t>
            </a:r>
            <a:r>
              <a:rPr lang="it-IT" b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Bus  (Pub / Sub)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3EA2C8F-F51B-D73C-EAAF-359AEEBABB4C}"/>
              </a:ext>
            </a:extLst>
          </p:cNvPr>
          <p:cNvSpPr/>
          <p:nvPr/>
        </p:nvSpPr>
        <p:spPr>
          <a:xfrm>
            <a:off x="1531316" y="437748"/>
            <a:ext cx="735656" cy="2909535"/>
          </a:xfrm>
          <a:custGeom>
            <a:avLst/>
            <a:gdLst>
              <a:gd name="connsiteX0" fmla="*/ 0 w 735656"/>
              <a:gd name="connsiteY0" fmla="*/ 0 h 2909535"/>
              <a:gd name="connsiteX1" fmla="*/ 353115 w 735656"/>
              <a:gd name="connsiteY1" fmla="*/ 0 h 2909535"/>
              <a:gd name="connsiteX2" fmla="*/ 735656 w 735656"/>
              <a:gd name="connsiteY2" fmla="*/ 0 h 2909535"/>
              <a:gd name="connsiteX3" fmla="*/ 735656 w 735656"/>
              <a:gd name="connsiteY3" fmla="*/ 581907 h 2909535"/>
              <a:gd name="connsiteX4" fmla="*/ 735656 w 735656"/>
              <a:gd name="connsiteY4" fmla="*/ 1076528 h 2909535"/>
              <a:gd name="connsiteX5" fmla="*/ 735656 w 735656"/>
              <a:gd name="connsiteY5" fmla="*/ 1571149 h 2909535"/>
              <a:gd name="connsiteX6" fmla="*/ 735656 w 735656"/>
              <a:gd name="connsiteY6" fmla="*/ 2065770 h 2909535"/>
              <a:gd name="connsiteX7" fmla="*/ 735656 w 735656"/>
              <a:gd name="connsiteY7" fmla="*/ 2909535 h 2909535"/>
              <a:gd name="connsiteX8" fmla="*/ 360471 w 735656"/>
              <a:gd name="connsiteY8" fmla="*/ 2909535 h 2909535"/>
              <a:gd name="connsiteX9" fmla="*/ 0 w 735656"/>
              <a:gd name="connsiteY9" fmla="*/ 2909535 h 2909535"/>
              <a:gd name="connsiteX10" fmla="*/ 0 w 735656"/>
              <a:gd name="connsiteY10" fmla="*/ 2298533 h 2909535"/>
              <a:gd name="connsiteX11" fmla="*/ 0 w 735656"/>
              <a:gd name="connsiteY11" fmla="*/ 1745721 h 2909535"/>
              <a:gd name="connsiteX12" fmla="*/ 0 w 735656"/>
              <a:gd name="connsiteY12" fmla="*/ 1163814 h 2909535"/>
              <a:gd name="connsiteX13" fmla="*/ 0 w 735656"/>
              <a:gd name="connsiteY13" fmla="*/ 640098 h 2909535"/>
              <a:gd name="connsiteX14" fmla="*/ 0 w 735656"/>
              <a:gd name="connsiteY14" fmla="*/ 0 h 290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35656" h="2909535" extrusionOk="0">
                <a:moveTo>
                  <a:pt x="0" y="0"/>
                </a:moveTo>
                <a:cubicBezTo>
                  <a:pt x="117144" y="10359"/>
                  <a:pt x="238131" y="13086"/>
                  <a:pt x="353115" y="0"/>
                </a:cubicBezTo>
                <a:cubicBezTo>
                  <a:pt x="468099" y="-13086"/>
                  <a:pt x="593969" y="18661"/>
                  <a:pt x="735656" y="0"/>
                </a:cubicBezTo>
                <a:cubicBezTo>
                  <a:pt x="724120" y="160856"/>
                  <a:pt x="755678" y="383087"/>
                  <a:pt x="735656" y="581907"/>
                </a:cubicBezTo>
                <a:cubicBezTo>
                  <a:pt x="715634" y="780727"/>
                  <a:pt x="752741" y="902077"/>
                  <a:pt x="735656" y="1076528"/>
                </a:cubicBezTo>
                <a:cubicBezTo>
                  <a:pt x="718571" y="1250979"/>
                  <a:pt x="735485" y="1463940"/>
                  <a:pt x="735656" y="1571149"/>
                </a:cubicBezTo>
                <a:cubicBezTo>
                  <a:pt x="735827" y="1678358"/>
                  <a:pt x="716566" y="1918227"/>
                  <a:pt x="735656" y="2065770"/>
                </a:cubicBezTo>
                <a:cubicBezTo>
                  <a:pt x="754746" y="2213313"/>
                  <a:pt x="727173" y="2692950"/>
                  <a:pt x="735656" y="2909535"/>
                </a:cubicBezTo>
                <a:cubicBezTo>
                  <a:pt x="613029" y="2927122"/>
                  <a:pt x="456733" y="2910866"/>
                  <a:pt x="360471" y="2909535"/>
                </a:cubicBezTo>
                <a:cubicBezTo>
                  <a:pt x="264209" y="2908204"/>
                  <a:pt x="150090" y="2908500"/>
                  <a:pt x="0" y="2909535"/>
                </a:cubicBezTo>
                <a:cubicBezTo>
                  <a:pt x="23931" y="2619765"/>
                  <a:pt x="6100" y="2544039"/>
                  <a:pt x="0" y="2298533"/>
                </a:cubicBezTo>
                <a:cubicBezTo>
                  <a:pt x="-6100" y="2053027"/>
                  <a:pt x="-13193" y="1968664"/>
                  <a:pt x="0" y="1745721"/>
                </a:cubicBezTo>
                <a:cubicBezTo>
                  <a:pt x="13193" y="1522778"/>
                  <a:pt x="-16523" y="1347942"/>
                  <a:pt x="0" y="1163814"/>
                </a:cubicBezTo>
                <a:cubicBezTo>
                  <a:pt x="16523" y="979686"/>
                  <a:pt x="20089" y="888283"/>
                  <a:pt x="0" y="640098"/>
                </a:cubicBezTo>
                <a:cubicBezTo>
                  <a:pt x="-20089" y="391913"/>
                  <a:pt x="7752" y="224155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2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279172439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8" name="Titolo 1">
            <a:extLst>
              <a:ext uri="{FF2B5EF4-FFF2-40B4-BE49-F238E27FC236}">
                <a16:creationId xmlns:a16="http://schemas.microsoft.com/office/drawing/2014/main" id="{61F8132E-0673-001F-CAB6-2D79530C497F}"/>
              </a:ext>
            </a:extLst>
          </p:cNvPr>
          <p:cNvSpPr txBox="1">
            <a:spLocks/>
          </p:cNvSpPr>
          <p:nvPr/>
        </p:nvSpPr>
        <p:spPr>
          <a:xfrm>
            <a:off x="94872" y="307753"/>
            <a:ext cx="987208" cy="750359"/>
          </a:xfrm>
          <a:custGeom>
            <a:avLst/>
            <a:gdLst>
              <a:gd name="connsiteX0" fmla="*/ 0 w 987208"/>
              <a:gd name="connsiteY0" fmla="*/ 0 h 750359"/>
              <a:gd name="connsiteX1" fmla="*/ 513348 w 987208"/>
              <a:gd name="connsiteY1" fmla="*/ 0 h 750359"/>
              <a:gd name="connsiteX2" fmla="*/ 987208 w 987208"/>
              <a:gd name="connsiteY2" fmla="*/ 0 h 750359"/>
              <a:gd name="connsiteX3" fmla="*/ 987208 w 987208"/>
              <a:gd name="connsiteY3" fmla="*/ 352669 h 750359"/>
              <a:gd name="connsiteX4" fmla="*/ 987208 w 987208"/>
              <a:gd name="connsiteY4" fmla="*/ 750359 h 750359"/>
              <a:gd name="connsiteX5" fmla="*/ 513348 w 987208"/>
              <a:gd name="connsiteY5" fmla="*/ 750359 h 750359"/>
              <a:gd name="connsiteX6" fmla="*/ 0 w 987208"/>
              <a:gd name="connsiteY6" fmla="*/ 750359 h 750359"/>
              <a:gd name="connsiteX7" fmla="*/ 0 w 987208"/>
              <a:gd name="connsiteY7" fmla="*/ 382683 h 750359"/>
              <a:gd name="connsiteX8" fmla="*/ 0 w 987208"/>
              <a:gd name="connsiteY8" fmla="*/ 0 h 750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7208" h="750359" fill="none" extrusionOk="0">
                <a:moveTo>
                  <a:pt x="0" y="0"/>
                </a:moveTo>
                <a:cubicBezTo>
                  <a:pt x="122417" y="-22506"/>
                  <a:pt x="314756" y="61546"/>
                  <a:pt x="513348" y="0"/>
                </a:cubicBezTo>
                <a:cubicBezTo>
                  <a:pt x="711940" y="-61546"/>
                  <a:pt x="764810" y="40015"/>
                  <a:pt x="987208" y="0"/>
                </a:cubicBezTo>
                <a:cubicBezTo>
                  <a:pt x="1007265" y="154933"/>
                  <a:pt x="982625" y="242336"/>
                  <a:pt x="987208" y="352669"/>
                </a:cubicBezTo>
                <a:cubicBezTo>
                  <a:pt x="991791" y="463002"/>
                  <a:pt x="939661" y="623765"/>
                  <a:pt x="987208" y="750359"/>
                </a:cubicBezTo>
                <a:cubicBezTo>
                  <a:pt x="812505" y="788810"/>
                  <a:pt x="655131" y="728858"/>
                  <a:pt x="513348" y="750359"/>
                </a:cubicBezTo>
                <a:cubicBezTo>
                  <a:pt x="371565" y="771860"/>
                  <a:pt x="226546" y="747428"/>
                  <a:pt x="0" y="750359"/>
                </a:cubicBezTo>
                <a:cubicBezTo>
                  <a:pt x="-40756" y="595810"/>
                  <a:pt x="23044" y="527660"/>
                  <a:pt x="0" y="382683"/>
                </a:cubicBezTo>
                <a:cubicBezTo>
                  <a:pt x="-23044" y="237706"/>
                  <a:pt x="42438" y="118477"/>
                  <a:pt x="0" y="0"/>
                </a:cubicBezTo>
                <a:close/>
              </a:path>
              <a:path w="987208" h="750359" stroke="0" extrusionOk="0">
                <a:moveTo>
                  <a:pt x="0" y="0"/>
                </a:moveTo>
                <a:cubicBezTo>
                  <a:pt x="98473" y="-15633"/>
                  <a:pt x="348067" y="39642"/>
                  <a:pt x="483732" y="0"/>
                </a:cubicBezTo>
                <a:cubicBezTo>
                  <a:pt x="619397" y="-39642"/>
                  <a:pt x="829847" y="1577"/>
                  <a:pt x="987208" y="0"/>
                </a:cubicBezTo>
                <a:cubicBezTo>
                  <a:pt x="1028267" y="154798"/>
                  <a:pt x="973862" y="276881"/>
                  <a:pt x="987208" y="390187"/>
                </a:cubicBezTo>
                <a:cubicBezTo>
                  <a:pt x="1000554" y="503493"/>
                  <a:pt x="956632" y="667593"/>
                  <a:pt x="987208" y="750359"/>
                </a:cubicBezTo>
                <a:cubicBezTo>
                  <a:pt x="886495" y="770091"/>
                  <a:pt x="675374" y="748703"/>
                  <a:pt x="513348" y="750359"/>
                </a:cubicBezTo>
                <a:cubicBezTo>
                  <a:pt x="351322" y="752015"/>
                  <a:pt x="117551" y="732072"/>
                  <a:pt x="0" y="750359"/>
                </a:cubicBezTo>
                <a:cubicBezTo>
                  <a:pt x="-17922" y="678241"/>
                  <a:pt x="8242" y="565133"/>
                  <a:pt x="0" y="390187"/>
                </a:cubicBezTo>
                <a:cubicBezTo>
                  <a:pt x="-8242" y="215241"/>
                  <a:pt x="15880" y="187533"/>
                  <a:pt x="0" y="0"/>
                </a:cubicBezTo>
                <a:close/>
              </a:path>
            </a:pathLst>
          </a:custGeom>
          <a:ln w="28575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Account MS. App</a:t>
            </a:r>
          </a:p>
        </p:txBody>
      </p:sp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611666CF-4F52-2FDC-6536-D96971CBC851}"/>
              </a:ext>
            </a:extLst>
          </p:cNvPr>
          <p:cNvSpPr txBox="1"/>
          <p:nvPr/>
        </p:nvSpPr>
        <p:spPr>
          <a:xfrm>
            <a:off x="567865" y="1091921"/>
            <a:ext cx="724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Json</a:t>
            </a:r>
            <a:endParaRPr lang="it-IT" b="1" dirty="0">
              <a:solidFill>
                <a:schemeClr val="tx1">
                  <a:lumMod val="50000"/>
                  <a:lumOff val="50000"/>
                </a:schemeClr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cxnSp>
        <p:nvCxnSpPr>
          <p:cNvPr id="92" name="Connettore diritto 91">
            <a:extLst>
              <a:ext uri="{FF2B5EF4-FFF2-40B4-BE49-F238E27FC236}">
                <a16:creationId xmlns:a16="http://schemas.microsoft.com/office/drawing/2014/main" id="{C62E4ABE-8B6F-865B-D25B-B6C28C20EDA2}"/>
              </a:ext>
            </a:extLst>
          </p:cNvPr>
          <p:cNvCxnSpPr>
            <a:cxnSpLocks/>
          </p:cNvCxnSpPr>
          <p:nvPr/>
        </p:nvCxnSpPr>
        <p:spPr>
          <a:xfrm flipV="1">
            <a:off x="554477" y="1408110"/>
            <a:ext cx="992668" cy="9654"/>
          </a:xfrm>
          <a:prstGeom prst="line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3" name="Connettore 2 92">
            <a:extLst>
              <a:ext uri="{FF2B5EF4-FFF2-40B4-BE49-F238E27FC236}">
                <a16:creationId xmlns:a16="http://schemas.microsoft.com/office/drawing/2014/main" id="{57FA0C54-58D3-41FA-D14D-15D0557D62EA}"/>
              </a:ext>
            </a:extLst>
          </p:cNvPr>
          <p:cNvCxnSpPr>
            <a:cxnSpLocks/>
          </p:cNvCxnSpPr>
          <p:nvPr/>
        </p:nvCxnSpPr>
        <p:spPr>
          <a:xfrm flipV="1">
            <a:off x="548856" y="1058112"/>
            <a:ext cx="0" cy="3596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" name="Gruppo 2">
            <a:extLst>
              <a:ext uri="{FF2B5EF4-FFF2-40B4-BE49-F238E27FC236}">
                <a16:creationId xmlns:a16="http://schemas.microsoft.com/office/drawing/2014/main" id="{80274C80-795F-8FE7-B938-2AF1ED6F6F27}"/>
              </a:ext>
            </a:extLst>
          </p:cNvPr>
          <p:cNvGrpSpPr/>
          <p:nvPr/>
        </p:nvGrpSpPr>
        <p:grpSpPr>
          <a:xfrm>
            <a:off x="50160" y="1098455"/>
            <a:ext cx="954107" cy="1000396"/>
            <a:chOff x="554434" y="1847283"/>
            <a:chExt cx="904415" cy="976455"/>
          </a:xfrm>
        </p:grpSpPr>
        <p:sp>
          <p:nvSpPr>
            <p:cNvPr id="94" name="Disco magnetico 93">
              <a:extLst>
                <a:ext uri="{FF2B5EF4-FFF2-40B4-BE49-F238E27FC236}">
                  <a16:creationId xmlns:a16="http://schemas.microsoft.com/office/drawing/2014/main" id="{4541521C-33FF-8E55-CD38-C7BA44D1E7A8}"/>
                </a:ext>
              </a:extLst>
            </p:cNvPr>
            <p:cNvSpPr/>
            <p:nvPr/>
          </p:nvSpPr>
          <p:spPr>
            <a:xfrm>
              <a:off x="716043" y="2177093"/>
              <a:ext cx="312630" cy="316148"/>
            </a:xfrm>
            <a:prstGeom prst="flowChartMagneticDisk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5" name="CasellaDiTesto 94">
              <a:extLst>
                <a:ext uri="{FF2B5EF4-FFF2-40B4-BE49-F238E27FC236}">
                  <a16:creationId xmlns:a16="http://schemas.microsoft.com/office/drawing/2014/main" id="{C83AF7D2-630D-2E55-7984-84366187A4D9}"/>
                </a:ext>
              </a:extLst>
            </p:cNvPr>
            <p:cNvSpPr txBox="1"/>
            <p:nvPr/>
          </p:nvSpPr>
          <p:spPr>
            <a:xfrm>
              <a:off x="554434" y="2454406"/>
              <a:ext cx="904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Acc. DB</a:t>
              </a:r>
            </a:p>
          </p:txBody>
        </p:sp>
        <p:cxnSp>
          <p:nvCxnSpPr>
            <p:cNvPr id="96" name="Connettore 2 95">
              <a:extLst>
                <a:ext uri="{FF2B5EF4-FFF2-40B4-BE49-F238E27FC236}">
                  <a16:creationId xmlns:a16="http://schemas.microsoft.com/office/drawing/2014/main" id="{9EA87FBE-8C9C-8993-762A-F311CAC6A4C8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9" y="1847283"/>
              <a:ext cx="0" cy="359922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Rettangolo con angoli arrotondati 85">
            <a:extLst>
              <a:ext uri="{FF2B5EF4-FFF2-40B4-BE49-F238E27FC236}">
                <a16:creationId xmlns:a16="http://schemas.microsoft.com/office/drawing/2014/main" id="{30A50378-81C1-A9CE-A11A-B6C8F2227FDE}"/>
              </a:ext>
            </a:extLst>
          </p:cNvPr>
          <p:cNvSpPr/>
          <p:nvPr/>
        </p:nvSpPr>
        <p:spPr>
          <a:xfrm>
            <a:off x="2807855" y="437748"/>
            <a:ext cx="8238556" cy="3466523"/>
          </a:xfrm>
          <a:prstGeom prst="roundRect">
            <a:avLst/>
          </a:prstGeom>
          <a:solidFill>
            <a:schemeClr val="tx2">
              <a:lumMod val="90000"/>
              <a:alpha val="45000"/>
            </a:schemeClr>
          </a:solidFill>
          <a:ln>
            <a:solidFill>
              <a:schemeClr val="bg1">
                <a:alpha val="4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1" name="Immagine 110" descr="Immagine che contiene volante, ingranaggio&#10;&#10;Descrizione generata automaticamente">
            <a:extLst>
              <a:ext uri="{FF2B5EF4-FFF2-40B4-BE49-F238E27FC236}">
                <a16:creationId xmlns:a16="http://schemas.microsoft.com/office/drawing/2014/main" id="{79A956E9-BEE7-C8EA-E419-5D4502BF94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734" y="879380"/>
            <a:ext cx="1790591" cy="25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83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F1F815A-4EC5-628A-B719-B0BF8A3897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F65DF7B-67FD-CC0B-48D6-1B6566542EA6}"/>
              </a:ext>
            </a:extLst>
          </p:cNvPr>
          <p:cNvSpPr txBox="1"/>
          <p:nvPr/>
        </p:nvSpPr>
        <p:spPr>
          <a:xfrm>
            <a:off x="9940176" y="4941004"/>
            <a:ext cx="607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SQL</a:t>
            </a:r>
            <a:endParaRPr lang="it-IT" b="1" dirty="0">
              <a:solidFill>
                <a:schemeClr val="tx1">
                  <a:lumMod val="50000"/>
                  <a:lumOff val="50000"/>
                </a:schemeClr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7F1D51E4-C6FF-AFD6-8CE5-84CAEB8FAA2E}"/>
              </a:ext>
            </a:extLst>
          </p:cNvPr>
          <p:cNvSpPr/>
          <p:nvPr/>
        </p:nvSpPr>
        <p:spPr>
          <a:xfrm flipV="1">
            <a:off x="1386471" y="334428"/>
            <a:ext cx="1041423" cy="3139126"/>
          </a:xfrm>
          <a:prstGeom prst="roundRect">
            <a:avLst/>
          </a:prstGeom>
          <a:solidFill>
            <a:srgbClr val="CCFF99">
              <a:alpha val="42000"/>
            </a:srgbClr>
          </a:solidFill>
          <a:ln>
            <a:solidFill>
              <a:schemeClr val="accent6">
                <a:lumMod val="60000"/>
                <a:lumOff val="40000"/>
                <a:alpha val="4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Elaborazione alternativa 22">
            <a:extLst>
              <a:ext uri="{FF2B5EF4-FFF2-40B4-BE49-F238E27FC236}">
                <a16:creationId xmlns:a16="http://schemas.microsoft.com/office/drawing/2014/main" id="{2444EBF6-6365-5951-1703-BCF1A0784E51}"/>
              </a:ext>
            </a:extLst>
          </p:cNvPr>
          <p:cNvSpPr/>
          <p:nvPr/>
        </p:nvSpPr>
        <p:spPr>
          <a:xfrm>
            <a:off x="10219790" y="1557839"/>
            <a:ext cx="1512841" cy="1401347"/>
          </a:xfrm>
          <a:prstGeom prst="flowChartAlternateProcess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Self-BI &amp;</a:t>
            </a:r>
          </a:p>
          <a:p>
            <a:pPr algn="ctr"/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Analytics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0A32599-C498-76BE-6CC5-643CEC9C72AC}"/>
              </a:ext>
            </a:extLst>
          </p:cNvPr>
          <p:cNvSpPr txBox="1"/>
          <p:nvPr/>
        </p:nvSpPr>
        <p:spPr>
          <a:xfrm>
            <a:off x="9663102" y="1986266"/>
            <a:ext cx="607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SQL</a:t>
            </a:r>
            <a:endParaRPr lang="it-IT" b="1" dirty="0">
              <a:solidFill>
                <a:schemeClr val="tx1">
                  <a:lumMod val="50000"/>
                  <a:lumOff val="50000"/>
                </a:schemeClr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69C3153F-2048-ED53-9A2B-9A4500B88469}"/>
              </a:ext>
            </a:extLst>
          </p:cNvPr>
          <p:cNvGrpSpPr/>
          <p:nvPr/>
        </p:nvGrpSpPr>
        <p:grpSpPr>
          <a:xfrm>
            <a:off x="2924338" y="4533729"/>
            <a:ext cx="6679738" cy="1875972"/>
            <a:chOff x="4022993" y="3956247"/>
            <a:chExt cx="6679738" cy="1875972"/>
          </a:xfrm>
        </p:grpSpPr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7A6FDAFF-2648-FD6A-4C5A-6C6FB8460746}"/>
                </a:ext>
              </a:extLst>
            </p:cNvPr>
            <p:cNvSpPr/>
            <p:nvPr/>
          </p:nvSpPr>
          <p:spPr>
            <a:xfrm>
              <a:off x="5731189" y="4332583"/>
              <a:ext cx="2201327" cy="1200329"/>
            </a:xfrm>
            <a:custGeom>
              <a:avLst/>
              <a:gdLst>
                <a:gd name="connsiteX0" fmla="*/ 0 w 2201327"/>
                <a:gd name="connsiteY0" fmla="*/ 0 h 1200329"/>
                <a:gd name="connsiteX1" fmla="*/ 506305 w 2201327"/>
                <a:gd name="connsiteY1" fmla="*/ 0 h 1200329"/>
                <a:gd name="connsiteX2" fmla="*/ 990597 w 2201327"/>
                <a:gd name="connsiteY2" fmla="*/ 0 h 1200329"/>
                <a:gd name="connsiteX3" fmla="*/ 1540929 w 2201327"/>
                <a:gd name="connsiteY3" fmla="*/ 0 h 1200329"/>
                <a:gd name="connsiteX4" fmla="*/ 2201327 w 2201327"/>
                <a:gd name="connsiteY4" fmla="*/ 0 h 1200329"/>
                <a:gd name="connsiteX5" fmla="*/ 2201327 w 2201327"/>
                <a:gd name="connsiteY5" fmla="*/ 576158 h 1200329"/>
                <a:gd name="connsiteX6" fmla="*/ 2201327 w 2201327"/>
                <a:gd name="connsiteY6" fmla="*/ 1200329 h 1200329"/>
                <a:gd name="connsiteX7" fmla="*/ 1606969 w 2201327"/>
                <a:gd name="connsiteY7" fmla="*/ 1200329 h 1200329"/>
                <a:gd name="connsiteX8" fmla="*/ 1012610 w 2201327"/>
                <a:gd name="connsiteY8" fmla="*/ 1200329 h 1200329"/>
                <a:gd name="connsiteX9" fmla="*/ 0 w 2201327"/>
                <a:gd name="connsiteY9" fmla="*/ 1200329 h 1200329"/>
                <a:gd name="connsiteX10" fmla="*/ 0 w 2201327"/>
                <a:gd name="connsiteY10" fmla="*/ 588161 h 1200329"/>
                <a:gd name="connsiteX11" fmla="*/ 0 w 2201327"/>
                <a:gd name="connsiteY11" fmla="*/ 0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01327" h="1200329" extrusionOk="0">
                  <a:moveTo>
                    <a:pt x="0" y="0"/>
                  </a:moveTo>
                  <a:cubicBezTo>
                    <a:pt x="175363" y="-1389"/>
                    <a:pt x="303965" y="-17032"/>
                    <a:pt x="506305" y="0"/>
                  </a:cubicBezTo>
                  <a:cubicBezTo>
                    <a:pt x="708645" y="17032"/>
                    <a:pt x="792503" y="4795"/>
                    <a:pt x="990597" y="0"/>
                  </a:cubicBezTo>
                  <a:cubicBezTo>
                    <a:pt x="1188691" y="-4795"/>
                    <a:pt x="1427925" y="5577"/>
                    <a:pt x="1540929" y="0"/>
                  </a:cubicBezTo>
                  <a:cubicBezTo>
                    <a:pt x="1653933" y="-5577"/>
                    <a:pt x="2004869" y="29076"/>
                    <a:pt x="2201327" y="0"/>
                  </a:cubicBezTo>
                  <a:cubicBezTo>
                    <a:pt x="2219091" y="248715"/>
                    <a:pt x="2197493" y="437452"/>
                    <a:pt x="2201327" y="576158"/>
                  </a:cubicBezTo>
                  <a:cubicBezTo>
                    <a:pt x="2205161" y="714864"/>
                    <a:pt x="2227062" y="1025581"/>
                    <a:pt x="2201327" y="1200329"/>
                  </a:cubicBezTo>
                  <a:cubicBezTo>
                    <a:pt x="1986171" y="1171719"/>
                    <a:pt x="1808778" y="1180613"/>
                    <a:pt x="1606969" y="1200329"/>
                  </a:cubicBezTo>
                  <a:cubicBezTo>
                    <a:pt x="1405160" y="1220045"/>
                    <a:pt x="1266949" y="1172614"/>
                    <a:pt x="1012610" y="1200329"/>
                  </a:cubicBezTo>
                  <a:cubicBezTo>
                    <a:pt x="758271" y="1228044"/>
                    <a:pt x="306364" y="1169146"/>
                    <a:pt x="0" y="1200329"/>
                  </a:cubicBezTo>
                  <a:cubicBezTo>
                    <a:pt x="23846" y="896645"/>
                    <a:pt x="19037" y="848451"/>
                    <a:pt x="0" y="588161"/>
                  </a:cubicBezTo>
                  <a:cubicBezTo>
                    <a:pt x="-19037" y="327871"/>
                    <a:pt x="-25345" y="241992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chemeClr val="tx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79172439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75F420F0-A0AA-6769-4670-4E551B7D4129}"/>
                </a:ext>
              </a:extLst>
            </p:cNvPr>
            <p:cNvSpPr txBox="1"/>
            <p:nvPr/>
          </p:nvSpPr>
          <p:spPr>
            <a:xfrm>
              <a:off x="5731189" y="3956247"/>
              <a:ext cx="1274360" cy="369332"/>
            </a:xfrm>
            <a:custGeom>
              <a:avLst/>
              <a:gdLst>
                <a:gd name="connsiteX0" fmla="*/ 0 w 1274360"/>
                <a:gd name="connsiteY0" fmla="*/ 0 h 369332"/>
                <a:gd name="connsiteX1" fmla="*/ 624436 w 1274360"/>
                <a:gd name="connsiteY1" fmla="*/ 0 h 369332"/>
                <a:gd name="connsiteX2" fmla="*/ 1274360 w 1274360"/>
                <a:gd name="connsiteY2" fmla="*/ 0 h 369332"/>
                <a:gd name="connsiteX3" fmla="*/ 1274360 w 1274360"/>
                <a:gd name="connsiteY3" fmla="*/ 369332 h 369332"/>
                <a:gd name="connsiteX4" fmla="*/ 637180 w 1274360"/>
                <a:gd name="connsiteY4" fmla="*/ 369332 h 369332"/>
                <a:gd name="connsiteX5" fmla="*/ 0 w 1274360"/>
                <a:gd name="connsiteY5" fmla="*/ 369332 h 369332"/>
                <a:gd name="connsiteX6" fmla="*/ 0 w 1274360"/>
                <a:gd name="connsiteY6" fmla="*/ 0 h 369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4360" h="369332" extrusionOk="0">
                  <a:moveTo>
                    <a:pt x="0" y="0"/>
                  </a:moveTo>
                  <a:cubicBezTo>
                    <a:pt x="243744" y="-13814"/>
                    <a:pt x="486142" y="1016"/>
                    <a:pt x="624436" y="0"/>
                  </a:cubicBezTo>
                  <a:cubicBezTo>
                    <a:pt x="762730" y="-1016"/>
                    <a:pt x="1050810" y="27372"/>
                    <a:pt x="1274360" y="0"/>
                  </a:cubicBezTo>
                  <a:cubicBezTo>
                    <a:pt x="1269083" y="78977"/>
                    <a:pt x="1277176" y="271296"/>
                    <a:pt x="1274360" y="369332"/>
                  </a:cubicBezTo>
                  <a:cubicBezTo>
                    <a:pt x="1125079" y="359493"/>
                    <a:pt x="911697" y="367504"/>
                    <a:pt x="637180" y="369332"/>
                  </a:cubicBezTo>
                  <a:cubicBezTo>
                    <a:pt x="362663" y="371160"/>
                    <a:pt x="302224" y="394422"/>
                    <a:pt x="0" y="369332"/>
                  </a:cubicBezTo>
                  <a:cubicBezTo>
                    <a:pt x="-2324" y="217080"/>
                    <a:pt x="-5834" y="88445"/>
                    <a:pt x="0" y="0"/>
                  </a:cubicBezTo>
                  <a:close/>
                </a:path>
              </a:pathLst>
            </a:custGeom>
            <a:noFill/>
            <a:ln w="31750">
              <a:solidFill>
                <a:schemeClr val="tx2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it-IT" b="1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Batch ETL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2C16C4A1-E1DC-A3FB-A5BD-FDD3AF0E3DA8}"/>
                </a:ext>
              </a:extLst>
            </p:cNvPr>
            <p:cNvSpPr txBox="1"/>
            <p:nvPr/>
          </p:nvSpPr>
          <p:spPr>
            <a:xfrm>
              <a:off x="6132351" y="4338306"/>
              <a:ext cx="135453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Import </a:t>
              </a:r>
            </a:p>
            <a:p>
              <a:r>
                <a:rPr lang="it-IT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Preparatory</a:t>
              </a:r>
            </a:p>
            <a:p>
              <a:r>
                <a:rPr lang="it-IT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Staging</a:t>
              </a:r>
            </a:p>
            <a:p>
              <a:r>
                <a:rPr lang="it-IT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Datamart</a:t>
              </a:r>
            </a:p>
          </p:txBody>
        </p:sp>
        <p:sp>
          <p:nvSpPr>
            <p:cNvPr id="31" name="Freccia circolare a sinistra 30">
              <a:extLst>
                <a:ext uri="{FF2B5EF4-FFF2-40B4-BE49-F238E27FC236}">
                  <a16:creationId xmlns:a16="http://schemas.microsoft.com/office/drawing/2014/main" id="{919EA020-BC07-1720-D9EA-338E65CA02C9}"/>
                </a:ext>
              </a:extLst>
            </p:cNvPr>
            <p:cNvSpPr/>
            <p:nvPr/>
          </p:nvSpPr>
          <p:spPr>
            <a:xfrm>
              <a:off x="7440792" y="4877843"/>
              <a:ext cx="239486" cy="242729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33" name="Freccia circolare a destra 32">
              <a:extLst>
                <a:ext uri="{FF2B5EF4-FFF2-40B4-BE49-F238E27FC236}">
                  <a16:creationId xmlns:a16="http://schemas.microsoft.com/office/drawing/2014/main" id="{CAA7633C-C102-73B3-963A-2DFFDCDA6862}"/>
                </a:ext>
              </a:extLst>
            </p:cNvPr>
            <p:cNvSpPr/>
            <p:nvPr/>
          </p:nvSpPr>
          <p:spPr>
            <a:xfrm>
              <a:off x="5878624" y="4561580"/>
              <a:ext cx="253727" cy="24272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34" name="Freccia circolare a destra 33">
              <a:extLst>
                <a:ext uri="{FF2B5EF4-FFF2-40B4-BE49-F238E27FC236}">
                  <a16:creationId xmlns:a16="http://schemas.microsoft.com/office/drawing/2014/main" id="{D80C43B3-E369-4B02-CA0B-128D46B0E8DD}"/>
                </a:ext>
              </a:extLst>
            </p:cNvPr>
            <p:cNvSpPr/>
            <p:nvPr/>
          </p:nvSpPr>
          <p:spPr>
            <a:xfrm>
              <a:off x="5878624" y="5120572"/>
              <a:ext cx="253727" cy="24272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14359B99-EB49-31AD-732B-1252464ED75D}"/>
                    </a:ext>
                  </a:extLst>
                </p14:cNvPr>
                <p14:cNvContentPartPr/>
                <p14:nvPr/>
              </p14:nvContentPartPr>
              <p14:xfrm>
                <a:off x="6252008" y="4549406"/>
                <a:ext cx="719640" cy="3384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14359B99-EB49-31AD-732B-1252464ED75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198008" y="4441406"/>
                  <a:ext cx="82728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69B34F72-DE1D-13BE-0190-F4A13D20F6E2}"/>
                    </a:ext>
                  </a:extLst>
                </p14:cNvPr>
                <p14:cNvContentPartPr/>
                <p14:nvPr/>
              </p14:nvContentPartPr>
              <p14:xfrm>
                <a:off x="6219248" y="4800326"/>
                <a:ext cx="1098720" cy="36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69B34F72-DE1D-13BE-0190-F4A13D20F6E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165248" y="4692326"/>
                  <a:ext cx="120636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23F2815F-F566-38B6-0183-7D638CA1E9DF}"/>
                    </a:ext>
                  </a:extLst>
                </p14:cNvPr>
                <p14:cNvContentPartPr/>
                <p14:nvPr/>
              </p14:nvContentPartPr>
              <p14:xfrm>
                <a:off x="6186488" y="5050886"/>
                <a:ext cx="695880" cy="1152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23F2815F-F566-38B6-0183-7D638CA1E9D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132488" y="4942886"/>
                  <a:ext cx="80352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C5236712-6C55-A4C5-2ACB-01F8B1D99742}"/>
                    </a:ext>
                  </a:extLst>
                </p14:cNvPr>
                <p14:cNvContentPartPr/>
                <p14:nvPr/>
              </p14:nvContentPartPr>
              <p14:xfrm>
                <a:off x="6197288" y="5323046"/>
                <a:ext cx="938880" cy="9864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C5236712-6C55-A4C5-2ACB-01F8B1D9974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143288" y="5215046"/>
                  <a:ext cx="1046520" cy="31428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1" name="Disco magnetico 40">
              <a:extLst>
                <a:ext uri="{FF2B5EF4-FFF2-40B4-BE49-F238E27FC236}">
                  <a16:creationId xmlns:a16="http://schemas.microsoft.com/office/drawing/2014/main" id="{E47CCC8D-BB0F-84E7-7615-DA514F40E385}"/>
                </a:ext>
              </a:extLst>
            </p:cNvPr>
            <p:cNvSpPr/>
            <p:nvPr/>
          </p:nvSpPr>
          <p:spPr>
            <a:xfrm>
              <a:off x="8453555" y="4903213"/>
              <a:ext cx="958438" cy="862752"/>
            </a:xfrm>
            <a:prstGeom prst="flowChartMagneticDisk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b="1">
                <a:latin typeface="Dreaming Outloud Pro" panose="03050502040302030504" pitchFamily="66" charset="0"/>
                <a:cs typeface="Dreaming Outloud Pro" panose="03050502040302030504" pitchFamily="66" charset="0"/>
              </a:endParaRP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CCBFDB80-9E9C-4A24-B159-13CC67C7E386}"/>
                </a:ext>
              </a:extLst>
            </p:cNvPr>
            <p:cNvSpPr txBox="1"/>
            <p:nvPr/>
          </p:nvSpPr>
          <p:spPr>
            <a:xfrm>
              <a:off x="9411993" y="5185888"/>
              <a:ext cx="12907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Dataset </a:t>
              </a:r>
            </a:p>
            <a:p>
              <a:r>
                <a:rPr lang="it-IT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Consolidati</a:t>
              </a:r>
            </a:p>
          </p:txBody>
        </p:sp>
        <p:pic>
          <p:nvPicPr>
            <p:cNvPr id="43" name="Elemento grafico 42" descr="Rete contorno">
              <a:extLst>
                <a:ext uri="{FF2B5EF4-FFF2-40B4-BE49-F238E27FC236}">
                  <a16:creationId xmlns:a16="http://schemas.microsoft.com/office/drawing/2014/main" id="{955F6DDD-2558-613A-0203-61F291AB9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696709" y="5201083"/>
              <a:ext cx="472130" cy="472130"/>
            </a:xfrm>
            <a:prstGeom prst="rect">
              <a:avLst/>
            </a:prstGeom>
          </p:spPr>
        </p:pic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2D031679-50E8-48DC-A477-4DBA8F10BC63}"/>
                </a:ext>
              </a:extLst>
            </p:cNvPr>
            <p:cNvSpPr txBox="1"/>
            <p:nvPr/>
          </p:nvSpPr>
          <p:spPr>
            <a:xfrm>
              <a:off x="9433652" y="4877843"/>
              <a:ext cx="6077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SQL</a:t>
              </a:r>
              <a:endParaRPr lang="it-IT" b="1">
                <a:solidFill>
                  <a:schemeClr val="tx1">
                    <a:lumMod val="50000"/>
                    <a:lumOff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endParaRPr>
            </a:p>
          </p:txBody>
        </p:sp>
        <p:cxnSp>
          <p:nvCxnSpPr>
            <p:cNvPr id="45" name="Connettore 2 44">
              <a:extLst>
                <a:ext uri="{FF2B5EF4-FFF2-40B4-BE49-F238E27FC236}">
                  <a16:creationId xmlns:a16="http://schemas.microsoft.com/office/drawing/2014/main" id="{0AB90C67-DD2E-8507-FC05-F1E08BECFBB9}"/>
                </a:ext>
              </a:extLst>
            </p:cNvPr>
            <p:cNvCxnSpPr>
              <a:cxnSpLocks/>
            </p:cNvCxnSpPr>
            <p:nvPr/>
          </p:nvCxnSpPr>
          <p:spPr>
            <a:xfrm>
              <a:off x="7443887" y="5385181"/>
              <a:ext cx="987675" cy="0"/>
            </a:xfrm>
            <a:prstGeom prst="straightConnector1">
              <a:avLst/>
            </a:prstGeom>
            <a:ln w="508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Disco magnetico 45">
              <a:extLst>
                <a:ext uri="{FF2B5EF4-FFF2-40B4-BE49-F238E27FC236}">
                  <a16:creationId xmlns:a16="http://schemas.microsoft.com/office/drawing/2014/main" id="{BE3E7B30-BA2B-31A8-32A2-AB7A4161696B}"/>
                </a:ext>
              </a:extLst>
            </p:cNvPr>
            <p:cNvSpPr/>
            <p:nvPr/>
          </p:nvSpPr>
          <p:spPr>
            <a:xfrm>
              <a:off x="4022993" y="4523134"/>
              <a:ext cx="958438" cy="862752"/>
            </a:xfrm>
            <a:prstGeom prst="flowChartMagneticDisk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Disco magnetico 46">
              <a:extLst>
                <a:ext uri="{FF2B5EF4-FFF2-40B4-BE49-F238E27FC236}">
                  <a16:creationId xmlns:a16="http://schemas.microsoft.com/office/drawing/2014/main" id="{3D389A12-1DF9-A8D3-5D02-74DAC1C95020}"/>
                </a:ext>
              </a:extLst>
            </p:cNvPr>
            <p:cNvSpPr/>
            <p:nvPr/>
          </p:nvSpPr>
          <p:spPr>
            <a:xfrm>
              <a:off x="4175393" y="4675534"/>
              <a:ext cx="958438" cy="862752"/>
            </a:xfrm>
            <a:prstGeom prst="flowChartMagneticDisk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Disco magnetico 47">
              <a:extLst>
                <a:ext uri="{FF2B5EF4-FFF2-40B4-BE49-F238E27FC236}">
                  <a16:creationId xmlns:a16="http://schemas.microsoft.com/office/drawing/2014/main" id="{DCF8DB96-DB5D-4D58-08A8-1A19A207B723}"/>
                </a:ext>
              </a:extLst>
            </p:cNvPr>
            <p:cNvSpPr/>
            <p:nvPr/>
          </p:nvSpPr>
          <p:spPr>
            <a:xfrm>
              <a:off x="4327793" y="4827934"/>
              <a:ext cx="958438" cy="862752"/>
            </a:xfrm>
            <a:prstGeom prst="flowChartMagneticDisk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400" b="1" dirty="0"/>
                <a:t>RDBMS</a:t>
              </a:r>
            </a:p>
            <a:p>
              <a:pPr algn="ctr"/>
              <a:r>
                <a:rPr lang="it-IT" sz="1400" b="1" dirty="0"/>
                <a:t>Legacy</a:t>
              </a:r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44BAF80E-8D8D-A07B-963B-95507C691372}"/>
                </a:ext>
              </a:extLst>
            </p:cNvPr>
            <p:cNvSpPr txBox="1"/>
            <p:nvPr/>
          </p:nvSpPr>
          <p:spPr>
            <a:xfrm>
              <a:off x="5245024" y="5354171"/>
              <a:ext cx="6077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SQL</a:t>
              </a:r>
              <a:endPara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endParaRPr>
            </a:p>
          </p:txBody>
        </p:sp>
        <p:cxnSp>
          <p:nvCxnSpPr>
            <p:cNvPr id="50" name="Connettore 2 49">
              <a:extLst>
                <a:ext uri="{FF2B5EF4-FFF2-40B4-BE49-F238E27FC236}">
                  <a16:creationId xmlns:a16="http://schemas.microsoft.com/office/drawing/2014/main" id="{AF77359C-74EE-0F10-6615-566D490A42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7987" y="4803627"/>
              <a:ext cx="460980" cy="455683"/>
            </a:xfrm>
            <a:prstGeom prst="straightConnector1">
              <a:avLst/>
            </a:prstGeom>
            <a:ln w="508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82A7AFEC-D55B-5BDC-ACB0-C577CCBD7618}"/>
                </a:ext>
              </a:extLst>
            </p:cNvPr>
            <p:cNvSpPr txBox="1"/>
            <p:nvPr/>
          </p:nvSpPr>
          <p:spPr>
            <a:xfrm>
              <a:off x="7907866" y="5001028"/>
              <a:ext cx="6077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SQL</a:t>
              </a:r>
              <a:endPara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endParaRPr>
            </a:p>
          </p:txBody>
        </p:sp>
      </p:grpSp>
      <p:sp>
        <p:nvSpPr>
          <p:cNvPr id="52" name="Elaborazione alternativa 51">
            <a:extLst>
              <a:ext uri="{FF2B5EF4-FFF2-40B4-BE49-F238E27FC236}">
                <a16:creationId xmlns:a16="http://schemas.microsoft.com/office/drawing/2014/main" id="{B574F21A-E5AC-ED85-2DF4-625EC146BDC9}"/>
              </a:ext>
            </a:extLst>
          </p:cNvPr>
          <p:cNvSpPr/>
          <p:nvPr/>
        </p:nvSpPr>
        <p:spPr>
          <a:xfrm>
            <a:off x="10342103" y="5265860"/>
            <a:ext cx="1512841" cy="1037886"/>
          </a:xfrm>
          <a:prstGeom prst="flowChartAlternateProcess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Jasper Report Server</a:t>
            </a:r>
          </a:p>
        </p:txBody>
      </p:sp>
      <p:pic>
        <p:nvPicPr>
          <p:cNvPr id="53" name="Elemento grafico 52" descr="Grafico a barre contorno">
            <a:extLst>
              <a:ext uri="{FF2B5EF4-FFF2-40B4-BE49-F238E27FC236}">
                <a16:creationId xmlns:a16="http://schemas.microsoft.com/office/drawing/2014/main" id="{24C3926A-C037-8B48-DF04-364ED7729C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361422" y="4763325"/>
            <a:ext cx="567679" cy="567679"/>
          </a:xfrm>
          <a:prstGeom prst="rect">
            <a:avLst/>
          </a:prstGeom>
        </p:spPr>
      </p:pic>
      <p:cxnSp>
        <p:nvCxnSpPr>
          <p:cNvPr id="54" name="Connettore diritto 53">
            <a:extLst>
              <a:ext uri="{FF2B5EF4-FFF2-40B4-BE49-F238E27FC236}">
                <a16:creationId xmlns:a16="http://schemas.microsoft.com/office/drawing/2014/main" id="{42AA7519-C0E9-61B0-627D-742BECF6455A}"/>
              </a:ext>
            </a:extLst>
          </p:cNvPr>
          <p:cNvCxnSpPr/>
          <p:nvPr/>
        </p:nvCxnSpPr>
        <p:spPr>
          <a:xfrm>
            <a:off x="1248228" y="0"/>
            <a:ext cx="0" cy="6791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1B8C5CA3-00A8-9D46-72E3-2C555DEDAF81}"/>
              </a:ext>
            </a:extLst>
          </p:cNvPr>
          <p:cNvSpPr txBox="1"/>
          <p:nvPr/>
        </p:nvSpPr>
        <p:spPr>
          <a:xfrm>
            <a:off x="1273711" y="6110394"/>
            <a:ext cx="1702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Datawarehouse</a:t>
            </a:r>
          </a:p>
          <a:p>
            <a:r>
              <a:rPr lang="it-IT" dirty="0"/>
              <a:t> Environment</a:t>
            </a: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7E7E9250-69F1-C846-E7B5-FBD806FE9572}"/>
              </a:ext>
            </a:extLst>
          </p:cNvPr>
          <p:cNvSpPr txBox="1"/>
          <p:nvPr/>
        </p:nvSpPr>
        <p:spPr>
          <a:xfrm rot="5400000">
            <a:off x="-380141" y="3331427"/>
            <a:ext cx="19960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Visione </a:t>
            </a:r>
          </a:p>
          <a:p>
            <a:pPr algn="ctr"/>
            <a:r>
              <a:rPr lang="it-IT" sz="28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Concettuale</a:t>
            </a: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88E24BA2-5A5B-B257-D766-9DB99EDEA806}"/>
              </a:ext>
            </a:extLst>
          </p:cNvPr>
          <p:cNvSpPr txBox="1"/>
          <p:nvPr/>
        </p:nvSpPr>
        <p:spPr>
          <a:xfrm>
            <a:off x="2400853" y="1128831"/>
            <a:ext cx="1936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Json</a:t>
            </a:r>
            <a:r>
              <a:rPr lang="it-IT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(</a:t>
            </a:r>
            <a:r>
              <a:rPr lang="it-IT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raw</a:t>
            </a:r>
            <a:r>
              <a:rPr lang="it-IT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data)</a:t>
            </a:r>
            <a:endParaRPr lang="it-IT" b="1" dirty="0">
              <a:solidFill>
                <a:schemeClr val="tx1">
                  <a:lumMod val="50000"/>
                  <a:lumOff val="50000"/>
                </a:schemeClr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72" name="Documento multiplo 71">
            <a:extLst>
              <a:ext uri="{FF2B5EF4-FFF2-40B4-BE49-F238E27FC236}">
                <a16:creationId xmlns:a16="http://schemas.microsoft.com/office/drawing/2014/main" id="{1358A130-F7DA-5B45-565E-4431FC27F42C}"/>
              </a:ext>
            </a:extLst>
          </p:cNvPr>
          <p:cNvSpPr/>
          <p:nvPr/>
        </p:nvSpPr>
        <p:spPr>
          <a:xfrm>
            <a:off x="2911273" y="567560"/>
            <a:ext cx="165465" cy="132385"/>
          </a:xfrm>
          <a:prstGeom prst="flowChartMultidocumen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Documento multiplo 72">
            <a:extLst>
              <a:ext uri="{FF2B5EF4-FFF2-40B4-BE49-F238E27FC236}">
                <a16:creationId xmlns:a16="http://schemas.microsoft.com/office/drawing/2014/main" id="{687519E6-CFD5-8039-FB16-A7C1C3C5D45D}"/>
              </a:ext>
            </a:extLst>
          </p:cNvPr>
          <p:cNvSpPr/>
          <p:nvPr/>
        </p:nvSpPr>
        <p:spPr>
          <a:xfrm>
            <a:off x="3205568" y="567560"/>
            <a:ext cx="165465" cy="132385"/>
          </a:xfrm>
          <a:prstGeom prst="flowChartMultidocumen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4" name="Documento multiplo 73">
            <a:extLst>
              <a:ext uri="{FF2B5EF4-FFF2-40B4-BE49-F238E27FC236}">
                <a16:creationId xmlns:a16="http://schemas.microsoft.com/office/drawing/2014/main" id="{B3FA4CE7-E664-1589-AB6B-71F8E2504684}"/>
              </a:ext>
            </a:extLst>
          </p:cNvPr>
          <p:cNvSpPr/>
          <p:nvPr/>
        </p:nvSpPr>
        <p:spPr>
          <a:xfrm>
            <a:off x="3499862" y="567560"/>
            <a:ext cx="165465" cy="132385"/>
          </a:xfrm>
          <a:prstGeom prst="flowChartMultidocumen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5" name="Titolo 1">
            <a:extLst>
              <a:ext uri="{FF2B5EF4-FFF2-40B4-BE49-F238E27FC236}">
                <a16:creationId xmlns:a16="http://schemas.microsoft.com/office/drawing/2014/main" id="{3F493BC7-AAC2-815E-2545-E9E32DB3C17E}"/>
              </a:ext>
            </a:extLst>
          </p:cNvPr>
          <p:cNvSpPr txBox="1">
            <a:spLocks/>
          </p:cNvSpPr>
          <p:nvPr/>
        </p:nvSpPr>
        <p:spPr>
          <a:xfrm>
            <a:off x="2408058" y="3010697"/>
            <a:ext cx="1717411" cy="75035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Streaming </a:t>
            </a:r>
          </a:p>
          <a:p>
            <a:r>
              <a:rPr lang="en-US" sz="2400" b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Pipeline</a:t>
            </a:r>
          </a:p>
        </p:txBody>
      </p:sp>
      <p:sp>
        <p:nvSpPr>
          <p:cNvPr id="76" name="Titolo 1">
            <a:extLst>
              <a:ext uri="{FF2B5EF4-FFF2-40B4-BE49-F238E27FC236}">
                <a16:creationId xmlns:a16="http://schemas.microsoft.com/office/drawing/2014/main" id="{7612E5DB-7012-45B2-0C32-4ECE5C32CFFA}"/>
              </a:ext>
            </a:extLst>
          </p:cNvPr>
          <p:cNvSpPr txBox="1">
            <a:spLocks/>
          </p:cNvSpPr>
          <p:nvPr/>
        </p:nvSpPr>
        <p:spPr>
          <a:xfrm>
            <a:off x="2429594" y="3957092"/>
            <a:ext cx="1717411" cy="75035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Batch  </a:t>
            </a:r>
          </a:p>
          <a:p>
            <a:r>
              <a:rPr lang="en-US" sz="2400" b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Pipeline</a:t>
            </a:r>
          </a:p>
        </p:txBody>
      </p:sp>
      <p:pic>
        <p:nvPicPr>
          <p:cNvPr id="80" name="Immagine 79">
            <a:extLst>
              <a:ext uri="{FF2B5EF4-FFF2-40B4-BE49-F238E27FC236}">
                <a16:creationId xmlns:a16="http://schemas.microsoft.com/office/drawing/2014/main" id="{564C4150-05C8-4146-7051-E3BEC8F323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481" y="66087"/>
            <a:ext cx="731781" cy="651838"/>
          </a:xfrm>
          <a:prstGeom prst="rect">
            <a:avLst/>
          </a:prstGeom>
        </p:spPr>
      </p:pic>
      <p:pic>
        <p:nvPicPr>
          <p:cNvPr id="81" name="Elemento grafico 80" descr="Grafico a barre contorno">
            <a:extLst>
              <a:ext uri="{FF2B5EF4-FFF2-40B4-BE49-F238E27FC236}">
                <a16:creationId xmlns:a16="http://schemas.microsoft.com/office/drawing/2014/main" id="{FE5A2C56-D2D5-9026-105F-4B9524ACF5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215691" y="1111347"/>
            <a:ext cx="520012" cy="520012"/>
          </a:xfrm>
          <a:prstGeom prst="rect">
            <a:avLst/>
          </a:prstGeom>
        </p:spPr>
      </p:pic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9316B8C1-A9CA-050A-9197-9C37B9F9A5D7}"/>
              </a:ext>
            </a:extLst>
          </p:cNvPr>
          <p:cNvSpPr/>
          <p:nvPr/>
        </p:nvSpPr>
        <p:spPr>
          <a:xfrm flipV="1">
            <a:off x="4165915" y="1381982"/>
            <a:ext cx="4100176" cy="2416238"/>
          </a:xfrm>
          <a:prstGeom prst="roundRect">
            <a:avLst/>
          </a:prstGeom>
          <a:solidFill>
            <a:srgbClr val="66FFFF">
              <a:alpha val="42000"/>
            </a:srgbClr>
          </a:solidFill>
          <a:ln>
            <a:solidFill>
              <a:schemeClr val="accent4">
                <a:alpha val="4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4" name="Input penna 103">
                <a:extLst>
                  <a:ext uri="{FF2B5EF4-FFF2-40B4-BE49-F238E27FC236}">
                    <a16:creationId xmlns:a16="http://schemas.microsoft.com/office/drawing/2014/main" id="{AD30F1AE-5FFC-7B3B-042B-200B08806F51}"/>
                  </a:ext>
                </a:extLst>
              </p14:cNvPr>
              <p14:cNvContentPartPr/>
              <p14:nvPr/>
            </p14:nvContentPartPr>
            <p14:xfrm>
              <a:off x="9115410" y="2200005"/>
              <a:ext cx="360" cy="360"/>
            </p14:xfrm>
          </p:contentPart>
        </mc:Choice>
        <mc:Fallback xmlns="">
          <p:pic>
            <p:nvPicPr>
              <p:cNvPr id="104" name="Input penna 103">
                <a:extLst>
                  <a:ext uri="{FF2B5EF4-FFF2-40B4-BE49-F238E27FC236}">
                    <a16:creationId xmlns:a16="http://schemas.microsoft.com/office/drawing/2014/main" id="{AD30F1AE-5FFC-7B3B-042B-200B08806F5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079410" y="2128005"/>
                <a:ext cx="72000" cy="1440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5DCFFC-28C7-5419-08E8-520D26F6E147}"/>
              </a:ext>
            </a:extLst>
          </p:cNvPr>
          <p:cNvSpPr txBox="1"/>
          <p:nvPr/>
        </p:nvSpPr>
        <p:spPr>
          <a:xfrm rot="5400000">
            <a:off x="652264" y="1679245"/>
            <a:ext cx="2527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Message</a:t>
            </a:r>
            <a:r>
              <a:rPr lang="it-IT" b="1"/>
              <a:t> </a:t>
            </a:r>
            <a:r>
              <a:rPr lang="it-IT" b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Bus  (Pub / Sub)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3EA2C8F-F51B-D73C-EAAF-359AEEBABB4C}"/>
              </a:ext>
            </a:extLst>
          </p:cNvPr>
          <p:cNvSpPr/>
          <p:nvPr/>
        </p:nvSpPr>
        <p:spPr>
          <a:xfrm>
            <a:off x="1531316" y="437748"/>
            <a:ext cx="735656" cy="2909535"/>
          </a:xfrm>
          <a:custGeom>
            <a:avLst/>
            <a:gdLst>
              <a:gd name="connsiteX0" fmla="*/ 0 w 735656"/>
              <a:gd name="connsiteY0" fmla="*/ 0 h 2909535"/>
              <a:gd name="connsiteX1" fmla="*/ 353115 w 735656"/>
              <a:gd name="connsiteY1" fmla="*/ 0 h 2909535"/>
              <a:gd name="connsiteX2" fmla="*/ 735656 w 735656"/>
              <a:gd name="connsiteY2" fmla="*/ 0 h 2909535"/>
              <a:gd name="connsiteX3" fmla="*/ 735656 w 735656"/>
              <a:gd name="connsiteY3" fmla="*/ 581907 h 2909535"/>
              <a:gd name="connsiteX4" fmla="*/ 735656 w 735656"/>
              <a:gd name="connsiteY4" fmla="*/ 1076528 h 2909535"/>
              <a:gd name="connsiteX5" fmla="*/ 735656 w 735656"/>
              <a:gd name="connsiteY5" fmla="*/ 1571149 h 2909535"/>
              <a:gd name="connsiteX6" fmla="*/ 735656 w 735656"/>
              <a:gd name="connsiteY6" fmla="*/ 2065770 h 2909535"/>
              <a:gd name="connsiteX7" fmla="*/ 735656 w 735656"/>
              <a:gd name="connsiteY7" fmla="*/ 2909535 h 2909535"/>
              <a:gd name="connsiteX8" fmla="*/ 360471 w 735656"/>
              <a:gd name="connsiteY8" fmla="*/ 2909535 h 2909535"/>
              <a:gd name="connsiteX9" fmla="*/ 0 w 735656"/>
              <a:gd name="connsiteY9" fmla="*/ 2909535 h 2909535"/>
              <a:gd name="connsiteX10" fmla="*/ 0 w 735656"/>
              <a:gd name="connsiteY10" fmla="*/ 2298533 h 2909535"/>
              <a:gd name="connsiteX11" fmla="*/ 0 w 735656"/>
              <a:gd name="connsiteY11" fmla="*/ 1745721 h 2909535"/>
              <a:gd name="connsiteX12" fmla="*/ 0 w 735656"/>
              <a:gd name="connsiteY12" fmla="*/ 1163814 h 2909535"/>
              <a:gd name="connsiteX13" fmla="*/ 0 w 735656"/>
              <a:gd name="connsiteY13" fmla="*/ 640098 h 2909535"/>
              <a:gd name="connsiteX14" fmla="*/ 0 w 735656"/>
              <a:gd name="connsiteY14" fmla="*/ 0 h 290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35656" h="2909535" extrusionOk="0">
                <a:moveTo>
                  <a:pt x="0" y="0"/>
                </a:moveTo>
                <a:cubicBezTo>
                  <a:pt x="117144" y="10359"/>
                  <a:pt x="238131" y="13086"/>
                  <a:pt x="353115" y="0"/>
                </a:cubicBezTo>
                <a:cubicBezTo>
                  <a:pt x="468099" y="-13086"/>
                  <a:pt x="593969" y="18661"/>
                  <a:pt x="735656" y="0"/>
                </a:cubicBezTo>
                <a:cubicBezTo>
                  <a:pt x="724120" y="160856"/>
                  <a:pt x="755678" y="383087"/>
                  <a:pt x="735656" y="581907"/>
                </a:cubicBezTo>
                <a:cubicBezTo>
                  <a:pt x="715634" y="780727"/>
                  <a:pt x="752741" y="902077"/>
                  <a:pt x="735656" y="1076528"/>
                </a:cubicBezTo>
                <a:cubicBezTo>
                  <a:pt x="718571" y="1250979"/>
                  <a:pt x="735485" y="1463940"/>
                  <a:pt x="735656" y="1571149"/>
                </a:cubicBezTo>
                <a:cubicBezTo>
                  <a:pt x="735827" y="1678358"/>
                  <a:pt x="716566" y="1918227"/>
                  <a:pt x="735656" y="2065770"/>
                </a:cubicBezTo>
                <a:cubicBezTo>
                  <a:pt x="754746" y="2213313"/>
                  <a:pt x="727173" y="2692950"/>
                  <a:pt x="735656" y="2909535"/>
                </a:cubicBezTo>
                <a:cubicBezTo>
                  <a:pt x="613029" y="2927122"/>
                  <a:pt x="456733" y="2910866"/>
                  <a:pt x="360471" y="2909535"/>
                </a:cubicBezTo>
                <a:cubicBezTo>
                  <a:pt x="264209" y="2908204"/>
                  <a:pt x="150090" y="2908500"/>
                  <a:pt x="0" y="2909535"/>
                </a:cubicBezTo>
                <a:cubicBezTo>
                  <a:pt x="23931" y="2619765"/>
                  <a:pt x="6100" y="2544039"/>
                  <a:pt x="0" y="2298533"/>
                </a:cubicBezTo>
                <a:cubicBezTo>
                  <a:pt x="-6100" y="2053027"/>
                  <a:pt x="-13193" y="1968664"/>
                  <a:pt x="0" y="1745721"/>
                </a:cubicBezTo>
                <a:cubicBezTo>
                  <a:pt x="13193" y="1522778"/>
                  <a:pt x="-16523" y="1347942"/>
                  <a:pt x="0" y="1163814"/>
                </a:cubicBezTo>
                <a:cubicBezTo>
                  <a:pt x="16523" y="979686"/>
                  <a:pt x="20089" y="888283"/>
                  <a:pt x="0" y="640098"/>
                </a:cubicBezTo>
                <a:cubicBezTo>
                  <a:pt x="-20089" y="391913"/>
                  <a:pt x="7752" y="224155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2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279172439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Freccia in su 59">
            <a:extLst>
              <a:ext uri="{FF2B5EF4-FFF2-40B4-BE49-F238E27FC236}">
                <a16:creationId xmlns:a16="http://schemas.microsoft.com/office/drawing/2014/main" id="{2A997397-7DE7-8D32-EBF9-82CA02B6E755}"/>
              </a:ext>
            </a:extLst>
          </p:cNvPr>
          <p:cNvSpPr/>
          <p:nvPr/>
        </p:nvSpPr>
        <p:spPr>
          <a:xfrm>
            <a:off x="7642204" y="3523315"/>
            <a:ext cx="354918" cy="1955104"/>
          </a:xfrm>
          <a:prstGeom prst="up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8" name="Titolo 1">
            <a:extLst>
              <a:ext uri="{FF2B5EF4-FFF2-40B4-BE49-F238E27FC236}">
                <a16:creationId xmlns:a16="http://schemas.microsoft.com/office/drawing/2014/main" id="{61F8132E-0673-001F-CAB6-2D79530C497F}"/>
              </a:ext>
            </a:extLst>
          </p:cNvPr>
          <p:cNvSpPr txBox="1">
            <a:spLocks/>
          </p:cNvSpPr>
          <p:nvPr/>
        </p:nvSpPr>
        <p:spPr>
          <a:xfrm>
            <a:off x="94872" y="307753"/>
            <a:ext cx="987208" cy="750359"/>
          </a:xfrm>
          <a:custGeom>
            <a:avLst/>
            <a:gdLst>
              <a:gd name="connsiteX0" fmla="*/ 0 w 987208"/>
              <a:gd name="connsiteY0" fmla="*/ 0 h 750359"/>
              <a:gd name="connsiteX1" fmla="*/ 513348 w 987208"/>
              <a:gd name="connsiteY1" fmla="*/ 0 h 750359"/>
              <a:gd name="connsiteX2" fmla="*/ 987208 w 987208"/>
              <a:gd name="connsiteY2" fmla="*/ 0 h 750359"/>
              <a:gd name="connsiteX3" fmla="*/ 987208 w 987208"/>
              <a:gd name="connsiteY3" fmla="*/ 352669 h 750359"/>
              <a:gd name="connsiteX4" fmla="*/ 987208 w 987208"/>
              <a:gd name="connsiteY4" fmla="*/ 750359 h 750359"/>
              <a:gd name="connsiteX5" fmla="*/ 513348 w 987208"/>
              <a:gd name="connsiteY5" fmla="*/ 750359 h 750359"/>
              <a:gd name="connsiteX6" fmla="*/ 0 w 987208"/>
              <a:gd name="connsiteY6" fmla="*/ 750359 h 750359"/>
              <a:gd name="connsiteX7" fmla="*/ 0 w 987208"/>
              <a:gd name="connsiteY7" fmla="*/ 382683 h 750359"/>
              <a:gd name="connsiteX8" fmla="*/ 0 w 987208"/>
              <a:gd name="connsiteY8" fmla="*/ 0 h 750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7208" h="750359" fill="none" extrusionOk="0">
                <a:moveTo>
                  <a:pt x="0" y="0"/>
                </a:moveTo>
                <a:cubicBezTo>
                  <a:pt x="122417" y="-22506"/>
                  <a:pt x="314756" y="61546"/>
                  <a:pt x="513348" y="0"/>
                </a:cubicBezTo>
                <a:cubicBezTo>
                  <a:pt x="711940" y="-61546"/>
                  <a:pt x="764810" y="40015"/>
                  <a:pt x="987208" y="0"/>
                </a:cubicBezTo>
                <a:cubicBezTo>
                  <a:pt x="1007265" y="154933"/>
                  <a:pt x="982625" y="242336"/>
                  <a:pt x="987208" y="352669"/>
                </a:cubicBezTo>
                <a:cubicBezTo>
                  <a:pt x="991791" y="463002"/>
                  <a:pt x="939661" y="623765"/>
                  <a:pt x="987208" y="750359"/>
                </a:cubicBezTo>
                <a:cubicBezTo>
                  <a:pt x="812505" y="788810"/>
                  <a:pt x="655131" y="728858"/>
                  <a:pt x="513348" y="750359"/>
                </a:cubicBezTo>
                <a:cubicBezTo>
                  <a:pt x="371565" y="771860"/>
                  <a:pt x="226546" y="747428"/>
                  <a:pt x="0" y="750359"/>
                </a:cubicBezTo>
                <a:cubicBezTo>
                  <a:pt x="-40756" y="595810"/>
                  <a:pt x="23044" y="527660"/>
                  <a:pt x="0" y="382683"/>
                </a:cubicBezTo>
                <a:cubicBezTo>
                  <a:pt x="-23044" y="237706"/>
                  <a:pt x="42438" y="118477"/>
                  <a:pt x="0" y="0"/>
                </a:cubicBezTo>
                <a:close/>
              </a:path>
              <a:path w="987208" h="750359" stroke="0" extrusionOk="0">
                <a:moveTo>
                  <a:pt x="0" y="0"/>
                </a:moveTo>
                <a:cubicBezTo>
                  <a:pt x="98473" y="-15633"/>
                  <a:pt x="348067" y="39642"/>
                  <a:pt x="483732" y="0"/>
                </a:cubicBezTo>
                <a:cubicBezTo>
                  <a:pt x="619397" y="-39642"/>
                  <a:pt x="829847" y="1577"/>
                  <a:pt x="987208" y="0"/>
                </a:cubicBezTo>
                <a:cubicBezTo>
                  <a:pt x="1028267" y="154798"/>
                  <a:pt x="973862" y="276881"/>
                  <a:pt x="987208" y="390187"/>
                </a:cubicBezTo>
                <a:cubicBezTo>
                  <a:pt x="1000554" y="503493"/>
                  <a:pt x="956632" y="667593"/>
                  <a:pt x="987208" y="750359"/>
                </a:cubicBezTo>
                <a:cubicBezTo>
                  <a:pt x="886495" y="770091"/>
                  <a:pt x="675374" y="748703"/>
                  <a:pt x="513348" y="750359"/>
                </a:cubicBezTo>
                <a:cubicBezTo>
                  <a:pt x="351322" y="752015"/>
                  <a:pt x="117551" y="732072"/>
                  <a:pt x="0" y="750359"/>
                </a:cubicBezTo>
                <a:cubicBezTo>
                  <a:pt x="-17922" y="678241"/>
                  <a:pt x="8242" y="565133"/>
                  <a:pt x="0" y="390187"/>
                </a:cubicBezTo>
                <a:cubicBezTo>
                  <a:pt x="-8242" y="215241"/>
                  <a:pt x="15880" y="187533"/>
                  <a:pt x="0" y="0"/>
                </a:cubicBezTo>
                <a:close/>
              </a:path>
            </a:pathLst>
          </a:custGeom>
          <a:ln w="28575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Account MS. App</a:t>
            </a:r>
          </a:p>
        </p:txBody>
      </p:sp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611666CF-4F52-2FDC-6536-D96971CBC851}"/>
              </a:ext>
            </a:extLst>
          </p:cNvPr>
          <p:cNvSpPr txBox="1"/>
          <p:nvPr/>
        </p:nvSpPr>
        <p:spPr>
          <a:xfrm>
            <a:off x="567865" y="1091921"/>
            <a:ext cx="724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Json</a:t>
            </a:r>
            <a:endParaRPr lang="it-IT" b="1" dirty="0">
              <a:solidFill>
                <a:schemeClr val="tx1">
                  <a:lumMod val="50000"/>
                  <a:lumOff val="50000"/>
                </a:schemeClr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cxnSp>
        <p:nvCxnSpPr>
          <p:cNvPr id="92" name="Connettore diritto 91">
            <a:extLst>
              <a:ext uri="{FF2B5EF4-FFF2-40B4-BE49-F238E27FC236}">
                <a16:creationId xmlns:a16="http://schemas.microsoft.com/office/drawing/2014/main" id="{C62E4ABE-8B6F-865B-D25B-B6C28C20EDA2}"/>
              </a:ext>
            </a:extLst>
          </p:cNvPr>
          <p:cNvCxnSpPr>
            <a:cxnSpLocks/>
          </p:cNvCxnSpPr>
          <p:nvPr/>
        </p:nvCxnSpPr>
        <p:spPr>
          <a:xfrm flipV="1">
            <a:off x="554477" y="1408110"/>
            <a:ext cx="992668" cy="9654"/>
          </a:xfrm>
          <a:prstGeom prst="line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3" name="Connettore 2 92">
            <a:extLst>
              <a:ext uri="{FF2B5EF4-FFF2-40B4-BE49-F238E27FC236}">
                <a16:creationId xmlns:a16="http://schemas.microsoft.com/office/drawing/2014/main" id="{57FA0C54-58D3-41FA-D14D-15D0557D62EA}"/>
              </a:ext>
            </a:extLst>
          </p:cNvPr>
          <p:cNvCxnSpPr>
            <a:cxnSpLocks/>
          </p:cNvCxnSpPr>
          <p:nvPr/>
        </p:nvCxnSpPr>
        <p:spPr>
          <a:xfrm flipV="1">
            <a:off x="548856" y="1058112"/>
            <a:ext cx="0" cy="3596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" name="Gruppo 2">
            <a:extLst>
              <a:ext uri="{FF2B5EF4-FFF2-40B4-BE49-F238E27FC236}">
                <a16:creationId xmlns:a16="http://schemas.microsoft.com/office/drawing/2014/main" id="{80274C80-795F-8FE7-B938-2AF1ED6F6F27}"/>
              </a:ext>
            </a:extLst>
          </p:cNvPr>
          <p:cNvGrpSpPr/>
          <p:nvPr/>
        </p:nvGrpSpPr>
        <p:grpSpPr>
          <a:xfrm>
            <a:off x="50160" y="1098455"/>
            <a:ext cx="954107" cy="1000396"/>
            <a:chOff x="554434" y="1847283"/>
            <a:chExt cx="904415" cy="976455"/>
          </a:xfrm>
        </p:grpSpPr>
        <p:sp>
          <p:nvSpPr>
            <p:cNvPr id="94" name="Disco magnetico 93">
              <a:extLst>
                <a:ext uri="{FF2B5EF4-FFF2-40B4-BE49-F238E27FC236}">
                  <a16:creationId xmlns:a16="http://schemas.microsoft.com/office/drawing/2014/main" id="{4541521C-33FF-8E55-CD38-C7BA44D1E7A8}"/>
                </a:ext>
              </a:extLst>
            </p:cNvPr>
            <p:cNvSpPr/>
            <p:nvPr/>
          </p:nvSpPr>
          <p:spPr>
            <a:xfrm>
              <a:off x="716043" y="2177093"/>
              <a:ext cx="312630" cy="316148"/>
            </a:xfrm>
            <a:prstGeom prst="flowChartMagneticDisk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5" name="CasellaDiTesto 94">
              <a:extLst>
                <a:ext uri="{FF2B5EF4-FFF2-40B4-BE49-F238E27FC236}">
                  <a16:creationId xmlns:a16="http://schemas.microsoft.com/office/drawing/2014/main" id="{C83AF7D2-630D-2E55-7984-84366187A4D9}"/>
                </a:ext>
              </a:extLst>
            </p:cNvPr>
            <p:cNvSpPr txBox="1"/>
            <p:nvPr/>
          </p:nvSpPr>
          <p:spPr>
            <a:xfrm>
              <a:off x="554434" y="2454406"/>
              <a:ext cx="904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Acc. DB</a:t>
              </a:r>
            </a:p>
          </p:txBody>
        </p:sp>
        <p:cxnSp>
          <p:nvCxnSpPr>
            <p:cNvPr id="96" name="Connettore 2 95">
              <a:extLst>
                <a:ext uri="{FF2B5EF4-FFF2-40B4-BE49-F238E27FC236}">
                  <a16:creationId xmlns:a16="http://schemas.microsoft.com/office/drawing/2014/main" id="{9EA87FBE-8C9C-8993-762A-F311CAC6A4C8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9" y="1847283"/>
              <a:ext cx="0" cy="359922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ttangolo con angoli arrotondati 97">
            <a:extLst>
              <a:ext uri="{FF2B5EF4-FFF2-40B4-BE49-F238E27FC236}">
                <a16:creationId xmlns:a16="http://schemas.microsoft.com/office/drawing/2014/main" id="{83CD9E7D-783B-C85A-D9E0-9573E8E7D9CA}"/>
              </a:ext>
            </a:extLst>
          </p:cNvPr>
          <p:cNvSpPr/>
          <p:nvPr/>
        </p:nvSpPr>
        <p:spPr>
          <a:xfrm flipV="1">
            <a:off x="4131157" y="165982"/>
            <a:ext cx="4695499" cy="1140737"/>
          </a:xfrm>
          <a:prstGeom prst="roundRect">
            <a:avLst/>
          </a:prstGeom>
          <a:solidFill>
            <a:schemeClr val="tx1">
              <a:lumMod val="95000"/>
              <a:alpha val="42000"/>
            </a:schemeClr>
          </a:solidFill>
          <a:ln>
            <a:solidFill>
              <a:schemeClr val="accent5">
                <a:lumMod val="75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9" name="CasellaDiTesto 98">
            <a:extLst>
              <a:ext uri="{FF2B5EF4-FFF2-40B4-BE49-F238E27FC236}">
                <a16:creationId xmlns:a16="http://schemas.microsoft.com/office/drawing/2014/main" id="{F8D9BE2B-9AAE-21C0-D830-4BE56CE97307}"/>
              </a:ext>
            </a:extLst>
          </p:cNvPr>
          <p:cNvSpPr txBox="1"/>
          <p:nvPr/>
        </p:nvSpPr>
        <p:spPr>
          <a:xfrm rot="5400000">
            <a:off x="7907666" y="397773"/>
            <a:ext cx="1229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DEV</a:t>
            </a:r>
          </a:p>
          <a:p>
            <a:pPr algn="ctr"/>
            <a:r>
              <a:rPr lang="it-IT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Framework</a:t>
            </a:r>
          </a:p>
        </p:txBody>
      </p:sp>
      <p:sp>
        <p:nvSpPr>
          <p:cNvPr id="100" name="Rettangolo 99">
            <a:extLst>
              <a:ext uri="{FF2B5EF4-FFF2-40B4-BE49-F238E27FC236}">
                <a16:creationId xmlns:a16="http://schemas.microsoft.com/office/drawing/2014/main" id="{9E5FA1A3-219D-7F4B-C9BD-E407D71FE545}"/>
              </a:ext>
            </a:extLst>
          </p:cNvPr>
          <p:cNvSpPr/>
          <p:nvPr/>
        </p:nvSpPr>
        <p:spPr>
          <a:xfrm>
            <a:off x="4324548" y="404869"/>
            <a:ext cx="3788159" cy="714544"/>
          </a:xfrm>
          <a:custGeom>
            <a:avLst/>
            <a:gdLst>
              <a:gd name="connsiteX0" fmla="*/ 0 w 3788159"/>
              <a:gd name="connsiteY0" fmla="*/ 0 h 714544"/>
              <a:gd name="connsiteX1" fmla="*/ 517715 w 3788159"/>
              <a:gd name="connsiteY1" fmla="*/ 0 h 714544"/>
              <a:gd name="connsiteX2" fmla="*/ 1035430 w 3788159"/>
              <a:gd name="connsiteY2" fmla="*/ 0 h 714544"/>
              <a:gd name="connsiteX3" fmla="*/ 1666790 w 3788159"/>
              <a:gd name="connsiteY3" fmla="*/ 0 h 714544"/>
              <a:gd name="connsiteX4" fmla="*/ 2373913 w 3788159"/>
              <a:gd name="connsiteY4" fmla="*/ 0 h 714544"/>
              <a:gd name="connsiteX5" fmla="*/ 3005273 w 3788159"/>
              <a:gd name="connsiteY5" fmla="*/ 0 h 714544"/>
              <a:gd name="connsiteX6" fmla="*/ 3788159 w 3788159"/>
              <a:gd name="connsiteY6" fmla="*/ 0 h 714544"/>
              <a:gd name="connsiteX7" fmla="*/ 3788159 w 3788159"/>
              <a:gd name="connsiteY7" fmla="*/ 364417 h 714544"/>
              <a:gd name="connsiteX8" fmla="*/ 3788159 w 3788159"/>
              <a:gd name="connsiteY8" fmla="*/ 714544 h 714544"/>
              <a:gd name="connsiteX9" fmla="*/ 3194681 w 3788159"/>
              <a:gd name="connsiteY9" fmla="*/ 714544 h 714544"/>
              <a:gd name="connsiteX10" fmla="*/ 2525439 w 3788159"/>
              <a:gd name="connsiteY10" fmla="*/ 714544 h 714544"/>
              <a:gd name="connsiteX11" fmla="*/ 1969843 w 3788159"/>
              <a:gd name="connsiteY11" fmla="*/ 714544 h 714544"/>
              <a:gd name="connsiteX12" fmla="*/ 1376364 w 3788159"/>
              <a:gd name="connsiteY12" fmla="*/ 714544 h 714544"/>
              <a:gd name="connsiteX13" fmla="*/ 707123 w 3788159"/>
              <a:gd name="connsiteY13" fmla="*/ 714544 h 714544"/>
              <a:gd name="connsiteX14" fmla="*/ 0 w 3788159"/>
              <a:gd name="connsiteY14" fmla="*/ 714544 h 714544"/>
              <a:gd name="connsiteX15" fmla="*/ 0 w 3788159"/>
              <a:gd name="connsiteY15" fmla="*/ 350127 h 714544"/>
              <a:gd name="connsiteX16" fmla="*/ 0 w 3788159"/>
              <a:gd name="connsiteY16" fmla="*/ 0 h 71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88159" h="714544" fill="none" extrusionOk="0">
                <a:moveTo>
                  <a:pt x="0" y="0"/>
                </a:moveTo>
                <a:cubicBezTo>
                  <a:pt x="106831" y="12934"/>
                  <a:pt x="370418" y="-14031"/>
                  <a:pt x="517715" y="0"/>
                </a:cubicBezTo>
                <a:cubicBezTo>
                  <a:pt x="665013" y="14031"/>
                  <a:pt x="912741" y="22863"/>
                  <a:pt x="1035430" y="0"/>
                </a:cubicBezTo>
                <a:cubicBezTo>
                  <a:pt x="1158119" y="-22863"/>
                  <a:pt x="1355779" y="-9424"/>
                  <a:pt x="1666790" y="0"/>
                </a:cubicBezTo>
                <a:cubicBezTo>
                  <a:pt x="1977801" y="9424"/>
                  <a:pt x="2086707" y="-11050"/>
                  <a:pt x="2373913" y="0"/>
                </a:cubicBezTo>
                <a:cubicBezTo>
                  <a:pt x="2661119" y="11050"/>
                  <a:pt x="2786835" y="22504"/>
                  <a:pt x="3005273" y="0"/>
                </a:cubicBezTo>
                <a:cubicBezTo>
                  <a:pt x="3223711" y="-22504"/>
                  <a:pt x="3424653" y="-27875"/>
                  <a:pt x="3788159" y="0"/>
                </a:cubicBezTo>
                <a:cubicBezTo>
                  <a:pt x="3783419" y="107089"/>
                  <a:pt x="3795712" y="281456"/>
                  <a:pt x="3788159" y="364417"/>
                </a:cubicBezTo>
                <a:cubicBezTo>
                  <a:pt x="3780606" y="447378"/>
                  <a:pt x="3773346" y="553466"/>
                  <a:pt x="3788159" y="714544"/>
                </a:cubicBezTo>
                <a:cubicBezTo>
                  <a:pt x="3566626" y="694353"/>
                  <a:pt x="3472733" y="716155"/>
                  <a:pt x="3194681" y="714544"/>
                </a:cubicBezTo>
                <a:cubicBezTo>
                  <a:pt x="2916629" y="712933"/>
                  <a:pt x="2789152" y="737322"/>
                  <a:pt x="2525439" y="714544"/>
                </a:cubicBezTo>
                <a:cubicBezTo>
                  <a:pt x="2261726" y="691766"/>
                  <a:pt x="2210498" y="693410"/>
                  <a:pt x="1969843" y="714544"/>
                </a:cubicBezTo>
                <a:cubicBezTo>
                  <a:pt x="1729188" y="735678"/>
                  <a:pt x="1612326" y="687197"/>
                  <a:pt x="1376364" y="714544"/>
                </a:cubicBezTo>
                <a:cubicBezTo>
                  <a:pt x="1140402" y="741891"/>
                  <a:pt x="1039796" y="723028"/>
                  <a:pt x="707123" y="714544"/>
                </a:cubicBezTo>
                <a:cubicBezTo>
                  <a:pt x="374450" y="706060"/>
                  <a:pt x="297326" y="742471"/>
                  <a:pt x="0" y="714544"/>
                </a:cubicBezTo>
                <a:cubicBezTo>
                  <a:pt x="-3846" y="568166"/>
                  <a:pt x="4928" y="514224"/>
                  <a:pt x="0" y="350127"/>
                </a:cubicBezTo>
                <a:cubicBezTo>
                  <a:pt x="-4928" y="186030"/>
                  <a:pt x="-1178" y="89192"/>
                  <a:pt x="0" y="0"/>
                </a:cubicBezTo>
                <a:close/>
              </a:path>
              <a:path w="3788159" h="714544" stroke="0" extrusionOk="0">
                <a:moveTo>
                  <a:pt x="0" y="0"/>
                </a:moveTo>
                <a:cubicBezTo>
                  <a:pt x="226567" y="-13046"/>
                  <a:pt x="439325" y="-23145"/>
                  <a:pt x="555597" y="0"/>
                </a:cubicBezTo>
                <a:cubicBezTo>
                  <a:pt x="671869" y="23145"/>
                  <a:pt x="888775" y="-8551"/>
                  <a:pt x="1073312" y="0"/>
                </a:cubicBezTo>
                <a:cubicBezTo>
                  <a:pt x="1257849" y="8551"/>
                  <a:pt x="1497067" y="17414"/>
                  <a:pt x="1704672" y="0"/>
                </a:cubicBezTo>
                <a:cubicBezTo>
                  <a:pt x="1912277" y="-17414"/>
                  <a:pt x="2049996" y="9769"/>
                  <a:pt x="2336031" y="0"/>
                </a:cubicBezTo>
                <a:cubicBezTo>
                  <a:pt x="2622066" y="-9769"/>
                  <a:pt x="2715437" y="-17767"/>
                  <a:pt x="2891628" y="0"/>
                </a:cubicBezTo>
                <a:cubicBezTo>
                  <a:pt x="3067819" y="17767"/>
                  <a:pt x="3458950" y="-36994"/>
                  <a:pt x="3788159" y="0"/>
                </a:cubicBezTo>
                <a:cubicBezTo>
                  <a:pt x="3802601" y="158581"/>
                  <a:pt x="3797707" y="276665"/>
                  <a:pt x="3788159" y="357272"/>
                </a:cubicBezTo>
                <a:cubicBezTo>
                  <a:pt x="3778611" y="437879"/>
                  <a:pt x="3775751" y="600547"/>
                  <a:pt x="3788159" y="714544"/>
                </a:cubicBezTo>
                <a:cubicBezTo>
                  <a:pt x="3654740" y="716054"/>
                  <a:pt x="3432745" y="741203"/>
                  <a:pt x="3156799" y="714544"/>
                </a:cubicBezTo>
                <a:cubicBezTo>
                  <a:pt x="2880853" y="687885"/>
                  <a:pt x="2800277" y="722080"/>
                  <a:pt x="2487558" y="714544"/>
                </a:cubicBezTo>
                <a:cubicBezTo>
                  <a:pt x="2174839" y="707008"/>
                  <a:pt x="2175066" y="733807"/>
                  <a:pt x="1931961" y="714544"/>
                </a:cubicBezTo>
                <a:cubicBezTo>
                  <a:pt x="1688856" y="695281"/>
                  <a:pt x="1574094" y="698577"/>
                  <a:pt x="1300601" y="714544"/>
                </a:cubicBezTo>
                <a:cubicBezTo>
                  <a:pt x="1027108" y="730511"/>
                  <a:pt x="838212" y="687569"/>
                  <a:pt x="669241" y="714544"/>
                </a:cubicBezTo>
                <a:cubicBezTo>
                  <a:pt x="500270" y="741519"/>
                  <a:pt x="170406" y="700942"/>
                  <a:pt x="0" y="714544"/>
                </a:cubicBezTo>
                <a:cubicBezTo>
                  <a:pt x="-13978" y="640175"/>
                  <a:pt x="1694" y="523777"/>
                  <a:pt x="0" y="350127"/>
                </a:cubicBezTo>
                <a:cubicBezTo>
                  <a:pt x="-1694" y="176477"/>
                  <a:pt x="-16907" y="171981"/>
                  <a:pt x="0" y="0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279172439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1" name="CasellaDiTesto 100">
            <a:extLst>
              <a:ext uri="{FF2B5EF4-FFF2-40B4-BE49-F238E27FC236}">
                <a16:creationId xmlns:a16="http://schemas.microsoft.com/office/drawing/2014/main" id="{C41721A6-9FE9-B149-6007-BD45203AEE10}"/>
              </a:ext>
            </a:extLst>
          </p:cNvPr>
          <p:cNvSpPr txBox="1"/>
          <p:nvPr/>
        </p:nvSpPr>
        <p:spPr>
          <a:xfrm>
            <a:off x="4864785" y="604135"/>
            <a:ext cx="2849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inline</a:t>
            </a:r>
            <a:r>
              <a:rPr lang="it-IT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Processing Cluster </a:t>
            </a:r>
          </a:p>
        </p:txBody>
      </p:sp>
      <p:grpSp>
        <p:nvGrpSpPr>
          <p:cNvPr id="103" name="Gruppo 102">
            <a:extLst>
              <a:ext uri="{FF2B5EF4-FFF2-40B4-BE49-F238E27FC236}">
                <a16:creationId xmlns:a16="http://schemas.microsoft.com/office/drawing/2014/main" id="{2AFD5452-F733-FD7B-2249-518AF7E35867}"/>
              </a:ext>
            </a:extLst>
          </p:cNvPr>
          <p:cNvGrpSpPr/>
          <p:nvPr/>
        </p:nvGrpSpPr>
        <p:grpSpPr>
          <a:xfrm>
            <a:off x="4168949" y="2990605"/>
            <a:ext cx="2693812" cy="700348"/>
            <a:chOff x="6752481" y="3210760"/>
            <a:chExt cx="1512636" cy="1200330"/>
          </a:xfrm>
          <a:solidFill>
            <a:schemeClr val="tx2">
              <a:lumMod val="90000"/>
            </a:schemeClr>
          </a:solidFill>
        </p:grpSpPr>
        <p:sp>
          <p:nvSpPr>
            <p:cNvPr id="105" name="Rettangolo 104">
              <a:extLst>
                <a:ext uri="{FF2B5EF4-FFF2-40B4-BE49-F238E27FC236}">
                  <a16:creationId xmlns:a16="http://schemas.microsoft.com/office/drawing/2014/main" id="{577D1588-C037-57BF-3E20-44501FD625AA}"/>
                </a:ext>
              </a:extLst>
            </p:cNvPr>
            <p:cNvSpPr/>
            <p:nvPr/>
          </p:nvSpPr>
          <p:spPr>
            <a:xfrm>
              <a:off x="6860311" y="3210760"/>
              <a:ext cx="1393480" cy="1200330"/>
            </a:xfrm>
            <a:custGeom>
              <a:avLst/>
              <a:gdLst>
                <a:gd name="connsiteX0" fmla="*/ 0 w 1393480"/>
                <a:gd name="connsiteY0" fmla="*/ 0 h 1200330"/>
                <a:gd name="connsiteX1" fmla="*/ 436624 w 1393480"/>
                <a:gd name="connsiteY1" fmla="*/ 0 h 1200330"/>
                <a:gd name="connsiteX2" fmla="*/ 859313 w 1393480"/>
                <a:gd name="connsiteY2" fmla="*/ 0 h 1200330"/>
                <a:gd name="connsiteX3" fmla="*/ 1393480 w 1393480"/>
                <a:gd name="connsiteY3" fmla="*/ 0 h 1200330"/>
                <a:gd name="connsiteX4" fmla="*/ 1393480 w 1393480"/>
                <a:gd name="connsiteY4" fmla="*/ 424117 h 1200330"/>
                <a:gd name="connsiteX5" fmla="*/ 1393480 w 1393480"/>
                <a:gd name="connsiteY5" fmla="*/ 824227 h 1200330"/>
                <a:gd name="connsiteX6" fmla="*/ 1393480 w 1393480"/>
                <a:gd name="connsiteY6" fmla="*/ 1200330 h 1200330"/>
                <a:gd name="connsiteX7" fmla="*/ 915052 w 1393480"/>
                <a:gd name="connsiteY7" fmla="*/ 1200330 h 1200330"/>
                <a:gd name="connsiteX8" fmla="*/ 422689 w 1393480"/>
                <a:gd name="connsiteY8" fmla="*/ 1200330 h 1200330"/>
                <a:gd name="connsiteX9" fmla="*/ 0 w 1393480"/>
                <a:gd name="connsiteY9" fmla="*/ 1200330 h 1200330"/>
                <a:gd name="connsiteX10" fmla="*/ 0 w 1393480"/>
                <a:gd name="connsiteY10" fmla="*/ 788217 h 1200330"/>
                <a:gd name="connsiteX11" fmla="*/ 0 w 1393480"/>
                <a:gd name="connsiteY11" fmla="*/ 388107 h 1200330"/>
                <a:gd name="connsiteX12" fmla="*/ 0 w 1393480"/>
                <a:gd name="connsiteY12" fmla="*/ 0 h 1200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3480" h="1200330" fill="none" extrusionOk="0">
                  <a:moveTo>
                    <a:pt x="0" y="0"/>
                  </a:moveTo>
                  <a:cubicBezTo>
                    <a:pt x="137730" y="-13614"/>
                    <a:pt x="224730" y="42484"/>
                    <a:pt x="436624" y="0"/>
                  </a:cubicBezTo>
                  <a:cubicBezTo>
                    <a:pt x="648518" y="-42484"/>
                    <a:pt x="743684" y="6669"/>
                    <a:pt x="859313" y="0"/>
                  </a:cubicBezTo>
                  <a:cubicBezTo>
                    <a:pt x="974942" y="-6669"/>
                    <a:pt x="1257556" y="10291"/>
                    <a:pt x="1393480" y="0"/>
                  </a:cubicBezTo>
                  <a:cubicBezTo>
                    <a:pt x="1410585" y="110141"/>
                    <a:pt x="1357794" y="215485"/>
                    <a:pt x="1393480" y="424117"/>
                  </a:cubicBezTo>
                  <a:cubicBezTo>
                    <a:pt x="1429166" y="632749"/>
                    <a:pt x="1389778" y="727504"/>
                    <a:pt x="1393480" y="824227"/>
                  </a:cubicBezTo>
                  <a:cubicBezTo>
                    <a:pt x="1397182" y="920950"/>
                    <a:pt x="1362511" y="1043827"/>
                    <a:pt x="1393480" y="1200330"/>
                  </a:cubicBezTo>
                  <a:cubicBezTo>
                    <a:pt x="1250736" y="1207891"/>
                    <a:pt x="1084111" y="1178602"/>
                    <a:pt x="915052" y="1200330"/>
                  </a:cubicBezTo>
                  <a:cubicBezTo>
                    <a:pt x="745993" y="1222058"/>
                    <a:pt x="521776" y="1185772"/>
                    <a:pt x="422689" y="1200330"/>
                  </a:cubicBezTo>
                  <a:cubicBezTo>
                    <a:pt x="323602" y="1214888"/>
                    <a:pt x="194388" y="1179933"/>
                    <a:pt x="0" y="1200330"/>
                  </a:cubicBezTo>
                  <a:cubicBezTo>
                    <a:pt x="-29791" y="1045017"/>
                    <a:pt x="21584" y="876966"/>
                    <a:pt x="0" y="788217"/>
                  </a:cubicBezTo>
                  <a:cubicBezTo>
                    <a:pt x="-21584" y="699468"/>
                    <a:pt x="3418" y="586059"/>
                    <a:pt x="0" y="388107"/>
                  </a:cubicBezTo>
                  <a:cubicBezTo>
                    <a:pt x="-3418" y="190155"/>
                    <a:pt x="1690" y="128099"/>
                    <a:pt x="0" y="0"/>
                  </a:cubicBezTo>
                  <a:close/>
                </a:path>
                <a:path w="1393480" h="1200330" stroke="0" extrusionOk="0">
                  <a:moveTo>
                    <a:pt x="0" y="0"/>
                  </a:moveTo>
                  <a:cubicBezTo>
                    <a:pt x="144360" y="-28393"/>
                    <a:pt x="266313" y="51436"/>
                    <a:pt x="436624" y="0"/>
                  </a:cubicBezTo>
                  <a:cubicBezTo>
                    <a:pt x="606935" y="-51436"/>
                    <a:pt x="720848" y="26353"/>
                    <a:pt x="859313" y="0"/>
                  </a:cubicBezTo>
                  <a:cubicBezTo>
                    <a:pt x="997778" y="-26353"/>
                    <a:pt x="1229557" y="25761"/>
                    <a:pt x="1393480" y="0"/>
                  </a:cubicBezTo>
                  <a:cubicBezTo>
                    <a:pt x="1402517" y="141823"/>
                    <a:pt x="1355638" y="290330"/>
                    <a:pt x="1393480" y="400110"/>
                  </a:cubicBezTo>
                  <a:cubicBezTo>
                    <a:pt x="1431322" y="509890"/>
                    <a:pt x="1392890" y="618499"/>
                    <a:pt x="1393480" y="764210"/>
                  </a:cubicBezTo>
                  <a:cubicBezTo>
                    <a:pt x="1394070" y="909921"/>
                    <a:pt x="1391093" y="1104740"/>
                    <a:pt x="1393480" y="1200330"/>
                  </a:cubicBezTo>
                  <a:cubicBezTo>
                    <a:pt x="1261369" y="1208704"/>
                    <a:pt x="1109127" y="1197855"/>
                    <a:pt x="901117" y="1200330"/>
                  </a:cubicBezTo>
                  <a:cubicBezTo>
                    <a:pt x="693107" y="1202805"/>
                    <a:pt x="616644" y="1151666"/>
                    <a:pt x="408754" y="1200330"/>
                  </a:cubicBezTo>
                  <a:cubicBezTo>
                    <a:pt x="200864" y="1248994"/>
                    <a:pt x="144596" y="1174948"/>
                    <a:pt x="0" y="1200330"/>
                  </a:cubicBezTo>
                  <a:cubicBezTo>
                    <a:pt x="-30388" y="1026854"/>
                    <a:pt x="4268" y="951189"/>
                    <a:pt x="0" y="788217"/>
                  </a:cubicBezTo>
                  <a:cubicBezTo>
                    <a:pt x="-4268" y="625245"/>
                    <a:pt x="26933" y="574290"/>
                    <a:pt x="0" y="400110"/>
                  </a:cubicBezTo>
                  <a:cubicBezTo>
                    <a:pt x="-26933" y="225930"/>
                    <a:pt x="6496" y="93786"/>
                    <a:pt x="0" y="0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28575">
              <a:solidFill>
                <a:schemeClr val="tx1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279172439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8" name="CasellaDiTesto 107">
              <a:extLst>
                <a:ext uri="{FF2B5EF4-FFF2-40B4-BE49-F238E27FC236}">
                  <a16:creationId xmlns:a16="http://schemas.microsoft.com/office/drawing/2014/main" id="{03D2341C-2D69-7298-763E-C1D8903EF3A2}"/>
                </a:ext>
              </a:extLst>
            </p:cNvPr>
            <p:cNvSpPr txBox="1"/>
            <p:nvPr/>
          </p:nvSpPr>
          <p:spPr>
            <a:xfrm>
              <a:off x="6752481" y="3257390"/>
              <a:ext cx="15126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Fast Object </a:t>
              </a:r>
            </a:p>
            <a:p>
              <a:pPr algn="ctr"/>
              <a:r>
                <a:rPr lang="it-IT" b="1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Storage</a:t>
              </a:r>
            </a:p>
          </p:txBody>
        </p:sp>
      </p:grpSp>
      <p:sp>
        <p:nvSpPr>
          <p:cNvPr id="55" name="Freccia bidirezionale verticale 54">
            <a:extLst>
              <a:ext uri="{FF2B5EF4-FFF2-40B4-BE49-F238E27FC236}">
                <a16:creationId xmlns:a16="http://schemas.microsoft.com/office/drawing/2014/main" id="{3CFABE97-DF06-05B5-865F-20E7D259FFAF}"/>
              </a:ext>
            </a:extLst>
          </p:cNvPr>
          <p:cNvSpPr/>
          <p:nvPr/>
        </p:nvSpPr>
        <p:spPr>
          <a:xfrm>
            <a:off x="4504039" y="1133402"/>
            <a:ext cx="128495" cy="1808770"/>
          </a:xfrm>
          <a:prstGeom prst="upDownArrow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8495"/>
                      <a:gd name="connsiteY0" fmla="*/ 64248 h 1808770"/>
                      <a:gd name="connsiteX1" fmla="*/ 64248 w 128495"/>
                      <a:gd name="connsiteY1" fmla="*/ 0 h 1808770"/>
                      <a:gd name="connsiteX2" fmla="*/ 128495 w 128495"/>
                      <a:gd name="connsiteY2" fmla="*/ 64248 h 1808770"/>
                      <a:gd name="connsiteX3" fmla="*/ 96371 w 128495"/>
                      <a:gd name="connsiteY3" fmla="*/ 64248 h 1808770"/>
                      <a:gd name="connsiteX4" fmla="*/ 96371 w 128495"/>
                      <a:gd name="connsiteY4" fmla="*/ 607537 h 1808770"/>
                      <a:gd name="connsiteX5" fmla="*/ 96371 w 128495"/>
                      <a:gd name="connsiteY5" fmla="*/ 1167629 h 1808770"/>
                      <a:gd name="connsiteX6" fmla="*/ 96371 w 128495"/>
                      <a:gd name="connsiteY6" fmla="*/ 1744523 h 1808770"/>
                      <a:gd name="connsiteX7" fmla="*/ 128495 w 128495"/>
                      <a:gd name="connsiteY7" fmla="*/ 1744523 h 1808770"/>
                      <a:gd name="connsiteX8" fmla="*/ 64248 w 128495"/>
                      <a:gd name="connsiteY8" fmla="*/ 1808770 h 1808770"/>
                      <a:gd name="connsiteX9" fmla="*/ 0 w 128495"/>
                      <a:gd name="connsiteY9" fmla="*/ 1744523 h 1808770"/>
                      <a:gd name="connsiteX10" fmla="*/ 32124 w 128495"/>
                      <a:gd name="connsiteY10" fmla="*/ 1744523 h 1808770"/>
                      <a:gd name="connsiteX11" fmla="*/ 32124 w 128495"/>
                      <a:gd name="connsiteY11" fmla="*/ 1234840 h 1808770"/>
                      <a:gd name="connsiteX12" fmla="*/ 32124 w 128495"/>
                      <a:gd name="connsiteY12" fmla="*/ 691551 h 1808770"/>
                      <a:gd name="connsiteX13" fmla="*/ 32124 w 128495"/>
                      <a:gd name="connsiteY13" fmla="*/ 64248 h 1808770"/>
                      <a:gd name="connsiteX14" fmla="*/ 0 w 128495"/>
                      <a:gd name="connsiteY14" fmla="*/ 64248 h 1808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28495" h="1808770" fill="none" extrusionOk="0">
                        <a:moveTo>
                          <a:pt x="0" y="64248"/>
                        </a:moveTo>
                        <a:cubicBezTo>
                          <a:pt x="14271" y="38371"/>
                          <a:pt x="39620" y="25937"/>
                          <a:pt x="64248" y="0"/>
                        </a:cubicBezTo>
                        <a:cubicBezTo>
                          <a:pt x="86087" y="6463"/>
                          <a:pt x="96429" y="42543"/>
                          <a:pt x="128495" y="64248"/>
                        </a:cubicBezTo>
                        <a:cubicBezTo>
                          <a:pt x="119792" y="65559"/>
                          <a:pt x="110313" y="63292"/>
                          <a:pt x="96371" y="64248"/>
                        </a:cubicBezTo>
                        <a:cubicBezTo>
                          <a:pt x="121993" y="194580"/>
                          <a:pt x="86579" y="473336"/>
                          <a:pt x="96371" y="607537"/>
                        </a:cubicBezTo>
                        <a:cubicBezTo>
                          <a:pt x="106163" y="741738"/>
                          <a:pt x="46930" y="938845"/>
                          <a:pt x="96371" y="1167629"/>
                        </a:cubicBezTo>
                        <a:cubicBezTo>
                          <a:pt x="145812" y="1396413"/>
                          <a:pt x="32547" y="1459158"/>
                          <a:pt x="96371" y="1744523"/>
                        </a:cubicBezTo>
                        <a:cubicBezTo>
                          <a:pt x="108283" y="1741761"/>
                          <a:pt x="115003" y="1746058"/>
                          <a:pt x="128495" y="1744523"/>
                        </a:cubicBezTo>
                        <a:cubicBezTo>
                          <a:pt x="106019" y="1775425"/>
                          <a:pt x="86814" y="1775105"/>
                          <a:pt x="64248" y="1808770"/>
                        </a:cubicBezTo>
                        <a:cubicBezTo>
                          <a:pt x="36678" y="1788568"/>
                          <a:pt x="22124" y="1759033"/>
                          <a:pt x="0" y="1744523"/>
                        </a:cubicBezTo>
                        <a:cubicBezTo>
                          <a:pt x="12266" y="1743281"/>
                          <a:pt x="17877" y="1746009"/>
                          <a:pt x="32124" y="1744523"/>
                        </a:cubicBezTo>
                        <a:cubicBezTo>
                          <a:pt x="31614" y="1576483"/>
                          <a:pt x="73564" y="1347038"/>
                          <a:pt x="32124" y="1234840"/>
                        </a:cubicBezTo>
                        <a:cubicBezTo>
                          <a:pt x="-9316" y="1122642"/>
                          <a:pt x="95714" y="839174"/>
                          <a:pt x="32124" y="691551"/>
                        </a:cubicBezTo>
                        <a:cubicBezTo>
                          <a:pt x="-31466" y="543928"/>
                          <a:pt x="48046" y="258609"/>
                          <a:pt x="32124" y="64248"/>
                        </a:cubicBezTo>
                        <a:cubicBezTo>
                          <a:pt x="18709" y="65841"/>
                          <a:pt x="13470" y="63185"/>
                          <a:pt x="0" y="64248"/>
                        </a:cubicBezTo>
                        <a:close/>
                      </a:path>
                      <a:path w="128495" h="1808770" stroke="0" extrusionOk="0">
                        <a:moveTo>
                          <a:pt x="0" y="64248"/>
                        </a:moveTo>
                        <a:cubicBezTo>
                          <a:pt x="22323" y="36771"/>
                          <a:pt x="54309" y="16547"/>
                          <a:pt x="64248" y="0"/>
                        </a:cubicBezTo>
                        <a:cubicBezTo>
                          <a:pt x="93438" y="16016"/>
                          <a:pt x="93850" y="43096"/>
                          <a:pt x="128495" y="64248"/>
                        </a:cubicBezTo>
                        <a:cubicBezTo>
                          <a:pt x="121342" y="65770"/>
                          <a:pt x="111384" y="63415"/>
                          <a:pt x="96371" y="64248"/>
                        </a:cubicBezTo>
                        <a:cubicBezTo>
                          <a:pt x="105246" y="187960"/>
                          <a:pt x="93624" y="378987"/>
                          <a:pt x="96371" y="641142"/>
                        </a:cubicBezTo>
                        <a:cubicBezTo>
                          <a:pt x="99118" y="903297"/>
                          <a:pt x="34034" y="1040973"/>
                          <a:pt x="96371" y="1167629"/>
                        </a:cubicBezTo>
                        <a:cubicBezTo>
                          <a:pt x="158708" y="1294285"/>
                          <a:pt x="62417" y="1477357"/>
                          <a:pt x="96371" y="1744523"/>
                        </a:cubicBezTo>
                        <a:cubicBezTo>
                          <a:pt x="111146" y="1741320"/>
                          <a:pt x="117931" y="1746264"/>
                          <a:pt x="128495" y="1744523"/>
                        </a:cubicBezTo>
                        <a:cubicBezTo>
                          <a:pt x="107256" y="1772455"/>
                          <a:pt x="95291" y="1776579"/>
                          <a:pt x="64248" y="1808770"/>
                        </a:cubicBezTo>
                        <a:cubicBezTo>
                          <a:pt x="31882" y="1785313"/>
                          <a:pt x="27011" y="1763948"/>
                          <a:pt x="0" y="1744523"/>
                        </a:cubicBezTo>
                        <a:cubicBezTo>
                          <a:pt x="8653" y="1743195"/>
                          <a:pt x="21858" y="1746596"/>
                          <a:pt x="32124" y="1744523"/>
                        </a:cubicBezTo>
                        <a:cubicBezTo>
                          <a:pt x="20209" y="1547054"/>
                          <a:pt x="84429" y="1451306"/>
                          <a:pt x="32124" y="1184431"/>
                        </a:cubicBezTo>
                        <a:cubicBezTo>
                          <a:pt x="-20181" y="917556"/>
                          <a:pt x="79691" y="760212"/>
                          <a:pt x="32124" y="624340"/>
                        </a:cubicBezTo>
                        <a:cubicBezTo>
                          <a:pt x="-15443" y="488468"/>
                          <a:pt x="73620" y="289771"/>
                          <a:pt x="32124" y="64248"/>
                        </a:cubicBezTo>
                        <a:cubicBezTo>
                          <a:pt x="25415" y="66114"/>
                          <a:pt x="15960" y="61512"/>
                          <a:pt x="0" y="6424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Freccia bidirezionale verticale 61">
            <a:extLst>
              <a:ext uri="{FF2B5EF4-FFF2-40B4-BE49-F238E27FC236}">
                <a16:creationId xmlns:a16="http://schemas.microsoft.com/office/drawing/2014/main" id="{DBCD9496-4CDF-A191-F070-200B91C250AB}"/>
              </a:ext>
            </a:extLst>
          </p:cNvPr>
          <p:cNvSpPr/>
          <p:nvPr/>
        </p:nvSpPr>
        <p:spPr>
          <a:xfrm>
            <a:off x="4686919" y="1133402"/>
            <a:ext cx="128495" cy="1808770"/>
          </a:xfrm>
          <a:prstGeom prst="up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Freccia bidirezionale verticale 62">
            <a:extLst>
              <a:ext uri="{FF2B5EF4-FFF2-40B4-BE49-F238E27FC236}">
                <a16:creationId xmlns:a16="http://schemas.microsoft.com/office/drawing/2014/main" id="{EF5AB29D-DF0F-F2CE-1FA2-D369DC91E82D}"/>
              </a:ext>
            </a:extLst>
          </p:cNvPr>
          <p:cNvSpPr/>
          <p:nvPr/>
        </p:nvSpPr>
        <p:spPr>
          <a:xfrm>
            <a:off x="4890119" y="1143562"/>
            <a:ext cx="128495" cy="1808770"/>
          </a:xfrm>
          <a:prstGeom prst="up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Freccia in giù 60">
            <a:extLst>
              <a:ext uri="{FF2B5EF4-FFF2-40B4-BE49-F238E27FC236}">
                <a16:creationId xmlns:a16="http://schemas.microsoft.com/office/drawing/2014/main" id="{20782836-DD60-BA5A-14C6-82FDB4132517}"/>
              </a:ext>
            </a:extLst>
          </p:cNvPr>
          <p:cNvSpPr/>
          <p:nvPr/>
        </p:nvSpPr>
        <p:spPr>
          <a:xfrm>
            <a:off x="5659755" y="1166346"/>
            <a:ext cx="454081" cy="17758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4" name="Connettore 2 63">
            <a:extLst>
              <a:ext uri="{FF2B5EF4-FFF2-40B4-BE49-F238E27FC236}">
                <a16:creationId xmlns:a16="http://schemas.microsoft.com/office/drawing/2014/main" id="{19C28582-9D0E-68D0-1CF9-A31C9FAF1382}"/>
              </a:ext>
            </a:extLst>
          </p:cNvPr>
          <p:cNvCxnSpPr>
            <a:cxnSpLocks/>
          </p:cNvCxnSpPr>
          <p:nvPr/>
        </p:nvCxnSpPr>
        <p:spPr>
          <a:xfrm>
            <a:off x="2398839" y="1058112"/>
            <a:ext cx="1926098" cy="0"/>
          </a:xfrm>
          <a:prstGeom prst="straightConnector1">
            <a:avLst/>
          </a:prstGeom>
          <a:ln w="50800">
            <a:solidFill>
              <a:srgbClr val="00B050"/>
            </a:solidFill>
            <a:prstDash val="sysDot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5" name="Connettore 2 64">
            <a:extLst>
              <a:ext uri="{FF2B5EF4-FFF2-40B4-BE49-F238E27FC236}">
                <a16:creationId xmlns:a16="http://schemas.microsoft.com/office/drawing/2014/main" id="{33E383E2-416D-C8F8-99C3-B4F8D3C7A228}"/>
              </a:ext>
            </a:extLst>
          </p:cNvPr>
          <p:cNvCxnSpPr>
            <a:cxnSpLocks/>
          </p:cNvCxnSpPr>
          <p:nvPr/>
        </p:nvCxnSpPr>
        <p:spPr>
          <a:xfrm>
            <a:off x="2400322" y="904085"/>
            <a:ext cx="1924615" cy="0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6" name="Connettore 2 65">
            <a:extLst>
              <a:ext uri="{FF2B5EF4-FFF2-40B4-BE49-F238E27FC236}">
                <a16:creationId xmlns:a16="http://schemas.microsoft.com/office/drawing/2014/main" id="{FDFE9661-35E0-A3BF-7995-F0164F642967}"/>
              </a:ext>
            </a:extLst>
          </p:cNvPr>
          <p:cNvCxnSpPr>
            <a:cxnSpLocks/>
          </p:cNvCxnSpPr>
          <p:nvPr/>
        </p:nvCxnSpPr>
        <p:spPr>
          <a:xfrm>
            <a:off x="2398839" y="773900"/>
            <a:ext cx="1926098" cy="0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E2F68AB1-7D48-426D-7A7D-BDAC157EBA54}"/>
              </a:ext>
            </a:extLst>
          </p:cNvPr>
          <p:cNvCxnSpPr>
            <a:cxnSpLocks/>
          </p:cNvCxnSpPr>
          <p:nvPr/>
        </p:nvCxnSpPr>
        <p:spPr>
          <a:xfrm>
            <a:off x="7996516" y="2745182"/>
            <a:ext cx="2213378" cy="3030410"/>
          </a:xfrm>
          <a:prstGeom prst="straightConnector1">
            <a:avLst/>
          </a:prstGeom>
          <a:ln w="50800">
            <a:solidFill>
              <a:srgbClr val="0070C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D806E96E-501D-AF2F-A2C2-EC3708F43161}"/>
              </a:ext>
            </a:extLst>
          </p:cNvPr>
          <p:cNvCxnSpPr>
            <a:cxnSpLocks/>
          </p:cNvCxnSpPr>
          <p:nvPr/>
        </p:nvCxnSpPr>
        <p:spPr>
          <a:xfrm flipV="1">
            <a:off x="7996516" y="2425463"/>
            <a:ext cx="2223273" cy="22585"/>
          </a:xfrm>
          <a:prstGeom prst="straightConnector1">
            <a:avLst/>
          </a:prstGeom>
          <a:ln w="50800">
            <a:solidFill>
              <a:srgbClr val="0070C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" name="Gruppo 1">
            <a:extLst>
              <a:ext uri="{FF2B5EF4-FFF2-40B4-BE49-F238E27FC236}">
                <a16:creationId xmlns:a16="http://schemas.microsoft.com/office/drawing/2014/main" id="{6701F3F8-320E-75CE-631B-0C746FA1790A}"/>
              </a:ext>
            </a:extLst>
          </p:cNvPr>
          <p:cNvGrpSpPr/>
          <p:nvPr/>
        </p:nvGrpSpPr>
        <p:grpSpPr>
          <a:xfrm>
            <a:off x="6433507" y="1578124"/>
            <a:ext cx="1691232" cy="1945190"/>
            <a:chOff x="6433507" y="1578124"/>
            <a:chExt cx="1691232" cy="1945190"/>
          </a:xfrm>
        </p:grpSpPr>
        <p:sp>
          <p:nvSpPr>
            <p:cNvPr id="116" name="Rettangolo 115">
              <a:extLst>
                <a:ext uri="{FF2B5EF4-FFF2-40B4-BE49-F238E27FC236}">
                  <a16:creationId xmlns:a16="http://schemas.microsoft.com/office/drawing/2014/main" id="{7A021D27-2A75-872C-8ABD-607E8A2A1A61}"/>
                </a:ext>
              </a:extLst>
            </p:cNvPr>
            <p:cNvSpPr/>
            <p:nvPr/>
          </p:nvSpPr>
          <p:spPr>
            <a:xfrm>
              <a:off x="6433507" y="1578124"/>
              <a:ext cx="1691232" cy="1945190"/>
            </a:xfrm>
            <a:custGeom>
              <a:avLst/>
              <a:gdLst>
                <a:gd name="connsiteX0" fmla="*/ 0 w 1691232"/>
                <a:gd name="connsiteY0" fmla="*/ 0 h 1945190"/>
                <a:gd name="connsiteX1" fmla="*/ 529919 w 1691232"/>
                <a:gd name="connsiteY1" fmla="*/ 0 h 1945190"/>
                <a:gd name="connsiteX2" fmla="*/ 1042926 w 1691232"/>
                <a:gd name="connsiteY2" fmla="*/ 0 h 1945190"/>
                <a:gd name="connsiteX3" fmla="*/ 1691232 w 1691232"/>
                <a:gd name="connsiteY3" fmla="*/ 0 h 1945190"/>
                <a:gd name="connsiteX4" fmla="*/ 1691232 w 1691232"/>
                <a:gd name="connsiteY4" fmla="*/ 687300 h 1945190"/>
                <a:gd name="connsiteX5" fmla="*/ 1691232 w 1691232"/>
                <a:gd name="connsiteY5" fmla="*/ 1335697 h 1945190"/>
                <a:gd name="connsiteX6" fmla="*/ 1691232 w 1691232"/>
                <a:gd name="connsiteY6" fmla="*/ 1945190 h 1945190"/>
                <a:gd name="connsiteX7" fmla="*/ 1110576 w 1691232"/>
                <a:gd name="connsiteY7" fmla="*/ 1945190 h 1945190"/>
                <a:gd name="connsiteX8" fmla="*/ 513007 w 1691232"/>
                <a:gd name="connsiteY8" fmla="*/ 1945190 h 1945190"/>
                <a:gd name="connsiteX9" fmla="*/ 0 w 1691232"/>
                <a:gd name="connsiteY9" fmla="*/ 1945190 h 1945190"/>
                <a:gd name="connsiteX10" fmla="*/ 0 w 1691232"/>
                <a:gd name="connsiteY10" fmla="*/ 1277341 h 1945190"/>
                <a:gd name="connsiteX11" fmla="*/ 0 w 1691232"/>
                <a:gd name="connsiteY11" fmla="*/ 628945 h 1945190"/>
                <a:gd name="connsiteX12" fmla="*/ 0 w 1691232"/>
                <a:gd name="connsiteY12" fmla="*/ 0 h 194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91232" h="1945190" fill="none" extrusionOk="0">
                  <a:moveTo>
                    <a:pt x="0" y="0"/>
                  </a:moveTo>
                  <a:cubicBezTo>
                    <a:pt x="108160" y="-8193"/>
                    <a:pt x="279783" y="-24275"/>
                    <a:pt x="529919" y="0"/>
                  </a:cubicBezTo>
                  <a:cubicBezTo>
                    <a:pt x="780055" y="24275"/>
                    <a:pt x="852434" y="-259"/>
                    <a:pt x="1042926" y="0"/>
                  </a:cubicBezTo>
                  <a:cubicBezTo>
                    <a:pt x="1233418" y="259"/>
                    <a:pt x="1435057" y="-10210"/>
                    <a:pt x="1691232" y="0"/>
                  </a:cubicBezTo>
                  <a:cubicBezTo>
                    <a:pt x="1700866" y="273679"/>
                    <a:pt x="1672710" y="363885"/>
                    <a:pt x="1691232" y="687300"/>
                  </a:cubicBezTo>
                  <a:cubicBezTo>
                    <a:pt x="1709754" y="1010715"/>
                    <a:pt x="1664748" y="1184455"/>
                    <a:pt x="1691232" y="1335697"/>
                  </a:cubicBezTo>
                  <a:cubicBezTo>
                    <a:pt x="1717716" y="1486939"/>
                    <a:pt x="1699846" y="1701004"/>
                    <a:pt x="1691232" y="1945190"/>
                  </a:cubicBezTo>
                  <a:cubicBezTo>
                    <a:pt x="1407490" y="1949574"/>
                    <a:pt x="1302105" y="1928736"/>
                    <a:pt x="1110576" y="1945190"/>
                  </a:cubicBezTo>
                  <a:cubicBezTo>
                    <a:pt x="919047" y="1961644"/>
                    <a:pt x="683016" y="1968929"/>
                    <a:pt x="513007" y="1945190"/>
                  </a:cubicBezTo>
                  <a:cubicBezTo>
                    <a:pt x="342998" y="1921451"/>
                    <a:pt x="156893" y="1943143"/>
                    <a:pt x="0" y="1945190"/>
                  </a:cubicBezTo>
                  <a:cubicBezTo>
                    <a:pt x="-29871" y="1795983"/>
                    <a:pt x="-13939" y="1575909"/>
                    <a:pt x="0" y="1277341"/>
                  </a:cubicBezTo>
                  <a:cubicBezTo>
                    <a:pt x="13939" y="978773"/>
                    <a:pt x="17914" y="806240"/>
                    <a:pt x="0" y="628945"/>
                  </a:cubicBezTo>
                  <a:cubicBezTo>
                    <a:pt x="-17914" y="451650"/>
                    <a:pt x="-17879" y="230413"/>
                    <a:pt x="0" y="0"/>
                  </a:cubicBezTo>
                  <a:close/>
                </a:path>
                <a:path w="1691232" h="1945190" stroke="0" extrusionOk="0">
                  <a:moveTo>
                    <a:pt x="0" y="0"/>
                  </a:moveTo>
                  <a:cubicBezTo>
                    <a:pt x="244892" y="-5148"/>
                    <a:pt x="352060" y="10222"/>
                    <a:pt x="529919" y="0"/>
                  </a:cubicBezTo>
                  <a:cubicBezTo>
                    <a:pt x="707778" y="-10222"/>
                    <a:pt x="818596" y="16223"/>
                    <a:pt x="1042926" y="0"/>
                  </a:cubicBezTo>
                  <a:cubicBezTo>
                    <a:pt x="1267256" y="-16223"/>
                    <a:pt x="1522226" y="1985"/>
                    <a:pt x="1691232" y="0"/>
                  </a:cubicBezTo>
                  <a:cubicBezTo>
                    <a:pt x="1703843" y="289932"/>
                    <a:pt x="1659093" y="373571"/>
                    <a:pt x="1691232" y="648397"/>
                  </a:cubicBezTo>
                  <a:cubicBezTo>
                    <a:pt x="1723371" y="923223"/>
                    <a:pt x="1710523" y="1044930"/>
                    <a:pt x="1691232" y="1238438"/>
                  </a:cubicBezTo>
                  <a:cubicBezTo>
                    <a:pt x="1671941" y="1431946"/>
                    <a:pt x="1688759" y="1601171"/>
                    <a:pt x="1691232" y="1945190"/>
                  </a:cubicBezTo>
                  <a:cubicBezTo>
                    <a:pt x="1449021" y="1932713"/>
                    <a:pt x="1237635" y="1928541"/>
                    <a:pt x="1093663" y="1945190"/>
                  </a:cubicBezTo>
                  <a:cubicBezTo>
                    <a:pt x="949691" y="1961839"/>
                    <a:pt x="793016" y="1969936"/>
                    <a:pt x="496095" y="1945190"/>
                  </a:cubicBezTo>
                  <a:cubicBezTo>
                    <a:pt x="199174" y="1920444"/>
                    <a:pt x="107597" y="1966704"/>
                    <a:pt x="0" y="1945190"/>
                  </a:cubicBezTo>
                  <a:cubicBezTo>
                    <a:pt x="-10505" y="1805451"/>
                    <a:pt x="-15855" y="1474267"/>
                    <a:pt x="0" y="1277341"/>
                  </a:cubicBezTo>
                  <a:cubicBezTo>
                    <a:pt x="15855" y="1080415"/>
                    <a:pt x="-861" y="878536"/>
                    <a:pt x="0" y="648397"/>
                  </a:cubicBezTo>
                  <a:cubicBezTo>
                    <a:pt x="861" y="418258"/>
                    <a:pt x="1125" y="158465"/>
                    <a:pt x="0" y="0"/>
                  </a:cubicBezTo>
                  <a:close/>
                </a:path>
              </a:pathLst>
            </a:custGeom>
            <a:solidFill>
              <a:schemeClr val="tx2">
                <a:lumMod val="25000"/>
              </a:schemeClr>
            </a:solidFill>
            <a:ln w="28575">
              <a:solidFill>
                <a:schemeClr val="tx2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279172439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7" name="CasellaDiTesto 116">
              <a:extLst>
                <a:ext uri="{FF2B5EF4-FFF2-40B4-BE49-F238E27FC236}">
                  <a16:creationId xmlns:a16="http://schemas.microsoft.com/office/drawing/2014/main" id="{1A79B5F0-E409-9308-752D-5567343693C3}"/>
                </a:ext>
              </a:extLst>
            </p:cNvPr>
            <p:cNvSpPr txBox="1"/>
            <p:nvPr/>
          </p:nvSpPr>
          <p:spPr>
            <a:xfrm>
              <a:off x="6544428" y="2794356"/>
              <a:ext cx="1512636" cy="646331"/>
            </a:xfrm>
            <a:prstGeom prst="rect">
              <a:avLst/>
            </a:prstGeom>
            <a:solidFill>
              <a:schemeClr val="tx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Fast </a:t>
              </a:r>
              <a:r>
                <a:rPr lang="it-IT" b="1" dirty="0" err="1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Search</a:t>
              </a:r>
              <a:r>
                <a:rPr lang="it-IT" b="1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</a:p>
            <a:p>
              <a:pPr algn="ctr"/>
              <a:r>
                <a:rPr lang="it-IT" b="1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Engine</a:t>
              </a:r>
            </a:p>
          </p:txBody>
        </p:sp>
        <p:cxnSp>
          <p:nvCxnSpPr>
            <p:cNvPr id="118" name="Connettore diritto 117">
              <a:extLst>
                <a:ext uri="{FF2B5EF4-FFF2-40B4-BE49-F238E27FC236}">
                  <a16:creationId xmlns:a16="http://schemas.microsoft.com/office/drawing/2014/main" id="{E81E2798-C480-7418-2378-6450CC37BD1B}"/>
                </a:ext>
              </a:extLst>
            </p:cNvPr>
            <p:cNvCxnSpPr>
              <a:cxnSpLocks/>
            </p:cNvCxnSpPr>
            <p:nvPr/>
          </p:nvCxnSpPr>
          <p:spPr>
            <a:xfrm>
              <a:off x="6487695" y="2798721"/>
              <a:ext cx="1582855" cy="0"/>
            </a:xfrm>
            <a:prstGeom prst="line">
              <a:avLst/>
            </a:prstGeom>
            <a:solidFill>
              <a:schemeClr val="tx2">
                <a:lumMod val="25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CasellaDiTesto 118">
              <a:extLst>
                <a:ext uri="{FF2B5EF4-FFF2-40B4-BE49-F238E27FC236}">
                  <a16:creationId xmlns:a16="http://schemas.microsoft.com/office/drawing/2014/main" id="{43172A20-660A-DEE2-042A-D9808662A6E7}"/>
                </a:ext>
              </a:extLst>
            </p:cNvPr>
            <p:cNvSpPr txBox="1"/>
            <p:nvPr/>
          </p:nvSpPr>
          <p:spPr>
            <a:xfrm>
              <a:off x="6451635" y="1714361"/>
              <a:ext cx="1560042" cy="369332"/>
            </a:xfrm>
            <a:prstGeom prst="rect">
              <a:avLst/>
            </a:prstGeom>
            <a:solidFill>
              <a:schemeClr val="tx2">
                <a:lumMod val="2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it-IT" b="1" dirty="0" err="1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Unified</a:t>
              </a:r>
              <a:r>
                <a:rPr lang="it-IT" b="1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Model</a:t>
              </a:r>
              <a:endParaRPr lang="it-IT" dirty="0"/>
            </a:p>
          </p:txBody>
        </p:sp>
        <p:sp>
          <p:nvSpPr>
            <p:cNvPr id="120" name="CasellaDiTesto 119">
              <a:extLst>
                <a:ext uri="{FF2B5EF4-FFF2-40B4-BE49-F238E27FC236}">
                  <a16:creationId xmlns:a16="http://schemas.microsoft.com/office/drawing/2014/main" id="{40958A89-9209-13EF-42CB-550200529B5A}"/>
                </a:ext>
              </a:extLst>
            </p:cNvPr>
            <p:cNvSpPr txBox="1"/>
            <p:nvPr/>
          </p:nvSpPr>
          <p:spPr>
            <a:xfrm>
              <a:off x="6525006" y="2098851"/>
              <a:ext cx="1526380" cy="646331"/>
            </a:xfrm>
            <a:prstGeom prst="rect">
              <a:avLst/>
            </a:prstGeom>
            <a:solidFill>
              <a:schemeClr val="tx2">
                <a:lumMod val="2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Data </a:t>
              </a:r>
            </a:p>
            <a:p>
              <a:pPr algn="ctr"/>
              <a:r>
                <a:rPr lang="it-IT" b="1" dirty="0" err="1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Virtualization</a:t>
              </a:r>
              <a:endParaRPr lang="it-IT" dirty="0"/>
            </a:p>
          </p:txBody>
        </p:sp>
        <p:cxnSp>
          <p:nvCxnSpPr>
            <p:cNvPr id="121" name="Connettore diritto 120">
              <a:extLst>
                <a:ext uri="{FF2B5EF4-FFF2-40B4-BE49-F238E27FC236}">
                  <a16:creationId xmlns:a16="http://schemas.microsoft.com/office/drawing/2014/main" id="{84D618D2-2CF3-94B6-0204-4FB3ACCBF2D0}"/>
                </a:ext>
              </a:extLst>
            </p:cNvPr>
            <p:cNvCxnSpPr>
              <a:cxnSpLocks/>
            </p:cNvCxnSpPr>
            <p:nvPr/>
          </p:nvCxnSpPr>
          <p:spPr>
            <a:xfrm>
              <a:off x="6492316" y="2101381"/>
              <a:ext cx="1582855" cy="0"/>
            </a:xfrm>
            <a:prstGeom prst="line">
              <a:avLst/>
            </a:prstGeom>
            <a:solidFill>
              <a:schemeClr val="tx2">
                <a:lumMod val="25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8327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F1F815A-4EC5-628A-B719-B0BF8A3897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96"/>
            <a:ext cx="12192000" cy="688657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F65DF7B-67FD-CC0B-48D6-1B6566542EA6}"/>
              </a:ext>
            </a:extLst>
          </p:cNvPr>
          <p:cNvSpPr txBox="1"/>
          <p:nvPr/>
        </p:nvSpPr>
        <p:spPr>
          <a:xfrm>
            <a:off x="9940176" y="4941004"/>
            <a:ext cx="607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SQL</a:t>
            </a:r>
            <a:endParaRPr lang="it-IT" b="1" dirty="0">
              <a:solidFill>
                <a:schemeClr val="tx1">
                  <a:lumMod val="50000"/>
                  <a:lumOff val="50000"/>
                </a:schemeClr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7F1D51E4-C6FF-AFD6-8CE5-84CAEB8FAA2E}"/>
              </a:ext>
            </a:extLst>
          </p:cNvPr>
          <p:cNvSpPr/>
          <p:nvPr/>
        </p:nvSpPr>
        <p:spPr>
          <a:xfrm flipV="1">
            <a:off x="1386471" y="334428"/>
            <a:ext cx="1041423" cy="3139126"/>
          </a:xfrm>
          <a:prstGeom prst="roundRect">
            <a:avLst/>
          </a:prstGeom>
          <a:solidFill>
            <a:srgbClr val="CCFF99">
              <a:alpha val="42000"/>
            </a:srgbClr>
          </a:solidFill>
          <a:ln>
            <a:solidFill>
              <a:schemeClr val="accent6">
                <a:lumMod val="60000"/>
                <a:lumOff val="40000"/>
                <a:alpha val="4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Elaborazione alternativa 22">
            <a:extLst>
              <a:ext uri="{FF2B5EF4-FFF2-40B4-BE49-F238E27FC236}">
                <a16:creationId xmlns:a16="http://schemas.microsoft.com/office/drawing/2014/main" id="{2444EBF6-6365-5951-1703-BCF1A0784E51}"/>
              </a:ext>
            </a:extLst>
          </p:cNvPr>
          <p:cNvSpPr/>
          <p:nvPr/>
        </p:nvSpPr>
        <p:spPr>
          <a:xfrm>
            <a:off x="10219790" y="1557839"/>
            <a:ext cx="1512841" cy="1401347"/>
          </a:xfrm>
          <a:prstGeom prst="flowChartAlternateProcess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Self-BI &amp;</a:t>
            </a:r>
          </a:p>
          <a:p>
            <a:pPr algn="ctr"/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Analytics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0A32599-C498-76BE-6CC5-643CEC9C72AC}"/>
              </a:ext>
            </a:extLst>
          </p:cNvPr>
          <p:cNvSpPr txBox="1"/>
          <p:nvPr/>
        </p:nvSpPr>
        <p:spPr>
          <a:xfrm>
            <a:off x="9663102" y="1986266"/>
            <a:ext cx="607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SQL</a:t>
            </a:r>
            <a:endParaRPr lang="it-IT" b="1" dirty="0">
              <a:solidFill>
                <a:schemeClr val="tx1">
                  <a:lumMod val="50000"/>
                  <a:lumOff val="50000"/>
                </a:schemeClr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69C3153F-2048-ED53-9A2B-9A4500B88469}"/>
              </a:ext>
            </a:extLst>
          </p:cNvPr>
          <p:cNvGrpSpPr/>
          <p:nvPr/>
        </p:nvGrpSpPr>
        <p:grpSpPr>
          <a:xfrm>
            <a:off x="2924338" y="4533729"/>
            <a:ext cx="6679738" cy="1875972"/>
            <a:chOff x="4022993" y="3956247"/>
            <a:chExt cx="6679738" cy="1875972"/>
          </a:xfrm>
        </p:grpSpPr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7A6FDAFF-2648-FD6A-4C5A-6C6FB8460746}"/>
                </a:ext>
              </a:extLst>
            </p:cNvPr>
            <p:cNvSpPr/>
            <p:nvPr/>
          </p:nvSpPr>
          <p:spPr>
            <a:xfrm>
              <a:off x="5731189" y="4332583"/>
              <a:ext cx="2201327" cy="1200329"/>
            </a:xfrm>
            <a:custGeom>
              <a:avLst/>
              <a:gdLst>
                <a:gd name="connsiteX0" fmla="*/ 0 w 2201327"/>
                <a:gd name="connsiteY0" fmla="*/ 0 h 1200329"/>
                <a:gd name="connsiteX1" fmla="*/ 506305 w 2201327"/>
                <a:gd name="connsiteY1" fmla="*/ 0 h 1200329"/>
                <a:gd name="connsiteX2" fmla="*/ 990597 w 2201327"/>
                <a:gd name="connsiteY2" fmla="*/ 0 h 1200329"/>
                <a:gd name="connsiteX3" fmla="*/ 1540929 w 2201327"/>
                <a:gd name="connsiteY3" fmla="*/ 0 h 1200329"/>
                <a:gd name="connsiteX4" fmla="*/ 2201327 w 2201327"/>
                <a:gd name="connsiteY4" fmla="*/ 0 h 1200329"/>
                <a:gd name="connsiteX5" fmla="*/ 2201327 w 2201327"/>
                <a:gd name="connsiteY5" fmla="*/ 576158 h 1200329"/>
                <a:gd name="connsiteX6" fmla="*/ 2201327 w 2201327"/>
                <a:gd name="connsiteY6" fmla="*/ 1200329 h 1200329"/>
                <a:gd name="connsiteX7" fmla="*/ 1606969 w 2201327"/>
                <a:gd name="connsiteY7" fmla="*/ 1200329 h 1200329"/>
                <a:gd name="connsiteX8" fmla="*/ 1012610 w 2201327"/>
                <a:gd name="connsiteY8" fmla="*/ 1200329 h 1200329"/>
                <a:gd name="connsiteX9" fmla="*/ 0 w 2201327"/>
                <a:gd name="connsiteY9" fmla="*/ 1200329 h 1200329"/>
                <a:gd name="connsiteX10" fmla="*/ 0 w 2201327"/>
                <a:gd name="connsiteY10" fmla="*/ 588161 h 1200329"/>
                <a:gd name="connsiteX11" fmla="*/ 0 w 2201327"/>
                <a:gd name="connsiteY11" fmla="*/ 0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01327" h="1200329" extrusionOk="0">
                  <a:moveTo>
                    <a:pt x="0" y="0"/>
                  </a:moveTo>
                  <a:cubicBezTo>
                    <a:pt x="175363" y="-1389"/>
                    <a:pt x="303965" y="-17032"/>
                    <a:pt x="506305" y="0"/>
                  </a:cubicBezTo>
                  <a:cubicBezTo>
                    <a:pt x="708645" y="17032"/>
                    <a:pt x="792503" y="4795"/>
                    <a:pt x="990597" y="0"/>
                  </a:cubicBezTo>
                  <a:cubicBezTo>
                    <a:pt x="1188691" y="-4795"/>
                    <a:pt x="1427925" y="5577"/>
                    <a:pt x="1540929" y="0"/>
                  </a:cubicBezTo>
                  <a:cubicBezTo>
                    <a:pt x="1653933" y="-5577"/>
                    <a:pt x="2004869" y="29076"/>
                    <a:pt x="2201327" y="0"/>
                  </a:cubicBezTo>
                  <a:cubicBezTo>
                    <a:pt x="2219091" y="248715"/>
                    <a:pt x="2197493" y="437452"/>
                    <a:pt x="2201327" y="576158"/>
                  </a:cubicBezTo>
                  <a:cubicBezTo>
                    <a:pt x="2205161" y="714864"/>
                    <a:pt x="2227062" y="1025581"/>
                    <a:pt x="2201327" y="1200329"/>
                  </a:cubicBezTo>
                  <a:cubicBezTo>
                    <a:pt x="1986171" y="1171719"/>
                    <a:pt x="1808778" y="1180613"/>
                    <a:pt x="1606969" y="1200329"/>
                  </a:cubicBezTo>
                  <a:cubicBezTo>
                    <a:pt x="1405160" y="1220045"/>
                    <a:pt x="1266949" y="1172614"/>
                    <a:pt x="1012610" y="1200329"/>
                  </a:cubicBezTo>
                  <a:cubicBezTo>
                    <a:pt x="758271" y="1228044"/>
                    <a:pt x="306364" y="1169146"/>
                    <a:pt x="0" y="1200329"/>
                  </a:cubicBezTo>
                  <a:cubicBezTo>
                    <a:pt x="23846" y="896645"/>
                    <a:pt x="19037" y="848451"/>
                    <a:pt x="0" y="588161"/>
                  </a:cubicBezTo>
                  <a:cubicBezTo>
                    <a:pt x="-19037" y="327871"/>
                    <a:pt x="-25345" y="241992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chemeClr val="tx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79172439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75F420F0-A0AA-6769-4670-4E551B7D4129}"/>
                </a:ext>
              </a:extLst>
            </p:cNvPr>
            <p:cNvSpPr txBox="1"/>
            <p:nvPr/>
          </p:nvSpPr>
          <p:spPr>
            <a:xfrm>
              <a:off x="5731189" y="3956247"/>
              <a:ext cx="1274360" cy="369332"/>
            </a:xfrm>
            <a:custGeom>
              <a:avLst/>
              <a:gdLst>
                <a:gd name="connsiteX0" fmla="*/ 0 w 1274360"/>
                <a:gd name="connsiteY0" fmla="*/ 0 h 369332"/>
                <a:gd name="connsiteX1" fmla="*/ 624436 w 1274360"/>
                <a:gd name="connsiteY1" fmla="*/ 0 h 369332"/>
                <a:gd name="connsiteX2" fmla="*/ 1274360 w 1274360"/>
                <a:gd name="connsiteY2" fmla="*/ 0 h 369332"/>
                <a:gd name="connsiteX3" fmla="*/ 1274360 w 1274360"/>
                <a:gd name="connsiteY3" fmla="*/ 369332 h 369332"/>
                <a:gd name="connsiteX4" fmla="*/ 637180 w 1274360"/>
                <a:gd name="connsiteY4" fmla="*/ 369332 h 369332"/>
                <a:gd name="connsiteX5" fmla="*/ 0 w 1274360"/>
                <a:gd name="connsiteY5" fmla="*/ 369332 h 369332"/>
                <a:gd name="connsiteX6" fmla="*/ 0 w 1274360"/>
                <a:gd name="connsiteY6" fmla="*/ 0 h 369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4360" h="369332" extrusionOk="0">
                  <a:moveTo>
                    <a:pt x="0" y="0"/>
                  </a:moveTo>
                  <a:cubicBezTo>
                    <a:pt x="243744" y="-13814"/>
                    <a:pt x="486142" y="1016"/>
                    <a:pt x="624436" y="0"/>
                  </a:cubicBezTo>
                  <a:cubicBezTo>
                    <a:pt x="762730" y="-1016"/>
                    <a:pt x="1050810" y="27372"/>
                    <a:pt x="1274360" y="0"/>
                  </a:cubicBezTo>
                  <a:cubicBezTo>
                    <a:pt x="1269083" y="78977"/>
                    <a:pt x="1277176" y="271296"/>
                    <a:pt x="1274360" y="369332"/>
                  </a:cubicBezTo>
                  <a:cubicBezTo>
                    <a:pt x="1125079" y="359493"/>
                    <a:pt x="911697" y="367504"/>
                    <a:pt x="637180" y="369332"/>
                  </a:cubicBezTo>
                  <a:cubicBezTo>
                    <a:pt x="362663" y="371160"/>
                    <a:pt x="302224" y="394422"/>
                    <a:pt x="0" y="369332"/>
                  </a:cubicBezTo>
                  <a:cubicBezTo>
                    <a:pt x="-2324" y="217080"/>
                    <a:pt x="-5834" y="88445"/>
                    <a:pt x="0" y="0"/>
                  </a:cubicBezTo>
                  <a:close/>
                </a:path>
              </a:pathLst>
            </a:custGeom>
            <a:noFill/>
            <a:ln w="31750">
              <a:solidFill>
                <a:schemeClr val="tx2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it-IT" b="1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Batch ETL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2C16C4A1-E1DC-A3FB-A5BD-FDD3AF0E3DA8}"/>
                </a:ext>
              </a:extLst>
            </p:cNvPr>
            <p:cNvSpPr txBox="1"/>
            <p:nvPr/>
          </p:nvSpPr>
          <p:spPr>
            <a:xfrm>
              <a:off x="6132351" y="4338306"/>
              <a:ext cx="135453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Import </a:t>
              </a:r>
            </a:p>
            <a:p>
              <a:r>
                <a:rPr lang="it-IT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Preparatory</a:t>
              </a:r>
            </a:p>
            <a:p>
              <a:r>
                <a:rPr lang="it-IT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Staging</a:t>
              </a:r>
            </a:p>
            <a:p>
              <a:r>
                <a:rPr lang="it-IT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Datamart</a:t>
              </a:r>
            </a:p>
          </p:txBody>
        </p:sp>
        <p:sp>
          <p:nvSpPr>
            <p:cNvPr id="31" name="Freccia circolare a sinistra 30">
              <a:extLst>
                <a:ext uri="{FF2B5EF4-FFF2-40B4-BE49-F238E27FC236}">
                  <a16:creationId xmlns:a16="http://schemas.microsoft.com/office/drawing/2014/main" id="{919EA020-BC07-1720-D9EA-338E65CA02C9}"/>
                </a:ext>
              </a:extLst>
            </p:cNvPr>
            <p:cNvSpPr/>
            <p:nvPr/>
          </p:nvSpPr>
          <p:spPr>
            <a:xfrm>
              <a:off x="7440792" y="4877843"/>
              <a:ext cx="239486" cy="242729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33" name="Freccia circolare a destra 32">
              <a:extLst>
                <a:ext uri="{FF2B5EF4-FFF2-40B4-BE49-F238E27FC236}">
                  <a16:creationId xmlns:a16="http://schemas.microsoft.com/office/drawing/2014/main" id="{CAA7633C-C102-73B3-963A-2DFFDCDA6862}"/>
                </a:ext>
              </a:extLst>
            </p:cNvPr>
            <p:cNvSpPr/>
            <p:nvPr/>
          </p:nvSpPr>
          <p:spPr>
            <a:xfrm>
              <a:off x="5878624" y="4561580"/>
              <a:ext cx="253727" cy="24272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34" name="Freccia circolare a destra 33">
              <a:extLst>
                <a:ext uri="{FF2B5EF4-FFF2-40B4-BE49-F238E27FC236}">
                  <a16:creationId xmlns:a16="http://schemas.microsoft.com/office/drawing/2014/main" id="{D80C43B3-E369-4B02-CA0B-128D46B0E8DD}"/>
                </a:ext>
              </a:extLst>
            </p:cNvPr>
            <p:cNvSpPr/>
            <p:nvPr/>
          </p:nvSpPr>
          <p:spPr>
            <a:xfrm>
              <a:off x="5878624" y="5120572"/>
              <a:ext cx="253727" cy="24272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14359B99-EB49-31AD-732B-1252464ED75D}"/>
                    </a:ext>
                  </a:extLst>
                </p14:cNvPr>
                <p14:cNvContentPartPr/>
                <p14:nvPr/>
              </p14:nvContentPartPr>
              <p14:xfrm>
                <a:off x="6252008" y="4549406"/>
                <a:ext cx="719640" cy="3384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14359B99-EB49-31AD-732B-1252464ED75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198008" y="4441406"/>
                  <a:ext cx="82728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69B34F72-DE1D-13BE-0190-F4A13D20F6E2}"/>
                    </a:ext>
                  </a:extLst>
                </p14:cNvPr>
                <p14:cNvContentPartPr/>
                <p14:nvPr/>
              </p14:nvContentPartPr>
              <p14:xfrm>
                <a:off x="6219248" y="4800326"/>
                <a:ext cx="1098720" cy="36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69B34F72-DE1D-13BE-0190-F4A13D20F6E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165248" y="4692326"/>
                  <a:ext cx="120636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9" name="Input penna 38">
                  <a:extLst>
                    <a:ext uri="{FF2B5EF4-FFF2-40B4-BE49-F238E27FC236}">
                      <a16:creationId xmlns:a16="http://schemas.microsoft.com/office/drawing/2014/main" id="{23F2815F-F566-38B6-0183-7D638CA1E9DF}"/>
                    </a:ext>
                  </a:extLst>
                </p14:cNvPr>
                <p14:cNvContentPartPr/>
                <p14:nvPr/>
              </p14:nvContentPartPr>
              <p14:xfrm>
                <a:off x="6186488" y="5050886"/>
                <a:ext cx="695880" cy="11520"/>
              </p14:xfrm>
            </p:contentPart>
          </mc:Choice>
          <mc:Fallback xmlns="">
            <p:pic>
              <p:nvPicPr>
                <p:cNvPr id="39" name="Input penna 38">
                  <a:extLst>
                    <a:ext uri="{FF2B5EF4-FFF2-40B4-BE49-F238E27FC236}">
                      <a16:creationId xmlns:a16="http://schemas.microsoft.com/office/drawing/2014/main" id="{23F2815F-F566-38B6-0183-7D638CA1E9D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132488" y="4942886"/>
                  <a:ext cx="80352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C5236712-6C55-A4C5-2ACB-01F8B1D99742}"/>
                    </a:ext>
                  </a:extLst>
                </p14:cNvPr>
                <p14:cNvContentPartPr/>
                <p14:nvPr/>
              </p14:nvContentPartPr>
              <p14:xfrm>
                <a:off x="6197288" y="5323046"/>
                <a:ext cx="938880" cy="9864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C5236712-6C55-A4C5-2ACB-01F8B1D9974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143288" y="5215046"/>
                  <a:ext cx="1046520" cy="31428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1" name="Disco magnetico 40">
              <a:extLst>
                <a:ext uri="{FF2B5EF4-FFF2-40B4-BE49-F238E27FC236}">
                  <a16:creationId xmlns:a16="http://schemas.microsoft.com/office/drawing/2014/main" id="{E47CCC8D-BB0F-84E7-7615-DA514F40E385}"/>
                </a:ext>
              </a:extLst>
            </p:cNvPr>
            <p:cNvSpPr/>
            <p:nvPr/>
          </p:nvSpPr>
          <p:spPr>
            <a:xfrm>
              <a:off x="8453555" y="4903213"/>
              <a:ext cx="958438" cy="862752"/>
            </a:xfrm>
            <a:prstGeom prst="flowChartMagneticDisk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b="1">
                <a:latin typeface="Dreaming Outloud Pro" panose="03050502040302030504" pitchFamily="66" charset="0"/>
                <a:cs typeface="Dreaming Outloud Pro" panose="03050502040302030504" pitchFamily="66" charset="0"/>
              </a:endParaRP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CCBFDB80-9E9C-4A24-B159-13CC67C7E386}"/>
                </a:ext>
              </a:extLst>
            </p:cNvPr>
            <p:cNvSpPr txBox="1"/>
            <p:nvPr/>
          </p:nvSpPr>
          <p:spPr>
            <a:xfrm>
              <a:off x="9411993" y="5185888"/>
              <a:ext cx="12907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Dataset </a:t>
              </a:r>
            </a:p>
            <a:p>
              <a:r>
                <a:rPr lang="it-IT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Consolidati</a:t>
              </a:r>
            </a:p>
          </p:txBody>
        </p:sp>
        <p:pic>
          <p:nvPicPr>
            <p:cNvPr id="43" name="Elemento grafico 42" descr="Rete contorno">
              <a:extLst>
                <a:ext uri="{FF2B5EF4-FFF2-40B4-BE49-F238E27FC236}">
                  <a16:creationId xmlns:a16="http://schemas.microsoft.com/office/drawing/2014/main" id="{955F6DDD-2558-613A-0203-61F291AB9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696709" y="5201083"/>
              <a:ext cx="472130" cy="472130"/>
            </a:xfrm>
            <a:prstGeom prst="rect">
              <a:avLst/>
            </a:prstGeom>
          </p:spPr>
        </p:pic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2D031679-50E8-48DC-A477-4DBA8F10BC63}"/>
                </a:ext>
              </a:extLst>
            </p:cNvPr>
            <p:cNvSpPr txBox="1"/>
            <p:nvPr/>
          </p:nvSpPr>
          <p:spPr>
            <a:xfrm>
              <a:off x="9433652" y="4877843"/>
              <a:ext cx="6077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SQL</a:t>
              </a:r>
              <a:endParaRPr lang="it-IT" b="1">
                <a:solidFill>
                  <a:schemeClr val="tx1">
                    <a:lumMod val="50000"/>
                    <a:lumOff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endParaRPr>
            </a:p>
          </p:txBody>
        </p:sp>
        <p:cxnSp>
          <p:nvCxnSpPr>
            <p:cNvPr id="45" name="Connettore 2 44">
              <a:extLst>
                <a:ext uri="{FF2B5EF4-FFF2-40B4-BE49-F238E27FC236}">
                  <a16:creationId xmlns:a16="http://schemas.microsoft.com/office/drawing/2014/main" id="{0AB90C67-DD2E-8507-FC05-F1E08BECFBB9}"/>
                </a:ext>
              </a:extLst>
            </p:cNvPr>
            <p:cNvCxnSpPr>
              <a:cxnSpLocks/>
            </p:cNvCxnSpPr>
            <p:nvPr/>
          </p:nvCxnSpPr>
          <p:spPr>
            <a:xfrm>
              <a:off x="7443887" y="5385181"/>
              <a:ext cx="987675" cy="0"/>
            </a:xfrm>
            <a:prstGeom prst="straightConnector1">
              <a:avLst/>
            </a:prstGeom>
            <a:ln w="508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Disco magnetico 45">
              <a:extLst>
                <a:ext uri="{FF2B5EF4-FFF2-40B4-BE49-F238E27FC236}">
                  <a16:creationId xmlns:a16="http://schemas.microsoft.com/office/drawing/2014/main" id="{BE3E7B30-BA2B-31A8-32A2-AB7A4161696B}"/>
                </a:ext>
              </a:extLst>
            </p:cNvPr>
            <p:cNvSpPr/>
            <p:nvPr/>
          </p:nvSpPr>
          <p:spPr>
            <a:xfrm>
              <a:off x="4022993" y="4523134"/>
              <a:ext cx="958438" cy="862752"/>
            </a:xfrm>
            <a:prstGeom prst="flowChartMagneticDisk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Disco magnetico 46">
              <a:extLst>
                <a:ext uri="{FF2B5EF4-FFF2-40B4-BE49-F238E27FC236}">
                  <a16:creationId xmlns:a16="http://schemas.microsoft.com/office/drawing/2014/main" id="{3D389A12-1DF9-A8D3-5D02-74DAC1C95020}"/>
                </a:ext>
              </a:extLst>
            </p:cNvPr>
            <p:cNvSpPr/>
            <p:nvPr/>
          </p:nvSpPr>
          <p:spPr>
            <a:xfrm>
              <a:off x="4175393" y="4675534"/>
              <a:ext cx="958438" cy="862752"/>
            </a:xfrm>
            <a:prstGeom prst="flowChartMagneticDisk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Disco magnetico 47">
              <a:extLst>
                <a:ext uri="{FF2B5EF4-FFF2-40B4-BE49-F238E27FC236}">
                  <a16:creationId xmlns:a16="http://schemas.microsoft.com/office/drawing/2014/main" id="{DCF8DB96-DB5D-4D58-08A8-1A19A207B723}"/>
                </a:ext>
              </a:extLst>
            </p:cNvPr>
            <p:cNvSpPr/>
            <p:nvPr/>
          </p:nvSpPr>
          <p:spPr>
            <a:xfrm>
              <a:off x="4327793" y="4827934"/>
              <a:ext cx="958438" cy="862752"/>
            </a:xfrm>
            <a:prstGeom prst="flowChartMagneticDisk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400" b="1" dirty="0"/>
                <a:t>RDBMS</a:t>
              </a:r>
            </a:p>
            <a:p>
              <a:pPr algn="ctr"/>
              <a:r>
                <a:rPr lang="it-IT" sz="1400" b="1" dirty="0"/>
                <a:t>Legacy</a:t>
              </a:r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44BAF80E-8D8D-A07B-963B-95507C691372}"/>
                </a:ext>
              </a:extLst>
            </p:cNvPr>
            <p:cNvSpPr txBox="1"/>
            <p:nvPr/>
          </p:nvSpPr>
          <p:spPr>
            <a:xfrm>
              <a:off x="5245024" y="5354171"/>
              <a:ext cx="6077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SQL</a:t>
              </a:r>
              <a:endPara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endParaRPr>
            </a:p>
          </p:txBody>
        </p:sp>
        <p:cxnSp>
          <p:nvCxnSpPr>
            <p:cNvPr id="50" name="Connettore 2 49">
              <a:extLst>
                <a:ext uri="{FF2B5EF4-FFF2-40B4-BE49-F238E27FC236}">
                  <a16:creationId xmlns:a16="http://schemas.microsoft.com/office/drawing/2014/main" id="{AF77359C-74EE-0F10-6615-566D490A42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7987" y="4803627"/>
              <a:ext cx="460980" cy="455683"/>
            </a:xfrm>
            <a:prstGeom prst="straightConnector1">
              <a:avLst/>
            </a:prstGeom>
            <a:ln w="508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82A7AFEC-D55B-5BDC-ACB0-C577CCBD7618}"/>
                </a:ext>
              </a:extLst>
            </p:cNvPr>
            <p:cNvSpPr txBox="1"/>
            <p:nvPr/>
          </p:nvSpPr>
          <p:spPr>
            <a:xfrm>
              <a:off x="7907866" y="5001028"/>
              <a:ext cx="6077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SQL</a:t>
              </a:r>
              <a:endParaRPr lang="it-IT" b="1">
                <a:solidFill>
                  <a:schemeClr val="tx1">
                    <a:lumMod val="50000"/>
                    <a:lumOff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endParaRPr>
            </a:p>
          </p:txBody>
        </p:sp>
      </p:grpSp>
      <p:sp>
        <p:nvSpPr>
          <p:cNvPr id="52" name="Elaborazione alternativa 51">
            <a:extLst>
              <a:ext uri="{FF2B5EF4-FFF2-40B4-BE49-F238E27FC236}">
                <a16:creationId xmlns:a16="http://schemas.microsoft.com/office/drawing/2014/main" id="{B574F21A-E5AC-ED85-2DF4-625EC146BDC9}"/>
              </a:ext>
            </a:extLst>
          </p:cNvPr>
          <p:cNvSpPr/>
          <p:nvPr/>
        </p:nvSpPr>
        <p:spPr>
          <a:xfrm>
            <a:off x="10342103" y="5265860"/>
            <a:ext cx="1512841" cy="1037886"/>
          </a:xfrm>
          <a:prstGeom prst="flowChartAlternateProcess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Jasper Report Server</a:t>
            </a:r>
          </a:p>
        </p:txBody>
      </p:sp>
      <p:pic>
        <p:nvPicPr>
          <p:cNvPr id="53" name="Elemento grafico 52" descr="Grafico a barre contorno">
            <a:extLst>
              <a:ext uri="{FF2B5EF4-FFF2-40B4-BE49-F238E27FC236}">
                <a16:creationId xmlns:a16="http://schemas.microsoft.com/office/drawing/2014/main" id="{24C3926A-C037-8B48-DF04-364ED7729C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361422" y="4763325"/>
            <a:ext cx="567679" cy="567679"/>
          </a:xfrm>
          <a:prstGeom prst="rect">
            <a:avLst/>
          </a:prstGeom>
        </p:spPr>
      </p:pic>
      <p:cxnSp>
        <p:nvCxnSpPr>
          <p:cNvPr id="54" name="Connettore diritto 53">
            <a:extLst>
              <a:ext uri="{FF2B5EF4-FFF2-40B4-BE49-F238E27FC236}">
                <a16:creationId xmlns:a16="http://schemas.microsoft.com/office/drawing/2014/main" id="{42AA7519-C0E9-61B0-627D-742BECF6455A}"/>
              </a:ext>
            </a:extLst>
          </p:cNvPr>
          <p:cNvCxnSpPr/>
          <p:nvPr/>
        </p:nvCxnSpPr>
        <p:spPr>
          <a:xfrm>
            <a:off x="1248228" y="0"/>
            <a:ext cx="0" cy="6791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1B8C5CA3-00A8-9D46-72E3-2C555DEDAF81}"/>
              </a:ext>
            </a:extLst>
          </p:cNvPr>
          <p:cNvSpPr txBox="1"/>
          <p:nvPr/>
        </p:nvSpPr>
        <p:spPr>
          <a:xfrm>
            <a:off x="1273711" y="6110394"/>
            <a:ext cx="1702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Datawarehouse</a:t>
            </a:r>
          </a:p>
          <a:p>
            <a:r>
              <a:rPr lang="it-IT" dirty="0"/>
              <a:t> Environment</a:t>
            </a: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7E7E9250-69F1-C846-E7B5-FBD806FE9572}"/>
              </a:ext>
            </a:extLst>
          </p:cNvPr>
          <p:cNvSpPr txBox="1"/>
          <p:nvPr/>
        </p:nvSpPr>
        <p:spPr>
          <a:xfrm rot="5400000">
            <a:off x="-336956" y="3331427"/>
            <a:ext cx="19096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Visione </a:t>
            </a:r>
          </a:p>
          <a:p>
            <a:pPr algn="ctr"/>
            <a:r>
              <a:rPr lang="it-IT" sz="28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Tecnologica</a:t>
            </a:r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8CA27EB9-F8F5-2A10-2DDB-D7BFCC45B219}"/>
              </a:ext>
            </a:extLst>
          </p:cNvPr>
          <p:cNvSpPr txBox="1"/>
          <p:nvPr/>
        </p:nvSpPr>
        <p:spPr>
          <a:xfrm>
            <a:off x="2463813" y="1547556"/>
            <a:ext cx="155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66FFFF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Apache Kafka</a:t>
            </a: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88E24BA2-5A5B-B257-D766-9DB99EDEA806}"/>
              </a:ext>
            </a:extLst>
          </p:cNvPr>
          <p:cNvSpPr txBox="1"/>
          <p:nvPr/>
        </p:nvSpPr>
        <p:spPr>
          <a:xfrm>
            <a:off x="2400853" y="1128831"/>
            <a:ext cx="1936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Json</a:t>
            </a:r>
            <a:r>
              <a:rPr lang="it-IT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(</a:t>
            </a:r>
            <a:r>
              <a:rPr lang="it-IT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raw</a:t>
            </a:r>
            <a:r>
              <a:rPr lang="it-IT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data)</a:t>
            </a:r>
            <a:endParaRPr lang="it-IT" b="1" dirty="0">
              <a:solidFill>
                <a:schemeClr val="tx1">
                  <a:lumMod val="50000"/>
                  <a:lumOff val="50000"/>
                </a:schemeClr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72" name="Documento multiplo 71">
            <a:extLst>
              <a:ext uri="{FF2B5EF4-FFF2-40B4-BE49-F238E27FC236}">
                <a16:creationId xmlns:a16="http://schemas.microsoft.com/office/drawing/2014/main" id="{1358A130-F7DA-5B45-565E-4431FC27F42C}"/>
              </a:ext>
            </a:extLst>
          </p:cNvPr>
          <p:cNvSpPr/>
          <p:nvPr/>
        </p:nvSpPr>
        <p:spPr>
          <a:xfrm>
            <a:off x="2911273" y="567560"/>
            <a:ext cx="165465" cy="132385"/>
          </a:xfrm>
          <a:prstGeom prst="flowChartMultidocumen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Documento multiplo 72">
            <a:extLst>
              <a:ext uri="{FF2B5EF4-FFF2-40B4-BE49-F238E27FC236}">
                <a16:creationId xmlns:a16="http://schemas.microsoft.com/office/drawing/2014/main" id="{687519E6-CFD5-8039-FB16-A7C1C3C5D45D}"/>
              </a:ext>
            </a:extLst>
          </p:cNvPr>
          <p:cNvSpPr/>
          <p:nvPr/>
        </p:nvSpPr>
        <p:spPr>
          <a:xfrm>
            <a:off x="3205568" y="567560"/>
            <a:ext cx="165465" cy="132385"/>
          </a:xfrm>
          <a:prstGeom prst="flowChartMultidocumen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4" name="Documento multiplo 73">
            <a:extLst>
              <a:ext uri="{FF2B5EF4-FFF2-40B4-BE49-F238E27FC236}">
                <a16:creationId xmlns:a16="http://schemas.microsoft.com/office/drawing/2014/main" id="{B3FA4CE7-E664-1589-AB6B-71F8E2504684}"/>
              </a:ext>
            </a:extLst>
          </p:cNvPr>
          <p:cNvSpPr/>
          <p:nvPr/>
        </p:nvSpPr>
        <p:spPr>
          <a:xfrm>
            <a:off x="3499862" y="567560"/>
            <a:ext cx="165465" cy="132385"/>
          </a:xfrm>
          <a:prstGeom prst="flowChartMultidocumen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5" name="Titolo 1">
            <a:extLst>
              <a:ext uri="{FF2B5EF4-FFF2-40B4-BE49-F238E27FC236}">
                <a16:creationId xmlns:a16="http://schemas.microsoft.com/office/drawing/2014/main" id="{3F493BC7-AAC2-815E-2545-E9E32DB3C17E}"/>
              </a:ext>
            </a:extLst>
          </p:cNvPr>
          <p:cNvSpPr txBox="1">
            <a:spLocks/>
          </p:cNvSpPr>
          <p:nvPr/>
        </p:nvSpPr>
        <p:spPr>
          <a:xfrm>
            <a:off x="2408058" y="3010697"/>
            <a:ext cx="1717411" cy="75035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Streaming </a:t>
            </a:r>
          </a:p>
          <a:p>
            <a:r>
              <a:rPr lang="en-US" sz="2400" b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Pipeline</a:t>
            </a:r>
          </a:p>
        </p:txBody>
      </p:sp>
      <p:sp>
        <p:nvSpPr>
          <p:cNvPr id="76" name="Titolo 1">
            <a:extLst>
              <a:ext uri="{FF2B5EF4-FFF2-40B4-BE49-F238E27FC236}">
                <a16:creationId xmlns:a16="http://schemas.microsoft.com/office/drawing/2014/main" id="{7612E5DB-7012-45B2-0C32-4ECE5C32CFFA}"/>
              </a:ext>
            </a:extLst>
          </p:cNvPr>
          <p:cNvSpPr txBox="1">
            <a:spLocks/>
          </p:cNvSpPr>
          <p:nvPr/>
        </p:nvSpPr>
        <p:spPr>
          <a:xfrm>
            <a:off x="2429594" y="3957092"/>
            <a:ext cx="1717411" cy="75035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Batch  </a:t>
            </a:r>
          </a:p>
          <a:p>
            <a:r>
              <a:rPr lang="en-US" sz="2400" b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Pipeline</a:t>
            </a:r>
          </a:p>
        </p:txBody>
      </p:sp>
      <p:pic>
        <p:nvPicPr>
          <p:cNvPr id="80" name="Immagine 79">
            <a:extLst>
              <a:ext uri="{FF2B5EF4-FFF2-40B4-BE49-F238E27FC236}">
                <a16:creationId xmlns:a16="http://schemas.microsoft.com/office/drawing/2014/main" id="{564C4150-05C8-4146-7051-E3BEC8F323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481" y="66087"/>
            <a:ext cx="731781" cy="651838"/>
          </a:xfrm>
          <a:prstGeom prst="rect">
            <a:avLst/>
          </a:prstGeom>
        </p:spPr>
      </p:pic>
      <p:pic>
        <p:nvPicPr>
          <p:cNvPr id="81" name="Elemento grafico 80" descr="Grafico a barre contorno">
            <a:extLst>
              <a:ext uri="{FF2B5EF4-FFF2-40B4-BE49-F238E27FC236}">
                <a16:creationId xmlns:a16="http://schemas.microsoft.com/office/drawing/2014/main" id="{FE5A2C56-D2D5-9026-105F-4B9524ACF5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215691" y="1111347"/>
            <a:ext cx="520012" cy="520012"/>
          </a:xfrm>
          <a:prstGeom prst="rect">
            <a:avLst/>
          </a:prstGeom>
        </p:spPr>
      </p:pic>
      <p:sp>
        <p:nvSpPr>
          <p:cNvPr id="106" name="Rettangolo con angoli arrotondati 105">
            <a:extLst>
              <a:ext uri="{FF2B5EF4-FFF2-40B4-BE49-F238E27FC236}">
                <a16:creationId xmlns:a16="http://schemas.microsoft.com/office/drawing/2014/main" id="{D08F693E-B9E6-E560-02A1-9F8CADCF0BC7}"/>
              </a:ext>
            </a:extLst>
          </p:cNvPr>
          <p:cNvSpPr/>
          <p:nvPr/>
        </p:nvSpPr>
        <p:spPr>
          <a:xfrm flipV="1">
            <a:off x="4131157" y="165982"/>
            <a:ext cx="4695499" cy="1140737"/>
          </a:xfrm>
          <a:prstGeom prst="roundRect">
            <a:avLst/>
          </a:prstGeom>
          <a:solidFill>
            <a:schemeClr val="tx1">
              <a:lumMod val="95000"/>
              <a:alpha val="42000"/>
            </a:schemeClr>
          </a:solidFill>
          <a:ln>
            <a:solidFill>
              <a:schemeClr val="accent5">
                <a:lumMod val="75000"/>
                <a:alpha val="1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1" name="Connettore diritto 90">
            <a:extLst>
              <a:ext uri="{FF2B5EF4-FFF2-40B4-BE49-F238E27FC236}">
                <a16:creationId xmlns:a16="http://schemas.microsoft.com/office/drawing/2014/main" id="{3DEF5E29-6EDB-EB40-1CEA-50EAE527843C}"/>
              </a:ext>
            </a:extLst>
          </p:cNvPr>
          <p:cNvCxnSpPr>
            <a:cxnSpLocks/>
          </p:cNvCxnSpPr>
          <p:nvPr/>
        </p:nvCxnSpPr>
        <p:spPr>
          <a:xfrm>
            <a:off x="6487695" y="2098851"/>
            <a:ext cx="1582855" cy="0"/>
          </a:xfrm>
          <a:prstGeom prst="line">
            <a:avLst/>
          </a:prstGeom>
          <a:solidFill>
            <a:schemeClr val="tx2">
              <a:lumMod val="2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9316B8C1-A9CA-050A-9197-9C37B9F9A5D7}"/>
              </a:ext>
            </a:extLst>
          </p:cNvPr>
          <p:cNvSpPr/>
          <p:nvPr/>
        </p:nvSpPr>
        <p:spPr>
          <a:xfrm flipV="1">
            <a:off x="4169224" y="1380839"/>
            <a:ext cx="4100176" cy="2416238"/>
          </a:xfrm>
          <a:prstGeom prst="roundRect">
            <a:avLst/>
          </a:prstGeom>
          <a:solidFill>
            <a:srgbClr val="66FFFF">
              <a:alpha val="42000"/>
            </a:srgbClr>
          </a:solidFill>
          <a:ln>
            <a:solidFill>
              <a:schemeClr val="accent4">
                <a:alpha val="4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D21B621B-FAC7-4FB4-D5D1-6D70E005CC75}"/>
              </a:ext>
            </a:extLst>
          </p:cNvPr>
          <p:cNvSpPr txBox="1"/>
          <p:nvPr/>
        </p:nvSpPr>
        <p:spPr>
          <a:xfrm>
            <a:off x="8249775" y="1355425"/>
            <a:ext cx="16514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66FFFF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 Apache Drill</a:t>
            </a:r>
          </a:p>
          <a:p>
            <a:r>
              <a:rPr lang="it-IT" b="1" dirty="0">
                <a:solidFill>
                  <a:srgbClr val="66FFFF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|| Apache </a:t>
            </a:r>
            <a:r>
              <a:rPr lang="it-IT" b="1" dirty="0" err="1">
                <a:solidFill>
                  <a:srgbClr val="66FFFF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Druid</a:t>
            </a:r>
            <a:endParaRPr lang="it-IT" b="1" dirty="0">
              <a:solidFill>
                <a:srgbClr val="66FFFF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r>
              <a:rPr lang="it-IT" b="1" dirty="0">
                <a:solidFill>
                  <a:srgbClr val="66FFFF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|| </a:t>
            </a:r>
            <a:r>
              <a:rPr lang="it-IT" b="1" dirty="0" err="1">
                <a:solidFill>
                  <a:srgbClr val="66FFFF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Dremio</a:t>
            </a:r>
            <a:r>
              <a:rPr lang="it-IT" b="1" dirty="0">
                <a:solidFill>
                  <a:srgbClr val="66FFFF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4" name="Input penna 103">
                <a:extLst>
                  <a:ext uri="{FF2B5EF4-FFF2-40B4-BE49-F238E27FC236}">
                    <a16:creationId xmlns:a16="http://schemas.microsoft.com/office/drawing/2014/main" id="{AD30F1AE-5FFC-7B3B-042B-200B08806F51}"/>
                  </a:ext>
                </a:extLst>
              </p14:cNvPr>
              <p14:cNvContentPartPr/>
              <p14:nvPr/>
            </p14:nvContentPartPr>
            <p14:xfrm>
              <a:off x="9115410" y="2200005"/>
              <a:ext cx="360" cy="360"/>
            </p14:xfrm>
          </p:contentPart>
        </mc:Choice>
        <mc:Fallback xmlns="">
          <p:pic>
            <p:nvPicPr>
              <p:cNvPr id="104" name="Input penna 103">
                <a:extLst>
                  <a:ext uri="{FF2B5EF4-FFF2-40B4-BE49-F238E27FC236}">
                    <a16:creationId xmlns:a16="http://schemas.microsoft.com/office/drawing/2014/main" id="{AD30F1AE-5FFC-7B3B-042B-200B08806F5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079410" y="2128005"/>
                <a:ext cx="72000" cy="144000"/>
              </a:xfrm>
              <a:prstGeom prst="rect">
                <a:avLst/>
              </a:prstGeom>
            </p:spPr>
          </p:pic>
        </mc:Fallback>
      </mc:AlternateContent>
      <p:sp>
        <p:nvSpPr>
          <p:cNvPr id="107" name="CasellaDiTesto 106">
            <a:extLst>
              <a:ext uri="{FF2B5EF4-FFF2-40B4-BE49-F238E27FC236}">
                <a16:creationId xmlns:a16="http://schemas.microsoft.com/office/drawing/2014/main" id="{85E3BCF7-73A8-5140-3E68-F4E3F407E8B0}"/>
              </a:ext>
            </a:extLst>
          </p:cNvPr>
          <p:cNvSpPr txBox="1"/>
          <p:nvPr/>
        </p:nvSpPr>
        <p:spPr>
          <a:xfrm>
            <a:off x="8776154" y="347577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66FFFF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Apache </a:t>
            </a:r>
            <a:r>
              <a:rPr lang="it-IT" b="1" dirty="0" err="1">
                <a:solidFill>
                  <a:srgbClr val="66FFFF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Beam</a:t>
            </a:r>
            <a:endParaRPr lang="it-IT" b="1" dirty="0">
              <a:solidFill>
                <a:srgbClr val="66FFFF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6A397B53-7643-8569-D544-B73BD4D0DD9F}"/>
              </a:ext>
            </a:extLst>
          </p:cNvPr>
          <p:cNvSpPr txBox="1"/>
          <p:nvPr/>
        </p:nvSpPr>
        <p:spPr>
          <a:xfrm>
            <a:off x="4812049" y="3814230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66FFFF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S3 || Minio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5DCFFC-28C7-5419-08E8-520D26F6E147}"/>
              </a:ext>
            </a:extLst>
          </p:cNvPr>
          <p:cNvSpPr txBox="1"/>
          <p:nvPr/>
        </p:nvSpPr>
        <p:spPr>
          <a:xfrm rot="5400000">
            <a:off x="652264" y="1679245"/>
            <a:ext cx="2527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Message</a:t>
            </a:r>
            <a:r>
              <a:rPr lang="it-IT" b="1"/>
              <a:t> </a:t>
            </a:r>
            <a:r>
              <a:rPr lang="it-IT" b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Bus  (Pub / Sub)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3EA2C8F-F51B-D73C-EAAF-359AEEBABB4C}"/>
              </a:ext>
            </a:extLst>
          </p:cNvPr>
          <p:cNvSpPr/>
          <p:nvPr/>
        </p:nvSpPr>
        <p:spPr>
          <a:xfrm>
            <a:off x="1531316" y="437748"/>
            <a:ext cx="735656" cy="2909535"/>
          </a:xfrm>
          <a:custGeom>
            <a:avLst/>
            <a:gdLst>
              <a:gd name="connsiteX0" fmla="*/ 0 w 735656"/>
              <a:gd name="connsiteY0" fmla="*/ 0 h 2909535"/>
              <a:gd name="connsiteX1" fmla="*/ 353115 w 735656"/>
              <a:gd name="connsiteY1" fmla="*/ 0 h 2909535"/>
              <a:gd name="connsiteX2" fmla="*/ 735656 w 735656"/>
              <a:gd name="connsiteY2" fmla="*/ 0 h 2909535"/>
              <a:gd name="connsiteX3" fmla="*/ 735656 w 735656"/>
              <a:gd name="connsiteY3" fmla="*/ 581907 h 2909535"/>
              <a:gd name="connsiteX4" fmla="*/ 735656 w 735656"/>
              <a:gd name="connsiteY4" fmla="*/ 1076528 h 2909535"/>
              <a:gd name="connsiteX5" fmla="*/ 735656 w 735656"/>
              <a:gd name="connsiteY5" fmla="*/ 1571149 h 2909535"/>
              <a:gd name="connsiteX6" fmla="*/ 735656 w 735656"/>
              <a:gd name="connsiteY6" fmla="*/ 2065770 h 2909535"/>
              <a:gd name="connsiteX7" fmla="*/ 735656 w 735656"/>
              <a:gd name="connsiteY7" fmla="*/ 2909535 h 2909535"/>
              <a:gd name="connsiteX8" fmla="*/ 360471 w 735656"/>
              <a:gd name="connsiteY8" fmla="*/ 2909535 h 2909535"/>
              <a:gd name="connsiteX9" fmla="*/ 0 w 735656"/>
              <a:gd name="connsiteY9" fmla="*/ 2909535 h 2909535"/>
              <a:gd name="connsiteX10" fmla="*/ 0 w 735656"/>
              <a:gd name="connsiteY10" fmla="*/ 2298533 h 2909535"/>
              <a:gd name="connsiteX11" fmla="*/ 0 w 735656"/>
              <a:gd name="connsiteY11" fmla="*/ 1745721 h 2909535"/>
              <a:gd name="connsiteX12" fmla="*/ 0 w 735656"/>
              <a:gd name="connsiteY12" fmla="*/ 1163814 h 2909535"/>
              <a:gd name="connsiteX13" fmla="*/ 0 w 735656"/>
              <a:gd name="connsiteY13" fmla="*/ 640098 h 2909535"/>
              <a:gd name="connsiteX14" fmla="*/ 0 w 735656"/>
              <a:gd name="connsiteY14" fmla="*/ 0 h 290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35656" h="2909535" extrusionOk="0">
                <a:moveTo>
                  <a:pt x="0" y="0"/>
                </a:moveTo>
                <a:cubicBezTo>
                  <a:pt x="117144" y="10359"/>
                  <a:pt x="238131" y="13086"/>
                  <a:pt x="353115" y="0"/>
                </a:cubicBezTo>
                <a:cubicBezTo>
                  <a:pt x="468099" y="-13086"/>
                  <a:pt x="593969" y="18661"/>
                  <a:pt x="735656" y="0"/>
                </a:cubicBezTo>
                <a:cubicBezTo>
                  <a:pt x="724120" y="160856"/>
                  <a:pt x="755678" y="383087"/>
                  <a:pt x="735656" y="581907"/>
                </a:cubicBezTo>
                <a:cubicBezTo>
                  <a:pt x="715634" y="780727"/>
                  <a:pt x="752741" y="902077"/>
                  <a:pt x="735656" y="1076528"/>
                </a:cubicBezTo>
                <a:cubicBezTo>
                  <a:pt x="718571" y="1250979"/>
                  <a:pt x="735485" y="1463940"/>
                  <a:pt x="735656" y="1571149"/>
                </a:cubicBezTo>
                <a:cubicBezTo>
                  <a:pt x="735827" y="1678358"/>
                  <a:pt x="716566" y="1918227"/>
                  <a:pt x="735656" y="2065770"/>
                </a:cubicBezTo>
                <a:cubicBezTo>
                  <a:pt x="754746" y="2213313"/>
                  <a:pt x="727173" y="2692950"/>
                  <a:pt x="735656" y="2909535"/>
                </a:cubicBezTo>
                <a:cubicBezTo>
                  <a:pt x="613029" y="2927122"/>
                  <a:pt x="456733" y="2910866"/>
                  <a:pt x="360471" y="2909535"/>
                </a:cubicBezTo>
                <a:cubicBezTo>
                  <a:pt x="264209" y="2908204"/>
                  <a:pt x="150090" y="2908500"/>
                  <a:pt x="0" y="2909535"/>
                </a:cubicBezTo>
                <a:cubicBezTo>
                  <a:pt x="23931" y="2619765"/>
                  <a:pt x="6100" y="2544039"/>
                  <a:pt x="0" y="2298533"/>
                </a:cubicBezTo>
                <a:cubicBezTo>
                  <a:pt x="-6100" y="2053027"/>
                  <a:pt x="-13193" y="1968664"/>
                  <a:pt x="0" y="1745721"/>
                </a:cubicBezTo>
                <a:cubicBezTo>
                  <a:pt x="13193" y="1522778"/>
                  <a:pt x="-16523" y="1347942"/>
                  <a:pt x="0" y="1163814"/>
                </a:cubicBezTo>
                <a:cubicBezTo>
                  <a:pt x="16523" y="979686"/>
                  <a:pt x="20089" y="888283"/>
                  <a:pt x="0" y="640098"/>
                </a:cubicBezTo>
                <a:cubicBezTo>
                  <a:pt x="-20089" y="391913"/>
                  <a:pt x="7752" y="224155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2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279172439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B07365A9-563D-C0DA-F5D7-86E5632E8C42}"/>
              </a:ext>
            </a:extLst>
          </p:cNvPr>
          <p:cNvGrpSpPr/>
          <p:nvPr/>
        </p:nvGrpSpPr>
        <p:grpSpPr>
          <a:xfrm>
            <a:off x="4168949" y="2990605"/>
            <a:ext cx="2693812" cy="700348"/>
            <a:chOff x="6752481" y="3210760"/>
            <a:chExt cx="1512636" cy="1200330"/>
          </a:xfrm>
          <a:solidFill>
            <a:schemeClr val="tx2">
              <a:lumMod val="90000"/>
            </a:schemeClr>
          </a:solidFill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879B068D-CB10-9745-2CC4-57384C1CE8EC}"/>
                </a:ext>
              </a:extLst>
            </p:cNvPr>
            <p:cNvSpPr/>
            <p:nvPr/>
          </p:nvSpPr>
          <p:spPr>
            <a:xfrm>
              <a:off x="6860311" y="3210760"/>
              <a:ext cx="1393480" cy="1200330"/>
            </a:xfrm>
            <a:custGeom>
              <a:avLst/>
              <a:gdLst>
                <a:gd name="connsiteX0" fmla="*/ 0 w 1393480"/>
                <a:gd name="connsiteY0" fmla="*/ 0 h 1200330"/>
                <a:gd name="connsiteX1" fmla="*/ 436624 w 1393480"/>
                <a:gd name="connsiteY1" fmla="*/ 0 h 1200330"/>
                <a:gd name="connsiteX2" fmla="*/ 859313 w 1393480"/>
                <a:gd name="connsiteY2" fmla="*/ 0 h 1200330"/>
                <a:gd name="connsiteX3" fmla="*/ 1393480 w 1393480"/>
                <a:gd name="connsiteY3" fmla="*/ 0 h 1200330"/>
                <a:gd name="connsiteX4" fmla="*/ 1393480 w 1393480"/>
                <a:gd name="connsiteY4" fmla="*/ 424117 h 1200330"/>
                <a:gd name="connsiteX5" fmla="*/ 1393480 w 1393480"/>
                <a:gd name="connsiteY5" fmla="*/ 824227 h 1200330"/>
                <a:gd name="connsiteX6" fmla="*/ 1393480 w 1393480"/>
                <a:gd name="connsiteY6" fmla="*/ 1200330 h 1200330"/>
                <a:gd name="connsiteX7" fmla="*/ 915052 w 1393480"/>
                <a:gd name="connsiteY7" fmla="*/ 1200330 h 1200330"/>
                <a:gd name="connsiteX8" fmla="*/ 422689 w 1393480"/>
                <a:gd name="connsiteY8" fmla="*/ 1200330 h 1200330"/>
                <a:gd name="connsiteX9" fmla="*/ 0 w 1393480"/>
                <a:gd name="connsiteY9" fmla="*/ 1200330 h 1200330"/>
                <a:gd name="connsiteX10" fmla="*/ 0 w 1393480"/>
                <a:gd name="connsiteY10" fmla="*/ 788217 h 1200330"/>
                <a:gd name="connsiteX11" fmla="*/ 0 w 1393480"/>
                <a:gd name="connsiteY11" fmla="*/ 388107 h 1200330"/>
                <a:gd name="connsiteX12" fmla="*/ 0 w 1393480"/>
                <a:gd name="connsiteY12" fmla="*/ 0 h 1200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3480" h="1200330" fill="none" extrusionOk="0">
                  <a:moveTo>
                    <a:pt x="0" y="0"/>
                  </a:moveTo>
                  <a:cubicBezTo>
                    <a:pt x="137730" y="-13614"/>
                    <a:pt x="224730" y="42484"/>
                    <a:pt x="436624" y="0"/>
                  </a:cubicBezTo>
                  <a:cubicBezTo>
                    <a:pt x="648518" y="-42484"/>
                    <a:pt x="743684" y="6669"/>
                    <a:pt x="859313" y="0"/>
                  </a:cubicBezTo>
                  <a:cubicBezTo>
                    <a:pt x="974942" y="-6669"/>
                    <a:pt x="1257556" y="10291"/>
                    <a:pt x="1393480" y="0"/>
                  </a:cubicBezTo>
                  <a:cubicBezTo>
                    <a:pt x="1410585" y="110141"/>
                    <a:pt x="1357794" y="215485"/>
                    <a:pt x="1393480" y="424117"/>
                  </a:cubicBezTo>
                  <a:cubicBezTo>
                    <a:pt x="1429166" y="632749"/>
                    <a:pt x="1389778" y="727504"/>
                    <a:pt x="1393480" y="824227"/>
                  </a:cubicBezTo>
                  <a:cubicBezTo>
                    <a:pt x="1397182" y="920950"/>
                    <a:pt x="1362511" y="1043827"/>
                    <a:pt x="1393480" y="1200330"/>
                  </a:cubicBezTo>
                  <a:cubicBezTo>
                    <a:pt x="1250736" y="1207891"/>
                    <a:pt x="1084111" y="1178602"/>
                    <a:pt x="915052" y="1200330"/>
                  </a:cubicBezTo>
                  <a:cubicBezTo>
                    <a:pt x="745993" y="1222058"/>
                    <a:pt x="521776" y="1185772"/>
                    <a:pt x="422689" y="1200330"/>
                  </a:cubicBezTo>
                  <a:cubicBezTo>
                    <a:pt x="323602" y="1214888"/>
                    <a:pt x="194388" y="1179933"/>
                    <a:pt x="0" y="1200330"/>
                  </a:cubicBezTo>
                  <a:cubicBezTo>
                    <a:pt x="-29791" y="1045017"/>
                    <a:pt x="21584" y="876966"/>
                    <a:pt x="0" y="788217"/>
                  </a:cubicBezTo>
                  <a:cubicBezTo>
                    <a:pt x="-21584" y="699468"/>
                    <a:pt x="3418" y="586059"/>
                    <a:pt x="0" y="388107"/>
                  </a:cubicBezTo>
                  <a:cubicBezTo>
                    <a:pt x="-3418" y="190155"/>
                    <a:pt x="1690" y="128099"/>
                    <a:pt x="0" y="0"/>
                  </a:cubicBezTo>
                  <a:close/>
                </a:path>
                <a:path w="1393480" h="1200330" stroke="0" extrusionOk="0">
                  <a:moveTo>
                    <a:pt x="0" y="0"/>
                  </a:moveTo>
                  <a:cubicBezTo>
                    <a:pt x="144360" y="-28393"/>
                    <a:pt x="266313" y="51436"/>
                    <a:pt x="436624" y="0"/>
                  </a:cubicBezTo>
                  <a:cubicBezTo>
                    <a:pt x="606935" y="-51436"/>
                    <a:pt x="720848" y="26353"/>
                    <a:pt x="859313" y="0"/>
                  </a:cubicBezTo>
                  <a:cubicBezTo>
                    <a:pt x="997778" y="-26353"/>
                    <a:pt x="1229557" y="25761"/>
                    <a:pt x="1393480" y="0"/>
                  </a:cubicBezTo>
                  <a:cubicBezTo>
                    <a:pt x="1402517" y="141823"/>
                    <a:pt x="1355638" y="290330"/>
                    <a:pt x="1393480" y="400110"/>
                  </a:cubicBezTo>
                  <a:cubicBezTo>
                    <a:pt x="1431322" y="509890"/>
                    <a:pt x="1392890" y="618499"/>
                    <a:pt x="1393480" y="764210"/>
                  </a:cubicBezTo>
                  <a:cubicBezTo>
                    <a:pt x="1394070" y="909921"/>
                    <a:pt x="1391093" y="1104740"/>
                    <a:pt x="1393480" y="1200330"/>
                  </a:cubicBezTo>
                  <a:cubicBezTo>
                    <a:pt x="1261369" y="1208704"/>
                    <a:pt x="1109127" y="1197855"/>
                    <a:pt x="901117" y="1200330"/>
                  </a:cubicBezTo>
                  <a:cubicBezTo>
                    <a:pt x="693107" y="1202805"/>
                    <a:pt x="616644" y="1151666"/>
                    <a:pt x="408754" y="1200330"/>
                  </a:cubicBezTo>
                  <a:cubicBezTo>
                    <a:pt x="200864" y="1248994"/>
                    <a:pt x="144596" y="1174948"/>
                    <a:pt x="0" y="1200330"/>
                  </a:cubicBezTo>
                  <a:cubicBezTo>
                    <a:pt x="-30388" y="1026854"/>
                    <a:pt x="4268" y="951189"/>
                    <a:pt x="0" y="788217"/>
                  </a:cubicBezTo>
                  <a:cubicBezTo>
                    <a:pt x="-4268" y="625245"/>
                    <a:pt x="26933" y="574290"/>
                    <a:pt x="0" y="400110"/>
                  </a:cubicBezTo>
                  <a:cubicBezTo>
                    <a:pt x="-26933" y="225930"/>
                    <a:pt x="6496" y="93786"/>
                    <a:pt x="0" y="0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28575">
              <a:solidFill>
                <a:schemeClr val="tx1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279172439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5312876-D86A-5D61-BB06-F6B04AD9E77F}"/>
                </a:ext>
              </a:extLst>
            </p:cNvPr>
            <p:cNvSpPr txBox="1"/>
            <p:nvPr/>
          </p:nvSpPr>
          <p:spPr>
            <a:xfrm>
              <a:off x="6752481" y="3257390"/>
              <a:ext cx="15126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Fast Object </a:t>
              </a:r>
            </a:p>
            <a:p>
              <a:pPr algn="ctr"/>
              <a:r>
                <a:rPr lang="it-IT" b="1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Storage</a:t>
              </a:r>
            </a:p>
          </p:txBody>
        </p:sp>
      </p:grpSp>
      <p:sp>
        <p:nvSpPr>
          <p:cNvPr id="61" name="Freccia in giù 60">
            <a:extLst>
              <a:ext uri="{FF2B5EF4-FFF2-40B4-BE49-F238E27FC236}">
                <a16:creationId xmlns:a16="http://schemas.microsoft.com/office/drawing/2014/main" id="{20782836-DD60-BA5A-14C6-82FDB4132517}"/>
              </a:ext>
            </a:extLst>
          </p:cNvPr>
          <p:cNvSpPr/>
          <p:nvPr/>
        </p:nvSpPr>
        <p:spPr>
          <a:xfrm>
            <a:off x="5659755" y="1166346"/>
            <a:ext cx="454081" cy="17758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Freccia in su 59">
            <a:extLst>
              <a:ext uri="{FF2B5EF4-FFF2-40B4-BE49-F238E27FC236}">
                <a16:creationId xmlns:a16="http://schemas.microsoft.com/office/drawing/2014/main" id="{2A997397-7DE7-8D32-EBF9-82CA02B6E755}"/>
              </a:ext>
            </a:extLst>
          </p:cNvPr>
          <p:cNvSpPr/>
          <p:nvPr/>
        </p:nvSpPr>
        <p:spPr>
          <a:xfrm>
            <a:off x="7642204" y="3523315"/>
            <a:ext cx="354918" cy="1955104"/>
          </a:xfrm>
          <a:prstGeom prst="up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0" name="CasellaDiTesto 109">
            <a:extLst>
              <a:ext uri="{FF2B5EF4-FFF2-40B4-BE49-F238E27FC236}">
                <a16:creationId xmlns:a16="http://schemas.microsoft.com/office/drawing/2014/main" id="{D5D6AD46-A236-55FF-C790-FC95F03118F1}"/>
              </a:ext>
            </a:extLst>
          </p:cNvPr>
          <p:cNvSpPr txBox="1"/>
          <p:nvPr/>
        </p:nvSpPr>
        <p:spPr>
          <a:xfrm rot="5400000">
            <a:off x="7907666" y="397773"/>
            <a:ext cx="1229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DEV</a:t>
            </a:r>
          </a:p>
          <a:p>
            <a:pPr algn="ctr"/>
            <a:r>
              <a:rPr lang="it-IT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Framework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956BF691-5C63-B904-3573-F4F858960E0A}"/>
              </a:ext>
            </a:extLst>
          </p:cNvPr>
          <p:cNvSpPr/>
          <p:nvPr/>
        </p:nvSpPr>
        <p:spPr>
          <a:xfrm>
            <a:off x="4324548" y="404869"/>
            <a:ext cx="3788159" cy="714544"/>
          </a:xfrm>
          <a:custGeom>
            <a:avLst/>
            <a:gdLst>
              <a:gd name="connsiteX0" fmla="*/ 0 w 3788159"/>
              <a:gd name="connsiteY0" fmla="*/ 0 h 714544"/>
              <a:gd name="connsiteX1" fmla="*/ 517715 w 3788159"/>
              <a:gd name="connsiteY1" fmla="*/ 0 h 714544"/>
              <a:gd name="connsiteX2" fmla="*/ 1035430 w 3788159"/>
              <a:gd name="connsiteY2" fmla="*/ 0 h 714544"/>
              <a:gd name="connsiteX3" fmla="*/ 1666790 w 3788159"/>
              <a:gd name="connsiteY3" fmla="*/ 0 h 714544"/>
              <a:gd name="connsiteX4" fmla="*/ 2373913 w 3788159"/>
              <a:gd name="connsiteY4" fmla="*/ 0 h 714544"/>
              <a:gd name="connsiteX5" fmla="*/ 3005273 w 3788159"/>
              <a:gd name="connsiteY5" fmla="*/ 0 h 714544"/>
              <a:gd name="connsiteX6" fmla="*/ 3788159 w 3788159"/>
              <a:gd name="connsiteY6" fmla="*/ 0 h 714544"/>
              <a:gd name="connsiteX7" fmla="*/ 3788159 w 3788159"/>
              <a:gd name="connsiteY7" fmla="*/ 364417 h 714544"/>
              <a:gd name="connsiteX8" fmla="*/ 3788159 w 3788159"/>
              <a:gd name="connsiteY8" fmla="*/ 714544 h 714544"/>
              <a:gd name="connsiteX9" fmla="*/ 3194681 w 3788159"/>
              <a:gd name="connsiteY9" fmla="*/ 714544 h 714544"/>
              <a:gd name="connsiteX10" fmla="*/ 2525439 w 3788159"/>
              <a:gd name="connsiteY10" fmla="*/ 714544 h 714544"/>
              <a:gd name="connsiteX11" fmla="*/ 1969843 w 3788159"/>
              <a:gd name="connsiteY11" fmla="*/ 714544 h 714544"/>
              <a:gd name="connsiteX12" fmla="*/ 1376364 w 3788159"/>
              <a:gd name="connsiteY12" fmla="*/ 714544 h 714544"/>
              <a:gd name="connsiteX13" fmla="*/ 707123 w 3788159"/>
              <a:gd name="connsiteY13" fmla="*/ 714544 h 714544"/>
              <a:gd name="connsiteX14" fmla="*/ 0 w 3788159"/>
              <a:gd name="connsiteY14" fmla="*/ 714544 h 714544"/>
              <a:gd name="connsiteX15" fmla="*/ 0 w 3788159"/>
              <a:gd name="connsiteY15" fmla="*/ 350127 h 714544"/>
              <a:gd name="connsiteX16" fmla="*/ 0 w 3788159"/>
              <a:gd name="connsiteY16" fmla="*/ 0 h 71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88159" h="714544" fill="none" extrusionOk="0">
                <a:moveTo>
                  <a:pt x="0" y="0"/>
                </a:moveTo>
                <a:cubicBezTo>
                  <a:pt x="106831" y="12934"/>
                  <a:pt x="370418" y="-14031"/>
                  <a:pt x="517715" y="0"/>
                </a:cubicBezTo>
                <a:cubicBezTo>
                  <a:pt x="665013" y="14031"/>
                  <a:pt x="912741" y="22863"/>
                  <a:pt x="1035430" y="0"/>
                </a:cubicBezTo>
                <a:cubicBezTo>
                  <a:pt x="1158119" y="-22863"/>
                  <a:pt x="1355779" y="-9424"/>
                  <a:pt x="1666790" y="0"/>
                </a:cubicBezTo>
                <a:cubicBezTo>
                  <a:pt x="1977801" y="9424"/>
                  <a:pt x="2086707" y="-11050"/>
                  <a:pt x="2373913" y="0"/>
                </a:cubicBezTo>
                <a:cubicBezTo>
                  <a:pt x="2661119" y="11050"/>
                  <a:pt x="2786835" y="22504"/>
                  <a:pt x="3005273" y="0"/>
                </a:cubicBezTo>
                <a:cubicBezTo>
                  <a:pt x="3223711" y="-22504"/>
                  <a:pt x="3424653" y="-27875"/>
                  <a:pt x="3788159" y="0"/>
                </a:cubicBezTo>
                <a:cubicBezTo>
                  <a:pt x="3783419" y="107089"/>
                  <a:pt x="3795712" y="281456"/>
                  <a:pt x="3788159" y="364417"/>
                </a:cubicBezTo>
                <a:cubicBezTo>
                  <a:pt x="3780606" y="447378"/>
                  <a:pt x="3773346" y="553466"/>
                  <a:pt x="3788159" y="714544"/>
                </a:cubicBezTo>
                <a:cubicBezTo>
                  <a:pt x="3566626" y="694353"/>
                  <a:pt x="3472733" y="716155"/>
                  <a:pt x="3194681" y="714544"/>
                </a:cubicBezTo>
                <a:cubicBezTo>
                  <a:pt x="2916629" y="712933"/>
                  <a:pt x="2789152" y="737322"/>
                  <a:pt x="2525439" y="714544"/>
                </a:cubicBezTo>
                <a:cubicBezTo>
                  <a:pt x="2261726" y="691766"/>
                  <a:pt x="2210498" y="693410"/>
                  <a:pt x="1969843" y="714544"/>
                </a:cubicBezTo>
                <a:cubicBezTo>
                  <a:pt x="1729188" y="735678"/>
                  <a:pt x="1612326" y="687197"/>
                  <a:pt x="1376364" y="714544"/>
                </a:cubicBezTo>
                <a:cubicBezTo>
                  <a:pt x="1140402" y="741891"/>
                  <a:pt x="1039796" y="723028"/>
                  <a:pt x="707123" y="714544"/>
                </a:cubicBezTo>
                <a:cubicBezTo>
                  <a:pt x="374450" y="706060"/>
                  <a:pt x="297326" y="742471"/>
                  <a:pt x="0" y="714544"/>
                </a:cubicBezTo>
                <a:cubicBezTo>
                  <a:pt x="-3846" y="568166"/>
                  <a:pt x="4928" y="514224"/>
                  <a:pt x="0" y="350127"/>
                </a:cubicBezTo>
                <a:cubicBezTo>
                  <a:pt x="-4928" y="186030"/>
                  <a:pt x="-1178" y="89192"/>
                  <a:pt x="0" y="0"/>
                </a:cubicBezTo>
                <a:close/>
              </a:path>
              <a:path w="3788159" h="714544" stroke="0" extrusionOk="0">
                <a:moveTo>
                  <a:pt x="0" y="0"/>
                </a:moveTo>
                <a:cubicBezTo>
                  <a:pt x="226567" y="-13046"/>
                  <a:pt x="439325" y="-23145"/>
                  <a:pt x="555597" y="0"/>
                </a:cubicBezTo>
                <a:cubicBezTo>
                  <a:pt x="671869" y="23145"/>
                  <a:pt x="888775" y="-8551"/>
                  <a:pt x="1073312" y="0"/>
                </a:cubicBezTo>
                <a:cubicBezTo>
                  <a:pt x="1257849" y="8551"/>
                  <a:pt x="1497067" y="17414"/>
                  <a:pt x="1704672" y="0"/>
                </a:cubicBezTo>
                <a:cubicBezTo>
                  <a:pt x="1912277" y="-17414"/>
                  <a:pt x="2049996" y="9769"/>
                  <a:pt x="2336031" y="0"/>
                </a:cubicBezTo>
                <a:cubicBezTo>
                  <a:pt x="2622066" y="-9769"/>
                  <a:pt x="2715437" y="-17767"/>
                  <a:pt x="2891628" y="0"/>
                </a:cubicBezTo>
                <a:cubicBezTo>
                  <a:pt x="3067819" y="17767"/>
                  <a:pt x="3458950" y="-36994"/>
                  <a:pt x="3788159" y="0"/>
                </a:cubicBezTo>
                <a:cubicBezTo>
                  <a:pt x="3802601" y="158581"/>
                  <a:pt x="3797707" y="276665"/>
                  <a:pt x="3788159" y="357272"/>
                </a:cubicBezTo>
                <a:cubicBezTo>
                  <a:pt x="3778611" y="437879"/>
                  <a:pt x="3775751" y="600547"/>
                  <a:pt x="3788159" y="714544"/>
                </a:cubicBezTo>
                <a:cubicBezTo>
                  <a:pt x="3654740" y="716054"/>
                  <a:pt x="3432745" y="741203"/>
                  <a:pt x="3156799" y="714544"/>
                </a:cubicBezTo>
                <a:cubicBezTo>
                  <a:pt x="2880853" y="687885"/>
                  <a:pt x="2800277" y="722080"/>
                  <a:pt x="2487558" y="714544"/>
                </a:cubicBezTo>
                <a:cubicBezTo>
                  <a:pt x="2174839" y="707008"/>
                  <a:pt x="2175066" y="733807"/>
                  <a:pt x="1931961" y="714544"/>
                </a:cubicBezTo>
                <a:cubicBezTo>
                  <a:pt x="1688856" y="695281"/>
                  <a:pt x="1574094" y="698577"/>
                  <a:pt x="1300601" y="714544"/>
                </a:cubicBezTo>
                <a:cubicBezTo>
                  <a:pt x="1027108" y="730511"/>
                  <a:pt x="838212" y="687569"/>
                  <a:pt x="669241" y="714544"/>
                </a:cubicBezTo>
                <a:cubicBezTo>
                  <a:pt x="500270" y="741519"/>
                  <a:pt x="170406" y="700942"/>
                  <a:pt x="0" y="714544"/>
                </a:cubicBezTo>
                <a:cubicBezTo>
                  <a:pt x="-13978" y="640175"/>
                  <a:pt x="1694" y="523777"/>
                  <a:pt x="0" y="350127"/>
                </a:cubicBezTo>
                <a:cubicBezTo>
                  <a:pt x="-1694" y="176477"/>
                  <a:pt x="-16907" y="171981"/>
                  <a:pt x="0" y="0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279172439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7470CE0B-43B5-4EAB-F20C-D2E5FE24D128}"/>
              </a:ext>
            </a:extLst>
          </p:cNvPr>
          <p:cNvGrpSpPr/>
          <p:nvPr/>
        </p:nvGrpSpPr>
        <p:grpSpPr>
          <a:xfrm>
            <a:off x="6433507" y="1578124"/>
            <a:ext cx="1691232" cy="1945190"/>
            <a:chOff x="6433507" y="1578124"/>
            <a:chExt cx="1691232" cy="1945190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4E420A0D-EA6B-A399-DB8E-1DAF84F356DC}"/>
                </a:ext>
              </a:extLst>
            </p:cNvPr>
            <p:cNvSpPr/>
            <p:nvPr/>
          </p:nvSpPr>
          <p:spPr>
            <a:xfrm>
              <a:off x="6433507" y="1578124"/>
              <a:ext cx="1691232" cy="1945190"/>
            </a:xfrm>
            <a:custGeom>
              <a:avLst/>
              <a:gdLst>
                <a:gd name="connsiteX0" fmla="*/ 0 w 1691232"/>
                <a:gd name="connsiteY0" fmla="*/ 0 h 1945190"/>
                <a:gd name="connsiteX1" fmla="*/ 529919 w 1691232"/>
                <a:gd name="connsiteY1" fmla="*/ 0 h 1945190"/>
                <a:gd name="connsiteX2" fmla="*/ 1042926 w 1691232"/>
                <a:gd name="connsiteY2" fmla="*/ 0 h 1945190"/>
                <a:gd name="connsiteX3" fmla="*/ 1691232 w 1691232"/>
                <a:gd name="connsiteY3" fmla="*/ 0 h 1945190"/>
                <a:gd name="connsiteX4" fmla="*/ 1691232 w 1691232"/>
                <a:gd name="connsiteY4" fmla="*/ 687300 h 1945190"/>
                <a:gd name="connsiteX5" fmla="*/ 1691232 w 1691232"/>
                <a:gd name="connsiteY5" fmla="*/ 1335697 h 1945190"/>
                <a:gd name="connsiteX6" fmla="*/ 1691232 w 1691232"/>
                <a:gd name="connsiteY6" fmla="*/ 1945190 h 1945190"/>
                <a:gd name="connsiteX7" fmla="*/ 1110576 w 1691232"/>
                <a:gd name="connsiteY7" fmla="*/ 1945190 h 1945190"/>
                <a:gd name="connsiteX8" fmla="*/ 513007 w 1691232"/>
                <a:gd name="connsiteY8" fmla="*/ 1945190 h 1945190"/>
                <a:gd name="connsiteX9" fmla="*/ 0 w 1691232"/>
                <a:gd name="connsiteY9" fmla="*/ 1945190 h 1945190"/>
                <a:gd name="connsiteX10" fmla="*/ 0 w 1691232"/>
                <a:gd name="connsiteY10" fmla="*/ 1277341 h 1945190"/>
                <a:gd name="connsiteX11" fmla="*/ 0 w 1691232"/>
                <a:gd name="connsiteY11" fmla="*/ 628945 h 1945190"/>
                <a:gd name="connsiteX12" fmla="*/ 0 w 1691232"/>
                <a:gd name="connsiteY12" fmla="*/ 0 h 194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91232" h="1945190" fill="none" extrusionOk="0">
                  <a:moveTo>
                    <a:pt x="0" y="0"/>
                  </a:moveTo>
                  <a:cubicBezTo>
                    <a:pt x="108160" y="-8193"/>
                    <a:pt x="279783" y="-24275"/>
                    <a:pt x="529919" y="0"/>
                  </a:cubicBezTo>
                  <a:cubicBezTo>
                    <a:pt x="780055" y="24275"/>
                    <a:pt x="852434" y="-259"/>
                    <a:pt x="1042926" y="0"/>
                  </a:cubicBezTo>
                  <a:cubicBezTo>
                    <a:pt x="1233418" y="259"/>
                    <a:pt x="1435057" y="-10210"/>
                    <a:pt x="1691232" y="0"/>
                  </a:cubicBezTo>
                  <a:cubicBezTo>
                    <a:pt x="1700866" y="273679"/>
                    <a:pt x="1672710" y="363885"/>
                    <a:pt x="1691232" y="687300"/>
                  </a:cubicBezTo>
                  <a:cubicBezTo>
                    <a:pt x="1709754" y="1010715"/>
                    <a:pt x="1664748" y="1184455"/>
                    <a:pt x="1691232" y="1335697"/>
                  </a:cubicBezTo>
                  <a:cubicBezTo>
                    <a:pt x="1717716" y="1486939"/>
                    <a:pt x="1699846" y="1701004"/>
                    <a:pt x="1691232" y="1945190"/>
                  </a:cubicBezTo>
                  <a:cubicBezTo>
                    <a:pt x="1407490" y="1949574"/>
                    <a:pt x="1302105" y="1928736"/>
                    <a:pt x="1110576" y="1945190"/>
                  </a:cubicBezTo>
                  <a:cubicBezTo>
                    <a:pt x="919047" y="1961644"/>
                    <a:pt x="683016" y="1968929"/>
                    <a:pt x="513007" y="1945190"/>
                  </a:cubicBezTo>
                  <a:cubicBezTo>
                    <a:pt x="342998" y="1921451"/>
                    <a:pt x="156893" y="1943143"/>
                    <a:pt x="0" y="1945190"/>
                  </a:cubicBezTo>
                  <a:cubicBezTo>
                    <a:pt x="-29871" y="1795983"/>
                    <a:pt x="-13939" y="1575909"/>
                    <a:pt x="0" y="1277341"/>
                  </a:cubicBezTo>
                  <a:cubicBezTo>
                    <a:pt x="13939" y="978773"/>
                    <a:pt x="17914" y="806240"/>
                    <a:pt x="0" y="628945"/>
                  </a:cubicBezTo>
                  <a:cubicBezTo>
                    <a:pt x="-17914" y="451650"/>
                    <a:pt x="-17879" y="230413"/>
                    <a:pt x="0" y="0"/>
                  </a:cubicBezTo>
                  <a:close/>
                </a:path>
                <a:path w="1691232" h="1945190" stroke="0" extrusionOk="0">
                  <a:moveTo>
                    <a:pt x="0" y="0"/>
                  </a:moveTo>
                  <a:cubicBezTo>
                    <a:pt x="244892" y="-5148"/>
                    <a:pt x="352060" y="10222"/>
                    <a:pt x="529919" y="0"/>
                  </a:cubicBezTo>
                  <a:cubicBezTo>
                    <a:pt x="707778" y="-10222"/>
                    <a:pt x="818596" y="16223"/>
                    <a:pt x="1042926" y="0"/>
                  </a:cubicBezTo>
                  <a:cubicBezTo>
                    <a:pt x="1267256" y="-16223"/>
                    <a:pt x="1522226" y="1985"/>
                    <a:pt x="1691232" y="0"/>
                  </a:cubicBezTo>
                  <a:cubicBezTo>
                    <a:pt x="1703843" y="289932"/>
                    <a:pt x="1659093" y="373571"/>
                    <a:pt x="1691232" y="648397"/>
                  </a:cubicBezTo>
                  <a:cubicBezTo>
                    <a:pt x="1723371" y="923223"/>
                    <a:pt x="1710523" y="1044930"/>
                    <a:pt x="1691232" y="1238438"/>
                  </a:cubicBezTo>
                  <a:cubicBezTo>
                    <a:pt x="1671941" y="1431946"/>
                    <a:pt x="1688759" y="1601171"/>
                    <a:pt x="1691232" y="1945190"/>
                  </a:cubicBezTo>
                  <a:cubicBezTo>
                    <a:pt x="1449021" y="1932713"/>
                    <a:pt x="1237635" y="1928541"/>
                    <a:pt x="1093663" y="1945190"/>
                  </a:cubicBezTo>
                  <a:cubicBezTo>
                    <a:pt x="949691" y="1961839"/>
                    <a:pt x="793016" y="1969936"/>
                    <a:pt x="496095" y="1945190"/>
                  </a:cubicBezTo>
                  <a:cubicBezTo>
                    <a:pt x="199174" y="1920444"/>
                    <a:pt x="107597" y="1966704"/>
                    <a:pt x="0" y="1945190"/>
                  </a:cubicBezTo>
                  <a:cubicBezTo>
                    <a:pt x="-10505" y="1805451"/>
                    <a:pt x="-15855" y="1474267"/>
                    <a:pt x="0" y="1277341"/>
                  </a:cubicBezTo>
                  <a:cubicBezTo>
                    <a:pt x="15855" y="1080415"/>
                    <a:pt x="-861" y="878536"/>
                    <a:pt x="0" y="648397"/>
                  </a:cubicBezTo>
                  <a:cubicBezTo>
                    <a:pt x="861" y="418258"/>
                    <a:pt x="1125" y="158465"/>
                    <a:pt x="0" y="0"/>
                  </a:cubicBezTo>
                  <a:close/>
                </a:path>
              </a:pathLst>
            </a:custGeom>
            <a:solidFill>
              <a:schemeClr val="tx2">
                <a:lumMod val="25000"/>
              </a:schemeClr>
            </a:solidFill>
            <a:ln w="28575">
              <a:solidFill>
                <a:schemeClr val="tx2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279172439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8C508AE8-BDEE-583F-B795-90206E479947}"/>
                </a:ext>
              </a:extLst>
            </p:cNvPr>
            <p:cNvSpPr txBox="1"/>
            <p:nvPr/>
          </p:nvSpPr>
          <p:spPr>
            <a:xfrm>
              <a:off x="6544428" y="2794356"/>
              <a:ext cx="1512636" cy="646331"/>
            </a:xfrm>
            <a:prstGeom prst="rect">
              <a:avLst/>
            </a:prstGeom>
            <a:solidFill>
              <a:schemeClr val="tx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Fast </a:t>
              </a:r>
              <a:r>
                <a:rPr lang="it-IT" b="1" dirty="0" err="1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Search</a:t>
              </a:r>
              <a:r>
                <a:rPr lang="it-IT" b="1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</a:p>
            <a:p>
              <a:pPr algn="ctr"/>
              <a:r>
                <a:rPr lang="it-IT" b="1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Engine</a:t>
              </a:r>
            </a:p>
          </p:txBody>
        </p: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C85C7A69-CFCE-1B65-091B-6FC8BA07B58A}"/>
                </a:ext>
              </a:extLst>
            </p:cNvPr>
            <p:cNvCxnSpPr>
              <a:cxnSpLocks/>
            </p:cNvCxnSpPr>
            <p:nvPr/>
          </p:nvCxnSpPr>
          <p:spPr>
            <a:xfrm>
              <a:off x="6487695" y="2798721"/>
              <a:ext cx="1582855" cy="0"/>
            </a:xfrm>
            <a:prstGeom prst="line">
              <a:avLst/>
            </a:prstGeom>
            <a:solidFill>
              <a:schemeClr val="tx2">
                <a:lumMod val="25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030A1A01-6B90-5E6D-90C6-13C4E190EF1F}"/>
                </a:ext>
              </a:extLst>
            </p:cNvPr>
            <p:cNvSpPr txBox="1"/>
            <p:nvPr/>
          </p:nvSpPr>
          <p:spPr>
            <a:xfrm>
              <a:off x="6451635" y="1714361"/>
              <a:ext cx="1560042" cy="369332"/>
            </a:xfrm>
            <a:prstGeom prst="rect">
              <a:avLst/>
            </a:prstGeom>
            <a:solidFill>
              <a:schemeClr val="tx2">
                <a:lumMod val="2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it-IT" b="1" dirty="0" err="1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Unified</a:t>
              </a:r>
              <a:r>
                <a:rPr lang="it-IT" b="1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Model</a:t>
              </a:r>
              <a:endParaRPr lang="it-IT" dirty="0"/>
            </a:p>
          </p:txBody>
        </p:sp>
        <p:sp>
          <p:nvSpPr>
            <p:cNvPr id="90" name="CasellaDiTesto 89">
              <a:extLst>
                <a:ext uri="{FF2B5EF4-FFF2-40B4-BE49-F238E27FC236}">
                  <a16:creationId xmlns:a16="http://schemas.microsoft.com/office/drawing/2014/main" id="{FFBD07BF-4890-7362-0C54-B6FFE8F7109B}"/>
                </a:ext>
              </a:extLst>
            </p:cNvPr>
            <p:cNvSpPr txBox="1"/>
            <p:nvPr/>
          </p:nvSpPr>
          <p:spPr>
            <a:xfrm>
              <a:off x="6525006" y="2098851"/>
              <a:ext cx="1526380" cy="646331"/>
            </a:xfrm>
            <a:prstGeom prst="rect">
              <a:avLst/>
            </a:prstGeom>
            <a:solidFill>
              <a:schemeClr val="tx2">
                <a:lumMod val="2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Data </a:t>
              </a:r>
            </a:p>
            <a:p>
              <a:pPr algn="ctr"/>
              <a:r>
                <a:rPr lang="it-IT" b="1" dirty="0" err="1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Virtualization</a:t>
              </a:r>
              <a:endParaRPr lang="it-IT" dirty="0"/>
            </a:p>
          </p:txBody>
        </p:sp>
        <p:cxnSp>
          <p:nvCxnSpPr>
            <p:cNvPr id="88" name="Connettore diritto 87">
              <a:extLst>
                <a:ext uri="{FF2B5EF4-FFF2-40B4-BE49-F238E27FC236}">
                  <a16:creationId xmlns:a16="http://schemas.microsoft.com/office/drawing/2014/main" id="{86D305BB-D58B-9568-84BB-FDA07D627996}"/>
                </a:ext>
              </a:extLst>
            </p:cNvPr>
            <p:cNvCxnSpPr>
              <a:cxnSpLocks/>
            </p:cNvCxnSpPr>
            <p:nvPr/>
          </p:nvCxnSpPr>
          <p:spPr>
            <a:xfrm>
              <a:off x="6492316" y="2101381"/>
              <a:ext cx="1582855" cy="0"/>
            </a:xfrm>
            <a:prstGeom prst="line">
              <a:avLst/>
            </a:prstGeom>
            <a:solidFill>
              <a:schemeClr val="tx2">
                <a:lumMod val="25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Titolo 1">
            <a:extLst>
              <a:ext uri="{FF2B5EF4-FFF2-40B4-BE49-F238E27FC236}">
                <a16:creationId xmlns:a16="http://schemas.microsoft.com/office/drawing/2014/main" id="{AC25B20B-97B0-C254-88EA-6AD757756CE0}"/>
              </a:ext>
            </a:extLst>
          </p:cNvPr>
          <p:cNvSpPr txBox="1">
            <a:spLocks/>
          </p:cNvSpPr>
          <p:nvPr/>
        </p:nvSpPr>
        <p:spPr>
          <a:xfrm>
            <a:off x="94872" y="307753"/>
            <a:ext cx="987208" cy="750359"/>
          </a:xfrm>
          <a:custGeom>
            <a:avLst/>
            <a:gdLst>
              <a:gd name="connsiteX0" fmla="*/ 0 w 987208"/>
              <a:gd name="connsiteY0" fmla="*/ 0 h 750359"/>
              <a:gd name="connsiteX1" fmla="*/ 513348 w 987208"/>
              <a:gd name="connsiteY1" fmla="*/ 0 h 750359"/>
              <a:gd name="connsiteX2" fmla="*/ 987208 w 987208"/>
              <a:gd name="connsiteY2" fmla="*/ 0 h 750359"/>
              <a:gd name="connsiteX3" fmla="*/ 987208 w 987208"/>
              <a:gd name="connsiteY3" fmla="*/ 352669 h 750359"/>
              <a:gd name="connsiteX4" fmla="*/ 987208 w 987208"/>
              <a:gd name="connsiteY4" fmla="*/ 750359 h 750359"/>
              <a:gd name="connsiteX5" fmla="*/ 513348 w 987208"/>
              <a:gd name="connsiteY5" fmla="*/ 750359 h 750359"/>
              <a:gd name="connsiteX6" fmla="*/ 0 w 987208"/>
              <a:gd name="connsiteY6" fmla="*/ 750359 h 750359"/>
              <a:gd name="connsiteX7" fmla="*/ 0 w 987208"/>
              <a:gd name="connsiteY7" fmla="*/ 382683 h 750359"/>
              <a:gd name="connsiteX8" fmla="*/ 0 w 987208"/>
              <a:gd name="connsiteY8" fmla="*/ 0 h 750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7208" h="750359" fill="none" extrusionOk="0">
                <a:moveTo>
                  <a:pt x="0" y="0"/>
                </a:moveTo>
                <a:cubicBezTo>
                  <a:pt x="122417" y="-22506"/>
                  <a:pt x="314756" y="61546"/>
                  <a:pt x="513348" y="0"/>
                </a:cubicBezTo>
                <a:cubicBezTo>
                  <a:pt x="711940" y="-61546"/>
                  <a:pt x="764810" y="40015"/>
                  <a:pt x="987208" y="0"/>
                </a:cubicBezTo>
                <a:cubicBezTo>
                  <a:pt x="1007265" y="154933"/>
                  <a:pt x="982625" y="242336"/>
                  <a:pt x="987208" y="352669"/>
                </a:cubicBezTo>
                <a:cubicBezTo>
                  <a:pt x="991791" y="463002"/>
                  <a:pt x="939661" y="623765"/>
                  <a:pt x="987208" y="750359"/>
                </a:cubicBezTo>
                <a:cubicBezTo>
                  <a:pt x="812505" y="788810"/>
                  <a:pt x="655131" y="728858"/>
                  <a:pt x="513348" y="750359"/>
                </a:cubicBezTo>
                <a:cubicBezTo>
                  <a:pt x="371565" y="771860"/>
                  <a:pt x="226546" y="747428"/>
                  <a:pt x="0" y="750359"/>
                </a:cubicBezTo>
                <a:cubicBezTo>
                  <a:pt x="-40756" y="595810"/>
                  <a:pt x="23044" y="527660"/>
                  <a:pt x="0" y="382683"/>
                </a:cubicBezTo>
                <a:cubicBezTo>
                  <a:pt x="-23044" y="237706"/>
                  <a:pt x="42438" y="118477"/>
                  <a:pt x="0" y="0"/>
                </a:cubicBezTo>
                <a:close/>
              </a:path>
              <a:path w="987208" h="750359" stroke="0" extrusionOk="0">
                <a:moveTo>
                  <a:pt x="0" y="0"/>
                </a:moveTo>
                <a:cubicBezTo>
                  <a:pt x="98473" y="-15633"/>
                  <a:pt x="348067" y="39642"/>
                  <a:pt x="483732" y="0"/>
                </a:cubicBezTo>
                <a:cubicBezTo>
                  <a:pt x="619397" y="-39642"/>
                  <a:pt x="829847" y="1577"/>
                  <a:pt x="987208" y="0"/>
                </a:cubicBezTo>
                <a:cubicBezTo>
                  <a:pt x="1028267" y="154798"/>
                  <a:pt x="973862" y="276881"/>
                  <a:pt x="987208" y="390187"/>
                </a:cubicBezTo>
                <a:cubicBezTo>
                  <a:pt x="1000554" y="503493"/>
                  <a:pt x="956632" y="667593"/>
                  <a:pt x="987208" y="750359"/>
                </a:cubicBezTo>
                <a:cubicBezTo>
                  <a:pt x="886495" y="770091"/>
                  <a:pt x="675374" y="748703"/>
                  <a:pt x="513348" y="750359"/>
                </a:cubicBezTo>
                <a:cubicBezTo>
                  <a:pt x="351322" y="752015"/>
                  <a:pt x="117551" y="732072"/>
                  <a:pt x="0" y="750359"/>
                </a:cubicBezTo>
                <a:cubicBezTo>
                  <a:pt x="-17922" y="678241"/>
                  <a:pt x="8242" y="565133"/>
                  <a:pt x="0" y="390187"/>
                </a:cubicBezTo>
                <a:cubicBezTo>
                  <a:pt x="-8242" y="215241"/>
                  <a:pt x="15880" y="187533"/>
                  <a:pt x="0" y="0"/>
                </a:cubicBezTo>
                <a:close/>
              </a:path>
            </a:pathLst>
          </a:custGeom>
          <a:ln w="28575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Account MS. App</a:t>
            </a:r>
          </a:p>
        </p:txBody>
      </p: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EA77F251-1974-0039-35B4-73E9DDC109F5}"/>
              </a:ext>
            </a:extLst>
          </p:cNvPr>
          <p:cNvSpPr txBox="1"/>
          <p:nvPr/>
        </p:nvSpPr>
        <p:spPr>
          <a:xfrm>
            <a:off x="567865" y="1091921"/>
            <a:ext cx="724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Json</a:t>
            </a:r>
            <a:endParaRPr lang="it-IT" b="1" dirty="0">
              <a:solidFill>
                <a:schemeClr val="tx1">
                  <a:lumMod val="50000"/>
                  <a:lumOff val="50000"/>
                </a:schemeClr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cxnSp>
        <p:nvCxnSpPr>
          <p:cNvPr id="93" name="Connettore 2 92">
            <a:extLst>
              <a:ext uri="{FF2B5EF4-FFF2-40B4-BE49-F238E27FC236}">
                <a16:creationId xmlns:a16="http://schemas.microsoft.com/office/drawing/2014/main" id="{577BFA21-7952-BD8E-7BD9-DCAF6FB5B0E5}"/>
              </a:ext>
            </a:extLst>
          </p:cNvPr>
          <p:cNvCxnSpPr>
            <a:cxnSpLocks/>
          </p:cNvCxnSpPr>
          <p:nvPr/>
        </p:nvCxnSpPr>
        <p:spPr>
          <a:xfrm flipV="1">
            <a:off x="548856" y="1058112"/>
            <a:ext cx="0" cy="3596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94" name="Gruppo 93">
            <a:extLst>
              <a:ext uri="{FF2B5EF4-FFF2-40B4-BE49-F238E27FC236}">
                <a16:creationId xmlns:a16="http://schemas.microsoft.com/office/drawing/2014/main" id="{0988DFA7-175B-A91B-10FB-3B050E359C8A}"/>
              </a:ext>
            </a:extLst>
          </p:cNvPr>
          <p:cNvGrpSpPr/>
          <p:nvPr/>
        </p:nvGrpSpPr>
        <p:grpSpPr>
          <a:xfrm>
            <a:off x="50160" y="1098455"/>
            <a:ext cx="954107" cy="1000396"/>
            <a:chOff x="554434" y="1847283"/>
            <a:chExt cx="904415" cy="976455"/>
          </a:xfrm>
        </p:grpSpPr>
        <p:sp>
          <p:nvSpPr>
            <p:cNvPr id="95" name="Disco magnetico 94">
              <a:extLst>
                <a:ext uri="{FF2B5EF4-FFF2-40B4-BE49-F238E27FC236}">
                  <a16:creationId xmlns:a16="http://schemas.microsoft.com/office/drawing/2014/main" id="{77FD2A04-1E99-924C-89B6-9EFA20B1E1D2}"/>
                </a:ext>
              </a:extLst>
            </p:cNvPr>
            <p:cNvSpPr/>
            <p:nvPr/>
          </p:nvSpPr>
          <p:spPr>
            <a:xfrm>
              <a:off x="716043" y="2177093"/>
              <a:ext cx="312630" cy="316148"/>
            </a:xfrm>
            <a:prstGeom prst="flowChartMagneticDisk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6" name="CasellaDiTesto 95">
              <a:extLst>
                <a:ext uri="{FF2B5EF4-FFF2-40B4-BE49-F238E27FC236}">
                  <a16:creationId xmlns:a16="http://schemas.microsoft.com/office/drawing/2014/main" id="{4D87F1CF-37F8-1BE0-FF5F-A51C3CC5236C}"/>
                </a:ext>
              </a:extLst>
            </p:cNvPr>
            <p:cNvSpPr txBox="1"/>
            <p:nvPr/>
          </p:nvSpPr>
          <p:spPr>
            <a:xfrm>
              <a:off x="554434" y="2454406"/>
              <a:ext cx="904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Acc. DB</a:t>
              </a:r>
            </a:p>
          </p:txBody>
        </p:sp>
        <p:cxnSp>
          <p:nvCxnSpPr>
            <p:cNvPr id="97" name="Connettore 2 96">
              <a:extLst>
                <a:ext uri="{FF2B5EF4-FFF2-40B4-BE49-F238E27FC236}">
                  <a16:creationId xmlns:a16="http://schemas.microsoft.com/office/drawing/2014/main" id="{64E7D41A-8C5F-6CB0-D941-4B8AC0B954CA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9" y="1847283"/>
              <a:ext cx="0" cy="359922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8" name="Connettore diritto 97">
            <a:extLst>
              <a:ext uri="{FF2B5EF4-FFF2-40B4-BE49-F238E27FC236}">
                <a16:creationId xmlns:a16="http://schemas.microsoft.com/office/drawing/2014/main" id="{A9038262-7EC0-C164-4AB2-7D3C92579F53}"/>
              </a:ext>
            </a:extLst>
          </p:cNvPr>
          <p:cNvCxnSpPr>
            <a:cxnSpLocks/>
          </p:cNvCxnSpPr>
          <p:nvPr/>
        </p:nvCxnSpPr>
        <p:spPr>
          <a:xfrm flipV="1">
            <a:off x="554477" y="1408110"/>
            <a:ext cx="992668" cy="9654"/>
          </a:xfrm>
          <a:prstGeom prst="line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AB00BDE-A735-6B64-D5AE-ADA876CA1462}"/>
              </a:ext>
            </a:extLst>
          </p:cNvPr>
          <p:cNvSpPr txBox="1"/>
          <p:nvPr/>
        </p:nvSpPr>
        <p:spPr>
          <a:xfrm>
            <a:off x="4864785" y="437881"/>
            <a:ext cx="2849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inline</a:t>
            </a:r>
            <a:r>
              <a:rPr lang="it-IT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Processing Cluster </a:t>
            </a: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58F561BF-A577-50AD-BDFB-A6D85FA7C647}"/>
              </a:ext>
            </a:extLst>
          </p:cNvPr>
          <p:cNvSpPr txBox="1"/>
          <p:nvPr/>
        </p:nvSpPr>
        <p:spPr>
          <a:xfrm>
            <a:off x="5110111" y="734678"/>
            <a:ext cx="2844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66FFFF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Apache Spark || </a:t>
            </a:r>
            <a:r>
              <a:rPr lang="it-IT" b="1" dirty="0" err="1">
                <a:solidFill>
                  <a:srgbClr val="66FFFF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Flink</a:t>
            </a:r>
            <a:endParaRPr lang="it-IT" b="1" dirty="0">
              <a:solidFill>
                <a:srgbClr val="66FFFF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cxnSp>
        <p:nvCxnSpPr>
          <p:cNvPr id="64" name="Connettore 2 63">
            <a:extLst>
              <a:ext uri="{FF2B5EF4-FFF2-40B4-BE49-F238E27FC236}">
                <a16:creationId xmlns:a16="http://schemas.microsoft.com/office/drawing/2014/main" id="{19C28582-9D0E-68D0-1CF9-A31C9FAF1382}"/>
              </a:ext>
            </a:extLst>
          </p:cNvPr>
          <p:cNvCxnSpPr>
            <a:cxnSpLocks/>
          </p:cNvCxnSpPr>
          <p:nvPr/>
        </p:nvCxnSpPr>
        <p:spPr>
          <a:xfrm>
            <a:off x="2398839" y="1058112"/>
            <a:ext cx="1926098" cy="0"/>
          </a:xfrm>
          <a:prstGeom prst="straightConnector1">
            <a:avLst/>
          </a:prstGeom>
          <a:ln w="50800">
            <a:solidFill>
              <a:srgbClr val="00B050"/>
            </a:solidFill>
            <a:prstDash val="sysDot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5" name="Connettore 2 64">
            <a:extLst>
              <a:ext uri="{FF2B5EF4-FFF2-40B4-BE49-F238E27FC236}">
                <a16:creationId xmlns:a16="http://schemas.microsoft.com/office/drawing/2014/main" id="{33E383E2-416D-C8F8-99C3-B4F8D3C7A228}"/>
              </a:ext>
            </a:extLst>
          </p:cNvPr>
          <p:cNvCxnSpPr>
            <a:cxnSpLocks/>
          </p:cNvCxnSpPr>
          <p:nvPr/>
        </p:nvCxnSpPr>
        <p:spPr>
          <a:xfrm>
            <a:off x="2400322" y="904085"/>
            <a:ext cx="1924615" cy="0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6" name="Connettore 2 65">
            <a:extLst>
              <a:ext uri="{FF2B5EF4-FFF2-40B4-BE49-F238E27FC236}">
                <a16:creationId xmlns:a16="http://schemas.microsoft.com/office/drawing/2014/main" id="{FDFE9661-35E0-A3BF-7995-F0164F642967}"/>
              </a:ext>
            </a:extLst>
          </p:cNvPr>
          <p:cNvCxnSpPr>
            <a:cxnSpLocks/>
          </p:cNvCxnSpPr>
          <p:nvPr/>
        </p:nvCxnSpPr>
        <p:spPr>
          <a:xfrm>
            <a:off x="2398839" y="773900"/>
            <a:ext cx="1926098" cy="0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5" name="Freccia bidirezionale verticale 54">
            <a:extLst>
              <a:ext uri="{FF2B5EF4-FFF2-40B4-BE49-F238E27FC236}">
                <a16:creationId xmlns:a16="http://schemas.microsoft.com/office/drawing/2014/main" id="{3CFABE97-DF06-05B5-865F-20E7D259FFAF}"/>
              </a:ext>
            </a:extLst>
          </p:cNvPr>
          <p:cNvSpPr/>
          <p:nvPr/>
        </p:nvSpPr>
        <p:spPr>
          <a:xfrm>
            <a:off x="4504039" y="1133402"/>
            <a:ext cx="128495" cy="1808770"/>
          </a:xfrm>
          <a:prstGeom prst="upDownArrow">
            <a:avLst/>
          </a:prstGeom>
          <a:solidFill>
            <a:srgbClr val="00B050"/>
          </a:solidFill>
          <a:ln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8495"/>
                      <a:gd name="connsiteY0" fmla="*/ 64248 h 1808770"/>
                      <a:gd name="connsiteX1" fmla="*/ 64248 w 128495"/>
                      <a:gd name="connsiteY1" fmla="*/ 0 h 1808770"/>
                      <a:gd name="connsiteX2" fmla="*/ 128495 w 128495"/>
                      <a:gd name="connsiteY2" fmla="*/ 64248 h 1808770"/>
                      <a:gd name="connsiteX3" fmla="*/ 96371 w 128495"/>
                      <a:gd name="connsiteY3" fmla="*/ 64248 h 1808770"/>
                      <a:gd name="connsiteX4" fmla="*/ 96371 w 128495"/>
                      <a:gd name="connsiteY4" fmla="*/ 607537 h 1808770"/>
                      <a:gd name="connsiteX5" fmla="*/ 96371 w 128495"/>
                      <a:gd name="connsiteY5" fmla="*/ 1167629 h 1808770"/>
                      <a:gd name="connsiteX6" fmla="*/ 96371 w 128495"/>
                      <a:gd name="connsiteY6" fmla="*/ 1744523 h 1808770"/>
                      <a:gd name="connsiteX7" fmla="*/ 128495 w 128495"/>
                      <a:gd name="connsiteY7" fmla="*/ 1744523 h 1808770"/>
                      <a:gd name="connsiteX8" fmla="*/ 64248 w 128495"/>
                      <a:gd name="connsiteY8" fmla="*/ 1808770 h 1808770"/>
                      <a:gd name="connsiteX9" fmla="*/ 0 w 128495"/>
                      <a:gd name="connsiteY9" fmla="*/ 1744523 h 1808770"/>
                      <a:gd name="connsiteX10" fmla="*/ 32124 w 128495"/>
                      <a:gd name="connsiteY10" fmla="*/ 1744523 h 1808770"/>
                      <a:gd name="connsiteX11" fmla="*/ 32124 w 128495"/>
                      <a:gd name="connsiteY11" fmla="*/ 1234840 h 1808770"/>
                      <a:gd name="connsiteX12" fmla="*/ 32124 w 128495"/>
                      <a:gd name="connsiteY12" fmla="*/ 691551 h 1808770"/>
                      <a:gd name="connsiteX13" fmla="*/ 32124 w 128495"/>
                      <a:gd name="connsiteY13" fmla="*/ 64248 h 1808770"/>
                      <a:gd name="connsiteX14" fmla="*/ 0 w 128495"/>
                      <a:gd name="connsiteY14" fmla="*/ 64248 h 1808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28495" h="1808770" fill="none" extrusionOk="0">
                        <a:moveTo>
                          <a:pt x="0" y="64248"/>
                        </a:moveTo>
                        <a:cubicBezTo>
                          <a:pt x="14271" y="38371"/>
                          <a:pt x="39620" y="25937"/>
                          <a:pt x="64248" y="0"/>
                        </a:cubicBezTo>
                        <a:cubicBezTo>
                          <a:pt x="86087" y="6463"/>
                          <a:pt x="96429" y="42543"/>
                          <a:pt x="128495" y="64248"/>
                        </a:cubicBezTo>
                        <a:cubicBezTo>
                          <a:pt x="119792" y="65559"/>
                          <a:pt x="110313" y="63292"/>
                          <a:pt x="96371" y="64248"/>
                        </a:cubicBezTo>
                        <a:cubicBezTo>
                          <a:pt x="121993" y="194580"/>
                          <a:pt x="86579" y="473336"/>
                          <a:pt x="96371" y="607537"/>
                        </a:cubicBezTo>
                        <a:cubicBezTo>
                          <a:pt x="106163" y="741738"/>
                          <a:pt x="46930" y="938845"/>
                          <a:pt x="96371" y="1167629"/>
                        </a:cubicBezTo>
                        <a:cubicBezTo>
                          <a:pt x="145812" y="1396413"/>
                          <a:pt x="32547" y="1459158"/>
                          <a:pt x="96371" y="1744523"/>
                        </a:cubicBezTo>
                        <a:cubicBezTo>
                          <a:pt x="108283" y="1741761"/>
                          <a:pt x="115003" y="1746058"/>
                          <a:pt x="128495" y="1744523"/>
                        </a:cubicBezTo>
                        <a:cubicBezTo>
                          <a:pt x="106019" y="1775425"/>
                          <a:pt x="86814" y="1775105"/>
                          <a:pt x="64248" y="1808770"/>
                        </a:cubicBezTo>
                        <a:cubicBezTo>
                          <a:pt x="36678" y="1788568"/>
                          <a:pt x="22124" y="1759033"/>
                          <a:pt x="0" y="1744523"/>
                        </a:cubicBezTo>
                        <a:cubicBezTo>
                          <a:pt x="12266" y="1743281"/>
                          <a:pt x="17877" y="1746009"/>
                          <a:pt x="32124" y="1744523"/>
                        </a:cubicBezTo>
                        <a:cubicBezTo>
                          <a:pt x="31614" y="1576483"/>
                          <a:pt x="73564" y="1347038"/>
                          <a:pt x="32124" y="1234840"/>
                        </a:cubicBezTo>
                        <a:cubicBezTo>
                          <a:pt x="-9316" y="1122642"/>
                          <a:pt x="95714" y="839174"/>
                          <a:pt x="32124" y="691551"/>
                        </a:cubicBezTo>
                        <a:cubicBezTo>
                          <a:pt x="-31466" y="543928"/>
                          <a:pt x="48046" y="258609"/>
                          <a:pt x="32124" y="64248"/>
                        </a:cubicBezTo>
                        <a:cubicBezTo>
                          <a:pt x="18709" y="65841"/>
                          <a:pt x="13470" y="63185"/>
                          <a:pt x="0" y="64248"/>
                        </a:cubicBezTo>
                        <a:close/>
                      </a:path>
                      <a:path w="128495" h="1808770" stroke="0" extrusionOk="0">
                        <a:moveTo>
                          <a:pt x="0" y="64248"/>
                        </a:moveTo>
                        <a:cubicBezTo>
                          <a:pt x="22323" y="36771"/>
                          <a:pt x="54309" y="16547"/>
                          <a:pt x="64248" y="0"/>
                        </a:cubicBezTo>
                        <a:cubicBezTo>
                          <a:pt x="93438" y="16016"/>
                          <a:pt x="93850" y="43096"/>
                          <a:pt x="128495" y="64248"/>
                        </a:cubicBezTo>
                        <a:cubicBezTo>
                          <a:pt x="121342" y="65770"/>
                          <a:pt x="111384" y="63415"/>
                          <a:pt x="96371" y="64248"/>
                        </a:cubicBezTo>
                        <a:cubicBezTo>
                          <a:pt x="105246" y="187960"/>
                          <a:pt x="93624" y="378987"/>
                          <a:pt x="96371" y="641142"/>
                        </a:cubicBezTo>
                        <a:cubicBezTo>
                          <a:pt x="99118" y="903297"/>
                          <a:pt x="34034" y="1040973"/>
                          <a:pt x="96371" y="1167629"/>
                        </a:cubicBezTo>
                        <a:cubicBezTo>
                          <a:pt x="158708" y="1294285"/>
                          <a:pt x="62417" y="1477357"/>
                          <a:pt x="96371" y="1744523"/>
                        </a:cubicBezTo>
                        <a:cubicBezTo>
                          <a:pt x="111146" y="1741320"/>
                          <a:pt x="117931" y="1746264"/>
                          <a:pt x="128495" y="1744523"/>
                        </a:cubicBezTo>
                        <a:cubicBezTo>
                          <a:pt x="107256" y="1772455"/>
                          <a:pt x="95291" y="1776579"/>
                          <a:pt x="64248" y="1808770"/>
                        </a:cubicBezTo>
                        <a:cubicBezTo>
                          <a:pt x="31882" y="1785313"/>
                          <a:pt x="27011" y="1763948"/>
                          <a:pt x="0" y="1744523"/>
                        </a:cubicBezTo>
                        <a:cubicBezTo>
                          <a:pt x="8653" y="1743195"/>
                          <a:pt x="21858" y="1746596"/>
                          <a:pt x="32124" y="1744523"/>
                        </a:cubicBezTo>
                        <a:cubicBezTo>
                          <a:pt x="20209" y="1547054"/>
                          <a:pt x="84429" y="1451306"/>
                          <a:pt x="32124" y="1184431"/>
                        </a:cubicBezTo>
                        <a:cubicBezTo>
                          <a:pt x="-20181" y="917556"/>
                          <a:pt x="79691" y="760212"/>
                          <a:pt x="32124" y="624340"/>
                        </a:cubicBezTo>
                        <a:cubicBezTo>
                          <a:pt x="-15443" y="488468"/>
                          <a:pt x="73620" y="289771"/>
                          <a:pt x="32124" y="64248"/>
                        </a:cubicBezTo>
                        <a:cubicBezTo>
                          <a:pt x="25415" y="66114"/>
                          <a:pt x="15960" y="61512"/>
                          <a:pt x="0" y="6424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Freccia bidirezionale verticale 61">
            <a:extLst>
              <a:ext uri="{FF2B5EF4-FFF2-40B4-BE49-F238E27FC236}">
                <a16:creationId xmlns:a16="http://schemas.microsoft.com/office/drawing/2014/main" id="{DBCD9496-4CDF-A191-F070-200B91C250AB}"/>
              </a:ext>
            </a:extLst>
          </p:cNvPr>
          <p:cNvSpPr/>
          <p:nvPr/>
        </p:nvSpPr>
        <p:spPr>
          <a:xfrm>
            <a:off x="4686919" y="1133402"/>
            <a:ext cx="128495" cy="1808770"/>
          </a:xfrm>
          <a:prstGeom prst="up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Freccia bidirezionale verticale 62">
            <a:extLst>
              <a:ext uri="{FF2B5EF4-FFF2-40B4-BE49-F238E27FC236}">
                <a16:creationId xmlns:a16="http://schemas.microsoft.com/office/drawing/2014/main" id="{EF5AB29D-DF0F-F2CE-1FA2-D369DC91E82D}"/>
              </a:ext>
            </a:extLst>
          </p:cNvPr>
          <p:cNvSpPr/>
          <p:nvPr/>
        </p:nvSpPr>
        <p:spPr>
          <a:xfrm>
            <a:off x="4890119" y="1143562"/>
            <a:ext cx="128495" cy="1808770"/>
          </a:xfrm>
          <a:prstGeom prst="up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E2F68AB1-7D48-426D-7A7D-BDAC157EBA54}"/>
              </a:ext>
            </a:extLst>
          </p:cNvPr>
          <p:cNvCxnSpPr>
            <a:cxnSpLocks/>
          </p:cNvCxnSpPr>
          <p:nvPr/>
        </p:nvCxnSpPr>
        <p:spPr>
          <a:xfrm>
            <a:off x="7996516" y="2745182"/>
            <a:ext cx="2213378" cy="3030410"/>
          </a:xfrm>
          <a:prstGeom prst="straightConnector1">
            <a:avLst/>
          </a:prstGeom>
          <a:ln w="50800">
            <a:solidFill>
              <a:srgbClr val="0070C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D806E96E-501D-AF2F-A2C2-EC3708F43161}"/>
              </a:ext>
            </a:extLst>
          </p:cNvPr>
          <p:cNvCxnSpPr>
            <a:cxnSpLocks/>
          </p:cNvCxnSpPr>
          <p:nvPr/>
        </p:nvCxnSpPr>
        <p:spPr>
          <a:xfrm flipV="1">
            <a:off x="7996516" y="2425463"/>
            <a:ext cx="2223273" cy="22585"/>
          </a:xfrm>
          <a:prstGeom prst="straightConnector1">
            <a:avLst/>
          </a:prstGeom>
          <a:ln w="50800">
            <a:solidFill>
              <a:srgbClr val="0070C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780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1F3C5E0-40F5-BC54-7050-84D5DAFA9B46}"/>
              </a:ext>
            </a:extLst>
          </p:cNvPr>
          <p:cNvSpPr txBox="1"/>
          <p:nvPr/>
        </p:nvSpPr>
        <p:spPr>
          <a:xfrm>
            <a:off x="1013297" y="196160"/>
            <a:ext cx="9959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>
                <a:latin typeface="Dreaming Outloud Pro" panose="03050502040302030504" pitchFamily="66" charset="0"/>
                <a:cs typeface="Dreaming Outloud Pro" panose="03050502040302030504" pitchFamily="66" charset="0"/>
              </a:rPr>
              <a:t>Come Arrivarci   1/2</a:t>
            </a:r>
            <a:endParaRPr lang="it-IT" sz="24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0DBB501-84CC-B4AB-D254-16BD0D95860F}"/>
              </a:ext>
            </a:extLst>
          </p:cNvPr>
          <p:cNvSpPr txBox="1"/>
          <p:nvPr/>
        </p:nvSpPr>
        <p:spPr>
          <a:xfrm>
            <a:off x="87874" y="1030761"/>
            <a:ext cx="1210412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sz="2000" dirty="0"/>
              <a:t>Step </a:t>
            </a:r>
            <a:r>
              <a:rPr lang="it-IT" sz="2000"/>
              <a:t>1 : (Message Bus pub/sub) </a:t>
            </a:r>
          </a:p>
          <a:p>
            <a:endParaRPr lang="it-IT" sz="2000" dirty="0"/>
          </a:p>
          <a:p>
            <a:r>
              <a:rPr lang="it-IT" dirty="0"/>
              <a:t>Intercettare i dati provenienti dalle nuove </a:t>
            </a:r>
            <a:r>
              <a:rPr lang="it-IT"/>
              <a:t>applicazioni a microservizi per </a:t>
            </a:r>
            <a:r>
              <a:rPr lang="it-IT" dirty="0"/>
              <a:t>farli confluire nell’attuale </a:t>
            </a:r>
            <a:r>
              <a:rPr lang="it-IT"/>
              <a:t>pipeline batch. </a:t>
            </a:r>
          </a:p>
          <a:p>
            <a:r>
              <a:rPr lang="it-IT"/>
              <a:t>Da qui i dati vengono integrati in Dataset certificati usati per nuova reportistica. </a:t>
            </a:r>
          </a:p>
          <a:p>
            <a:endParaRPr lang="it-IT"/>
          </a:p>
          <a:p>
            <a:endParaRPr lang="it-IT"/>
          </a:p>
          <a:p>
            <a:endParaRPr lang="it-IT"/>
          </a:p>
          <a:p>
            <a:r>
              <a:rPr lang="it-IT"/>
              <a:t>Per </a:t>
            </a:r>
            <a:r>
              <a:rPr lang="it-IT" dirty="0"/>
              <a:t>fare </a:t>
            </a:r>
            <a:r>
              <a:rPr lang="it-IT"/>
              <a:t>questo c’è 1 soluzione ottimale, n sub-ottime, n+m disastrose. </a:t>
            </a:r>
          </a:p>
          <a:p>
            <a:endParaRPr lang="it-IT" dirty="0"/>
          </a:p>
          <a:p>
            <a:pPr marL="342900" indent="-342900">
              <a:buAutoNum type="arabicParenR"/>
            </a:pPr>
            <a:r>
              <a:rPr lang="it-IT" dirty="0"/>
              <a:t>Deploy di un cluster Kafka dedicato, definire il modello di interscambio dei dati e le logiche di trattamento dei </a:t>
            </a:r>
            <a:r>
              <a:rPr lang="it-IT"/>
              <a:t>messaggi per un contesto di prova </a:t>
            </a:r>
            <a:r>
              <a:rPr lang="it-IT" i="1"/>
              <a:t>(</a:t>
            </a:r>
            <a:r>
              <a:rPr lang="it-IT" i="1" dirty="0" err="1"/>
              <a:t>def</a:t>
            </a:r>
            <a:r>
              <a:rPr lang="it-IT" i="1" dirty="0"/>
              <a:t>. Cosa </a:t>
            </a:r>
            <a:r>
              <a:rPr lang="it-IT" i="1"/>
              <a:t>e Come), </a:t>
            </a:r>
            <a:r>
              <a:rPr lang="it-IT"/>
              <a:t>in ETL agganciare le </a:t>
            </a:r>
            <a:r>
              <a:rPr lang="it-IT" dirty="0"/>
              <a:t>code </a:t>
            </a:r>
            <a:r>
              <a:rPr lang="it-IT" dirty="0" err="1"/>
              <a:t>kafka</a:t>
            </a:r>
            <a:r>
              <a:rPr lang="it-IT" dirty="0"/>
              <a:t> </a:t>
            </a:r>
            <a:r>
              <a:rPr lang="it-IT"/>
              <a:t>e gestisre la </a:t>
            </a:r>
            <a:r>
              <a:rPr lang="it-IT" dirty="0"/>
              <a:t>fase di </a:t>
            </a:r>
            <a:r>
              <a:rPr lang="it-IT" err="1"/>
              <a:t>ingestion</a:t>
            </a:r>
            <a:r>
              <a:rPr lang="it-IT"/>
              <a:t> e una prima elaborazione dei dati (ingestion giornaliera).</a:t>
            </a:r>
          </a:p>
          <a:p>
            <a:endParaRPr lang="it-IT" strike="sngStrike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6DB4AF6-AD1E-EC46-6798-C3C6DC5DC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481" y="66087"/>
            <a:ext cx="731781" cy="65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14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777"/>
            <a:ext cx="12192000" cy="688657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1775AD7-1B53-33C8-9CB4-3FE7833006E6}"/>
              </a:ext>
            </a:extLst>
          </p:cNvPr>
          <p:cNvSpPr txBox="1"/>
          <p:nvPr/>
        </p:nvSpPr>
        <p:spPr>
          <a:xfrm>
            <a:off x="1013297" y="196160"/>
            <a:ext cx="9959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>
                <a:latin typeface="Dreaming Outloud Pro" panose="03050502040302030504" pitchFamily="66" charset="0"/>
                <a:cs typeface="Dreaming Outloud Pro" panose="03050502040302030504" pitchFamily="66" charset="0"/>
              </a:rPr>
              <a:t>Come Arrivarci  2/2</a:t>
            </a:r>
            <a:endParaRPr lang="it-IT" sz="24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316FB45-DE1A-2D75-7DED-328364D28F90}"/>
              </a:ext>
            </a:extLst>
          </p:cNvPr>
          <p:cNvSpPr txBox="1"/>
          <p:nvPr/>
        </p:nvSpPr>
        <p:spPr>
          <a:xfrm>
            <a:off x="87874" y="1294162"/>
            <a:ext cx="1210412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/>
          </a:p>
          <a:p>
            <a:r>
              <a:rPr lang="it-IT" sz="2000"/>
              <a:t>Step </a:t>
            </a:r>
            <a:r>
              <a:rPr lang="it-IT" sz="2000" dirty="0"/>
              <a:t>2 </a:t>
            </a:r>
            <a:r>
              <a:rPr lang="it-IT" sz="2000"/>
              <a:t>: (Inline Processing Cluster )</a:t>
            </a:r>
          </a:p>
          <a:p>
            <a:endParaRPr lang="it-IT" sz="2000" dirty="0"/>
          </a:p>
          <a:p>
            <a:r>
              <a:rPr lang="it-IT" dirty="0"/>
              <a:t>Introdurre </a:t>
            </a:r>
            <a:r>
              <a:rPr lang="it-IT"/>
              <a:t>una streaming pipeline per </a:t>
            </a:r>
            <a:r>
              <a:rPr lang="it-IT" dirty="0"/>
              <a:t>il </a:t>
            </a:r>
            <a:r>
              <a:rPr lang="it-IT"/>
              <a:t>processamento [near]real-time dei dati provenienti </a:t>
            </a:r>
            <a:r>
              <a:rPr lang="it-IT" dirty="0"/>
              <a:t>dalle applicazioni a </a:t>
            </a:r>
            <a:r>
              <a:rPr lang="it-IT" err="1"/>
              <a:t>microservizi</a:t>
            </a:r>
            <a:r>
              <a:rPr lang="it-IT"/>
              <a:t> che pubblicano sui topic kafka</a:t>
            </a:r>
            <a:r>
              <a:rPr lang="it-IT" dirty="0"/>
              <a:t>. In una prima fase il cluster </a:t>
            </a:r>
            <a:r>
              <a:rPr lang="it-IT"/>
              <a:t>di elaborazione che implementa un’ ETL distribuita riversa </a:t>
            </a:r>
            <a:r>
              <a:rPr lang="it-IT" dirty="0"/>
              <a:t>sull’attuale datawarehouse i </a:t>
            </a:r>
            <a:r>
              <a:rPr lang="it-IT"/>
              <a:t>dati consolidati </a:t>
            </a:r>
            <a:r>
              <a:rPr lang="it-IT" dirty="0"/>
              <a:t>in modo </a:t>
            </a:r>
            <a:r>
              <a:rPr lang="it-IT"/>
              <a:t>da continuare ad </a:t>
            </a:r>
            <a:r>
              <a:rPr lang="it-IT" dirty="0"/>
              <a:t>alimentare i </a:t>
            </a:r>
            <a:r>
              <a:rPr lang="it-IT"/>
              <a:t>report esistenti. Per farlo potrebbe già sfruttare anche uno storage ad oggetti per i semilavorati. </a:t>
            </a:r>
            <a:endParaRPr lang="it-IT" dirty="0"/>
          </a:p>
          <a:p>
            <a:endParaRPr lang="it-IT" dirty="0"/>
          </a:p>
          <a:p>
            <a:endParaRPr lang="it-IT"/>
          </a:p>
          <a:p>
            <a:endParaRPr lang="it-IT"/>
          </a:p>
          <a:p>
            <a:endParaRPr lang="it-IT" dirty="0"/>
          </a:p>
          <a:p>
            <a:r>
              <a:rPr lang="it-IT" sz="2000" dirty="0"/>
              <a:t>Step 3 </a:t>
            </a:r>
            <a:r>
              <a:rPr lang="it-IT" sz="2000"/>
              <a:t>:  </a:t>
            </a:r>
            <a:r>
              <a:rPr lang="it-IT"/>
              <a:t>(Data Virtualization, Unified Data Model, Fast Search Engine)</a:t>
            </a:r>
            <a:endParaRPr lang="it-IT" dirty="0"/>
          </a:p>
          <a:p>
            <a:endParaRPr lang="it-IT" dirty="0"/>
          </a:p>
          <a:p>
            <a:r>
              <a:rPr lang="it-IT" dirty="0"/>
              <a:t>Estendere la nuova pipeline per consentire una interfaccia omogenea di accesso ai dati. L’ideale sarebbe accedere con una sintassi SQL standard ad entrambi i mondi, SQL e </a:t>
            </a:r>
            <a:r>
              <a:rPr lang="it-IT" dirty="0" err="1"/>
              <a:t>NoSQL</a:t>
            </a:r>
            <a:r>
              <a:rPr lang="it-IT" dirty="0"/>
              <a:t>, nonostante la diversa natura delle informazioni </a:t>
            </a:r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6FDEAE6-3C72-6043-946B-2DAF0BA0D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481" y="66087"/>
            <a:ext cx="731781" cy="65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77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516"/>
            <a:ext cx="12192000" cy="688657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1775AD7-1B53-33C8-9CB4-3FE7833006E6}"/>
              </a:ext>
            </a:extLst>
          </p:cNvPr>
          <p:cNvSpPr txBox="1"/>
          <p:nvPr/>
        </p:nvSpPr>
        <p:spPr>
          <a:xfrm>
            <a:off x="960738" y="825225"/>
            <a:ext cx="99595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R&amp;D Certo, </a:t>
            </a:r>
          </a:p>
          <a:p>
            <a:pPr algn="ctr"/>
            <a:endParaRPr lang="it-IT" sz="40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algn="ctr"/>
            <a:r>
              <a:rPr lang="it-IT" sz="40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ma proviamo a fare qualche </a:t>
            </a:r>
          </a:p>
          <a:p>
            <a:pPr algn="ctr"/>
            <a:r>
              <a:rPr lang="it-IT" sz="40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dimensionamento.</a:t>
            </a:r>
            <a:endParaRPr lang="it-IT" sz="24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EF55520-27AB-7B9A-9F70-FD70F5B5EA2D}"/>
              </a:ext>
            </a:extLst>
          </p:cNvPr>
          <p:cNvSpPr txBox="1"/>
          <p:nvPr/>
        </p:nvSpPr>
        <p:spPr>
          <a:xfrm>
            <a:off x="553295" y="4800600"/>
            <a:ext cx="107743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/>
              <a:t>DISCLAIMER</a:t>
            </a:r>
            <a:r>
              <a:rPr lang="it-IT" dirty="0"/>
              <a:t> 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Le stime iniziali sono </a:t>
            </a:r>
            <a:r>
              <a:rPr lang="it-IT" b="1" i="1" u="sng" dirty="0"/>
              <a:t>prese da raccomandazioni sul dimensionamento per ambienti di produzione (IoT).</a:t>
            </a:r>
            <a:endParaRPr lang="it-IT" dirty="0"/>
          </a:p>
          <a:p>
            <a:pPr algn="ctr"/>
            <a:r>
              <a:rPr lang="it-IT" dirty="0"/>
              <a:t>Potrebbero risultare </a:t>
            </a:r>
            <a:r>
              <a:rPr lang="it-IT" b="1" i="1" u="sng" dirty="0"/>
              <a:t>molto diverse da una stima reale fatta sul campo !!! </a:t>
            </a:r>
            <a:r>
              <a:rPr lang="it-IT" dirty="0"/>
              <a:t> </a:t>
            </a:r>
          </a:p>
          <a:p>
            <a:pPr algn="ctr"/>
            <a:r>
              <a:rPr lang="it-IT" dirty="0"/>
              <a:t>Per questo è importante pianificare correttamente le attività di R&amp;D e la security compliance (!!!)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AC6F822-5C4D-C5CE-4A8B-9D0FB88E4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481" y="66087"/>
            <a:ext cx="731781" cy="65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62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A302202-7E8B-477E-4DBC-A8DA358D3C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2ED27C5-CB4B-BECC-B0FB-1BE9831087C9}"/>
              </a:ext>
            </a:extLst>
          </p:cNvPr>
          <p:cNvSpPr txBox="1"/>
          <p:nvPr/>
        </p:nvSpPr>
        <p:spPr>
          <a:xfrm>
            <a:off x="1013297" y="44544"/>
            <a:ext cx="9959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Lista </a:t>
            </a:r>
            <a:r>
              <a:rPr lang="it-IT" sz="4000">
                <a:latin typeface="Dreaming Outloud Pro" panose="03050502040302030504" pitchFamily="66" charset="0"/>
                <a:cs typeface="Dreaming Outloud Pro" panose="03050502040302030504" pitchFamily="66" charset="0"/>
              </a:rPr>
              <a:t>della spesa</a:t>
            </a:r>
            <a:endParaRPr lang="it-IT" sz="16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90E76E8-6911-4184-CC55-8431D09A2744}"/>
              </a:ext>
            </a:extLst>
          </p:cNvPr>
          <p:cNvSpPr txBox="1"/>
          <p:nvPr/>
        </p:nvSpPr>
        <p:spPr>
          <a:xfrm>
            <a:off x="113455" y="803250"/>
            <a:ext cx="4305299" cy="1323439"/>
          </a:xfrm>
          <a:custGeom>
            <a:avLst/>
            <a:gdLst>
              <a:gd name="connsiteX0" fmla="*/ 0 w 4305299"/>
              <a:gd name="connsiteY0" fmla="*/ 0 h 1323439"/>
              <a:gd name="connsiteX1" fmla="*/ 452056 w 4305299"/>
              <a:gd name="connsiteY1" fmla="*/ 0 h 1323439"/>
              <a:gd name="connsiteX2" fmla="*/ 1033272 w 4305299"/>
              <a:gd name="connsiteY2" fmla="*/ 0 h 1323439"/>
              <a:gd name="connsiteX3" fmla="*/ 1614487 w 4305299"/>
              <a:gd name="connsiteY3" fmla="*/ 0 h 1323439"/>
              <a:gd name="connsiteX4" fmla="*/ 2109597 w 4305299"/>
              <a:gd name="connsiteY4" fmla="*/ 0 h 1323439"/>
              <a:gd name="connsiteX5" fmla="*/ 2604706 w 4305299"/>
              <a:gd name="connsiteY5" fmla="*/ 0 h 1323439"/>
              <a:gd name="connsiteX6" fmla="*/ 3228974 w 4305299"/>
              <a:gd name="connsiteY6" fmla="*/ 0 h 1323439"/>
              <a:gd name="connsiteX7" fmla="*/ 4305299 w 4305299"/>
              <a:gd name="connsiteY7" fmla="*/ 0 h 1323439"/>
              <a:gd name="connsiteX8" fmla="*/ 4305299 w 4305299"/>
              <a:gd name="connsiteY8" fmla="*/ 427912 h 1323439"/>
              <a:gd name="connsiteX9" fmla="*/ 4305299 w 4305299"/>
              <a:gd name="connsiteY9" fmla="*/ 882293 h 1323439"/>
              <a:gd name="connsiteX10" fmla="*/ 4305299 w 4305299"/>
              <a:gd name="connsiteY10" fmla="*/ 1323439 h 1323439"/>
              <a:gd name="connsiteX11" fmla="*/ 3724084 w 4305299"/>
              <a:gd name="connsiteY11" fmla="*/ 1323439 h 1323439"/>
              <a:gd name="connsiteX12" fmla="*/ 3099815 w 4305299"/>
              <a:gd name="connsiteY12" fmla="*/ 1323439 h 1323439"/>
              <a:gd name="connsiteX13" fmla="*/ 2604706 w 4305299"/>
              <a:gd name="connsiteY13" fmla="*/ 1323439 h 1323439"/>
              <a:gd name="connsiteX14" fmla="*/ 2195702 w 4305299"/>
              <a:gd name="connsiteY14" fmla="*/ 1323439 h 1323439"/>
              <a:gd name="connsiteX15" fmla="*/ 1743646 w 4305299"/>
              <a:gd name="connsiteY15" fmla="*/ 1323439 h 1323439"/>
              <a:gd name="connsiteX16" fmla="*/ 1291590 w 4305299"/>
              <a:gd name="connsiteY16" fmla="*/ 1323439 h 1323439"/>
              <a:gd name="connsiteX17" fmla="*/ 753427 w 4305299"/>
              <a:gd name="connsiteY17" fmla="*/ 1323439 h 1323439"/>
              <a:gd name="connsiteX18" fmla="*/ 0 w 4305299"/>
              <a:gd name="connsiteY18" fmla="*/ 1323439 h 1323439"/>
              <a:gd name="connsiteX19" fmla="*/ 0 w 4305299"/>
              <a:gd name="connsiteY19" fmla="*/ 869058 h 1323439"/>
              <a:gd name="connsiteX20" fmla="*/ 0 w 4305299"/>
              <a:gd name="connsiteY20" fmla="*/ 467615 h 1323439"/>
              <a:gd name="connsiteX21" fmla="*/ 0 w 4305299"/>
              <a:gd name="connsiteY21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05299" h="1323439" extrusionOk="0">
                <a:moveTo>
                  <a:pt x="0" y="0"/>
                </a:moveTo>
                <a:cubicBezTo>
                  <a:pt x="175271" y="-6651"/>
                  <a:pt x="359269" y="9415"/>
                  <a:pt x="452056" y="0"/>
                </a:cubicBezTo>
                <a:cubicBezTo>
                  <a:pt x="544843" y="-9415"/>
                  <a:pt x="784437" y="16848"/>
                  <a:pt x="1033272" y="0"/>
                </a:cubicBezTo>
                <a:cubicBezTo>
                  <a:pt x="1282107" y="-16848"/>
                  <a:pt x="1478193" y="4780"/>
                  <a:pt x="1614487" y="0"/>
                </a:cubicBezTo>
                <a:cubicBezTo>
                  <a:pt x="1750781" y="-4780"/>
                  <a:pt x="2003236" y="21257"/>
                  <a:pt x="2109597" y="0"/>
                </a:cubicBezTo>
                <a:cubicBezTo>
                  <a:pt x="2215958" y="-21257"/>
                  <a:pt x="2393602" y="4559"/>
                  <a:pt x="2604706" y="0"/>
                </a:cubicBezTo>
                <a:cubicBezTo>
                  <a:pt x="2815810" y="-4559"/>
                  <a:pt x="2953953" y="44259"/>
                  <a:pt x="3228974" y="0"/>
                </a:cubicBezTo>
                <a:cubicBezTo>
                  <a:pt x="3503995" y="-44259"/>
                  <a:pt x="3942964" y="14926"/>
                  <a:pt x="4305299" y="0"/>
                </a:cubicBezTo>
                <a:cubicBezTo>
                  <a:pt x="4313913" y="140701"/>
                  <a:pt x="4275454" y="240253"/>
                  <a:pt x="4305299" y="427912"/>
                </a:cubicBezTo>
                <a:cubicBezTo>
                  <a:pt x="4335144" y="615571"/>
                  <a:pt x="4283084" y="671079"/>
                  <a:pt x="4305299" y="882293"/>
                </a:cubicBezTo>
                <a:cubicBezTo>
                  <a:pt x="4327514" y="1093507"/>
                  <a:pt x="4262773" y="1202301"/>
                  <a:pt x="4305299" y="1323439"/>
                </a:cubicBezTo>
                <a:cubicBezTo>
                  <a:pt x="4034191" y="1334886"/>
                  <a:pt x="3873429" y="1313247"/>
                  <a:pt x="3724084" y="1323439"/>
                </a:cubicBezTo>
                <a:cubicBezTo>
                  <a:pt x="3574740" y="1333631"/>
                  <a:pt x="3254514" y="1258143"/>
                  <a:pt x="3099815" y="1323439"/>
                </a:cubicBezTo>
                <a:cubicBezTo>
                  <a:pt x="2945116" y="1388735"/>
                  <a:pt x="2837313" y="1311009"/>
                  <a:pt x="2604706" y="1323439"/>
                </a:cubicBezTo>
                <a:cubicBezTo>
                  <a:pt x="2372099" y="1335869"/>
                  <a:pt x="2295955" y="1280919"/>
                  <a:pt x="2195702" y="1323439"/>
                </a:cubicBezTo>
                <a:cubicBezTo>
                  <a:pt x="2095449" y="1365959"/>
                  <a:pt x="1951112" y="1282475"/>
                  <a:pt x="1743646" y="1323439"/>
                </a:cubicBezTo>
                <a:cubicBezTo>
                  <a:pt x="1536180" y="1364403"/>
                  <a:pt x="1410694" y="1285680"/>
                  <a:pt x="1291590" y="1323439"/>
                </a:cubicBezTo>
                <a:cubicBezTo>
                  <a:pt x="1172486" y="1361198"/>
                  <a:pt x="1002528" y="1299206"/>
                  <a:pt x="753427" y="1323439"/>
                </a:cubicBezTo>
                <a:cubicBezTo>
                  <a:pt x="504326" y="1347672"/>
                  <a:pt x="278924" y="1262334"/>
                  <a:pt x="0" y="1323439"/>
                </a:cubicBezTo>
                <a:cubicBezTo>
                  <a:pt x="-43083" y="1134380"/>
                  <a:pt x="31281" y="1004109"/>
                  <a:pt x="0" y="869058"/>
                </a:cubicBezTo>
                <a:cubicBezTo>
                  <a:pt x="-31281" y="734007"/>
                  <a:pt x="45266" y="625444"/>
                  <a:pt x="0" y="467615"/>
                </a:cubicBezTo>
                <a:cubicBezTo>
                  <a:pt x="-45266" y="309786"/>
                  <a:pt x="30663" y="197772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603743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it-IT" sz="1600" b="1" u="sng" dirty="0">
                <a:solidFill>
                  <a:schemeClr val="bg1"/>
                </a:solidFill>
                <a:highlight>
                  <a:srgbClr val="00FFFF"/>
                </a:highlight>
              </a:rPr>
              <a:t>Apache </a:t>
            </a:r>
            <a:r>
              <a:rPr lang="it-IT" sz="1600" b="1" u="sng">
                <a:solidFill>
                  <a:schemeClr val="bg1"/>
                </a:solidFill>
                <a:highlight>
                  <a:srgbClr val="00FFFF"/>
                </a:highlight>
              </a:rPr>
              <a:t>Kafka </a:t>
            </a:r>
          </a:p>
          <a:p>
            <a:r>
              <a:rPr lang="it-IT" sz="1600" b="1" u="sng"/>
              <a:t>Broker </a:t>
            </a:r>
            <a:r>
              <a:rPr lang="it-IT" sz="1600" dirty="0"/>
              <a:t>(min </a:t>
            </a:r>
            <a:r>
              <a:rPr lang="it-IT" sz="1600"/>
              <a:t>x3) (k evt/sec) </a:t>
            </a:r>
            <a:endParaRPr lang="it-IT" sz="1600" dirty="0"/>
          </a:p>
          <a:p>
            <a:r>
              <a:rPr lang="it-IT" sz="1600"/>
              <a:t>  </a:t>
            </a:r>
            <a:r>
              <a:rPr lang="it-IT" sz="1600" dirty="0"/>
              <a:t>4</a:t>
            </a:r>
            <a:r>
              <a:rPr lang="it-IT" sz="1600"/>
              <a:t>+ Core , 4+ Gb Ram (meglio 8+) </a:t>
            </a:r>
            <a:endParaRPr lang="it-IT" sz="1600" dirty="0"/>
          </a:p>
          <a:p>
            <a:r>
              <a:rPr lang="it-IT" sz="1600" b="1" u="sng"/>
              <a:t>Zookeeper </a:t>
            </a:r>
            <a:r>
              <a:rPr lang="it-IT" sz="1600" dirty="0"/>
              <a:t>(min x3)</a:t>
            </a:r>
          </a:p>
          <a:p>
            <a:r>
              <a:rPr lang="it-IT" sz="1600"/>
              <a:t>  </a:t>
            </a:r>
            <a:r>
              <a:rPr lang="it-IT" sz="1600" dirty="0"/>
              <a:t>2</a:t>
            </a:r>
            <a:r>
              <a:rPr lang="it-IT" sz="1600"/>
              <a:t>+ Core , </a:t>
            </a:r>
            <a:r>
              <a:rPr lang="it-IT" sz="1600" dirty="0"/>
              <a:t>4</a:t>
            </a:r>
            <a:r>
              <a:rPr lang="it-IT" sz="1600"/>
              <a:t>+ Gb Ram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726D0D0-6E2B-C4AE-FC4F-501BED9B1D74}"/>
              </a:ext>
            </a:extLst>
          </p:cNvPr>
          <p:cNvSpPr txBox="1"/>
          <p:nvPr/>
        </p:nvSpPr>
        <p:spPr>
          <a:xfrm>
            <a:off x="80061" y="2310990"/>
            <a:ext cx="4286251" cy="1569660"/>
          </a:xfrm>
          <a:custGeom>
            <a:avLst/>
            <a:gdLst>
              <a:gd name="connsiteX0" fmla="*/ 0 w 4286251"/>
              <a:gd name="connsiteY0" fmla="*/ 0 h 1569660"/>
              <a:gd name="connsiteX1" fmla="*/ 450056 w 4286251"/>
              <a:gd name="connsiteY1" fmla="*/ 0 h 1569660"/>
              <a:gd name="connsiteX2" fmla="*/ 1028700 w 4286251"/>
              <a:gd name="connsiteY2" fmla="*/ 0 h 1569660"/>
              <a:gd name="connsiteX3" fmla="*/ 1607344 w 4286251"/>
              <a:gd name="connsiteY3" fmla="*/ 0 h 1569660"/>
              <a:gd name="connsiteX4" fmla="*/ 2100263 w 4286251"/>
              <a:gd name="connsiteY4" fmla="*/ 0 h 1569660"/>
              <a:gd name="connsiteX5" fmla="*/ 2593182 w 4286251"/>
              <a:gd name="connsiteY5" fmla="*/ 0 h 1569660"/>
              <a:gd name="connsiteX6" fmla="*/ 3214688 w 4286251"/>
              <a:gd name="connsiteY6" fmla="*/ 0 h 1569660"/>
              <a:gd name="connsiteX7" fmla="*/ 4286251 w 4286251"/>
              <a:gd name="connsiteY7" fmla="*/ 0 h 1569660"/>
              <a:gd name="connsiteX8" fmla="*/ 4286251 w 4286251"/>
              <a:gd name="connsiteY8" fmla="*/ 507523 h 1569660"/>
              <a:gd name="connsiteX9" fmla="*/ 4286251 w 4286251"/>
              <a:gd name="connsiteY9" fmla="*/ 1046440 h 1569660"/>
              <a:gd name="connsiteX10" fmla="*/ 4286251 w 4286251"/>
              <a:gd name="connsiteY10" fmla="*/ 1569660 h 1569660"/>
              <a:gd name="connsiteX11" fmla="*/ 3707607 w 4286251"/>
              <a:gd name="connsiteY11" fmla="*/ 1569660 h 1569660"/>
              <a:gd name="connsiteX12" fmla="*/ 3086101 w 4286251"/>
              <a:gd name="connsiteY12" fmla="*/ 1569660 h 1569660"/>
              <a:gd name="connsiteX13" fmla="*/ 2593182 w 4286251"/>
              <a:gd name="connsiteY13" fmla="*/ 1569660 h 1569660"/>
              <a:gd name="connsiteX14" fmla="*/ 2185988 w 4286251"/>
              <a:gd name="connsiteY14" fmla="*/ 1569660 h 1569660"/>
              <a:gd name="connsiteX15" fmla="*/ 1735932 w 4286251"/>
              <a:gd name="connsiteY15" fmla="*/ 1569660 h 1569660"/>
              <a:gd name="connsiteX16" fmla="*/ 1285875 w 4286251"/>
              <a:gd name="connsiteY16" fmla="*/ 1569660 h 1569660"/>
              <a:gd name="connsiteX17" fmla="*/ 750094 w 4286251"/>
              <a:gd name="connsiteY17" fmla="*/ 1569660 h 1569660"/>
              <a:gd name="connsiteX18" fmla="*/ 0 w 4286251"/>
              <a:gd name="connsiteY18" fmla="*/ 1569660 h 1569660"/>
              <a:gd name="connsiteX19" fmla="*/ 0 w 4286251"/>
              <a:gd name="connsiteY19" fmla="*/ 1030743 h 1569660"/>
              <a:gd name="connsiteX20" fmla="*/ 0 w 4286251"/>
              <a:gd name="connsiteY20" fmla="*/ 554613 h 1569660"/>
              <a:gd name="connsiteX21" fmla="*/ 0 w 4286251"/>
              <a:gd name="connsiteY21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86251" h="1569660" extrusionOk="0">
                <a:moveTo>
                  <a:pt x="0" y="0"/>
                </a:moveTo>
                <a:cubicBezTo>
                  <a:pt x="217527" y="-11231"/>
                  <a:pt x="307195" y="34714"/>
                  <a:pt x="450056" y="0"/>
                </a:cubicBezTo>
                <a:cubicBezTo>
                  <a:pt x="592917" y="-34714"/>
                  <a:pt x="894956" y="1054"/>
                  <a:pt x="1028700" y="0"/>
                </a:cubicBezTo>
                <a:cubicBezTo>
                  <a:pt x="1162444" y="-1054"/>
                  <a:pt x="1353280" y="64718"/>
                  <a:pt x="1607344" y="0"/>
                </a:cubicBezTo>
                <a:cubicBezTo>
                  <a:pt x="1861408" y="-64718"/>
                  <a:pt x="1995440" y="16905"/>
                  <a:pt x="2100263" y="0"/>
                </a:cubicBezTo>
                <a:cubicBezTo>
                  <a:pt x="2205086" y="-16905"/>
                  <a:pt x="2411409" y="9627"/>
                  <a:pt x="2593182" y="0"/>
                </a:cubicBezTo>
                <a:cubicBezTo>
                  <a:pt x="2774955" y="-9627"/>
                  <a:pt x="3012825" y="57559"/>
                  <a:pt x="3214688" y="0"/>
                </a:cubicBezTo>
                <a:cubicBezTo>
                  <a:pt x="3416551" y="-57559"/>
                  <a:pt x="4052779" y="37693"/>
                  <a:pt x="4286251" y="0"/>
                </a:cubicBezTo>
                <a:cubicBezTo>
                  <a:pt x="4332985" y="126054"/>
                  <a:pt x="4226352" y="355419"/>
                  <a:pt x="4286251" y="507523"/>
                </a:cubicBezTo>
                <a:cubicBezTo>
                  <a:pt x="4346150" y="659627"/>
                  <a:pt x="4222191" y="787807"/>
                  <a:pt x="4286251" y="1046440"/>
                </a:cubicBezTo>
                <a:cubicBezTo>
                  <a:pt x="4350311" y="1305073"/>
                  <a:pt x="4251525" y="1358393"/>
                  <a:pt x="4286251" y="1569660"/>
                </a:cubicBezTo>
                <a:cubicBezTo>
                  <a:pt x="4164117" y="1629516"/>
                  <a:pt x="3951001" y="1516303"/>
                  <a:pt x="3707607" y="1569660"/>
                </a:cubicBezTo>
                <a:cubicBezTo>
                  <a:pt x="3464213" y="1623017"/>
                  <a:pt x="3332738" y="1540643"/>
                  <a:pt x="3086101" y="1569660"/>
                </a:cubicBezTo>
                <a:cubicBezTo>
                  <a:pt x="2839464" y="1598677"/>
                  <a:pt x="2792960" y="1540507"/>
                  <a:pt x="2593182" y="1569660"/>
                </a:cubicBezTo>
                <a:cubicBezTo>
                  <a:pt x="2393404" y="1598813"/>
                  <a:pt x="2302603" y="1567473"/>
                  <a:pt x="2185988" y="1569660"/>
                </a:cubicBezTo>
                <a:cubicBezTo>
                  <a:pt x="2069373" y="1571847"/>
                  <a:pt x="1917310" y="1549158"/>
                  <a:pt x="1735932" y="1569660"/>
                </a:cubicBezTo>
                <a:cubicBezTo>
                  <a:pt x="1554554" y="1590162"/>
                  <a:pt x="1402177" y="1529983"/>
                  <a:pt x="1285875" y="1569660"/>
                </a:cubicBezTo>
                <a:cubicBezTo>
                  <a:pt x="1169573" y="1609337"/>
                  <a:pt x="997073" y="1556452"/>
                  <a:pt x="750094" y="1569660"/>
                </a:cubicBezTo>
                <a:cubicBezTo>
                  <a:pt x="503115" y="1582868"/>
                  <a:pt x="155614" y="1486215"/>
                  <a:pt x="0" y="1569660"/>
                </a:cubicBezTo>
                <a:cubicBezTo>
                  <a:pt x="-60835" y="1418994"/>
                  <a:pt x="54106" y="1295706"/>
                  <a:pt x="0" y="1030743"/>
                </a:cubicBezTo>
                <a:cubicBezTo>
                  <a:pt x="-54106" y="765780"/>
                  <a:pt x="18655" y="777632"/>
                  <a:pt x="0" y="554613"/>
                </a:cubicBezTo>
                <a:cubicBezTo>
                  <a:pt x="-18655" y="331594"/>
                  <a:pt x="2561" y="116492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603743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it-IT" sz="1600" b="1" u="sng" dirty="0">
                <a:solidFill>
                  <a:schemeClr val="bg1"/>
                </a:solidFill>
                <a:highlight>
                  <a:srgbClr val="00FFFF"/>
                </a:highlight>
              </a:rPr>
              <a:t>Apache </a:t>
            </a:r>
            <a:r>
              <a:rPr lang="it-IT" sz="1600" b="1" u="sng">
                <a:solidFill>
                  <a:schemeClr val="bg1"/>
                </a:solidFill>
                <a:highlight>
                  <a:srgbClr val="00FFFF"/>
                </a:highlight>
              </a:rPr>
              <a:t>Spark </a:t>
            </a:r>
          </a:p>
          <a:p>
            <a:r>
              <a:rPr lang="it-IT" sz="1600" b="1" u="sng"/>
              <a:t>Master</a:t>
            </a:r>
            <a:r>
              <a:rPr lang="it-IT" sz="1600"/>
              <a:t>     (streaming processing)</a:t>
            </a:r>
            <a:endParaRPr lang="it-IT" sz="1600" dirty="0"/>
          </a:p>
          <a:p>
            <a:r>
              <a:rPr lang="it-IT" sz="1600"/>
              <a:t> 8+ Core , 8</a:t>
            </a:r>
            <a:r>
              <a:rPr lang="it-IT" sz="1600" dirty="0"/>
              <a:t>+ </a:t>
            </a:r>
            <a:r>
              <a:rPr lang="it-IT" sz="1600"/>
              <a:t>Gb Ram   </a:t>
            </a:r>
            <a:endParaRPr lang="it-IT" sz="1600" dirty="0"/>
          </a:p>
          <a:p>
            <a:r>
              <a:rPr lang="it-IT" sz="1600" b="1" u="sng">
                <a:solidFill>
                  <a:schemeClr val="bg1"/>
                </a:solidFill>
                <a:highlight>
                  <a:srgbClr val="00FFFF"/>
                </a:highlight>
              </a:rPr>
              <a:t>Apache Spark</a:t>
            </a:r>
          </a:p>
          <a:p>
            <a:r>
              <a:rPr lang="it-IT" sz="1600" b="1" u="sng"/>
              <a:t>Executor</a:t>
            </a:r>
            <a:r>
              <a:rPr lang="it-IT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600" dirty="0"/>
              <a:t>(x4/x8)</a:t>
            </a:r>
          </a:p>
          <a:p>
            <a:r>
              <a:rPr lang="it-IT" sz="1600"/>
              <a:t> 8+ Core , 8</a:t>
            </a:r>
            <a:r>
              <a:rPr lang="it-IT" sz="1600" dirty="0"/>
              <a:t>+ </a:t>
            </a:r>
            <a:r>
              <a:rPr lang="it-IT" sz="1600"/>
              <a:t>Gb Ram , 10</a:t>
            </a:r>
            <a:r>
              <a:rPr lang="it-IT" sz="1600" dirty="0"/>
              <a:t>+ </a:t>
            </a:r>
            <a:r>
              <a:rPr lang="it-IT" sz="1600" err="1"/>
              <a:t>Gbit</a:t>
            </a:r>
            <a:r>
              <a:rPr lang="it-IT" sz="1600"/>
              <a:t> Networking</a:t>
            </a:r>
            <a:endParaRPr lang="it-IT" sz="16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735738A-5518-EB93-E7E7-28A49691DA66}"/>
              </a:ext>
            </a:extLst>
          </p:cNvPr>
          <p:cNvSpPr txBox="1"/>
          <p:nvPr/>
        </p:nvSpPr>
        <p:spPr>
          <a:xfrm>
            <a:off x="80061" y="5579095"/>
            <a:ext cx="4262250" cy="1077218"/>
          </a:xfrm>
          <a:custGeom>
            <a:avLst/>
            <a:gdLst>
              <a:gd name="connsiteX0" fmla="*/ 0 w 4262250"/>
              <a:gd name="connsiteY0" fmla="*/ 0 h 1077218"/>
              <a:gd name="connsiteX1" fmla="*/ 447536 w 4262250"/>
              <a:gd name="connsiteY1" fmla="*/ 0 h 1077218"/>
              <a:gd name="connsiteX2" fmla="*/ 1022940 w 4262250"/>
              <a:gd name="connsiteY2" fmla="*/ 0 h 1077218"/>
              <a:gd name="connsiteX3" fmla="*/ 1598344 w 4262250"/>
              <a:gd name="connsiteY3" fmla="*/ 0 h 1077218"/>
              <a:gd name="connsiteX4" fmla="*/ 2088503 w 4262250"/>
              <a:gd name="connsiteY4" fmla="*/ 0 h 1077218"/>
              <a:gd name="connsiteX5" fmla="*/ 2578661 w 4262250"/>
              <a:gd name="connsiteY5" fmla="*/ 0 h 1077218"/>
              <a:gd name="connsiteX6" fmla="*/ 3196688 w 4262250"/>
              <a:gd name="connsiteY6" fmla="*/ 0 h 1077218"/>
              <a:gd name="connsiteX7" fmla="*/ 4262250 w 4262250"/>
              <a:gd name="connsiteY7" fmla="*/ 0 h 1077218"/>
              <a:gd name="connsiteX8" fmla="*/ 4262250 w 4262250"/>
              <a:gd name="connsiteY8" fmla="*/ 527837 h 1077218"/>
              <a:gd name="connsiteX9" fmla="*/ 4262250 w 4262250"/>
              <a:gd name="connsiteY9" fmla="*/ 1077218 h 1077218"/>
              <a:gd name="connsiteX10" fmla="*/ 3857336 w 4262250"/>
              <a:gd name="connsiteY10" fmla="*/ 1077218 h 1077218"/>
              <a:gd name="connsiteX11" fmla="*/ 3239310 w 4262250"/>
              <a:gd name="connsiteY11" fmla="*/ 1077218 h 1077218"/>
              <a:gd name="connsiteX12" fmla="*/ 2621284 w 4262250"/>
              <a:gd name="connsiteY12" fmla="*/ 1077218 h 1077218"/>
              <a:gd name="connsiteX13" fmla="*/ 2131125 w 4262250"/>
              <a:gd name="connsiteY13" fmla="*/ 1077218 h 1077218"/>
              <a:gd name="connsiteX14" fmla="*/ 1726211 w 4262250"/>
              <a:gd name="connsiteY14" fmla="*/ 1077218 h 1077218"/>
              <a:gd name="connsiteX15" fmla="*/ 1278675 w 4262250"/>
              <a:gd name="connsiteY15" fmla="*/ 1077218 h 1077218"/>
              <a:gd name="connsiteX16" fmla="*/ 831139 w 4262250"/>
              <a:gd name="connsiteY16" fmla="*/ 1077218 h 1077218"/>
              <a:gd name="connsiteX17" fmla="*/ 0 w 4262250"/>
              <a:gd name="connsiteY17" fmla="*/ 1077218 h 1077218"/>
              <a:gd name="connsiteX18" fmla="*/ 0 w 4262250"/>
              <a:gd name="connsiteY18" fmla="*/ 538609 h 1077218"/>
              <a:gd name="connsiteX19" fmla="*/ 0 w 4262250"/>
              <a:gd name="connsiteY19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62250" h="1077218" extrusionOk="0">
                <a:moveTo>
                  <a:pt x="0" y="0"/>
                </a:moveTo>
                <a:cubicBezTo>
                  <a:pt x="99868" y="-26767"/>
                  <a:pt x="229344" y="7980"/>
                  <a:pt x="447536" y="0"/>
                </a:cubicBezTo>
                <a:cubicBezTo>
                  <a:pt x="665728" y="-7980"/>
                  <a:pt x="781917" y="42288"/>
                  <a:pt x="1022940" y="0"/>
                </a:cubicBezTo>
                <a:cubicBezTo>
                  <a:pt x="1263963" y="-42288"/>
                  <a:pt x="1323760" y="2315"/>
                  <a:pt x="1598344" y="0"/>
                </a:cubicBezTo>
                <a:cubicBezTo>
                  <a:pt x="1872928" y="-2315"/>
                  <a:pt x="1930891" y="12953"/>
                  <a:pt x="2088503" y="0"/>
                </a:cubicBezTo>
                <a:cubicBezTo>
                  <a:pt x="2246115" y="-12953"/>
                  <a:pt x="2368436" y="3751"/>
                  <a:pt x="2578661" y="0"/>
                </a:cubicBezTo>
                <a:cubicBezTo>
                  <a:pt x="2788886" y="-3751"/>
                  <a:pt x="2980941" y="1039"/>
                  <a:pt x="3196688" y="0"/>
                </a:cubicBezTo>
                <a:cubicBezTo>
                  <a:pt x="3412435" y="-1039"/>
                  <a:pt x="3930753" y="45302"/>
                  <a:pt x="4262250" y="0"/>
                </a:cubicBezTo>
                <a:cubicBezTo>
                  <a:pt x="4265030" y="223999"/>
                  <a:pt x="4236398" y="374324"/>
                  <a:pt x="4262250" y="527837"/>
                </a:cubicBezTo>
                <a:cubicBezTo>
                  <a:pt x="4288102" y="681350"/>
                  <a:pt x="4238630" y="934336"/>
                  <a:pt x="4262250" y="1077218"/>
                </a:cubicBezTo>
                <a:cubicBezTo>
                  <a:pt x="4116070" y="1116823"/>
                  <a:pt x="4018707" y="1034718"/>
                  <a:pt x="3857336" y="1077218"/>
                </a:cubicBezTo>
                <a:cubicBezTo>
                  <a:pt x="3695965" y="1119718"/>
                  <a:pt x="3460222" y="1047824"/>
                  <a:pt x="3239310" y="1077218"/>
                </a:cubicBezTo>
                <a:cubicBezTo>
                  <a:pt x="3018398" y="1106612"/>
                  <a:pt x="2887910" y="1012712"/>
                  <a:pt x="2621284" y="1077218"/>
                </a:cubicBezTo>
                <a:cubicBezTo>
                  <a:pt x="2354658" y="1141724"/>
                  <a:pt x="2314373" y="1028502"/>
                  <a:pt x="2131125" y="1077218"/>
                </a:cubicBezTo>
                <a:cubicBezTo>
                  <a:pt x="1947877" y="1125934"/>
                  <a:pt x="1867914" y="1042913"/>
                  <a:pt x="1726211" y="1077218"/>
                </a:cubicBezTo>
                <a:cubicBezTo>
                  <a:pt x="1584508" y="1111523"/>
                  <a:pt x="1439397" y="1058113"/>
                  <a:pt x="1278675" y="1077218"/>
                </a:cubicBezTo>
                <a:cubicBezTo>
                  <a:pt x="1117953" y="1096323"/>
                  <a:pt x="1021845" y="1049980"/>
                  <a:pt x="831139" y="1077218"/>
                </a:cubicBezTo>
                <a:cubicBezTo>
                  <a:pt x="640433" y="1104456"/>
                  <a:pt x="308312" y="1017601"/>
                  <a:pt x="0" y="1077218"/>
                </a:cubicBezTo>
                <a:cubicBezTo>
                  <a:pt x="-46936" y="831706"/>
                  <a:pt x="55114" y="678505"/>
                  <a:pt x="0" y="538609"/>
                </a:cubicBezTo>
                <a:cubicBezTo>
                  <a:pt x="-55114" y="398713"/>
                  <a:pt x="9575" y="234931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603743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it-IT" sz="1600" b="1" u="sng" dirty="0">
                <a:solidFill>
                  <a:schemeClr val="bg1"/>
                </a:solidFill>
                <a:highlight>
                  <a:srgbClr val="00FFFF"/>
                </a:highlight>
              </a:rPr>
              <a:t>Apache Drill </a:t>
            </a:r>
          </a:p>
          <a:p>
            <a:r>
              <a:rPr lang="it-IT" sz="1600" dirty="0"/>
              <a:t>È una </a:t>
            </a:r>
            <a:r>
              <a:rPr lang="it-IT" sz="1600"/>
              <a:t>libreria (100MB), va </a:t>
            </a:r>
            <a:r>
              <a:rPr lang="it-IT" sz="1600" dirty="0"/>
              <a:t>installata su ogni nodo </a:t>
            </a:r>
            <a:r>
              <a:rPr lang="it-IT" sz="1600"/>
              <a:t>che ha accesso ai dati (sql o json)  Fornisce interfaccia sql condivisa </a:t>
            </a:r>
            <a:endParaRPr lang="it-IT" sz="16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06D6181-7089-1A6C-5259-5F308357F4AA}"/>
              </a:ext>
            </a:extLst>
          </p:cNvPr>
          <p:cNvSpPr txBox="1"/>
          <p:nvPr/>
        </p:nvSpPr>
        <p:spPr>
          <a:xfrm>
            <a:off x="80062" y="4811565"/>
            <a:ext cx="4262250" cy="584775"/>
          </a:xfrm>
          <a:custGeom>
            <a:avLst/>
            <a:gdLst>
              <a:gd name="connsiteX0" fmla="*/ 0 w 4262250"/>
              <a:gd name="connsiteY0" fmla="*/ 0 h 584775"/>
              <a:gd name="connsiteX1" fmla="*/ 447536 w 4262250"/>
              <a:gd name="connsiteY1" fmla="*/ 0 h 584775"/>
              <a:gd name="connsiteX2" fmla="*/ 1022940 w 4262250"/>
              <a:gd name="connsiteY2" fmla="*/ 0 h 584775"/>
              <a:gd name="connsiteX3" fmla="*/ 1598344 w 4262250"/>
              <a:gd name="connsiteY3" fmla="*/ 0 h 584775"/>
              <a:gd name="connsiteX4" fmla="*/ 2088503 w 4262250"/>
              <a:gd name="connsiteY4" fmla="*/ 0 h 584775"/>
              <a:gd name="connsiteX5" fmla="*/ 2578661 w 4262250"/>
              <a:gd name="connsiteY5" fmla="*/ 0 h 584775"/>
              <a:gd name="connsiteX6" fmla="*/ 3196688 w 4262250"/>
              <a:gd name="connsiteY6" fmla="*/ 0 h 584775"/>
              <a:gd name="connsiteX7" fmla="*/ 4262250 w 4262250"/>
              <a:gd name="connsiteY7" fmla="*/ 0 h 584775"/>
              <a:gd name="connsiteX8" fmla="*/ 4262250 w 4262250"/>
              <a:gd name="connsiteY8" fmla="*/ 584775 h 584775"/>
              <a:gd name="connsiteX9" fmla="*/ 3686846 w 4262250"/>
              <a:gd name="connsiteY9" fmla="*/ 584775 h 584775"/>
              <a:gd name="connsiteX10" fmla="*/ 3068820 w 4262250"/>
              <a:gd name="connsiteY10" fmla="*/ 584775 h 584775"/>
              <a:gd name="connsiteX11" fmla="*/ 2450794 w 4262250"/>
              <a:gd name="connsiteY11" fmla="*/ 584775 h 584775"/>
              <a:gd name="connsiteX12" fmla="*/ 1832767 w 4262250"/>
              <a:gd name="connsiteY12" fmla="*/ 584775 h 584775"/>
              <a:gd name="connsiteX13" fmla="*/ 1342609 w 4262250"/>
              <a:gd name="connsiteY13" fmla="*/ 584775 h 584775"/>
              <a:gd name="connsiteX14" fmla="*/ 937695 w 4262250"/>
              <a:gd name="connsiteY14" fmla="*/ 584775 h 584775"/>
              <a:gd name="connsiteX15" fmla="*/ 490159 w 4262250"/>
              <a:gd name="connsiteY15" fmla="*/ 584775 h 584775"/>
              <a:gd name="connsiteX16" fmla="*/ 0 w 4262250"/>
              <a:gd name="connsiteY16" fmla="*/ 584775 h 584775"/>
              <a:gd name="connsiteX17" fmla="*/ 0 w 4262250"/>
              <a:gd name="connsiteY17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62250" h="584775" extrusionOk="0">
                <a:moveTo>
                  <a:pt x="0" y="0"/>
                </a:moveTo>
                <a:cubicBezTo>
                  <a:pt x="99868" y="-26767"/>
                  <a:pt x="229344" y="7980"/>
                  <a:pt x="447536" y="0"/>
                </a:cubicBezTo>
                <a:cubicBezTo>
                  <a:pt x="665728" y="-7980"/>
                  <a:pt x="781917" y="42288"/>
                  <a:pt x="1022940" y="0"/>
                </a:cubicBezTo>
                <a:cubicBezTo>
                  <a:pt x="1263963" y="-42288"/>
                  <a:pt x="1323760" y="2315"/>
                  <a:pt x="1598344" y="0"/>
                </a:cubicBezTo>
                <a:cubicBezTo>
                  <a:pt x="1872928" y="-2315"/>
                  <a:pt x="1930891" y="12953"/>
                  <a:pt x="2088503" y="0"/>
                </a:cubicBezTo>
                <a:cubicBezTo>
                  <a:pt x="2246115" y="-12953"/>
                  <a:pt x="2368436" y="3751"/>
                  <a:pt x="2578661" y="0"/>
                </a:cubicBezTo>
                <a:cubicBezTo>
                  <a:pt x="2788886" y="-3751"/>
                  <a:pt x="2980941" y="1039"/>
                  <a:pt x="3196688" y="0"/>
                </a:cubicBezTo>
                <a:cubicBezTo>
                  <a:pt x="3412435" y="-1039"/>
                  <a:pt x="3930753" y="45302"/>
                  <a:pt x="4262250" y="0"/>
                </a:cubicBezTo>
                <a:cubicBezTo>
                  <a:pt x="4293848" y="274174"/>
                  <a:pt x="4260852" y="385392"/>
                  <a:pt x="4262250" y="584775"/>
                </a:cubicBezTo>
                <a:cubicBezTo>
                  <a:pt x="4086878" y="616182"/>
                  <a:pt x="3884370" y="562057"/>
                  <a:pt x="3686846" y="584775"/>
                </a:cubicBezTo>
                <a:cubicBezTo>
                  <a:pt x="3489322" y="607493"/>
                  <a:pt x="3309125" y="558726"/>
                  <a:pt x="3068820" y="584775"/>
                </a:cubicBezTo>
                <a:cubicBezTo>
                  <a:pt x="2828515" y="610824"/>
                  <a:pt x="2671706" y="555381"/>
                  <a:pt x="2450794" y="584775"/>
                </a:cubicBezTo>
                <a:cubicBezTo>
                  <a:pt x="2229882" y="614169"/>
                  <a:pt x="2103245" y="524972"/>
                  <a:pt x="1832767" y="584775"/>
                </a:cubicBezTo>
                <a:cubicBezTo>
                  <a:pt x="1562289" y="644578"/>
                  <a:pt x="1522637" y="529558"/>
                  <a:pt x="1342609" y="584775"/>
                </a:cubicBezTo>
                <a:cubicBezTo>
                  <a:pt x="1162581" y="639992"/>
                  <a:pt x="1079398" y="550470"/>
                  <a:pt x="937695" y="584775"/>
                </a:cubicBezTo>
                <a:cubicBezTo>
                  <a:pt x="795992" y="619080"/>
                  <a:pt x="650881" y="565670"/>
                  <a:pt x="490159" y="584775"/>
                </a:cubicBezTo>
                <a:cubicBezTo>
                  <a:pt x="329437" y="603880"/>
                  <a:pt x="110352" y="539115"/>
                  <a:pt x="0" y="584775"/>
                </a:cubicBezTo>
                <a:cubicBezTo>
                  <a:pt x="-9380" y="385207"/>
                  <a:pt x="41084" y="142502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603743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it-IT" sz="1600" b="1" u="sng" dirty="0">
                <a:solidFill>
                  <a:schemeClr val="bg1"/>
                </a:solidFill>
                <a:highlight>
                  <a:srgbClr val="00FFFF"/>
                </a:highlight>
              </a:rPr>
              <a:t>S3 / </a:t>
            </a:r>
            <a:r>
              <a:rPr lang="it-IT" sz="1600" b="1" u="sng">
                <a:solidFill>
                  <a:schemeClr val="bg1"/>
                </a:solidFill>
                <a:highlight>
                  <a:srgbClr val="00FFFF"/>
                </a:highlight>
              </a:rPr>
              <a:t>Minio</a:t>
            </a:r>
            <a:r>
              <a:rPr lang="it-IT" sz="1600" b="1">
                <a:solidFill>
                  <a:schemeClr val="bg1"/>
                </a:solidFill>
                <a:highlight>
                  <a:srgbClr val="00FFFF"/>
                </a:highlight>
              </a:rPr>
              <a:t> </a:t>
            </a:r>
            <a:r>
              <a:rPr lang="it-IT" sz="1600" b="1">
                <a:solidFill>
                  <a:schemeClr val="bg1"/>
                </a:solidFill>
              </a:rPr>
              <a:t>            </a:t>
            </a:r>
            <a:r>
              <a:rPr lang="it-IT" sz="1600" b="1"/>
              <a:t>(</a:t>
            </a:r>
            <a:r>
              <a:rPr lang="it-IT" sz="1600" b="1" dirty="0"/>
              <a:t>Fast Distributed Storage ) </a:t>
            </a:r>
          </a:p>
          <a:p>
            <a:r>
              <a:rPr lang="it-IT" sz="1600" dirty="0"/>
              <a:t>CPU ??//RAM??//</a:t>
            </a:r>
            <a:r>
              <a:rPr lang="it-IT" sz="1600"/>
              <a:t>Storage?? </a:t>
            </a:r>
            <a:r>
              <a:rPr lang="it-IT" sz="1600">
                <a:sym typeface="Wingdings" panose="05000000000000000000" pitchFamily="2" charset="2"/>
              </a:rPr>
              <a:t> </a:t>
            </a:r>
            <a:r>
              <a:rPr lang="it-IT" sz="1600" dirty="0" err="1">
                <a:sym typeface="Wingdings" panose="05000000000000000000" pitchFamily="2" charset="2"/>
              </a:rPr>
              <a:t>ask</a:t>
            </a:r>
            <a:r>
              <a:rPr lang="it-IT" sz="1600" dirty="0">
                <a:sym typeface="Wingdings" panose="05000000000000000000" pitchFamily="2" charset="2"/>
              </a:rPr>
              <a:t> to Bovi </a:t>
            </a:r>
            <a:endParaRPr lang="it-IT" sz="1600" dirty="0"/>
          </a:p>
        </p:txBody>
      </p:sp>
      <p:pic>
        <p:nvPicPr>
          <p:cNvPr id="13" name="Immagine 12" descr="Immagine che contiene cielo&#10;&#10;Descrizione generata automaticamente">
            <a:extLst>
              <a:ext uri="{FF2B5EF4-FFF2-40B4-BE49-F238E27FC236}">
                <a16:creationId xmlns:a16="http://schemas.microsoft.com/office/drawing/2014/main" id="{21D41C3C-C2C6-A86B-3DDF-8A3DFD512E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604" y="4810125"/>
            <a:ext cx="1065710" cy="1065710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B5381E0-F29D-592F-0FF6-66CF22AA664E}"/>
              </a:ext>
            </a:extLst>
          </p:cNvPr>
          <p:cNvSpPr txBox="1"/>
          <p:nvPr/>
        </p:nvSpPr>
        <p:spPr>
          <a:xfrm>
            <a:off x="8491075" y="837366"/>
            <a:ext cx="3495003" cy="2893100"/>
          </a:xfrm>
          <a:custGeom>
            <a:avLst/>
            <a:gdLst>
              <a:gd name="connsiteX0" fmla="*/ 0 w 3495003"/>
              <a:gd name="connsiteY0" fmla="*/ 0 h 2893100"/>
              <a:gd name="connsiteX1" fmla="*/ 512600 w 3495003"/>
              <a:gd name="connsiteY1" fmla="*/ 0 h 2893100"/>
              <a:gd name="connsiteX2" fmla="*/ 1130051 w 3495003"/>
              <a:gd name="connsiteY2" fmla="*/ 0 h 2893100"/>
              <a:gd name="connsiteX3" fmla="*/ 1747502 w 3495003"/>
              <a:gd name="connsiteY3" fmla="*/ 0 h 2893100"/>
              <a:gd name="connsiteX4" fmla="*/ 2295052 w 3495003"/>
              <a:gd name="connsiteY4" fmla="*/ 0 h 2893100"/>
              <a:gd name="connsiteX5" fmla="*/ 2842602 w 3495003"/>
              <a:gd name="connsiteY5" fmla="*/ 0 h 2893100"/>
              <a:gd name="connsiteX6" fmla="*/ 3495003 w 3495003"/>
              <a:gd name="connsiteY6" fmla="*/ 0 h 2893100"/>
              <a:gd name="connsiteX7" fmla="*/ 3495003 w 3495003"/>
              <a:gd name="connsiteY7" fmla="*/ 636482 h 2893100"/>
              <a:gd name="connsiteX8" fmla="*/ 3495003 w 3495003"/>
              <a:gd name="connsiteY8" fmla="*/ 1157240 h 2893100"/>
              <a:gd name="connsiteX9" fmla="*/ 3495003 w 3495003"/>
              <a:gd name="connsiteY9" fmla="*/ 1764791 h 2893100"/>
              <a:gd name="connsiteX10" fmla="*/ 3495003 w 3495003"/>
              <a:gd name="connsiteY10" fmla="*/ 2256618 h 2893100"/>
              <a:gd name="connsiteX11" fmla="*/ 3495003 w 3495003"/>
              <a:gd name="connsiteY11" fmla="*/ 2893100 h 2893100"/>
              <a:gd name="connsiteX12" fmla="*/ 2947453 w 3495003"/>
              <a:gd name="connsiteY12" fmla="*/ 2893100 h 2893100"/>
              <a:gd name="connsiteX13" fmla="*/ 2399902 w 3495003"/>
              <a:gd name="connsiteY13" fmla="*/ 2893100 h 2893100"/>
              <a:gd name="connsiteX14" fmla="*/ 1922252 w 3495003"/>
              <a:gd name="connsiteY14" fmla="*/ 2893100 h 2893100"/>
              <a:gd name="connsiteX15" fmla="*/ 1409651 w 3495003"/>
              <a:gd name="connsiteY15" fmla="*/ 2893100 h 2893100"/>
              <a:gd name="connsiteX16" fmla="*/ 897051 w 3495003"/>
              <a:gd name="connsiteY16" fmla="*/ 2893100 h 2893100"/>
              <a:gd name="connsiteX17" fmla="*/ 0 w 3495003"/>
              <a:gd name="connsiteY17" fmla="*/ 2893100 h 2893100"/>
              <a:gd name="connsiteX18" fmla="*/ 0 w 3495003"/>
              <a:gd name="connsiteY18" fmla="*/ 2314480 h 2893100"/>
              <a:gd name="connsiteX19" fmla="*/ 0 w 3495003"/>
              <a:gd name="connsiteY19" fmla="*/ 1793722 h 2893100"/>
              <a:gd name="connsiteX20" fmla="*/ 0 w 3495003"/>
              <a:gd name="connsiteY20" fmla="*/ 1301895 h 2893100"/>
              <a:gd name="connsiteX21" fmla="*/ 0 w 3495003"/>
              <a:gd name="connsiteY21" fmla="*/ 723275 h 2893100"/>
              <a:gd name="connsiteX22" fmla="*/ 0 w 3495003"/>
              <a:gd name="connsiteY22" fmla="*/ 0 h 289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495003" h="2893100" extrusionOk="0">
                <a:moveTo>
                  <a:pt x="0" y="0"/>
                </a:moveTo>
                <a:cubicBezTo>
                  <a:pt x="174496" y="-36251"/>
                  <a:pt x="335884" y="58582"/>
                  <a:pt x="512600" y="0"/>
                </a:cubicBezTo>
                <a:cubicBezTo>
                  <a:pt x="689316" y="-58582"/>
                  <a:pt x="951469" y="14419"/>
                  <a:pt x="1130051" y="0"/>
                </a:cubicBezTo>
                <a:cubicBezTo>
                  <a:pt x="1308633" y="-14419"/>
                  <a:pt x="1503879" y="27542"/>
                  <a:pt x="1747502" y="0"/>
                </a:cubicBezTo>
                <a:cubicBezTo>
                  <a:pt x="1991125" y="-27542"/>
                  <a:pt x="2103269" y="36387"/>
                  <a:pt x="2295052" y="0"/>
                </a:cubicBezTo>
                <a:cubicBezTo>
                  <a:pt x="2486835" y="-36387"/>
                  <a:pt x="2711889" y="52902"/>
                  <a:pt x="2842602" y="0"/>
                </a:cubicBezTo>
                <a:cubicBezTo>
                  <a:pt x="2973315" y="-52902"/>
                  <a:pt x="3254457" y="38298"/>
                  <a:pt x="3495003" y="0"/>
                </a:cubicBezTo>
                <a:cubicBezTo>
                  <a:pt x="3530411" y="253649"/>
                  <a:pt x="3472083" y="455688"/>
                  <a:pt x="3495003" y="636482"/>
                </a:cubicBezTo>
                <a:cubicBezTo>
                  <a:pt x="3517923" y="817276"/>
                  <a:pt x="3472644" y="992411"/>
                  <a:pt x="3495003" y="1157240"/>
                </a:cubicBezTo>
                <a:cubicBezTo>
                  <a:pt x="3517362" y="1322069"/>
                  <a:pt x="3443577" y="1502351"/>
                  <a:pt x="3495003" y="1764791"/>
                </a:cubicBezTo>
                <a:cubicBezTo>
                  <a:pt x="3546429" y="2027231"/>
                  <a:pt x="3436238" y="2048270"/>
                  <a:pt x="3495003" y="2256618"/>
                </a:cubicBezTo>
                <a:cubicBezTo>
                  <a:pt x="3553768" y="2464966"/>
                  <a:pt x="3488017" y="2658205"/>
                  <a:pt x="3495003" y="2893100"/>
                </a:cubicBezTo>
                <a:cubicBezTo>
                  <a:pt x="3340640" y="2930775"/>
                  <a:pt x="3115007" y="2887337"/>
                  <a:pt x="2947453" y="2893100"/>
                </a:cubicBezTo>
                <a:cubicBezTo>
                  <a:pt x="2779899" y="2898863"/>
                  <a:pt x="2625977" y="2856652"/>
                  <a:pt x="2399902" y="2893100"/>
                </a:cubicBezTo>
                <a:cubicBezTo>
                  <a:pt x="2173827" y="2929548"/>
                  <a:pt x="2045203" y="2836892"/>
                  <a:pt x="1922252" y="2893100"/>
                </a:cubicBezTo>
                <a:cubicBezTo>
                  <a:pt x="1799301" y="2949308"/>
                  <a:pt x="1661492" y="2832213"/>
                  <a:pt x="1409651" y="2893100"/>
                </a:cubicBezTo>
                <a:cubicBezTo>
                  <a:pt x="1157810" y="2953987"/>
                  <a:pt x="1100696" y="2871339"/>
                  <a:pt x="897051" y="2893100"/>
                </a:cubicBezTo>
                <a:cubicBezTo>
                  <a:pt x="693406" y="2914861"/>
                  <a:pt x="252211" y="2856894"/>
                  <a:pt x="0" y="2893100"/>
                </a:cubicBezTo>
                <a:cubicBezTo>
                  <a:pt x="-59593" y="2767458"/>
                  <a:pt x="16583" y="2518167"/>
                  <a:pt x="0" y="2314480"/>
                </a:cubicBezTo>
                <a:cubicBezTo>
                  <a:pt x="-16583" y="2110793"/>
                  <a:pt x="8243" y="2049620"/>
                  <a:pt x="0" y="1793722"/>
                </a:cubicBezTo>
                <a:cubicBezTo>
                  <a:pt x="-8243" y="1537824"/>
                  <a:pt x="13955" y="1481793"/>
                  <a:pt x="0" y="1301895"/>
                </a:cubicBezTo>
                <a:cubicBezTo>
                  <a:pt x="-13955" y="1121997"/>
                  <a:pt x="42369" y="945886"/>
                  <a:pt x="0" y="723275"/>
                </a:cubicBezTo>
                <a:cubicBezTo>
                  <a:pt x="-42369" y="500664"/>
                  <a:pt x="25498" y="185657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603743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it-IT" sz="1600" b="1" u="sng" dirty="0" err="1">
                <a:solidFill>
                  <a:schemeClr val="bg1"/>
                </a:solidFill>
                <a:highlight>
                  <a:srgbClr val="00FFFF"/>
                </a:highlight>
              </a:rPr>
              <a:t>Dremio</a:t>
            </a:r>
            <a:endParaRPr lang="it-IT" sz="1600" b="1" u="sng" dirty="0">
              <a:solidFill>
                <a:schemeClr val="bg1"/>
              </a:solidFill>
              <a:highlight>
                <a:srgbClr val="00FFFF"/>
              </a:highlight>
            </a:endParaRPr>
          </a:p>
          <a:p>
            <a:r>
              <a:rPr lang="it-IT" sz="1600" dirty="0"/>
              <a:t>Master Coordinator </a:t>
            </a:r>
          </a:p>
          <a:p>
            <a:r>
              <a:rPr lang="it-IT" sz="1600" dirty="0"/>
              <a:t>        8</a:t>
            </a:r>
            <a:r>
              <a:rPr lang="it-IT" sz="1600"/>
              <a:t>+ Core  </a:t>
            </a:r>
            <a:r>
              <a:rPr lang="it-IT" sz="1600" dirty="0"/>
              <a:t>(raccomandati) </a:t>
            </a:r>
          </a:p>
          <a:p>
            <a:r>
              <a:rPr lang="it-IT" sz="1600" dirty="0"/>
              <a:t>      16+ </a:t>
            </a:r>
            <a:r>
              <a:rPr lang="it-IT" sz="1600"/>
              <a:t>Gb Ram</a:t>
            </a:r>
            <a:endParaRPr lang="it-IT" sz="1600" dirty="0"/>
          </a:p>
          <a:p>
            <a:endParaRPr lang="it-IT" sz="1600" dirty="0"/>
          </a:p>
          <a:p>
            <a:r>
              <a:rPr lang="it-IT" sz="1600" dirty="0" err="1"/>
              <a:t>Executor</a:t>
            </a:r>
            <a:r>
              <a:rPr lang="it-IT" sz="1600" dirty="0"/>
              <a:t> (x4 nodi) (min./racc.) </a:t>
            </a:r>
          </a:p>
          <a:p>
            <a:r>
              <a:rPr lang="it-IT" sz="1600" dirty="0"/>
              <a:t>        </a:t>
            </a:r>
            <a:r>
              <a:rPr lang="it-IT" sz="1600"/>
              <a:t>4+ Core  </a:t>
            </a:r>
            <a:r>
              <a:rPr lang="it-IT" sz="1600" dirty="0"/>
              <a:t>(meglio 16 core) </a:t>
            </a:r>
          </a:p>
          <a:p>
            <a:r>
              <a:rPr lang="it-IT" sz="1600" dirty="0"/>
              <a:t>      16+ </a:t>
            </a:r>
            <a:r>
              <a:rPr lang="it-IT" sz="1600"/>
              <a:t>Gb Ram   </a:t>
            </a:r>
            <a:r>
              <a:rPr lang="it-IT" sz="1600" dirty="0"/>
              <a:t>(meglio 128 Gb) </a:t>
            </a:r>
          </a:p>
          <a:p>
            <a:endParaRPr lang="it-IT" sz="1600" dirty="0"/>
          </a:p>
          <a:p>
            <a:r>
              <a:rPr lang="it-IT" sz="1600" dirty="0"/>
              <a:t>E’ un cluster che implementa la Data </a:t>
            </a:r>
            <a:r>
              <a:rPr lang="it-IT" sz="1600" dirty="0" err="1"/>
              <a:t>Virtualization</a:t>
            </a:r>
            <a:r>
              <a:rPr lang="it-IT" sz="1600" dirty="0"/>
              <a:t>.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76CE32BC-3C37-50FE-ED96-8EE43E97EE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83647" y="173148"/>
            <a:ext cx="529573" cy="529573"/>
          </a:xfrm>
          <a:prstGeom prst="rect">
            <a:avLst/>
          </a:prstGeom>
        </p:spPr>
      </p:pic>
      <p:sp>
        <p:nvSpPr>
          <p:cNvPr id="31" name="Titolo 1">
            <a:extLst>
              <a:ext uri="{FF2B5EF4-FFF2-40B4-BE49-F238E27FC236}">
                <a16:creationId xmlns:a16="http://schemas.microsoft.com/office/drawing/2014/main" id="{6F9A7CBF-0875-2C42-F82D-A74CD3DEC81D}"/>
              </a:ext>
            </a:extLst>
          </p:cNvPr>
          <p:cNvSpPr txBox="1">
            <a:spLocks/>
          </p:cNvSpPr>
          <p:nvPr/>
        </p:nvSpPr>
        <p:spPr>
          <a:xfrm>
            <a:off x="5957514" y="5153288"/>
            <a:ext cx="2178953" cy="1200329"/>
          </a:xfrm>
          <a:prstGeom prst="rect">
            <a:avLst/>
          </a:prstGeom>
          <a:ln w="25400">
            <a:noFill/>
          </a:ln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 err="1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mmmm</a:t>
            </a:r>
            <a:r>
              <a:rPr lang="en-US" sz="2400" b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…</a:t>
            </a:r>
          </a:p>
          <a:p>
            <a:r>
              <a:rPr lang="en-US" sz="2400" b="1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Scusa, ma di quante risorse  stiamo parlando ?</a:t>
            </a:r>
            <a:endParaRPr lang="en-US" sz="2400" b="1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D6C858A6-F60E-EAE7-D6E6-230C05F749C3}"/>
              </a:ext>
            </a:extLst>
          </p:cNvPr>
          <p:cNvSpPr txBox="1"/>
          <p:nvPr/>
        </p:nvSpPr>
        <p:spPr>
          <a:xfrm>
            <a:off x="80061" y="4053889"/>
            <a:ext cx="4262250" cy="584775"/>
          </a:xfrm>
          <a:custGeom>
            <a:avLst/>
            <a:gdLst>
              <a:gd name="connsiteX0" fmla="*/ 0 w 4262250"/>
              <a:gd name="connsiteY0" fmla="*/ 0 h 584775"/>
              <a:gd name="connsiteX1" fmla="*/ 447536 w 4262250"/>
              <a:gd name="connsiteY1" fmla="*/ 0 h 584775"/>
              <a:gd name="connsiteX2" fmla="*/ 1022940 w 4262250"/>
              <a:gd name="connsiteY2" fmla="*/ 0 h 584775"/>
              <a:gd name="connsiteX3" fmla="*/ 1598344 w 4262250"/>
              <a:gd name="connsiteY3" fmla="*/ 0 h 584775"/>
              <a:gd name="connsiteX4" fmla="*/ 2088503 w 4262250"/>
              <a:gd name="connsiteY4" fmla="*/ 0 h 584775"/>
              <a:gd name="connsiteX5" fmla="*/ 2578661 w 4262250"/>
              <a:gd name="connsiteY5" fmla="*/ 0 h 584775"/>
              <a:gd name="connsiteX6" fmla="*/ 3196688 w 4262250"/>
              <a:gd name="connsiteY6" fmla="*/ 0 h 584775"/>
              <a:gd name="connsiteX7" fmla="*/ 4262250 w 4262250"/>
              <a:gd name="connsiteY7" fmla="*/ 0 h 584775"/>
              <a:gd name="connsiteX8" fmla="*/ 4262250 w 4262250"/>
              <a:gd name="connsiteY8" fmla="*/ 584775 h 584775"/>
              <a:gd name="connsiteX9" fmla="*/ 3686846 w 4262250"/>
              <a:gd name="connsiteY9" fmla="*/ 584775 h 584775"/>
              <a:gd name="connsiteX10" fmla="*/ 3068820 w 4262250"/>
              <a:gd name="connsiteY10" fmla="*/ 584775 h 584775"/>
              <a:gd name="connsiteX11" fmla="*/ 2450794 w 4262250"/>
              <a:gd name="connsiteY11" fmla="*/ 584775 h 584775"/>
              <a:gd name="connsiteX12" fmla="*/ 1832767 w 4262250"/>
              <a:gd name="connsiteY12" fmla="*/ 584775 h 584775"/>
              <a:gd name="connsiteX13" fmla="*/ 1342609 w 4262250"/>
              <a:gd name="connsiteY13" fmla="*/ 584775 h 584775"/>
              <a:gd name="connsiteX14" fmla="*/ 937695 w 4262250"/>
              <a:gd name="connsiteY14" fmla="*/ 584775 h 584775"/>
              <a:gd name="connsiteX15" fmla="*/ 490159 w 4262250"/>
              <a:gd name="connsiteY15" fmla="*/ 584775 h 584775"/>
              <a:gd name="connsiteX16" fmla="*/ 0 w 4262250"/>
              <a:gd name="connsiteY16" fmla="*/ 584775 h 584775"/>
              <a:gd name="connsiteX17" fmla="*/ 0 w 4262250"/>
              <a:gd name="connsiteY17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62250" h="584775" extrusionOk="0">
                <a:moveTo>
                  <a:pt x="0" y="0"/>
                </a:moveTo>
                <a:cubicBezTo>
                  <a:pt x="99868" y="-26767"/>
                  <a:pt x="229344" y="7980"/>
                  <a:pt x="447536" y="0"/>
                </a:cubicBezTo>
                <a:cubicBezTo>
                  <a:pt x="665728" y="-7980"/>
                  <a:pt x="781917" y="42288"/>
                  <a:pt x="1022940" y="0"/>
                </a:cubicBezTo>
                <a:cubicBezTo>
                  <a:pt x="1263963" y="-42288"/>
                  <a:pt x="1323760" y="2315"/>
                  <a:pt x="1598344" y="0"/>
                </a:cubicBezTo>
                <a:cubicBezTo>
                  <a:pt x="1872928" y="-2315"/>
                  <a:pt x="1930891" y="12953"/>
                  <a:pt x="2088503" y="0"/>
                </a:cubicBezTo>
                <a:cubicBezTo>
                  <a:pt x="2246115" y="-12953"/>
                  <a:pt x="2368436" y="3751"/>
                  <a:pt x="2578661" y="0"/>
                </a:cubicBezTo>
                <a:cubicBezTo>
                  <a:pt x="2788886" y="-3751"/>
                  <a:pt x="2980941" y="1039"/>
                  <a:pt x="3196688" y="0"/>
                </a:cubicBezTo>
                <a:cubicBezTo>
                  <a:pt x="3412435" y="-1039"/>
                  <a:pt x="3930753" y="45302"/>
                  <a:pt x="4262250" y="0"/>
                </a:cubicBezTo>
                <a:cubicBezTo>
                  <a:pt x="4293848" y="274174"/>
                  <a:pt x="4260852" y="385392"/>
                  <a:pt x="4262250" y="584775"/>
                </a:cubicBezTo>
                <a:cubicBezTo>
                  <a:pt x="4086878" y="616182"/>
                  <a:pt x="3884370" y="562057"/>
                  <a:pt x="3686846" y="584775"/>
                </a:cubicBezTo>
                <a:cubicBezTo>
                  <a:pt x="3489322" y="607493"/>
                  <a:pt x="3309125" y="558726"/>
                  <a:pt x="3068820" y="584775"/>
                </a:cubicBezTo>
                <a:cubicBezTo>
                  <a:pt x="2828515" y="610824"/>
                  <a:pt x="2671706" y="555381"/>
                  <a:pt x="2450794" y="584775"/>
                </a:cubicBezTo>
                <a:cubicBezTo>
                  <a:pt x="2229882" y="614169"/>
                  <a:pt x="2103245" y="524972"/>
                  <a:pt x="1832767" y="584775"/>
                </a:cubicBezTo>
                <a:cubicBezTo>
                  <a:pt x="1562289" y="644578"/>
                  <a:pt x="1522637" y="529558"/>
                  <a:pt x="1342609" y="584775"/>
                </a:cubicBezTo>
                <a:cubicBezTo>
                  <a:pt x="1162581" y="639992"/>
                  <a:pt x="1079398" y="550470"/>
                  <a:pt x="937695" y="584775"/>
                </a:cubicBezTo>
                <a:cubicBezTo>
                  <a:pt x="795992" y="619080"/>
                  <a:pt x="650881" y="565670"/>
                  <a:pt x="490159" y="584775"/>
                </a:cubicBezTo>
                <a:cubicBezTo>
                  <a:pt x="329437" y="603880"/>
                  <a:pt x="110352" y="539115"/>
                  <a:pt x="0" y="584775"/>
                </a:cubicBezTo>
                <a:cubicBezTo>
                  <a:pt x="-9380" y="385207"/>
                  <a:pt x="41084" y="142502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603743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it-IT" sz="1600" b="1" u="sng" dirty="0" err="1">
                <a:solidFill>
                  <a:schemeClr val="bg1"/>
                </a:solidFill>
                <a:highlight>
                  <a:srgbClr val="00FFFF"/>
                </a:highlight>
              </a:rPr>
              <a:t>Flink</a:t>
            </a:r>
            <a:r>
              <a:rPr lang="it-IT" sz="1600" b="1" dirty="0">
                <a:solidFill>
                  <a:schemeClr val="bg1"/>
                </a:solidFill>
                <a:highlight>
                  <a:srgbClr val="00FFFF"/>
                </a:highlight>
              </a:rPr>
              <a:t> </a:t>
            </a:r>
            <a:r>
              <a:rPr lang="it-IT" sz="1600" b="1" dirty="0"/>
              <a:t>                             (streaming processing) </a:t>
            </a:r>
          </a:p>
          <a:p>
            <a:r>
              <a:rPr lang="it-IT" sz="1600" dirty="0"/>
              <a:t>??? To-be-</a:t>
            </a:r>
            <a:r>
              <a:rPr lang="it-IT" sz="1600" dirty="0" err="1"/>
              <a:t>defined</a:t>
            </a:r>
            <a:r>
              <a:rPr lang="it-IT" sz="1600" dirty="0"/>
              <a:t>-??? </a:t>
            </a:r>
          </a:p>
        </p:txBody>
      </p:sp>
      <p:sp>
        <p:nvSpPr>
          <p:cNvPr id="2" name="Fumetto: ovale 1">
            <a:extLst>
              <a:ext uri="{FF2B5EF4-FFF2-40B4-BE49-F238E27FC236}">
                <a16:creationId xmlns:a16="http://schemas.microsoft.com/office/drawing/2014/main" id="{E15BB8AE-39D0-C137-1E7D-E7DD727795CC}"/>
              </a:ext>
            </a:extLst>
          </p:cNvPr>
          <p:cNvSpPr/>
          <p:nvPr/>
        </p:nvSpPr>
        <p:spPr>
          <a:xfrm>
            <a:off x="5881636" y="5172337"/>
            <a:ext cx="2373843" cy="1383737"/>
          </a:xfrm>
          <a:prstGeom prst="wedgeEllipseCallout">
            <a:avLst>
              <a:gd name="adj1" fmla="val -55229"/>
              <a:gd name="adj2" fmla="val -5547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16E71D9A-76FD-E124-F638-A352B450FE3B}"/>
              </a:ext>
            </a:extLst>
          </p:cNvPr>
          <p:cNvSpPr txBox="1"/>
          <p:nvPr/>
        </p:nvSpPr>
        <p:spPr>
          <a:xfrm>
            <a:off x="4536049" y="837366"/>
            <a:ext cx="3857629" cy="2862322"/>
          </a:xfrm>
          <a:custGeom>
            <a:avLst/>
            <a:gdLst>
              <a:gd name="connsiteX0" fmla="*/ 0 w 3857629"/>
              <a:gd name="connsiteY0" fmla="*/ 0 h 2862322"/>
              <a:gd name="connsiteX1" fmla="*/ 473937 w 3857629"/>
              <a:gd name="connsiteY1" fmla="*/ 0 h 2862322"/>
              <a:gd name="connsiteX2" fmla="*/ 1063603 w 3857629"/>
              <a:gd name="connsiteY2" fmla="*/ 0 h 2862322"/>
              <a:gd name="connsiteX3" fmla="*/ 1653270 w 3857629"/>
              <a:gd name="connsiteY3" fmla="*/ 0 h 2862322"/>
              <a:gd name="connsiteX4" fmla="*/ 2165783 w 3857629"/>
              <a:gd name="connsiteY4" fmla="*/ 0 h 2862322"/>
              <a:gd name="connsiteX5" fmla="*/ 2678297 w 3857629"/>
              <a:gd name="connsiteY5" fmla="*/ 0 h 2862322"/>
              <a:gd name="connsiteX6" fmla="*/ 3306539 w 3857629"/>
              <a:gd name="connsiteY6" fmla="*/ 0 h 2862322"/>
              <a:gd name="connsiteX7" fmla="*/ 3857629 w 3857629"/>
              <a:gd name="connsiteY7" fmla="*/ 0 h 2862322"/>
              <a:gd name="connsiteX8" fmla="*/ 3857629 w 3857629"/>
              <a:gd name="connsiteY8" fmla="*/ 543841 h 2862322"/>
              <a:gd name="connsiteX9" fmla="*/ 3857629 w 3857629"/>
              <a:gd name="connsiteY9" fmla="*/ 1144929 h 2862322"/>
              <a:gd name="connsiteX10" fmla="*/ 3857629 w 3857629"/>
              <a:gd name="connsiteY10" fmla="*/ 1631524 h 2862322"/>
              <a:gd name="connsiteX11" fmla="*/ 3857629 w 3857629"/>
              <a:gd name="connsiteY11" fmla="*/ 2232611 h 2862322"/>
              <a:gd name="connsiteX12" fmla="*/ 3857629 w 3857629"/>
              <a:gd name="connsiteY12" fmla="*/ 2862322 h 2862322"/>
              <a:gd name="connsiteX13" fmla="*/ 3306539 w 3857629"/>
              <a:gd name="connsiteY13" fmla="*/ 2862322 h 2862322"/>
              <a:gd name="connsiteX14" fmla="*/ 2871178 w 3857629"/>
              <a:gd name="connsiteY14" fmla="*/ 2862322 h 2862322"/>
              <a:gd name="connsiteX15" fmla="*/ 2397241 w 3857629"/>
              <a:gd name="connsiteY15" fmla="*/ 2862322 h 2862322"/>
              <a:gd name="connsiteX16" fmla="*/ 1923304 w 3857629"/>
              <a:gd name="connsiteY16" fmla="*/ 2862322 h 2862322"/>
              <a:gd name="connsiteX17" fmla="*/ 1372214 w 3857629"/>
              <a:gd name="connsiteY17" fmla="*/ 2862322 h 2862322"/>
              <a:gd name="connsiteX18" fmla="*/ 821124 w 3857629"/>
              <a:gd name="connsiteY18" fmla="*/ 2862322 h 2862322"/>
              <a:gd name="connsiteX19" fmla="*/ 0 w 3857629"/>
              <a:gd name="connsiteY19" fmla="*/ 2862322 h 2862322"/>
              <a:gd name="connsiteX20" fmla="*/ 0 w 3857629"/>
              <a:gd name="connsiteY20" fmla="*/ 2289858 h 2862322"/>
              <a:gd name="connsiteX21" fmla="*/ 0 w 3857629"/>
              <a:gd name="connsiteY21" fmla="*/ 1717393 h 2862322"/>
              <a:gd name="connsiteX22" fmla="*/ 0 w 3857629"/>
              <a:gd name="connsiteY22" fmla="*/ 1173552 h 2862322"/>
              <a:gd name="connsiteX23" fmla="*/ 0 w 3857629"/>
              <a:gd name="connsiteY23" fmla="*/ 543841 h 2862322"/>
              <a:gd name="connsiteX24" fmla="*/ 0 w 3857629"/>
              <a:gd name="connsiteY2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857629" h="2862322" extrusionOk="0">
                <a:moveTo>
                  <a:pt x="0" y="0"/>
                </a:moveTo>
                <a:cubicBezTo>
                  <a:pt x="118998" y="-22950"/>
                  <a:pt x="345659" y="46585"/>
                  <a:pt x="473937" y="0"/>
                </a:cubicBezTo>
                <a:cubicBezTo>
                  <a:pt x="602215" y="-46585"/>
                  <a:pt x="900962" y="11168"/>
                  <a:pt x="1063603" y="0"/>
                </a:cubicBezTo>
                <a:cubicBezTo>
                  <a:pt x="1226244" y="-11168"/>
                  <a:pt x="1428468" y="56401"/>
                  <a:pt x="1653270" y="0"/>
                </a:cubicBezTo>
                <a:cubicBezTo>
                  <a:pt x="1878072" y="-56401"/>
                  <a:pt x="2062599" y="45586"/>
                  <a:pt x="2165783" y="0"/>
                </a:cubicBezTo>
                <a:cubicBezTo>
                  <a:pt x="2268967" y="-45586"/>
                  <a:pt x="2485132" y="26029"/>
                  <a:pt x="2678297" y="0"/>
                </a:cubicBezTo>
                <a:cubicBezTo>
                  <a:pt x="2871462" y="-26029"/>
                  <a:pt x="3096508" y="35177"/>
                  <a:pt x="3306539" y="0"/>
                </a:cubicBezTo>
                <a:cubicBezTo>
                  <a:pt x="3516570" y="-35177"/>
                  <a:pt x="3631093" y="42842"/>
                  <a:pt x="3857629" y="0"/>
                </a:cubicBezTo>
                <a:cubicBezTo>
                  <a:pt x="3874170" y="225927"/>
                  <a:pt x="3814554" y="403826"/>
                  <a:pt x="3857629" y="543841"/>
                </a:cubicBezTo>
                <a:cubicBezTo>
                  <a:pt x="3900704" y="683856"/>
                  <a:pt x="3785611" y="968869"/>
                  <a:pt x="3857629" y="1144929"/>
                </a:cubicBezTo>
                <a:cubicBezTo>
                  <a:pt x="3929647" y="1320989"/>
                  <a:pt x="3822565" y="1527689"/>
                  <a:pt x="3857629" y="1631524"/>
                </a:cubicBezTo>
                <a:cubicBezTo>
                  <a:pt x="3892693" y="1735359"/>
                  <a:pt x="3830220" y="2097307"/>
                  <a:pt x="3857629" y="2232611"/>
                </a:cubicBezTo>
                <a:cubicBezTo>
                  <a:pt x="3885038" y="2367915"/>
                  <a:pt x="3799923" y="2697883"/>
                  <a:pt x="3857629" y="2862322"/>
                </a:cubicBezTo>
                <a:cubicBezTo>
                  <a:pt x="3673314" y="2899747"/>
                  <a:pt x="3485923" y="2854052"/>
                  <a:pt x="3306539" y="2862322"/>
                </a:cubicBezTo>
                <a:cubicBezTo>
                  <a:pt x="3127155" y="2870592"/>
                  <a:pt x="3017073" y="2826893"/>
                  <a:pt x="2871178" y="2862322"/>
                </a:cubicBezTo>
                <a:cubicBezTo>
                  <a:pt x="2725283" y="2897751"/>
                  <a:pt x="2544495" y="2814803"/>
                  <a:pt x="2397241" y="2862322"/>
                </a:cubicBezTo>
                <a:cubicBezTo>
                  <a:pt x="2249987" y="2909841"/>
                  <a:pt x="2119710" y="2819009"/>
                  <a:pt x="1923304" y="2862322"/>
                </a:cubicBezTo>
                <a:cubicBezTo>
                  <a:pt x="1726898" y="2905635"/>
                  <a:pt x="1632910" y="2817971"/>
                  <a:pt x="1372214" y="2862322"/>
                </a:cubicBezTo>
                <a:cubicBezTo>
                  <a:pt x="1111518" y="2906673"/>
                  <a:pt x="995513" y="2833368"/>
                  <a:pt x="821124" y="2862322"/>
                </a:cubicBezTo>
                <a:cubicBezTo>
                  <a:pt x="646735" y="2891276"/>
                  <a:pt x="294573" y="2786065"/>
                  <a:pt x="0" y="2862322"/>
                </a:cubicBezTo>
                <a:cubicBezTo>
                  <a:pt x="-16192" y="2655840"/>
                  <a:pt x="34482" y="2483636"/>
                  <a:pt x="0" y="2289858"/>
                </a:cubicBezTo>
                <a:cubicBezTo>
                  <a:pt x="-34482" y="2096080"/>
                  <a:pt x="37170" y="1867336"/>
                  <a:pt x="0" y="1717393"/>
                </a:cubicBezTo>
                <a:cubicBezTo>
                  <a:pt x="-37170" y="1567451"/>
                  <a:pt x="51097" y="1421370"/>
                  <a:pt x="0" y="1173552"/>
                </a:cubicBezTo>
                <a:cubicBezTo>
                  <a:pt x="-51097" y="925734"/>
                  <a:pt x="69143" y="825308"/>
                  <a:pt x="0" y="543841"/>
                </a:cubicBezTo>
                <a:cubicBezTo>
                  <a:pt x="-69143" y="262374"/>
                  <a:pt x="55392" y="193190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603743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it-IT" b="1" u="sng">
                <a:solidFill>
                  <a:schemeClr val="bg1"/>
                </a:solidFill>
                <a:highlight>
                  <a:srgbClr val="00FFFF"/>
                </a:highlight>
              </a:rPr>
              <a:t>Apache </a:t>
            </a:r>
            <a:r>
              <a:rPr lang="it-IT" b="1">
                <a:solidFill>
                  <a:schemeClr val="bg1"/>
                </a:solidFill>
                <a:highlight>
                  <a:srgbClr val="00FFFF"/>
                </a:highlight>
              </a:rPr>
              <a:t>Druid (Conf. </a:t>
            </a:r>
            <a:r>
              <a:rPr lang="it-IT">
                <a:solidFill>
                  <a:schemeClr val="bg1"/>
                </a:solidFill>
                <a:highlight>
                  <a:srgbClr val="00FFFF"/>
                </a:highlight>
              </a:rPr>
              <a:t>Cluster)</a:t>
            </a:r>
            <a:r>
              <a:rPr lang="it-IT">
                <a:solidFill>
                  <a:schemeClr val="bg1"/>
                </a:solidFill>
              </a:rPr>
              <a:t> 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u="sng"/>
              <a:t>Master </a:t>
            </a:r>
            <a:r>
              <a:rPr lang="it-IT" u="sng" dirty="0"/>
              <a:t>Server </a:t>
            </a:r>
            <a:r>
              <a:rPr lang="it-IT" dirty="0"/>
              <a:t>(coordinator)</a:t>
            </a:r>
          </a:p>
          <a:p>
            <a:r>
              <a:rPr lang="it-IT"/>
              <a:t> 8+ core, 32 Gb Ram</a:t>
            </a:r>
            <a:endParaRPr lang="it-IT" dirty="0"/>
          </a:p>
          <a:p>
            <a:r>
              <a:rPr lang="it-IT" u="sng" dirty="0"/>
              <a:t>Data Server</a:t>
            </a:r>
            <a:r>
              <a:rPr lang="it-IT" dirty="0"/>
              <a:t> (deep storage ecc..)</a:t>
            </a:r>
          </a:p>
          <a:p>
            <a:r>
              <a:rPr lang="it-IT"/>
              <a:t> 16</a:t>
            </a:r>
            <a:r>
              <a:rPr lang="it-IT" dirty="0"/>
              <a:t>+ </a:t>
            </a:r>
            <a:r>
              <a:rPr lang="it-IT"/>
              <a:t>core , 122</a:t>
            </a:r>
            <a:r>
              <a:rPr lang="it-IT" dirty="0"/>
              <a:t>+ </a:t>
            </a:r>
            <a:r>
              <a:rPr lang="it-IT"/>
              <a:t>Gb Ram</a:t>
            </a:r>
            <a:endParaRPr lang="it-IT" dirty="0"/>
          </a:p>
          <a:p>
            <a:r>
              <a:rPr lang="it-IT"/>
              <a:t> 2*1.9</a:t>
            </a:r>
            <a:r>
              <a:rPr lang="it-IT" dirty="0"/>
              <a:t>+Tb Storage dedicato</a:t>
            </a:r>
          </a:p>
          <a:p>
            <a:r>
              <a:rPr lang="it-IT" u="sng"/>
              <a:t>Query </a:t>
            </a:r>
            <a:r>
              <a:rPr lang="it-IT" u="sng" dirty="0"/>
              <a:t>Server  </a:t>
            </a:r>
            <a:r>
              <a:rPr lang="it-IT" dirty="0"/>
              <a:t>(x </a:t>
            </a:r>
            <a:r>
              <a:rPr lang="it-IT" dirty="0" err="1"/>
              <a:t>num</a:t>
            </a:r>
            <a:r>
              <a:rPr lang="it-IT" dirty="0"/>
              <a:t> </a:t>
            </a:r>
            <a:r>
              <a:rPr lang="it-IT" dirty="0" err="1"/>
              <a:t>executor</a:t>
            </a:r>
            <a:r>
              <a:rPr lang="it-IT" dirty="0"/>
              <a:t>)</a:t>
            </a:r>
          </a:p>
          <a:p>
            <a:r>
              <a:rPr lang="it-IT"/>
              <a:t> 8</a:t>
            </a:r>
            <a:r>
              <a:rPr lang="it-IT" dirty="0"/>
              <a:t>+ </a:t>
            </a:r>
            <a:r>
              <a:rPr lang="it-IT"/>
              <a:t>core , 32</a:t>
            </a:r>
            <a:r>
              <a:rPr lang="it-IT" dirty="0"/>
              <a:t>+ </a:t>
            </a:r>
            <a:r>
              <a:rPr lang="it-IT"/>
              <a:t>Gb Ram</a:t>
            </a:r>
            <a:endParaRPr lang="it-IT" dirty="0"/>
          </a:p>
          <a:p>
            <a:r>
              <a:rPr lang="it-IT"/>
              <a:t>(come </a:t>
            </a:r>
            <a:r>
              <a:rPr lang="it-IT" dirty="0"/>
              <a:t>servizio </a:t>
            </a:r>
            <a:r>
              <a:rPr lang="it-IT"/>
              <a:t>monolitico 16 core</a:t>
            </a:r>
            <a:r>
              <a:rPr lang="it-IT" dirty="0"/>
              <a:t>, </a:t>
            </a:r>
            <a:r>
              <a:rPr lang="it-IT"/>
              <a:t>128Gb </a:t>
            </a:r>
            <a:r>
              <a:rPr lang="it-IT" dirty="0"/>
              <a:t>R</a:t>
            </a:r>
            <a:r>
              <a:rPr lang="it-IT"/>
              <a:t>am e 100Gb storage)</a:t>
            </a:r>
            <a:endParaRPr lang="it-IT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9F9260E4-BA04-A76B-ADF7-796E52CC3303}"/>
              </a:ext>
            </a:extLst>
          </p:cNvPr>
          <p:cNvSpPr txBox="1"/>
          <p:nvPr/>
        </p:nvSpPr>
        <p:spPr>
          <a:xfrm>
            <a:off x="4536049" y="3828767"/>
            <a:ext cx="3857629" cy="830997"/>
          </a:xfrm>
          <a:custGeom>
            <a:avLst/>
            <a:gdLst>
              <a:gd name="connsiteX0" fmla="*/ 0 w 3857629"/>
              <a:gd name="connsiteY0" fmla="*/ 0 h 830997"/>
              <a:gd name="connsiteX1" fmla="*/ 473937 w 3857629"/>
              <a:gd name="connsiteY1" fmla="*/ 0 h 830997"/>
              <a:gd name="connsiteX2" fmla="*/ 1063603 w 3857629"/>
              <a:gd name="connsiteY2" fmla="*/ 0 h 830997"/>
              <a:gd name="connsiteX3" fmla="*/ 1653270 w 3857629"/>
              <a:gd name="connsiteY3" fmla="*/ 0 h 830997"/>
              <a:gd name="connsiteX4" fmla="*/ 2165783 w 3857629"/>
              <a:gd name="connsiteY4" fmla="*/ 0 h 830997"/>
              <a:gd name="connsiteX5" fmla="*/ 2678297 w 3857629"/>
              <a:gd name="connsiteY5" fmla="*/ 0 h 830997"/>
              <a:gd name="connsiteX6" fmla="*/ 3306539 w 3857629"/>
              <a:gd name="connsiteY6" fmla="*/ 0 h 830997"/>
              <a:gd name="connsiteX7" fmla="*/ 3857629 w 3857629"/>
              <a:gd name="connsiteY7" fmla="*/ 0 h 830997"/>
              <a:gd name="connsiteX8" fmla="*/ 3857629 w 3857629"/>
              <a:gd name="connsiteY8" fmla="*/ 407189 h 830997"/>
              <a:gd name="connsiteX9" fmla="*/ 3857629 w 3857629"/>
              <a:gd name="connsiteY9" fmla="*/ 830997 h 830997"/>
              <a:gd name="connsiteX10" fmla="*/ 3422268 w 3857629"/>
              <a:gd name="connsiteY10" fmla="*/ 830997 h 830997"/>
              <a:gd name="connsiteX11" fmla="*/ 2794026 w 3857629"/>
              <a:gd name="connsiteY11" fmla="*/ 830997 h 830997"/>
              <a:gd name="connsiteX12" fmla="*/ 2165783 w 3857629"/>
              <a:gd name="connsiteY12" fmla="*/ 830997 h 830997"/>
              <a:gd name="connsiteX13" fmla="*/ 1653270 w 3857629"/>
              <a:gd name="connsiteY13" fmla="*/ 830997 h 830997"/>
              <a:gd name="connsiteX14" fmla="*/ 1217909 w 3857629"/>
              <a:gd name="connsiteY14" fmla="*/ 830997 h 830997"/>
              <a:gd name="connsiteX15" fmla="*/ 743971 w 3857629"/>
              <a:gd name="connsiteY15" fmla="*/ 830997 h 830997"/>
              <a:gd name="connsiteX16" fmla="*/ 0 w 3857629"/>
              <a:gd name="connsiteY16" fmla="*/ 830997 h 830997"/>
              <a:gd name="connsiteX17" fmla="*/ 0 w 3857629"/>
              <a:gd name="connsiteY17" fmla="*/ 415499 h 830997"/>
              <a:gd name="connsiteX18" fmla="*/ 0 w 3857629"/>
              <a:gd name="connsiteY18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57629" h="830997" extrusionOk="0">
                <a:moveTo>
                  <a:pt x="0" y="0"/>
                </a:moveTo>
                <a:cubicBezTo>
                  <a:pt x="118998" y="-22950"/>
                  <a:pt x="345659" y="46585"/>
                  <a:pt x="473937" y="0"/>
                </a:cubicBezTo>
                <a:cubicBezTo>
                  <a:pt x="602215" y="-46585"/>
                  <a:pt x="900962" y="11168"/>
                  <a:pt x="1063603" y="0"/>
                </a:cubicBezTo>
                <a:cubicBezTo>
                  <a:pt x="1226244" y="-11168"/>
                  <a:pt x="1428468" y="56401"/>
                  <a:pt x="1653270" y="0"/>
                </a:cubicBezTo>
                <a:cubicBezTo>
                  <a:pt x="1878072" y="-56401"/>
                  <a:pt x="2062599" y="45586"/>
                  <a:pt x="2165783" y="0"/>
                </a:cubicBezTo>
                <a:cubicBezTo>
                  <a:pt x="2268967" y="-45586"/>
                  <a:pt x="2485132" y="26029"/>
                  <a:pt x="2678297" y="0"/>
                </a:cubicBezTo>
                <a:cubicBezTo>
                  <a:pt x="2871462" y="-26029"/>
                  <a:pt x="3096508" y="35177"/>
                  <a:pt x="3306539" y="0"/>
                </a:cubicBezTo>
                <a:cubicBezTo>
                  <a:pt x="3516570" y="-35177"/>
                  <a:pt x="3631093" y="42842"/>
                  <a:pt x="3857629" y="0"/>
                </a:cubicBezTo>
                <a:cubicBezTo>
                  <a:pt x="3902867" y="103065"/>
                  <a:pt x="3852631" y="245780"/>
                  <a:pt x="3857629" y="407189"/>
                </a:cubicBezTo>
                <a:cubicBezTo>
                  <a:pt x="3862627" y="568598"/>
                  <a:pt x="3825440" y="717625"/>
                  <a:pt x="3857629" y="830997"/>
                </a:cubicBezTo>
                <a:cubicBezTo>
                  <a:pt x="3653681" y="864707"/>
                  <a:pt x="3575554" y="827900"/>
                  <a:pt x="3422268" y="830997"/>
                </a:cubicBezTo>
                <a:cubicBezTo>
                  <a:pt x="3268982" y="834094"/>
                  <a:pt x="3037239" y="803059"/>
                  <a:pt x="2794026" y="830997"/>
                </a:cubicBezTo>
                <a:cubicBezTo>
                  <a:pt x="2550813" y="858935"/>
                  <a:pt x="2396227" y="800686"/>
                  <a:pt x="2165783" y="830997"/>
                </a:cubicBezTo>
                <a:cubicBezTo>
                  <a:pt x="1935339" y="861308"/>
                  <a:pt x="1874753" y="772084"/>
                  <a:pt x="1653270" y="830997"/>
                </a:cubicBezTo>
                <a:cubicBezTo>
                  <a:pt x="1431787" y="889910"/>
                  <a:pt x="1363804" y="795568"/>
                  <a:pt x="1217909" y="830997"/>
                </a:cubicBezTo>
                <a:cubicBezTo>
                  <a:pt x="1072014" y="866426"/>
                  <a:pt x="893813" y="791067"/>
                  <a:pt x="743971" y="830997"/>
                </a:cubicBezTo>
                <a:cubicBezTo>
                  <a:pt x="594129" y="870927"/>
                  <a:pt x="227010" y="802560"/>
                  <a:pt x="0" y="830997"/>
                </a:cubicBezTo>
                <a:cubicBezTo>
                  <a:pt x="-22172" y="747765"/>
                  <a:pt x="17163" y="516861"/>
                  <a:pt x="0" y="415499"/>
                </a:cubicBezTo>
                <a:cubicBezTo>
                  <a:pt x="-17163" y="314137"/>
                  <a:pt x="4784" y="120398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603743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it-IT" sz="1600" b="1" u="sng">
                <a:solidFill>
                  <a:schemeClr val="bg1"/>
                </a:solidFill>
                <a:highlight>
                  <a:srgbClr val="00FFFF"/>
                </a:highlight>
              </a:rPr>
              <a:t>Apache Superset </a:t>
            </a:r>
            <a:endParaRPr lang="it-IT" sz="1600" b="1" u="sng" dirty="0">
              <a:solidFill>
                <a:schemeClr val="bg1"/>
              </a:solidFill>
              <a:highlight>
                <a:srgbClr val="00FFFF"/>
              </a:highlight>
            </a:endParaRPr>
          </a:p>
          <a:p>
            <a:r>
              <a:rPr lang="it-IT" sz="1600"/>
              <a:t> 8+ core, 16+ Gb Ram</a:t>
            </a:r>
          </a:p>
          <a:p>
            <a:r>
              <a:rPr lang="it-IT" sz="1600"/>
              <a:t>Tool di Self-BI free &amp; open source</a:t>
            </a:r>
            <a:endParaRPr lang="it-IT" sz="1600" dirty="0"/>
          </a:p>
        </p:txBody>
      </p:sp>
      <p:pic>
        <p:nvPicPr>
          <p:cNvPr id="37" name="Immagine 36" descr="Immagine che contiene cielo, luce&#10;&#10;Descrizione generata automaticamente">
            <a:extLst>
              <a:ext uri="{FF2B5EF4-FFF2-40B4-BE49-F238E27FC236}">
                <a16:creationId xmlns:a16="http://schemas.microsoft.com/office/drawing/2014/main" id="{729840C5-EEBF-F799-5EEE-84236404D0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801" y="4791274"/>
            <a:ext cx="1229360" cy="1229360"/>
          </a:xfrm>
          <a:prstGeom prst="rect">
            <a:avLst/>
          </a:prstGeom>
        </p:spPr>
      </p:pic>
      <p:sp>
        <p:nvSpPr>
          <p:cNvPr id="39" name="Titolo 1">
            <a:extLst>
              <a:ext uri="{FF2B5EF4-FFF2-40B4-BE49-F238E27FC236}">
                <a16:creationId xmlns:a16="http://schemas.microsoft.com/office/drawing/2014/main" id="{59DEB6B6-0AB9-DF0F-517C-C3655056197F}"/>
              </a:ext>
            </a:extLst>
          </p:cNvPr>
          <p:cNvSpPr txBox="1">
            <a:spLocks/>
          </p:cNvSpPr>
          <p:nvPr/>
        </p:nvSpPr>
        <p:spPr>
          <a:xfrm>
            <a:off x="9649270" y="4033395"/>
            <a:ext cx="2178953" cy="75035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i="1" dirty="0" err="1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Minimo</a:t>
            </a:r>
            <a:r>
              <a:rPr lang="en-US" sz="2400" b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</a:p>
          <a:p>
            <a:r>
              <a:rPr lang="en-US" sz="2400" b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82 core e </a:t>
            </a:r>
          </a:p>
          <a:p>
            <a:r>
              <a:rPr lang="en-US" sz="2400" b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144G di Ram? </a:t>
            </a:r>
          </a:p>
        </p:txBody>
      </p:sp>
      <p:sp>
        <p:nvSpPr>
          <p:cNvPr id="40" name="Titolo 1">
            <a:extLst>
              <a:ext uri="{FF2B5EF4-FFF2-40B4-BE49-F238E27FC236}">
                <a16:creationId xmlns:a16="http://schemas.microsoft.com/office/drawing/2014/main" id="{079C83FF-2094-DC67-DAF7-42460D04A4D1}"/>
              </a:ext>
            </a:extLst>
          </p:cNvPr>
          <p:cNvSpPr txBox="1">
            <a:spLocks/>
          </p:cNvSpPr>
          <p:nvPr/>
        </p:nvSpPr>
        <p:spPr>
          <a:xfrm>
            <a:off x="10367877" y="5675912"/>
            <a:ext cx="1717117" cy="75035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i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Massimo</a:t>
            </a:r>
            <a:r>
              <a:rPr lang="en-US" sz="2400" b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</a:p>
          <a:p>
            <a:r>
              <a:rPr lang="en-US" sz="2400" b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114 core e </a:t>
            </a:r>
          </a:p>
          <a:p>
            <a:r>
              <a:rPr lang="en-US" sz="2400" b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346G di Ram? </a:t>
            </a:r>
          </a:p>
        </p:txBody>
      </p:sp>
      <p:sp>
        <p:nvSpPr>
          <p:cNvPr id="41" name="Fumetto: ovale 40">
            <a:extLst>
              <a:ext uri="{FF2B5EF4-FFF2-40B4-BE49-F238E27FC236}">
                <a16:creationId xmlns:a16="http://schemas.microsoft.com/office/drawing/2014/main" id="{C9410C01-9B3B-B0FD-EC99-8FB77318A90C}"/>
              </a:ext>
            </a:extLst>
          </p:cNvPr>
          <p:cNvSpPr/>
          <p:nvPr/>
        </p:nvSpPr>
        <p:spPr>
          <a:xfrm>
            <a:off x="9935050" y="3803354"/>
            <a:ext cx="1768464" cy="1229361"/>
          </a:xfrm>
          <a:prstGeom prst="wedgeEllipseCallout">
            <a:avLst>
              <a:gd name="adj1" fmla="val -62292"/>
              <a:gd name="adj2" fmla="val 52451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umetto: ovale 41">
            <a:extLst>
              <a:ext uri="{FF2B5EF4-FFF2-40B4-BE49-F238E27FC236}">
                <a16:creationId xmlns:a16="http://schemas.microsoft.com/office/drawing/2014/main" id="{7314C2B2-17CE-5AD7-917E-52ABC1D99367}"/>
              </a:ext>
            </a:extLst>
          </p:cNvPr>
          <p:cNvSpPr/>
          <p:nvPr/>
        </p:nvSpPr>
        <p:spPr>
          <a:xfrm>
            <a:off x="10462036" y="5455491"/>
            <a:ext cx="1457814" cy="1229361"/>
          </a:xfrm>
          <a:prstGeom prst="wedgeEllipseCallout">
            <a:avLst>
              <a:gd name="adj1" fmla="val -101091"/>
              <a:gd name="adj2" fmla="val -6495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02391568-1F9B-528C-EB6C-692D340246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481" y="66087"/>
            <a:ext cx="731781" cy="65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61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516"/>
            <a:ext cx="12192000" cy="688657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EF55520-27AB-7B9A-9F70-FD70F5B5EA2D}"/>
              </a:ext>
            </a:extLst>
          </p:cNvPr>
          <p:cNvSpPr txBox="1"/>
          <p:nvPr/>
        </p:nvSpPr>
        <p:spPr>
          <a:xfrm>
            <a:off x="628037" y="3636955"/>
            <a:ext cx="111113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Sono stime </a:t>
            </a:r>
            <a:r>
              <a:rPr lang="it-IT" sz="2800" b="1" i="1" u="sng"/>
              <a:t>per </a:t>
            </a:r>
            <a:r>
              <a:rPr lang="it-IT" sz="2800" b="1" i="1" u="sng" dirty="0"/>
              <a:t>ambienti di produzione in ambito IoT.</a:t>
            </a:r>
            <a:r>
              <a:rPr lang="it-IT" sz="2800" dirty="0"/>
              <a:t> </a:t>
            </a:r>
          </a:p>
          <a:p>
            <a:endParaRPr lang="it-IT" sz="2400" dirty="0"/>
          </a:p>
          <a:p>
            <a:r>
              <a:rPr lang="it-IT" sz="2400" dirty="0"/>
              <a:t>Mi </a:t>
            </a:r>
            <a:r>
              <a:rPr lang="it-IT" sz="2400"/>
              <a:t>aspetterei dimensionamento risulti </a:t>
            </a:r>
            <a:r>
              <a:rPr lang="it-IT" sz="2800" b="1" i="1" u="sng"/>
              <a:t>diverso </a:t>
            </a:r>
            <a:r>
              <a:rPr lang="it-IT" sz="2800" b="1" i="1" u="sng" dirty="0"/>
              <a:t>in una stima </a:t>
            </a:r>
            <a:r>
              <a:rPr lang="it-IT" sz="2800" b="1" i="1" u="sng"/>
              <a:t>reale </a:t>
            </a:r>
            <a:r>
              <a:rPr lang="it-IT" sz="2400" b="1"/>
              <a:t> fatta </a:t>
            </a:r>
            <a:r>
              <a:rPr lang="it-IT" sz="2400" b="1" dirty="0"/>
              <a:t>sul campo</a:t>
            </a:r>
            <a:endParaRPr lang="it-IT" sz="2400" dirty="0"/>
          </a:p>
          <a:p>
            <a:endParaRPr lang="it-IT" sz="2400" dirty="0"/>
          </a:p>
          <a:p>
            <a:r>
              <a:rPr lang="it-IT" sz="2400"/>
              <a:t>Aspetti di </a:t>
            </a:r>
            <a:r>
              <a:rPr lang="it-IT" sz="2800" b="1" i="1" u="sng"/>
              <a:t>sicurezza</a:t>
            </a:r>
            <a:r>
              <a:rPr lang="it-IT" sz="2400"/>
              <a:t> sul setup ancora da considerare in fase R&amp;D</a:t>
            </a:r>
            <a:endParaRPr lang="it-IT" sz="24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F91582-2BB7-9679-8CE5-8E727850B6BD}"/>
              </a:ext>
            </a:extLst>
          </p:cNvPr>
          <p:cNvSpPr txBox="1"/>
          <p:nvPr/>
        </p:nvSpPr>
        <p:spPr>
          <a:xfrm>
            <a:off x="2322079" y="475035"/>
            <a:ext cx="6881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/>
              <a:t>Call 991 !!!! </a:t>
            </a:r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9D0A60D8-A5FE-0C62-CABD-5D1E7AC70F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053" y="1335973"/>
            <a:ext cx="2286085" cy="1939089"/>
          </a:xfrm>
          <a:prstGeom prst="rect">
            <a:avLst/>
          </a:prstGeom>
        </p:spPr>
      </p:pic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D87382F6-8F64-88ED-9BB9-863E287FDD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21" y="1629279"/>
            <a:ext cx="1581180" cy="158118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6852124B-C6A3-20FB-C07B-EBD720B415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481" y="66087"/>
            <a:ext cx="731781" cy="65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2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CF36F5E-1E7F-C43C-562C-9E5F48DDB0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8AB8EEFE-85CD-15B3-B914-29C263B3DEED}"/>
              </a:ext>
            </a:extLst>
          </p:cNvPr>
          <p:cNvSpPr txBox="1">
            <a:spLocks/>
          </p:cNvSpPr>
          <p:nvPr/>
        </p:nvSpPr>
        <p:spPr>
          <a:xfrm>
            <a:off x="19030" y="36202"/>
            <a:ext cx="12172930" cy="78102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i="1" dirty="0" err="1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Soluzione</a:t>
            </a:r>
            <a:r>
              <a:rPr lang="en-US" sz="3600" i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?  </a:t>
            </a:r>
            <a:endParaRPr lang="it-IT" sz="360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7" name="Immagine 6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146EC676-CC52-1DDB-7C43-D398AA6CA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117" y="1662102"/>
            <a:ext cx="5419725" cy="353377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0710169-8324-B024-5989-B98F1EBF36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076" y="3726626"/>
            <a:ext cx="3051280" cy="29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93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67B2F9E5-ACE9-C8CA-60A6-0BDEE9B8A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1B2A784-4501-42A8-86DF-DB27DE395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25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576A321-2C04-4E8E-B7C0-22588C9C5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3404" y="1253030"/>
            <a:ext cx="4901184" cy="4781866"/>
          </a:xfrm>
          <a:custGeom>
            <a:avLst/>
            <a:gdLst>
              <a:gd name="connsiteX0" fmla="*/ 0 w 4901184"/>
              <a:gd name="connsiteY0" fmla="*/ 4781866 h 4781866"/>
              <a:gd name="connsiteX1" fmla="*/ 0 w 4901184"/>
              <a:gd name="connsiteY1" fmla="*/ 218593 h 4781866"/>
              <a:gd name="connsiteX2" fmla="*/ 218593 w 4901184"/>
              <a:gd name="connsiteY2" fmla="*/ 0 h 4781866"/>
              <a:gd name="connsiteX3" fmla="*/ 4682591 w 4901184"/>
              <a:gd name="connsiteY3" fmla="*/ 0 h 4781866"/>
              <a:gd name="connsiteX4" fmla="*/ 4901184 w 4901184"/>
              <a:gd name="connsiteY4" fmla="*/ 218593 h 4781866"/>
              <a:gd name="connsiteX5" fmla="*/ 4901184 w 4901184"/>
              <a:gd name="connsiteY5" fmla="*/ 4781866 h 47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1184" h="4781866">
                <a:moveTo>
                  <a:pt x="0" y="4781866"/>
                </a:moveTo>
                <a:lnTo>
                  <a:pt x="0" y="218593"/>
                </a:lnTo>
                <a:cubicBezTo>
                  <a:pt x="0" y="97867"/>
                  <a:pt x="97867" y="0"/>
                  <a:pt x="218593" y="0"/>
                </a:cubicBezTo>
                <a:lnTo>
                  <a:pt x="4682591" y="0"/>
                </a:lnTo>
                <a:cubicBezTo>
                  <a:pt x="4803317" y="0"/>
                  <a:pt x="4901184" y="97867"/>
                  <a:pt x="4901184" y="218593"/>
                </a:cubicBezTo>
                <a:lnTo>
                  <a:pt x="4901184" y="478186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9EC0A36-FFAA-025C-EFF0-75B6B17979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8" r="18508"/>
          <a:stretch/>
        </p:blipFill>
        <p:spPr>
          <a:xfrm>
            <a:off x="-7489" y="1357963"/>
            <a:ext cx="4607403" cy="4572000"/>
          </a:xfrm>
          <a:custGeom>
            <a:avLst/>
            <a:gdLst/>
            <a:ahLst/>
            <a:cxnLst/>
            <a:rect l="l" t="t" r="r" b="b"/>
            <a:pathLst>
              <a:path w="4607403" h="4572000">
                <a:moveTo>
                  <a:pt x="0" y="0"/>
                </a:moveTo>
                <a:lnTo>
                  <a:pt x="4444457" y="0"/>
                </a:lnTo>
                <a:cubicBezTo>
                  <a:pt x="4534450" y="0"/>
                  <a:pt x="4607403" y="72953"/>
                  <a:pt x="4607403" y="162946"/>
                </a:cubicBezTo>
                <a:lnTo>
                  <a:pt x="4607403" y="4409054"/>
                </a:lnTo>
                <a:cubicBezTo>
                  <a:pt x="4607403" y="4499047"/>
                  <a:pt x="4534450" y="4572000"/>
                  <a:pt x="4444457" y="4572000"/>
                </a:cubicBezTo>
                <a:lnTo>
                  <a:pt x="0" y="4572000"/>
                </a:lnTo>
                <a:close/>
              </a:path>
            </a:pathLst>
          </a:cu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AF1A9BF-6A7F-B074-A396-A7B72E460E46}"/>
              </a:ext>
            </a:extLst>
          </p:cNvPr>
          <p:cNvSpPr txBox="1"/>
          <p:nvPr/>
        </p:nvSpPr>
        <p:spPr>
          <a:xfrm>
            <a:off x="-11233" y="1193371"/>
            <a:ext cx="4611148" cy="4736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</a:pPr>
            <a:endParaRPr lang="en-US" sz="2800" b="1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</a:pPr>
            <a:r>
              <a:rPr lang="en-US" sz="2800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Come Esporre i nuovi Dataset verso gli utenti ? 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</a:pPr>
            <a:endParaRPr lang="en-US" sz="2800" b="1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</a:pPr>
            <a:r>
              <a:rPr lang="en-US" sz="2800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Con Report statici </a:t>
            </a:r>
          </a:p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</a:pPr>
            <a:r>
              <a:rPr lang="en-US" sz="2800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&amp;</a:t>
            </a:r>
          </a:p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</a:pPr>
            <a:r>
              <a:rPr lang="en-US" sz="2800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Tool di Analytics Moderni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</a:pPr>
            <a:r>
              <a:rPr lang="en-US" sz="2800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endParaRPr lang="en-US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16D16B9-8DA3-995A-65AB-C95CE367B677}"/>
              </a:ext>
            </a:extLst>
          </p:cNvPr>
          <p:cNvSpPr/>
          <p:nvPr/>
        </p:nvSpPr>
        <p:spPr>
          <a:xfrm>
            <a:off x="4785609" y="-1"/>
            <a:ext cx="741388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 descr="Immagine che contiene nero, scuro, volante, ingranaggio&#10;&#10;Descrizione generata automaticamente">
            <a:extLst>
              <a:ext uri="{FF2B5EF4-FFF2-40B4-BE49-F238E27FC236}">
                <a16:creationId xmlns:a16="http://schemas.microsoft.com/office/drawing/2014/main" id="{6E930E15-DDF8-2B15-7C5D-36DB4BE461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909" y="976104"/>
            <a:ext cx="7289947" cy="508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34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28443E92-E28B-285F-851B-EE5343E08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627" y="1115568"/>
            <a:ext cx="3487616" cy="46268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dirty="0">
                <a:cs typeface="+mj-cs"/>
              </a:rPr>
              <a:t>       </a:t>
            </a:r>
            <a:r>
              <a:rPr lang="en-US" sz="3600" dirty="0">
                <a:solidFill>
                  <a:schemeClr val="tx1"/>
                </a:solidFill>
                <a:cs typeface="+mj-cs"/>
              </a:rPr>
              <a:t>Agenda</a:t>
            </a:r>
          </a:p>
        </p:txBody>
      </p:sp>
      <p:sp>
        <p:nvSpPr>
          <p:cNvPr id="16" name="CasellaDiTesto 4">
            <a:extLst>
              <a:ext uri="{FF2B5EF4-FFF2-40B4-BE49-F238E27FC236}">
                <a16:creationId xmlns:a16="http://schemas.microsoft.com/office/drawing/2014/main" id="{B928606C-E1C6-71A5-5A84-B285EC97F05D}"/>
              </a:ext>
            </a:extLst>
          </p:cNvPr>
          <p:cNvSpPr txBox="1"/>
          <p:nvPr/>
        </p:nvSpPr>
        <p:spPr>
          <a:xfrm>
            <a:off x="4452446" y="184404"/>
            <a:ext cx="7607474" cy="6470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628650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sz="2400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Recap </a:t>
            </a:r>
            <a:r>
              <a:rPr lang="en-US" sz="2400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dalle</a:t>
            </a:r>
            <a:r>
              <a:rPr lang="en-US" sz="2400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sz="2400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scorse</a:t>
            </a:r>
            <a:r>
              <a:rPr lang="en-US" sz="2400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sz="2400" b="1" i="1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riunioni</a:t>
            </a:r>
            <a:r>
              <a:rPr lang="en-US" sz="2400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endParaRPr lang="en-US" sz="2400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marL="971550" lvl="1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•"/>
            </a:pPr>
            <a:r>
              <a:rPr lang="en-US" sz="2400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La </a:t>
            </a:r>
            <a:r>
              <a:rPr lang="en-US" sz="2400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Strategia</a:t>
            </a:r>
            <a:r>
              <a:rPr lang="en-US" sz="2400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per il </a:t>
            </a:r>
            <a:r>
              <a:rPr lang="en-US" sz="2400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futuro</a:t>
            </a:r>
            <a:r>
              <a:rPr lang="en-US" sz="2400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</a:p>
          <a:p>
            <a:pPr marL="971550" lvl="1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•"/>
            </a:pPr>
            <a:r>
              <a:rPr lang="en-US" sz="2400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La </a:t>
            </a:r>
            <a:r>
              <a:rPr lang="en-US" sz="2400" b="1" i="1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Strategia</a:t>
            </a:r>
            <a:r>
              <a:rPr lang="en-US" sz="2400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“in Action” </a:t>
            </a:r>
            <a:endParaRPr lang="en-US" sz="2400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marL="971550" lvl="1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•"/>
            </a:pPr>
            <a:r>
              <a:rPr lang="en-US" sz="2400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Stato</a:t>
            </a:r>
            <a:r>
              <a:rPr lang="en-US" sz="2400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del Servizio e work in progress </a:t>
            </a:r>
          </a:p>
          <a:p>
            <a:pPr marL="971550" lvl="1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•"/>
            </a:pPr>
            <a:r>
              <a:rPr lang="en-US" sz="2400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Architettura</a:t>
            </a:r>
            <a:r>
              <a:rPr lang="en-US" sz="2400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di </a:t>
            </a:r>
            <a:r>
              <a:rPr lang="en-US" sz="2400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Backend  (ETL)</a:t>
            </a:r>
            <a:endParaRPr lang="en-US" sz="2400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marL="971550" lvl="1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•"/>
            </a:pPr>
            <a:r>
              <a:rPr lang="en-US" sz="2400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Il </a:t>
            </a:r>
            <a:r>
              <a:rPr lang="en-US" sz="2400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Modello</a:t>
            </a:r>
            <a:r>
              <a:rPr lang="en-US" sz="2400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sz="2400" b="1" i="1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Microservizi</a:t>
            </a:r>
            <a:r>
              <a:rPr lang="en-US" sz="2400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</a:p>
          <a:p>
            <a:pPr marL="971550" lvl="1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•"/>
            </a:pPr>
            <a:r>
              <a:rPr lang="en-US" sz="2400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L’evoluzione </a:t>
            </a:r>
            <a:r>
              <a:rPr lang="en-US" sz="2400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dell’ </a:t>
            </a:r>
            <a:r>
              <a:rPr lang="en-US" sz="2400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Architettura</a:t>
            </a:r>
            <a:r>
              <a:rPr lang="en-US" sz="2400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di Backend</a:t>
            </a:r>
          </a:p>
          <a:p>
            <a:pPr marL="628650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sz="2400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Progress &amp; Future </a:t>
            </a:r>
            <a:endParaRPr lang="en-US" sz="2400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marL="108585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sz="2400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Nuovi</a:t>
            </a:r>
            <a:r>
              <a:rPr lang="en-US" sz="2400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Tool di Self-BI  </a:t>
            </a:r>
          </a:p>
          <a:p>
            <a:pPr marL="108585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sz="2400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Scelte</a:t>
            </a:r>
            <a:r>
              <a:rPr lang="en-US" sz="2400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sz="2400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Tecnologiche</a:t>
            </a:r>
            <a:r>
              <a:rPr lang="en-US" sz="2400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, </a:t>
            </a:r>
            <a:r>
              <a:rPr lang="en-US" sz="2400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Innovazione</a:t>
            </a:r>
            <a:r>
              <a:rPr lang="en-US" sz="2400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ed </a:t>
            </a:r>
            <a:r>
              <a:rPr lang="en-US" sz="2400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Opportunità</a:t>
            </a:r>
            <a:endParaRPr lang="en-US" sz="2400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marL="108585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sz="2400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Schede</a:t>
            </a:r>
            <a:r>
              <a:rPr lang="en-US" sz="2400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sz="2400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Tecniche</a:t>
            </a:r>
            <a:r>
              <a:rPr lang="en-US" sz="2400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</a:p>
          <a:p>
            <a:pPr marL="108585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sz="2400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Hamlet’ s </a:t>
            </a:r>
            <a:r>
              <a:rPr lang="en-US" sz="2400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Soliloquy </a:t>
            </a:r>
          </a:p>
          <a:p>
            <a:pPr marL="1085850" lvl="1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sz="2400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Alernative ce ne sono [?]</a:t>
            </a:r>
            <a:endParaRPr lang="en-US" sz="2400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0263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54372D9-76E4-8D6A-52D6-CC783F40EF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86D6925C-C284-0183-DA50-1960956C760F}"/>
              </a:ext>
            </a:extLst>
          </p:cNvPr>
          <p:cNvSpPr txBox="1">
            <a:spLocks/>
          </p:cNvSpPr>
          <p:nvPr/>
        </p:nvSpPr>
        <p:spPr>
          <a:xfrm>
            <a:off x="19050" y="36212"/>
            <a:ext cx="12172930" cy="78102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i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Analytics Tools :  </a:t>
            </a:r>
            <a:r>
              <a:rPr lang="en-US" sz="3600" i="1" dirty="0" err="1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Criteri</a:t>
            </a:r>
            <a:r>
              <a:rPr lang="en-US" sz="3600" i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di </a:t>
            </a:r>
            <a:r>
              <a:rPr lang="en-US" sz="3600" i="1" dirty="0" err="1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Indagine</a:t>
            </a:r>
            <a:endParaRPr lang="it-IT" sz="360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8" name="CasellaDiTesto 4">
            <a:extLst>
              <a:ext uri="{FF2B5EF4-FFF2-40B4-BE49-F238E27FC236}">
                <a16:creationId xmlns:a16="http://schemas.microsoft.com/office/drawing/2014/main" id="{AAFC55CD-FD7E-4FCA-5D4F-BD74E565F35C}"/>
              </a:ext>
            </a:extLst>
          </p:cNvPr>
          <p:cNvSpPr txBox="1"/>
          <p:nvPr/>
        </p:nvSpPr>
        <p:spPr>
          <a:xfrm>
            <a:off x="558591" y="1490606"/>
            <a:ext cx="10014159" cy="46940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000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Nella </a:t>
            </a:r>
            <a:r>
              <a:rPr lang="en-US" sz="2000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fase</a:t>
            </a:r>
            <a:r>
              <a:rPr lang="en-US" sz="2000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di Scouting </a:t>
            </a:r>
            <a:r>
              <a:rPr lang="en-US" sz="2000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tecnologico</a:t>
            </a:r>
            <a:r>
              <a:rPr lang="en-US" sz="2000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si è </a:t>
            </a:r>
            <a:r>
              <a:rPr lang="en-US" sz="2000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chiesto</a:t>
            </a:r>
            <a:r>
              <a:rPr lang="en-US" sz="2000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: 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endParaRPr lang="en-US" sz="2000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sym typeface="Wingdings" panose="05000000000000000000" pitchFamily="2" charset="2"/>
            </a:endParaRPr>
          </a:p>
          <a:p>
            <a:pPr marL="57150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à"/>
            </a:pPr>
            <a:r>
              <a:rPr lang="en-US" sz="2000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Funzionalità di Self-BI </a:t>
            </a:r>
          </a:p>
          <a:p>
            <a:pPr marL="57150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à"/>
            </a:pPr>
            <a:r>
              <a:rPr lang="en-US" sz="2000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Possibilità di recepie Utenti e Ruoli a partire dal nostro LDAP </a:t>
            </a:r>
          </a:p>
          <a:p>
            <a:pPr marL="57150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à"/>
            </a:pPr>
            <a:r>
              <a:rPr lang="en-US" sz="2000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Un setup iniziale degli utenti     [3 </a:t>
            </a:r>
            <a:r>
              <a:rPr lang="en-US" sz="2000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Admin </a:t>
            </a:r>
            <a:r>
              <a:rPr lang="en-US" sz="2000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con ruolo di superuser,  </a:t>
            </a:r>
            <a:r>
              <a:rPr lang="en-US" sz="2000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10 Creator , </a:t>
            </a:r>
            <a:r>
              <a:rPr lang="en-US" sz="2000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100 Viewer] </a:t>
            </a:r>
          </a:p>
          <a:p>
            <a:pPr marL="57150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à"/>
            </a:pPr>
            <a:r>
              <a:rPr lang="en-US" sz="2000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Installazione On Premises  vs  Installazione On Cloud (implicazioni)</a:t>
            </a:r>
          </a:p>
          <a:p>
            <a:pPr marL="57150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à"/>
            </a:pPr>
            <a:r>
              <a:rPr lang="en-US" sz="2000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Installazione su infrastruttura Container </a:t>
            </a:r>
            <a:r>
              <a:rPr lang="en-US" sz="2000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(Docker/Kubernetes</a:t>
            </a:r>
            <a:r>
              <a:rPr lang="en-US" sz="2000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) </a:t>
            </a:r>
          </a:p>
          <a:p>
            <a:pPr marL="57150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à"/>
            </a:pPr>
            <a:r>
              <a:rPr lang="en-US" sz="2000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Requisiti </a:t>
            </a:r>
            <a:r>
              <a:rPr lang="en-US" sz="2000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Hardware (</a:t>
            </a:r>
            <a:r>
              <a:rPr lang="en-US" sz="2000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vCore</a:t>
            </a:r>
            <a:r>
              <a:rPr lang="en-US" sz="2000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, Ram, Storage, </a:t>
            </a:r>
            <a:r>
              <a:rPr lang="en-US" sz="2000" b="1" i="1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altro</a:t>
            </a:r>
            <a:r>
              <a:rPr lang="en-US" sz="2000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) e di SO (Linux). </a:t>
            </a:r>
            <a:endParaRPr lang="en-US" sz="2000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marL="57150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à"/>
            </a:pPr>
            <a:r>
              <a:rPr lang="en-US" sz="2000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Modello </a:t>
            </a:r>
            <a:r>
              <a:rPr lang="en-US" sz="2000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di </a:t>
            </a:r>
            <a:r>
              <a:rPr lang="en-US" sz="2000" b="1" i="1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crescita</a:t>
            </a:r>
            <a:r>
              <a:rPr lang="en-US" sz="2000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(come scala ?) </a:t>
            </a:r>
            <a:endParaRPr lang="en-US" sz="2000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marL="57150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à"/>
            </a:pPr>
            <a:r>
              <a:rPr lang="en-US" sz="2000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Budget. </a:t>
            </a:r>
            <a:endParaRPr lang="en-US" sz="2000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8726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54372D9-76E4-8D6A-52D6-CC783F40EF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B01FE34-B5ED-3559-8621-54986312B88E}"/>
              </a:ext>
            </a:extLst>
          </p:cNvPr>
          <p:cNvSpPr txBox="1"/>
          <p:nvPr/>
        </p:nvSpPr>
        <p:spPr>
          <a:xfrm>
            <a:off x="138755" y="798595"/>
            <a:ext cx="11862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Ecosistema</a:t>
            </a:r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vasto e aperto (verso altre tecnologie) , si occupa principalmente di Analytics, self BI e applicazione di modelli di machine Learning a set di dati.  </a:t>
            </a: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DAA55DE1-7E67-EC41-9EE5-E39EF79A7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32" y="2235733"/>
            <a:ext cx="8359419" cy="4552159"/>
          </a:xfrm>
          <a:prstGeom prst="rect">
            <a:avLst/>
          </a:prstGeom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814390A4-7AAE-73BE-743C-14E727E03E11}"/>
              </a:ext>
            </a:extLst>
          </p:cNvPr>
          <p:cNvSpPr/>
          <p:nvPr/>
        </p:nvSpPr>
        <p:spPr>
          <a:xfrm>
            <a:off x="7266821" y="4012052"/>
            <a:ext cx="1024112" cy="656822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838BD375-B55C-0109-86A3-E176A554D9B3}"/>
              </a:ext>
            </a:extLst>
          </p:cNvPr>
          <p:cNvSpPr/>
          <p:nvPr/>
        </p:nvSpPr>
        <p:spPr>
          <a:xfrm>
            <a:off x="7299942" y="4800600"/>
            <a:ext cx="4163052" cy="857397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B0A63AFD-F383-3B37-F7E0-9D45ED081FBC}"/>
              </a:ext>
            </a:extLst>
          </p:cNvPr>
          <p:cNvSpPr/>
          <p:nvPr/>
        </p:nvSpPr>
        <p:spPr>
          <a:xfrm>
            <a:off x="4935331" y="5627292"/>
            <a:ext cx="6711204" cy="910463"/>
          </a:xfrm>
          <a:prstGeom prst="ellipse">
            <a:avLst/>
          </a:prstGeom>
          <a:noFill/>
          <a:ln w="254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E084C197-A0A8-DA59-5844-460A3A3C5CDC}"/>
              </a:ext>
            </a:extLst>
          </p:cNvPr>
          <p:cNvGrpSpPr/>
          <p:nvPr/>
        </p:nvGrpSpPr>
        <p:grpSpPr>
          <a:xfrm>
            <a:off x="138755" y="-163732"/>
            <a:ext cx="2708179" cy="967104"/>
            <a:chOff x="2227152" y="26059"/>
            <a:chExt cx="2708179" cy="967104"/>
          </a:xfrm>
        </p:grpSpPr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225FB4B8-3FFC-1C79-000A-CAE54F931E54}"/>
                </a:ext>
              </a:extLst>
            </p:cNvPr>
            <p:cNvSpPr/>
            <p:nvPr/>
          </p:nvSpPr>
          <p:spPr>
            <a:xfrm>
              <a:off x="2227152" y="320245"/>
              <a:ext cx="2708179" cy="54398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29BF91ED-63CC-5083-70E3-1E28C39EC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885" y="26059"/>
              <a:ext cx="2604446" cy="967104"/>
            </a:xfrm>
            <a:prstGeom prst="rect">
              <a:avLst/>
            </a:prstGeom>
          </p:spPr>
        </p:pic>
      </p:grpSp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34597DDB-6559-43EB-26B2-76B2E8574C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12014" y="102445"/>
            <a:ext cx="1334758" cy="33112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CD300AE-8177-066D-D4A2-C690FF7489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9" y="1801958"/>
            <a:ext cx="3260270" cy="492558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4D486A5-8E73-F15B-B1C8-05BA6922E3D0}"/>
              </a:ext>
            </a:extLst>
          </p:cNvPr>
          <p:cNvSpPr txBox="1"/>
          <p:nvPr/>
        </p:nvSpPr>
        <p:spPr>
          <a:xfrm>
            <a:off x="3603688" y="1694218"/>
            <a:ext cx="4932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Vasta compatibilità con piattaforme e sorgenti dati . </a:t>
            </a:r>
          </a:p>
        </p:txBody>
      </p:sp>
    </p:spTree>
    <p:extLst>
      <p:ext uri="{BB962C8B-B14F-4D97-AF65-F5344CB8AC3E}">
        <p14:creationId xmlns:p14="http://schemas.microsoft.com/office/powerpoint/2010/main" val="1154105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54372D9-76E4-8D6A-52D6-CC783F40EF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76DD127-393C-4FF3-D399-A0BDD9DB4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5" y="323131"/>
            <a:ext cx="5013631" cy="355735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B144EFD-7355-985E-7D3A-63BB9F76B6E8}"/>
              </a:ext>
            </a:extLst>
          </p:cNvPr>
          <p:cNvSpPr txBox="1"/>
          <p:nvPr/>
        </p:nvSpPr>
        <p:spPr>
          <a:xfrm>
            <a:off x="218245" y="4504513"/>
            <a:ext cx="5477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E’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disponibile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una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versione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light di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una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ETL per la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gestione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dei</a:t>
            </a:r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dati e la creazione dei Dataset finali. </a:t>
            </a:r>
          </a:p>
          <a:p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Modellazione dei metadati basata su Dimensioni e Misure (multidimensinale). Vasto elenco di datasource  </a:t>
            </a: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  <p:pic>
        <p:nvPicPr>
          <p:cNvPr id="6" name="Immagine 5" descr="Immagine che contiene testo, screenshot, monitor&#10;&#10;Descrizione generata automaticamente">
            <a:extLst>
              <a:ext uri="{FF2B5EF4-FFF2-40B4-BE49-F238E27FC236}">
                <a16:creationId xmlns:a16="http://schemas.microsoft.com/office/drawing/2014/main" id="{3C30F960-50F6-3150-BE4D-A3133CAE46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405" y="2992083"/>
            <a:ext cx="6069453" cy="362805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9E60ACB-15EB-0CF5-D4CA-CD81C9AE0605}"/>
              </a:ext>
            </a:extLst>
          </p:cNvPr>
          <p:cNvSpPr txBox="1"/>
          <p:nvPr/>
        </p:nvSpPr>
        <p:spPr>
          <a:xfrm>
            <a:off x="5695950" y="1147701"/>
            <a:ext cx="60694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Data Streams : </a:t>
            </a:r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che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consente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interfacciare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nativamente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Spotfire con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fonti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dati real-time e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gestire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le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fasi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di </a:t>
            </a:r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ingestion fino ad arrivare allo step finale. </a:t>
            </a: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5776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54372D9-76E4-8D6A-52D6-CC783F40EF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51EE191-F920-E66A-D602-B0FD42BB9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3" y="175783"/>
            <a:ext cx="7716618" cy="462481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DDB8F8A-C9CA-A804-476D-B2D73AC39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38" y="2224566"/>
            <a:ext cx="3738355" cy="384285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FCA16FA-03AC-F67C-7EF9-5619EAAF39AD}"/>
              </a:ext>
            </a:extLst>
          </p:cNvPr>
          <p:cNvSpPr txBox="1"/>
          <p:nvPr/>
        </p:nvSpPr>
        <p:spPr>
          <a:xfrm>
            <a:off x="370563" y="5421094"/>
            <a:ext cx="7183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C’è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una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libreria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componenti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aggiuntivi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che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implementa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nuovi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grafici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per report e dashboard (gauge</a:t>
            </a:r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, polar, classificazion e regressione ecc).</a:t>
            </a: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7D6229C6-5339-E6D8-9B40-0FB5F187DF2A}"/>
              </a:ext>
            </a:extLst>
          </p:cNvPr>
          <p:cNvSpPr/>
          <p:nvPr/>
        </p:nvSpPr>
        <p:spPr>
          <a:xfrm>
            <a:off x="4689818" y="3200399"/>
            <a:ext cx="1406181" cy="676275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71E8D46B-6065-A8F7-5F49-4889F5D3098E}"/>
              </a:ext>
            </a:extLst>
          </p:cNvPr>
          <p:cNvSpPr/>
          <p:nvPr/>
        </p:nvSpPr>
        <p:spPr>
          <a:xfrm>
            <a:off x="2803958" y="3200400"/>
            <a:ext cx="1406181" cy="676275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763F89B4-C783-EA03-3504-1DDF48F4820B}"/>
              </a:ext>
            </a:extLst>
          </p:cNvPr>
          <p:cNvSpPr/>
          <p:nvPr/>
        </p:nvSpPr>
        <p:spPr>
          <a:xfrm>
            <a:off x="870294" y="3205640"/>
            <a:ext cx="1406181" cy="676275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2941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54372D9-76E4-8D6A-52D6-CC783F40EF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1DD1FF3-5F8B-BE58-5602-540BF5215BE8}"/>
              </a:ext>
            </a:extLst>
          </p:cNvPr>
          <p:cNvSpPr txBox="1"/>
          <p:nvPr/>
        </p:nvSpPr>
        <p:spPr>
          <a:xfrm>
            <a:off x="8356361" y="1244304"/>
            <a:ext cx="35944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grafici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possono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essere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raccolti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in report o dashboard,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esportati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in pdf ed è possible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condividerli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con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altri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utenti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di Spotfire Server</a:t>
            </a:r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. </a:t>
            </a:r>
          </a:p>
          <a:p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Dashboard e Report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possono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contenere</a:t>
            </a:r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filtri per raffinare le logiche di analisi sui dati. </a:t>
            </a:r>
          </a:p>
          <a:p>
            <a:endParaRPr lang="en-US" b="1" i="1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 grafici risultano tra loro correlati e le manipolazioni sui filtri o attività di drill down scatenano il refresh di tutti i componenti.</a:t>
            </a: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  <p:pic>
        <p:nvPicPr>
          <p:cNvPr id="3" name="Immagine 2" descr="Immagine che contiene testo, screenshot, computer&#10;&#10;Descrizione generata automaticamente">
            <a:extLst>
              <a:ext uri="{FF2B5EF4-FFF2-40B4-BE49-F238E27FC236}">
                <a16:creationId xmlns:a16="http://schemas.microsoft.com/office/drawing/2014/main" id="{880EEEDF-E2A5-22A6-9DF2-235B4C3989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9" y="570594"/>
            <a:ext cx="7991042" cy="51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20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54372D9-76E4-8D6A-52D6-CC783F40EF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2" y="66392"/>
            <a:ext cx="12191980" cy="6857990"/>
          </a:xfrm>
          <a:prstGeom prst="rect">
            <a:avLst/>
          </a:prstGeom>
        </p:spPr>
      </p:pic>
      <p:pic>
        <p:nvPicPr>
          <p:cNvPr id="3" name="Immagine 2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2945507A-6726-1CA7-D7E0-32F57990E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9" y="28282"/>
            <a:ext cx="2693656" cy="556180"/>
          </a:xfrm>
          <a:prstGeom prst="rect">
            <a:avLst/>
          </a:prstGeom>
        </p:spPr>
      </p:pic>
      <p:pic>
        <p:nvPicPr>
          <p:cNvPr id="7" name="Immagine 6" descr="Immagine che contiene tavolo&#10;&#10;Descrizione generata automaticamente">
            <a:extLst>
              <a:ext uri="{FF2B5EF4-FFF2-40B4-BE49-F238E27FC236}">
                <a16:creationId xmlns:a16="http://schemas.microsoft.com/office/drawing/2014/main" id="{67E64D10-1697-BA8B-CCC9-899D0671B8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6" y="790164"/>
            <a:ext cx="3928193" cy="392163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C2A3CA3-599B-81C0-6513-E0C606BAE1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799" y="718914"/>
            <a:ext cx="4091846" cy="3921636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C61409A-24A9-7758-C9EE-258D8A065AB7}"/>
              </a:ext>
            </a:extLst>
          </p:cNvPr>
          <p:cNvSpPr txBox="1"/>
          <p:nvPr/>
        </p:nvSpPr>
        <p:spPr>
          <a:xfrm>
            <a:off x="6430355" y="5133414"/>
            <a:ext cx="5616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Prep Conductor 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è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una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forma di Light </a:t>
            </a:r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ETL integrata. </a:t>
            </a:r>
          </a:p>
          <a:p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E’ possible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gestire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il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flusso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informazioni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, le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modalità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di aggiornamento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dei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dati,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attuare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strategie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di monitoraggio.</a:t>
            </a: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DD6627D-E789-8AAD-20B2-04F5A545B585}"/>
              </a:ext>
            </a:extLst>
          </p:cNvPr>
          <p:cNvSpPr txBox="1"/>
          <p:nvPr/>
        </p:nvSpPr>
        <p:spPr>
          <a:xfrm>
            <a:off x="205236" y="4838700"/>
            <a:ext cx="59598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Il Data Catalog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consente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gestire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l’impatto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delle</a:t>
            </a:r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modifiche sui dataset o sui chart verso i report e le dashboard. </a:t>
            </a:r>
          </a:p>
          <a:p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Consente anche di gestire le Metriche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,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Misure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e Dimensioni raccolte come metadati sui Dataset ed infine gestire la sicurezza in termini di (row level / column level) </a:t>
            </a:r>
          </a:p>
          <a:p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Rende 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possible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gestire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gli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avvisi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di maintenance sui dataset.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EF9FCC0-EDCA-8A9D-25E1-DE26827E62F9}"/>
              </a:ext>
            </a:extLst>
          </p:cNvPr>
          <p:cNvSpPr txBox="1"/>
          <p:nvPr/>
        </p:nvSpPr>
        <p:spPr>
          <a:xfrm>
            <a:off x="4559260" y="1872734"/>
            <a:ext cx="2841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Data Management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F055F1B7-9915-DE31-DBD2-B0E153E6B820}"/>
              </a:ext>
            </a:extLst>
          </p:cNvPr>
          <p:cNvCxnSpPr>
            <a:cxnSpLocks/>
          </p:cNvCxnSpPr>
          <p:nvPr/>
        </p:nvCxnSpPr>
        <p:spPr>
          <a:xfrm>
            <a:off x="4667171" y="2265077"/>
            <a:ext cx="2733796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Elemento grafico 17">
            <a:extLst>
              <a:ext uri="{FF2B5EF4-FFF2-40B4-BE49-F238E27FC236}">
                <a16:creationId xmlns:a16="http://schemas.microsoft.com/office/drawing/2014/main" id="{37528150-DF4D-752C-FCDB-FA273F2F83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12014" y="102445"/>
            <a:ext cx="1334758" cy="33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00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54372D9-76E4-8D6A-52D6-CC783F40EF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Immagine 5" descr="Immagine che contiene tavolo&#10;&#10;Descrizione generata automaticamente">
            <a:extLst>
              <a:ext uri="{FF2B5EF4-FFF2-40B4-BE49-F238E27FC236}">
                <a16:creationId xmlns:a16="http://schemas.microsoft.com/office/drawing/2014/main" id="{021CE010-C304-6B5A-688A-C6E73DA233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10" y="205653"/>
            <a:ext cx="8593308" cy="550401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5411C19-AF29-5AF9-6EAE-1A48FCB13E41}"/>
              </a:ext>
            </a:extLst>
          </p:cNvPr>
          <p:cNvSpPr txBox="1"/>
          <p:nvPr/>
        </p:nvSpPr>
        <p:spPr>
          <a:xfrm>
            <a:off x="8861962" y="1387999"/>
            <a:ext cx="32404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Consente anche di visualizzare 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subito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l’impatto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di una preparazione dei dati dando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anche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una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rappresentazione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immediate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dei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volume in </a:t>
            </a:r>
            <a:r>
              <a:rPr lang="en-US" b="1" i="1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gioco</a:t>
            </a:r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.</a:t>
            </a:r>
          </a:p>
          <a:p>
            <a:endParaRPr lang="en-US" b="1" i="1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endParaRPr lang="en-US" b="1" i="1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Questo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facilita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la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determinazione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Misure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e </a:t>
            </a:r>
            <a:r>
              <a:rPr lang="en-US" b="1" i="1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Dimensioni</a:t>
            </a:r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prevalenti del Dataset risultante.</a:t>
            </a: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40697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54372D9-76E4-8D6A-52D6-CC783F40EF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290FD03A-4635-B880-F1A1-47AFD50A1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149" y="228600"/>
            <a:ext cx="8420100" cy="595312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976B524-B691-2FE9-892C-49D3C7DAE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51" y="3091388"/>
            <a:ext cx="6216043" cy="3669988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51A24A9-38F3-C3B3-C2A7-70B9397E2314}"/>
              </a:ext>
            </a:extLst>
          </p:cNvPr>
          <p:cNvSpPr txBox="1"/>
          <p:nvPr/>
        </p:nvSpPr>
        <p:spPr>
          <a:xfrm>
            <a:off x="265704" y="240384"/>
            <a:ext cx="32404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Come per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altri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tool la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creazione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grafici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, report e dashboard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passa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attraverso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una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interfaccia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in stile drug-and-drop </a:t>
            </a:r>
          </a:p>
          <a:p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Tableau come Spotfire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permette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gestire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come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categorie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colorimetriche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delel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dimensioni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applicando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filtri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e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stili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condizionali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sui dati </a:t>
            </a:r>
          </a:p>
        </p:txBody>
      </p:sp>
    </p:spTree>
    <p:extLst>
      <p:ext uri="{BB962C8B-B14F-4D97-AF65-F5344CB8AC3E}">
        <p14:creationId xmlns:p14="http://schemas.microsoft.com/office/powerpoint/2010/main" val="3026481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54372D9-76E4-8D6A-52D6-CC783F40EF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Immagine 3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456AA949-DECD-0664-461B-4A768E990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2" y="37709"/>
            <a:ext cx="2389272" cy="63977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94488F6-50AD-508D-3971-8695EBC237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3" y="732738"/>
            <a:ext cx="5601444" cy="308386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68DB3F43-64E2-F338-2CAF-9693DCB60E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511" y="3139126"/>
            <a:ext cx="6336188" cy="3616429"/>
          </a:xfrm>
          <a:prstGeom prst="rect">
            <a:avLst/>
          </a:prstGeom>
        </p:spPr>
      </p:pic>
      <p:sp>
        <p:nvSpPr>
          <p:cNvPr id="19" name="CasellaDiTesto 4">
            <a:extLst>
              <a:ext uri="{FF2B5EF4-FFF2-40B4-BE49-F238E27FC236}">
                <a16:creationId xmlns:a16="http://schemas.microsoft.com/office/drawing/2014/main" id="{D9344830-DD1B-74D6-DE9F-C18922F6E164}"/>
              </a:ext>
            </a:extLst>
          </p:cNvPr>
          <p:cNvSpPr txBox="1"/>
          <p:nvPr/>
        </p:nvSpPr>
        <p:spPr>
          <a:xfrm>
            <a:off x="5763005" y="1169672"/>
            <a:ext cx="6283767" cy="1670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Feature 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 Dashboard Collaborative,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condivisione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di Dataset/chart/report,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funzionalità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di Self-Service BI.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Nell’ecosistema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sono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disponibili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moduli per la ricercar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tramite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linguaggio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naturale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NL, moduli per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l’integraizone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con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ambienti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mobile, Insight reporting e Story Telling. </a:t>
            </a:r>
          </a:p>
        </p:txBody>
      </p:sp>
      <p:sp>
        <p:nvSpPr>
          <p:cNvPr id="20" name="CasellaDiTesto 4">
            <a:extLst>
              <a:ext uri="{FF2B5EF4-FFF2-40B4-BE49-F238E27FC236}">
                <a16:creationId xmlns:a16="http://schemas.microsoft.com/office/drawing/2014/main" id="{97525BA9-270E-AD73-F3B1-C72AEC057FD5}"/>
              </a:ext>
            </a:extLst>
          </p:cNvPr>
          <p:cNvSpPr txBox="1"/>
          <p:nvPr/>
        </p:nvSpPr>
        <p:spPr>
          <a:xfrm>
            <a:off x="73890" y="4049359"/>
            <a:ext cx="5440791" cy="27237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sym typeface="Wingdings" panose="05000000000000000000" pitchFamily="2" charset="2"/>
            </a:endParaRPr>
          </a:p>
        </p:txBody>
      </p:sp>
      <p:sp>
        <p:nvSpPr>
          <p:cNvPr id="21" name="CasellaDiTesto 4">
            <a:extLst>
              <a:ext uri="{FF2B5EF4-FFF2-40B4-BE49-F238E27FC236}">
                <a16:creationId xmlns:a16="http://schemas.microsoft.com/office/drawing/2014/main" id="{E9A0618A-D776-6996-2328-6064A9DEE937}"/>
              </a:ext>
            </a:extLst>
          </p:cNvPr>
          <p:cNvSpPr txBox="1"/>
          <p:nvPr/>
        </p:nvSpPr>
        <p:spPr>
          <a:xfrm>
            <a:off x="35798" y="3883721"/>
            <a:ext cx="5848715" cy="2889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L’elenco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delle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possibili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Sorgenti è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abbastanza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vasto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come per I precedent tool. 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Alcune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logiche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di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integrazione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e aggiornamento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dei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dati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sono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leggermente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diverse dal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solito</a:t>
            </a:r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. 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sym typeface="Wingdings" panose="05000000000000000000" pitchFamily="2" charset="2"/>
            </a:endParaRP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E’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possibile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nella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modalità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Story Telling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creare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un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ambiente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collaborativo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con chat integrate, la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possibilità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di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condividere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tra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diversi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utenti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sia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un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grafico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che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una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sua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parte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o un set di dati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sottostanti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(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collegati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al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grafico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)</a:t>
            </a:r>
          </a:p>
        </p:txBody>
      </p:sp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EE5DF996-9366-EBA4-5206-818ADEB434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12014" y="102445"/>
            <a:ext cx="1334758" cy="33112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CD1ABA7-1760-2DE1-9961-FD9AA4475DB5}"/>
              </a:ext>
            </a:extLst>
          </p:cNvPr>
          <p:cNvSpPr txBox="1"/>
          <p:nvPr/>
        </p:nvSpPr>
        <p:spPr>
          <a:xfrm>
            <a:off x="5884514" y="740779"/>
            <a:ext cx="6162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Presenta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incompatibilità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tecnologiche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per la </a:t>
            </a:r>
            <a:r>
              <a:rPr lang="en-US" b="1" i="1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soluzione</a:t>
            </a:r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on Premises</a:t>
            </a: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28765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54372D9-76E4-8D6A-52D6-CC783F40EF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CasellaDiTesto 4">
            <a:extLst>
              <a:ext uri="{FF2B5EF4-FFF2-40B4-BE49-F238E27FC236}">
                <a16:creationId xmlns:a16="http://schemas.microsoft.com/office/drawing/2014/main" id="{AAFC55CD-FD7E-4FCA-5D4F-BD74E565F35C}"/>
              </a:ext>
            </a:extLst>
          </p:cNvPr>
          <p:cNvSpPr txBox="1"/>
          <p:nvPr/>
        </p:nvSpPr>
        <p:spPr>
          <a:xfrm>
            <a:off x="55036" y="1030502"/>
            <a:ext cx="5904649" cy="156187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Offre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un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motore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di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automazione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, simile ad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una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ETL , per la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gestione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di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flussi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di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operazioni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sui dati (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filtraggio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,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integrazione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, aggiornamento,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produzione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di un report da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condividere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periodicamente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ecc… ) 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sym typeface="Wingdings" panose="05000000000000000000" pitchFamily="2" charset="2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C26E3B7-BF02-5B5C-51ED-80D8AD4F61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60" y="2220645"/>
            <a:ext cx="6078576" cy="3816233"/>
          </a:xfrm>
          <a:prstGeom prst="rect">
            <a:avLst/>
          </a:prstGeom>
        </p:spPr>
      </p:pic>
      <p:pic>
        <p:nvPicPr>
          <p:cNvPr id="3" name="Immagine 2" descr="Immagine che contiene testo, screenshot, interni&#10;&#10;Descrizione generata automaticamente">
            <a:extLst>
              <a:ext uri="{FF2B5EF4-FFF2-40B4-BE49-F238E27FC236}">
                <a16:creationId xmlns:a16="http://schemas.microsoft.com/office/drawing/2014/main" id="{06E09077-E9AC-592B-D48B-828C33991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796" y="3548890"/>
            <a:ext cx="5283778" cy="3309100"/>
          </a:xfrm>
          <a:prstGeom prst="rect">
            <a:avLst/>
          </a:prstGeom>
        </p:spPr>
      </p:pic>
      <p:pic>
        <p:nvPicPr>
          <p:cNvPr id="4" name="Immagine 3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456AA949-DECD-0664-461B-4A768E9908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2" y="37709"/>
            <a:ext cx="2389272" cy="639772"/>
          </a:xfrm>
          <a:prstGeom prst="rect">
            <a:avLst/>
          </a:prstGeom>
        </p:spPr>
      </p:pic>
      <p:pic>
        <p:nvPicPr>
          <p:cNvPr id="9" name="Immagine 8" descr="Immagine che contiene tavolo&#10;&#10;Descrizione generata automaticamente">
            <a:extLst>
              <a:ext uri="{FF2B5EF4-FFF2-40B4-BE49-F238E27FC236}">
                <a16:creationId xmlns:a16="http://schemas.microsoft.com/office/drawing/2014/main" id="{ABE071C4-F111-18B1-A93C-A74C493798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391" y="148971"/>
            <a:ext cx="6041699" cy="3706591"/>
          </a:xfrm>
          <a:prstGeom prst="rect">
            <a:avLst/>
          </a:prstGeom>
        </p:spPr>
      </p:pic>
      <p:sp>
        <p:nvSpPr>
          <p:cNvPr id="11" name="CasellaDiTesto 4">
            <a:extLst>
              <a:ext uri="{FF2B5EF4-FFF2-40B4-BE49-F238E27FC236}">
                <a16:creationId xmlns:a16="http://schemas.microsoft.com/office/drawing/2014/main" id="{17F15462-5836-09A1-5222-889C55ED7C3E}"/>
              </a:ext>
            </a:extLst>
          </p:cNvPr>
          <p:cNvSpPr txBox="1"/>
          <p:nvPr/>
        </p:nvSpPr>
        <p:spPr>
          <a:xfrm>
            <a:off x="8601574" y="4128760"/>
            <a:ext cx="3444366" cy="25077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Il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catalogo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consente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di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gestire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gli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accessi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alle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risorse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in termini di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analisi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, report e dashboard o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anche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sym typeface="Wingdings" panose="05000000000000000000" pitchFamily="2" charset="2"/>
              </a:rPr>
              <a:t> solo di dataset. </a:t>
            </a: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87844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28443E92-E28B-285F-851B-EE5343E08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620" y="558659"/>
            <a:ext cx="3792045" cy="28703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/>
                </a:solidFill>
                <a:cs typeface="+mj-cs"/>
              </a:rPr>
              <a:t>Team</a:t>
            </a:r>
            <a:br>
              <a:rPr lang="en-US" sz="3600">
                <a:solidFill>
                  <a:schemeClr val="tx1"/>
                </a:solidFill>
                <a:cs typeface="+mj-cs"/>
              </a:rPr>
            </a:br>
            <a:r>
              <a:rPr lang="en-US" sz="3600">
                <a:solidFill>
                  <a:schemeClr val="tx1"/>
                </a:solidFill>
                <a:cs typeface="+mj-cs"/>
              </a:rPr>
              <a:t>Datawarehousing</a:t>
            </a:r>
            <a:endParaRPr lang="en-US" sz="3600" dirty="0">
              <a:solidFill>
                <a:schemeClr val="tx1"/>
              </a:solidFill>
              <a:cs typeface="+mj-cs"/>
            </a:endParaRPr>
          </a:p>
        </p:txBody>
      </p:sp>
      <p:pic>
        <p:nvPicPr>
          <p:cNvPr id="12" name="Immagine 11" descr="Immagine che contiene testo, silhouette&#10;&#10;Descrizione generata automaticamente">
            <a:extLst>
              <a:ext uri="{FF2B5EF4-FFF2-40B4-BE49-F238E27FC236}">
                <a16:creationId xmlns:a16="http://schemas.microsoft.com/office/drawing/2014/main" id="{968FA7D1-BBB6-DBFD-6697-A070D81E6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567" y="1133671"/>
            <a:ext cx="7857081" cy="568656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7110A43-C503-E3AF-AED0-97332E5161D6}"/>
              </a:ext>
            </a:extLst>
          </p:cNvPr>
          <p:cNvSpPr txBox="1"/>
          <p:nvPr/>
        </p:nvSpPr>
        <p:spPr>
          <a:xfrm>
            <a:off x="10248797" y="1606588"/>
            <a:ext cx="1521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/>
              <a:t>1 </a:t>
            </a:r>
            <a:r>
              <a:rPr lang="it-IT" sz="1600"/>
              <a:t>FTE</a:t>
            </a:r>
            <a:endParaRPr lang="it-IT"/>
          </a:p>
          <a:p>
            <a:pPr algn="ctr"/>
            <a:r>
              <a:rPr lang="it-IT"/>
              <a:t>Claudio Galli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8DA6E56-92CE-0FD3-0FF6-0F1347CDC746}"/>
              </a:ext>
            </a:extLst>
          </p:cNvPr>
          <p:cNvSpPr txBox="1"/>
          <p:nvPr/>
        </p:nvSpPr>
        <p:spPr>
          <a:xfrm>
            <a:off x="8499783" y="2225760"/>
            <a:ext cx="1694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/>
              <a:t>0.33 </a:t>
            </a:r>
            <a:r>
              <a:rPr lang="it-IT" sz="1600"/>
              <a:t>FTE</a:t>
            </a:r>
            <a:endParaRPr lang="it-IT"/>
          </a:p>
          <a:p>
            <a:pPr algn="ctr"/>
            <a:r>
              <a:rPr lang="it-IT"/>
              <a:t>Barbara Demin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47FEA60-EF36-E357-A66F-06C0902B1BF8}"/>
              </a:ext>
            </a:extLst>
          </p:cNvPr>
          <p:cNvSpPr txBox="1"/>
          <p:nvPr/>
        </p:nvSpPr>
        <p:spPr>
          <a:xfrm>
            <a:off x="6186732" y="2674028"/>
            <a:ext cx="2132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/>
              <a:t>+1 </a:t>
            </a:r>
            <a:r>
              <a:rPr lang="it-IT" sz="1600"/>
              <a:t>FTE</a:t>
            </a:r>
            <a:r>
              <a:rPr lang="it-IT"/>
              <a:t> </a:t>
            </a:r>
          </a:p>
          <a:p>
            <a:pPr algn="ctr"/>
            <a:r>
              <a:rPr lang="it-IT"/>
              <a:t>Borsista in arrivo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28431906-5C5F-FD3A-BDE9-1A6F1E34AAB5}"/>
              </a:ext>
            </a:extLst>
          </p:cNvPr>
          <p:cNvSpPr/>
          <p:nvPr/>
        </p:nvSpPr>
        <p:spPr>
          <a:xfrm>
            <a:off x="12063469" y="4415882"/>
            <a:ext cx="45719" cy="1784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9272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54372D9-76E4-8D6A-52D6-CC783F40EF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CCABC708-E375-3789-1D4A-54E5C7FF6A49}"/>
              </a:ext>
            </a:extLst>
          </p:cNvPr>
          <p:cNvSpPr txBox="1">
            <a:spLocks/>
          </p:cNvSpPr>
          <p:nvPr/>
        </p:nvSpPr>
        <p:spPr>
          <a:xfrm>
            <a:off x="19050" y="36212"/>
            <a:ext cx="12172930" cy="78102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i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Analytics Tools : </a:t>
            </a:r>
            <a:r>
              <a:rPr lang="en-US" sz="3600" i="1" dirty="0" err="1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Qlick</a:t>
            </a:r>
            <a:r>
              <a:rPr lang="en-US" sz="3600" i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Sense</a:t>
            </a:r>
            <a:endParaRPr lang="it-IT" sz="360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3" name="Immagine 2" descr="Immagine che contiene tavolo&#10;&#10;Descrizione generata automaticamente">
            <a:extLst>
              <a:ext uri="{FF2B5EF4-FFF2-40B4-BE49-F238E27FC236}">
                <a16:creationId xmlns:a16="http://schemas.microsoft.com/office/drawing/2014/main" id="{379E9890-3FE9-2AAA-DE31-6E63B1021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9" y="826762"/>
            <a:ext cx="7630877" cy="433832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B8D3C36-4634-88FE-51DE-487681394DE2}"/>
              </a:ext>
            </a:extLst>
          </p:cNvPr>
          <p:cNvSpPr txBox="1"/>
          <p:nvPr/>
        </p:nvSpPr>
        <p:spPr>
          <a:xfrm>
            <a:off x="7922555" y="815675"/>
            <a:ext cx="41758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Il Motore di Analisi Associativa </a:t>
            </a:r>
          </a:p>
          <a:p>
            <a:r>
              <a:rPr lang="it-IT" dirty="0"/>
              <a:t>Analizza e compara diverse sorgenti </a:t>
            </a:r>
          </a:p>
          <a:p>
            <a:r>
              <a:rPr lang="it-IT" dirty="0"/>
              <a:t>dati ed entra in gioco quando si </a:t>
            </a:r>
          </a:p>
          <a:p>
            <a:r>
              <a:rPr lang="it-IT" dirty="0"/>
              <a:t>aggiungono risorse e Dataset al catalogo.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FEEDA44-6B59-DC0F-C004-D2B910C8881E}"/>
              </a:ext>
            </a:extLst>
          </p:cNvPr>
          <p:cNvSpPr txBox="1"/>
          <p:nvPr/>
        </p:nvSpPr>
        <p:spPr>
          <a:xfrm>
            <a:off x="162563" y="5344460"/>
            <a:ext cx="38427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Propone aree di correlazione dei dati </a:t>
            </a:r>
          </a:p>
          <a:p>
            <a:r>
              <a:rPr lang="it-IT" dirty="0"/>
              <a:t>che si stanno caricando con altri dati </a:t>
            </a:r>
          </a:p>
          <a:p>
            <a:r>
              <a:rPr lang="it-IT" dirty="0"/>
              <a:t>precedentemente analizzati e censiti </a:t>
            </a:r>
          </a:p>
          <a:p>
            <a:r>
              <a:rPr lang="it-IT" dirty="0"/>
              <a:t>nei dataset. </a:t>
            </a:r>
          </a:p>
          <a:p>
            <a:endParaRPr lang="it-IT" dirty="0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B9C7120F-9100-D043-B5BE-F3692DDEDE2E}"/>
              </a:ext>
            </a:extLst>
          </p:cNvPr>
          <p:cNvCxnSpPr>
            <a:cxnSpLocks/>
          </p:cNvCxnSpPr>
          <p:nvPr/>
        </p:nvCxnSpPr>
        <p:spPr>
          <a:xfrm flipH="1">
            <a:off x="7032396" y="1055080"/>
            <a:ext cx="890158" cy="0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8347C008-06F2-D8C6-436D-E41FA6DC275B}"/>
              </a:ext>
            </a:extLst>
          </p:cNvPr>
          <p:cNvCxnSpPr>
            <a:cxnSpLocks/>
          </p:cNvCxnSpPr>
          <p:nvPr/>
        </p:nvCxnSpPr>
        <p:spPr>
          <a:xfrm>
            <a:off x="3366610" y="5344460"/>
            <a:ext cx="801278" cy="0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4">
            <a:extLst>
              <a:ext uri="{FF2B5EF4-FFF2-40B4-BE49-F238E27FC236}">
                <a16:creationId xmlns:a16="http://schemas.microsoft.com/office/drawing/2014/main" id="{DA181CAB-9AE1-49C6-6F12-767AACAEC0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15" y="3014896"/>
            <a:ext cx="7932641" cy="365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498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54372D9-76E4-8D6A-52D6-CC783F40EF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9156229-9B6A-81DD-420F-AB06F7B84C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459" y="817237"/>
            <a:ext cx="7591425" cy="5276850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6FBD2AC-F0B0-A838-6149-0D1595CBA48D}"/>
              </a:ext>
            </a:extLst>
          </p:cNvPr>
          <p:cNvSpPr txBox="1"/>
          <p:nvPr/>
        </p:nvSpPr>
        <p:spPr>
          <a:xfrm>
            <a:off x="136298" y="783505"/>
            <a:ext cx="42263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(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Versione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Premium per Capacity)</a:t>
            </a:r>
          </a:p>
          <a:p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Dalla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versione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Desktop è possible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creare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il dataset e il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modello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dati per poi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pubblicarlo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su un workspace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sul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Server. </a:t>
            </a:r>
          </a:p>
          <a:p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L’accesso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agli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utenti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viene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poi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assegnato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ai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contenuti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del workspace, è possible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centralizzare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il workspace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assegnando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diritti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diversi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a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gruppi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diversi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sulle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risorse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dataset, report, dashboard.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Gli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altri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utenti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possono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accedere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al dataset per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creare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report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personali</a:t>
            </a: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Lo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strumento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è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integrato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con o365 , è possible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accedere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ai report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anche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da Teams 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DAA72D2-99F5-5054-3027-E7AA11B2A1D5}"/>
              </a:ext>
            </a:extLst>
          </p:cNvPr>
          <p:cNvSpPr txBox="1"/>
          <p:nvPr/>
        </p:nvSpPr>
        <p:spPr>
          <a:xfrm>
            <a:off x="4362640" y="268006"/>
            <a:ext cx="6162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Presenta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incompatibilità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tecnologiche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per la </a:t>
            </a:r>
            <a:r>
              <a:rPr lang="en-US" b="1" i="1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soluzione</a:t>
            </a:r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on Premises</a:t>
            </a: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  <p:pic>
        <p:nvPicPr>
          <p:cNvPr id="3" name="Immagine 2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08FCE7BD-6D10-CD9E-5108-3AEED1276C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6" y="37708"/>
            <a:ext cx="2466050" cy="650449"/>
          </a:xfrm>
          <a:prstGeom prst="rect">
            <a:avLst/>
          </a:prstGeom>
        </p:spPr>
      </p:pic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02CC91DB-D869-CE9D-15D6-5D3F04FCC1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12014" y="102445"/>
            <a:ext cx="1334758" cy="33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002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54372D9-76E4-8D6A-52D6-CC783F40EF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0A1423B-B9CB-562A-34E8-5464A74E9F7E}"/>
              </a:ext>
            </a:extLst>
          </p:cNvPr>
          <p:cNvSpPr txBox="1"/>
          <p:nvPr/>
        </p:nvSpPr>
        <p:spPr>
          <a:xfrm>
            <a:off x="269318" y="4074874"/>
            <a:ext cx="3768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Attraverso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un tool </a:t>
            </a:r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di Automate 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è possible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verificare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se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una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modifica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ad un dataset “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spacca</a:t>
            </a:r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” in cascata delle risorse come report e dashboard, anche in altri workspace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.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B0BE0FC-E1C7-902E-3EF2-5A1B3C4620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238" y="3932269"/>
            <a:ext cx="7732444" cy="284118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6851C01F-6724-E927-612A-2BF9558AED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18" y="158777"/>
            <a:ext cx="5155699" cy="3688945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2A2B30F-A07E-691D-97E7-EBA59ED0FA9B}"/>
              </a:ext>
            </a:extLst>
          </p:cNvPr>
          <p:cNvSpPr txBox="1"/>
          <p:nvPr/>
        </p:nvSpPr>
        <p:spPr>
          <a:xfrm>
            <a:off x="5694315" y="165646"/>
            <a:ext cx="54414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Use Case di condivisione di un Dataset sviluppato e e certificato dal servizio DWH della DSI . </a:t>
            </a:r>
          </a:p>
          <a:p>
            <a:endParaRPr lang="en-US" b="1" i="1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Gli utenti che hanno accesso al modello dati possono creare e condividere I report tramite il proprio workspace.  </a:t>
            </a:r>
          </a:p>
          <a:p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2161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54372D9-76E4-8D6A-52D6-CC783F40EF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DEB990B-3B0F-C8B6-B8AF-04F821D4EFAC}"/>
              </a:ext>
            </a:extLst>
          </p:cNvPr>
          <p:cNvSpPr txBox="1"/>
          <p:nvPr/>
        </p:nvSpPr>
        <p:spPr>
          <a:xfrm>
            <a:off x="259058" y="273983"/>
            <a:ext cx="46668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Introduce il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concetto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di “App”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che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integra in un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unico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pacchetto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Dataset,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Modello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Dati, Report e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Ddashboard</a:t>
            </a: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Per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ogni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App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vengono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creati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automaticamente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gli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ambienti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di </a:t>
            </a:r>
            <a:r>
              <a:rPr lang="en-US" b="1" i="1" u="sng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dev, test e prod 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e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ogni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cambiamento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al Dataset o ai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componenti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dei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Report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viene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automaticamente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intercettata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e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notificata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. 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6594FE06-C5C3-4EBA-66BE-A86773301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924" y="4006617"/>
            <a:ext cx="5778374" cy="27432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401B1E6-CCB1-1F1F-3E59-5BECA3F5D9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875" y="292548"/>
            <a:ext cx="5596068" cy="3136452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21BB583-6D05-E032-C8D5-1B6CAE7159C4}"/>
              </a:ext>
            </a:extLst>
          </p:cNvPr>
          <p:cNvSpPr txBox="1"/>
          <p:nvPr/>
        </p:nvSpPr>
        <p:spPr>
          <a:xfrm>
            <a:off x="259058" y="3000008"/>
            <a:ext cx="41589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E’ possible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istituire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una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catena di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certificazione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dei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dataset e report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prodotti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oltre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che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distribuier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l’App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derivante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in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modalità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“public” 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che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consente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l’ittegrazione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via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iFrame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su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altri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portal o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comunque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un accesso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pubblico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(ad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esempio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per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trasparenza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)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0A1423B-B9CB-562A-34E8-5464A74E9F7E}"/>
              </a:ext>
            </a:extLst>
          </p:cNvPr>
          <p:cNvSpPr txBox="1"/>
          <p:nvPr/>
        </p:nvSpPr>
        <p:spPr>
          <a:xfrm>
            <a:off x="259058" y="5335657"/>
            <a:ext cx="6077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Attraverso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un tool di power Automate è possible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verificare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se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una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modifica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ad un dataset “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spacca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” le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dipendenze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verso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altri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report e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dashboarda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anche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altri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workspace. </a:t>
            </a:r>
          </a:p>
        </p:txBody>
      </p:sp>
    </p:spTree>
    <p:extLst>
      <p:ext uri="{BB962C8B-B14F-4D97-AF65-F5344CB8AC3E}">
        <p14:creationId xmlns:p14="http://schemas.microsoft.com/office/powerpoint/2010/main" val="1023696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54372D9-76E4-8D6A-52D6-CC783F40EF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86D6925C-C284-0183-DA50-1960956C760F}"/>
              </a:ext>
            </a:extLst>
          </p:cNvPr>
          <p:cNvSpPr txBox="1">
            <a:spLocks/>
          </p:cNvSpPr>
          <p:nvPr/>
        </p:nvSpPr>
        <p:spPr>
          <a:xfrm>
            <a:off x="19050" y="36212"/>
            <a:ext cx="12172930" cy="78102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i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Analytics Tools </a:t>
            </a:r>
            <a:endParaRPr lang="it-IT" sz="360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10" name="CasellaDiTesto 4">
            <a:extLst>
              <a:ext uri="{FF2B5EF4-FFF2-40B4-BE49-F238E27FC236}">
                <a16:creationId xmlns:a16="http://schemas.microsoft.com/office/drawing/2014/main" id="{D359777D-DF5D-7A9E-57AB-91D99CE6185E}"/>
              </a:ext>
            </a:extLst>
          </p:cNvPr>
          <p:cNvSpPr txBox="1"/>
          <p:nvPr/>
        </p:nvSpPr>
        <p:spPr>
          <a:xfrm>
            <a:off x="55036" y="1030502"/>
            <a:ext cx="5908884" cy="194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u="sng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00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Microsoft Power BI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17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Incompatibilità</a:t>
            </a:r>
            <a:r>
              <a:rPr lang="en-US" sz="17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sz="17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forti</a:t>
            </a:r>
            <a:r>
              <a:rPr lang="en-US" sz="17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a livello di </a:t>
            </a:r>
            <a:r>
              <a:rPr lang="en-US" sz="17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architettura</a:t>
            </a:r>
            <a:r>
              <a:rPr lang="en-US" sz="17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e di </a:t>
            </a:r>
            <a:r>
              <a:rPr lang="en-US" sz="17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requisiti</a:t>
            </a:r>
            <a:r>
              <a:rPr lang="en-US" sz="17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di Sistema (solo </a:t>
            </a:r>
            <a:r>
              <a:rPr lang="en-US" sz="17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architettura</a:t>
            </a:r>
            <a:r>
              <a:rPr lang="en-US" sz="17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sz="17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basata</a:t>
            </a:r>
            <a:r>
              <a:rPr lang="en-US" sz="17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su </a:t>
            </a:r>
            <a:r>
              <a:rPr lang="en-US" sz="17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prodotti</a:t>
            </a:r>
            <a:r>
              <a:rPr lang="en-US" sz="17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Microsoft a livello DB e Web Server) 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endParaRPr lang="en-US" sz="17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  <p:sp>
        <p:nvSpPr>
          <p:cNvPr id="11" name="CasellaDiTesto 4">
            <a:extLst>
              <a:ext uri="{FF2B5EF4-FFF2-40B4-BE49-F238E27FC236}">
                <a16:creationId xmlns:a16="http://schemas.microsoft.com/office/drawing/2014/main" id="{5163EF9C-A4E5-08FC-E894-DED166D8D288}"/>
              </a:ext>
            </a:extLst>
          </p:cNvPr>
          <p:cNvSpPr txBox="1"/>
          <p:nvPr/>
        </p:nvSpPr>
        <p:spPr>
          <a:xfrm>
            <a:off x="61823" y="2520299"/>
            <a:ext cx="5911513" cy="194893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u="sng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00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Qlick</a:t>
            </a:r>
            <a:r>
              <a:rPr lang="en-US" b="1" i="1" u="sng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00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Sense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17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Incompatibilità</a:t>
            </a:r>
            <a:r>
              <a:rPr lang="en-US" sz="17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sz="17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forti</a:t>
            </a:r>
            <a:r>
              <a:rPr lang="en-US" sz="17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a livello di </a:t>
            </a:r>
            <a:r>
              <a:rPr lang="en-US" sz="17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architettura</a:t>
            </a:r>
            <a:r>
              <a:rPr lang="en-US" sz="17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e di </a:t>
            </a:r>
            <a:r>
              <a:rPr lang="en-US" sz="17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requisiti</a:t>
            </a:r>
            <a:r>
              <a:rPr lang="en-US" sz="17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di Sistema (solo </a:t>
            </a:r>
            <a:r>
              <a:rPr lang="en-US" sz="17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architettura</a:t>
            </a:r>
            <a:r>
              <a:rPr lang="en-US" sz="17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sz="17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basata</a:t>
            </a:r>
            <a:r>
              <a:rPr lang="en-US" sz="17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su </a:t>
            </a:r>
            <a:r>
              <a:rPr lang="en-US" sz="17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prodotti</a:t>
            </a:r>
            <a:r>
              <a:rPr lang="en-US" sz="17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Microsoft a livello DB e Web Server) 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u="sng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DBFB5DB-BDE3-7A90-8DDF-8B666FED5D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732" y="817237"/>
            <a:ext cx="881058" cy="922037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B09DEF3-1EBC-4D3E-D353-BC67E01F8C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56525" y="173148"/>
            <a:ext cx="529573" cy="529573"/>
          </a:xfrm>
          <a:prstGeom prst="rect">
            <a:avLst/>
          </a:prstGeom>
        </p:spPr>
      </p:pic>
      <p:sp>
        <p:nvSpPr>
          <p:cNvPr id="20" name="CasellaDiTesto 4">
            <a:extLst>
              <a:ext uri="{FF2B5EF4-FFF2-40B4-BE49-F238E27FC236}">
                <a16:creationId xmlns:a16="http://schemas.microsoft.com/office/drawing/2014/main" id="{4809D509-B929-B58D-948C-645F7D4A6300}"/>
              </a:ext>
            </a:extLst>
          </p:cNvPr>
          <p:cNvSpPr txBox="1"/>
          <p:nvPr/>
        </p:nvSpPr>
        <p:spPr>
          <a:xfrm>
            <a:off x="71239" y="4006336"/>
            <a:ext cx="5908884" cy="228406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u="sng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B05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Tibco Spotfire Server 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17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8+ core  (</a:t>
            </a:r>
            <a:r>
              <a:rPr lang="en-US" sz="17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meglio</a:t>
            </a:r>
            <a:r>
              <a:rPr lang="en-US" sz="17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16) 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17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16+ Gb  (</a:t>
            </a:r>
            <a:r>
              <a:rPr lang="en-US" sz="17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meglio</a:t>
            </a:r>
            <a:r>
              <a:rPr lang="en-US" sz="17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32G/64G) 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17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Storage  100 Gb (</a:t>
            </a:r>
            <a:r>
              <a:rPr lang="en-US" sz="17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larghi</a:t>
            </a:r>
            <a:r>
              <a:rPr lang="en-US" sz="17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)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1700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OS :  Linux 7.6 / 8.0 (Centos, Red Hat …) 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1700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anche</a:t>
            </a:r>
            <a:r>
              <a:rPr lang="en-US" sz="1700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le component Data Stream, 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  <p:sp>
        <p:nvSpPr>
          <p:cNvPr id="21" name="CasellaDiTesto 4">
            <a:extLst>
              <a:ext uri="{FF2B5EF4-FFF2-40B4-BE49-F238E27FC236}">
                <a16:creationId xmlns:a16="http://schemas.microsoft.com/office/drawing/2014/main" id="{642BBE82-71DA-C357-4D81-C9C42A14ABFB}"/>
              </a:ext>
            </a:extLst>
          </p:cNvPr>
          <p:cNvSpPr txBox="1"/>
          <p:nvPr/>
        </p:nvSpPr>
        <p:spPr>
          <a:xfrm>
            <a:off x="6453832" y="1148478"/>
            <a:ext cx="5678462" cy="531955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1900" b="1" i="1" u="sng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B05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Tableau Server</a:t>
            </a:r>
            <a:r>
              <a:rPr lang="en-US" sz="1900" b="1" u="sng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B05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endParaRPr lang="en-US" sz="1900" b="1" i="1" u="sng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00B05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  8+ core  (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meglio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16)  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32+|64+ Gb  a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seconda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della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versione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 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Storage 50Gb+ e 15Gb su /opt/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1800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OS :  Linux 7.6 / 8.0 (Centos, Red Hat …) 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endParaRPr lang="en-US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Per un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uso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moderato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dgli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aggiornamenti 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(refresh 1/h) è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consigliato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16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vCore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e 128Gb Ram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Per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uso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più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intensivo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oppure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fonti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real time è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consigliato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dimensionare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il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sistema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con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tecnici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di Tableau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u="sng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Tableau Prep Conductor 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(simile a ETL,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richiede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un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nodo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dedicato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)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8 core e 16 Gb Ram</a:t>
            </a: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05677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54372D9-76E4-8D6A-52D6-CC783F40EF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86D6925C-C284-0183-DA50-1960956C760F}"/>
              </a:ext>
            </a:extLst>
          </p:cNvPr>
          <p:cNvSpPr txBox="1">
            <a:spLocks/>
          </p:cNvSpPr>
          <p:nvPr/>
        </p:nvSpPr>
        <p:spPr>
          <a:xfrm>
            <a:off x="19050" y="36212"/>
            <a:ext cx="12172930" cy="78102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i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Analytics Tools</a:t>
            </a:r>
            <a:endParaRPr lang="it-IT" sz="360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8" name="CasellaDiTesto 4">
            <a:extLst>
              <a:ext uri="{FF2B5EF4-FFF2-40B4-BE49-F238E27FC236}">
                <a16:creationId xmlns:a16="http://schemas.microsoft.com/office/drawing/2014/main" id="{AAFC55CD-FD7E-4FCA-5D4F-BD74E565F35C}"/>
              </a:ext>
            </a:extLst>
          </p:cNvPr>
          <p:cNvSpPr txBox="1"/>
          <p:nvPr/>
        </p:nvSpPr>
        <p:spPr>
          <a:xfrm>
            <a:off x="187116" y="1030501"/>
            <a:ext cx="5908884" cy="338124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Tibco Cloud Spotfire  Server  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00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$$$$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Servizio Cloud Spotfire Enterprise : 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Full managed,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istanza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dedicata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in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eseguzione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sulla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cloud private di TIBCO. 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Spotfire on Amazon Web Services : in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modalità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as a service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preconfigurato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,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scalabile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,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usabile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su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qualsiasi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infrastruttura Amazon Web service.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Eè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possible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abilitare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anche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il servizio di Data Stream (real-time Analytics) 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  <p:sp>
        <p:nvSpPr>
          <p:cNvPr id="9" name="CasellaDiTesto 4">
            <a:extLst>
              <a:ext uri="{FF2B5EF4-FFF2-40B4-BE49-F238E27FC236}">
                <a16:creationId xmlns:a16="http://schemas.microsoft.com/office/drawing/2014/main" id="{92888CED-131C-80E0-C285-7607949DADBB}"/>
              </a:ext>
            </a:extLst>
          </p:cNvPr>
          <p:cNvSpPr txBox="1"/>
          <p:nvPr/>
        </p:nvSpPr>
        <p:spPr>
          <a:xfrm>
            <a:off x="6211994" y="1040026"/>
            <a:ext cx="5908884" cy="32208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Tableau Cloud Server   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00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$$$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Hosting su Cloud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Pubblico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(I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contenuti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sono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liberamente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accessibili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a tutti su internet) 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Hosting su Cloud Tableau in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versione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full managed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AE43A04-DFC0-DA7A-D4CA-975D684C2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968" y="749823"/>
            <a:ext cx="1146050" cy="114605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6BDD932-B571-A364-F25E-469F896D45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56525" y="173148"/>
            <a:ext cx="529573" cy="529573"/>
          </a:xfrm>
          <a:prstGeom prst="rect">
            <a:avLst/>
          </a:prstGeom>
        </p:spPr>
      </p:pic>
      <p:sp>
        <p:nvSpPr>
          <p:cNvPr id="14" name="CasellaDiTesto 4">
            <a:extLst>
              <a:ext uri="{FF2B5EF4-FFF2-40B4-BE49-F238E27FC236}">
                <a16:creationId xmlns:a16="http://schemas.microsoft.com/office/drawing/2014/main" id="{3BDDD03C-587D-09E1-68E6-FBDD5FFE2687}"/>
              </a:ext>
            </a:extLst>
          </p:cNvPr>
          <p:cNvSpPr txBox="1"/>
          <p:nvPr/>
        </p:nvSpPr>
        <p:spPr>
          <a:xfrm>
            <a:off x="187116" y="4656891"/>
            <a:ext cx="5908884" cy="148645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Microsoft Power BI  Cloud Premium per Capacity  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00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$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00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Spudoratamente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00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poco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00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costoso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00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rispetto al resto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dei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tool di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mercato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. 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Da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tenere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in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considerazione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il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caso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del CERN !  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  <p:sp>
        <p:nvSpPr>
          <p:cNvPr id="15" name="CasellaDiTesto 4">
            <a:extLst>
              <a:ext uri="{FF2B5EF4-FFF2-40B4-BE49-F238E27FC236}">
                <a16:creationId xmlns:a16="http://schemas.microsoft.com/office/drawing/2014/main" id="{B2CF38C2-88C9-9DD9-DCD5-5763DAC72095}"/>
              </a:ext>
            </a:extLst>
          </p:cNvPr>
          <p:cNvSpPr txBox="1"/>
          <p:nvPr/>
        </p:nvSpPr>
        <p:spPr>
          <a:xfrm>
            <a:off x="6211994" y="3667027"/>
            <a:ext cx="5908884" cy="21910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Qlick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Sense  </a:t>
            </a:r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00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$$$$</a:t>
            </a: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00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Enterprise as a Service : 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90430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54372D9-76E4-8D6A-52D6-CC783F40EF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86D6925C-C284-0183-DA50-1960956C760F}"/>
              </a:ext>
            </a:extLst>
          </p:cNvPr>
          <p:cNvSpPr txBox="1">
            <a:spLocks/>
          </p:cNvSpPr>
          <p:nvPr/>
        </p:nvSpPr>
        <p:spPr>
          <a:xfrm>
            <a:off x="19050" y="36212"/>
            <a:ext cx="12172930" cy="78102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i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Hamlet’s </a:t>
            </a:r>
            <a:r>
              <a:rPr lang="en-US" sz="3600" i="1" dirty="0" err="1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Soliloqy</a:t>
            </a:r>
            <a:r>
              <a:rPr lang="en-US" sz="3600" i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</a:p>
        </p:txBody>
      </p:sp>
      <p:pic>
        <p:nvPicPr>
          <p:cNvPr id="3" name="Immagine 2" descr="Immagine che contiene persona, tuta, giocatore, vestito&#10;&#10;Descrizione generata automaticamente">
            <a:extLst>
              <a:ext uri="{FF2B5EF4-FFF2-40B4-BE49-F238E27FC236}">
                <a16:creationId xmlns:a16="http://schemas.microsoft.com/office/drawing/2014/main" id="{79EAA56F-046B-430E-E3F5-EB5E5C62C3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699" y="817237"/>
            <a:ext cx="4369562" cy="258532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570BE6B-2EB9-C2F8-454F-C6578A3137B6}"/>
              </a:ext>
            </a:extLst>
          </p:cNvPr>
          <p:cNvSpPr txBox="1"/>
          <p:nvPr/>
        </p:nvSpPr>
        <p:spPr>
          <a:xfrm flipH="1">
            <a:off x="143259" y="3402561"/>
            <a:ext cx="604722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1600" dirty="0"/>
              <a:t>Costo delle Risorse e tempi per gli acquisti 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Impatto di gestione , Scalabilità (HW e </a:t>
            </a:r>
            <a:r>
              <a:rPr lang="it-IT" sz="1600" dirty="0" err="1"/>
              <a:t>Utentze</a:t>
            </a:r>
            <a:r>
              <a:rPr lang="it-IT" sz="1600" dirty="0"/>
              <a:t>)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User Experience differente da quella che i aspettano gli utenti di alto profilo (management) per incompatibilità tecnologiche con i tool a cui sono abituati</a:t>
            </a:r>
          </a:p>
          <a:p>
            <a:pPr marL="285750" indent="-285750">
              <a:buFontTx/>
              <a:buChar char="-"/>
            </a:pPr>
            <a:r>
              <a:rPr lang="it-IT" sz="1600"/>
              <a:t>Costi  complessivi</a:t>
            </a:r>
          </a:p>
          <a:p>
            <a:pPr marL="285750" indent="-285750">
              <a:buFontTx/>
              <a:buChar char="-"/>
            </a:pPr>
            <a:endParaRPr lang="it-IT"/>
          </a:p>
          <a:p>
            <a:pPr marL="285750" indent="-285750">
              <a:buFontTx/>
              <a:buChar char="-"/>
            </a:pP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A7E8A43-F033-1233-0C20-12A2B988300F}"/>
              </a:ext>
            </a:extLst>
          </p:cNvPr>
          <p:cNvSpPr txBox="1"/>
          <p:nvPr/>
        </p:nvSpPr>
        <p:spPr>
          <a:xfrm flipH="1">
            <a:off x="6308452" y="3429000"/>
            <a:ext cx="5715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1600"/>
              <a:t>Policy, Gateway, Accessi e Security ! </a:t>
            </a:r>
          </a:p>
          <a:p>
            <a:pPr marL="285750" indent="-285750">
              <a:buFontTx/>
              <a:buChar char="-"/>
            </a:pPr>
            <a:r>
              <a:rPr lang="it-IT" sz="1600"/>
              <a:t>Scalabilità delle risorse   </a:t>
            </a:r>
          </a:p>
          <a:p>
            <a:pPr marL="285750" indent="-285750">
              <a:buFontTx/>
              <a:buChar char="-"/>
            </a:pPr>
            <a:r>
              <a:rPr lang="it-IT" sz="1600"/>
              <a:t>Tempi di fornitura e accesso</a:t>
            </a:r>
          </a:p>
          <a:p>
            <a:r>
              <a:rPr lang="it-IT" sz="1600"/>
              <a:t>-    Rientrano in gara tool che gli utenti di alto profilo già conoscono e utilizzano</a:t>
            </a:r>
          </a:p>
          <a:p>
            <a:r>
              <a:rPr lang="it-IT" sz="1600"/>
              <a:t>-   Costi attuali … costi futuri (lock in)  </a:t>
            </a:r>
          </a:p>
          <a:p>
            <a:pPr marL="285750" indent="-285750">
              <a:buFontTx/>
              <a:buChar char="-"/>
            </a:pPr>
            <a:r>
              <a:rPr lang="it-IT" sz="1600"/>
              <a:t>Possibilità di sfruttare expertese già presente nell’INFN, migliore gestione delega</a:t>
            </a:r>
          </a:p>
          <a:p>
            <a:pPr marL="285750" indent="-285750">
              <a:buFontTx/>
              <a:buChar char="-"/>
            </a:pPr>
            <a:r>
              <a:rPr lang="it-IT" sz="1600"/>
              <a:t>Mascheramento dei dati (Identità,  dati sensibili …)</a:t>
            </a:r>
          </a:p>
          <a:p>
            <a:pPr marL="285750" indent="-285750">
              <a:buFontTx/>
              <a:buChar char="-"/>
            </a:pPr>
            <a:r>
              <a:rPr lang="it-IT" sz="1600"/>
              <a:t>Trovar una soluzione tecnica che non implichi apertura della rete INFN verso Cloud Ms (push delle informazioni e non connect a db) </a:t>
            </a:r>
            <a:endParaRPr lang="it-IT" sz="16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4D7C50E-E9C8-E80E-7D4C-F617B23F85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257" y="2186531"/>
            <a:ext cx="571758" cy="59835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0D4B2AE-31FC-C99C-80D5-F5A125CFC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565" y="2057400"/>
            <a:ext cx="781026" cy="78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773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CF36F5E-1E7F-C43C-562C-9E5F48DDB0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8AB8EEFE-85CD-15B3-B914-29C263B3DEED}"/>
              </a:ext>
            </a:extLst>
          </p:cNvPr>
          <p:cNvSpPr txBox="1">
            <a:spLocks/>
          </p:cNvSpPr>
          <p:nvPr/>
        </p:nvSpPr>
        <p:spPr>
          <a:xfrm>
            <a:off x="19030" y="36202"/>
            <a:ext cx="12172930" cy="78102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i="1" dirty="0" err="1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Soluzione</a:t>
            </a:r>
            <a:r>
              <a:rPr lang="en-US" sz="3600" i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?  </a:t>
            </a:r>
            <a:endParaRPr lang="it-IT" sz="360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7" name="Immagine 6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146EC676-CC52-1DDB-7C43-D398AA6CA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117" y="1662102"/>
            <a:ext cx="5419725" cy="353377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0710169-8324-B024-5989-B98F1EBF36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076" y="3726626"/>
            <a:ext cx="3051280" cy="29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282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CF36F5E-1E7F-C43C-562C-9E5F48DDB0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8AB8EEFE-85CD-15B3-B914-29C263B3DEED}"/>
              </a:ext>
            </a:extLst>
          </p:cNvPr>
          <p:cNvSpPr txBox="1">
            <a:spLocks/>
          </p:cNvSpPr>
          <p:nvPr/>
        </p:nvSpPr>
        <p:spPr>
          <a:xfrm>
            <a:off x="19030" y="36202"/>
            <a:ext cx="12172930" cy="4916044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i="1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What if ?  </a:t>
            </a:r>
          </a:p>
          <a:p>
            <a:endParaRPr lang="en-US" sz="3600" i="1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endParaRPr lang="en-US" sz="3600" i="1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r>
              <a:rPr lang="en-US" sz="3600" i="1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E se domani il fornitore XYZ ci chiedesse </a:t>
            </a:r>
          </a:p>
          <a:p>
            <a:r>
              <a:rPr lang="en-US" sz="3600" i="1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un x10 delle licenze attuale come capitato al CERN ?  </a:t>
            </a:r>
            <a:endParaRPr lang="it-IT" sz="360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0710169-8324-B024-5989-B98F1EBF3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365" y="3735679"/>
            <a:ext cx="3051280" cy="29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984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CF36F5E-1E7F-C43C-562C-9E5F48DDB0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8AB8EEFE-85CD-15B3-B914-29C263B3DEED}"/>
              </a:ext>
            </a:extLst>
          </p:cNvPr>
          <p:cNvSpPr txBox="1">
            <a:spLocks/>
          </p:cNvSpPr>
          <p:nvPr/>
        </p:nvSpPr>
        <p:spPr>
          <a:xfrm>
            <a:off x="19030" y="36202"/>
            <a:ext cx="12172930" cy="78102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i="1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Alternative …  </a:t>
            </a:r>
            <a:endParaRPr lang="it-IT" sz="360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3785A5B-4B93-7F25-C353-9A0B74E8F5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273" y="160966"/>
            <a:ext cx="6096000" cy="3048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6628F77-CC57-ACC8-8EDD-4AE87F786B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469" y="2038350"/>
            <a:ext cx="7971582" cy="449772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EE9DBE5-F3F7-2162-B7AA-7FDC6BFFCB25}"/>
              </a:ext>
            </a:extLst>
          </p:cNvPr>
          <p:cNvSpPr txBox="1"/>
          <p:nvPr/>
        </p:nvSpPr>
        <p:spPr>
          <a:xfrm>
            <a:off x="244949" y="4122002"/>
            <a:ext cx="3585458" cy="830997"/>
          </a:xfrm>
          <a:custGeom>
            <a:avLst/>
            <a:gdLst>
              <a:gd name="connsiteX0" fmla="*/ 0 w 3585458"/>
              <a:gd name="connsiteY0" fmla="*/ 0 h 830997"/>
              <a:gd name="connsiteX1" fmla="*/ 525867 w 3585458"/>
              <a:gd name="connsiteY1" fmla="*/ 0 h 830997"/>
              <a:gd name="connsiteX2" fmla="*/ 1159298 w 3585458"/>
              <a:gd name="connsiteY2" fmla="*/ 0 h 830997"/>
              <a:gd name="connsiteX3" fmla="*/ 1792729 w 3585458"/>
              <a:gd name="connsiteY3" fmla="*/ 0 h 830997"/>
              <a:gd name="connsiteX4" fmla="*/ 2354451 w 3585458"/>
              <a:gd name="connsiteY4" fmla="*/ 0 h 830997"/>
              <a:gd name="connsiteX5" fmla="*/ 2916173 w 3585458"/>
              <a:gd name="connsiteY5" fmla="*/ 0 h 830997"/>
              <a:gd name="connsiteX6" fmla="*/ 3585458 w 3585458"/>
              <a:gd name="connsiteY6" fmla="*/ 0 h 830997"/>
              <a:gd name="connsiteX7" fmla="*/ 3585458 w 3585458"/>
              <a:gd name="connsiteY7" fmla="*/ 432118 h 830997"/>
              <a:gd name="connsiteX8" fmla="*/ 3585458 w 3585458"/>
              <a:gd name="connsiteY8" fmla="*/ 830997 h 830997"/>
              <a:gd name="connsiteX9" fmla="*/ 2952027 w 3585458"/>
              <a:gd name="connsiteY9" fmla="*/ 830997 h 830997"/>
              <a:gd name="connsiteX10" fmla="*/ 2282742 w 3585458"/>
              <a:gd name="connsiteY10" fmla="*/ 830997 h 830997"/>
              <a:gd name="connsiteX11" fmla="*/ 1613456 w 3585458"/>
              <a:gd name="connsiteY11" fmla="*/ 830997 h 830997"/>
              <a:gd name="connsiteX12" fmla="*/ 944171 w 3585458"/>
              <a:gd name="connsiteY12" fmla="*/ 830997 h 830997"/>
              <a:gd name="connsiteX13" fmla="*/ 0 w 3585458"/>
              <a:gd name="connsiteY13" fmla="*/ 830997 h 830997"/>
              <a:gd name="connsiteX14" fmla="*/ 0 w 3585458"/>
              <a:gd name="connsiteY14" fmla="*/ 440428 h 830997"/>
              <a:gd name="connsiteX15" fmla="*/ 0 w 3585458"/>
              <a:gd name="connsiteY15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85458" h="830997" extrusionOk="0">
                <a:moveTo>
                  <a:pt x="0" y="0"/>
                </a:moveTo>
                <a:cubicBezTo>
                  <a:pt x="139880" y="-11482"/>
                  <a:pt x="336170" y="50593"/>
                  <a:pt x="525867" y="0"/>
                </a:cubicBezTo>
                <a:cubicBezTo>
                  <a:pt x="715564" y="-50593"/>
                  <a:pt x="1027252" y="47528"/>
                  <a:pt x="1159298" y="0"/>
                </a:cubicBezTo>
                <a:cubicBezTo>
                  <a:pt x="1291344" y="-47528"/>
                  <a:pt x="1588495" y="73364"/>
                  <a:pt x="1792729" y="0"/>
                </a:cubicBezTo>
                <a:cubicBezTo>
                  <a:pt x="1996963" y="-73364"/>
                  <a:pt x="2200751" y="48623"/>
                  <a:pt x="2354451" y="0"/>
                </a:cubicBezTo>
                <a:cubicBezTo>
                  <a:pt x="2508151" y="-48623"/>
                  <a:pt x="2657759" y="43227"/>
                  <a:pt x="2916173" y="0"/>
                </a:cubicBezTo>
                <a:cubicBezTo>
                  <a:pt x="3174587" y="-43227"/>
                  <a:pt x="3392877" y="2881"/>
                  <a:pt x="3585458" y="0"/>
                </a:cubicBezTo>
                <a:cubicBezTo>
                  <a:pt x="3622176" y="114000"/>
                  <a:pt x="3552742" y="218787"/>
                  <a:pt x="3585458" y="432118"/>
                </a:cubicBezTo>
                <a:cubicBezTo>
                  <a:pt x="3618174" y="645449"/>
                  <a:pt x="3538452" y="668563"/>
                  <a:pt x="3585458" y="830997"/>
                </a:cubicBezTo>
                <a:cubicBezTo>
                  <a:pt x="3440924" y="889266"/>
                  <a:pt x="3128222" y="781156"/>
                  <a:pt x="2952027" y="830997"/>
                </a:cubicBezTo>
                <a:cubicBezTo>
                  <a:pt x="2775832" y="880838"/>
                  <a:pt x="2587684" y="802504"/>
                  <a:pt x="2282742" y="830997"/>
                </a:cubicBezTo>
                <a:cubicBezTo>
                  <a:pt x="1977801" y="859490"/>
                  <a:pt x="1863449" y="792246"/>
                  <a:pt x="1613456" y="830997"/>
                </a:cubicBezTo>
                <a:cubicBezTo>
                  <a:pt x="1363463" y="869748"/>
                  <a:pt x="1081424" y="767145"/>
                  <a:pt x="944171" y="830997"/>
                </a:cubicBezTo>
                <a:cubicBezTo>
                  <a:pt x="806919" y="894849"/>
                  <a:pt x="271324" y="726784"/>
                  <a:pt x="0" y="830997"/>
                </a:cubicBezTo>
                <a:cubicBezTo>
                  <a:pt x="-40146" y="701701"/>
                  <a:pt x="8044" y="606641"/>
                  <a:pt x="0" y="440428"/>
                </a:cubicBezTo>
                <a:cubicBezTo>
                  <a:pt x="-8044" y="274215"/>
                  <a:pt x="4535" y="158543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603743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it-IT" sz="1600" b="1" u="sng">
                <a:solidFill>
                  <a:schemeClr val="bg1"/>
                </a:solidFill>
                <a:highlight>
                  <a:srgbClr val="00FFFF"/>
                </a:highlight>
              </a:rPr>
              <a:t>Apache Superset </a:t>
            </a:r>
            <a:endParaRPr lang="it-IT" sz="1600" b="1" u="sng" dirty="0">
              <a:solidFill>
                <a:schemeClr val="bg1"/>
              </a:solidFill>
              <a:highlight>
                <a:srgbClr val="00FFFF"/>
              </a:highlight>
            </a:endParaRPr>
          </a:p>
          <a:p>
            <a:r>
              <a:rPr lang="it-IT" sz="1600"/>
              <a:t> 8+ core, 16+ Gb Ram</a:t>
            </a:r>
          </a:p>
          <a:p>
            <a:r>
              <a:rPr lang="it-IT" sz="1600"/>
              <a:t>Tool di Self-BI free &amp; open source</a:t>
            </a:r>
            <a:endParaRPr lang="it-IT" sz="16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279EF68-F9E7-9579-5775-7AE36903C625}"/>
              </a:ext>
            </a:extLst>
          </p:cNvPr>
          <p:cNvSpPr txBox="1"/>
          <p:nvPr/>
        </p:nvSpPr>
        <p:spPr>
          <a:xfrm>
            <a:off x="244948" y="5413972"/>
            <a:ext cx="3585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Preset è un clouder provider che fornisce Apache Superset con alcune cose in più come </a:t>
            </a:r>
          </a:p>
          <a:p>
            <a:r>
              <a:rPr lang="it-IT"/>
              <a:t>SaaS</a:t>
            </a:r>
          </a:p>
        </p:txBody>
      </p:sp>
    </p:spTree>
    <p:extLst>
      <p:ext uri="{BB962C8B-B14F-4D97-AF65-F5344CB8AC3E}">
        <p14:creationId xmlns:p14="http://schemas.microsoft.com/office/powerpoint/2010/main" val="630999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9787D50-5D25-F59C-C953-D6AB472801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61C841CD-6815-7A15-1D2D-FDEA570C89F8}"/>
              </a:ext>
            </a:extLst>
          </p:cNvPr>
          <p:cNvSpPr txBox="1">
            <a:spLocks/>
          </p:cNvSpPr>
          <p:nvPr/>
        </p:nvSpPr>
        <p:spPr>
          <a:xfrm>
            <a:off x="3248099" y="-19050"/>
            <a:ext cx="5455900" cy="78102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i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la </a:t>
            </a:r>
            <a:r>
              <a:rPr lang="en-US" sz="3600" i="1" dirty="0" err="1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Strategia</a:t>
            </a:r>
            <a:r>
              <a:rPr lang="en-US" sz="3600" i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per il </a:t>
            </a:r>
            <a:r>
              <a:rPr lang="en-US" sz="3600" i="1" dirty="0" err="1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futuro</a:t>
            </a:r>
            <a:r>
              <a:rPr lang="en-US" sz="3600" i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endParaRPr lang="it-IT" sz="360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1318FB6-6091-6B31-FB81-469E1F8FF917}"/>
              </a:ext>
            </a:extLst>
          </p:cNvPr>
          <p:cNvSpPr txBox="1"/>
          <p:nvPr/>
        </p:nvSpPr>
        <p:spPr>
          <a:xfrm>
            <a:off x="309372" y="1278486"/>
            <a:ext cx="11420856" cy="1200329"/>
          </a:xfrm>
          <a:custGeom>
            <a:avLst/>
            <a:gdLst>
              <a:gd name="connsiteX0" fmla="*/ 0 w 11420856"/>
              <a:gd name="connsiteY0" fmla="*/ 0 h 1200329"/>
              <a:gd name="connsiteX1" fmla="*/ 456834 w 11420856"/>
              <a:gd name="connsiteY1" fmla="*/ 0 h 1200329"/>
              <a:gd name="connsiteX2" fmla="*/ 685251 w 11420856"/>
              <a:gd name="connsiteY2" fmla="*/ 0 h 1200329"/>
              <a:gd name="connsiteX3" fmla="*/ 1484711 w 11420856"/>
              <a:gd name="connsiteY3" fmla="*/ 0 h 1200329"/>
              <a:gd name="connsiteX4" fmla="*/ 1941546 w 11420856"/>
              <a:gd name="connsiteY4" fmla="*/ 0 h 1200329"/>
              <a:gd name="connsiteX5" fmla="*/ 2398380 w 11420856"/>
              <a:gd name="connsiteY5" fmla="*/ 0 h 1200329"/>
              <a:gd name="connsiteX6" fmla="*/ 3197840 w 11420856"/>
              <a:gd name="connsiteY6" fmla="*/ 0 h 1200329"/>
              <a:gd name="connsiteX7" fmla="*/ 3540465 w 11420856"/>
              <a:gd name="connsiteY7" fmla="*/ 0 h 1200329"/>
              <a:gd name="connsiteX8" fmla="*/ 4339925 w 11420856"/>
              <a:gd name="connsiteY8" fmla="*/ 0 h 1200329"/>
              <a:gd name="connsiteX9" fmla="*/ 5139385 w 11420856"/>
              <a:gd name="connsiteY9" fmla="*/ 0 h 1200329"/>
              <a:gd name="connsiteX10" fmla="*/ 5710428 w 11420856"/>
              <a:gd name="connsiteY10" fmla="*/ 0 h 1200329"/>
              <a:gd name="connsiteX11" fmla="*/ 6509888 w 11420856"/>
              <a:gd name="connsiteY11" fmla="*/ 0 h 1200329"/>
              <a:gd name="connsiteX12" fmla="*/ 6966722 w 11420856"/>
              <a:gd name="connsiteY12" fmla="*/ 0 h 1200329"/>
              <a:gd name="connsiteX13" fmla="*/ 7423556 w 11420856"/>
              <a:gd name="connsiteY13" fmla="*/ 0 h 1200329"/>
              <a:gd name="connsiteX14" fmla="*/ 8108808 w 11420856"/>
              <a:gd name="connsiteY14" fmla="*/ 0 h 1200329"/>
              <a:gd name="connsiteX15" fmla="*/ 8565642 w 11420856"/>
              <a:gd name="connsiteY15" fmla="*/ 0 h 1200329"/>
              <a:gd name="connsiteX16" fmla="*/ 9365102 w 11420856"/>
              <a:gd name="connsiteY16" fmla="*/ 0 h 1200329"/>
              <a:gd name="connsiteX17" fmla="*/ 10164562 w 11420856"/>
              <a:gd name="connsiteY17" fmla="*/ 0 h 1200329"/>
              <a:gd name="connsiteX18" fmla="*/ 10735605 w 11420856"/>
              <a:gd name="connsiteY18" fmla="*/ 0 h 1200329"/>
              <a:gd name="connsiteX19" fmla="*/ 11420856 w 11420856"/>
              <a:gd name="connsiteY19" fmla="*/ 0 h 1200329"/>
              <a:gd name="connsiteX20" fmla="*/ 11420856 w 11420856"/>
              <a:gd name="connsiteY20" fmla="*/ 364100 h 1200329"/>
              <a:gd name="connsiteX21" fmla="*/ 11420856 w 11420856"/>
              <a:gd name="connsiteY21" fmla="*/ 740203 h 1200329"/>
              <a:gd name="connsiteX22" fmla="*/ 11420856 w 11420856"/>
              <a:gd name="connsiteY22" fmla="*/ 1200329 h 1200329"/>
              <a:gd name="connsiteX23" fmla="*/ 10964022 w 11420856"/>
              <a:gd name="connsiteY23" fmla="*/ 1200329 h 1200329"/>
              <a:gd name="connsiteX24" fmla="*/ 10392979 w 11420856"/>
              <a:gd name="connsiteY24" fmla="*/ 1200329 h 1200329"/>
              <a:gd name="connsiteX25" fmla="*/ 10164562 w 11420856"/>
              <a:gd name="connsiteY25" fmla="*/ 1200329 h 1200329"/>
              <a:gd name="connsiteX26" fmla="*/ 9936145 w 11420856"/>
              <a:gd name="connsiteY26" fmla="*/ 1200329 h 1200329"/>
              <a:gd name="connsiteX27" fmla="*/ 9365102 w 11420856"/>
              <a:gd name="connsiteY27" fmla="*/ 1200329 h 1200329"/>
              <a:gd name="connsiteX28" fmla="*/ 9022476 w 11420856"/>
              <a:gd name="connsiteY28" fmla="*/ 1200329 h 1200329"/>
              <a:gd name="connsiteX29" fmla="*/ 8337225 w 11420856"/>
              <a:gd name="connsiteY29" fmla="*/ 1200329 h 1200329"/>
              <a:gd name="connsiteX30" fmla="*/ 7994599 w 11420856"/>
              <a:gd name="connsiteY30" fmla="*/ 1200329 h 1200329"/>
              <a:gd name="connsiteX31" fmla="*/ 7309348 w 11420856"/>
              <a:gd name="connsiteY31" fmla="*/ 1200329 h 1200329"/>
              <a:gd name="connsiteX32" fmla="*/ 7080931 w 11420856"/>
              <a:gd name="connsiteY32" fmla="*/ 1200329 h 1200329"/>
              <a:gd name="connsiteX33" fmla="*/ 6395679 w 11420856"/>
              <a:gd name="connsiteY33" fmla="*/ 1200329 h 1200329"/>
              <a:gd name="connsiteX34" fmla="*/ 6053054 w 11420856"/>
              <a:gd name="connsiteY34" fmla="*/ 1200329 h 1200329"/>
              <a:gd name="connsiteX35" fmla="*/ 5824637 w 11420856"/>
              <a:gd name="connsiteY35" fmla="*/ 1200329 h 1200329"/>
              <a:gd name="connsiteX36" fmla="*/ 5482011 w 11420856"/>
              <a:gd name="connsiteY36" fmla="*/ 1200329 h 1200329"/>
              <a:gd name="connsiteX37" fmla="*/ 4796760 w 11420856"/>
              <a:gd name="connsiteY37" fmla="*/ 1200329 h 1200329"/>
              <a:gd name="connsiteX38" fmla="*/ 4454134 w 11420856"/>
              <a:gd name="connsiteY38" fmla="*/ 1200329 h 1200329"/>
              <a:gd name="connsiteX39" fmla="*/ 4225717 w 11420856"/>
              <a:gd name="connsiteY39" fmla="*/ 1200329 h 1200329"/>
              <a:gd name="connsiteX40" fmla="*/ 3883091 w 11420856"/>
              <a:gd name="connsiteY40" fmla="*/ 1200329 h 1200329"/>
              <a:gd name="connsiteX41" fmla="*/ 3426257 w 11420856"/>
              <a:gd name="connsiteY41" fmla="*/ 1200329 h 1200329"/>
              <a:gd name="connsiteX42" fmla="*/ 2855214 w 11420856"/>
              <a:gd name="connsiteY42" fmla="*/ 1200329 h 1200329"/>
              <a:gd name="connsiteX43" fmla="*/ 2512588 w 11420856"/>
              <a:gd name="connsiteY43" fmla="*/ 1200329 h 1200329"/>
              <a:gd name="connsiteX44" fmla="*/ 1713128 w 11420856"/>
              <a:gd name="connsiteY44" fmla="*/ 1200329 h 1200329"/>
              <a:gd name="connsiteX45" fmla="*/ 1142086 w 11420856"/>
              <a:gd name="connsiteY45" fmla="*/ 1200329 h 1200329"/>
              <a:gd name="connsiteX46" fmla="*/ 0 w 11420856"/>
              <a:gd name="connsiteY46" fmla="*/ 1200329 h 1200329"/>
              <a:gd name="connsiteX47" fmla="*/ 0 w 11420856"/>
              <a:gd name="connsiteY47" fmla="*/ 788216 h 1200329"/>
              <a:gd name="connsiteX48" fmla="*/ 0 w 11420856"/>
              <a:gd name="connsiteY48" fmla="*/ 388106 h 1200329"/>
              <a:gd name="connsiteX49" fmla="*/ 0 w 11420856"/>
              <a:gd name="connsiteY49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420856" h="1200329" extrusionOk="0">
                <a:moveTo>
                  <a:pt x="0" y="0"/>
                </a:moveTo>
                <a:cubicBezTo>
                  <a:pt x="125887" y="-12111"/>
                  <a:pt x="273859" y="41075"/>
                  <a:pt x="456834" y="0"/>
                </a:cubicBezTo>
                <a:cubicBezTo>
                  <a:pt x="639809" y="-41075"/>
                  <a:pt x="580454" y="25198"/>
                  <a:pt x="685251" y="0"/>
                </a:cubicBezTo>
                <a:cubicBezTo>
                  <a:pt x="790048" y="-25198"/>
                  <a:pt x="1147883" y="5563"/>
                  <a:pt x="1484711" y="0"/>
                </a:cubicBezTo>
                <a:cubicBezTo>
                  <a:pt x="1821539" y="-5563"/>
                  <a:pt x="1781667" y="54694"/>
                  <a:pt x="1941546" y="0"/>
                </a:cubicBezTo>
                <a:cubicBezTo>
                  <a:pt x="2101425" y="-54694"/>
                  <a:pt x="2241941" y="49866"/>
                  <a:pt x="2398380" y="0"/>
                </a:cubicBezTo>
                <a:cubicBezTo>
                  <a:pt x="2554819" y="-49866"/>
                  <a:pt x="2900642" y="92563"/>
                  <a:pt x="3197840" y="0"/>
                </a:cubicBezTo>
                <a:cubicBezTo>
                  <a:pt x="3495038" y="-92563"/>
                  <a:pt x="3398515" y="24762"/>
                  <a:pt x="3540465" y="0"/>
                </a:cubicBezTo>
                <a:cubicBezTo>
                  <a:pt x="3682415" y="-24762"/>
                  <a:pt x="4138301" y="55373"/>
                  <a:pt x="4339925" y="0"/>
                </a:cubicBezTo>
                <a:cubicBezTo>
                  <a:pt x="4541549" y="-55373"/>
                  <a:pt x="4768285" y="2327"/>
                  <a:pt x="5139385" y="0"/>
                </a:cubicBezTo>
                <a:cubicBezTo>
                  <a:pt x="5510485" y="-2327"/>
                  <a:pt x="5428222" y="49037"/>
                  <a:pt x="5710428" y="0"/>
                </a:cubicBezTo>
                <a:cubicBezTo>
                  <a:pt x="5992634" y="-49037"/>
                  <a:pt x="6281949" y="92421"/>
                  <a:pt x="6509888" y="0"/>
                </a:cubicBezTo>
                <a:cubicBezTo>
                  <a:pt x="6737827" y="-92421"/>
                  <a:pt x="6746590" y="20891"/>
                  <a:pt x="6966722" y="0"/>
                </a:cubicBezTo>
                <a:cubicBezTo>
                  <a:pt x="7186854" y="-20891"/>
                  <a:pt x="7232817" y="34700"/>
                  <a:pt x="7423556" y="0"/>
                </a:cubicBezTo>
                <a:cubicBezTo>
                  <a:pt x="7614295" y="-34700"/>
                  <a:pt x="7776261" y="17281"/>
                  <a:pt x="8108808" y="0"/>
                </a:cubicBezTo>
                <a:cubicBezTo>
                  <a:pt x="8441355" y="-17281"/>
                  <a:pt x="8452227" y="50832"/>
                  <a:pt x="8565642" y="0"/>
                </a:cubicBezTo>
                <a:cubicBezTo>
                  <a:pt x="8679057" y="-50832"/>
                  <a:pt x="9200150" y="40775"/>
                  <a:pt x="9365102" y="0"/>
                </a:cubicBezTo>
                <a:cubicBezTo>
                  <a:pt x="9530054" y="-40775"/>
                  <a:pt x="9909170" y="78671"/>
                  <a:pt x="10164562" y="0"/>
                </a:cubicBezTo>
                <a:cubicBezTo>
                  <a:pt x="10419954" y="-78671"/>
                  <a:pt x="10504605" y="25055"/>
                  <a:pt x="10735605" y="0"/>
                </a:cubicBezTo>
                <a:cubicBezTo>
                  <a:pt x="10966605" y="-25055"/>
                  <a:pt x="11265103" y="63170"/>
                  <a:pt x="11420856" y="0"/>
                </a:cubicBezTo>
                <a:cubicBezTo>
                  <a:pt x="11428920" y="90885"/>
                  <a:pt x="11385383" y="246800"/>
                  <a:pt x="11420856" y="364100"/>
                </a:cubicBezTo>
                <a:cubicBezTo>
                  <a:pt x="11456329" y="481400"/>
                  <a:pt x="11414899" y="627958"/>
                  <a:pt x="11420856" y="740203"/>
                </a:cubicBezTo>
                <a:cubicBezTo>
                  <a:pt x="11426813" y="852448"/>
                  <a:pt x="11373591" y="1105136"/>
                  <a:pt x="11420856" y="1200329"/>
                </a:cubicBezTo>
                <a:cubicBezTo>
                  <a:pt x="11194051" y="1228701"/>
                  <a:pt x="11170427" y="1151613"/>
                  <a:pt x="10964022" y="1200329"/>
                </a:cubicBezTo>
                <a:cubicBezTo>
                  <a:pt x="10757617" y="1249045"/>
                  <a:pt x="10602884" y="1155254"/>
                  <a:pt x="10392979" y="1200329"/>
                </a:cubicBezTo>
                <a:cubicBezTo>
                  <a:pt x="10183074" y="1245404"/>
                  <a:pt x="10214715" y="1198573"/>
                  <a:pt x="10164562" y="1200329"/>
                </a:cubicBezTo>
                <a:cubicBezTo>
                  <a:pt x="10114409" y="1202085"/>
                  <a:pt x="10043906" y="1172919"/>
                  <a:pt x="9936145" y="1200329"/>
                </a:cubicBezTo>
                <a:cubicBezTo>
                  <a:pt x="9828384" y="1227739"/>
                  <a:pt x="9617491" y="1139482"/>
                  <a:pt x="9365102" y="1200329"/>
                </a:cubicBezTo>
                <a:cubicBezTo>
                  <a:pt x="9112713" y="1261176"/>
                  <a:pt x="9173283" y="1160829"/>
                  <a:pt x="9022476" y="1200329"/>
                </a:cubicBezTo>
                <a:cubicBezTo>
                  <a:pt x="8871669" y="1239829"/>
                  <a:pt x="8597605" y="1194117"/>
                  <a:pt x="8337225" y="1200329"/>
                </a:cubicBezTo>
                <a:cubicBezTo>
                  <a:pt x="8076845" y="1206541"/>
                  <a:pt x="8111772" y="1199402"/>
                  <a:pt x="7994599" y="1200329"/>
                </a:cubicBezTo>
                <a:cubicBezTo>
                  <a:pt x="7877426" y="1201256"/>
                  <a:pt x="7636902" y="1125080"/>
                  <a:pt x="7309348" y="1200329"/>
                </a:cubicBezTo>
                <a:cubicBezTo>
                  <a:pt x="6981794" y="1275578"/>
                  <a:pt x="7188079" y="1199254"/>
                  <a:pt x="7080931" y="1200329"/>
                </a:cubicBezTo>
                <a:cubicBezTo>
                  <a:pt x="6973783" y="1201404"/>
                  <a:pt x="6637259" y="1154526"/>
                  <a:pt x="6395679" y="1200329"/>
                </a:cubicBezTo>
                <a:cubicBezTo>
                  <a:pt x="6154099" y="1246132"/>
                  <a:pt x="6193628" y="1183201"/>
                  <a:pt x="6053054" y="1200329"/>
                </a:cubicBezTo>
                <a:cubicBezTo>
                  <a:pt x="5912481" y="1217457"/>
                  <a:pt x="5877062" y="1184335"/>
                  <a:pt x="5824637" y="1200329"/>
                </a:cubicBezTo>
                <a:cubicBezTo>
                  <a:pt x="5772212" y="1216323"/>
                  <a:pt x="5620089" y="1177840"/>
                  <a:pt x="5482011" y="1200329"/>
                </a:cubicBezTo>
                <a:cubicBezTo>
                  <a:pt x="5343933" y="1222818"/>
                  <a:pt x="4989768" y="1161425"/>
                  <a:pt x="4796760" y="1200329"/>
                </a:cubicBezTo>
                <a:cubicBezTo>
                  <a:pt x="4603752" y="1239233"/>
                  <a:pt x="4571103" y="1182757"/>
                  <a:pt x="4454134" y="1200329"/>
                </a:cubicBezTo>
                <a:cubicBezTo>
                  <a:pt x="4337165" y="1217901"/>
                  <a:pt x="4282739" y="1190300"/>
                  <a:pt x="4225717" y="1200329"/>
                </a:cubicBezTo>
                <a:cubicBezTo>
                  <a:pt x="4168695" y="1210358"/>
                  <a:pt x="4043339" y="1161025"/>
                  <a:pt x="3883091" y="1200329"/>
                </a:cubicBezTo>
                <a:cubicBezTo>
                  <a:pt x="3722843" y="1239633"/>
                  <a:pt x="3596163" y="1170009"/>
                  <a:pt x="3426257" y="1200329"/>
                </a:cubicBezTo>
                <a:cubicBezTo>
                  <a:pt x="3256351" y="1230649"/>
                  <a:pt x="3064866" y="1157063"/>
                  <a:pt x="2855214" y="1200329"/>
                </a:cubicBezTo>
                <a:cubicBezTo>
                  <a:pt x="2645562" y="1243595"/>
                  <a:pt x="2581227" y="1171260"/>
                  <a:pt x="2512588" y="1200329"/>
                </a:cubicBezTo>
                <a:cubicBezTo>
                  <a:pt x="2443949" y="1229398"/>
                  <a:pt x="2050976" y="1128936"/>
                  <a:pt x="1713128" y="1200329"/>
                </a:cubicBezTo>
                <a:cubicBezTo>
                  <a:pt x="1375280" y="1271722"/>
                  <a:pt x="1280039" y="1187408"/>
                  <a:pt x="1142086" y="1200329"/>
                </a:cubicBezTo>
                <a:cubicBezTo>
                  <a:pt x="1004133" y="1213250"/>
                  <a:pt x="249909" y="1144280"/>
                  <a:pt x="0" y="1200329"/>
                </a:cubicBezTo>
                <a:cubicBezTo>
                  <a:pt x="-33078" y="1089396"/>
                  <a:pt x="5344" y="875238"/>
                  <a:pt x="0" y="788216"/>
                </a:cubicBezTo>
                <a:cubicBezTo>
                  <a:pt x="-5344" y="701194"/>
                  <a:pt x="35368" y="563369"/>
                  <a:pt x="0" y="388106"/>
                </a:cubicBezTo>
                <a:cubicBezTo>
                  <a:pt x="-35368" y="212843"/>
                  <a:pt x="44111" y="103542"/>
                  <a:pt x="0" y="0"/>
                </a:cubicBezTo>
                <a:close/>
              </a:path>
            </a:pathLst>
          </a:custGeom>
          <a:noFill/>
          <a:ln w="25400" cmpd="sng">
            <a:solidFill>
              <a:srgbClr val="0070C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i="1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L’idea condivisa è di far </a:t>
            </a:r>
            <a:r>
              <a:rPr lang="it-IT" sz="1800" b="1" i="1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evolvere</a:t>
            </a:r>
            <a:r>
              <a:rPr lang="it-IT" sz="1800" i="1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il </a:t>
            </a:r>
            <a:r>
              <a:rPr lang="it-IT" sz="1800" i="1" err="1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datawarehousing</a:t>
            </a:r>
            <a:r>
              <a:rPr lang="it-IT" sz="1800" i="1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dall’attuale reportistica statica – che comunque continuerà a essere prodotta e mantenuta – verso un collettore di informazioni che possano essere restituite in forma di </a:t>
            </a:r>
            <a:r>
              <a:rPr lang="it-IT" sz="1800" b="1" i="1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dataset</a:t>
            </a:r>
            <a:r>
              <a:rPr lang="it-IT" sz="1800" i="1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(3? 5? N?) </a:t>
            </a:r>
            <a:r>
              <a:rPr lang="it-IT" sz="1800" b="1" i="1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consistenti, parlanti</a:t>
            </a:r>
            <a:r>
              <a:rPr lang="it-IT" sz="1800" i="1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 comunque </a:t>
            </a:r>
            <a:r>
              <a:rPr lang="it-IT" sz="1800" b="1" i="1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documentati</a:t>
            </a:r>
            <a:r>
              <a:rPr lang="it-IT" sz="1800" i="1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rivolti ad un’utenza più ristretta (</a:t>
            </a:r>
            <a:r>
              <a:rPr lang="it-IT" sz="1800" b="1" i="1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management</a:t>
            </a:r>
            <a:r>
              <a:rPr lang="it-IT" sz="1800" i="1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 Direzioni) per aiutarla nelle decisioni strategiche (anche attraverso strumenti di analisi in self-bi).</a:t>
            </a:r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8C07DFC-C02D-A2A8-EA75-D52FEACAAD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754" y="36092"/>
            <a:ext cx="731781" cy="651838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959EFB72-F833-B44A-1443-ECF8D0758447}"/>
              </a:ext>
            </a:extLst>
          </p:cNvPr>
          <p:cNvGrpSpPr/>
          <p:nvPr/>
        </p:nvGrpSpPr>
        <p:grpSpPr>
          <a:xfrm>
            <a:off x="2741317" y="3083714"/>
            <a:ext cx="6469465" cy="3067098"/>
            <a:chOff x="2741317" y="3293264"/>
            <a:chExt cx="6469465" cy="3067098"/>
          </a:xfrm>
        </p:grpSpPr>
        <p:pic>
          <p:nvPicPr>
            <p:cNvPr id="14" name="Immagine 13" descr="Immagine che contiene freccia&#10;&#10;Descrizione generata automaticamente">
              <a:extLst>
                <a:ext uri="{FF2B5EF4-FFF2-40B4-BE49-F238E27FC236}">
                  <a16:creationId xmlns:a16="http://schemas.microsoft.com/office/drawing/2014/main" id="{3045397B-1861-AA90-B794-5701D6162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1317" y="3293264"/>
              <a:ext cx="6469465" cy="3067098"/>
            </a:xfrm>
            <a:prstGeom prst="rect">
              <a:avLst/>
            </a:prstGeom>
          </p:spPr>
        </p:pic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7EE7DD97-7D60-5F9B-B2C8-5B07A8091310}"/>
                </a:ext>
              </a:extLst>
            </p:cNvPr>
            <p:cNvSpPr/>
            <p:nvPr/>
          </p:nvSpPr>
          <p:spPr>
            <a:xfrm>
              <a:off x="5438775" y="3505200"/>
              <a:ext cx="1162050" cy="3429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1B143D8-7D93-6BC4-8DBB-D77D831F4861}"/>
              </a:ext>
            </a:extLst>
          </p:cNvPr>
          <p:cNvSpPr txBox="1"/>
          <p:nvPr/>
        </p:nvSpPr>
        <p:spPr>
          <a:xfrm>
            <a:off x="3345174" y="6304351"/>
            <a:ext cx="5501649" cy="400110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Credit::Alberto Moni::Some times ago</a:t>
            </a:r>
          </a:p>
        </p:txBody>
      </p:sp>
    </p:spTree>
    <p:extLst>
      <p:ext uri="{BB962C8B-B14F-4D97-AF65-F5344CB8AC3E}">
        <p14:creationId xmlns:p14="http://schemas.microsoft.com/office/powerpoint/2010/main" val="20604217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CF36F5E-1E7F-C43C-562C-9E5F48DDB0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3785A5B-4B93-7F25-C353-9A0B74E8F5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103" y="321922"/>
            <a:ext cx="6096000" cy="3048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6628F77-CC57-ACC8-8EDD-4AE87F786B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47" y="3289955"/>
            <a:ext cx="6039762" cy="3407756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103B8802-AEDD-429D-24A8-2FD2AA59BC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290" y="692305"/>
            <a:ext cx="8141455" cy="443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309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CF36F5E-1E7F-C43C-562C-9E5F48DDB0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8B83C944-2193-442C-9BC6-632568B97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07" y="2141016"/>
            <a:ext cx="11879586" cy="459915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283D4DB-7C40-779F-4C8F-4626E2DCF61B}"/>
              </a:ext>
            </a:extLst>
          </p:cNvPr>
          <p:cNvSpPr txBox="1"/>
          <p:nvPr/>
        </p:nvSpPr>
        <p:spPr>
          <a:xfrm>
            <a:off x="395292" y="749135"/>
            <a:ext cx="11034708" cy="923330"/>
          </a:xfrm>
          <a:prstGeom prst="rect">
            <a:avLst/>
          </a:prstGeom>
          <a:noFill/>
          <a:ln w="25400">
            <a:solidFill>
              <a:schemeClr val="accent1">
                <a:shade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/>
              <a:t>Gestione esplicita dei Dataset. </a:t>
            </a:r>
          </a:p>
          <a:p>
            <a:r>
              <a:rPr lang="it-IT"/>
              <a:t>Possono essere creati come collegamento «fisico» a datasource (database, schemi, tabelle, excel …..)  oppure come collevamento «virtuale» ovvero come rielaborazione (mutidimensionale) dei dati da più sorgenti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5A948232-B1FD-44F0-1196-F2F39FDCBE7F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3438525" y="1672465"/>
            <a:ext cx="2474121" cy="272487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0309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CF36F5E-1E7F-C43C-562C-9E5F48DDB0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8B83C944-2193-442C-9BC6-632568B97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07" y="2141016"/>
            <a:ext cx="11879586" cy="459915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283D4DB-7C40-779F-4C8F-4626E2DCF61B}"/>
              </a:ext>
            </a:extLst>
          </p:cNvPr>
          <p:cNvSpPr txBox="1"/>
          <p:nvPr/>
        </p:nvSpPr>
        <p:spPr>
          <a:xfrm>
            <a:off x="61917" y="51845"/>
            <a:ext cx="4389911" cy="2031325"/>
          </a:xfrm>
          <a:prstGeom prst="rect">
            <a:avLst/>
          </a:prstGeom>
          <a:noFill/>
          <a:ln w="25400">
            <a:solidFill>
              <a:schemeClr val="accent1">
                <a:shade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/>
              <a:t>Gestione esplicita dei Dataset. </a:t>
            </a:r>
          </a:p>
          <a:p>
            <a:r>
              <a:rPr lang="it-IT"/>
              <a:t>Possono essere creati come collegamento «fisico» a datasource (database, schemi, tabelle, excel …..)  oppure come collevamento «virtuale» ovvero come rielaborazione (mutidimensionale) dei dati da più sorgenti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5A948232-B1FD-44F0-1196-F2F39FDCBE7F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2256873" y="2083170"/>
            <a:ext cx="3135259" cy="39311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>
            <a:extLst>
              <a:ext uri="{FF2B5EF4-FFF2-40B4-BE49-F238E27FC236}">
                <a16:creationId xmlns:a16="http://schemas.microsoft.com/office/drawing/2014/main" id="{FA768F12-0C90-4769-7C7A-8A972AB1A5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117" y="117834"/>
            <a:ext cx="7567769" cy="490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913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CF36F5E-1E7F-C43C-562C-9E5F48DDB0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FE9C9657-B65B-F6CA-AD73-E04072953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8" y="155439"/>
            <a:ext cx="8984912" cy="628943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335B9A-2307-8EC9-8ACC-7AEC7260F2F0}"/>
              </a:ext>
            </a:extLst>
          </p:cNvPr>
          <p:cNvSpPr txBox="1"/>
          <p:nvPr/>
        </p:nvSpPr>
        <p:spPr>
          <a:xfrm>
            <a:off x="9086690" y="1768923"/>
            <a:ext cx="3054397" cy="3693319"/>
          </a:xfrm>
          <a:prstGeom prst="rect">
            <a:avLst/>
          </a:prstGeom>
          <a:noFill/>
          <a:ln w="25400">
            <a:solidFill>
              <a:schemeClr val="accent1">
                <a:shade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/>
              <a:t>Nel Workspace si trovano report e dashboard visualizzate di recente.</a:t>
            </a:r>
          </a:p>
          <a:p>
            <a:endParaRPr lang="it-IT"/>
          </a:p>
          <a:p>
            <a:r>
              <a:rPr lang="it-IT"/>
              <a:t>Inoltre c’è una sezione dedicata alle «query» di ricerca e filtraggio utilizzate precedentemente. </a:t>
            </a:r>
          </a:p>
          <a:p>
            <a:endParaRPr lang="it-IT"/>
          </a:p>
          <a:p>
            <a:r>
              <a:rPr lang="it-IT"/>
              <a:t>E’ possibile pre-impostare le query e poi renderle disponbili per un uso successivo.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1C655B5-F44B-7CD8-5FE3-F7205A731A25}"/>
              </a:ext>
            </a:extLst>
          </p:cNvPr>
          <p:cNvSpPr txBox="1"/>
          <p:nvPr/>
        </p:nvSpPr>
        <p:spPr>
          <a:xfrm>
            <a:off x="1913911" y="552422"/>
            <a:ext cx="3216776" cy="369332"/>
          </a:xfrm>
          <a:prstGeom prst="rect">
            <a:avLst/>
          </a:prstGeom>
          <a:noFill/>
          <a:ln w="25400">
            <a:solidFill>
              <a:schemeClr val="accent1">
                <a:shade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Gestione esplicita dei Dataset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63AD386-19FE-296A-DC29-F38FAE3E9AC6}"/>
              </a:ext>
            </a:extLst>
          </p:cNvPr>
          <p:cNvSpPr txBox="1"/>
          <p:nvPr/>
        </p:nvSpPr>
        <p:spPr>
          <a:xfrm>
            <a:off x="3285510" y="2057390"/>
            <a:ext cx="4001113" cy="369332"/>
          </a:xfrm>
          <a:prstGeom prst="rect">
            <a:avLst/>
          </a:prstGeom>
          <a:noFill/>
          <a:ln w="25400">
            <a:solidFill>
              <a:schemeClr val="accent1">
                <a:shade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Dashboard e reportistica frequente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7A066F4-31F4-68AC-9449-E9D5431CCD0C}"/>
              </a:ext>
            </a:extLst>
          </p:cNvPr>
          <p:cNvSpPr txBox="1"/>
          <p:nvPr/>
        </p:nvSpPr>
        <p:spPr>
          <a:xfrm>
            <a:off x="2869535" y="4429115"/>
            <a:ext cx="4001113" cy="369332"/>
          </a:xfrm>
          <a:prstGeom prst="rect">
            <a:avLst/>
          </a:prstGeom>
          <a:noFill/>
          <a:ln w="25400">
            <a:solidFill>
              <a:schemeClr val="accent1">
                <a:shade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Censimento Query di estrazione</a:t>
            </a:r>
          </a:p>
        </p:txBody>
      </p:sp>
    </p:spTree>
    <p:extLst>
      <p:ext uri="{BB962C8B-B14F-4D97-AF65-F5344CB8AC3E}">
        <p14:creationId xmlns:p14="http://schemas.microsoft.com/office/powerpoint/2010/main" val="21458889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67B2F9E5-ACE9-C8CA-60A6-0BDEE9B8A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1B2A784-4501-42A8-86DF-DB27DE395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25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 descr="Immagine che contiene rosa, plastica, contenitore, interni&#10;&#10;Descrizione generata automaticamente">
            <a:extLst>
              <a:ext uri="{FF2B5EF4-FFF2-40B4-BE49-F238E27FC236}">
                <a16:creationId xmlns:a16="http://schemas.microsoft.com/office/drawing/2014/main" id="{F8AFF834-A566-8394-ADAD-C813CC3F55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0" b="16970"/>
          <a:stretch/>
        </p:blipFill>
        <p:spPr>
          <a:xfrm>
            <a:off x="1695470" y="541149"/>
            <a:ext cx="10467955" cy="5888225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576A321-2C04-4E8E-B7C0-22588C9C5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3404" y="1253030"/>
            <a:ext cx="4901184" cy="4781866"/>
          </a:xfrm>
          <a:custGeom>
            <a:avLst/>
            <a:gdLst>
              <a:gd name="connsiteX0" fmla="*/ 0 w 4901184"/>
              <a:gd name="connsiteY0" fmla="*/ 4781866 h 4781866"/>
              <a:gd name="connsiteX1" fmla="*/ 0 w 4901184"/>
              <a:gd name="connsiteY1" fmla="*/ 218593 h 4781866"/>
              <a:gd name="connsiteX2" fmla="*/ 218593 w 4901184"/>
              <a:gd name="connsiteY2" fmla="*/ 0 h 4781866"/>
              <a:gd name="connsiteX3" fmla="*/ 4682591 w 4901184"/>
              <a:gd name="connsiteY3" fmla="*/ 0 h 4781866"/>
              <a:gd name="connsiteX4" fmla="*/ 4901184 w 4901184"/>
              <a:gd name="connsiteY4" fmla="*/ 218593 h 4781866"/>
              <a:gd name="connsiteX5" fmla="*/ 4901184 w 4901184"/>
              <a:gd name="connsiteY5" fmla="*/ 4781866 h 47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1184" h="4781866">
                <a:moveTo>
                  <a:pt x="0" y="4781866"/>
                </a:moveTo>
                <a:lnTo>
                  <a:pt x="0" y="218593"/>
                </a:lnTo>
                <a:cubicBezTo>
                  <a:pt x="0" y="97867"/>
                  <a:pt x="97867" y="0"/>
                  <a:pt x="218593" y="0"/>
                </a:cubicBezTo>
                <a:lnTo>
                  <a:pt x="4682591" y="0"/>
                </a:lnTo>
                <a:cubicBezTo>
                  <a:pt x="4803317" y="0"/>
                  <a:pt x="4901184" y="97867"/>
                  <a:pt x="4901184" y="218593"/>
                </a:cubicBezTo>
                <a:lnTo>
                  <a:pt x="4901184" y="478186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9EC0A36-FFAA-025C-EFF0-75B6B17979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8" r="18508"/>
          <a:stretch/>
        </p:blipFill>
        <p:spPr>
          <a:xfrm>
            <a:off x="-7489" y="1357963"/>
            <a:ext cx="4607403" cy="4572000"/>
          </a:xfrm>
          <a:custGeom>
            <a:avLst/>
            <a:gdLst/>
            <a:ahLst/>
            <a:cxnLst/>
            <a:rect l="l" t="t" r="r" b="b"/>
            <a:pathLst>
              <a:path w="4607403" h="4572000">
                <a:moveTo>
                  <a:pt x="0" y="0"/>
                </a:moveTo>
                <a:lnTo>
                  <a:pt x="4444457" y="0"/>
                </a:lnTo>
                <a:cubicBezTo>
                  <a:pt x="4534450" y="0"/>
                  <a:pt x="4607403" y="72953"/>
                  <a:pt x="4607403" y="162946"/>
                </a:cubicBezTo>
                <a:lnTo>
                  <a:pt x="4607403" y="4409054"/>
                </a:lnTo>
                <a:cubicBezTo>
                  <a:pt x="4607403" y="4499047"/>
                  <a:pt x="4534450" y="4572000"/>
                  <a:pt x="4444457" y="4572000"/>
                </a:cubicBezTo>
                <a:lnTo>
                  <a:pt x="0" y="4572000"/>
                </a:lnTo>
                <a:close/>
              </a:path>
            </a:pathLst>
          </a:cu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AF1A9BF-6A7F-B074-A396-A7B72E460E46}"/>
              </a:ext>
            </a:extLst>
          </p:cNvPr>
          <p:cNvSpPr txBox="1"/>
          <p:nvPr/>
        </p:nvSpPr>
        <p:spPr>
          <a:xfrm>
            <a:off x="-11233" y="1193371"/>
            <a:ext cx="4611148" cy="4736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</a:pPr>
            <a:r>
              <a:rPr lang="en-US" sz="28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Prima </a:t>
            </a:r>
            <a:r>
              <a:rPr lang="en-US" sz="28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regola</a:t>
            </a:r>
            <a:r>
              <a:rPr lang="en-US" sz="28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del Fight Club</a:t>
            </a:r>
          </a:p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</a:pPr>
            <a:r>
              <a:rPr lang="en-US" sz="28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… </a:t>
            </a:r>
          </a:p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</a:pPr>
            <a:r>
              <a:rPr lang="en-US" sz="28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Non si </a:t>
            </a:r>
            <a:r>
              <a:rPr lang="en-US" sz="28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Parla</a:t>
            </a:r>
            <a:r>
              <a:rPr lang="en-US" sz="28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</a:p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</a:pPr>
            <a:r>
              <a:rPr lang="en-US" sz="28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del Fight Club   </a:t>
            </a:r>
            <a:endParaRPr lang="en-US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49773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8090F184-0A88-D6A9-EDC5-34F4D4517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it-IT"/>
              <a:t>Alcune References</a:t>
            </a:r>
            <a:endParaRPr lang="it-IT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0C56E9CC-27EA-3B59-AC68-099BB69CD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3915380" cy="4058751"/>
          </a:xfrm>
        </p:spPr>
        <p:txBody>
          <a:bodyPr>
            <a:normAutofit/>
          </a:bodyPr>
          <a:lstStyle/>
          <a:p>
            <a:r>
              <a:rPr lang="it-IT" dirty="0">
                <a:hlinkClick r:id="rId4"/>
              </a:rPr>
              <a:t>https://superset.apache.org/</a:t>
            </a:r>
            <a:endParaRPr lang="it-IT" dirty="0"/>
          </a:p>
          <a:p>
            <a:r>
              <a:rPr lang="it-IT" dirty="0">
                <a:hlinkClick r:id="rId5"/>
              </a:rPr>
              <a:t>https://druid.apache.org</a:t>
            </a:r>
            <a:endParaRPr lang="it-IT" dirty="0"/>
          </a:p>
          <a:p>
            <a:r>
              <a:rPr lang="it-IT" dirty="0">
                <a:hlinkClick r:id="rId6"/>
              </a:rPr>
              <a:t>https://kafka.apache.org/</a:t>
            </a:r>
            <a:endParaRPr lang="it-IT" dirty="0"/>
          </a:p>
          <a:p>
            <a:r>
              <a:rPr lang="it-IT" dirty="0">
                <a:hlinkClick r:id="rId7"/>
              </a:rPr>
              <a:t>https://www.confluent.io/</a:t>
            </a:r>
            <a:endParaRPr lang="it-IT" dirty="0"/>
          </a:p>
          <a:p>
            <a:r>
              <a:rPr lang="it-IT" dirty="0">
                <a:hlinkClick r:id="rId8"/>
              </a:rPr>
              <a:t>https://spark.apache.org/</a:t>
            </a:r>
            <a:endParaRPr lang="it-IT" dirty="0"/>
          </a:p>
          <a:p>
            <a:r>
              <a:rPr lang="it-IT" dirty="0">
                <a:hlinkClick r:id="rId9"/>
              </a:rPr>
              <a:t>https://flink.apache.org/</a:t>
            </a:r>
            <a:endParaRPr lang="it-IT" dirty="0"/>
          </a:p>
          <a:p>
            <a:r>
              <a:rPr lang="it-IT" dirty="0">
                <a:hlinkClick r:id="rId10"/>
              </a:rPr>
              <a:t>https://beam.apache.org/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C8C1D3C3-2EC3-14FE-23B0-1E262AAB40EA}"/>
              </a:ext>
            </a:extLst>
          </p:cNvPr>
          <p:cNvSpPr txBox="1">
            <a:spLocks/>
          </p:cNvSpPr>
          <p:nvPr/>
        </p:nvSpPr>
        <p:spPr>
          <a:xfrm>
            <a:off x="5285770" y="1732449"/>
            <a:ext cx="6509990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hlinkClick r:id="rId11"/>
              </a:rPr>
              <a:t>https://www.dremio.com/</a:t>
            </a:r>
            <a:endParaRPr lang="it-IT" dirty="0"/>
          </a:p>
          <a:p>
            <a:r>
              <a:rPr lang="it-IT" dirty="0">
                <a:hlinkClick r:id="rId12"/>
              </a:rPr>
              <a:t>https://docs.cloudera.com/HDPDocuments/HDF3/HDF-3.2.0/planning-your-deployment/content/hardware_sizing__recommendations.html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149700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8090F184-0A88-D6A9-EDC5-34F4D4517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it-IT"/>
              <a:t>Alcune </a:t>
            </a:r>
            <a:r>
              <a:rPr lang="it-IT" dirty="0" err="1"/>
              <a:t>References</a:t>
            </a:r>
            <a:endParaRPr lang="it-IT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0C56E9CC-27EA-3B59-AC68-099BB69CD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044" y="1842537"/>
            <a:ext cx="11659206" cy="3158088"/>
          </a:xfrm>
        </p:spPr>
        <p:txBody>
          <a:bodyPr/>
          <a:lstStyle/>
          <a:p>
            <a:r>
              <a:rPr lang="it-IT" dirty="0">
                <a:hlinkClick r:id="rId3"/>
              </a:rPr>
              <a:t>https://help.tableau.com/current/server/it-it/server_hardware_min.htm</a:t>
            </a:r>
            <a:endParaRPr lang="it-IT" dirty="0"/>
          </a:p>
          <a:p>
            <a:r>
              <a:rPr lang="it-IT" dirty="0">
                <a:hlinkClick r:id="rId4"/>
              </a:rPr>
              <a:t>https://docs.tibco.com/pub/spotfire/general/sr/sr/topics/spotfire_analyst_desktop_11_4_lts.html</a:t>
            </a:r>
            <a:endParaRPr lang="it-IT" dirty="0"/>
          </a:p>
          <a:p>
            <a:r>
              <a:rPr lang="it-IT" dirty="0">
                <a:hlinkClick r:id="rId5"/>
              </a:rPr>
              <a:t>https://www.informatec.com/en/en/technologies/qlik/qlik-sense/qlik-sense-system-requirements</a:t>
            </a:r>
            <a:endParaRPr lang="it-IT" dirty="0"/>
          </a:p>
          <a:p>
            <a:r>
              <a:rPr lang="it-IT" dirty="0">
                <a:hlinkClick r:id="rId6"/>
              </a:rPr>
              <a:t>https://help.qlik.com/en-US/sense/February2021/pdf/System%20requirements%20for%20Qlik%20Sense</a:t>
            </a:r>
            <a:r>
              <a:rPr lang="it-IT">
                <a:hlinkClick r:id="rId6"/>
              </a:rPr>
              <a:t>.pdf</a:t>
            </a:r>
            <a:endParaRPr lang="it-IT"/>
          </a:p>
          <a:p>
            <a:r>
              <a:rPr lang="it-IT">
                <a:hlinkClick r:id="rId7"/>
              </a:rPr>
              <a:t>cloud_PA_consultazione_pubblica_v1.0_bozza (agid.gov.it)</a:t>
            </a:r>
            <a:endParaRPr lang="it-IT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09437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8090F184-0A88-D6A9-EDC5-34F4D4517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it-IT"/>
              <a:t>Cloud Service Qualificati Agid PA</a:t>
            </a:r>
            <a:endParaRPr lang="it-IT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0C56E9CC-27EA-3B59-AC68-099BB69CD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058751"/>
          </a:xfrm>
        </p:spPr>
        <p:txBody>
          <a:bodyPr/>
          <a:lstStyle/>
          <a:p>
            <a:r>
              <a:rPr lang="it-IT">
                <a:hlinkClick r:id="rId3"/>
              </a:rPr>
              <a:t>AgID Cloud Marketplace</a:t>
            </a:r>
            <a:r>
              <a:rPr lang="it-IT"/>
              <a:t> (Tableau)</a:t>
            </a:r>
          </a:p>
          <a:p>
            <a:r>
              <a:rPr lang="it-IT">
                <a:hlinkClick r:id="rId4"/>
              </a:rPr>
              <a:t>AgID Cloud Marketplace</a:t>
            </a:r>
            <a:r>
              <a:rPr lang="it-IT"/>
              <a:t> (Qlick Sense)</a:t>
            </a:r>
          </a:p>
          <a:p>
            <a:r>
              <a:rPr lang="it-IT">
                <a:hlinkClick r:id="rId5"/>
              </a:rPr>
              <a:t>https://catalogocloud.agid.gov.it/service/1843</a:t>
            </a:r>
            <a:r>
              <a:rPr lang="it-IT"/>
              <a:t> (Power BI)</a:t>
            </a:r>
          </a:p>
          <a:p>
            <a:r>
              <a:rPr lang="it-IT">
                <a:hlinkClick r:id="rId6"/>
              </a:rPr>
              <a:t>https://catalogocloud.agid.gov.it/service/1400</a:t>
            </a:r>
            <a:r>
              <a:rPr lang="it-IT"/>
              <a:t> (Power Automate)</a:t>
            </a:r>
          </a:p>
          <a:p>
            <a:r>
              <a:rPr lang="it-IT">
                <a:hlinkClick r:id="rId7"/>
              </a:rPr>
              <a:t>https://catalogocloud.agid.gov.it/opendata/SA</a:t>
            </a:r>
            <a:r>
              <a:rPr lang="it-IT"/>
              <a:t> (Tibco Spotfire </a:t>
            </a:r>
            <a:r>
              <a:rPr lang="it-IT">
                <a:sym typeface="Wingdings" panose="05000000000000000000" pitchFamily="2" charset="2"/>
              </a:rPr>
              <a:t> cod. </a:t>
            </a:r>
            <a:r>
              <a:rPr lang="it-IT" sz="1800" b="1">
                <a:effectLst/>
                <a:latin typeface="Arial" panose="020B0604020202020204" pitchFamily="34" charset="0"/>
              </a:rPr>
              <a:t>SA-2164 </a:t>
            </a:r>
            <a:r>
              <a:rPr lang="it-IT"/>
              <a:t>nel csv)</a:t>
            </a:r>
          </a:p>
          <a:p>
            <a:endParaRPr lang="it-IT"/>
          </a:p>
          <a:p>
            <a:endParaRPr lang="it-IT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79888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EB707CD0-CF00-411F-B2EE-D6C2A623E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8" y="643467"/>
            <a:ext cx="10977231" cy="5571065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" r="17310" b="-2"/>
          <a:stretch/>
        </p:blipFill>
        <p:spPr>
          <a:xfrm>
            <a:off x="772925" y="804334"/>
            <a:ext cx="6600859" cy="5249331"/>
          </a:xfrm>
          <a:prstGeom prst="rect">
            <a:avLst/>
          </a:prstGeom>
        </p:spPr>
      </p:pic>
      <p:pic>
        <p:nvPicPr>
          <p:cNvPr id="5" name="Immagine 4" descr="Immagine che contiene verde&#10;&#10;Descrizione generata automaticamente">
            <a:extLst>
              <a:ext uri="{FF2B5EF4-FFF2-40B4-BE49-F238E27FC236}">
                <a16:creationId xmlns:a16="http://schemas.microsoft.com/office/drawing/2014/main" id="{92535F23-1E38-B67F-C84B-89585CFAE3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4" r="4181" b="-3"/>
          <a:stretch/>
        </p:blipFill>
        <p:spPr>
          <a:xfrm>
            <a:off x="7534656" y="804334"/>
            <a:ext cx="3893764" cy="524933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258DA3B-A017-4F45-878F-BA2D35D31A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571" y="2227201"/>
            <a:ext cx="5117566" cy="240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48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B0EE377-F3B4-4183-7A1E-DBB27AE4D3DE}"/>
              </a:ext>
            </a:extLst>
          </p:cNvPr>
          <p:cNvSpPr txBox="1"/>
          <p:nvPr/>
        </p:nvSpPr>
        <p:spPr>
          <a:xfrm>
            <a:off x="307848" y="705947"/>
            <a:ext cx="11378630" cy="5638531"/>
          </a:xfrm>
          <a:prstGeom prst="rect">
            <a:avLst/>
          </a:prstGeom>
          <a:solidFill>
            <a:schemeClr val="bg1">
              <a:lumMod val="95000"/>
              <a:lumOff val="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endParaRPr lang="it-IT" sz="1600" dirty="0"/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it-IT" sz="1600" b="1" dirty="0"/>
              <a:t>Ogni richiesta di supporto (intesa come estrazione dati) deve passare per il servizio DWH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it-IT" sz="1600" b="1" dirty="0"/>
              <a:t>In fase di sviluppo degli applicativi investiamo del tempo per immaginare la successiva fase di estrazione e analisi dati dal punto di visa degli utenti finali  (e del management) . 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it-IT" sz="1600" b="1" dirty="0"/>
              <a:t>Il risultato delle operazioni di correlazione ed </a:t>
            </a:r>
            <a:r>
              <a:rPr lang="it-IT" sz="1600" b="1" dirty="0" err="1"/>
              <a:t>integraizone</a:t>
            </a:r>
            <a:r>
              <a:rPr lang="it-IT" sz="1600" b="1" dirty="0"/>
              <a:t> dei dati provenienti da diverse forni porta alla formazione di un dataset che deve essere validato da parte degli sviluppatori (e poi dagli Esperti di Dominio) .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it-IT" sz="1600" b="1" dirty="0"/>
              <a:t>Il servizio DWH e gli Sviluppatori interagiscono in maniera proattiva per creare negli utenti finali (e internamente) una maggiore sensibilità sull’analisi dei dati. 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it-IT" sz="1600" b="1" dirty="0"/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it-IT" sz="1600" b="1" dirty="0"/>
              <a:t>Viene istituito un momento fisso bisettimanale (Venerdì) in cui sviluppatori e servizio DWH si ritengono impegnati in attività di «ricostruzione e presa in carico del modello dati» di uno degli applicativi legacy. Gli sviluppatori preparano preventivamente una rappresentazione (anche informale) dei dati dell’applicativo, il gruppo DWH ritorna una rappresentazione documentata e una ricostruzione orientata all’integrazione dei dati dell’ applicazione in un dataset finale.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endParaRPr lang="it-IT" sz="1600" b="1" dirty="0"/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it-IT" sz="1600" b="1" dirty="0"/>
              <a:t>Ogni </a:t>
            </a:r>
            <a:r>
              <a:rPr lang="it-IT" sz="1600" b="1" dirty="0" err="1"/>
              <a:t>setimana</a:t>
            </a:r>
            <a:r>
              <a:rPr lang="it-IT" sz="1600" b="1" dirty="0"/>
              <a:t>, in coda </a:t>
            </a:r>
            <a:r>
              <a:rPr lang="it-IT" sz="1600" b="1" dirty="0" err="1"/>
              <a:t>all</a:t>
            </a:r>
            <a:r>
              <a:rPr lang="it-IT" sz="1600" b="1" dirty="0"/>
              <a:t> riunione dei responsabili, vengo chiamato in call per avanzamento lavori e decidere assieme (a chi è interessato in massimo 5/10 min) quale sia il prossimo applicativo legacy da analizzare nel prossimo appuntamento tecnico bisettimanale.</a:t>
            </a:r>
            <a:endParaRPr lang="it-IT" sz="1100" dirty="0">
              <a:solidFill>
                <a:srgbClr val="0070C0"/>
              </a:solidFill>
            </a:endParaRP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7828F2DC-9364-3EAB-8893-3A89E21E62B3}"/>
              </a:ext>
            </a:extLst>
          </p:cNvPr>
          <p:cNvSpPr txBox="1">
            <a:spLocks/>
          </p:cNvSpPr>
          <p:nvPr/>
        </p:nvSpPr>
        <p:spPr>
          <a:xfrm>
            <a:off x="19050" y="36212"/>
            <a:ext cx="12172930" cy="78102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i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Strategy “in Action”</a:t>
            </a:r>
            <a:endParaRPr lang="it-IT" sz="360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7F95A74-A968-79A3-7495-5A8AB2CBEE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754" y="36092"/>
            <a:ext cx="731781" cy="65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30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6D826369-5187-1799-A8A0-B747655815A6}"/>
              </a:ext>
            </a:extLst>
          </p:cNvPr>
          <p:cNvSpPr txBox="1">
            <a:spLocks/>
          </p:cNvSpPr>
          <p:nvPr/>
        </p:nvSpPr>
        <p:spPr>
          <a:xfrm>
            <a:off x="19050" y="36212"/>
            <a:ext cx="12172930" cy="78102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i="1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BI &amp; DWH … Work </a:t>
            </a:r>
            <a:r>
              <a:rPr lang="en-US" sz="3600" i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in Progress </a:t>
            </a:r>
            <a:endParaRPr lang="it-IT" sz="360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6" name="CasellaDiTesto 4">
            <a:extLst>
              <a:ext uri="{FF2B5EF4-FFF2-40B4-BE49-F238E27FC236}">
                <a16:creationId xmlns:a16="http://schemas.microsoft.com/office/drawing/2014/main" id="{71ED41C2-63F1-5F4A-7F29-A0A21B7F71E7}"/>
              </a:ext>
            </a:extLst>
          </p:cNvPr>
          <p:cNvSpPr txBox="1"/>
          <p:nvPr/>
        </p:nvSpPr>
        <p:spPr>
          <a:xfrm>
            <a:off x="144988" y="757037"/>
            <a:ext cx="11902022" cy="5937480"/>
          </a:xfrm>
          <a:prstGeom prst="rect">
            <a:avLst/>
          </a:prstGeom>
          <a:solidFill>
            <a:schemeClr val="bg1">
              <a:lumMod val="95000"/>
              <a:lumOff val="5000"/>
              <a:alpha val="75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7150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Migrazione Jasper Report Server  7.9/8.0 (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da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concludere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entro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Giugno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2023) </a:t>
            </a:r>
          </a:p>
          <a:p>
            <a:pPr marL="1028700" lvl="1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Revisione report dell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’ Area </a:t>
            </a:r>
            <a:r>
              <a:rPr lang="en-US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del Personale.</a:t>
            </a:r>
            <a:endParaRPr lang="en-US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</a:endParaRPr>
          </a:p>
          <a:p>
            <a:pPr marL="1028700" lvl="1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Rimozione plugin 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di </a:t>
            </a:r>
            <a:r>
              <a:rPr lang="en-US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Pre-</a:t>
            </a:r>
            <a:r>
              <a:rPr lang="en-US" b="1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Autenticazione</a:t>
            </a:r>
            <a:r>
              <a:rPr lang="en-US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(waiting) 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. </a:t>
            </a:r>
          </a:p>
          <a:p>
            <a:pPr marL="1028700" lvl="1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Jasper 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Report </a:t>
            </a:r>
            <a:r>
              <a:rPr lang="en-US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Server Standard su container Docker in locale 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(to do</a:t>
            </a:r>
            <a:r>
              <a:rPr lang="en-US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)   </a:t>
            </a:r>
            <a:endParaRPr lang="en-US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</a:endParaRPr>
          </a:p>
          <a:p>
            <a:pPr marL="57150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Area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della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Ricerca</a:t>
            </a:r>
            <a:r>
              <a:rPr lang="en-US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: Dataset FTE ok. In </a:t>
            </a:r>
            <a:r>
              <a:rPr lang="en-US" b="1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sviluppo</a:t>
            </a:r>
            <a:r>
              <a:rPr lang="en-US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un primo report (GLV 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&amp;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Preventivi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/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Consuntivi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) </a:t>
            </a:r>
          </a:p>
          <a:p>
            <a:pPr marL="57150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Ciclo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Acquisti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</a:t>
            </a:r>
            <a:r>
              <a:rPr lang="en-US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: (waiting) abbiamo un report v0.1, </a:t>
            </a:r>
            <a:r>
              <a:rPr lang="en-US" b="1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mancano</a:t>
            </a:r>
            <a:r>
              <a:rPr lang="en-US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alcuni dettagli da definire mentre ricostruiamo il 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nuovo Dataset</a:t>
            </a:r>
          </a:p>
          <a:p>
            <a:pPr marL="57150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Job ETL : 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r</a:t>
            </a:r>
            <a:r>
              <a:rPr lang="en-US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un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multiplo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</a:t>
            </a:r>
            <a:r>
              <a:rPr lang="en-US" b="1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giornaliero</a:t>
            </a:r>
            <a:r>
              <a:rPr lang="en-US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da ripristinare (fortemente richiesto 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da </a:t>
            </a:r>
            <a:r>
              <a:rPr lang="en-US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tutti i Direttori) (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to do)</a:t>
            </a:r>
          </a:p>
          <a:p>
            <a:pPr marL="57150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Revisione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della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procedura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di Stage di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Bilancio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su EBS </a:t>
            </a:r>
          </a:p>
          <a:p>
            <a:pPr marL="1028700" lvl="1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ridotto il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carico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agli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ultimi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2 anni, ma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va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trovata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una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strategia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diversa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per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superare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i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limiti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impost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dai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package di APPS</a:t>
            </a:r>
          </a:p>
          <a:p>
            <a:pPr marL="57150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Scrittura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di un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documento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comparative sui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requisiti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per I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nuovi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tool da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inserire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in roadmap Datawarehouse</a:t>
            </a:r>
          </a:p>
          <a:p>
            <a:pPr marL="57150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ym typeface="Wingdings" panose="05000000000000000000" pitchFamily="2" charset="2"/>
              </a:rPr>
              <a:t>Mancano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ym typeface="Wingdings" panose="05000000000000000000" pitchFamily="2" charset="2"/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ym typeface="Wingdings" panose="05000000000000000000" pitchFamily="2" charset="2"/>
              </a:rPr>
              <a:t>alcune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ym typeface="Wingdings" panose="05000000000000000000" pitchFamily="2" charset="2"/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ym typeface="Wingdings" panose="05000000000000000000" pitchFamily="2" charset="2"/>
              </a:rPr>
              <a:t>operazioni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ym typeface="Wingdings" panose="05000000000000000000" pitchFamily="2" charset="2"/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ym typeface="Wingdings" panose="05000000000000000000" pitchFamily="2" charset="2"/>
              </a:rPr>
              <a:t>sul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ym typeface="Wingdings" panose="05000000000000000000" pitchFamily="2" charset="2"/>
              </a:rPr>
              <a:t> repo Git per ETL e Report JRXML. </a:t>
            </a:r>
          </a:p>
          <a:p>
            <a:pPr marL="57150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ym typeface="Wingdings" panose="05000000000000000000" pitchFamily="2" charset="2"/>
              </a:rPr>
              <a:t>Commissione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ym typeface="Wingdings" panose="05000000000000000000" pitchFamily="2" charset="2"/>
              </a:rPr>
              <a:t> per la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ym typeface="Wingdings" panose="05000000000000000000" pitchFamily="2" charset="2"/>
              </a:rPr>
              <a:t>Borsa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ym typeface="Wingdings" panose="05000000000000000000" pitchFamily="2" charset="2"/>
              </a:rPr>
              <a:t> di Studio definite,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ym typeface="Wingdings" panose="05000000000000000000" pitchFamily="2" charset="2"/>
              </a:rPr>
              <a:t>speriamo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ym typeface="Wingdings" panose="05000000000000000000" pitchFamily="2" charset="2"/>
              </a:rPr>
              <a:t> di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ym typeface="Wingdings" panose="05000000000000000000" pitchFamily="2" charset="2"/>
              </a:rPr>
              <a:t>avere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ym typeface="Wingdings" panose="05000000000000000000" pitchFamily="2" charset="2"/>
              </a:rPr>
              <a:t> 1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ym typeface="Wingdings" panose="05000000000000000000" pitchFamily="2" charset="2"/>
              </a:rPr>
              <a:t>fte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ym typeface="Wingdings" panose="05000000000000000000" pitchFamily="2" charset="2"/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ym typeface="Wingdings" panose="05000000000000000000" pitchFamily="2" charset="2"/>
              </a:rPr>
              <a:t>entro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ym typeface="Wingdings" panose="05000000000000000000" pitchFamily="2" charset="2"/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ym typeface="Wingdings" panose="05000000000000000000" pitchFamily="2" charset="2"/>
              </a:rPr>
              <a:t>Luglio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ym typeface="Wingdings" panose="05000000000000000000" pitchFamily="2" charset="2"/>
              </a:rPr>
              <a:t>. </a:t>
            </a:r>
            <a:endParaRPr lang="en-US" sz="16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ym typeface="Wingdings" panose="05000000000000000000" pitchFamily="2" charset="2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3776785-3735-4007-E71A-5E7866132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754" y="36092"/>
            <a:ext cx="731781" cy="65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90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5A613B9-6613-9308-51BE-AF45C5285C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3CB4324-9AA7-04A5-D81C-07B5ED495D0F}"/>
              </a:ext>
            </a:extLst>
          </p:cNvPr>
          <p:cNvSpPr txBox="1">
            <a:spLocks/>
          </p:cNvSpPr>
          <p:nvPr/>
        </p:nvSpPr>
        <p:spPr>
          <a:xfrm>
            <a:off x="19050" y="36212"/>
            <a:ext cx="12172930" cy="78102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i="1" dirty="0" err="1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Stato</a:t>
            </a:r>
            <a:r>
              <a:rPr lang="en-US" sz="3600" i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del Servizio :</a:t>
            </a:r>
          </a:p>
          <a:p>
            <a:r>
              <a:rPr lang="en-US" sz="3600" i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ETL </a:t>
            </a:r>
            <a:r>
              <a:rPr lang="en-US" sz="3600" i="1" dirty="0" err="1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Architettura</a:t>
            </a:r>
            <a:r>
              <a:rPr lang="en-US" sz="3600" i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attuale</a:t>
            </a:r>
            <a:r>
              <a:rPr lang="en-US" sz="3600" i="1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endParaRPr lang="it-IT" sz="360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7" name="CasellaDiTesto 4">
            <a:extLst>
              <a:ext uri="{FF2B5EF4-FFF2-40B4-BE49-F238E27FC236}">
                <a16:creationId xmlns:a16="http://schemas.microsoft.com/office/drawing/2014/main" id="{E907D0BD-3CC6-5F5B-E951-569090FA06F0}"/>
              </a:ext>
            </a:extLst>
          </p:cNvPr>
          <p:cNvSpPr txBox="1"/>
          <p:nvPr/>
        </p:nvSpPr>
        <p:spPr>
          <a:xfrm>
            <a:off x="137578" y="1055363"/>
            <a:ext cx="11902022" cy="2454196"/>
          </a:xfrm>
          <a:prstGeom prst="rect">
            <a:avLst/>
          </a:prstGeom>
          <a:solidFill>
            <a:schemeClr val="bg1">
              <a:lumMod val="95000"/>
              <a:lumOff val="5000"/>
              <a:alpha val="75000"/>
            </a:schemeClr>
          </a:solidFill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57150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v"/>
            </a:pPr>
            <a:r>
              <a:rPr lang="en-US" b="1" u="sng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I Dataset </a:t>
            </a:r>
            <a:r>
              <a:rPr lang="en-US" b="1" u="sng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attuali</a:t>
            </a:r>
            <a:r>
              <a:rPr lang="en-US" b="1" u="sng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NON </a:t>
            </a:r>
            <a:r>
              <a:rPr lang="en-US" b="1" u="sng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implementano</a:t>
            </a:r>
            <a:r>
              <a:rPr lang="en-US" b="1" u="sng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</a:t>
            </a:r>
            <a:r>
              <a:rPr lang="en-US" b="1" u="sng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ancora</a:t>
            </a:r>
            <a:r>
              <a:rPr lang="en-US" b="1" u="sng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lo </a:t>
            </a:r>
            <a:r>
              <a:rPr lang="en-US" sz="2000" b="1" i="1" u="sng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standard </a:t>
            </a:r>
            <a:r>
              <a:rPr lang="en-US" sz="2000" b="1" i="1" u="sng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Multidimensionale</a:t>
            </a:r>
            <a:r>
              <a:rPr lang="en-US" sz="2000" b="1" i="1" u="sng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per </a:t>
            </a:r>
            <a:r>
              <a:rPr lang="en-US" sz="2000" b="1" i="1" u="sng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Datawarehouse</a:t>
            </a:r>
            <a:r>
              <a:rPr lang="en-US" sz="2000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 </a:t>
            </a:r>
            <a:r>
              <a:rPr lang="en-US" b="1" i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3300"/>
                </a:solidFill>
              </a:rPr>
              <a:t>!!!</a:t>
            </a: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3300"/>
              </a:solidFill>
            </a:endParaRP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(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anche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perchè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non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abbiamo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uno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strumento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OLAP per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l’Analisi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dei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dati).</a:t>
            </a:r>
          </a:p>
          <a:p>
            <a:pPr marL="57150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v"/>
            </a:pP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Reportistica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Statica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Jasper  (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implementano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la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raccolta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dati in due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modi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diversi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) :</a:t>
            </a:r>
          </a:p>
          <a:p>
            <a:pPr marL="742950" lvl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i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)  Dataset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integrato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: Il report integra le query di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estrazione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dei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dati a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partire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dale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risorse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finali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.</a:t>
            </a:r>
          </a:p>
          <a:p>
            <a:pPr marL="742950" lvl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ii) Layer di Backend : Il report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richiama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alcune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funzioni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di backend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implementate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sul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database di DWH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che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effettuano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vari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controlli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e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compilano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il dataset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che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viene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restituito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al report per la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visualizzazione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(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modello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applicato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da tutti I </a:t>
            </a:r>
            <a:r>
              <a:rPr lang="en-US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nuovi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 report dal 2020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ym typeface="Wingdings" panose="05000000000000000000" pitchFamily="2" charset="2"/>
              </a:rPr>
              <a:t></a:t>
            </a:r>
            <a:r>
              <a:rPr lang="en-US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</a:rPr>
              <a:t>).</a:t>
            </a:r>
          </a:p>
        </p:txBody>
      </p:sp>
      <p:sp>
        <p:nvSpPr>
          <p:cNvPr id="8" name="CasellaDiTesto 4">
            <a:extLst>
              <a:ext uri="{FF2B5EF4-FFF2-40B4-BE49-F238E27FC236}">
                <a16:creationId xmlns:a16="http://schemas.microsoft.com/office/drawing/2014/main" id="{9BFB3F27-960A-46C2-2A3A-A26F18272F89}"/>
              </a:ext>
            </a:extLst>
          </p:cNvPr>
          <p:cNvSpPr txBox="1"/>
          <p:nvPr/>
        </p:nvSpPr>
        <p:spPr>
          <a:xfrm>
            <a:off x="7422152" y="3498921"/>
            <a:ext cx="4507505" cy="297546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Schedula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e Refresh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dei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dati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giornaliere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In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caso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errori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,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tramite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re-run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dei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job,  è possible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intervenire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solo su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alcuni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dataset,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lasciando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inalterati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gli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altri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Le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varie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fasi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elaborazione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dei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dati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seguono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lo standard ETL (Extract Transform Load) con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alcune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eccezioni</a:t>
            </a: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09BA66A-481A-9422-A444-F88497D039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481" y="66087"/>
            <a:ext cx="731781" cy="651838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0C54CCC0-DF8D-AB83-64F1-5E6B831EC600}"/>
              </a:ext>
            </a:extLst>
          </p:cNvPr>
          <p:cNvGrpSpPr/>
          <p:nvPr/>
        </p:nvGrpSpPr>
        <p:grpSpPr>
          <a:xfrm>
            <a:off x="46313" y="3878664"/>
            <a:ext cx="7454778" cy="2481903"/>
            <a:chOff x="46313" y="3878664"/>
            <a:chExt cx="7454778" cy="2481903"/>
          </a:xfrm>
        </p:grpSpPr>
        <p:sp>
          <p:nvSpPr>
            <p:cNvPr id="11" name="Titolo 1">
              <a:extLst>
                <a:ext uri="{FF2B5EF4-FFF2-40B4-BE49-F238E27FC236}">
                  <a16:creationId xmlns:a16="http://schemas.microsoft.com/office/drawing/2014/main" id="{DD5943D6-3356-43E0-2E10-2E0EE141C037}"/>
                </a:ext>
              </a:extLst>
            </p:cNvPr>
            <p:cNvSpPr txBox="1">
              <a:spLocks/>
            </p:cNvSpPr>
            <p:nvPr/>
          </p:nvSpPr>
          <p:spPr>
            <a:xfrm>
              <a:off x="46313" y="3922864"/>
              <a:ext cx="3596420" cy="489080"/>
            </a:xfrm>
            <a:prstGeom prst="rect">
              <a:avLst/>
            </a:prstGeom>
            <a:effectLst>
              <a:outerShdw blurRad="25400" dir="17880000">
                <a:srgbClr val="000000">
                  <a:alpha val="46000"/>
                </a:srgbClr>
              </a:outerShdw>
            </a:effectLst>
          </p:spPr>
          <p:txBody>
            <a:bodyPr vert="horz" lIns="91440" tIns="45720" rIns="91440" bIns="45720" rtlCol="0" anchor="b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000" kern="1200">
                  <a:ln>
                    <a:solidFill>
                      <a:schemeClr val="bg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2"/>
                  </a:solidFill>
                  <a:effectLst>
                    <a:outerShdw blurRad="9525" dist="25400" dir="14640000" algn="tl" rotWithShape="0">
                      <a:schemeClr val="bg1">
                        <a:alpha val="30000"/>
                      </a:schemeClr>
                    </a:outerShdw>
                  </a:effectLst>
                  <a:latin typeface="+mj-lt"/>
                  <a:ea typeface="+mj-ea"/>
                  <a:cs typeface="Trebuchet M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US" sz="2400" b="1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Batch Data Pipeline</a:t>
              </a:r>
            </a:p>
          </p:txBody>
        </p:sp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21BDBD77-2D1E-C34C-048C-82901ED50B1E}"/>
                </a:ext>
              </a:extLst>
            </p:cNvPr>
            <p:cNvGrpSpPr/>
            <p:nvPr/>
          </p:nvGrpSpPr>
          <p:grpSpPr>
            <a:xfrm>
              <a:off x="652217" y="3878664"/>
              <a:ext cx="6848874" cy="2481903"/>
              <a:chOff x="3891852" y="3336985"/>
              <a:chExt cx="6848874" cy="2481903"/>
            </a:xfrm>
          </p:grpSpPr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0830F329-4CC9-C138-B78F-FBA74FE382A9}"/>
                  </a:ext>
                </a:extLst>
              </p:cNvPr>
              <p:cNvSpPr/>
              <p:nvPr/>
            </p:nvSpPr>
            <p:spPr>
              <a:xfrm>
                <a:off x="5731189" y="4142897"/>
                <a:ext cx="2201327" cy="1520632"/>
              </a:xfrm>
              <a:custGeom>
                <a:avLst/>
                <a:gdLst>
                  <a:gd name="connsiteX0" fmla="*/ 0 w 2201327"/>
                  <a:gd name="connsiteY0" fmla="*/ 0 h 1520632"/>
                  <a:gd name="connsiteX1" fmla="*/ 506305 w 2201327"/>
                  <a:gd name="connsiteY1" fmla="*/ 0 h 1520632"/>
                  <a:gd name="connsiteX2" fmla="*/ 990597 w 2201327"/>
                  <a:gd name="connsiteY2" fmla="*/ 0 h 1520632"/>
                  <a:gd name="connsiteX3" fmla="*/ 1540929 w 2201327"/>
                  <a:gd name="connsiteY3" fmla="*/ 0 h 1520632"/>
                  <a:gd name="connsiteX4" fmla="*/ 2201327 w 2201327"/>
                  <a:gd name="connsiteY4" fmla="*/ 0 h 1520632"/>
                  <a:gd name="connsiteX5" fmla="*/ 2201327 w 2201327"/>
                  <a:gd name="connsiteY5" fmla="*/ 476465 h 1520632"/>
                  <a:gd name="connsiteX6" fmla="*/ 2201327 w 2201327"/>
                  <a:gd name="connsiteY6" fmla="*/ 937723 h 1520632"/>
                  <a:gd name="connsiteX7" fmla="*/ 2201327 w 2201327"/>
                  <a:gd name="connsiteY7" fmla="*/ 1520632 h 1520632"/>
                  <a:gd name="connsiteX8" fmla="*/ 1628982 w 2201327"/>
                  <a:gd name="connsiteY8" fmla="*/ 1520632 h 1520632"/>
                  <a:gd name="connsiteX9" fmla="*/ 1056637 w 2201327"/>
                  <a:gd name="connsiteY9" fmla="*/ 1520632 h 1520632"/>
                  <a:gd name="connsiteX10" fmla="*/ 484292 w 2201327"/>
                  <a:gd name="connsiteY10" fmla="*/ 1520632 h 1520632"/>
                  <a:gd name="connsiteX11" fmla="*/ 0 w 2201327"/>
                  <a:gd name="connsiteY11" fmla="*/ 1520632 h 1520632"/>
                  <a:gd name="connsiteX12" fmla="*/ 0 w 2201327"/>
                  <a:gd name="connsiteY12" fmla="*/ 1013755 h 1520632"/>
                  <a:gd name="connsiteX13" fmla="*/ 0 w 2201327"/>
                  <a:gd name="connsiteY13" fmla="*/ 537290 h 1520632"/>
                  <a:gd name="connsiteX14" fmla="*/ 0 w 2201327"/>
                  <a:gd name="connsiteY14" fmla="*/ 0 h 152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01327" h="1520632" extrusionOk="0">
                    <a:moveTo>
                      <a:pt x="0" y="0"/>
                    </a:moveTo>
                    <a:cubicBezTo>
                      <a:pt x="175363" y="-1389"/>
                      <a:pt x="303965" y="-17032"/>
                      <a:pt x="506305" y="0"/>
                    </a:cubicBezTo>
                    <a:cubicBezTo>
                      <a:pt x="708645" y="17032"/>
                      <a:pt x="792503" y="4795"/>
                      <a:pt x="990597" y="0"/>
                    </a:cubicBezTo>
                    <a:cubicBezTo>
                      <a:pt x="1188691" y="-4795"/>
                      <a:pt x="1427925" y="5577"/>
                      <a:pt x="1540929" y="0"/>
                    </a:cubicBezTo>
                    <a:cubicBezTo>
                      <a:pt x="1653933" y="-5577"/>
                      <a:pt x="2004869" y="29076"/>
                      <a:pt x="2201327" y="0"/>
                    </a:cubicBezTo>
                    <a:cubicBezTo>
                      <a:pt x="2195732" y="191690"/>
                      <a:pt x="2216541" y="338015"/>
                      <a:pt x="2201327" y="476465"/>
                    </a:cubicBezTo>
                    <a:cubicBezTo>
                      <a:pt x="2186113" y="614916"/>
                      <a:pt x="2190702" y="814997"/>
                      <a:pt x="2201327" y="937723"/>
                    </a:cubicBezTo>
                    <a:cubicBezTo>
                      <a:pt x="2211952" y="1060449"/>
                      <a:pt x="2172626" y="1376721"/>
                      <a:pt x="2201327" y="1520632"/>
                    </a:cubicBezTo>
                    <a:cubicBezTo>
                      <a:pt x="2028230" y="1541535"/>
                      <a:pt x="1878843" y="1528594"/>
                      <a:pt x="1628982" y="1520632"/>
                    </a:cubicBezTo>
                    <a:cubicBezTo>
                      <a:pt x="1379121" y="1512670"/>
                      <a:pt x="1213629" y="1538211"/>
                      <a:pt x="1056637" y="1520632"/>
                    </a:cubicBezTo>
                    <a:cubicBezTo>
                      <a:pt x="899645" y="1503053"/>
                      <a:pt x="753967" y="1493046"/>
                      <a:pt x="484292" y="1520632"/>
                    </a:cubicBezTo>
                    <a:cubicBezTo>
                      <a:pt x="214618" y="1548218"/>
                      <a:pt x="122688" y="1519073"/>
                      <a:pt x="0" y="1520632"/>
                    </a:cubicBezTo>
                    <a:cubicBezTo>
                      <a:pt x="22904" y="1395720"/>
                      <a:pt x="-14843" y="1250362"/>
                      <a:pt x="0" y="1013755"/>
                    </a:cubicBezTo>
                    <a:cubicBezTo>
                      <a:pt x="14843" y="777148"/>
                      <a:pt x="-1978" y="769217"/>
                      <a:pt x="0" y="537290"/>
                    </a:cubicBezTo>
                    <a:cubicBezTo>
                      <a:pt x="1978" y="305364"/>
                      <a:pt x="-16402" y="147813"/>
                      <a:pt x="0" y="0"/>
                    </a:cubicBezTo>
                    <a:close/>
                  </a:path>
                </a:pathLst>
              </a:custGeom>
              <a:noFill/>
              <a:ln w="28575">
                <a:solidFill>
                  <a:schemeClr val="tx2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2791724391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F502CF5B-B284-7AB2-0C42-3984CFD00DB4}"/>
                  </a:ext>
                </a:extLst>
              </p:cNvPr>
              <p:cNvSpPr txBox="1"/>
              <p:nvPr/>
            </p:nvSpPr>
            <p:spPr>
              <a:xfrm>
                <a:off x="5708175" y="3794185"/>
                <a:ext cx="1274360" cy="369332"/>
              </a:xfrm>
              <a:custGeom>
                <a:avLst/>
                <a:gdLst>
                  <a:gd name="connsiteX0" fmla="*/ 0 w 1274360"/>
                  <a:gd name="connsiteY0" fmla="*/ 0 h 369332"/>
                  <a:gd name="connsiteX1" fmla="*/ 624436 w 1274360"/>
                  <a:gd name="connsiteY1" fmla="*/ 0 h 369332"/>
                  <a:gd name="connsiteX2" fmla="*/ 1274360 w 1274360"/>
                  <a:gd name="connsiteY2" fmla="*/ 0 h 369332"/>
                  <a:gd name="connsiteX3" fmla="*/ 1274360 w 1274360"/>
                  <a:gd name="connsiteY3" fmla="*/ 369332 h 369332"/>
                  <a:gd name="connsiteX4" fmla="*/ 637180 w 1274360"/>
                  <a:gd name="connsiteY4" fmla="*/ 369332 h 369332"/>
                  <a:gd name="connsiteX5" fmla="*/ 0 w 1274360"/>
                  <a:gd name="connsiteY5" fmla="*/ 369332 h 369332"/>
                  <a:gd name="connsiteX6" fmla="*/ 0 w 1274360"/>
                  <a:gd name="connsiteY6" fmla="*/ 0 h 369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4360" h="369332" extrusionOk="0">
                    <a:moveTo>
                      <a:pt x="0" y="0"/>
                    </a:moveTo>
                    <a:cubicBezTo>
                      <a:pt x="243744" y="-13814"/>
                      <a:pt x="486142" y="1016"/>
                      <a:pt x="624436" y="0"/>
                    </a:cubicBezTo>
                    <a:cubicBezTo>
                      <a:pt x="762730" y="-1016"/>
                      <a:pt x="1050810" y="27372"/>
                      <a:pt x="1274360" y="0"/>
                    </a:cubicBezTo>
                    <a:cubicBezTo>
                      <a:pt x="1269083" y="78977"/>
                      <a:pt x="1277176" y="271296"/>
                      <a:pt x="1274360" y="369332"/>
                    </a:cubicBezTo>
                    <a:cubicBezTo>
                      <a:pt x="1125079" y="359493"/>
                      <a:pt x="911697" y="367504"/>
                      <a:pt x="637180" y="369332"/>
                    </a:cubicBezTo>
                    <a:cubicBezTo>
                      <a:pt x="362663" y="371160"/>
                      <a:pt x="302224" y="394422"/>
                      <a:pt x="0" y="369332"/>
                    </a:cubicBezTo>
                    <a:cubicBezTo>
                      <a:pt x="-2324" y="217080"/>
                      <a:pt x="-5834" y="88445"/>
                      <a:pt x="0" y="0"/>
                    </a:cubicBezTo>
                    <a:close/>
                  </a:path>
                </a:pathLst>
              </a:custGeom>
              <a:noFill/>
              <a:ln w="31750">
                <a:solidFill>
                  <a:schemeClr val="tx2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b="1">
                    <a:latin typeface="Dreaming Outloud Pro" panose="03050502040302030504" pitchFamily="66" charset="0"/>
                    <a:cs typeface="Dreaming Outloud Pro" panose="03050502040302030504" pitchFamily="66" charset="0"/>
                  </a:rPr>
                  <a:t>Batch ETL</a:t>
                </a:r>
              </a:p>
            </p:txBody>
          </p:sp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811A60A2-6959-5FEA-A344-E3D047AA4812}"/>
                  </a:ext>
                </a:extLst>
              </p:cNvPr>
              <p:cNvSpPr txBox="1"/>
              <p:nvPr/>
            </p:nvSpPr>
            <p:spPr>
              <a:xfrm>
                <a:off x="6132351" y="4338306"/>
                <a:ext cx="135453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>
                    <a:latin typeface="Dreaming Outloud Pro" panose="03050502040302030504" pitchFamily="66" charset="0"/>
                    <a:cs typeface="Dreaming Outloud Pro" panose="03050502040302030504" pitchFamily="66" charset="0"/>
                  </a:rPr>
                  <a:t>Import </a:t>
                </a:r>
              </a:p>
              <a:p>
                <a:r>
                  <a:rPr lang="it-IT">
                    <a:latin typeface="Dreaming Outloud Pro" panose="03050502040302030504" pitchFamily="66" charset="0"/>
                    <a:cs typeface="Dreaming Outloud Pro" panose="03050502040302030504" pitchFamily="66" charset="0"/>
                  </a:rPr>
                  <a:t>Preparatory</a:t>
                </a:r>
              </a:p>
              <a:p>
                <a:r>
                  <a:rPr lang="it-IT">
                    <a:latin typeface="Dreaming Outloud Pro" panose="03050502040302030504" pitchFamily="66" charset="0"/>
                    <a:cs typeface="Dreaming Outloud Pro" panose="03050502040302030504" pitchFamily="66" charset="0"/>
                  </a:rPr>
                  <a:t>Staging</a:t>
                </a:r>
              </a:p>
              <a:p>
                <a:r>
                  <a:rPr lang="it-IT">
                    <a:latin typeface="Dreaming Outloud Pro" panose="03050502040302030504" pitchFamily="66" charset="0"/>
                    <a:cs typeface="Dreaming Outloud Pro" panose="03050502040302030504" pitchFamily="66" charset="0"/>
                  </a:rPr>
                  <a:t>Datamart</a:t>
                </a:r>
              </a:p>
            </p:txBody>
          </p:sp>
          <p:sp>
            <p:nvSpPr>
              <p:cNvPr id="16" name="Freccia circolare a sinistra 15">
                <a:extLst>
                  <a:ext uri="{FF2B5EF4-FFF2-40B4-BE49-F238E27FC236}">
                    <a16:creationId xmlns:a16="http://schemas.microsoft.com/office/drawing/2014/main" id="{0DE9C9A3-BAA5-CF18-5132-2B41E5F6158E}"/>
                  </a:ext>
                </a:extLst>
              </p:cNvPr>
              <p:cNvSpPr/>
              <p:nvPr/>
            </p:nvSpPr>
            <p:spPr>
              <a:xfrm>
                <a:off x="7440792" y="4877843"/>
                <a:ext cx="239486" cy="242729"/>
              </a:xfrm>
              <a:prstGeom prst="curved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Freccia circolare a destra 16">
                <a:extLst>
                  <a:ext uri="{FF2B5EF4-FFF2-40B4-BE49-F238E27FC236}">
                    <a16:creationId xmlns:a16="http://schemas.microsoft.com/office/drawing/2014/main" id="{D2B73AFA-04A5-5A2D-F49F-53FEA9801D0C}"/>
                  </a:ext>
                </a:extLst>
              </p:cNvPr>
              <p:cNvSpPr/>
              <p:nvPr/>
            </p:nvSpPr>
            <p:spPr>
              <a:xfrm>
                <a:off x="5878624" y="4561580"/>
                <a:ext cx="253727" cy="242729"/>
              </a:xfrm>
              <a:prstGeom prst="curv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Freccia circolare a destra 17">
                <a:extLst>
                  <a:ext uri="{FF2B5EF4-FFF2-40B4-BE49-F238E27FC236}">
                    <a16:creationId xmlns:a16="http://schemas.microsoft.com/office/drawing/2014/main" id="{51DDE3C5-883B-16EA-B451-0128CAA2F9DB}"/>
                  </a:ext>
                </a:extLst>
              </p:cNvPr>
              <p:cNvSpPr/>
              <p:nvPr/>
            </p:nvSpPr>
            <p:spPr>
              <a:xfrm>
                <a:off x="5878624" y="5120572"/>
                <a:ext cx="253727" cy="242729"/>
              </a:xfrm>
              <a:prstGeom prst="curv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9" name="Input penna 18">
                    <a:extLst>
                      <a:ext uri="{FF2B5EF4-FFF2-40B4-BE49-F238E27FC236}">
                        <a16:creationId xmlns:a16="http://schemas.microsoft.com/office/drawing/2014/main" id="{3CD0CC0F-F02B-7618-936B-8520AECFA72A}"/>
                      </a:ext>
                    </a:extLst>
                  </p14:cNvPr>
                  <p14:cNvContentPartPr/>
                  <p14:nvPr/>
                </p14:nvContentPartPr>
                <p14:xfrm>
                  <a:off x="6252008" y="4549406"/>
                  <a:ext cx="719640" cy="33840"/>
                </p14:xfrm>
              </p:contentPart>
            </mc:Choice>
            <mc:Fallback xmlns="">
              <p:pic>
                <p:nvPicPr>
                  <p:cNvPr id="17" name="Input penna 16">
                    <a:extLst>
                      <a:ext uri="{FF2B5EF4-FFF2-40B4-BE49-F238E27FC236}">
                        <a16:creationId xmlns:a16="http://schemas.microsoft.com/office/drawing/2014/main" id="{5E3993D8-1892-B97B-BB01-96DCD7FBCA05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198008" y="4441406"/>
                    <a:ext cx="827280" cy="249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20" name="Input penna 19">
                    <a:extLst>
                      <a:ext uri="{FF2B5EF4-FFF2-40B4-BE49-F238E27FC236}">
                        <a16:creationId xmlns:a16="http://schemas.microsoft.com/office/drawing/2014/main" id="{17C353D7-FA57-2CDB-A803-3FAF637AD441}"/>
                      </a:ext>
                    </a:extLst>
                  </p14:cNvPr>
                  <p14:cNvContentPartPr/>
                  <p14:nvPr/>
                </p14:nvContentPartPr>
                <p14:xfrm>
                  <a:off x="6219248" y="4800326"/>
                  <a:ext cx="1098720" cy="360"/>
                </p14:xfrm>
              </p:contentPart>
            </mc:Choice>
            <mc:Fallback xmlns="">
              <p:pic>
                <p:nvPicPr>
                  <p:cNvPr id="18" name="Input penna 17">
                    <a:extLst>
                      <a:ext uri="{FF2B5EF4-FFF2-40B4-BE49-F238E27FC236}">
                        <a16:creationId xmlns:a16="http://schemas.microsoft.com/office/drawing/2014/main" id="{7DB7B696-4A3D-59C8-3291-6116E3601BAF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165248" y="4692326"/>
                    <a:ext cx="1206360" cy="21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21" name="Input penna 20">
                    <a:extLst>
                      <a:ext uri="{FF2B5EF4-FFF2-40B4-BE49-F238E27FC236}">
                        <a16:creationId xmlns:a16="http://schemas.microsoft.com/office/drawing/2014/main" id="{442C30E0-9636-D00E-E313-B9DEF66FE0B3}"/>
                      </a:ext>
                    </a:extLst>
                  </p14:cNvPr>
                  <p14:cNvContentPartPr/>
                  <p14:nvPr/>
                </p14:nvContentPartPr>
                <p14:xfrm>
                  <a:off x="6186488" y="5050886"/>
                  <a:ext cx="695880" cy="11520"/>
                </p14:xfrm>
              </p:contentPart>
            </mc:Choice>
            <mc:Fallback xmlns="">
              <p:pic>
                <p:nvPicPr>
                  <p:cNvPr id="21" name="Input penna 20">
                    <a:extLst>
                      <a:ext uri="{FF2B5EF4-FFF2-40B4-BE49-F238E27FC236}">
                        <a16:creationId xmlns:a16="http://schemas.microsoft.com/office/drawing/2014/main" id="{63923BB4-7144-3E4A-E1CF-0F017CA0E315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6132488" y="4942886"/>
                    <a:ext cx="803520" cy="22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2" name="Input penna 21">
                    <a:extLst>
                      <a:ext uri="{FF2B5EF4-FFF2-40B4-BE49-F238E27FC236}">
                        <a16:creationId xmlns:a16="http://schemas.microsoft.com/office/drawing/2014/main" id="{20137E87-6808-5064-C416-A5A6C9CF334D}"/>
                      </a:ext>
                    </a:extLst>
                  </p14:cNvPr>
                  <p14:cNvContentPartPr/>
                  <p14:nvPr/>
                </p14:nvContentPartPr>
                <p14:xfrm>
                  <a:off x="6197288" y="5323046"/>
                  <a:ext cx="938880" cy="98640"/>
                </p14:xfrm>
              </p:contentPart>
            </mc:Choice>
            <mc:Fallback xmlns="">
              <p:pic>
                <p:nvPicPr>
                  <p:cNvPr id="22" name="Input penna 21">
                    <a:extLst>
                      <a:ext uri="{FF2B5EF4-FFF2-40B4-BE49-F238E27FC236}">
                        <a16:creationId xmlns:a16="http://schemas.microsoft.com/office/drawing/2014/main" id="{4CD8F9B8-231B-84CA-3E5A-6228A3AE27BB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143288" y="5215046"/>
                    <a:ext cx="1046520" cy="314280"/>
                  </a:xfrm>
                  <a:prstGeom prst="rect">
                    <a:avLst/>
                  </a:prstGeom>
                </p:spPr>
              </p:pic>
            </mc:Fallback>
          </mc:AlternateContent>
          <p:sp>
            <p:nvSpPr>
              <p:cNvPr id="23" name="Disco magnetico 22">
                <a:extLst>
                  <a:ext uri="{FF2B5EF4-FFF2-40B4-BE49-F238E27FC236}">
                    <a16:creationId xmlns:a16="http://schemas.microsoft.com/office/drawing/2014/main" id="{F5FDDAC7-55B1-A50D-A866-D28083156DC3}"/>
                  </a:ext>
                </a:extLst>
              </p:cNvPr>
              <p:cNvSpPr/>
              <p:nvPr/>
            </p:nvSpPr>
            <p:spPr>
              <a:xfrm>
                <a:off x="8453555" y="4903213"/>
                <a:ext cx="958438" cy="862752"/>
              </a:xfrm>
              <a:prstGeom prst="flowChartMagneticDisk">
                <a:avLst/>
              </a:prstGeom>
              <a:ln w="28575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b="1">
                  <a:latin typeface="Dreaming Outloud Pro" panose="03050502040302030504" pitchFamily="66" charset="0"/>
                  <a:cs typeface="Dreaming Outloud Pro" panose="03050502040302030504" pitchFamily="66" charset="0"/>
                </a:endParaRPr>
              </a:p>
            </p:txBody>
          </p:sp>
          <p:sp>
            <p:nvSpPr>
              <p:cNvPr id="24" name="Elaborazione alternativa 23">
                <a:extLst>
                  <a:ext uri="{FF2B5EF4-FFF2-40B4-BE49-F238E27FC236}">
                    <a16:creationId xmlns:a16="http://schemas.microsoft.com/office/drawing/2014/main" id="{FB8EADE2-FA40-2C53-DF75-4A7A6A7163BA}"/>
                  </a:ext>
                </a:extLst>
              </p:cNvPr>
              <p:cNvSpPr/>
              <p:nvPr/>
            </p:nvSpPr>
            <p:spPr>
              <a:xfrm>
                <a:off x="8453555" y="3346950"/>
                <a:ext cx="1010287" cy="862752"/>
              </a:xfrm>
              <a:prstGeom prst="flowChartAlternateProcess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>
                    <a:solidFill>
                      <a:schemeClr val="tx1"/>
                    </a:solidFill>
                    <a:latin typeface="Dreaming Outloud Pro" panose="03050502040302030504" pitchFamily="66" charset="0"/>
                    <a:cs typeface="Dreaming Outloud Pro" panose="03050502040302030504" pitchFamily="66" charset="0"/>
                  </a:rPr>
                  <a:t>Jasper Report Server</a:t>
                </a:r>
              </a:p>
            </p:txBody>
          </p:sp>
          <p:cxnSp>
            <p:nvCxnSpPr>
              <p:cNvPr id="25" name="Connettore 2 24">
                <a:extLst>
                  <a:ext uri="{FF2B5EF4-FFF2-40B4-BE49-F238E27FC236}">
                    <a16:creationId xmlns:a16="http://schemas.microsoft.com/office/drawing/2014/main" id="{F9BCE8FB-FD3F-ACE0-99FC-6AA84292E93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86611" y="4233790"/>
                <a:ext cx="0" cy="644053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B05FA4CC-C1D9-9498-C015-540E79D093B9}"/>
                  </a:ext>
                </a:extLst>
              </p:cNvPr>
              <p:cNvSpPr txBox="1"/>
              <p:nvPr/>
            </p:nvSpPr>
            <p:spPr>
              <a:xfrm>
                <a:off x="9449988" y="4938470"/>
                <a:ext cx="12907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>
                    <a:latin typeface="Dreaming Outloud Pro" panose="03050502040302030504" pitchFamily="66" charset="0"/>
                    <a:cs typeface="Dreaming Outloud Pro" panose="03050502040302030504" pitchFamily="66" charset="0"/>
                  </a:rPr>
                  <a:t>Dataset </a:t>
                </a:r>
              </a:p>
              <a:p>
                <a:r>
                  <a:rPr lang="it-IT">
                    <a:latin typeface="Dreaming Outloud Pro" panose="03050502040302030504" pitchFamily="66" charset="0"/>
                    <a:cs typeface="Dreaming Outloud Pro" panose="03050502040302030504" pitchFamily="66" charset="0"/>
                  </a:rPr>
                  <a:t>Consolidati</a:t>
                </a:r>
              </a:p>
            </p:txBody>
          </p:sp>
          <p:pic>
            <p:nvPicPr>
              <p:cNvPr id="27" name="Elemento grafico 26" descr="Grafico a barre contorno">
                <a:extLst>
                  <a:ext uri="{FF2B5EF4-FFF2-40B4-BE49-F238E27FC236}">
                    <a16:creationId xmlns:a16="http://schemas.microsoft.com/office/drawing/2014/main" id="{457E8792-C133-70D0-EC92-A552D23B70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9383507" y="333698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8" name="Elemento grafico 27" descr="Rete contorno">
                <a:extLst>
                  <a:ext uri="{FF2B5EF4-FFF2-40B4-BE49-F238E27FC236}">
                    <a16:creationId xmlns:a16="http://schemas.microsoft.com/office/drawing/2014/main" id="{498F6756-5349-D5DB-0DF7-3D511DC771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8700392" y="5346758"/>
                <a:ext cx="472130" cy="472130"/>
              </a:xfrm>
              <a:prstGeom prst="rect">
                <a:avLst/>
              </a:prstGeom>
            </p:spPr>
          </p:pic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BAC059CB-5B06-4B91-197B-9982E8494F97}"/>
                  </a:ext>
                </a:extLst>
              </p:cNvPr>
              <p:cNvSpPr txBox="1"/>
              <p:nvPr/>
            </p:nvSpPr>
            <p:spPr>
              <a:xfrm>
                <a:off x="8955465" y="4327797"/>
                <a:ext cx="60772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Dreaming Outloud Pro" panose="03050502040302030504" pitchFamily="66" charset="0"/>
                    <a:cs typeface="Dreaming Outloud Pro" panose="03050502040302030504" pitchFamily="66" charset="0"/>
                  </a:rPr>
                  <a:t>SQL</a:t>
                </a:r>
                <a:endParaRPr lang="it-IT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endParaRPr>
              </a:p>
            </p:txBody>
          </p:sp>
          <p:cxnSp>
            <p:nvCxnSpPr>
              <p:cNvPr id="30" name="Connettore 2 29">
                <a:extLst>
                  <a:ext uri="{FF2B5EF4-FFF2-40B4-BE49-F238E27FC236}">
                    <a16:creationId xmlns:a16="http://schemas.microsoft.com/office/drawing/2014/main" id="{E4250444-2CE6-9BFF-52F7-FAE188F9BD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82927" y="5446141"/>
                <a:ext cx="987675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Disco magnetico 30">
                <a:extLst>
                  <a:ext uri="{FF2B5EF4-FFF2-40B4-BE49-F238E27FC236}">
                    <a16:creationId xmlns:a16="http://schemas.microsoft.com/office/drawing/2014/main" id="{5FADD260-87C3-F748-B1B8-1BC7CC3981CB}"/>
                  </a:ext>
                </a:extLst>
              </p:cNvPr>
              <p:cNvSpPr/>
              <p:nvPr/>
            </p:nvSpPr>
            <p:spPr>
              <a:xfrm>
                <a:off x="4022993" y="4523134"/>
                <a:ext cx="958438" cy="862752"/>
              </a:xfrm>
              <a:prstGeom prst="flowChartMagneticDisk">
                <a:avLst/>
              </a:prstGeom>
              <a:ln w="28575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2DB4B96E-C217-16D8-1118-0964442436C8}"/>
                  </a:ext>
                </a:extLst>
              </p:cNvPr>
              <p:cNvSpPr txBox="1"/>
              <p:nvPr/>
            </p:nvSpPr>
            <p:spPr>
              <a:xfrm>
                <a:off x="3891852" y="3795054"/>
                <a:ext cx="177574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>
                    <a:latin typeface="Dreaming Outloud Pro" panose="03050502040302030504" pitchFamily="66" charset="0"/>
                    <a:cs typeface="Dreaming Outloud Pro" panose="03050502040302030504" pitchFamily="66" charset="0"/>
                  </a:rPr>
                  <a:t>Sorgenti Legacy </a:t>
                </a:r>
              </a:p>
              <a:p>
                <a:r>
                  <a:rPr lang="it-IT">
                    <a:latin typeface="Dreaming Outloud Pro" panose="03050502040302030504" pitchFamily="66" charset="0"/>
                    <a:cs typeface="Dreaming Outloud Pro" panose="03050502040302030504" pitchFamily="66" charset="0"/>
                  </a:rPr>
                  <a:t>(RDBMS)</a:t>
                </a:r>
              </a:p>
            </p:txBody>
          </p:sp>
          <p:sp>
            <p:nvSpPr>
              <p:cNvPr id="34" name="Disco magnetico 33">
                <a:extLst>
                  <a:ext uri="{FF2B5EF4-FFF2-40B4-BE49-F238E27FC236}">
                    <a16:creationId xmlns:a16="http://schemas.microsoft.com/office/drawing/2014/main" id="{8DC29F45-0F88-F56C-0660-0EB59FD0BD00}"/>
                  </a:ext>
                </a:extLst>
              </p:cNvPr>
              <p:cNvSpPr/>
              <p:nvPr/>
            </p:nvSpPr>
            <p:spPr>
              <a:xfrm>
                <a:off x="4175393" y="4675534"/>
                <a:ext cx="958438" cy="862752"/>
              </a:xfrm>
              <a:prstGeom prst="flowChartMagneticDisk">
                <a:avLst/>
              </a:prstGeom>
              <a:ln w="28575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5" name="Disco magnetico 34">
                <a:extLst>
                  <a:ext uri="{FF2B5EF4-FFF2-40B4-BE49-F238E27FC236}">
                    <a16:creationId xmlns:a16="http://schemas.microsoft.com/office/drawing/2014/main" id="{9EB08379-13C5-E8AD-FA87-5F02DCE81EE0}"/>
                  </a:ext>
                </a:extLst>
              </p:cNvPr>
              <p:cNvSpPr/>
              <p:nvPr/>
            </p:nvSpPr>
            <p:spPr>
              <a:xfrm>
                <a:off x="4327793" y="4827934"/>
                <a:ext cx="958438" cy="862752"/>
              </a:xfrm>
              <a:prstGeom prst="flowChartMagneticDisk">
                <a:avLst/>
              </a:prstGeom>
              <a:ln w="28575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238B6DE8-7E8A-4524-7BC9-EC6F1E5CF373}"/>
                  </a:ext>
                </a:extLst>
              </p:cNvPr>
              <p:cNvSpPr txBox="1"/>
              <p:nvPr/>
            </p:nvSpPr>
            <p:spPr>
              <a:xfrm>
                <a:off x="5011463" y="4233790"/>
                <a:ext cx="60772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Dreaming Outloud Pro" panose="03050502040302030504" pitchFamily="66" charset="0"/>
                    <a:cs typeface="Dreaming Outloud Pro" panose="03050502040302030504" pitchFamily="66" charset="0"/>
                  </a:rPr>
                  <a:t>SQL</a:t>
                </a:r>
                <a:endParaRPr lang="it-IT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endParaRPr>
              </a:p>
            </p:txBody>
          </p:sp>
          <p:cxnSp>
            <p:nvCxnSpPr>
              <p:cNvPr id="39" name="Connettore 2 38">
                <a:extLst>
                  <a:ext uri="{FF2B5EF4-FFF2-40B4-BE49-F238E27FC236}">
                    <a16:creationId xmlns:a16="http://schemas.microsoft.com/office/drawing/2014/main" id="{78CDF332-C760-C310-0FA8-65430F5A40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85352" y="4532622"/>
                <a:ext cx="1205138" cy="1495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6F6DE8C2-39EF-45D1-1391-78166EF56AAE}"/>
                  </a:ext>
                </a:extLst>
              </p:cNvPr>
              <p:cNvSpPr txBox="1"/>
              <p:nvPr/>
            </p:nvSpPr>
            <p:spPr>
              <a:xfrm>
                <a:off x="7907866" y="5001028"/>
                <a:ext cx="60772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Dreaming Outloud Pro" panose="03050502040302030504" pitchFamily="66" charset="0"/>
                    <a:cs typeface="Dreaming Outloud Pro" panose="03050502040302030504" pitchFamily="66" charset="0"/>
                  </a:rPr>
                  <a:t>SQL</a:t>
                </a:r>
                <a:endParaRPr lang="it-IT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endParaRPr>
              </a:p>
            </p:txBody>
          </p:sp>
        </p:grp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91DE433-C350-0F1D-08BC-EEC0D5F5635D}"/>
              </a:ext>
            </a:extLst>
          </p:cNvPr>
          <p:cNvSpPr txBox="1"/>
          <p:nvPr/>
        </p:nvSpPr>
        <p:spPr>
          <a:xfrm>
            <a:off x="10221619" y="1415571"/>
            <a:ext cx="179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>
                <a:solidFill>
                  <a:srgbClr val="FF3300"/>
                </a:solidFill>
              </a:rPr>
              <a:t>Profili x Concorsi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5291C81A-BCEB-4514-9020-93B415C5FC5B}"/>
              </a:ext>
            </a:extLst>
          </p:cNvPr>
          <p:cNvCxnSpPr/>
          <p:nvPr/>
        </p:nvCxnSpPr>
        <p:spPr>
          <a:xfrm flipH="1" flipV="1">
            <a:off x="9096482" y="1460586"/>
            <a:ext cx="1158844" cy="20600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973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 useBgFill="1">
        <p:nvSpPr>
          <p:cNvPr id="37" name="Freeform 5">
            <a:extLst>
              <a:ext uri="{FF2B5EF4-FFF2-40B4-BE49-F238E27FC236}">
                <a16:creationId xmlns:a16="http://schemas.microsoft.com/office/drawing/2014/main" id="{37D54B6C-87D0-4C03-8335-3955179D2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-118536" y="1371603"/>
            <a:ext cx="5624423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384C12C-F8B8-4022-177E-CA40C2D2E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780" y="2247562"/>
            <a:ext cx="7497804" cy="365053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05C5252-1D21-C6DC-6835-AC6E77A38366}"/>
              </a:ext>
            </a:extLst>
          </p:cNvPr>
          <p:cNvSpPr txBox="1"/>
          <p:nvPr/>
        </p:nvSpPr>
        <p:spPr>
          <a:xfrm>
            <a:off x="6004449" y="5977938"/>
            <a:ext cx="4773731" cy="400110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it-IT" sz="2000" b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Credit::Stefano Bovina::Plenaria DSI 2021 </a:t>
            </a: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807F68CA-56BF-60DB-CF88-A85F28DF0591}"/>
              </a:ext>
            </a:extLst>
          </p:cNvPr>
          <p:cNvSpPr txBox="1">
            <a:spLocks/>
          </p:cNvSpPr>
          <p:nvPr/>
        </p:nvSpPr>
        <p:spPr>
          <a:xfrm>
            <a:off x="6134326" y="1112194"/>
            <a:ext cx="4841748" cy="74129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BI si Inserisce QUI </a:t>
            </a: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464253CF-6D4D-1A87-4BA3-83A85EB3171B}"/>
              </a:ext>
            </a:extLst>
          </p:cNvPr>
          <p:cNvCxnSpPr>
            <a:cxnSpLocks/>
          </p:cNvCxnSpPr>
          <p:nvPr/>
        </p:nvCxnSpPr>
        <p:spPr>
          <a:xfrm>
            <a:off x="10778180" y="1707190"/>
            <a:ext cx="377500" cy="1417701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C955C59B-4AF4-921F-5DE4-1A1C78DF4A6E}"/>
              </a:ext>
            </a:extLst>
          </p:cNvPr>
          <p:cNvCxnSpPr>
            <a:cxnSpLocks/>
          </p:cNvCxnSpPr>
          <p:nvPr/>
        </p:nvCxnSpPr>
        <p:spPr>
          <a:xfrm>
            <a:off x="6558605" y="1707190"/>
            <a:ext cx="4219575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8BFB848F-0480-D491-2FE2-ADDECDF4DD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337" y="165399"/>
            <a:ext cx="731781" cy="651838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28443E92-E28B-285F-851B-EE5343E08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673938"/>
            <a:ext cx="3753455" cy="5362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400" b="1" dirty="0" err="1">
                <a:solidFill>
                  <a:schemeClr val="tx1"/>
                </a:solidFill>
                <a:cs typeface="+mj-cs"/>
              </a:rPr>
              <a:t>Modello</a:t>
            </a:r>
            <a:r>
              <a:rPr lang="en-US" sz="2400" b="1" dirty="0">
                <a:solidFill>
                  <a:schemeClr val="tx1"/>
                </a:solidFill>
                <a:cs typeface="+mj-cs"/>
              </a:rPr>
              <a:t> Microservices </a:t>
            </a:r>
          </a:p>
        </p:txBody>
      </p:sp>
      <p:sp>
        <p:nvSpPr>
          <p:cNvPr id="25" name="CasellaDiTesto 4">
            <a:extLst>
              <a:ext uri="{FF2B5EF4-FFF2-40B4-BE49-F238E27FC236}">
                <a16:creationId xmlns:a16="http://schemas.microsoft.com/office/drawing/2014/main" id="{671BC6DE-0217-CE0E-57C1-B070C9DAFE88}"/>
              </a:ext>
            </a:extLst>
          </p:cNvPr>
          <p:cNvSpPr txBox="1"/>
          <p:nvPr/>
        </p:nvSpPr>
        <p:spPr>
          <a:xfrm>
            <a:off x="400049" y="1360563"/>
            <a:ext cx="4100419" cy="49473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Applicazione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(1,1)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Microservizio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Se un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M.Service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ha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bisogno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di un DB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questo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è “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Privato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” non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direttamente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accessibile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ad alter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applicaizoni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. 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Scambio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informaizoni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tra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M.Service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possono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avvenire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in 2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modi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 : </a:t>
            </a:r>
          </a:p>
          <a:p>
            <a:pPr marL="57150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Tx/>
              <a:buChar char="-"/>
            </a:pP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REST API  (Sync ) </a:t>
            </a:r>
          </a:p>
          <a:p>
            <a:pPr marL="57150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Tx/>
              <a:buChar char="-"/>
            </a:pP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Message Bus (Async)  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L’uso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di Message Bus verso la BI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favorisce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: 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- il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processo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identificazione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del set di dati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necessario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da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esporre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per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l’utenza</a:t>
            </a:r>
            <a:endParaRPr lang="en-U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- la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definizione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del come (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inteso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come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struttura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e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formato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dati) e del come (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gestione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della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coda di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messaggi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) </a:t>
            </a:r>
          </a:p>
          <a:p>
            <a:pPr marL="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-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reale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disaccoppiamento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tra </a:t>
            </a:r>
            <a:r>
              <a:rPr lang="en-US" b="1" i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M.Service</a:t>
            </a:r>
            <a:r>
              <a:rPr lang="en-US" b="1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e Datawarehouse</a:t>
            </a:r>
          </a:p>
        </p:txBody>
      </p:sp>
    </p:spTree>
    <p:extLst>
      <p:ext uri="{BB962C8B-B14F-4D97-AF65-F5344CB8AC3E}">
        <p14:creationId xmlns:p14="http://schemas.microsoft.com/office/powerpoint/2010/main" val="4106470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4519D63B-5862-17DE-A2EF-3D5BD9E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5"/>
            <a:ext cx="12192000" cy="688657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1775AD7-1B53-33C8-9CB4-3FE7833006E6}"/>
              </a:ext>
            </a:extLst>
          </p:cNvPr>
          <p:cNvSpPr txBox="1"/>
          <p:nvPr/>
        </p:nvSpPr>
        <p:spPr>
          <a:xfrm>
            <a:off x="1013297" y="196160"/>
            <a:ext cx="9959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Linee Guida per l’R&amp;D</a:t>
            </a:r>
            <a:endParaRPr lang="it-IT" sz="24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316FB45-DE1A-2D75-7DED-328364D28F90}"/>
              </a:ext>
            </a:extLst>
          </p:cNvPr>
          <p:cNvSpPr txBox="1"/>
          <p:nvPr/>
        </p:nvSpPr>
        <p:spPr>
          <a:xfrm>
            <a:off x="506974" y="1453461"/>
            <a:ext cx="111325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/>
              <a:t>Utilizzare </a:t>
            </a:r>
            <a:r>
              <a:rPr lang="it-IT"/>
              <a:t>tecnologie e framework consolidati e documentati </a:t>
            </a:r>
            <a:r>
              <a:rPr lang="it-IT" dirty="0"/>
              <a:t>(</a:t>
            </a:r>
            <a:r>
              <a:rPr lang="it-IT"/>
              <a:t>niente versioni esotiche) </a:t>
            </a:r>
            <a:endParaRPr lang="it-IT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/>
              <a:t>Implementare un modello </a:t>
            </a:r>
            <a:r>
              <a:rPr lang="it-IT" dirty="0"/>
              <a:t>di pipeline il più «standard» possibile.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/>
              <a:t>Prevedere il deploy dei vari servizi via container (</a:t>
            </a:r>
            <a:r>
              <a:rPr lang="it-IT" dirty="0" err="1"/>
              <a:t>docker</a:t>
            </a:r>
            <a:r>
              <a:rPr lang="it-IT" dirty="0"/>
              <a:t>/</a:t>
            </a:r>
            <a:r>
              <a:rPr lang="it-IT" dirty="0" err="1"/>
              <a:t>kubernates</a:t>
            </a:r>
            <a:r>
              <a:rPr lang="it-IT" dirty="0"/>
              <a:t>, </a:t>
            </a:r>
            <a:r>
              <a:rPr lang="it-IT" dirty="0" err="1"/>
              <a:t>integraizone</a:t>
            </a:r>
            <a:r>
              <a:rPr lang="it-IT" dirty="0"/>
              <a:t> nell’ecosistema IT)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/>
              <a:t>Preferire librerie open/</a:t>
            </a:r>
            <a:r>
              <a:rPr lang="it-IT"/>
              <a:t>free e/o </a:t>
            </a:r>
            <a:r>
              <a:rPr lang="it-IT" dirty="0"/>
              <a:t>prodotti </a:t>
            </a:r>
            <a:r>
              <a:rPr lang="it-IT"/>
              <a:t>Apache alle soluzioni commerciali.</a:t>
            </a:r>
            <a:endParaRPr lang="it-IT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/>
              <a:t>Mantenere margini </a:t>
            </a:r>
            <a:r>
              <a:rPr lang="it-IT" dirty="0"/>
              <a:t>di sviluppo (scalabilità, sostenibilità</a:t>
            </a:r>
            <a:r>
              <a:rPr lang="it-IT"/>
              <a:t>, resilienza, evitare colli di bottiglia ecc</a:t>
            </a:r>
            <a:r>
              <a:rPr lang="it-IT" dirty="0"/>
              <a:t>…)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/>
              <a:t>Soluzioni «aperte» anche verso altri strumenti e tecnologie (modelli python, ML, ecc ...)  </a:t>
            </a:r>
            <a:endParaRPr lang="it-IT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/>
              <a:t>Un occhio </a:t>
            </a:r>
            <a:r>
              <a:rPr lang="it-IT"/>
              <a:t>al budget, uno alle risorse (Hw ed fte) … e uno ai tempi .</a:t>
            </a:r>
            <a:endParaRPr lang="it-IT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/>
              <a:t>Varie ed eventuali scoperte in corso d’opera.</a:t>
            </a:r>
            <a:r>
              <a:rPr lang="it-IT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B7A425B-DA49-4395-53A4-51D09C01C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481" y="66087"/>
            <a:ext cx="731781" cy="65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886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desia">
  <a:themeElements>
    <a:clrScheme name="Ardesia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Ardesi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rdesi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Ardesia</Template>
  <TotalTime>3327</TotalTime>
  <Words>3796</Words>
  <Application>Microsoft Office PowerPoint</Application>
  <PresentationFormat>Widescreen</PresentationFormat>
  <Paragraphs>505</Paragraphs>
  <Slides>48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48</vt:i4>
      </vt:variant>
    </vt:vector>
  </HeadingPairs>
  <TitlesOfParts>
    <vt:vector size="56" baseType="lpstr">
      <vt:lpstr>Arial</vt:lpstr>
      <vt:lpstr>Calibri</vt:lpstr>
      <vt:lpstr>Calisto MT</vt:lpstr>
      <vt:lpstr>Courier New</vt:lpstr>
      <vt:lpstr>Dreaming Outloud Pro</vt:lpstr>
      <vt:lpstr>Wingdings</vt:lpstr>
      <vt:lpstr>Wingdings 2</vt:lpstr>
      <vt:lpstr>Ardesia</vt:lpstr>
      <vt:lpstr>Servizio Datawarehouse  &amp; Business Intelligence    Per Aspera ad Astra!  </vt:lpstr>
      <vt:lpstr>       Agenda</vt:lpstr>
      <vt:lpstr>Team Datawarehousing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Modello Microservices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Alcune References</vt:lpstr>
      <vt:lpstr>Alcune References</vt:lpstr>
      <vt:lpstr>Cloud Service Qualificati Agid PA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Servizio Datawarehouse  e Business Intelligence</dc:title>
  <dc:creator>Claudio Galli</dc:creator>
  <cp:lastModifiedBy>Claudio Galli</cp:lastModifiedBy>
  <cp:revision>123</cp:revision>
  <cp:lastPrinted>2022-05-13T14:36:32Z</cp:lastPrinted>
  <dcterms:created xsi:type="dcterms:W3CDTF">2022-05-12T08:32:33Z</dcterms:created>
  <dcterms:modified xsi:type="dcterms:W3CDTF">2022-06-07T23:47:01Z</dcterms:modified>
</cp:coreProperties>
</file>