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6D06A-A20B-43C5-AF46-B413A39AAD39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D7FCC-B099-4EC6-BEAC-CCA69EDEEC4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029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来源：</a:t>
            </a:r>
            <a:r>
              <a:rPr lang="en-US" altLang="zh-CN" dirty="0"/>
              <a:t>G:\keyan\</a:t>
            </a:r>
            <a:r>
              <a:rPr lang="zh-CN" altLang="en-US" dirty="0"/>
              <a:t>科研任务</a:t>
            </a:r>
            <a:r>
              <a:rPr lang="en-US" altLang="zh-CN" dirty="0"/>
              <a:t>\211212_</a:t>
            </a:r>
            <a:r>
              <a:rPr lang="zh-CN" altLang="en-US" dirty="0"/>
              <a:t>硅微条模拟</a:t>
            </a:r>
            <a:r>
              <a:rPr lang="en-US" altLang="zh-CN" dirty="0"/>
              <a:t>\</a:t>
            </a:r>
            <a:r>
              <a:rPr lang="en-US" altLang="zh-CN" dirty="0" err="1"/>
              <a:t>MyTCAD</a:t>
            </a:r>
            <a:r>
              <a:rPr lang="en-US" altLang="zh-CN" dirty="0"/>
              <a:t>\220124——DAMPE 5</a:t>
            </a:r>
            <a:r>
              <a:rPr lang="zh-CN" altLang="en-US" dirty="0"/>
              <a:t>个注入条的单粒子</a:t>
            </a:r>
            <a:r>
              <a:rPr lang="en-US" altLang="zh-CN" dirty="0"/>
              <a:t>\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17F32B-294A-4143-A75C-03474C7A9FF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82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27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55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406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31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03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97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039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03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18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1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48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C72E1-1A7F-4061-B1AC-C28050EB1CE7}" type="datetimeFigureOut">
              <a:rPr lang="zh-CN" altLang="en-US" smtClean="0"/>
              <a:t>2022/2/7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6187E-91B4-45B9-BB5B-DE341573A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48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Charge Injection and External Capacitor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Rui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; </a:t>
            </a:r>
            <a:r>
              <a:rPr lang="en-US" altLang="zh-CN" dirty="0" err="1" smtClean="0"/>
              <a:t>Wenxi</a:t>
            </a:r>
            <a:r>
              <a:rPr lang="en-US" altLang="zh-CN" dirty="0" smtClean="0"/>
              <a:t> Peng; </a:t>
            </a:r>
            <a:r>
              <a:rPr lang="en-US" altLang="zh-CN" dirty="0" err="1" smtClean="0"/>
              <a:t>Ke</a:t>
            </a:r>
            <a:r>
              <a:rPr lang="en-US" altLang="zh-CN" dirty="0" smtClean="0"/>
              <a:t> Gong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530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4203EA45-E78E-4215-A2BB-73971BFC17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600" y="747361"/>
            <a:ext cx="11512800" cy="611063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802AB8A-76F8-430A-9103-DCC67642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1624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Background</a:t>
            </a:r>
            <a:r>
              <a:rPr lang="en-US" altLang="zh-CN" dirty="0" smtClean="0"/>
              <a:t>: </a:t>
            </a:r>
            <a:r>
              <a:rPr lang="en-US" altLang="zh-CN" dirty="0" smtClean="0"/>
              <a:t>Charge injection in TCAD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916073D9-90A4-45FF-9C73-AD06C2A8BF10}"/>
              </a:ext>
            </a:extLst>
          </p:cNvPr>
          <p:cNvSpPr txBox="1"/>
          <p:nvPr/>
        </p:nvSpPr>
        <p:spPr>
          <a:xfrm>
            <a:off x="1917577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1ns</a:t>
            </a:r>
            <a:endParaRPr lang="zh-CN" altLang="en-US" sz="36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95BA09B5-C746-4394-98F2-5EF1482896E1}"/>
              </a:ext>
            </a:extLst>
          </p:cNvPr>
          <p:cNvSpPr txBox="1"/>
          <p:nvPr/>
        </p:nvSpPr>
        <p:spPr>
          <a:xfrm>
            <a:off x="4900474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3ns</a:t>
            </a:r>
            <a:endParaRPr lang="zh-CN" altLang="en-US" sz="3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1FC4DCFE-5E13-4DF5-A162-D32098C650B2}"/>
              </a:ext>
            </a:extLst>
          </p:cNvPr>
          <p:cNvSpPr txBox="1"/>
          <p:nvPr/>
        </p:nvSpPr>
        <p:spPr>
          <a:xfrm>
            <a:off x="7794595" y="1908699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5ns</a:t>
            </a:r>
            <a:endParaRPr lang="zh-CN" altLang="en-US" sz="36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31BEA825-7C82-4390-A39B-134BF6AB82C0}"/>
              </a:ext>
            </a:extLst>
          </p:cNvPr>
          <p:cNvSpPr txBox="1"/>
          <p:nvPr/>
        </p:nvSpPr>
        <p:spPr>
          <a:xfrm>
            <a:off x="10502285" y="1908699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10ns</a:t>
            </a:r>
            <a:endParaRPr lang="zh-CN" altLang="en-US" sz="36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63D64E6C-CE38-4384-B7B8-742F0E5BCD52}"/>
              </a:ext>
            </a:extLst>
          </p:cNvPr>
          <p:cNvSpPr txBox="1"/>
          <p:nvPr/>
        </p:nvSpPr>
        <p:spPr>
          <a:xfrm>
            <a:off x="1361174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20ns</a:t>
            </a:r>
            <a:endParaRPr lang="zh-CN" altLang="en-US" sz="36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9E34B65C-989E-42BA-A587-7BDD49E54DF2}"/>
              </a:ext>
            </a:extLst>
          </p:cNvPr>
          <p:cNvSpPr txBox="1"/>
          <p:nvPr/>
        </p:nvSpPr>
        <p:spPr>
          <a:xfrm>
            <a:off x="4344071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30ns</a:t>
            </a:r>
            <a:endParaRPr lang="zh-CN" altLang="en-US" sz="36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8BAA4A72-1C4E-4CCA-9A03-FEB640C54221}"/>
              </a:ext>
            </a:extLst>
          </p:cNvPr>
          <p:cNvSpPr txBox="1"/>
          <p:nvPr/>
        </p:nvSpPr>
        <p:spPr>
          <a:xfrm>
            <a:off x="7238192" y="499812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50ns</a:t>
            </a:r>
            <a:endParaRPr lang="zh-CN" altLang="en-US" sz="36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72F51D36-4493-4403-B7FA-9D89E85861EE}"/>
              </a:ext>
            </a:extLst>
          </p:cNvPr>
          <p:cNvSpPr txBox="1"/>
          <p:nvPr/>
        </p:nvSpPr>
        <p:spPr>
          <a:xfrm>
            <a:off x="10132313" y="4998127"/>
            <a:ext cx="1356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/>
              <a:t>100ns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2997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time step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68789" y="1825625"/>
            <a:ext cx="5185317" cy="4351338"/>
          </a:xfrm>
        </p:spPr>
        <p:txBody>
          <a:bodyPr/>
          <a:lstStyle/>
          <a:p>
            <a:r>
              <a:rPr lang="en-US" altLang="zh-CN" dirty="0" smtClean="0"/>
              <a:t>A small time step is important to get </a:t>
            </a:r>
            <a:r>
              <a:rPr lang="en-US" altLang="zh-CN" b="1" dirty="0" smtClean="0">
                <a:solidFill>
                  <a:srgbClr val="00B050"/>
                </a:solidFill>
              </a:rPr>
              <a:t>accurate</a:t>
            </a:r>
            <a:r>
              <a:rPr lang="en-US" altLang="zh-CN" dirty="0" smtClean="0"/>
              <a:t> result!</a:t>
            </a:r>
          </a:p>
          <a:p>
            <a:r>
              <a:rPr lang="en-US" altLang="zh-CN" dirty="0" smtClean="0"/>
              <a:t>A large time step may save CPU time, but the </a:t>
            </a:r>
            <a:r>
              <a:rPr lang="en-US" altLang="zh-CN" b="1" dirty="0" smtClean="0">
                <a:solidFill>
                  <a:srgbClr val="FF0000"/>
                </a:solidFill>
              </a:rPr>
              <a:t>result is wrong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pic>
        <p:nvPicPr>
          <p:cNvPr id="5" name="图片 4" descr="F:\MyTCAD\220120——DC_PNN结_单粒子辐照\横向入射到N衬底\横向入射到N衬底中间_比较步长1~3n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89" y="1546843"/>
            <a:ext cx="5897137" cy="442285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1758930" y="4125951"/>
            <a:ext cx="928460" cy="120032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/>
              <a:t>Small </a:t>
            </a:r>
          </a:p>
          <a:p>
            <a:pPr algn="ctr"/>
            <a:r>
              <a:rPr lang="en-US" altLang="zh-CN" sz="2400" dirty="0" smtClean="0"/>
              <a:t>time </a:t>
            </a:r>
          </a:p>
          <a:p>
            <a:pPr algn="ctr"/>
            <a:r>
              <a:rPr lang="en-US" altLang="zh-CN" sz="2400" dirty="0" smtClean="0"/>
              <a:t>step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3575969" y="2629862"/>
            <a:ext cx="92967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 smtClean="0"/>
              <a:t>Large </a:t>
            </a:r>
          </a:p>
          <a:p>
            <a:pPr algn="ctr"/>
            <a:r>
              <a:rPr lang="en-US" altLang="zh-CN" sz="2400" dirty="0" smtClean="0"/>
              <a:t>time </a:t>
            </a:r>
          </a:p>
          <a:p>
            <a:pPr algn="ctr"/>
            <a:r>
              <a:rPr lang="en-US" altLang="zh-CN" sz="2400" dirty="0" smtClean="0"/>
              <a:t>step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204951" y="5992297"/>
            <a:ext cx="4985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Transient current of charge injection in PN detector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6392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253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The transient current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26"/>
          <a:stretch/>
        </p:blipFill>
        <p:spPr>
          <a:xfrm>
            <a:off x="1303184" y="988084"/>
            <a:ext cx="4873546" cy="5167494"/>
          </a:xfrm>
        </p:spPr>
      </p:pic>
      <p:sp>
        <p:nvSpPr>
          <p:cNvPr id="5" name="文本框 4"/>
          <p:cNvSpPr txBox="1"/>
          <p:nvPr/>
        </p:nvSpPr>
        <p:spPr>
          <a:xfrm>
            <a:off x="3756225" y="4816202"/>
            <a:ext cx="1843774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Hit channel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4062399" y="2525073"/>
            <a:ext cx="1537600" cy="95410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dirty="0" smtClean="0"/>
              <a:t>Neighbor</a:t>
            </a:r>
          </a:p>
          <a:p>
            <a:pPr algn="ctr"/>
            <a:r>
              <a:rPr lang="en-US" altLang="zh-CN" sz="2800" dirty="0" smtClean="0"/>
              <a:t>channel</a:t>
            </a:r>
            <a:endParaRPr lang="zh-CN" altLang="en-US" sz="2800" dirty="0"/>
          </a:p>
        </p:txBody>
      </p:sp>
      <p:cxnSp>
        <p:nvCxnSpPr>
          <p:cNvPr id="10" name="直接箭头连接符 9"/>
          <p:cNvCxnSpPr>
            <a:stCxn id="7" idx="1"/>
          </p:cNvCxnSpPr>
          <p:nvPr/>
        </p:nvCxnSpPr>
        <p:spPr>
          <a:xfrm flipH="1" flipV="1">
            <a:off x="3320519" y="2191791"/>
            <a:ext cx="741880" cy="81033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5" idx="1"/>
          </p:cNvCxnSpPr>
          <p:nvPr/>
        </p:nvCxnSpPr>
        <p:spPr>
          <a:xfrm flipH="1" flipV="1">
            <a:off x="3100039" y="4395603"/>
            <a:ext cx="656186" cy="6822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643503" y="5844420"/>
            <a:ext cx="2192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Log Transient time (s)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 rot="16200000">
            <a:off x="874701" y="3387165"/>
            <a:ext cx="122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Current (A)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7429501" y="1296932"/>
            <a:ext cx="3703320" cy="138499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Negative current due to charge release through bias resistor</a:t>
            </a:r>
            <a:endParaRPr lang="zh-CN" altLang="en-US" sz="2800" dirty="0"/>
          </a:p>
        </p:txBody>
      </p:sp>
      <p:sp>
        <p:nvSpPr>
          <p:cNvPr id="32" name="矩形 31"/>
          <p:cNvSpPr/>
          <p:nvPr/>
        </p:nvSpPr>
        <p:spPr>
          <a:xfrm>
            <a:off x="3897630" y="1794510"/>
            <a:ext cx="715806" cy="389840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4" name="直接箭头连接符 33"/>
          <p:cNvCxnSpPr>
            <a:stCxn id="31" idx="1"/>
            <a:endCxn id="32" idx="3"/>
          </p:cNvCxnSpPr>
          <p:nvPr/>
        </p:nvCxnSpPr>
        <p:spPr>
          <a:xfrm flipH="1">
            <a:off x="4613436" y="1989430"/>
            <a:ext cx="28160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内容占位符 2"/>
          <p:cNvSpPr txBox="1">
            <a:spLocks/>
          </p:cNvSpPr>
          <p:nvPr/>
        </p:nvSpPr>
        <p:spPr>
          <a:xfrm>
            <a:off x="6768789" y="3479179"/>
            <a:ext cx="5185317" cy="2697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The pre-amplifier integrate the transient current in short period.</a:t>
            </a:r>
          </a:p>
          <a:p>
            <a:r>
              <a:rPr lang="en-US" altLang="zh-CN" dirty="0" smtClean="0"/>
              <a:t>In a long period, the charge is release.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906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The cumulative charge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75" y="1113924"/>
            <a:ext cx="4584589" cy="27556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74" y="3971424"/>
            <a:ext cx="4584589" cy="275563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直接连接符 8"/>
          <p:cNvCxnSpPr/>
          <p:nvPr/>
        </p:nvCxnSpPr>
        <p:spPr>
          <a:xfrm>
            <a:off x="2731770" y="1588770"/>
            <a:ext cx="0" cy="465201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901645" y="1701680"/>
            <a:ext cx="1453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Charge</a:t>
            </a:r>
          </a:p>
          <a:p>
            <a:pPr algn="ctr"/>
            <a:r>
              <a:rPr lang="en-US" altLang="zh-CN" dirty="0" smtClean="0"/>
              <a:t>accumulation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404367" y="1701680"/>
            <a:ext cx="86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Charge</a:t>
            </a:r>
          </a:p>
          <a:p>
            <a:pPr algn="ctr"/>
            <a:r>
              <a:rPr lang="en-US" altLang="zh-CN" dirty="0" smtClean="0"/>
              <a:t>release</a:t>
            </a:r>
            <a:endParaRPr lang="zh-CN" altLang="en-US" dirty="0"/>
          </a:p>
        </p:txBody>
      </p:sp>
      <p:sp>
        <p:nvSpPr>
          <p:cNvPr id="13" name="右箭头 12"/>
          <p:cNvSpPr/>
          <p:nvPr/>
        </p:nvSpPr>
        <p:spPr>
          <a:xfrm>
            <a:off x="4937760" y="3486150"/>
            <a:ext cx="1371600" cy="9486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6540" y="2239880"/>
            <a:ext cx="5585460" cy="3349790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/>
              <p:cNvSpPr txBox="1"/>
              <p:nvPr/>
            </p:nvSpPr>
            <p:spPr>
              <a:xfrm>
                <a:off x="4850468" y="2640330"/>
                <a:ext cx="1775597" cy="7984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h𝑖𝑡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𝑛𝑒𝑖𝑔h𝑏𝑜𝑟𝑖𝑛𝑔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468" y="2640330"/>
                <a:ext cx="1775597" cy="7984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接连接符 17"/>
          <p:cNvCxnSpPr/>
          <p:nvPr/>
        </p:nvCxnSpPr>
        <p:spPr>
          <a:xfrm>
            <a:off x="7543800" y="3566160"/>
            <a:ext cx="2868930" cy="0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7543800" y="4640580"/>
            <a:ext cx="286893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7543800" y="4206240"/>
            <a:ext cx="2868930" cy="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10412730" y="3402569"/>
            <a:ext cx="81785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Inorbit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10412730" y="4021574"/>
            <a:ext cx="884538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Alberto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10412730" y="4465557"/>
            <a:ext cx="70243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SPICE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501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external capacitor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AMS-02 use external capacitors of </a:t>
            </a:r>
            <a:r>
              <a:rPr lang="en-US" altLang="zh-CN" b="1" dirty="0" smtClean="0">
                <a:solidFill>
                  <a:srgbClr val="00B050"/>
                </a:solidFill>
              </a:rPr>
              <a:t>760 pF</a:t>
            </a:r>
            <a:r>
              <a:rPr lang="en-US" altLang="zh-CN" b="1" dirty="0">
                <a:solidFill>
                  <a:srgbClr val="00B050"/>
                </a:solidFill>
              </a:rPr>
              <a:t> </a:t>
            </a:r>
            <a:r>
              <a:rPr lang="en-US" altLang="zh-CN" dirty="0" smtClean="0"/>
              <a:t>for one ladder. If 10 sensor in one ladder, each sensor has equivalent </a:t>
            </a:r>
            <a:r>
              <a:rPr lang="en-US" altLang="zh-CN" b="1" dirty="0" smtClean="0">
                <a:solidFill>
                  <a:srgbClr val="00B050"/>
                </a:solidFill>
              </a:rPr>
              <a:t>76 pF </a:t>
            </a:r>
            <a:r>
              <a:rPr lang="en-US" altLang="zh-CN" dirty="0" smtClean="0"/>
              <a:t>external capacitor, which is comparable to the </a:t>
            </a:r>
            <a:r>
              <a:rPr lang="en-US" altLang="zh-CN" dirty="0" err="1" smtClean="0"/>
              <a:t>interstrip</a:t>
            </a:r>
            <a:r>
              <a:rPr lang="en-US" altLang="zh-CN" dirty="0" smtClean="0"/>
              <a:t> capacitance 20pF. </a:t>
            </a:r>
          </a:p>
          <a:p>
            <a:r>
              <a:rPr lang="en-US" altLang="zh-CN" dirty="0" smtClean="0"/>
              <a:t>The small external capacitor block the transient current from going into ASIC, leading to a stronger charge sharing.</a:t>
            </a:r>
          </a:p>
          <a:p>
            <a:r>
              <a:rPr lang="en-US" altLang="zh-CN" dirty="0" smtClean="0"/>
              <a:t>TCAD can implement </a:t>
            </a:r>
            <a:r>
              <a:rPr lang="en-US" altLang="zh-CN" b="1" dirty="0" smtClean="0"/>
              <a:t>contact capacitor </a:t>
            </a:r>
            <a:r>
              <a:rPr lang="en-US" altLang="zh-CN" dirty="0" smtClean="0"/>
              <a:t>to electrodes.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582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857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Charge sharing ratio vs ext. capacitor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017727" y="1825624"/>
            <a:ext cx="3969833" cy="4775897"/>
          </a:xfrm>
        </p:spPr>
        <p:txBody>
          <a:bodyPr/>
          <a:lstStyle/>
          <a:p>
            <a:r>
              <a:rPr lang="en-US" altLang="zh-CN" dirty="0" smtClean="0"/>
              <a:t>For long time period (&gt;60ns), a </a:t>
            </a:r>
            <a:r>
              <a:rPr lang="en-US" altLang="zh-CN" b="1" dirty="0" smtClean="0">
                <a:solidFill>
                  <a:srgbClr val="00B050"/>
                </a:solidFill>
              </a:rPr>
              <a:t>smaller</a:t>
            </a:r>
            <a:r>
              <a:rPr lang="en-US" altLang="zh-CN" dirty="0" smtClean="0"/>
              <a:t> external capacitor </a:t>
            </a:r>
            <a:r>
              <a:rPr lang="en-US" altLang="zh-CN" b="1" dirty="0" smtClean="0">
                <a:solidFill>
                  <a:srgbClr val="00B050"/>
                </a:solidFill>
              </a:rPr>
              <a:t>increase</a:t>
            </a:r>
            <a:r>
              <a:rPr lang="en-US" altLang="zh-CN" dirty="0" smtClean="0"/>
              <a:t> the charge sharing ratio. </a:t>
            </a:r>
          </a:p>
          <a:p>
            <a:r>
              <a:rPr lang="en-US" altLang="zh-CN" dirty="0" smtClean="0"/>
              <a:t>For short time period(&lt;60ns), </a:t>
            </a:r>
            <a:r>
              <a:rPr lang="en-US" altLang="zh-CN" dirty="0" smtClean="0"/>
              <a:t>a </a:t>
            </a:r>
            <a:r>
              <a:rPr lang="en-US" altLang="zh-CN" b="1" dirty="0" smtClean="0">
                <a:solidFill>
                  <a:srgbClr val="00B050"/>
                </a:solidFill>
              </a:rPr>
              <a:t>smaller</a:t>
            </a:r>
            <a:r>
              <a:rPr lang="en-US" altLang="zh-CN" dirty="0" smtClean="0"/>
              <a:t> external capacitor </a:t>
            </a:r>
            <a:r>
              <a:rPr lang="en-US" altLang="zh-CN" b="1" dirty="0" smtClean="0">
                <a:solidFill>
                  <a:srgbClr val="FF0000"/>
                </a:solidFill>
              </a:rPr>
              <a:t>decrease</a:t>
            </a:r>
            <a:r>
              <a:rPr lang="en-US" altLang="zh-CN" b="1" dirty="0" smtClean="0">
                <a:solidFill>
                  <a:srgbClr val="00B050"/>
                </a:solidFill>
              </a:rPr>
              <a:t> </a:t>
            </a:r>
            <a:r>
              <a:rPr lang="en-US" altLang="zh-CN" dirty="0" smtClean="0"/>
              <a:t>the charge sharing ratio.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133" y="1795130"/>
            <a:ext cx="7038996" cy="501715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文本框 5"/>
          <p:cNvSpPr txBox="1"/>
          <p:nvPr/>
        </p:nvSpPr>
        <p:spPr>
          <a:xfrm>
            <a:off x="4538546" y="2653990"/>
            <a:ext cx="954107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200pF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10507" y="4392917"/>
            <a:ext cx="1109599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1000pF</a:t>
            </a:r>
          </a:p>
        </p:txBody>
      </p:sp>
    </p:spTree>
    <p:extLst>
      <p:ext uri="{BB962C8B-B14F-4D97-AF65-F5344CB8AC3E}">
        <p14:creationId xmlns:p14="http://schemas.microsoft.com/office/powerpoint/2010/main" val="343340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cumulative charge will slowly release due to the bias resistor. The ASIC should not be sensitive to this slow components (test). </a:t>
            </a:r>
          </a:p>
          <a:p>
            <a:r>
              <a:rPr lang="en-US" altLang="zh-CN" dirty="0" smtClean="0"/>
              <a:t>The charge sharing ratio from </a:t>
            </a:r>
            <a:r>
              <a:rPr lang="en-US" altLang="zh-CN" b="1" dirty="0" smtClean="0">
                <a:solidFill>
                  <a:srgbClr val="00B050"/>
                </a:solidFill>
              </a:rPr>
              <a:t>40~60ns</a:t>
            </a:r>
            <a:r>
              <a:rPr lang="en-US" altLang="zh-CN" dirty="0" smtClean="0"/>
              <a:t> ranges from </a:t>
            </a:r>
            <a:r>
              <a:rPr lang="en-US" altLang="zh-CN" b="1" dirty="0" smtClean="0">
                <a:solidFill>
                  <a:srgbClr val="00B050"/>
                </a:solidFill>
              </a:rPr>
              <a:t>0.28% ~ 0.5%</a:t>
            </a:r>
            <a:r>
              <a:rPr lang="en-US" altLang="zh-CN" dirty="0" smtClean="0"/>
              <a:t>, which match previous calculation. </a:t>
            </a:r>
          </a:p>
          <a:p>
            <a:r>
              <a:rPr lang="en-US" altLang="zh-CN" dirty="0" smtClean="0"/>
              <a:t>The external capacitor affects the charge sharing ratio. Need spice to verify.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753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323</Words>
  <Application>Microsoft Office PowerPoint</Application>
  <PresentationFormat>宽屏</PresentationFormat>
  <Paragraphs>54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Cambria Math</vt:lpstr>
      <vt:lpstr>Office 主题</vt:lpstr>
      <vt:lpstr>Charge Injection and External Capacitor</vt:lpstr>
      <vt:lpstr>Background: Charge injection in TCAD</vt:lpstr>
      <vt:lpstr>The time step problem</vt:lpstr>
      <vt:lpstr>The transient current</vt:lpstr>
      <vt:lpstr>The cumulative charge</vt:lpstr>
      <vt:lpstr>The external capacitor</vt:lpstr>
      <vt:lpstr>Charge sharing ratio vs ext. capacitor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Charge Injection and External Capacitor</dc:title>
  <dc:creator>yuodaa</dc:creator>
  <cp:lastModifiedBy>yuodaa</cp:lastModifiedBy>
  <cp:revision>21</cp:revision>
  <dcterms:created xsi:type="dcterms:W3CDTF">2022-02-07T06:07:07Z</dcterms:created>
  <dcterms:modified xsi:type="dcterms:W3CDTF">2022-02-07T06:54:04Z</dcterms:modified>
</cp:coreProperties>
</file>