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62" r:id="rId2"/>
    <p:sldId id="257" r:id="rId3"/>
    <p:sldId id="315" r:id="rId4"/>
    <p:sldId id="316" r:id="rId5"/>
    <p:sldId id="258" r:id="rId6"/>
    <p:sldId id="301" r:id="rId7"/>
    <p:sldId id="302" r:id="rId8"/>
    <p:sldId id="268" r:id="rId9"/>
    <p:sldId id="269" r:id="rId10"/>
    <p:sldId id="283" r:id="rId11"/>
    <p:sldId id="270" r:id="rId12"/>
    <p:sldId id="271" r:id="rId13"/>
    <p:sldId id="295" r:id="rId14"/>
    <p:sldId id="287" r:id="rId15"/>
    <p:sldId id="273" r:id="rId16"/>
    <p:sldId id="285" r:id="rId17"/>
    <p:sldId id="320" r:id="rId18"/>
    <p:sldId id="321" r:id="rId19"/>
    <p:sldId id="322" r:id="rId20"/>
    <p:sldId id="323" r:id="rId21"/>
    <p:sldId id="274" r:id="rId22"/>
    <p:sldId id="276" r:id="rId23"/>
    <p:sldId id="318" r:id="rId24"/>
    <p:sldId id="288" r:id="rId25"/>
    <p:sldId id="289" r:id="rId26"/>
    <p:sldId id="293" r:id="rId27"/>
    <p:sldId id="290" r:id="rId28"/>
    <p:sldId id="317" r:id="rId29"/>
    <p:sldId id="291" r:id="rId30"/>
    <p:sldId id="292" r:id="rId31"/>
    <p:sldId id="296" r:id="rId32"/>
    <p:sldId id="319" r:id="rId33"/>
    <p:sldId id="278" r:id="rId34"/>
    <p:sldId id="297" r:id="rId35"/>
    <p:sldId id="298" r:id="rId36"/>
    <p:sldId id="279" r:id="rId37"/>
    <p:sldId id="263" r:id="rId38"/>
    <p:sldId id="264" r:id="rId39"/>
    <p:sldId id="303" r:id="rId40"/>
    <p:sldId id="266" r:id="rId41"/>
    <p:sldId id="305" r:id="rId42"/>
    <p:sldId id="307" r:id="rId43"/>
    <p:sldId id="306" r:id="rId44"/>
    <p:sldId id="280" r:id="rId45"/>
    <p:sldId id="282" r:id="rId46"/>
    <p:sldId id="308" r:id="rId47"/>
    <p:sldId id="309" r:id="rId48"/>
    <p:sldId id="310" r:id="rId49"/>
    <p:sldId id="311" r:id="rId50"/>
    <p:sldId id="312" r:id="rId51"/>
    <p:sldId id="313"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p:cViewPr varScale="1">
        <p:scale>
          <a:sx n="107" d="100"/>
          <a:sy n="107" d="100"/>
        </p:scale>
        <p:origin x="176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368BF4-ED77-8045-9CB0-292ED12E0978}" type="datetime1">
              <a:rPr lang="it-IT" smtClean="0"/>
              <a:t>30/03/22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575154-6A25-104A-BAF9-D0FD2AC576DB}" type="slidenum">
              <a:rPr lang="en-US" smtClean="0"/>
              <a:t>‹N›</a:t>
            </a:fld>
            <a:endParaRPr lang="en-US"/>
          </a:p>
        </p:txBody>
      </p:sp>
    </p:spTree>
    <p:extLst>
      <p:ext uri="{BB962C8B-B14F-4D97-AF65-F5344CB8AC3E}">
        <p14:creationId xmlns:p14="http://schemas.microsoft.com/office/powerpoint/2010/main" val="32113925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18143C-4A7C-414F-B5DA-4395BFA0AD02}" type="datetime1">
              <a:rPr lang="it-IT" smtClean="0"/>
              <a:t>30/03/22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8654C1-9489-4A05-9A21-B46685484223}" type="slidenum">
              <a:rPr lang="it-IT" smtClean="0"/>
              <a:pPr/>
              <a:t>‹N›</a:t>
            </a:fld>
            <a:endParaRPr lang="it-IT"/>
          </a:p>
        </p:txBody>
      </p:sp>
    </p:spTree>
    <p:extLst>
      <p:ext uri="{BB962C8B-B14F-4D97-AF65-F5344CB8AC3E}">
        <p14:creationId xmlns:p14="http://schemas.microsoft.com/office/powerpoint/2010/main" val="9582003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miter lim="800000"/>
            <a:headEnd/>
            <a:tailEnd/>
          </a:ln>
        </p:spPr>
        <p:txBody>
          <a:bodyPr/>
          <a:lstStyle/>
          <a:p>
            <a:fld id="{86EBFD58-50C6-435F-B96B-206CDAC39E29}" type="slidenum">
              <a:rPr lang="en-US"/>
              <a:pPr/>
              <a:t>2</a:t>
            </a:fld>
            <a:endParaRPr lang="en-US"/>
          </a:p>
        </p:txBody>
      </p:sp>
      <p:sp>
        <p:nvSpPr>
          <p:cNvPr id="17411" name="Rectangle 2"/>
          <p:cNvSpPr>
            <a:spLocks noGrp="1" noRot="1" noChangeAspect="1" noChangeArrowheads="1"/>
          </p:cNvSpPr>
          <p:nvPr>
            <p:ph type="sldImg"/>
          </p:nvPr>
        </p:nvSpPr>
        <p:spPr>
          <a:solidFill>
            <a:srgbClr val="FFFFFF"/>
          </a:solidFill>
          <a:ln/>
        </p:spPr>
      </p:sp>
      <p:sp>
        <p:nvSpPr>
          <p:cNvPr id="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it-IT">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endParaRPr lang="en-US"/>
          </a:p>
        </p:txBody>
      </p:sp>
      <p:sp>
        <p:nvSpPr>
          <p:cNvPr id="32772" name="Slide Number Placeholder 3"/>
          <p:cNvSpPr>
            <a:spLocks noGrp="1"/>
          </p:cNvSpPr>
          <p:nvPr>
            <p:ph type="sldNum" sz="quarter" idx="5"/>
          </p:nvPr>
        </p:nvSpPr>
        <p:spPr>
          <a:noFill/>
        </p:spPr>
        <p:txBody>
          <a:bodyPr/>
          <a:lstStyle/>
          <a:p>
            <a:fld id="{27E3EE0F-DC0F-4148-9A39-640EE5829206}" type="slidenum">
              <a:rPr lang="en-US" smtClean="0"/>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it-IT" dirty="0"/>
              <a:t>Mais que veut on observer et comment?? Il y a soi des detecteur pour tracer-identifier, soi pour identifier</a:t>
            </a:r>
            <a:endParaRPr lang="en-GB" dirty="0"/>
          </a:p>
        </p:txBody>
      </p:sp>
      <p:sp>
        <p:nvSpPr>
          <p:cNvPr id="33796" name="Slide Number Placeholder 3"/>
          <p:cNvSpPr>
            <a:spLocks noGrp="1"/>
          </p:cNvSpPr>
          <p:nvPr>
            <p:ph type="sldNum" sz="quarter" idx="5"/>
          </p:nvPr>
        </p:nvSpPr>
        <p:spPr>
          <a:noFill/>
        </p:spPr>
        <p:txBody>
          <a:bodyPr/>
          <a:lstStyle/>
          <a:p>
            <a:fld id="{55EBE578-78CD-4964-A58D-9B228A9B0030}" type="slidenum">
              <a:rPr lang="en-US" smtClean="0"/>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FF6045-9252-634D-A2F0-A1F537EF9BBF}" type="slidenum">
              <a:rPr lang="en-US"/>
              <a:pPr/>
              <a:t>24</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26DAB-6849-6147-8DD4-D0496A7F4ACE}" type="slidenum">
              <a:rPr lang="en-US"/>
              <a:pPr/>
              <a:t>25</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1206F-F5CF-E343-819C-ED6325633790}" type="slidenum">
              <a:rPr lang="en-US"/>
              <a:pPr/>
              <a:t>27</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B9BB71-CA76-6944-9457-9F0E7DE6A7F0}" type="slidenum">
              <a:rPr lang="en-US"/>
              <a:pPr/>
              <a:t>29</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432C1C-126B-F245-9651-0B871DB1F87E}" type="slidenum">
              <a:rPr lang="en-US"/>
              <a:pPr/>
              <a:t>34</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miter lim="800000"/>
            <a:headEnd/>
            <a:tailEnd/>
          </a:ln>
        </p:spPr>
        <p:txBody>
          <a:bodyPr/>
          <a:lstStyle/>
          <a:p>
            <a:fld id="{699B12B5-A13F-42A3-81AE-4F557EBD7973}" type="slidenum">
              <a:rPr lang="en-US"/>
              <a:pPr/>
              <a:t>37</a:t>
            </a:fld>
            <a:endParaRPr lang="en-US"/>
          </a:p>
        </p:txBody>
      </p:sp>
      <p:sp>
        <p:nvSpPr>
          <p:cNvPr id="25603"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p:spPr>
        <p:txBody>
          <a:bodyPr/>
          <a:lstStyle/>
          <a:p>
            <a:pPr eaLnBrk="1" hangingPunct="1"/>
            <a:endParaRPr lang="it-IT">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miter lim="800000"/>
            <a:headEnd/>
            <a:tailEnd/>
          </a:ln>
        </p:spPr>
        <p:txBody>
          <a:bodyPr/>
          <a:lstStyle/>
          <a:p>
            <a:fld id="{97790096-5E4F-47B3-B094-E9A3196BBC36}" type="slidenum">
              <a:rPr lang="en-US"/>
              <a:pPr/>
              <a:t>38</a:t>
            </a:fld>
            <a:endParaRPr lang="en-US"/>
          </a:p>
        </p:txBody>
      </p:sp>
      <p:sp>
        <p:nvSpPr>
          <p:cNvPr id="1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a:noFill/>
        </p:spPr>
        <p:txBody>
          <a:bodyPr/>
          <a:lstStyle/>
          <a:p>
            <a:pPr eaLnBrk="1" hangingPunct="1"/>
            <a:endParaRPr lang="it-IT">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61AFB59E-C640-774D-828A-09329076F005}" type="slidenum">
              <a:rPr lang="en-US" sz="1200" b="0"/>
              <a:pPr/>
              <a:t>39</a:t>
            </a:fld>
            <a:endParaRPr lang="en-US" sz="1200" b="0"/>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2531"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457200" eaLnBrk="1" hangingPunct="1">
              <a:spcBef>
                <a:spcPct val="0"/>
              </a:spcBef>
            </a:pPr>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399" cy="4209120"/>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miter lim="800000"/>
            <a:headEnd/>
            <a:tailEnd/>
          </a:ln>
        </p:spPr>
        <p:txBody>
          <a:bodyPr/>
          <a:lstStyle/>
          <a:p>
            <a:fld id="{2BA80764-2723-4CCF-8F58-50F3E5B9CB04}" type="slidenum">
              <a:rPr lang="en-US"/>
              <a:pPr/>
              <a:t>40</a:t>
            </a:fld>
            <a:endParaRPr lang="en-US"/>
          </a:p>
        </p:txBody>
      </p:sp>
      <p:sp>
        <p:nvSpPr>
          <p:cNvPr id="47106" name="Rectangle 2"/>
          <p:cNvSpPr>
            <a:spLocks noGrp="1" noRot="1" noChangeAspect="1" noChangeArrowheads="1" noTextEdit="1"/>
          </p:cNvSpPr>
          <p:nvPr>
            <p:ph type="sldImg"/>
          </p:nvPr>
        </p:nvSpPr>
        <p:spPr>
          <a:xfrm>
            <a:off x="1187450" y="706438"/>
            <a:ext cx="4519613" cy="3389312"/>
          </a:xfrm>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a:xfrm>
            <a:off x="928688" y="4378325"/>
            <a:ext cx="5035550" cy="4094163"/>
          </a:xfrm>
          <a:noFill/>
        </p:spPr>
        <p:txBody>
          <a:bodyPr wrap="none" lIns="82954" tIns="41477" rIns="82954" bIns="41477">
            <a:spAutoFit/>
          </a:bodyPr>
          <a:lstStyle/>
          <a:p>
            <a:pPr defTabSz="762000" eaLnBrk="1" hangingPunct="1"/>
            <a:endParaRPr lang="it-IT">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8654C1-9489-4A05-9A21-B46685484223}" type="slidenum">
              <a:rPr lang="it-IT" smtClean="0"/>
              <a:pPr/>
              <a:t>42</a:t>
            </a:fld>
            <a:endParaRPr lang="it-IT"/>
          </a:p>
        </p:txBody>
      </p:sp>
    </p:spTree>
    <p:extLst>
      <p:ext uri="{BB962C8B-B14F-4D97-AF65-F5344CB8AC3E}">
        <p14:creationId xmlns:p14="http://schemas.microsoft.com/office/powerpoint/2010/main" val="4128745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399" cy="4209120"/>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399" cy="4209120"/>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399" cy="4209120"/>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399" cy="4209120"/>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799" y="4343400"/>
            <a:ext cx="5486399" cy="4209120"/>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613ED5-A525-0B47-A88B-2F7DC3B8E63F}" type="slidenum">
              <a:rPr lang="en-US"/>
              <a:pPr>
                <a:defRPr/>
              </a:pPr>
              <a:t>14</a:t>
            </a:fld>
            <a:endParaRPr lang="en-US"/>
          </a:p>
        </p:txBody>
      </p:sp>
      <p:sp>
        <p:nvSpPr>
          <p:cNvPr id="392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2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miter lim="800000"/>
            <a:headEnd/>
            <a:tailEnd/>
          </a:ln>
        </p:spPr>
        <p:txBody>
          <a:bodyPr/>
          <a:lstStyle/>
          <a:p>
            <a:fld id="{94BD8BA0-78BD-4E5E-A2CC-0F45E19A9259}" type="slidenum">
              <a:rPr lang="en-US"/>
              <a:pPr/>
              <a:t>15</a:t>
            </a:fld>
            <a:endParaRPr lang="en-US"/>
          </a:p>
        </p:txBody>
      </p:sp>
      <p:sp>
        <p:nvSpPr>
          <p:cNvPr id="31747"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p:spPr>
        <p:txBody>
          <a:bodyPr/>
          <a:lstStyle/>
          <a:p>
            <a:pPr eaLnBrk="1" hangingPunct="1"/>
            <a:endParaRPr 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94716451-FA7E-FA42-84FC-35AC7E237B4C}" type="datetime1">
              <a:rPr lang="it-IT" smtClean="0"/>
              <a:t>30/03/22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3D80747-F5DA-4842-80E1-884EF9B91532}" type="datetime1">
              <a:rPr lang="it-IT" smtClean="0"/>
              <a:t>30/03/22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03B525C-9A8A-A545-A8BE-A87236E9A332}" type="datetime1">
              <a:rPr lang="it-IT" smtClean="0"/>
              <a:t>30/03/22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fld id="{2CFCA6B6-3438-3543-B8CF-F93F91FE6EDF}" type="datetime1">
              <a:rPr lang="it-IT" smtClean="0"/>
              <a:t>30/03/22</a:t>
            </a:fld>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3EB0EECE-7E72-40E7-A5C1-5DFB6DD7565D}"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CH"/>
              <a:t>Cliquez et modifiez le titre</a:t>
            </a:r>
            <a:endParaRPr lang="fr-FR"/>
          </a:p>
        </p:txBody>
      </p:sp>
      <p:sp>
        <p:nvSpPr>
          <p:cNvPr id="3" name="Espace réservé du texte 2"/>
          <p:cNvSpPr>
            <a:spLocks noGrp="1"/>
          </p:cNvSpPr>
          <p:nvPr>
            <p:ph type="body" sz="half" idx="1"/>
          </p:nvPr>
        </p:nvSpPr>
        <p:spPr>
          <a:xfrm>
            <a:off x="457200" y="1600200"/>
            <a:ext cx="4038600" cy="4530725"/>
          </a:xfrm>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4" name="Espace réservé du contenu 3"/>
          <p:cNvSpPr>
            <a:spLocks noGrp="1"/>
          </p:cNvSpPr>
          <p:nvPr>
            <p:ph sz="half" idx="2"/>
          </p:nvPr>
        </p:nvSpPr>
        <p:spPr>
          <a:xfrm>
            <a:off x="4648200" y="1600200"/>
            <a:ext cx="4038600" cy="4530725"/>
          </a:xfrm>
        </p:spPr>
        <p:txBody>
          <a:bodyPr/>
          <a:lstStyle/>
          <a:p>
            <a:pPr lvl="0"/>
            <a:r>
              <a:rPr lang="fr-CH"/>
              <a:t>Cliquez pour modifier les styles du texte du masque</a:t>
            </a:r>
          </a:p>
          <a:p>
            <a:pPr lvl="1"/>
            <a:r>
              <a:rPr lang="fr-CH"/>
              <a:t>Deuxième niveau</a:t>
            </a:r>
          </a:p>
          <a:p>
            <a:pPr lvl="2"/>
            <a:r>
              <a:rPr lang="fr-CH"/>
              <a:t>Troisième niveau</a:t>
            </a:r>
          </a:p>
          <a:p>
            <a:pPr lvl="3"/>
            <a:r>
              <a:rPr lang="fr-CH"/>
              <a:t>Quatrième niveau</a:t>
            </a:r>
          </a:p>
          <a:p>
            <a:pPr lvl="4"/>
            <a:r>
              <a:rPr lang="fr-CH"/>
              <a:t>Cinquième niveau</a:t>
            </a:r>
            <a:endParaRPr lang="fr-FR"/>
          </a:p>
        </p:txBody>
      </p:sp>
      <p:sp>
        <p:nvSpPr>
          <p:cNvPr id="5" name="Espace réservé de la date 4"/>
          <p:cNvSpPr>
            <a:spLocks noGrp="1"/>
          </p:cNvSpPr>
          <p:nvPr>
            <p:ph type="dt" sz="half" idx="10"/>
          </p:nvPr>
        </p:nvSpPr>
        <p:spPr>
          <a:xfrm>
            <a:off x="457200" y="6243638"/>
            <a:ext cx="2133600" cy="457200"/>
          </a:xfrm>
        </p:spPr>
        <p:txBody>
          <a:bodyPr/>
          <a:lstStyle>
            <a:lvl1pPr>
              <a:defRPr/>
            </a:lvl1pPr>
          </a:lstStyle>
          <a:p>
            <a:fld id="{AFC94ECE-4E7F-1048-963C-A793FB7B4772}" type="datetime1">
              <a:rPr lang="it-IT" smtClean="0"/>
              <a:t>30/03/22</a:t>
            </a:fld>
            <a:endParaRPr lang="en-US"/>
          </a:p>
        </p:txBody>
      </p:sp>
      <p:sp>
        <p:nvSpPr>
          <p:cNvPr id="6" name="Espace réservé du pied de page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Espace réservé du numéro de diapositive 6"/>
          <p:cNvSpPr>
            <a:spLocks noGrp="1"/>
          </p:cNvSpPr>
          <p:nvPr>
            <p:ph type="sldNum" sz="quarter" idx="12"/>
          </p:nvPr>
        </p:nvSpPr>
        <p:spPr>
          <a:xfrm>
            <a:off x="6553200" y="6243638"/>
            <a:ext cx="2133600" cy="457200"/>
          </a:xfrm>
        </p:spPr>
        <p:txBody>
          <a:bodyPr/>
          <a:lstStyle>
            <a:lvl1pPr>
              <a:defRPr smtClean="0"/>
            </a:lvl1pPr>
          </a:lstStyle>
          <a:p>
            <a:fld id="{8FDE3306-50CE-A843-9594-EEF98AC5EB95}" type="slidenum">
              <a:rPr lang="en-US"/>
              <a:pPr/>
              <a:t>‹N›</a:t>
            </a:fld>
            <a:endParaRPr lang="en-US"/>
          </a:p>
        </p:txBody>
      </p:sp>
    </p:spTree>
    <p:extLst>
      <p:ext uri="{BB962C8B-B14F-4D97-AF65-F5344CB8AC3E}">
        <p14:creationId xmlns:p14="http://schemas.microsoft.com/office/powerpoint/2010/main" val="3939113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91AE0355-C9A0-6E42-8359-8D406432A267}" type="datetime1">
              <a:rPr lang="it-IT" smtClean="0"/>
              <a:t>30/03/22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3DAB789-27F0-8C49-8A9D-CFAFA084285A}" type="datetime1">
              <a:rPr lang="it-IT" smtClean="0"/>
              <a:t>30/03/22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4BD32E3-A450-C748-8817-6BAE965295DA}" type="datetime1">
              <a:rPr lang="it-IT" smtClean="0"/>
              <a:t>30/03/22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2379F3D-A126-E141-8F38-BB0A2072D832}" type="datetime1">
              <a:rPr lang="it-IT" smtClean="0"/>
              <a:t>30/03/22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8BEA6D8-CA86-F344-A31C-3343D88D700B}" type="datetime1">
              <a:rPr lang="it-IT" smtClean="0"/>
              <a:t>30/03/22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6B81180-669F-A349-AFA1-4FEBD89368F4}" type="datetime1">
              <a:rPr lang="it-IT" smtClean="0"/>
              <a:t>30/03/22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71B82CF-B5E2-4D4A-8F52-85DB3A1096FD}" type="datetime1">
              <a:rPr lang="it-IT" smtClean="0"/>
              <a:t>30/03/22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22630246-4294-D844-B178-5A7566064DF0}" type="datetime1">
              <a:rPr lang="it-IT" smtClean="0"/>
              <a:t>30/03/22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C14C0-7897-4049-B794-7399C91E4946}" type="datetime1">
              <a:rPr lang="it-IT" smtClean="0"/>
              <a:t>30/03/22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file:///C:/Documents%20and%20Settings/spighi/Documenti/DIVULGAZIONE/MASTERCLASS/LHCbExperiment.gif"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file:///C:/Documents%20and%20Settings/spighi/Documenti/DIVULGAZIONE/MASTERCLASS/alice_setup.gif" TargetMode="External"/><Relationship Id="rId5" Type="http://schemas.openxmlformats.org/officeDocument/2006/relationships/hyperlink" Target="file:///C:/Documents%20and%20Settings/spighi/Documenti/DIVULGAZIONE/MASTERCLASS/CMS.gif" TargetMode="External"/><Relationship Id="rId4" Type="http://schemas.openxmlformats.org/officeDocument/2006/relationships/hyperlink" Target="file:///C:/Documents%20and%20Settings/spighi/Documenti/DIVULGAZIONE/MASTERCLASS/atlas_apparatus_dimen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49.png"/><Relationship Id="rId5" Type="http://schemas.openxmlformats.org/officeDocument/2006/relationships/oleObject" Target="../embeddings/oleObject3.bin"/><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7.xml"/><Relationship Id="rId7" Type="http://schemas.openxmlformats.org/officeDocument/2006/relationships/image" Target="../media/image62.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61.wmf"/><Relationship Id="rId4" Type="http://schemas.openxmlformats.org/officeDocument/2006/relationships/oleObject" Target="../embeddings/oleObject4.bin"/><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file:///C:/Documents%20and%20Settings/spighi/Documenti/DIVULGAZIONE/MASTERCLASS/CERN.avi" TargetMode="Externa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1994064"/>
            <a:ext cx="9144000" cy="193899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L’esperimento ALICE e introduzione all’analisi dati</a:t>
            </a:r>
          </a:p>
        </p:txBody>
      </p:sp>
      <p:sp>
        <p:nvSpPr>
          <p:cNvPr id="5" name="Segnaposto numero diapositiva 4"/>
          <p:cNvSpPr>
            <a:spLocks noGrp="1"/>
          </p:cNvSpPr>
          <p:nvPr>
            <p:ph type="sldNum" sz="quarter" idx="12"/>
          </p:nvPr>
        </p:nvSpPr>
        <p:spPr/>
        <p:txBody>
          <a:bodyPr/>
          <a:lstStyle/>
          <a:p>
            <a:fld id="{B007B441-5312-499D-93C3-6E37886527FA}" type="slidenum">
              <a:rPr lang="it-IT" smtClean="0"/>
              <a:pPr/>
              <a:t>1</a:t>
            </a:fld>
            <a:endParaRPr lang="it-IT"/>
          </a:p>
        </p:txBody>
      </p:sp>
      <p:sp>
        <p:nvSpPr>
          <p:cNvPr id="6" name="CasellaDiTesto 5"/>
          <p:cNvSpPr txBox="1"/>
          <p:nvPr/>
        </p:nvSpPr>
        <p:spPr>
          <a:xfrm>
            <a:off x="0" y="4685074"/>
            <a:ext cx="9144000" cy="461665"/>
          </a:xfrm>
          <a:prstGeom prst="rect">
            <a:avLst/>
          </a:prstGeom>
          <a:noFill/>
        </p:spPr>
        <p:txBody>
          <a:bodyPr wrap="square" rtlCol="0">
            <a:spAutoFit/>
          </a:bodyPr>
          <a:lstStyle/>
          <a:p>
            <a:pPr algn="ctr"/>
            <a:r>
              <a:rPr lang="it-IT" sz="2400" dirty="0"/>
              <a:t>Giacomo Volpe</a:t>
            </a:r>
            <a:endParaRPr lang="it-IT" sz="2000" dirty="0"/>
          </a:p>
        </p:txBody>
      </p:sp>
      <p:sp>
        <p:nvSpPr>
          <p:cNvPr id="7" name="CasellaDiTesto 6"/>
          <p:cNvSpPr txBox="1"/>
          <p:nvPr/>
        </p:nvSpPr>
        <p:spPr>
          <a:xfrm>
            <a:off x="0" y="5445224"/>
            <a:ext cx="9144000" cy="369332"/>
          </a:xfrm>
          <a:prstGeom prst="rect">
            <a:avLst/>
          </a:prstGeom>
          <a:noFill/>
        </p:spPr>
        <p:txBody>
          <a:bodyPr wrap="square" rtlCol="0">
            <a:spAutoFit/>
          </a:bodyPr>
          <a:lstStyle/>
          <a:p>
            <a:pPr algn="ctr"/>
            <a:r>
              <a:rPr lang="it-IT" dirty="0"/>
              <a:t>Bari, 30/03/2022</a:t>
            </a:r>
          </a:p>
        </p:txBody>
      </p:sp>
      <p:pic>
        <p:nvPicPr>
          <p:cNvPr id="2" name="Picture 1" descr="unibalog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45224"/>
            <a:ext cx="1412776" cy="1412776"/>
          </a:xfrm>
          <a:prstGeom prst="rect">
            <a:avLst/>
          </a:prstGeom>
        </p:spPr>
      </p:pic>
      <p:pic>
        <p:nvPicPr>
          <p:cNvPr id="3" name="Picture 2" descr="weblogo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9166" y="5445224"/>
            <a:ext cx="2146582" cy="1368151"/>
          </a:xfrm>
          <a:prstGeom prst="rect">
            <a:avLst/>
          </a:prstGeom>
        </p:spPr>
      </p:pic>
      <p:pic>
        <p:nvPicPr>
          <p:cNvPr id="8" name="Picture 7" descr="ALICElogo.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344" y="11620"/>
            <a:ext cx="1475656" cy="1475656"/>
          </a:xfrm>
          <a:prstGeom prst="rect">
            <a:avLst/>
          </a:prstGeom>
        </p:spPr>
      </p:pic>
      <p:pic>
        <p:nvPicPr>
          <p:cNvPr id="9" name="Picture 8" descr="CERN-logo_out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0" y="1"/>
            <a:ext cx="1656232" cy="1628799"/>
          </a:xfrm>
          <a:prstGeom prst="rect">
            <a:avLst/>
          </a:prstGeom>
        </p:spPr>
      </p:pic>
      <p:sp>
        <p:nvSpPr>
          <p:cNvPr id="10" name="TextBox 9"/>
          <p:cNvSpPr txBox="1"/>
          <p:nvPr/>
        </p:nvSpPr>
        <p:spPr>
          <a:xfrm>
            <a:off x="0" y="764704"/>
            <a:ext cx="9144000" cy="707886"/>
          </a:xfrm>
          <a:prstGeom prst="rect">
            <a:avLst/>
          </a:prstGeom>
          <a:noFill/>
        </p:spPr>
        <p:txBody>
          <a:bodyPr wrap="square" rtlCol="0">
            <a:spAutoFit/>
          </a:bodyPr>
          <a:lstStyle/>
          <a:p>
            <a:pPr algn="ctr"/>
            <a:r>
              <a:rPr lang="it-IT" sz="4000" i="1" dirty="0">
                <a:solidFill>
                  <a:srgbClr val="FF0000"/>
                </a:solidFill>
              </a:rPr>
              <a:t>International </a:t>
            </a:r>
            <a:r>
              <a:rPr lang="it-IT" sz="4000" i="1" dirty="0" err="1">
                <a:solidFill>
                  <a:srgbClr val="FF0000"/>
                </a:solidFill>
              </a:rPr>
              <a:t>masterclass</a:t>
            </a:r>
            <a:endParaRPr lang="it-IT" sz="4000" i="1"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5"/>
          <p:cNvSpPr/>
          <p:nvPr/>
        </p:nvSpPr>
        <p:spPr>
          <a:xfrm>
            <a:off x="6553080" y="6245280"/>
            <a:ext cx="2133720" cy="47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1">
              <a:lnSpc>
                <a:spcPct val="100000"/>
              </a:lnSpc>
              <a:buNone/>
              <a:tabLst/>
            </a:pPr>
            <a:fld id="{774E8BC0-6AAA-41DA-834F-2CDA0B7EBF64}" type="slidenum">
              <a:rPr/>
              <a:pPr marL="0" marR="0" lvl="0" indent="0" algn="r" rtl="0" hangingPunct="1">
                <a:lnSpc>
                  <a:spcPct val="100000"/>
                </a:lnSpc>
                <a:buNone/>
                <a:tabLst/>
              </a:pPr>
              <a:t>10</a:t>
            </a:fld>
            <a:endParaRPr lang="it-IT" sz="1400">
              <a:latin typeface="Arial" pitchFamily="18"/>
              <a:ea typeface="DejaVu LGC Sans" pitchFamily="2"/>
              <a:cs typeface="DejaVu LGC Sans" pitchFamily="2"/>
            </a:endParaRPr>
          </a:p>
        </p:txBody>
      </p:sp>
      <p:sp>
        <p:nvSpPr>
          <p:cNvPr id="3" name="Text Box 2"/>
          <p:cNvSpPr/>
          <p:nvPr/>
        </p:nvSpPr>
        <p:spPr>
          <a:xfrm>
            <a:off x="0" y="-27384"/>
            <a:ext cx="9144000" cy="56579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200" b="1" dirty="0">
                <a:solidFill>
                  <a:srgbClr val="FF0000"/>
                </a:solidFill>
                <a:latin typeface="Liberation Serif" pitchFamily="18"/>
                <a:ea typeface="DejaVu LGC Sans" pitchFamily="2"/>
                <a:cs typeface="DejaVu LGC Sans" pitchFamily="2"/>
              </a:rPr>
              <a:t>I 4 esperimenti di LHC</a:t>
            </a:r>
          </a:p>
        </p:txBody>
      </p:sp>
      <p:pic>
        <p:nvPicPr>
          <p:cNvPr id="4" name="Picture 7"/>
          <p:cNvPicPr>
            <a:picLocks noChangeAspect="1"/>
          </p:cNvPicPr>
          <p:nvPr/>
        </p:nvPicPr>
        <p:blipFill>
          <a:blip r:embed="rId3" cstate="print">
            <a:alphaModFix/>
            <a:lum/>
          </a:blip>
          <a:srcRect/>
          <a:stretch>
            <a:fillRect/>
          </a:stretch>
        </p:blipFill>
        <p:spPr>
          <a:xfrm>
            <a:off x="297000" y="685799"/>
            <a:ext cx="8578800" cy="6172200"/>
          </a:xfrm>
          <a:prstGeom prst="rect">
            <a:avLst/>
          </a:prstGeom>
          <a:noFill/>
          <a:ln>
            <a:noFill/>
          </a:ln>
        </p:spPr>
      </p:pic>
      <p:sp>
        <p:nvSpPr>
          <p:cNvPr id="5" name="AutoShape 8">
            <a:hlinkClick r:id="rId4" action="ppaction://program"/>
          </p:cNvPr>
          <p:cNvSpPr/>
          <p:nvPr/>
        </p:nvSpPr>
        <p:spPr>
          <a:xfrm>
            <a:off x="4803840" y="5105520"/>
            <a:ext cx="1103400" cy="479160"/>
          </a:xfrm>
          <a:custGeom>
            <a:avLst>
              <a:gd name="f0" fmla="val 1400"/>
            </a:avLst>
            <a:gdLst>
              <a:gd name="f1" fmla="val w"/>
              <a:gd name="f2" fmla="val h"/>
              <a:gd name="f3" fmla="val ss"/>
              <a:gd name="f4" fmla="val 0"/>
              <a:gd name="f5" fmla="val 5400"/>
              <a:gd name="f6" fmla="val -2147483647"/>
              <a:gd name="f7" fmla="val 2147483647"/>
              <a:gd name="f8" fmla="abs f1"/>
              <a:gd name="f9" fmla="abs f2"/>
              <a:gd name="f10" fmla="abs f3"/>
              <a:gd name="f11" fmla="pin 0 f0 5400"/>
              <a:gd name="f12" fmla="?: f8 f1 1"/>
              <a:gd name="f13" fmla="?: f9 f2 1"/>
              <a:gd name="f14" fmla="?: f10 f3 1"/>
              <a:gd name="f15" fmla="*/ f11 21599 1"/>
              <a:gd name="f16" fmla="*/ f12 1 21600"/>
              <a:gd name="f17" fmla="*/ f13 1 21600"/>
              <a:gd name="f18" fmla="*/ 21600 f12 1"/>
              <a:gd name="f19" fmla="*/ 21600 f13 1"/>
              <a:gd name="f20" fmla="*/ f15 1 21600"/>
              <a:gd name="f21" fmla="min f17 f16"/>
              <a:gd name="f22" fmla="*/ f18 1 f14"/>
              <a:gd name="f23" fmla="*/ f19 1 f14"/>
              <a:gd name="f24" fmla="+- f22 0 f20"/>
              <a:gd name="f25" fmla="+- f23 0 f20"/>
              <a:gd name="f26" fmla="*/ f11 f21 1"/>
              <a:gd name="f27" fmla="*/ f4 f21 1"/>
              <a:gd name="f28" fmla="*/ f20 f21 1"/>
              <a:gd name="f29" fmla="*/ f22 f21 1"/>
              <a:gd name="f30" fmla="*/ f23 f21 1"/>
              <a:gd name="f31" fmla="*/ f24 f21 1"/>
              <a:gd name="f32" fmla="*/ f25 f21 1"/>
            </a:gdLst>
            <a:ahLst>
              <a:ahXY gdRefX="f0" minX="f4" maxX="f5">
                <a:pos x="f26" y="f27"/>
              </a:ahXY>
            </a:ahLst>
            <a:cxnLst>
              <a:cxn ang="3cd4">
                <a:pos x="hc" y="t"/>
              </a:cxn>
              <a:cxn ang="0">
                <a:pos x="r" y="vc"/>
              </a:cxn>
              <a:cxn ang="cd4">
                <a:pos x="hc" y="b"/>
              </a:cxn>
              <a:cxn ang="cd2">
                <a:pos x="l" y="vc"/>
              </a:cxn>
            </a:cxnLst>
            <a:rect l="f28" t="f28" r="f31" b="f32"/>
            <a:pathLst>
              <a:path>
                <a:moveTo>
                  <a:pt x="f27" y="f27"/>
                </a:moveTo>
                <a:lnTo>
                  <a:pt x="f29" y="f27"/>
                </a:lnTo>
                <a:lnTo>
                  <a:pt x="f29" y="f30"/>
                </a:lnTo>
                <a:lnTo>
                  <a:pt x="f27" y="f30"/>
                </a:lnTo>
                <a:close/>
              </a:path>
              <a:path>
                <a:moveTo>
                  <a:pt x="f27" y="f27"/>
                </a:moveTo>
                <a:lnTo>
                  <a:pt x="f29" y="f27"/>
                </a:lnTo>
                <a:lnTo>
                  <a:pt x="f31" y="f28"/>
                </a:lnTo>
                <a:lnTo>
                  <a:pt x="f28" y="f28"/>
                </a:lnTo>
                <a:close/>
              </a:path>
              <a:path>
                <a:moveTo>
                  <a:pt x="f29" y="f27"/>
                </a:moveTo>
                <a:lnTo>
                  <a:pt x="f29" y="f30"/>
                </a:lnTo>
                <a:lnTo>
                  <a:pt x="f31" y="f32"/>
                </a:lnTo>
                <a:lnTo>
                  <a:pt x="f31" y="f28"/>
                </a:lnTo>
                <a:close/>
              </a:path>
              <a:path>
                <a:moveTo>
                  <a:pt x="f29" y="f30"/>
                </a:moveTo>
                <a:lnTo>
                  <a:pt x="f27" y="f30"/>
                </a:lnTo>
                <a:lnTo>
                  <a:pt x="f28" y="f32"/>
                </a:lnTo>
                <a:lnTo>
                  <a:pt x="f31" y="f32"/>
                </a:lnTo>
                <a:close/>
              </a:path>
              <a:path>
                <a:moveTo>
                  <a:pt x="f27" y="f30"/>
                </a:moveTo>
                <a:lnTo>
                  <a:pt x="f27" y="f27"/>
                </a:lnTo>
                <a:lnTo>
                  <a:pt x="f28" y="f28"/>
                </a:lnTo>
                <a:lnTo>
                  <a:pt x="f28" y="f32"/>
                </a:lnTo>
                <a:close/>
              </a:path>
            </a:pathLst>
          </a:custGeom>
          <a:solidFill>
            <a:srgbClr val="FF9966"/>
          </a:solidFill>
          <a:ln w="9360">
            <a:solidFill>
              <a:srgbClr val="663300"/>
            </a:solidFill>
            <a:prstDash val="solid"/>
            <a:miter/>
          </a:ln>
        </p:spPr>
        <p:txBody>
          <a:bodyPr vert="horz" wrap="none" lIns="90000" tIns="46800" rIns="90000" bIns="46800" anchor="ctr" anchorCtr="0" compatLnSpc="0"/>
          <a:lstStyle/>
          <a:p>
            <a:pPr marL="0" marR="0" lvl="0" indent="0" algn="ctr" rtl="0" hangingPunct="1">
              <a:buNone/>
              <a:tabLst/>
            </a:pPr>
            <a:r>
              <a:rPr lang="it-IT" sz="2400">
                <a:latin typeface="Liberation Serif" pitchFamily="18"/>
                <a:ea typeface="DejaVu LGC Sans" pitchFamily="2"/>
                <a:cs typeface="DejaVu LGC Sans" pitchFamily="2"/>
              </a:rPr>
              <a:t>ATLAS</a:t>
            </a:r>
          </a:p>
        </p:txBody>
      </p:sp>
      <p:sp>
        <p:nvSpPr>
          <p:cNvPr id="6" name="AutoShape 9">
            <a:hlinkClick r:id="rId5" action="ppaction://program"/>
          </p:cNvPr>
          <p:cNvSpPr/>
          <p:nvPr/>
        </p:nvSpPr>
        <p:spPr>
          <a:xfrm>
            <a:off x="1886040" y="5946840"/>
            <a:ext cx="1103400" cy="479520"/>
          </a:xfrm>
          <a:custGeom>
            <a:avLst>
              <a:gd name="f0" fmla="val 1400"/>
            </a:avLst>
            <a:gdLst>
              <a:gd name="f1" fmla="val w"/>
              <a:gd name="f2" fmla="val h"/>
              <a:gd name="f3" fmla="val ss"/>
              <a:gd name="f4" fmla="val 0"/>
              <a:gd name="f5" fmla="val 5400"/>
              <a:gd name="f6" fmla="val -2147483647"/>
              <a:gd name="f7" fmla="val 2147483647"/>
              <a:gd name="f8" fmla="abs f1"/>
              <a:gd name="f9" fmla="abs f2"/>
              <a:gd name="f10" fmla="abs f3"/>
              <a:gd name="f11" fmla="pin 0 f0 5400"/>
              <a:gd name="f12" fmla="?: f8 f1 1"/>
              <a:gd name="f13" fmla="?: f9 f2 1"/>
              <a:gd name="f14" fmla="?: f10 f3 1"/>
              <a:gd name="f15" fmla="*/ f11 21599 1"/>
              <a:gd name="f16" fmla="*/ f12 1 21600"/>
              <a:gd name="f17" fmla="*/ f13 1 21600"/>
              <a:gd name="f18" fmla="*/ 21600 f12 1"/>
              <a:gd name="f19" fmla="*/ 21600 f13 1"/>
              <a:gd name="f20" fmla="*/ f15 1 21600"/>
              <a:gd name="f21" fmla="min f17 f16"/>
              <a:gd name="f22" fmla="*/ f18 1 f14"/>
              <a:gd name="f23" fmla="*/ f19 1 f14"/>
              <a:gd name="f24" fmla="+- f22 0 f20"/>
              <a:gd name="f25" fmla="+- f23 0 f20"/>
              <a:gd name="f26" fmla="*/ f11 f21 1"/>
              <a:gd name="f27" fmla="*/ f4 f21 1"/>
              <a:gd name="f28" fmla="*/ f20 f21 1"/>
              <a:gd name="f29" fmla="*/ f22 f21 1"/>
              <a:gd name="f30" fmla="*/ f23 f21 1"/>
              <a:gd name="f31" fmla="*/ f24 f21 1"/>
              <a:gd name="f32" fmla="*/ f25 f21 1"/>
            </a:gdLst>
            <a:ahLst>
              <a:ahXY gdRefX="f0" minX="f4" maxX="f5">
                <a:pos x="f26" y="f27"/>
              </a:ahXY>
            </a:ahLst>
            <a:cxnLst>
              <a:cxn ang="3cd4">
                <a:pos x="hc" y="t"/>
              </a:cxn>
              <a:cxn ang="0">
                <a:pos x="r" y="vc"/>
              </a:cxn>
              <a:cxn ang="cd4">
                <a:pos x="hc" y="b"/>
              </a:cxn>
              <a:cxn ang="cd2">
                <a:pos x="l" y="vc"/>
              </a:cxn>
            </a:cxnLst>
            <a:rect l="f28" t="f28" r="f31" b="f32"/>
            <a:pathLst>
              <a:path>
                <a:moveTo>
                  <a:pt x="f27" y="f27"/>
                </a:moveTo>
                <a:lnTo>
                  <a:pt x="f29" y="f27"/>
                </a:lnTo>
                <a:lnTo>
                  <a:pt x="f29" y="f30"/>
                </a:lnTo>
                <a:lnTo>
                  <a:pt x="f27" y="f30"/>
                </a:lnTo>
                <a:close/>
              </a:path>
              <a:path>
                <a:moveTo>
                  <a:pt x="f27" y="f27"/>
                </a:moveTo>
                <a:lnTo>
                  <a:pt x="f29" y="f27"/>
                </a:lnTo>
                <a:lnTo>
                  <a:pt x="f31" y="f28"/>
                </a:lnTo>
                <a:lnTo>
                  <a:pt x="f28" y="f28"/>
                </a:lnTo>
                <a:close/>
              </a:path>
              <a:path>
                <a:moveTo>
                  <a:pt x="f29" y="f27"/>
                </a:moveTo>
                <a:lnTo>
                  <a:pt x="f29" y="f30"/>
                </a:lnTo>
                <a:lnTo>
                  <a:pt x="f31" y="f32"/>
                </a:lnTo>
                <a:lnTo>
                  <a:pt x="f31" y="f28"/>
                </a:lnTo>
                <a:close/>
              </a:path>
              <a:path>
                <a:moveTo>
                  <a:pt x="f29" y="f30"/>
                </a:moveTo>
                <a:lnTo>
                  <a:pt x="f27" y="f30"/>
                </a:lnTo>
                <a:lnTo>
                  <a:pt x="f28" y="f32"/>
                </a:lnTo>
                <a:lnTo>
                  <a:pt x="f31" y="f32"/>
                </a:lnTo>
                <a:close/>
              </a:path>
              <a:path>
                <a:moveTo>
                  <a:pt x="f27" y="f30"/>
                </a:moveTo>
                <a:lnTo>
                  <a:pt x="f27" y="f27"/>
                </a:lnTo>
                <a:lnTo>
                  <a:pt x="f28" y="f28"/>
                </a:lnTo>
                <a:lnTo>
                  <a:pt x="f28" y="f32"/>
                </a:lnTo>
                <a:close/>
              </a:path>
            </a:pathLst>
          </a:custGeom>
          <a:solidFill>
            <a:srgbClr val="FF9966"/>
          </a:solidFill>
          <a:ln w="9360">
            <a:solidFill>
              <a:srgbClr val="663300"/>
            </a:solidFill>
            <a:prstDash val="solid"/>
            <a:miter/>
          </a:ln>
        </p:spPr>
        <p:txBody>
          <a:bodyPr vert="horz" wrap="none" lIns="90000" tIns="46800" rIns="90000" bIns="46800" anchor="ctr" anchorCtr="0" compatLnSpc="0"/>
          <a:lstStyle/>
          <a:p>
            <a:pPr marL="0" marR="0" lvl="0" indent="0" algn="ctr" rtl="0" hangingPunct="1">
              <a:buNone/>
              <a:tabLst/>
            </a:pPr>
            <a:r>
              <a:rPr lang="it-IT" sz="2400">
                <a:latin typeface="Liberation Serif" pitchFamily="18"/>
                <a:ea typeface="DejaVu LGC Sans" pitchFamily="2"/>
                <a:cs typeface="DejaVu LGC Sans" pitchFamily="2"/>
              </a:rPr>
              <a:t>CMS</a:t>
            </a:r>
          </a:p>
        </p:txBody>
      </p:sp>
      <p:sp>
        <p:nvSpPr>
          <p:cNvPr id="7" name="AutoShape 10">
            <a:hlinkClick r:id="rId6" action="ppaction://program"/>
          </p:cNvPr>
          <p:cNvSpPr/>
          <p:nvPr/>
        </p:nvSpPr>
        <p:spPr>
          <a:xfrm>
            <a:off x="6005519" y="5513400"/>
            <a:ext cx="1103400" cy="479520"/>
          </a:xfrm>
          <a:custGeom>
            <a:avLst>
              <a:gd name="f0" fmla="val 1400"/>
            </a:avLst>
            <a:gdLst>
              <a:gd name="f1" fmla="val w"/>
              <a:gd name="f2" fmla="val h"/>
              <a:gd name="f3" fmla="val ss"/>
              <a:gd name="f4" fmla="val 0"/>
              <a:gd name="f5" fmla="val 5400"/>
              <a:gd name="f6" fmla="val -2147483647"/>
              <a:gd name="f7" fmla="val 2147483647"/>
              <a:gd name="f8" fmla="abs f1"/>
              <a:gd name="f9" fmla="abs f2"/>
              <a:gd name="f10" fmla="abs f3"/>
              <a:gd name="f11" fmla="pin 0 f0 5400"/>
              <a:gd name="f12" fmla="?: f8 f1 1"/>
              <a:gd name="f13" fmla="?: f9 f2 1"/>
              <a:gd name="f14" fmla="?: f10 f3 1"/>
              <a:gd name="f15" fmla="*/ f11 21599 1"/>
              <a:gd name="f16" fmla="*/ f12 1 21600"/>
              <a:gd name="f17" fmla="*/ f13 1 21600"/>
              <a:gd name="f18" fmla="*/ 21600 f12 1"/>
              <a:gd name="f19" fmla="*/ 21600 f13 1"/>
              <a:gd name="f20" fmla="*/ f15 1 21600"/>
              <a:gd name="f21" fmla="min f17 f16"/>
              <a:gd name="f22" fmla="*/ f18 1 f14"/>
              <a:gd name="f23" fmla="*/ f19 1 f14"/>
              <a:gd name="f24" fmla="+- f22 0 f20"/>
              <a:gd name="f25" fmla="+- f23 0 f20"/>
              <a:gd name="f26" fmla="*/ f11 f21 1"/>
              <a:gd name="f27" fmla="*/ f4 f21 1"/>
              <a:gd name="f28" fmla="*/ f20 f21 1"/>
              <a:gd name="f29" fmla="*/ f22 f21 1"/>
              <a:gd name="f30" fmla="*/ f23 f21 1"/>
              <a:gd name="f31" fmla="*/ f24 f21 1"/>
              <a:gd name="f32" fmla="*/ f25 f21 1"/>
            </a:gdLst>
            <a:ahLst>
              <a:ahXY gdRefX="f0" minX="f4" maxX="f5">
                <a:pos x="f26" y="f27"/>
              </a:ahXY>
            </a:ahLst>
            <a:cxnLst>
              <a:cxn ang="3cd4">
                <a:pos x="hc" y="t"/>
              </a:cxn>
              <a:cxn ang="0">
                <a:pos x="r" y="vc"/>
              </a:cxn>
              <a:cxn ang="cd4">
                <a:pos x="hc" y="b"/>
              </a:cxn>
              <a:cxn ang="cd2">
                <a:pos x="l" y="vc"/>
              </a:cxn>
            </a:cxnLst>
            <a:rect l="f28" t="f28" r="f31" b="f32"/>
            <a:pathLst>
              <a:path>
                <a:moveTo>
                  <a:pt x="f27" y="f27"/>
                </a:moveTo>
                <a:lnTo>
                  <a:pt x="f29" y="f27"/>
                </a:lnTo>
                <a:lnTo>
                  <a:pt x="f29" y="f30"/>
                </a:lnTo>
                <a:lnTo>
                  <a:pt x="f27" y="f30"/>
                </a:lnTo>
                <a:close/>
              </a:path>
              <a:path>
                <a:moveTo>
                  <a:pt x="f27" y="f27"/>
                </a:moveTo>
                <a:lnTo>
                  <a:pt x="f29" y="f27"/>
                </a:lnTo>
                <a:lnTo>
                  <a:pt x="f31" y="f28"/>
                </a:lnTo>
                <a:lnTo>
                  <a:pt x="f28" y="f28"/>
                </a:lnTo>
                <a:close/>
              </a:path>
              <a:path>
                <a:moveTo>
                  <a:pt x="f29" y="f27"/>
                </a:moveTo>
                <a:lnTo>
                  <a:pt x="f29" y="f30"/>
                </a:lnTo>
                <a:lnTo>
                  <a:pt x="f31" y="f32"/>
                </a:lnTo>
                <a:lnTo>
                  <a:pt x="f31" y="f28"/>
                </a:lnTo>
                <a:close/>
              </a:path>
              <a:path>
                <a:moveTo>
                  <a:pt x="f29" y="f30"/>
                </a:moveTo>
                <a:lnTo>
                  <a:pt x="f27" y="f30"/>
                </a:lnTo>
                <a:lnTo>
                  <a:pt x="f28" y="f32"/>
                </a:lnTo>
                <a:lnTo>
                  <a:pt x="f31" y="f32"/>
                </a:lnTo>
                <a:close/>
              </a:path>
              <a:path>
                <a:moveTo>
                  <a:pt x="f27" y="f30"/>
                </a:moveTo>
                <a:lnTo>
                  <a:pt x="f27" y="f27"/>
                </a:lnTo>
                <a:lnTo>
                  <a:pt x="f28" y="f28"/>
                </a:lnTo>
                <a:lnTo>
                  <a:pt x="f28" y="f32"/>
                </a:lnTo>
                <a:close/>
              </a:path>
            </a:pathLst>
          </a:custGeom>
          <a:solidFill>
            <a:srgbClr val="FF9966"/>
          </a:solidFill>
          <a:ln w="9360">
            <a:solidFill>
              <a:srgbClr val="663300"/>
            </a:solidFill>
            <a:prstDash val="solid"/>
            <a:miter/>
          </a:ln>
        </p:spPr>
        <p:txBody>
          <a:bodyPr vert="horz" wrap="none" lIns="90000" tIns="46800" rIns="90000" bIns="46800" anchor="ctr" anchorCtr="0" compatLnSpc="0"/>
          <a:lstStyle/>
          <a:p>
            <a:pPr marL="0" marR="0" lvl="0" indent="0" algn="ctr" rtl="0" hangingPunct="1">
              <a:buNone/>
              <a:tabLst/>
            </a:pPr>
            <a:r>
              <a:rPr lang="it-IT" sz="2400">
                <a:latin typeface="Liberation Serif" pitchFamily="18"/>
                <a:ea typeface="DejaVu LGC Sans" pitchFamily="2"/>
                <a:cs typeface="DejaVu LGC Sans" pitchFamily="2"/>
              </a:rPr>
              <a:t>ALICE</a:t>
            </a:r>
          </a:p>
        </p:txBody>
      </p:sp>
      <p:sp>
        <p:nvSpPr>
          <p:cNvPr id="8" name="AutoShape 13">
            <a:hlinkClick r:id="rId7" action="ppaction://program"/>
          </p:cNvPr>
          <p:cNvSpPr/>
          <p:nvPr/>
        </p:nvSpPr>
        <p:spPr>
          <a:xfrm>
            <a:off x="3424320" y="5146560"/>
            <a:ext cx="1103400" cy="479520"/>
          </a:xfrm>
          <a:custGeom>
            <a:avLst>
              <a:gd name="f0" fmla="val 1400"/>
            </a:avLst>
            <a:gdLst>
              <a:gd name="f1" fmla="val w"/>
              <a:gd name="f2" fmla="val h"/>
              <a:gd name="f3" fmla="val ss"/>
              <a:gd name="f4" fmla="val 0"/>
              <a:gd name="f5" fmla="val 5400"/>
              <a:gd name="f6" fmla="val -2147483647"/>
              <a:gd name="f7" fmla="val 2147483647"/>
              <a:gd name="f8" fmla="abs f1"/>
              <a:gd name="f9" fmla="abs f2"/>
              <a:gd name="f10" fmla="abs f3"/>
              <a:gd name="f11" fmla="pin 0 f0 5400"/>
              <a:gd name="f12" fmla="?: f8 f1 1"/>
              <a:gd name="f13" fmla="?: f9 f2 1"/>
              <a:gd name="f14" fmla="?: f10 f3 1"/>
              <a:gd name="f15" fmla="*/ f11 21599 1"/>
              <a:gd name="f16" fmla="*/ f12 1 21600"/>
              <a:gd name="f17" fmla="*/ f13 1 21600"/>
              <a:gd name="f18" fmla="*/ 21600 f12 1"/>
              <a:gd name="f19" fmla="*/ 21600 f13 1"/>
              <a:gd name="f20" fmla="*/ f15 1 21600"/>
              <a:gd name="f21" fmla="min f17 f16"/>
              <a:gd name="f22" fmla="*/ f18 1 f14"/>
              <a:gd name="f23" fmla="*/ f19 1 f14"/>
              <a:gd name="f24" fmla="+- f22 0 f20"/>
              <a:gd name="f25" fmla="+- f23 0 f20"/>
              <a:gd name="f26" fmla="*/ f11 f21 1"/>
              <a:gd name="f27" fmla="*/ f4 f21 1"/>
              <a:gd name="f28" fmla="*/ f20 f21 1"/>
              <a:gd name="f29" fmla="*/ f22 f21 1"/>
              <a:gd name="f30" fmla="*/ f23 f21 1"/>
              <a:gd name="f31" fmla="*/ f24 f21 1"/>
              <a:gd name="f32" fmla="*/ f25 f21 1"/>
            </a:gdLst>
            <a:ahLst>
              <a:ahXY gdRefX="f0" minX="f4" maxX="f5">
                <a:pos x="f26" y="f27"/>
              </a:ahXY>
            </a:ahLst>
            <a:cxnLst>
              <a:cxn ang="3cd4">
                <a:pos x="hc" y="t"/>
              </a:cxn>
              <a:cxn ang="0">
                <a:pos x="r" y="vc"/>
              </a:cxn>
              <a:cxn ang="cd4">
                <a:pos x="hc" y="b"/>
              </a:cxn>
              <a:cxn ang="cd2">
                <a:pos x="l" y="vc"/>
              </a:cxn>
            </a:cxnLst>
            <a:rect l="f28" t="f28" r="f31" b="f32"/>
            <a:pathLst>
              <a:path>
                <a:moveTo>
                  <a:pt x="f27" y="f27"/>
                </a:moveTo>
                <a:lnTo>
                  <a:pt x="f29" y="f27"/>
                </a:lnTo>
                <a:lnTo>
                  <a:pt x="f29" y="f30"/>
                </a:lnTo>
                <a:lnTo>
                  <a:pt x="f27" y="f30"/>
                </a:lnTo>
                <a:close/>
              </a:path>
              <a:path>
                <a:moveTo>
                  <a:pt x="f27" y="f27"/>
                </a:moveTo>
                <a:lnTo>
                  <a:pt x="f29" y="f27"/>
                </a:lnTo>
                <a:lnTo>
                  <a:pt x="f31" y="f28"/>
                </a:lnTo>
                <a:lnTo>
                  <a:pt x="f28" y="f28"/>
                </a:lnTo>
                <a:close/>
              </a:path>
              <a:path>
                <a:moveTo>
                  <a:pt x="f29" y="f27"/>
                </a:moveTo>
                <a:lnTo>
                  <a:pt x="f29" y="f30"/>
                </a:lnTo>
                <a:lnTo>
                  <a:pt x="f31" y="f32"/>
                </a:lnTo>
                <a:lnTo>
                  <a:pt x="f31" y="f28"/>
                </a:lnTo>
                <a:close/>
              </a:path>
              <a:path>
                <a:moveTo>
                  <a:pt x="f29" y="f30"/>
                </a:moveTo>
                <a:lnTo>
                  <a:pt x="f27" y="f30"/>
                </a:lnTo>
                <a:lnTo>
                  <a:pt x="f28" y="f32"/>
                </a:lnTo>
                <a:lnTo>
                  <a:pt x="f31" y="f32"/>
                </a:lnTo>
                <a:close/>
              </a:path>
              <a:path>
                <a:moveTo>
                  <a:pt x="f27" y="f30"/>
                </a:moveTo>
                <a:lnTo>
                  <a:pt x="f27" y="f27"/>
                </a:lnTo>
                <a:lnTo>
                  <a:pt x="f28" y="f28"/>
                </a:lnTo>
                <a:lnTo>
                  <a:pt x="f28" y="f32"/>
                </a:lnTo>
                <a:close/>
              </a:path>
            </a:pathLst>
          </a:custGeom>
          <a:solidFill>
            <a:srgbClr val="FF9966"/>
          </a:solidFill>
          <a:ln w="9360">
            <a:solidFill>
              <a:srgbClr val="663300"/>
            </a:solidFill>
            <a:prstDash val="solid"/>
            <a:miter/>
          </a:ln>
        </p:spPr>
        <p:txBody>
          <a:bodyPr vert="horz" wrap="none" lIns="90000" tIns="46800" rIns="90000" bIns="46800" anchor="ctr" anchorCtr="0" compatLnSpc="0"/>
          <a:lstStyle/>
          <a:p>
            <a:pPr marL="0" marR="0" lvl="0" indent="0" algn="ctr" rtl="0" hangingPunct="1">
              <a:buNone/>
              <a:tabLst/>
            </a:pPr>
            <a:r>
              <a:rPr lang="it-IT" sz="2400">
                <a:latin typeface="Liberation Serif" pitchFamily="18"/>
                <a:ea typeface="DejaVu LGC Sans" pitchFamily="2"/>
                <a:cs typeface="DejaVu LGC Sans" pitchFamily="2"/>
              </a:rPr>
              <a:t>LHC-B</a:t>
            </a:r>
          </a:p>
        </p:txBody>
      </p:sp>
      <p:cxnSp>
        <p:nvCxnSpPr>
          <p:cNvPr id="9" name="Connettore 1 8"/>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egnaposto numero diapositiva 9"/>
          <p:cNvSpPr>
            <a:spLocks noGrp="1"/>
          </p:cNvSpPr>
          <p:nvPr>
            <p:ph type="sldNum" sz="quarter" idx="12"/>
          </p:nvPr>
        </p:nvSpPr>
        <p:spPr/>
        <p:txBody>
          <a:bodyPr/>
          <a:lstStyle/>
          <a:p>
            <a:fld id="{B007B441-5312-499D-93C3-6E37886527FA}" type="slidenum">
              <a:rPr lang="it-IT" smtClean="0"/>
              <a:pPr/>
              <a:t>10</a:t>
            </a:fld>
            <a:endParaRPr lang="it-IT"/>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p:nvPr/>
        </p:nvSpPr>
        <p:spPr>
          <a:xfrm>
            <a:off x="0" y="0"/>
            <a:ext cx="9144000" cy="56579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200" b="1" dirty="0">
                <a:solidFill>
                  <a:srgbClr val="FF0000"/>
                </a:solidFill>
                <a:latin typeface="Liberation Serif" pitchFamily="18"/>
                <a:ea typeface="DejaVu LGC Sans" pitchFamily="2"/>
                <a:cs typeface="DejaVu LGC Sans" pitchFamily="2"/>
              </a:rPr>
              <a:t>UN URTO AD LHC</a:t>
            </a:r>
          </a:p>
        </p:txBody>
      </p:sp>
      <p:sp>
        <p:nvSpPr>
          <p:cNvPr id="5" name="Text Box 4"/>
          <p:cNvSpPr/>
          <p:nvPr/>
        </p:nvSpPr>
        <p:spPr>
          <a:xfrm>
            <a:off x="208080" y="5043600"/>
            <a:ext cx="876132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Centinaio di particelle prodotte: </a:t>
            </a:r>
            <a:r>
              <a:rPr lang="it-IT" sz="2400" b="1">
                <a:solidFill>
                  <a:srgbClr val="FF0000"/>
                </a:solidFill>
                <a:latin typeface="Liberation Serif" pitchFamily="18"/>
                <a:ea typeface="DejaVu LGC Sans" pitchFamily="2"/>
                <a:cs typeface="DejaVu LGC Sans" pitchFamily="2"/>
              </a:rPr>
              <a:t>ricostruirle</a:t>
            </a:r>
            <a:r>
              <a:rPr lang="it-IT" sz="2400">
                <a:latin typeface="Liberation Serif" pitchFamily="18"/>
                <a:ea typeface="DejaVu LGC Sans" pitchFamily="2"/>
                <a:cs typeface="DejaVu LGC Sans" pitchFamily="2"/>
              </a:rPr>
              <a:t> e </a:t>
            </a:r>
            <a:r>
              <a:rPr lang="it-IT" sz="2400" b="1">
                <a:solidFill>
                  <a:srgbClr val="FF0000"/>
                </a:solidFill>
                <a:latin typeface="Liberation Serif" pitchFamily="18"/>
                <a:ea typeface="DejaVu LGC Sans" pitchFamily="2"/>
                <a:cs typeface="DejaVu LGC Sans" pitchFamily="2"/>
              </a:rPr>
              <a:t>riconoscerle</a:t>
            </a:r>
          </a:p>
        </p:txBody>
      </p:sp>
      <p:sp>
        <p:nvSpPr>
          <p:cNvPr id="6" name="Text Box 5"/>
          <p:cNvSpPr/>
          <p:nvPr/>
        </p:nvSpPr>
        <p:spPr>
          <a:xfrm>
            <a:off x="68400" y="5637240"/>
            <a:ext cx="9047160" cy="119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Clr>
                <a:srgbClr val="FF0000"/>
              </a:buClr>
              <a:buSzPct val="100000"/>
              <a:buFont typeface="Wingdings" pitchFamily="2"/>
              <a:buChar char=""/>
              <a:tabLst/>
            </a:pPr>
            <a:r>
              <a:rPr lang="it-IT" sz="2400" dirty="0">
                <a:latin typeface="Liberation Serif" pitchFamily="18"/>
                <a:ea typeface="DejaVu LGC Sans" pitchFamily="2"/>
                <a:cs typeface="DejaVu LGC Sans" pitchFamily="2"/>
              </a:rPr>
              <a:t>  apparati molto grandi  </a:t>
            </a:r>
            <a:r>
              <a:rPr lang="it-IT" sz="2400" dirty="0">
                <a:latin typeface="Wingdings" pitchFamily="18"/>
                <a:ea typeface="DejaVu LGC Sans" pitchFamily="2"/>
                <a:cs typeface="DejaVu LGC Sans" pitchFamily="2"/>
              </a:rPr>
              <a:t></a:t>
            </a:r>
            <a:r>
              <a:rPr lang="it-IT" sz="2400" dirty="0">
                <a:latin typeface="Liberation Serif" pitchFamily="18"/>
                <a:ea typeface="DejaVu LGC Sans" pitchFamily="2"/>
                <a:cs typeface="DejaVu LGC Sans" pitchFamily="2"/>
              </a:rPr>
              <a:t>   separo le varie particelle</a:t>
            </a:r>
          </a:p>
          <a:p>
            <a:pPr marL="0" marR="0" lvl="0" indent="0" rtl="0" hangingPunct="1">
              <a:buClr>
                <a:srgbClr val="FF0000"/>
              </a:buClr>
              <a:buSzPct val="100000"/>
              <a:buFont typeface="Wingdings" pitchFamily="2"/>
              <a:buChar char=""/>
              <a:tabLst/>
            </a:pPr>
            <a:r>
              <a:rPr lang="it-IT" sz="2400" dirty="0">
                <a:latin typeface="Liberation Serif" pitchFamily="18"/>
                <a:ea typeface="DejaVu LGC Sans" pitchFamily="2"/>
                <a:cs typeface="DejaVu LGC Sans" pitchFamily="2"/>
              </a:rPr>
              <a:t>  struttura a </a:t>
            </a:r>
            <a:r>
              <a:rPr lang="it-IT" sz="2400" dirty="0">
                <a:latin typeface="Arial" pitchFamily="18"/>
                <a:ea typeface="DejaVu LGC Sans" pitchFamily="2"/>
                <a:cs typeface="DejaVu LGC Sans" pitchFamily="2"/>
              </a:rPr>
              <a:t>“</a:t>
            </a:r>
            <a:r>
              <a:rPr lang="it-IT" sz="2400" dirty="0">
                <a:latin typeface="Liberation Serif" pitchFamily="18"/>
                <a:ea typeface="DejaVu LGC Sans" pitchFamily="2"/>
                <a:cs typeface="DejaVu LGC Sans" pitchFamily="2"/>
              </a:rPr>
              <a:t>cipolla</a:t>
            </a:r>
            <a:r>
              <a:rPr lang="it-IT" sz="2400" dirty="0">
                <a:latin typeface="Arial" pitchFamily="18"/>
                <a:ea typeface="DejaVu LGC Sans" pitchFamily="2"/>
                <a:cs typeface="DejaVu LGC Sans" pitchFamily="2"/>
              </a:rPr>
              <a:t>”</a:t>
            </a:r>
            <a:r>
              <a:rPr lang="it-IT" sz="2400" dirty="0">
                <a:latin typeface="Liberation Serif" pitchFamily="18"/>
                <a:ea typeface="DejaVu LGC Sans" pitchFamily="2"/>
                <a:cs typeface="DejaVu LGC Sans" pitchFamily="2"/>
              </a:rPr>
              <a:t>    </a:t>
            </a:r>
            <a:r>
              <a:rPr lang="it-IT" sz="2400" dirty="0">
                <a:latin typeface="Wingdings" pitchFamily="18"/>
                <a:ea typeface="DejaVu LGC Sans" pitchFamily="2"/>
                <a:cs typeface="DejaVu LGC Sans" pitchFamily="2"/>
              </a:rPr>
              <a:t></a:t>
            </a:r>
            <a:r>
              <a:rPr lang="it-IT" sz="2400" dirty="0">
                <a:latin typeface="Liberation Serif" pitchFamily="18"/>
                <a:ea typeface="DejaVu LGC Sans" pitchFamily="2"/>
                <a:cs typeface="DejaVu LGC Sans" pitchFamily="2"/>
              </a:rPr>
              <a:t>   in ogni strato lasciano un segnale</a:t>
            </a:r>
          </a:p>
        </p:txBody>
      </p:sp>
      <p:cxnSp>
        <p:nvCxnSpPr>
          <p:cNvPr id="7" name="Connettore 1 6"/>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V0black"/>
          <p:cNvPicPr>
            <a:picLocks noChangeAspect="1" noChangeArrowheads="1"/>
          </p:cNvPicPr>
          <p:nvPr/>
        </p:nvPicPr>
        <p:blipFill>
          <a:blip r:embed="rId3" cstate="print"/>
          <a:srcRect/>
          <a:stretch>
            <a:fillRect/>
          </a:stretch>
        </p:blipFill>
        <p:spPr bwMode="auto">
          <a:xfrm>
            <a:off x="1907704" y="908720"/>
            <a:ext cx="4783824" cy="4036605"/>
          </a:xfrm>
          <a:prstGeom prst="rect">
            <a:avLst/>
          </a:prstGeom>
          <a:noFill/>
          <a:ln w="9525">
            <a:noFill/>
            <a:miter lim="800000"/>
            <a:headEnd/>
            <a:tailEnd/>
          </a:ln>
        </p:spPr>
      </p:pic>
      <p:sp>
        <p:nvSpPr>
          <p:cNvPr id="9" name="Segnaposto numero diapositiva 8"/>
          <p:cNvSpPr>
            <a:spLocks noGrp="1"/>
          </p:cNvSpPr>
          <p:nvPr>
            <p:ph type="sldNum" sz="quarter" idx="12"/>
          </p:nvPr>
        </p:nvSpPr>
        <p:spPr/>
        <p:txBody>
          <a:bodyPr/>
          <a:lstStyle/>
          <a:p>
            <a:fld id="{B007B441-5312-499D-93C3-6E37886527FA}" type="slidenum">
              <a:rPr lang="it-IT" smtClean="0"/>
              <a:pPr/>
              <a:t>11</a:t>
            </a:fld>
            <a:endParaRPr lang="it-IT"/>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8"/>
          <p:cNvSpPr/>
          <p:nvPr/>
        </p:nvSpPr>
        <p:spPr>
          <a:xfrm>
            <a:off x="460439" y="0"/>
            <a:ext cx="8407440" cy="581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200" b="1" dirty="0">
                <a:solidFill>
                  <a:srgbClr val="FF0000"/>
                </a:solidFill>
                <a:latin typeface="Liberation Serif" pitchFamily="18"/>
                <a:ea typeface="DejaVu LGC Sans" pitchFamily="2"/>
                <a:cs typeface="DejaVu LGC Sans" pitchFamily="2"/>
              </a:rPr>
              <a:t>Rivelatori di particelle</a:t>
            </a:r>
          </a:p>
        </p:txBody>
      </p:sp>
      <p:sp>
        <p:nvSpPr>
          <p:cNvPr id="4" name="Text Box 30"/>
          <p:cNvSpPr/>
          <p:nvPr/>
        </p:nvSpPr>
        <p:spPr>
          <a:xfrm>
            <a:off x="255600" y="2965319"/>
            <a:ext cx="3378240" cy="3385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Clr>
                <a:srgbClr val="FF0000"/>
              </a:buClr>
              <a:buSzPct val="100000"/>
              <a:buFont typeface="Wingdings" pitchFamily="2"/>
              <a:buChar char=""/>
              <a:tabLst/>
            </a:pPr>
            <a:r>
              <a:rPr lang="it-IT" sz="2400">
                <a:latin typeface="Liberation Serif" pitchFamily="18"/>
                <a:ea typeface="DejaVu LGC Sans" pitchFamily="2"/>
                <a:cs typeface="DejaVu LGC Sans" pitchFamily="2"/>
              </a:rPr>
              <a:t> Posizione  </a:t>
            </a:r>
          </a:p>
          <a:p>
            <a:pPr marL="0" marR="0" lvl="0" indent="0" rtl="0" hangingPunct="1">
              <a:buClr>
                <a:srgbClr val="FF0000"/>
              </a:buClr>
              <a:buSzPct val="100000"/>
              <a:buFont typeface="Wingdings" pitchFamily="2"/>
              <a:buChar char=""/>
              <a:tabLst/>
            </a:pPr>
            <a:r>
              <a:rPr lang="it-IT" sz="2400">
                <a:latin typeface="Liberation Serif" pitchFamily="18"/>
                <a:ea typeface="DejaVu LGC Sans" pitchFamily="2"/>
                <a:cs typeface="DejaVu LGC Sans" pitchFamily="2"/>
              </a:rPr>
              <a:t> Direzione del moto</a:t>
            </a:r>
          </a:p>
          <a:p>
            <a:pPr marL="0" marR="0" lvl="0" indent="0" rtl="0" hangingPunct="1">
              <a:buClr>
                <a:srgbClr val="FF0000"/>
              </a:buClr>
              <a:buSzPct val="100000"/>
              <a:buFont typeface="Wingdings" pitchFamily="2"/>
              <a:buChar char=""/>
              <a:tabLst/>
            </a:pPr>
            <a:r>
              <a:rPr lang="it-IT" sz="2400">
                <a:latin typeface="Liberation Serif" pitchFamily="18"/>
                <a:ea typeface="DejaVu LGC Sans" pitchFamily="2"/>
                <a:cs typeface="DejaVu LGC Sans" pitchFamily="2"/>
              </a:rPr>
              <a:t> Energia/impulso</a:t>
            </a:r>
          </a:p>
          <a:p>
            <a:pPr marL="0" marR="0" lvl="0" indent="0" rtl="0" hangingPunct="1">
              <a:buClr>
                <a:srgbClr val="FF0000"/>
              </a:buClr>
              <a:buSzPct val="100000"/>
              <a:buFont typeface="Wingdings" pitchFamily="2"/>
              <a:buChar char=""/>
              <a:tabLst/>
            </a:pPr>
            <a:r>
              <a:rPr lang="it-IT" sz="2400">
                <a:latin typeface="Liberation Serif" pitchFamily="18"/>
                <a:ea typeface="DejaVu LGC Sans" pitchFamily="2"/>
                <a:cs typeface="DejaVu LGC Sans" pitchFamily="2"/>
              </a:rPr>
              <a:t> tempo di vita</a:t>
            </a:r>
          </a:p>
          <a:p>
            <a:pPr marL="0" marR="0" lvl="0" indent="0" rtl="0" hangingPunct="1">
              <a:buClr>
                <a:srgbClr val="FF0000"/>
              </a:buClr>
              <a:buSzPct val="100000"/>
              <a:buFont typeface="Wingdings" pitchFamily="2"/>
              <a:buChar char=""/>
              <a:tabLst/>
            </a:pPr>
            <a:endParaRPr lang="it-IT" sz="2400">
              <a:latin typeface="Liberation Serif" pitchFamily="18"/>
              <a:ea typeface="DejaVu LGC Sans" pitchFamily="2"/>
              <a:cs typeface="DejaVu LGC Sans" pitchFamily="2"/>
            </a:endParaRPr>
          </a:p>
          <a:p>
            <a:pPr marL="0" marR="0" lvl="0" indent="0" rtl="0" hangingPunct="1">
              <a:buClr>
                <a:srgbClr val="FF0000"/>
              </a:buClr>
              <a:buSzPct val="100000"/>
              <a:buFont typeface="Wingdings" pitchFamily="2"/>
              <a:buChar char=""/>
              <a:tabLst/>
            </a:pPr>
            <a:endParaRPr lang="it-IT" sz="2400">
              <a:latin typeface="Liberation Serif" pitchFamily="18"/>
              <a:ea typeface="DejaVu LGC Sans" pitchFamily="2"/>
              <a:cs typeface="DejaVu LGC Sans" pitchFamily="2"/>
            </a:endParaRPr>
          </a:p>
          <a:p>
            <a:pPr marL="0" marR="0" lvl="0" indent="0" rtl="0" hangingPunct="1">
              <a:buNone/>
              <a:tabLst/>
            </a:pPr>
            <a:endParaRPr lang="it-IT" sz="2400">
              <a:latin typeface="Liberation Serif" pitchFamily="18"/>
              <a:ea typeface="DejaVu LGC Sans" pitchFamily="2"/>
              <a:cs typeface="DejaVu LGC Sans" pitchFamily="2"/>
            </a:endParaRPr>
          </a:p>
          <a:p>
            <a:pPr marL="0" marR="0" lvl="0" indent="0" rtl="0" hangingPunct="1">
              <a:buClr>
                <a:srgbClr val="0000CC"/>
              </a:buClr>
              <a:buSzPct val="100000"/>
              <a:buFont typeface="Wingdings" pitchFamily="2"/>
              <a:buChar char=""/>
              <a:tabLst/>
            </a:pPr>
            <a:r>
              <a:rPr lang="it-IT" sz="2400">
                <a:latin typeface="Liberation Serif" pitchFamily="18"/>
                <a:ea typeface="DejaVu LGC Sans" pitchFamily="2"/>
                <a:cs typeface="DejaVu LGC Sans" pitchFamily="2"/>
              </a:rPr>
              <a:t> Tipo di particella</a:t>
            </a:r>
          </a:p>
        </p:txBody>
      </p:sp>
      <p:sp>
        <p:nvSpPr>
          <p:cNvPr id="5" name="Text Box 31"/>
          <p:cNvSpPr/>
          <p:nvPr/>
        </p:nvSpPr>
        <p:spPr>
          <a:xfrm>
            <a:off x="100080" y="735119"/>
            <a:ext cx="875196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Cosa dobbiamo sapere di ogni particella?   </a:t>
            </a:r>
          </a:p>
        </p:txBody>
      </p:sp>
      <p:pic>
        <p:nvPicPr>
          <p:cNvPr id="6" name="Picture 45"/>
          <p:cNvPicPr>
            <a:picLocks noChangeAspect="1"/>
          </p:cNvPicPr>
          <p:nvPr/>
        </p:nvPicPr>
        <p:blipFill>
          <a:blip r:embed="rId3" cstate="print">
            <a:alphaModFix/>
            <a:lum/>
          </a:blip>
          <a:srcRect/>
          <a:stretch>
            <a:fillRect/>
          </a:stretch>
        </p:blipFill>
        <p:spPr>
          <a:xfrm>
            <a:off x="4032359" y="2443320"/>
            <a:ext cx="4728960" cy="3654360"/>
          </a:xfrm>
          <a:prstGeom prst="rect">
            <a:avLst/>
          </a:prstGeom>
          <a:noFill/>
          <a:ln>
            <a:solidFill>
              <a:schemeClr val="tx1"/>
            </a:solidFill>
          </a:ln>
        </p:spPr>
      </p:pic>
      <p:sp>
        <p:nvSpPr>
          <p:cNvPr id="7" name="Text Box 46"/>
          <p:cNvSpPr/>
          <p:nvPr/>
        </p:nvSpPr>
        <p:spPr>
          <a:xfrm>
            <a:off x="87480" y="5089679"/>
            <a:ext cx="245411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a:solidFill>
                  <a:srgbClr val="0000CC"/>
                </a:solidFill>
                <a:latin typeface="Liberation Serif" pitchFamily="18"/>
                <a:ea typeface="DejaVu LGC Sans" pitchFamily="2"/>
                <a:cs typeface="DejaVu LGC Sans" pitchFamily="2"/>
              </a:rPr>
              <a:t>Identificazione</a:t>
            </a:r>
          </a:p>
        </p:txBody>
      </p:sp>
      <p:sp>
        <p:nvSpPr>
          <p:cNvPr id="8" name="Oval 47"/>
          <p:cNvSpPr/>
          <p:nvPr/>
        </p:nvSpPr>
        <p:spPr>
          <a:xfrm>
            <a:off x="6354720" y="4270320"/>
            <a:ext cx="457200" cy="2858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7240">
            <a:solidFill>
              <a:srgbClr val="FF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9" name="Line 48"/>
          <p:cNvSpPr/>
          <p:nvPr/>
        </p:nvSpPr>
        <p:spPr>
          <a:xfrm>
            <a:off x="3224160" y="2994120"/>
            <a:ext cx="3135240" cy="1393560"/>
          </a:xfrm>
          <a:prstGeom prst="line">
            <a:avLst/>
          </a:prstGeom>
          <a:noFill/>
          <a:ln w="57240">
            <a:solidFill>
              <a:srgbClr val="FF0000"/>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0" name="Oval 49"/>
          <p:cNvSpPr/>
          <p:nvPr/>
        </p:nvSpPr>
        <p:spPr>
          <a:xfrm>
            <a:off x="3819600" y="2689200"/>
            <a:ext cx="5195880" cy="3456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38160">
            <a:solidFill>
              <a:srgbClr val="0000CC"/>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1" name="Line 50"/>
          <p:cNvSpPr/>
          <p:nvPr/>
        </p:nvSpPr>
        <p:spPr>
          <a:xfrm flipV="1">
            <a:off x="2558880" y="5221080"/>
            <a:ext cx="1508399" cy="66600"/>
          </a:xfrm>
          <a:prstGeom prst="line">
            <a:avLst/>
          </a:prstGeom>
          <a:noFill/>
          <a:ln w="38160">
            <a:solidFill>
              <a:srgbClr val="0000CC"/>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2" name="Rectangle 51"/>
          <p:cNvSpPr/>
          <p:nvPr/>
        </p:nvSpPr>
        <p:spPr>
          <a:xfrm>
            <a:off x="1440" y="2430360"/>
            <a:ext cx="375156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solidFill>
                  <a:srgbClr val="FF0000"/>
                </a:solidFill>
                <a:latin typeface="Liberation Serif" pitchFamily="18"/>
                <a:ea typeface="DejaVu LGC Sans" pitchFamily="2"/>
                <a:cs typeface="DejaVu LGC Sans" pitchFamily="2"/>
              </a:rPr>
              <a:t>cinematica</a:t>
            </a:r>
            <a:r>
              <a:rPr lang="it-IT" sz="2400">
                <a:solidFill>
                  <a:srgbClr val="FF0000"/>
                </a:solidFill>
                <a:latin typeface="Wingdings" pitchFamily="18"/>
                <a:ea typeface="DejaVu LGC Sans" pitchFamily="2"/>
                <a:cs typeface="DejaVu LGC Sans" pitchFamily="2"/>
              </a:rPr>
              <a:t></a:t>
            </a:r>
            <a:r>
              <a:rPr lang="it-IT" sz="2400">
                <a:solidFill>
                  <a:srgbClr val="FF0000"/>
                </a:solidFill>
                <a:latin typeface="Liberation Serif" pitchFamily="18"/>
                <a:ea typeface="DejaVu LGC Sans" pitchFamily="2"/>
                <a:cs typeface="DejaVu LGC Sans" pitchFamily="2"/>
              </a:rPr>
              <a:t> tracciatori</a:t>
            </a:r>
          </a:p>
        </p:txBody>
      </p:sp>
      <p:sp>
        <p:nvSpPr>
          <p:cNvPr id="13" name="Text Box 52"/>
          <p:cNvSpPr/>
          <p:nvPr/>
        </p:nvSpPr>
        <p:spPr>
          <a:xfrm>
            <a:off x="3565440" y="1473119"/>
            <a:ext cx="213372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FF33"/>
          </a:solidFill>
          <a:ln w="9360">
            <a:solidFill>
              <a:srgbClr val="CC00CC"/>
            </a:solidFill>
            <a:prstDash val="solid"/>
            <a:miter/>
          </a:ln>
        </p:spPr>
        <p:txBody>
          <a:bodyPr vert="horz" wrap="square" lIns="90000" tIns="46800" rIns="90000" bIns="46800" anchor="t" anchorCtr="0" compatLnSpc="0">
            <a:spAutoFit/>
          </a:bodyPr>
          <a:lstStyle/>
          <a:p>
            <a:pPr marL="0" marR="0" lvl="0" indent="0" algn="ctr" rtl="0" hangingPunct="1">
              <a:buNone/>
              <a:tabLst/>
            </a:pPr>
            <a:r>
              <a:rPr lang="it-IT" sz="2800" b="1" dirty="0">
                <a:solidFill>
                  <a:srgbClr val="FF0000"/>
                </a:solidFill>
                <a:latin typeface="Liberation Serif" pitchFamily="18"/>
                <a:ea typeface="DejaVu LGC Sans" pitchFamily="2"/>
                <a:cs typeface="DejaVu LGC Sans" pitchFamily="2"/>
              </a:rPr>
              <a:t>TUTTO !!</a:t>
            </a:r>
          </a:p>
        </p:txBody>
      </p:sp>
      <p:sp>
        <p:nvSpPr>
          <p:cNvPr id="14" name="Line 53"/>
          <p:cNvSpPr/>
          <p:nvPr/>
        </p:nvSpPr>
        <p:spPr>
          <a:xfrm>
            <a:off x="7948440" y="2058840"/>
            <a:ext cx="368640" cy="2455919"/>
          </a:xfrm>
          <a:prstGeom prst="line">
            <a:avLst/>
          </a:prstGeom>
          <a:noFill/>
          <a:ln w="9360">
            <a:solidFill>
              <a:srgbClr val="000000"/>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5" name="Text Box 54"/>
          <p:cNvSpPr/>
          <p:nvPr/>
        </p:nvSpPr>
        <p:spPr>
          <a:xfrm>
            <a:off x="6730920" y="1403280"/>
            <a:ext cx="194472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Beam pipe e </a:t>
            </a:r>
            <a:r>
              <a:rPr lang="it-IT" sz="2400">
                <a:solidFill>
                  <a:srgbClr val="FF0000"/>
                </a:solidFill>
                <a:latin typeface="Liberation Serif" pitchFamily="18"/>
                <a:ea typeface="DejaVu LGC Sans" pitchFamily="2"/>
                <a:cs typeface="DejaVu LGC Sans" pitchFamily="2"/>
              </a:rPr>
              <a:t>protoni</a:t>
            </a:r>
          </a:p>
        </p:txBody>
      </p:sp>
      <p:sp>
        <p:nvSpPr>
          <p:cNvPr id="16" name="AutoShape 55"/>
          <p:cNvSpPr/>
          <p:nvPr/>
        </p:nvSpPr>
        <p:spPr>
          <a:xfrm rot="226800" flipH="1" flipV="1">
            <a:off x="8327752" y="4423655"/>
            <a:ext cx="719280" cy="30780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9360">
            <a:solidFill>
              <a:srgbClr val="0000CC"/>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7" name="Line 56"/>
          <p:cNvSpPr/>
          <p:nvPr/>
        </p:nvSpPr>
        <p:spPr>
          <a:xfrm flipH="1">
            <a:off x="4424400" y="2141640"/>
            <a:ext cx="2913119" cy="1890719"/>
          </a:xfrm>
          <a:prstGeom prst="line">
            <a:avLst/>
          </a:prstGeom>
          <a:noFill/>
          <a:ln w="9360">
            <a:solidFill>
              <a:srgbClr val="000000"/>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8" name="AutoShape 57"/>
          <p:cNvSpPr/>
          <p:nvPr/>
        </p:nvSpPr>
        <p:spPr>
          <a:xfrm rot="21283800" flipV="1">
            <a:off x="3460728" y="3955475"/>
            <a:ext cx="719280" cy="3085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9360">
            <a:solidFill>
              <a:srgbClr val="0000CC"/>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cxnSp>
        <p:nvCxnSpPr>
          <p:cNvPr id="22" name="Connettore 1 21"/>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Segnaposto numero diapositiva 22"/>
          <p:cNvSpPr>
            <a:spLocks noGrp="1"/>
          </p:cNvSpPr>
          <p:nvPr>
            <p:ph type="sldNum" sz="quarter" idx="12"/>
          </p:nvPr>
        </p:nvSpPr>
        <p:spPr>
          <a:xfrm>
            <a:off x="6614864" y="6381328"/>
            <a:ext cx="2133600" cy="365125"/>
          </a:xfrm>
        </p:spPr>
        <p:txBody>
          <a:bodyPr/>
          <a:lstStyle/>
          <a:p>
            <a:fld id="{B007B441-5312-499D-93C3-6E37886527FA}" type="slidenum">
              <a:rPr lang="it-IT" smtClean="0"/>
              <a:pPr/>
              <a:t>12</a:t>
            </a:fld>
            <a:endParaRPr lang="it-IT"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5"/>
          <p:cNvSpPr/>
          <p:nvPr/>
        </p:nvSpPr>
        <p:spPr>
          <a:xfrm>
            <a:off x="6553080" y="6245280"/>
            <a:ext cx="2133720" cy="47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1">
              <a:lnSpc>
                <a:spcPct val="100000"/>
              </a:lnSpc>
              <a:buNone/>
              <a:tabLst/>
            </a:pPr>
            <a:fld id="{11D89E4D-8557-4AD2-9AB0-468CD7F479B1}" type="slidenum">
              <a:rPr/>
              <a:pPr marL="0" marR="0" lvl="0" indent="0" algn="r" rtl="0" hangingPunct="1">
                <a:lnSpc>
                  <a:spcPct val="100000"/>
                </a:lnSpc>
                <a:buNone/>
                <a:tabLst/>
              </a:pPr>
              <a:t>13</a:t>
            </a:fld>
            <a:endParaRPr lang="it-IT" sz="1400">
              <a:latin typeface="Arial" pitchFamily="18"/>
              <a:ea typeface="DejaVu LGC Sans" pitchFamily="2"/>
              <a:cs typeface="DejaVu LGC Sans" pitchFamily="2"/>
            </a:endParaRPr>
          </a:p>
        </p:txBody>
      </p:sp>
      <p:sp>
        <p:nvSpPr>
          <p:cNvPr id="3" name="Rectangle 176"/>
          <p:cNvSpPr/>
          <p:nvPr/>
        </p:nvSpPr>
        <p:spPr>
          <a:xfrm>
            <a:off x="14400" y="4194000"/>
            <a:ext cx="4513320" cy="182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FF"/>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 name="Text Box 2"/>
          <p:cNvSpPr/>
          <p:nvPr/>
        </p:nvSpPr>
        <p:spPr>
          <a:xfrm>
            <a:off x="1003320" y="0"/>
            <a:ext cx="734076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600" dirty="0">
                <a:solidFill>
                  <a:srgbClr val="FF0000"/>
                </a:solidFill>
                <a:ea typeface="DejaVu LGC Sans" pitchFamily="2"/>
                <a:cs typeface="DejaVu LGC Sans" pitchFamily="2"/>
              </a:rPr>
              <a:t>Rivelatori di particelle</a:t>
            </a:r>
          </a:p>
        </p:txBody>
      </p:sp>
      <p:sp>
        <p:nvSpPr>
          <p:cNvPr id="5" name="Text Box 4"/>
          <p:cNvSpPr/>
          <p:nvPr/>
        </p:nvSpPr>
        <p:spPr>
          <a:xfrm>
            <a:off x="100080" y="649440"/>
            <a:ext cx="875196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ea typeface="DejaVu LGC Sans" pitchFamily="2"/>
                <a:cs typeface="DejaVu LGC Sans" pitchFamily="2"/>
              </a:rPr>
              <a:t>La rivelazione delle particelle si basa sugli effetti prodotti dal loro passaggio nella materia  </a:t>
            </a:r>
          </a:p>
        </p:txBody>
      </p:sp>
      <p:sp>
        <p:nvSpPr>
          <p:cNvPr id="6" name="Oval 37"/>
          <p:cNvSpPr/>
          <p:nvPr/>
        </p:nvSpPr>
        <p:spPr>
          <a:xfrm>
            <a:off x="6824520" y="3370320"/>
            <a:ext cx="108000" cy="1029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grpSp>
        <p:nvGrpSpPr>
          <p:cNvPr id="7" name="Group 173"/>
          <p:cNvGrpSpPr/>
          <p:nvPr/>
        </p:nvGrpSpPr>
        <p:grpSpPr>
          <a:xfrm>
            <a:off x="6155434" y="2752560"/>
            <a:ext cx="2242050" cy="2571146"/>
            <a:chOff x="6155434" y="2752560"/>
            <a:chExt cx="2242050" cy="2571146"/>
          </a:xfrm>
        </p:grpSpPr>
        <p:grpSp>
          <p:nvGrpSpPr>
            <p:cNvPr id="8" name="Group 14"/>
            <p:cNvGrpSpPr/>
            <p:nvPr/>
          </p:nvGrpSpPr>
          <p:grpSpPr>
            <a:xfrm>
              <a:off x="6155434" y="2752560"/>
              <a:ext cx="2242050" cy="2571146"/>
              <a:chOff x="6155434" y="2752560"/>
              <a:chExt cx="2242050" cy="2571146"/>
            </a:xfrm>
          </p:grpSpPr>
          <p:sp>
            <p:nvSpPr>
              <p:cNvPr id="9" name="Oval 15"/>
              <p:cNvSpPr/>
              <p:nvPr/>
            </p:nvSpPr>
            <p:spPr>
              <a:xfrm>
                <a:off x="6351480" y="3575880"/>
                <a:ext cx="2045880" cy="3085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0000"/>
                </a:solidFill>
                <a:custDash>
                  <a:ds d="403846" sp="100000"/>
                </a:custDash>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0" name="Oval 16"/>
              <p:cNvSpPr/>
              <p:nvPr/>
            </p:nvSpPr>
            <p:spPr>
              <a:xfrm rot="5400000">
                <a:off x="6417899" y="3569220"/>
                <a:ext cx="1955880" cy="3225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0000"/>
                </a:solidFill>
                <a:custDash>
                  <a:ds d="403846" sp="100000"/>
                </a:custDash>
                <a:miter/>
              </a:ln>
            </p:spPr>
            <p:txBody>
              <a:bodyPr vert="horz" wrap="none" lIns="90000" tIns="46800" rIns="90000" bIns="46800" anchor="t" anchorCtr="1"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1" name="Oval 17"/>
              <p:cNvSpPr/>
              <p:nvPr/>
            </p:nvSpPr>
            <p:spPr>
              <a:xfrm rot="2682600">
                <a:off x="6155434" y="5015186"/>
                <a:ext cx="2045880" cy="3085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0000"/>
                </a:solidFill>
                <a:custDash>
                  <a:ds d="403846" sp="100000"/>
                </a:custDash>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2" name="Oval 18"/>
              <p:cNvSpPr/>
              <p:nvPr/>
            </p:nvSpPr>
            <p:spPr>
              <a:xfrm rot="18917400" flipH="1">
                <a:off x="6351604" y="3575872"/>
                <a:ext cx="2045880" cy="3085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FF0000"/>
                </a:solidFill>
                <a:custDash>
                  <a:ds d="403846" sp="100000"/>
                </a:custDash>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nvGrpSpPr>
            <p:cNvPr id="13" name="Group 19"/>
            <p:cNvGrpSpPr/>
            <p:nvPr/>
          </p:nvGrpSpPr>
          <p:grpSpPr>
            <a:xfrm>
              <a:off x="7211880" y="3595680"/>
              <a:ext cx="324000" cy="288720"/>
              <a:chOff x="7211880" y="3595680"/>
              <a:chExt cx="324000" cy="288720"/>
            </a:xfrm>
          </p:grpSpPr>
          <p:sp>
            <p:nvSpPr>
              <p:cNvPr id="14" name="Oval 20"/>
              <p:cNvSpPr/>
              <p:nvPr/>
            </p:nvSpPr>
            <p:spPr>
              <a:xfrm>
                <a:off x="7211880" y="3680639"/>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5" name="Oval 21"/>
              <p:cNvSpPr/>
              <p:nvPr/>
            </p:nvSpPr>
            <p:spPr>
              <a:xfrm>
                <a:off x="7337519" y="359568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6" name="Oval 22"/>
              <p:cNvSpPr/>
              <p:nvPr/>
            </p:nvSpPr>
            <p:spPr>
              <a:xfrm>
                <a:off x="7247880" y="374904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7" name="Oval 23"/>
              <p:cNvSpPr/>
              <p:nvPr/>
            </p:nvSpPr>
            <p:spPr>
              <a:xfrm>
                <a:off x="7373879" y="374904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8" name="Oval 24"/>
              <p:cNvSpPr/>
              <p:nvPr/>
            </p:nvSpPr>
            <p:spPr>
              <a:xfrm>
                <a:off x="7265880" y="363024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9" name="Oval 25"/>
              <p:cNvSpPr/>
              <p:nvPr/>
            </p:nvSpPr>
            <p:spPr>
              <a:xfrm>
                <a:off x="7302240" y="373176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0" name="Oval 26"/>
              <p:cNvSpPr/>
              <p:nvPr/>
            </p:nvSpPr>
            <p:spPr>
              <a:xfrm>
                <a:off x="7337519" y="364644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1" name="Oval 27"/>
              <p:cNvSpPr/>
              <p:nvPr/>
            </p:nvSpPr>
            <p:spPr>
              <a:xfrm>
                <a:off x="7410240" y="3647159"/>
                <a:ext cx="125640" cy="1188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2" name="Oval 28"/>
              <p:cNvSpPr/>
              <p:nvPr/>
            </p:nvSpPr>
            <p:spPr>
              <a:xfrm>
                <a:off x="7265880" y="3680639"/>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3" name="Oval 29"/>
              <p:cNvSpPr/>
              <p:nvPr/>
            </p:nvSpPr>
            <p:spPr>
              <a:xfrm>
                <a:off x="7410240" y="3697559"/>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4" name="Oval 30"/>
              <p:cNvSpPr/>
              <p:nvPr/>
            </p:nvSpPr>
            <p:spPr>
              <a:xfrm>
                <a:off x="7355880" y="369828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5" name="Oval 31"/>
              <p:cNvSpPr/>
              <p:nvPr/>
            </p:nvSpPr>
            <p:spPr>
              <a:xfrm>
                <a:off x="7302240" y="3765960"/>
                <a:ext cx="125640" cy="11844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66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grpSp>
        <p:sp>
          <p:nvSpPr>
            <p:cNvPr id="26" name="Oval 32"/>
            <p:cNvSpPr/>
            <p:nvPr/>
          </p:nvSpPr>
          <p:spPr>
            <a:xfrm>
              <a:off x="7470720" y="4213080"/>
              <a:ext cx="108000" cy="1033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7" name="Oval 33"/>
            <p:cNvSpPr/>
            <p:nvPr/>
          </p:nvSpPr>
          <p:spPr>
            <a:xfrm>
              <a:off x="7018199" y="4151159"/>
              <a:ext cx="108000" cy="1033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8" name="Oval 34"/>
            <p:cNvSpPr/>
            <p:nvPr/>
          </p:nvSpPr>
          <p:spPr>
            <a:xfrm>
              <a:off x="7900920" y="3554280"/>
              <a:ext cx="108000" cy="1033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9" name="Oval 35"/>
            <p:cNvSpPr/>
            <p:nvPr/>
          </p:nvSpPr>
          <p:spPr>
            <a:xfrm>
              <a:off x="7815240" y="3967200"/>
              <a:ext cx="108000" cy="1033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0" name="Oval 36"/>
            <p:cNvSpPr/>
            <p:nvPr/>
          </p:nvSpPr>
          <p:spPr>
            <a:xfrm>
              <a:off x="7621560" y="3225960"/>
              <a:ext cx="108000" cy="1029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1" name="Oval 38"/>
            <p:cNvSpPr/>
            <p:nvPr/>
          </p:nvSpPr>
          <p:spPr>
            <a:xfrm>
              <a:off x="6738840" y="3801960"/>
              <a:ext cx="108000" cy="1033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grpSp>
      <p:sp>
        <p:nvSpPr>
          <p:cNvPr id="32" name="Text Box 40"/>
          <p:cNvSpPr/>
          <p:nvPr/>
        </p:nvSpPr>
        <p:spPr>
          <a:xfrm>
            <a:off x="96840" y="1574639"/>
            <a:ext cx="904716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solidFill>
                  <a:srgbClr val="FF0000"/>
                </a:solidFill>
                <a:ea typeface="DejaVu LGC Sans" pitchFamily="2"/>
                <a:cs typeface="DejaVu LGC Sans" pitchFamily="2"/>
              </a:rPr>
              <a:t>Particelle cariche</a:t>
            </a:r>
            <a:r>
              <a:rPr lang="it-IT" sz="2400" dirty="0">
                <a:ea typeface="DejaVu LGC Sans" pitchFamily="2"/>
                <a:cs typeface="DejaVu LGC Sans" pitchFamily="2"/>
              </a:rPr>
              <a:t>: se attraversano un mezzo incontrano atomi </a:t>
            </a:r>
            <a:r>
              <a:rPr lang="it-IT" sz="2400" dirty="0">
                <a:ea typeface="DejaVu LGC Sans" pitchFamily="2"/>
                <a:cs typeface="DejaVu LGC Sans" pitchFamily="2"/>
                <a:sym typeface="Wingdings"/>
              </a:rPr>
              <a:t></a:t>
            </a:r>
            <a:r>
              <a:rPr lang="it-IT" sz="2400" dirty="0">
                <a:ea typeface="DejaVu LGC Sans" pitchFamily="2"/>
                <a:cs typeface="DejaVu LGC Sans" pitchFamily="2"/>
              </a:rPr>
              <a:t> forza di Coulomb</a:t>
            </a:r>
          </a:p>
        </p:txBody>
      </p:sp>
      <p:sp>
        <p:nvSpPr>
          <p:cNvPr id="33" name="Text Box 41"/>
          <p:cNvSpPr/>
          <p:nvPr/>
        </p:nvSpPr>
        <p:spPr>
          <a:xfrm>
            <a:off x="4453728" y="2420888"/>
            <a:ext cx="16304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Ionizzano</a:t>
            </a:r>
          </a:p>
        </p:txBody>
      </p:sp>
      <p:sp>
        <p:nvSpPr>
          <p:cNvPr id="34" name="AutoShape 42"/>
          <p:cNvSpPr/>
          <p:nvPr/>
        </p:nvSpPr>
        <p:spPr>
          <a:xfrm flipV="1">
            <a:off x="1763688" y="2276872"/>
            <a:ext cx="2520280" cy="509372"/>
          </a:xfrm>
          <a:custGeom>
            <a:avLst/>
            <a:gdLst>
              <a:gd name="f0" fmla="val 10800000"/>
              <a:gd name="f1" fmla="val 5400000"/>
              <a:gd name="f2" fmla="val 180"/>
              <a:gd name="f3" fmla="val w"/>
              <a:gd name="f4" fmla="val h"/>
              <a:gd name="f5" fmla="val 0"/>
              <a:gd name="f6" fmla="val 21600"/>
              <a:gd name="f7" fmla="val 6079"/>
              <a:gd name="f8" fmla="val 15126"/>
              <a:gd name="f9" fmla="val 2912"/>
              <a:gd name="f10" fmla="val 12427"/>
              <a:gd name="f11" fmla="val 5564"/>
              <a:gd name="f12" fmla="val 7052"/>
              <a:gd name="f13" fmla="val 12158"/>
              <a:gd name="f14" fmla="val 6474"/>
              <a:gd name="f15" fmla="val 10550"/>
              <a:gd name="f16" fmla="val 9139"/>
              <a:gd name="f17" fmla="val 9246"/>
              <a:gd name="f18" fmla="+- 0 0 0"/>
              <a:gd name="f19" fmla="*/ f3 1 21600"/>
              <a:gd name="f20" fmla="*/ f4 1 21600"/>
              <a:gd name="f21" fmla="*/ f18 f0 1"/>
              <a:gd name="f22" fmla="*/ 12427 f19 1"/>
              <a:gd name="f23" fmla="*/ 18227 f19 1"/>
              <a:gd name="f24" fmla="*/ 9246 f20 1"/>
              <a:gd name="f25" fmla="*/ 2912 f20 1"/>
              <a:gd name="f26" fmla="*/ 782630 f19 1"/>
              <a:gd name="f27" fmla="*/ 0 f20 1"/>
              <a:gd name="f28" fmla="*/ f21 1 f2"/>
              <a:gd name="f29" fmla="*/ 408356 f20 1"/>
              <a:gd name="f30" fmla="*/ 167485 f19 1"/>
              <a:gd name="f31" fmla="*/ 725488 f20 1"/>
              <a:gd name="f32" fmla="*/ 1117600 f19 1"/>
              <a:gd name="f33" fmla="*/ 204178 f20 1"/>
              <a:gd name="f34" fmla="+- f28 0 f1"/>
            </a:gdLst>
            <a:ahLst/>
            <a:cxnLst>
              <a:cxn ang="3cd4">
                <a:pos x="hc" y="t"/>
              </a:cxn>
              <a:cxn ang="0">
                <a:pos x="r" y="vc"/>
              </a:cxn>
              <a:cxn ang="cd4">
                <a:pos x="hc" y="b"/>
              </a:cxn>
              <a:cxn ang="cd2">
                <a:pos x="l" y="vc"/>
              </a:cxn>
              <a:cxn ang="f34">
                <a:pos x="f26" y="f27"/>
              </a:cxn>
              <a:cxn ang="f34">
                <a:pos x="f26" y="f29"/>
              </a:cxn>
              <a:cxn ang="f34">
                <a:pos x="f30" y="f31"/>
              </a:cxn>
              <a:cxn ang="f34">
                <a:pos x="f32" y="f33"/>
              </a:cxn>
            </a:cxnLst>
            <a:rect l="f22" t="f25" r="f23" b="f24"/>
            <a:pathLst>
              <a:path w="21600" h="21600">
                <a:moveTo>
                  <a:pt x="f6" y="f7"/>
                </a:moveTo>
                <a:lnTo>
                  <a:pt x="f8" y="f5"/>
                </a:lnTo>
                <a:lnTo>
                  <a:pt x="f8" y="f9"/>
                </a:lnTo>
                <a:lnTo>
                  <a:pt x="f10" y="f9"/>
                </a:lnTo>
                <a:cubicBezTo>
                  <a:pt x="f11" y="f9"/>
                  <a:pt x="f5" y="f12"/>
                  <a:pt x="f5" y="f13"/>
                </a:cubicBezTo>
                <a:lnTo>
                  <a:pt x="f5" y="f6"/>
                </a:lnTo>
                <a:lnTo>
                  <a:pt x="f14" y="f6"/>
                </a:lnTo>
                <a:lnTo>
                  <a:pt x="f14" y="f13"/>
                </a:lnTo>
                <a:cubicBezTo>
                  <a:pt x="f14" y="f15"/>
                  <a:pt x="f16" y="f17"/>
                  <a:pt x="f10" y="f17"/>
                </a:cubicBezTo>
                <a:lnTo>
                  <a:pt x="f8" y="f17"/>
                </a:lnTo>
                <a:lnTo>
                  <a:pt x="f8" y="f13"/>
                </a:lnTo>
                <a:lnTo>
                  <a:pt x="f6" y="f7"/>
                </a:lnTo>
                <a:close/>
              </a:path>
            </a:pathLst>
          </a:custGeom>
          <a:solidFill>
            <a:srgbClr val="FF0000"/>
          </a:solidFill>
          <a:ln w="57240">
            <a:solidFill>
              <a:srgbClr val="008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5" name="Line 104"/>
          <p:cNvSpPr/>
          <p:nvPr/>
        </p:nvSpPr>
        <p:spPr>
          <a:xfrm>
            <a:off x="46080" y="4186079"/>
            <a:ext cx="4456080" cy="0"/>
          </a:xfrm>
          <a:prstGeom prst="line">
            <a:avLst/>
          </a:prstGeom>
          <a:noFill/>
          <a:ln w="57240">
            <a:solidFill>
              <a:srgbClr val="000000"/>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6" name="Line 105"/>
          <p:cNvSpPr/>
          <p:nvPr/>
        </p:nvSpPr>
        <p:spPr>
          <a:xfrm>
            <a:off x="117360" y="6041879"/>
            <a:ext cx="4456080" cy="0"/>
          </a:xfrm>
          <a:prstGeom prst="line">
            <a:avLst/>
          </a:prstGeom>
          <a:noFill/>
          <a:ln w="57240">
            <a:solidFill>
              <a:srgbClr val="000000"/>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7" name="Oval 106"/>
          <p:cNvSpPr/>
          <p:nvPr/>
        </p:nvSpPr>
        <p:spPr>
          <a:xfrm>
            <a:off x="165240" y="448956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8" name="Oval 107"/>
          <p:cNvSpPr/>
          <p:nvPr/>
        </p:nvSpPr>
        <p:spPr>
          <a:xfrm>
            <a:off x="165240" y="5038560"/>
            <a:ext cx="112680" cy="939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9" name="Oval 108"/>
          <p:cNvSpPr/>
          <p:nvPr/>
        </p:nvSpPr>
        <p:spPr>
          <a:xfrm>
            <a:off x="165240" y="560880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0" name="Oval 109"/>
          <p:cNvSpPr/>
          <p:nvPr/>
        </p:nvSpPr>
        <p:spPr>
          <a:xfrm>
            <a:off x="1433520" y="448632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1" name="Oval 110"/>
          <p:cNvSpPr/>
          <p:nvPr/>
        </p:nvSpPr>
        <p:spPr>
          <a:xfrm>
            <a:off x="1433520" y="503568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2" name="Oval 111"/>
          <p:cNvSpPr/>
          <p:nvPr/>
        </p:nvSpPr>
        <p:spPr>
          <a:xfrm>
            <a:off x="1433520" y="560556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3" name="Oval 112"/>
          <p:cNvSpPr/>
          <p:nvPr/>
        </p:nvSpPr>
        <p:spPr>
          <a:xfrm>
            <a:off x="1571759" y="3886200"/>
            <a:ext cx="131760" cy="1252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190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4" name="Oval 113"/>
          <p:cNvSpPr/>
          <p:nvPr/>
        </p:nvSpPr>
        <p:spPr>
          <a:xfrm>
            <a:off x="2476440" y="448632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5" name="Oval 114"/>
          <p:cNvSpPr/>
          <p:nvPr/>
        </p:nvSpPr>
        <p:spPr>
          <a:xfrm>
            <a:off x="2476440" y="503568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6" name="Oval 115"/>
          <p:cNvSpPr/>
          <p:nvPr/>
        </p:nvSpPr>
        <p:spPr>
          <a:xfrm>
            <a:off x="2476440" y="560556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7" name="Oval 116"/>
          <p:cNvSpPr/>
          <p:nvPr/>
        </p:nvSpPr>
        <p:spPr>
          <a:xfrm>
            <a:off x="3978360" y="448308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8" name="Oval 117"/>
          <p:cNvSpPr/>
          <p:nvPr/>
        </p:nvSpPr>
        <p:spPr>
          <a:xfrm>
            <a:off x="3978360" y="503244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49" name="Oval 118"/>
          <p:cNvSpPr/>
          <p:nvPr/>
        </p:nvSpPr>
        <p:spPr>
          <a:xfrm>
            <a:off x="3978360" y="5602320"/>
            <a:ext cx="112680" cy="936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CC"/>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0" name="Oval 119"/>
          <p:cNvSpPr/>
          <p:nvPr/>
        </p:nvSpPr>
        <p:spPr>
          <a:xfrm>
            <a:off x="1868399" y="443232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1" name="Line 120"/>
          <p:cNvSpPr/>
          <p:nvPr/>
        </p:nvSpPr>
        <p:spPr>
          <a:xfrm>
            <a:off x="1523880" y="3701880"/>
            <a:ext cx="1333800" cy="3117960"/>
          </a:xfrm>
          <a:prstGeom prst="line">
            <a:avLst/>
          </a:prstGeom>
          <a:noFill/>
          <a:ln w="9360">
            <a:solidFill>
              <a:srgbClr val="FF0000"/>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2" name="Oval 121"/>
          <p:cNvSpPr/>
          <p:nvPr/>
        </p:nvSpPr>
        <p:spPr>
          <a:xfrm>
            <a:off x="1684440" y="429084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3" name="Oval 122"/>
          <p:cNvSpPr/>
          <p:nvPr/>
        </p:nvSpPr>
        <p:spPr>
          <a:xfrm>
            <a:off x="1735199" y="4419720"/>
            <a:ext cx="6516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4" name="Oval 123"/>
          <p:cNvSpPr/>
          <p:nvPr/>
        </p:nvSpPr>
        <p:spPr>
          <a:xfrm>
            <a:off x="1932119" y="4581360"/>
            <a:ext cx="6480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5" name="Oval 124"/>
          <p:cNvSpPr/>
          <p:nvPr/>
        </p:nvSpPr>
        <p:spPr>
          <a:xfrm>
            <a:off x="1960560" y="469260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6" name="Oval 125"/>
          <p:cNvSpPr/>
          <p:nvPr/>
        </p:nvSpPr>
        <p:spPr>
          <a:xfrm>
            <a:off x="1795320" y="454176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7" name="Oval 126"/>
          <p:cNvSpPr/>
          <p:nvPr/>
        </p:nvSpPr>
        <p:spPr>
          <a:xfrm>
            <a:off x="1947960" y="4884840"/>
            <a:ext cx="6516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8" name="Oval 127"/>
          <p:cNvSpPr/>
          <p:nvPr/>
        </p:nvSpPr>
        <p:spPr>
          <a:xfrm>
            <a:off x="1995480" y="4989600"/>
            <a:ext cx="6516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59" name="Oval 128"/>
          <p:cNvSpPr/>
          <p:nvPr/>
        </p:nvSpPr>
        <p:spPr>
          <a:xfrm>
            <a:off x="2033640" y="508464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0" name="Oval 129"/>
          <p:cNvSpPr/>
          <p:nvPr/>
        </p:nvSpPr>
        <p:spPr>
          <a:xfrm>
            <a:off x="2151000" y="5081760"/>
            <a:ext cx="6516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1" name="Oval 130"/>
          <p:cNvSpPr/>
          <p:nvPr/>
        </p:nvSpPr>
        <p:spPr>
          <a:xfrm>
            <a:off x="2189160" y="518940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2" name="Oval 131"/>
          <p:cNvSpPr/>
          <p:nvPr/>
        </p:nvSpPr>
        <p:spPr>
          <a:xfrm>
            <a:off x="2230560" y="5307120"/>
            <a:ext cx="6480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3" name="Oval 132"/>
          <p:cNvSpPr/>
          <p:nvPr/>
        </p:nvSpPr>
        <p:spPr>
          <a:xfrm>
            <a:off x="2170080" y="5392800"/>
            <a:ext cx="6516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4" name="Oval 133"/>
          <p:cNvSpPr/>
          <p:nvPr/>
        </p:nvSpPr>
        <p:spPr>
          <a:xfrm>
            <a:off x="2214719" y="5497560"/>
            <a:ext cx="6480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5" name="Oval 134"/>
          <p:cNvSpPr/>
          <p:nvPr/>
        </p:nvSpPr>
        <p:spPr>
          <a:xfrm>
            <a:off x="2246400" y="558324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6" name="Oval 135"/>
          <p:cNvSpPr/>
          <p:nvPr/>
        </p:nvSpPr>
        <p:spPr>
          <a:xfrm>
            <a:off x="2370240" y="5595840"/>
            <a:ext cx="65160" cy="604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7" name="Oval 136"/>
          <p:cNvSpPr/>
          <p:nvPr/>
        </p:nvSpPr>
        <p:spPr>
          <a:xfrm>
            <a:off x="2379600" y="5678640"/>
            <a:ext cx="6516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68" name="Oval 137"/>
          <p:cNvSpPr/>
          <p:nvPr/>
        </p:nvSpPr>
        <p:spPr>
          <a:xfrm>
            <a:off x="2424240" y="5764320"/>
            <a:ext cx="64800" cy="601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9900"/>
          </a:solidFill>
          <a:ln w="64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grpSp>
        <p:nvGrpSpPr>
          <p:cNvPr id="69" name="Group 138"/>
          <p:cNvGrpSpPr/>
          <p:nvPr/>
        </p:nvGrpSpPr>
        <p:grpSpPr>
          <a:xfrm>
            <a:off x="1032839" y="3429000"/>
            <a:ext cx="3715560" cy="2506319"/>
            <a:chOff x="1032839" y="3429000"/>
            <a:chExt cx="3715560" cy="2506319"/>
          </a:xfrm>
        </p:grpSpPr>
        <p:grpSp>
          <p:nvGrpSpPr>
            <p:cNvPr id="70" name="Group 139"/>
            <p:cNvGrpSpPr/>
            <p:nvPr/>
          </p:nvGrpSpPr>
          <p:grpSpPr>
            <a:xfrm>
              <a:off x="2940840" y="4397400"/>
              <a:ext cx="306719" cy="1537919"/>
              <a:chOff x="2940840" y="4397400"/>
              <a:chExt cx="306719" cy="1537919"/>
            </a:xfrm>
          </p:grpSpPr>
          <p:grpSp>
            <p:nvGrpSpPr>
              <p:cNvPr id="71" name="Group 140"/>
              <p:cNvGrpSpPr/>
              <p:nvPr/>
            </p:nvGrpSpPr>
            <p:grpSpPr>
              <a:xfrm>
                <a:off x="2959920" y="4983840"/>
                <a:ext cx="258839" cy="266760"/>
                <a:chOff x="2959920" y="4983840"/>
                <a:chExt cx="258839" cy="266760"/>
              </a:xfrm>
            </p:grpSpPr>
            <p:sp>
              <p:nvSpPr>
                <p:cNvPr id="72" name="Freeform 141"/>
                <p:cNvSpPr/>
                <p:nvPr/>
              </p:nvSpPr>
              <p:spPr>
                <a:xfrm>
                  <a:off x="3218759" y="5250600"/>
                  <a:ext cx="0" cy="0"/>
                </a:xfrm>
                <a:custGeom>
                  <a:avLst/>
                  <a:gdLst>
                    <a:gd name="f0" fmla="val 10800000"/>
                    <a:gd name="f1" fmla="val 5400000"/>
                    <a:gd name="f2" fmla="val 180"/>
                    <a:gd name="f3" fmla="val w"/>
                    <a:gd name="f4" fmla="val h"/>
                    <a:gd name="f5" fmla="val 0"/>
                    <a:gd name="f6" fmla="val 347"/>
                    <a:gd name="f7" fmla="val 926"/>
                    <a:gd name="f8" fmla="val 909"/>
                    <a:gd name="f9" fmla="val 13"/>
                    <a:gd name="f10" fmla="val 20"/>
                    <a:gd name="f11" fmla="val 911"/>
                    <a:gd name="f12" fmla="val 35"/>
                    <a:gd name="f13" fmla="val 40"/>
                    <a:gd name="f14" fmla="val 914"/>
                    <a:gd name="f15" fmla="val 56"/>
                    <a:gd name="f16" fmla="val 63"/>
                    <a:gd name="f17" fmla="val 916"/>
                    <a:gd name="f18" fmla="val 71"/>
                    <a:gd name="f19" fmla="val 76"/>
                    <a:gd name="f20" fmla="val 919"/>
                    <a:gd name="f21" fmla="val 91"/>
                    <a:gd name="f22" fmla="val 99"/>
                    <a:gd name="f23" fmla="val 921"/>
                    <a:gd name="f24" fmla="val 111"/>
                    <a:gd name="f25" fmla="val 119"/>
                    <a:gd name="f26" fmla="val 924"/>
                    <a:gd name="f27" fmla="val 142"/>
                    <a:gd name="f28" fmla="val 147"/>
                    <a:gd name="f29" fmla="val 177"/>
                    <a:gd name="f30" fmla="val 182"/>
                    <a:gd name="f31" fmla="val 190"/>
                    <a:gd name="f32" fmla="val 197"/>
                    <a:gd name="f33" fmla="val 205"/>
                    <a:gd name="f34" fmla="val 891"/>
                    <a:gd name="f35" fmla="val 213"/>
                    <a:gd name="f36" fmla="val 861"/>
                    <a:gd name="f37" fmla="val 218"/>
                    <a:gd name="f38" fmla="val 812"/>
                    <a:gd name="f39" fmla="val 22500"/>
                    <a:gd name="f40" fmla="val 739"/>
                    <a:gd name="f41" fmla="val 233"/>
                    <a:gd name="f42" fmla="val 645"/>
                    <a:gd name="f43" fmla="val 240"/>
                    <a:gd name="f44" fmla="val 526"/>
                    <a:gd name="f45" fmla="val 248"/>
                    <a:gd name="f46" fmla="val 392"/>
                    <a:gd name="f47" fmla="val 256"/>
                    <a:gd name="f48" fmla="val 253"/>
                    <a:gd name="f49" fmla="val 261"/>
                    <a:gd name="f50" fmla="val 131"/>
                    <a:gd name="f51" fmla="val 268"/>
                    <a:gd name="f52" fmla="val 43"/>
                    <a:gd name="f53" fmla="val 276"/>
                    <a:gd name="f54" fmla="val 284"/>
                    <a:gd name="f55" fmla="val 12"/>
                    <a:gd name="f56" fmla="val 291"/>
                    <a:gd name="f57" fmla="val 78"/>
                    <a:gd name="f58" fmla="val 296"/>
                    <a:gd name="f59" fmla="val 185"/>
                    <a:gd name="f60" fmla="val 304"/>
                    <a:gd name="f61" fmla="val 316"/>
                    <a:gd name="f62" fmla="val 311"/>
                    <a:gd name="f63" fmla="val 455"/>
                    <a:gd name="f64" fmla="val 319"/>
                    <a:gd name="f65" fmla="val 587"/>
                    <a:gd name="f66" fmla="val 327"/>
                    <a:gd name="f67" fmla="val 698"/>
                    <a:gd name="f68" fmla="val 332"/>
                    <a:gd name="f69" fmla="val 785"/>
                    <a:gd name="f70" fmla="val 339"/>
                    <a:gd name="f71" fmla="val 848"/>
                    <a:gd name="f72" fmla="val 888"/>
                    <a:gd name="f73" fmla="+- 0 0 0"/>
                    <a:gd name="f74" fmla="*/ f3 1 347"/>
                    <a:gd name="f75" fmla="*/ f4 1 926"/>
                    <a:gd name="f76" fmla="*/ f73 f0 1"/>
                    <a:gd name="f77" fmla="*/ 0 f74 1"/>
                    <a:gd name="f78" fmla="*/ 909 f75 1"/>
                    <a:gd name="f79" fmla="*/ f76 1 f2"/>
                    <a:gd name="f80" fmla="*/ 13 f74 1"/>
                    <a:gd name="f81" fmla="*/ 20 f74 1"/>
                    <a:gd name="f82" fmla="*/ 911 f75 1"/>
                    <a:gd name="f83" fmla="*/ 35 f74 1"/>
                    <a:gd name="f84" fmla="*/ 40 f74 1"/>
                    <a:gd name="f85" fmla="*/ 914 f75 1"/>
                    <a:gd name="f86" fmla="*/ 56 f74 1"/>
                    <a:gd name="f87" fmla="*/ 63 f74 1"/>
                    <a:gd name="f88" fmla="*/ 916 f75 1"/>
                    <a:gd name="f89" fmla="*/ 71 f74 1"/>
                    <a:gd name="f90" fmla="*/ 76 f74 1"/>
                    <a:gd name="f91" fmla="*/ 919 f75 1"/>
                    <a:gd name="f92" fmla="*/ 91 f74 1"/>
                    <a:gd name="f93" fmla="*/ 99 f74 1"/>
                    <a:gd name="f94" fmla="*/ 921 f75 1"/>
                    <a:gd name="f95" fmla="*/ 111 f74 1"/>
                    <a:gd name="f96" fmla="*/ 119 f74 1"/>
                    <a:gd name="f97" fmla="*/ 924 f75 1"/>
                    <a:gd name="f98" fmla="*/ 142 f74 1"/>
                    <a:gd name="f99" fmla="*/ 147 f74 1"/>
                    <a:gd name="f100" fmla="*/ 926 f75 1"/>
                    <a:gd name="f101" fmla="*/ 177 f74 1"/>
                    <a:gd name="f102" fmla="*/ 182 f74 1"/>
                    <a:gd name="f103" fmla="*/ 190 f74 1"/>
                    <a:gd name="f104" fmla="*/ 197 f74 1"/>
                    <a:gd name="f105" fmla="*/ 205 f74 1"/>
                    <a:gd name="f106" fmla="*/ 891 f75 1"/>
                    <a:gd name="f107" fmla="*/ 213 f74 1"/>
                    <a:gd name="f108" fmla="*/ 861 f75 1"/>
                    <a:gd name="f109" fmla="*/ 218 f74 1"/>
                    <a:gd name="f110" fmla="*/ 812 f75 1"/>
                    <a:gd name="f111" fmla="*/ 225 f74 1"/>
                    <a:gd name="f112" fmla="*/ 739 f75 1"/>
                    <a:gd name="f113" fmla="*/ 233 f74 1"/>
                    <a:gd name="f114" fmla="*/ 645 f75 1"/>
                    <a:gd name="f115" fmla="*/ 240 f74 1"/>
                    <a:gd name="f116" fmla="*/ 526 f75 1"/>
                    <a:gd name="f117" fmla="*/ 248 f74 1"/>
                    <a:gd name="f118" fmla="*/ 392 f75 1"/>
                    <a:gd name="f119" fmla="*/ 256 f74 1"/>
                    <a:gd name="f120" fmla="*/ 253 f75 1"/>
                    <a:gd name="f121" fmla="*/ 261 f74 1"/>
                    <a:gd name="f122" fmla="*/ 131 f75 1"/>
                    <a:gd name="f123" fmla="*/ 268 f74 1"/>
                    <a:gd name="f124" fmla="*/ 43 f75 1"/>
                    <a:gd name="f125" fmla="*/ 276 f74 1"/>
                    <a:gd name="f126" fmla="*/ 0 f75 1"/>
                    <a:gd name="f127" fmla="*/ 284 f74 1"/>
                    <a:gd name="f128" fmla="*/ 12 f75 1"/>
                    <a:gd name="f129" fmla="*/ 291 f74 1"/>
                    <a:gd name="f130" fmla="*/ 78 f75 1"/>
                    <a:gd name="f131" fmla="*/ 296 f74 1"/>
                    <a:gd name="f132" fmla="*/ 185 f75 1"/>
                    <a:gd name="f133" fmla="*/ 304 f74 1"/>
                    <a:gd name="f134" fmla="*/ 316 f75 1"/>
                    <a:gd name="f135" fmla="*/ 311 f74 1"/>
                    <a:gd name="f136" fmla="*/ 455 f75 1"/>
                    <a:gd name="f137" fmla="*/ 319 f74 1"/>
                    <a:gd name="f138" fmla="*/ 587 f75 1"/>
                    <a:gd name="f139" fmla="*/ 327 f74 1"/>
                    <a:gd name="f140" fmla="*/ 698 f75 1"/>
                    <a:gd name="f141" fmla="*/ 332 f74 1"/>
                    <a:gd name="f142" fmla="*/ 785 f75 1"/>
                    <a:gd name="f143" fmla="*/ 339 f74 1"/>
                    <a:gd name="f144" fmla="*/ 848 f75 1"/>
                    <a:gd name="f145" fmla="*/ 347 f74 1"/>
                    <a:gd name="f146" fmla="*/ 888 f75 1"/>
                    <a:gd name="f147" fmla="+- f79 0 f1"/>
                  </a:gdLst>
                  <a:ahLst/>
                  <a:cxnLst>
                    <a:cxn ang="3cd4">
                      <a:pos x="hc" y="t"/>
                    </a:cxn>
                    <a:cxn ang="0">
                      <a:pos x="r" y="vc"/>
                    </a:cxn>
                    <a:cxn ang="cd4">
                      <a:pos x="hc" y="b"/>
                    </a:cxn>
                    <a:cxn ang="cd2">
                      <a:pos x="l" y="vc"/>
                    </a:cxn>
                    <a:cxn ang="f147">
                      <a:pos x="f77" y="f78"/>
                    </a:cxn>
                    <a:cxn ang="f147">
                      <a:pos x="f80" y="f78"/>
                    </a:cxn>
                    <a:cxn ang="f147">
                      <a:pos x="f81" y="f82"/>
                    </a:cxn>
                    <a:cxn ang="f147">
                      <a:pos x="f83" y="f82"/>
                    </a:cxn>
                    <a:cxn ang="f147">
                      <a:pos x="f84" y="f85"/>
                    </a:cxn>
                    <a:cxn ang="f147">
                      <a:pos x="f86" y="f85"/>
                    </a:cxn>
                    <a:cxn ang="f147">
                      <a:pos x="f87" y="f88"/>
                    </a:cxn>
                    <a:cxn ang="f147">
                      <a:pos x="f89" y="f88"/>
                    </a:cxn>
                    <a:cxn ang="f147">
                      <a:pos x="f90" y="f91"/>
                    </a:cxn>
                    <a:cxn ang="f147">
                      <a:pos x="f92" y="f91"/>
                    </a:cxn>
                    <a:cxn ang="f147">
                      <a:pos x="f93" y="f94"/>
                    </a:cxn>
                    <a:cxn ang="f147">
                      <a:pos x="f95" y="f94"/>
                    </a:cxn>
                    <a:cxn ang="f147">
                      <a:pos x="f96" y="f97"/>
                    </a:cxn>
                    <a:cxn ang="f147">
                      <a:pos x="f98" y="f97"/>
                    </a:cxn>
                    <a:cxn ang="f147">
                      <a:pos x="f99" y="f100"/>
                    </a:cxn>
                    <a:cxn ang="f147">
                      <a:pos x="f101" y="f100"/>
                    </a:cxn>
                    <a:cxn ang="f147">
                      <a:pos x="f102" y="f97"/>
                    </a:cxn>
                    <a:cxn ang="f147">
                      <a:pos x="f103" y="f91"/>
                    </a:cxn>
                    <a:cxn ang="f147">
                      <a:pos x="f104" y="f82"/>
                    </a:cxn>
                    <a:cxn ang="f147">
                      <a:pos x="f105" y="f106"/>
                    </a:cxn>
                    <a:cxn ang="f147">
                      <a:pos x="f107" y="f108"/>
                    </a:cxn>
                    <a:cxn ang="f147">
                      <a:pos x="f109" y="f110"/>
                    </a:cxn>
                    <a:cxn ang="f147">
                      <a:pos x="f111" y="f112"/>
                    </a:cxn>
                    <a:cxn ang="f147">
                      <a:pos x="f113" y="f114"/>
                    </a:cxn>
                    <a:cxn ang="f147">
                      <a:pos x="f115" y="f116"/>
                    </a:cxn>
                    <a:cxn ang="f147">
                      <a:pos x="f117" y="f118"/>
                    </a:cxn>
                    <a:cxn ang="f147">
                      <a:pos x="f119" y="f120"/>
                    </a:cxn>
                    <a:cxn ang="f147">
                      <a:pos x="f121" y="f122"/>
                    </a:cxn>
                    <a:cxn ang="f147">
                      <a:pos x="f123" y="f124"/>
                    </a:cxn>
                    <a:cxn ang="f147">
                      <a:pos x="f125" y="f126"/>
                    </a:cxn>
                    <a:cxn ang="f147">
                      <a:pos x="f127" y="f128"/>
                    </a:cxn>
                    <a:cxn ang="f147">
                      <a:pos x="f129" y="f130"/>
                    </a:cxn>
                    <a:cxn ang="f147">
                      <a:pos x="f131" y="f132"/>
                    </a:cxn>
                    <a:cxn ang="f147">
                      <a:pos x="f133" y="f134"/>
                    </a:cxn>
                    <a:cxn ang="f147">
                      <a:pos x="f135" y="f136"/>
                    </a:cxn>
                    <a:cxn ang="f147">
                      <a:pos x="f137" y="f138"/>
                    </a:cxn>
                    <a:cxn ang="f147">
                      <a:pos x="f139" y="f140"/>
                    </a:cxn>
                    <a:cxn ang="f147">
                      <a:pos x="f141" y="f142"/>
                    </a:cxn>
                    <a:cxn ang="f147">
                      <a:pos x="f143" y="f144"/>
                    </a:cxn>
                    <a:cxn ang="f147">
                      <a:pos x="f145" y="f146"/>
                    </a:cxn>
                  </a:cxnLst>
                  <a:rect l="l" t="t" r="r" b="b"/>
                  <a:pathLst>
                    <a:path w="347" h="926">
                      <a:moveTo>
                        <a:pt x="f5" y="f8"/>
                      </a:moveTo>
                      <a:lnTo>
                        <a:pt x="f9" y="f8"/>
                      </a:lnTo>
                      <a:lnTo>
                        <a:pt x="f10" y="f11"/>
                      </a:lnTo>
                      <a:lnTo>
                        <a:pt x="f12" y="f11"/>
                      </a:lnTo>
                      <a:lnTo>
                        <a:pt x="f13" y="f14"/>
                      </a:lnTo>
                      <a:lnTo>
                        <a:pt x="f15" y="f14"/>
                      </a:lnTo>
                      <a:lnTo>
                        <a:pt x="f16" y="f17"/>
                      </a:lnTo>
                      <a:lnTo>
                        <a:pt x="f18" y="f17"/>
                      </a:lnTo>
                      <a:lnTo>
                        <a:pt x="f19" y="f20"/>
                      </a:lnTo>
                      <a:lnTo>
                        <a:pt x="f21" y="f20"/>
                      </a:lnTo>
                      <a:lnTo>
                        <a:pt x="f22" y="f23"/>
                      </a:lnTo>
                      <a:lnTo>
                        <a:pt x="f24" y="f23"/>
                      </a:lnTo>
                      <a:lnTo>
                        <a:pt x="f25" y="f26"/>
                      </a:lnTo>
                      <a:lnTo>
                        <a:pt x="f27" y="f26"/>
                      </a:lnTo>
                      <a:lnTo>
                        <a:pt x="f28" y="f7"/>
                      </a:lnTo>
                      <a:lnTo>
                        <a:pt x="f29" y="f7"/>
                      </a:lnTo>
                      <a:lnTo>
                        <a:pt x="f30" y="f26"/>
                      </a:lnTo>
                      <a:lnTo>
                        <a:pt x="f31" y="f20"/>
                      </a:lnTo>
                      <a:lnTo>
                        <a:pt x="f32" y="f11"/>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
                      </a:lnTo>
                      <a:lnTo>
                        <a:pt x="f54" y="f55"/>
                      </a:lnTo>
                      <a:lnTo>
                        <a:pt x="f56" y="f57"/>
                      </a:lnTo>
                      <a:lnTo>
                        <a:pt x="f58" y="f59"/>
                      </a:lnTo>
                      <a:lnTo>
                        <a:pt x="f60" y="f61"/>
                      </a:lnTo>
                      <a:lnTo>
                        <a:pt x="f62" y="f63"/>
                      </a:lnTo>
                      <a:lnTo>
                        <a:pt x="f64" y="f65"/>
                      </a:lnTo>
                      <a:lnTo>
                        <a:pt x="f66" y="f67"/>
                      </a:lnTo>
                      <a:lnTo>
                        <a:pt x="f68" y="f69"/>
                      </a:lnTo>
                      <a:lnTo>
                        <a:pt x="f70" y="f71"/>
                      </a:lnTo>
                      <a:lnTo>
                        <a:pt x="f6" y="f72"/>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73" name="Freeform 142"/>
                <p:cNvSpPr/>
                <p:nvPr/>
              </p:nvSpPr>
              <p:spPr>
                <a:xfrm>
                  <a:off x="2959920" y="4983840"/>
                  <a:ext cx="0" cy="0"/>
                </a:xfrm>
                <a:custGeom>
                  <a:avLst/>
                  <a:gdLst>
                    <a:gd name="f0" fmla="val 10800000"/>
                    <a:gd name="f1" fmla="val 5400000"/>
                    <a:gd name="f2" fmla="val 180"/>
                    <a:gd name="f3" fmla="val w"/>
                    <a:gd name="f4" fmla="val h"/>
                    <a:gd name="f5" fmla="val 0"/>
                    <a:gd name="f6" fmla="val 347"/>
                    <a:gd name="f7" fmla="val 84"/>
                    <a:gd name="f8" fmla="val 7"/>
                    <a:gd name="f9" fmla="val 28"/>
                    <a:gd name="f10" fmla="val 15"/>
                    <a:gd name="f11" fmla="val 43"/>
                    <a:gd name="f12" fmla="val 20"/>
                    <a:gd name="f13" fmla="val 51"/>
                    <a:gd name="f14" fmla="val 56"/>
                    <a:gd name="f15" fmla="val 35"/>
                    <a:gd name="f16" fmla="val 59"/>
                    <a:gd name="f17" fmla="val 61"/>
                    <a:gd name="f18" fmla="val 50"/>
                    <a:gd name="f19" fmla="val 64"/>
                    <a:gd name="f20" fmla="val 86"/>
                    <a:gd name="f21" fmla="val 91"/>
                    <a:gd name="f22" fmla="val 66"/>
                    <a:gd name="f23" fmla="val 142"/>
                    <a:gd name="f24" fmla="val 149"/>
                    <a:gd name="f25" fmla="val 157"/>
                    <a:gd name="f26" fmla="val 162"/>
                    <a:gd name="f27" fmla="val 169"/>
                    <a:gd name="f28" fmla="val 177"/>
                    <a:gd name="f29" fmla="val 185"/>
                    <a:gd name="f30" fmla="val 54"/>
                    <a:gd name="f31" fmla="val 192"/>
                    <a:gd name="f32" fmla="val 200"/>
                    <a:gd name="f33" fmla="val 205"/>
                    <a:gd name="f34" fmla="val 48"/>
                    <a:gd name="f35" fmla="val 213"/>
                    <a:gd name="f36" fmla="val 220"/>
                    <a:gd name="f37" fmla="val 228"/>
                    <a:gd name="f38" fmla="val 235"/>
                    <a:gd name="f39" fmla="val 240"/>
                    <a:gd name="f40" fmla="val 248"/>
                    <a:gd name="f41" fmla="val 256"/>
                    <a:gd name="f42" fmla="val 263"/>
                    <a:gd name="f43" fmla="val 69"/>
                    <a:gd name="f44" fmla="val 271"/>
                    <a:gd name="f45" fmla="val 71"/>
                    <a:gd name="f46" fmla="val 276"/>
                    <a:gd name="f47" fmla="val 74"/>
                    <a:gd name="f48" fmla="val 283"/>
                    <a:gd name="f49" fmla="val 76"/>
                    <a:gd name="f50" fmla="val 291"/>
                    <a:gd name="f51" fmla="val 79"/>
                    <a:gd name="f52" fmla="val 306"/>
                    <a:gd name="f53" fmla="val 311"/>
                    <a:gd name="f54" fmla="val 81"/>
                    <a:gd name="f55" fmla="val 342"/>
                    <a:gd name="f56" fmla="+- 0 0 0"/>
                    <a:gd name="f57" fmla="*/ f3 1 347"/>
                    <a:gd name="f58" fmla="*/ f4 1 84"/>
                    <a:gd name="f59" fmla="*/ f56 f0 1"/>
                    <a:gd name="f60" fmla="*/ 0 f57 1"/>
                    <a:gd name="f61" fmla="*/ 0 f58 1"/>
                    <a:gd name="f62" fmla="*/ f59 1 f2"/>
                    <a:gd name="f63" fmla="*/ 7 f57 1"/>
                    <a:gd name="f64" fmla="*/ 28 f58 1"/>
                    <a:gd name="f65" fmla="*/ 15 f57 1"/>
                    <a:gd name="f66" fmla="*/ 43 f58 1"/>
                    <a:gd name="f67" fmla="*/ 20 f57 1"/>
                    <a:gd name="f68" fmla="*/ 51 f58 1"/>
                    <a:gd name="f69" fmla="*/ 28 f57 1"/>
                    <a:gd name="f70" fmla="*/ 56 f58 1"/>
                    <a:gd name="f71" fmla="*/ 35 f57 1"/>
                    <a:gd name="f72" fmla="*/ 59 f58 1"/>
                    <a:gd name="f73" fmla="*/ 43 f57 1"/>
                    <a:gd name="f74" fmla="*/ 61 f58 1"/>
                    <a:gd name="f75" fmla="*/ 50 f57 1"/>
                    <a:gd name="f76" fmla="*/ 56 f57 1"/>
                    <a:gd name="f77" fmla="*/ 64 f58 1"/>
                    <a:gd name="f78" fmla="*/ 86 f57 1"/>
                    <a:gd name="f79" fmla="*/ 91 f57 1"/>
                    <a:gd name="f80" fmla="*/ 66 f58 1"/>
                    <a:gd name="f81" fmla="*/ 142 f57 1"/>
                    <a:gd name="f82" fmla="*/ 149 f57 1"/>
                    <a:gd name="f83" fmla="*/ 157 f57 1"/>
                    <a:gd name="f84" fmla="*/ 162 f57 1"/>
                    <a:gd name="f85" fmla="*/ 169 f57 1"/>
                    <a:gd name="f86" fmla="*/ 177 f57 1"/>
                    <a:gd name="f87" fmla="*/ 185 f57 1"/>
                    <a:gd name="f88" fmla="*/ 54 f58 1"/>
                    <a:gd name="f89" fmla="*/ 192 f57 1"/>
                    <a:gd name="f90" fmla="*/ 200 f57 1"/>
                    <a:gd name="f91" fmla="*/ 205 f57 1"/>
                    <a:gd name="f92" fmla="*/ 48 f58 1"/>
                    <a:gd name="f93" fmla="*/ 213 f57 1"/>
                    <a:gd name="f94" fmla="*/ 220 f57 1"/>
                    <a:gd name="f95" fmla="*/ 228 f57 1"/>
                    <a:gd name="f96" fmla="*/ 235 f57 1"/>
                    <a:gd name="f97" fmla="*/ 240 f57 1"/>
                    <a:gd name="f98" fmla="*/ 248 f57 1"/>
                    <a:gd name="f99" fmla="*/ 256 f57 1"/>
                    <a:gd name="f100" fmla="*/ 263 f57 1"/>
                    <a:gd name="f101" fmla="*/ 69 f58 1"/>
                    <a:gd name="f102" fmla="*/ 271 f57 1"/>
                    <a:gd name="f103" fmla="*/ 71 f58 1"/>
                    <a:gd name="f104" fmla="*/ 276 f57 1"/>
                    <a:gd name="f105" fmla="*/ 74 f58 1"/>
                    <a:gd name="f106" fmla="*/ 283 f57 1"/>
                    <a:gd name="f107" fmla="*/ 76 f58 1"/>
                    <a:gd name="f108" fmla="*/ 291 f57 1"/>
                    <a:gd name="f109" fmla="*/ 79 f58 1"/>
                    <a:gd name="f110" fmla="*/ 306 f57 1"/>
                    <a:gd name="f111" fmla="*/ 311 f57 1"/>
                    <a:gd name="f112" fmla="*/ 81 f58 1"/>
                    <a:gd name="f113" fmla="*/ 342 f57 1"/>
                    <a:gd name="f114" fmla="*/ 347 f57 1"/>
                    <a:gd name="f115" fmla="*/ 84 f58 1"/>
                    <a:gd name="f116" fmla="+- f62 0 f1"/>
                  </a:gdLst>
                  <a:ahLst/>
                  <a:cxnLst>
                    <a:cxn ang="3cd4">
                      <a:pos x="hc" y="t"/>
                    </a:cxn>
                    <a:cxn ang="0">
                      <a:pos x="r" y="vc"/>
                    </a:cxn>
                    <a:cxn ang="cd4">
                      <a:pos x="hc" y="b"/>
                    </a:cxn>
                    <a:cxn ang="cd2">
                      <a:pos x="l" y="vc"/>
                    </a:cxn>
                    <a:cxn ang="f116">
                      <a:pos x="f60" y="f61"/>
                    </a:cxn>
                    <a:cxn ang="f116">
                      <a:pos x="f63" y="f64"/>
                    </a:cxn>
                    <a:cxn ang="f116">
                      <a:pos x="f65" y="f66"/>
                    </a:cxn>
                    <a:cxn ang="f116">
                      <a:pos x="f67" y="f68"/>
                    </a:cxn>
                    <a:cxn ang="f116">
                      <a:pos x="f69" y="f70"/>
                    </a:cxn>
                    <a:cxn ang="f116">
                      <a:pos x="f71" y="f72"/>
                    </a:cxn>
                    <a:cxn ang="f116">
                      <a:pos x="f73" y="f74"/>
                    </a:cxn>
                    <a:cxn ang="f116">
                      <a:pos x="f75" y="f74"/>
                    </a:cxn>
                    <a:cxn ang="f116">
                      <a:pos x="f76" y="f77"/>
                    </a:cxn>
                    <a:cxn ang="f116">
                      <a:pos x="f78" y="f77"/>
                    </a:cxn>
                    <a:cxn ang="f116">
                      <a:pos x="f79" y="f80"/>
                    </a:cxn>
                    <a:cxn ang="f116">
                      <a:pos x="f81" y="f80"/>
                    </a:cxn>
                    <a:cxn ang="f116">
                      <a:pos x="f82" y="f77"/>
                    </a:cxn>
                    <a:cxn ang="f116">
                      <a:pos x="f83" y="f77"/>
                    </a:cxn>
                    <a:cxn ang="f116">
                      <a:pos x="f84" y="f74"/>
                    </a:cxn>
                    <a:cxn ang="f116">
                      <a:pos x="f85" y="f72"/>
                    </a:cxn>
                    <a:cxn ang="f116">
                      <a:pos x="f86" y="f70"/>
                    </a:cxn>
                    <a:cxn ang="f116">
                      <a:pos x="f87" y="f88"/>
                    </a:cxn>
                    <a:cxn ang="f116">
                      <a:pos x="f89" y="f68"/>
                    </a:cxn>
                    <a:cxn ang="f116">
                      <a:pos x="f90" y="f68"/>
                    </a:cxn>
                    <a:cxn ang="f116">
                      <a:pos x="f91" y="f92"/>
                    </a:cxn>
                    <a:cxn ang="f116">
                      <a:pos x="f93" y="f92"/>
                    </a:cxn>
                    <a:cxn ang="f116">
                      <a:pos x="f94" y="f68"/>
                    </a:cxn>
                    <a:cxn ang="f116">
                      <a:pos x="f95" y="f88"/>
                    </a:cxn>
                    <a:cxn ang="f116">
                      <a:pos x="f96" y="f70"/>
                    </a:cxn>
                    <a:cxn ang="f116">
                      <a:pos x="f97" y="f72"/>
                    </a:cxn>
                    <a:cxn ang="f116">
                      <a:pos x="f98" y="f77"/>
                    </a:cxn>
                    <a:cxn ang="f116">
                      <a:pos x="f99" y="f80"/>
                    </a:cxn>
                    <a:cxn ang="f116">
                      <a:pos x="f100" y="f101"/>
                    </a:cxn>
                    <a:cxn ang="f116">
                      <a:pos x="f102" y="f103"/>
                    </a:cxn>
                    <a:cxn ang="f116">
                      <a:pos x="f104" y="f105"/>
                    </a:cxn>
                    <a:cxn ang="f116">
                      <a:pos x="f106" y="f107"/>
                    </a:cxn>
                    <a:cxn ang="f116">
                      <a:pos x="f108" y="f109"/>
                    </a:cxn>
                    <a:cxn ang="f116">
                      <a:pos x="f110" y="f109"/>
                    </a:cxn>
                    <a:cxn ang="f116">
                      <a:pos x="f111" y="f112"/>
                    </a:cxn>
                    <a:cxn ang="f116">
                      <a:pos x="f113" y="f112"/>
                    </a:cxn>
                    <a:cxn ang="f116">
                      <a:pos x="f114" y="f115"/>
                    </a:cxn>
                  </a:cxnLst>
                  <a:rect l="l" t="t" r="r" b="b"/>
                  <a:pathLst>
                    <a:path w="347" h="84">
                      <a:moveTo>
                        <a:pt x="f5" y="f5"/>
                      </a:moveTo>
                      <a:lnTo>
                        <a:pt x="f8" y="f9"/>
                      </a:lnTo>
                      <a:lnTo>
                        <a:pt x="f10" y="f11"/>
                      </a:lnTo>
                      <a:lnTo>
                        <a:pt x="f12" y="f13"/>
                      </a:lnTo>
                      <a:lnTo>
                        <a:pt x="f9" y="f14"/>
                      </a:lnTo>
                      <a:lnTo>
                        <a:pt x="f15" y="f16"/>
                      </a:lnTo>
                      <a:lnTo>
                        <a:pt x="f11" y="f17"/>
                      </a:lnTo>
                      <a:lnTo>
                        <a:pt x="f18" y="f17"/>
                      </a:lnTo>
                      <a:lnTo>
                        <a:pt x="f14" y="f19"/>
                      </a:lnTo>
                      <a:lnTo>
                        <a:pt x="f20" y="f19"/>
                      </a:lnTo>
                      <a:lnTo>
                        <a:pt x="f21" y="f22"/>
                      </a:lnTo>
                      <a:lnTo>
                        <a:pt x="f23" y="f22"/>
                      </a:lnTo>
                      <a:lnTo>
                        <a:pt x="f24" y="f19"/>
                      </a:lnTo>
                      <a:lnTo>
                        <a:pt x="f25" y="f19"/>
                      </a:lnTo>
                      <a:lnTo>
                        <a:pt x="f26" y="f17"/>
                      </a:lnTo>
                      <a:lnTo>
                        <a:pt x="f27" y="f16"/>
                      </a:lnTo>
                      <a:lnTo>
                        <a:pt x="f28" y="f14"/>
                      </a:lnTo>
                      <a:lnTo>
                        <a:pt x="f29" y="f30"/>
                      </a:lnTo>
                      <a:lnTo>
                        <a:pt x="f31" y="f13"/>
                      </a:lnTo>
                      <a:lnTo>
                        <a:pt x="f32" y="f13"/>
                      </a:lnTo>
                      <a:lnTo>
                        <a:pt x="f33" y="f34"/>
                      </a:lnTo>
                      <a:lnTo>
                        <a:pt x="f35" y="f34"/>
                      </a:lnTo>
                      <a:lnTo>
                        <a:pt x="f36" y="f13"/>
                      </a:lnTo>
                      <a:lnTo>
                        <a:pt x="f37" y="f30"/>
                      </a:lnTo>
                      <a:lnTo>
                        <a:pt x="f38" y="f14"/>
                      </a:lnTo>
                      <a:lnTo>
                        <a:pt x="f39" y="f16"/>
                      </a:lnTo>
                      <a:lnTo>
                        <a:pt x="f40" y="f19"/>
                      </a:lnTo>
                      <a:lnTo>
                        <a:pt x="f41" y="f22"/>
                      </a:lnTo>
                      <a:lnTo>
                        <a:pt x="f42" y="f43"/>
                      </a:lnTo>
                      <a:lnTo>
                        <a:pt x="f44" y="f45"/>
                      </a:lnTo>
                      <a:lnTo>
                        <a:pt x="f46" y="f47"/>
                      </a:lnTo>
                      <a:lnTo>
                        <a:pt x="f48" y="f49"/>
                      </a:lnTo>
                      <a:lnTo>
                        <a:pt x="f50" y="f51"/>
                      </a:lnTo>
                      <a:lnTo>
                        <a:pt x="f52" y="f51"/>
                      </a:lnTo>
                      <a:lnTo>
                        <a:pt x="f53" y="f54"/>
                      </a:lnTo>
                      <a:lnTo>
                        <a:pt x="f55" y="f54"/>
                      </a:lnTo>
                      <a:lnTo>
                        <a:pt x="f6" y="f7"/>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nvGrpSpPr>
              <p:cNvPr id="74" name="Group 143"/>
              <p:cNvGrpSpPr/>
              <p:nvPr/>
            </p:nvGrpSpPr>
            <p:grpSpPr>
              <a:xfrm>
                <a:off x="2974680" y="5546520"/>
                <a:ext cx="272879" cy="388799"/>
                <a:chOff x="2974680" y="5546520"/>
                <a:chExt cx="272879" cy="388799"/>
              </a:xfrm>
            </p:grpSpPr>
            <p:sp>
              <p:nvSpPr>
                <p:cNvPr id="75" name="Freeform 144"/>
                <p:cNvSpPr/>
                <p:nvPr/>
              </p:nvSpPr>
              <p:spPr>
                <a:xfrm>
                  <a:off x="3247559" y="5935319"/>
                  <a:ext cx="0" cy="0"/>
                </a:xfrm>
                <a:custGeom>
                  <a:avLst/>
                  <a:gdLst>
                    <a:gd name="f0" fmla="val 10800000"/>
                    <a:gd name="f1" fmla="val 5400000"/>
                    <a:gd name="f2" fmla="val 180"/>
                    <a:gd name="f3" fmla="val w"/>
                    <a:gd name="f4" fmla="val h"/>
                    <a:gd name="f5" fmla="val 0"/>
                    <a:gd name="f6" fmla="val 347"/>
                    <a:gd name="f7" fmla="val 926"/>
                    <a:gd name="f8" fmla="val 909"/>
                    <a:gd name="f9" fmla="val 13"/>
                    <a:gd name="f10" fmla="val 20"/>
                    <a:gd name="f11" fmla="val 911"/>
                    <a:gd name="f12" fmla="val 35"/>
                    <a:gd name="f13" fmla="val 40"/>
                    <a:gd name="f14" fmla="val 914"/>
                    <a:gd name="f15" fmla="val 56"/>
                    <a:gd name="f16" fmla="val 63"/>
                    <a:gd name="f17" fmla="val 916"/>
                    <a:gd name="f18" fmla="val 71"/>
                    <a:gd name="f19" fmla="val 76"/>
                    <a:gd name="f20" fmla="val 919"/>
                    <a:gd name="f21" fmla="val 91"/>
                    <a:gd name="f22" fmla="val 99"/>
                    <a:gd name="f23" fmla="val 921"/>
                    <a:gd name="f24" fmla="val 111"/>
                    <a:gd name="f25" fmla="val 119"/>
                    <a:gd name="f26" fmla="val 924"/>
                    <a:gd name="f27" fmla="val 142"/>
                    <a:gd name="f28" fmla="val 147"/>
                    <a:gd name="f29" fmla="val 177"/>
                    <a:gd name="f30" fmla="val 182"/>
                    <a:gd name="f31" fmla="val 190"/>
                    <a:gd name="f32" fmla="val 197"/>
                    <a:gd name="f33" fmla="val 205"/>
                    <a:gd name="f34" fmla="val 891"/>
                    <a:gd name="f35" fmla="val 213"/>
                    <a:gd name="f36" fmla="val 861"/>
                    <a:gd name="f37" fmla="val 218"/>
                    <a:gd name="f38" fmla="val 812"/>
                    <a:gd name="f39" fmla="val 22500"/>
                    <a:gd name="f40" fmla="val 739"/>
                    <a:gd name="f41" fmla="val 233"/>
                    <a:gd name="f42" fmla="val 645"/>
                    <a:gd name="f43" fmla="val 240"/>
                    <a:gd name="f44" fmla="val 526"/>
                    <a:gd name="f45" fmla="val 248"/>
                    <a:gd name="f46" fmla="val 392"/>
                    <a:gd name="f47" fmla="val 256"/>
                    <a:gd name="f48" fmla="val 253"/>
                    <a:gd name="f49" fmla="val 261"/>
                    <a:gd name="f50" fmla="val 131"/>
                    <a:gd name="f51" fmla="val 268"/>
                    <a:gd name="f52" fmla="val 43"/>
                    <a:gd name="f53" fmla="val 276"/>
                    <a:gd name="f54" fmla="val 284"/>
                    <a:gd name="f55" fmla="val 12"/>
                    <a:gd name="f56" fmla="val 291"/>
                    <a:gd name="f57" fmla="val 78"/>
                    <a:gd name="f58" fmla="val 296"/>
                    <a:gd name="f59" fmla="val 185"/>
                    <a:gd name="f60" fmla="val 304"/>
                    <a:gd name="f61" fmla="val 316"/>
                    <a:gd name="f62" fmla="val 311"/>
                    <a:gd name="f63" fmla="val 455"/>
                    <a:gd name="f64" fmla="val 319"/>
                    <a:gd name="f65" fmla="val 587"/>
                    <a:gd name="f66" fmla="val 327"/>
                    <a:gd name="f67" fmla="val 698"/>
                    <a:gd name="f68" fmla="val 332"/>
                    <a:gd name="f69" fmla="val 785"/>
                    <a:gd name="f70" fmla="val 339"/>
                    <a:gd name="f71" fmla="val 848"/>
                    <a:gd name="f72" fmla="val 888"/>
                    <a:gd name="f73" fmla="+- 0 0 0"/>
                    <a:gd name="f74" fmla="*/ f3 1 347"/>
                    <a:gd name="f75" fmla="*/ f4 1 926"/>
                    <a:gd name="f76" fmla="*/ f73 f0 1"/>
                    <a:gd name="f77" fmla="*/ 0 f74 1"/>
                    <a:gd name="f78" fmla="*/ 909 f75 1"/>
                    <a:gd name="f79" fmla="*/ f76 1 f2"/>
                    <a:gd name="f80" fmla="*/ 13 f74 1"/>
                    <a:gd name="f81" fmla="*/ 20 f74 1"/>
                    <a:gd name="f82" fmla="*/ 911 f75 1"/>
                    <a:gd name="f83" fmla="*/ 35 f74 1"/>
                    <a:gd name="f84" fmla="*/ 40 f74 1"/>
                    <a:gd name="f85" fmla="*/ 914 f75 1"/>
                    <a:gd name="f86" fmla="*/ 56 f74 1"/>
                    <a:gd name="f87" fmla="*/ 63 f74 1"/>
                    <a:gd name="f88" fmla="*/ 916 f75 1"/>
                    <a:gd name="f89" fmla="*/ 71 f74 1"/>
                    <a:gd name="f90" fmla="*/ 76 f74 1"/>
                    <a:gd name="f91" fmla="*/ 919 f75 1"/>
                    <a:gd name="f92" fmla="*/ 91 f74 1"/>
                    <a:gd name="f93" fmla="*/ 99 f74 1"/>
                    <a:gd name="f94" fmla="*/ 921 f75 1"/>
                    <a:gd name="f95" fmla="*/ 111 f74 1"/>
                    <a:gd name="f96" fmla="*/ 119 f74 1"/>
                    <a:gd name="f97" fmla="*/ 924 f75 1"/>
                    <a:gd name="f98" fmla="*/ 142 f74 1"/>
                    <a:gd name="f99" fmla="*/ 147 f74 1"/>
                    <a:gd name="f100" fmla="*/ 926 f75 1"/>
                    <a:gd name="f101" fmla="*/ 177 f74 1"/>
                    <a:gd name="f102" fmla="*/ 182 f74 1"/>
                    <a:gd name="f103" fmla="*/ 190 f74 1"/>
                    <a:gd name="f104" fmla="*/ 197 f74 1"/>
                    <a:gd name="f105" fmla="*/ 205 f74 1"/>
                    <a:gd name="f106" fmla="*/ 891 f75 1"/>
                    <a:gd name="f107" fmla="*/ 213 f74 1"/>
                    <a:gd name="f108" fmla="*/ 861 f75 1"/>
                    <a:gd name="f109" fmla="*/ 218 f74 1"/>
                    <a:gd name="f110" fmla="*/ 812 f75 1"/>
                    <a:gd name="f111" fmla="*/ 225 f74 1"/>
                    <a:gd name="f112" fmla="*/ 739 f75 1"/>
                    <a:gd name="f113" fmla="*/ 233 f74 1"/>
                    <a:gd name="f114" fmla="*/ 645 f75 1"/>
                    <a:gd name="f115" fmla="*/ 240 f74 1"/>
                    <a:gd name="f116" fmla="*/ 526 f75 1"/>
                    <a:gd name="f117" fmla="*/ 248 f74 1"/>
                    <a:gd name="f118" fmla="*/ 392 f75 1"/>
                    <a:gd name="f119" fmla="*/ 256 f74 1"/>
                    <a:gd name="f120" fmla="*/ 253 f75 1"/>
                    <a:gd name="f121" fmla="*/ 261 f74 1"/>
                    <a:gd name="f122" fmla="*/ 131 f75 1"/>
                    <a:gd name="f123" fmla="*/ 268 f74 1"/>
                    <a:gd name="f124" fmla="*/ 43 f75 1"/>
                    <a:gd name="f125" fmla="*/ 276 f74 1"/>
                    <a:gd name="f126" fmla="*/ 0 f75 1"/>
                    <a:gd name="f127" fmla="*/ 284 f74 1"/>
                    <a:gd name="f128" fmla="*/ 12 f75 1"/>
                    <a:gd name="f129" fmla="*/ 291 f74 1"/>
                    <a:gd name="f130" fmla="*/ 78 f75 1"/>
                    <a:gd name="f131" fmla="*/ 296 f74 1"/>
                    <a:gd name="f132" fmla="*/ 185 f75 1"/>
                    <a:gd name="f133" fmla="*/ 304 f74 1"/>
                    <a:gd name="f134" fmla="*/ 316 f75 1"/>
                    <a:gd name="f135" fmla="*/ 311 f74 1"/>
                    <a:gd name="f136" fmla="*/ 455 f75 1"/>
                    <a:gd name="f137" fmla="*/ 319 f74 1"/>
                    <a:gd name="f138" fmla="*/ 587 f75 1"/>
                    <a:gd name="f139" fmla="*/ 327 f74 1"/>
                    <a:gd name="f140" fmla="*/ 698 f75 1"/>
                    <a:gd name="f141" fmla="*/ 332 f74 1"/>
                    <a:gd name="f142" fmla="*/ 785 f75 1"/>
                    <a:gd name="f143" fmla="*/ 339 f74 1"/>
                    <a:gd name="f144" fmla="*/ 848 f75 1"/>
                    <a:gd name="f145" fmla="*/ 347 f74 1"/>
                    <a:gd name="f146" fmla="*/ 888 f75 1"/>
                    <a:gd name="f147" fmla="+- f79 0 f1"/>
                  </a:gdLst>
                  <a:ahLst/>
                  <a:cxnLst>
                    <a:cxn ang="3cd4">
                      <a:pos x="hc" y="t"/>
                    </a:cxn>
                    <a:cxn ang="0">
                      <a:pos x="r" y="vc"/>
                    </a:cxn>
                    <a:cxn ang="cd4">
                      <a:pos x="hc" y="b"/>
                    </a:cxn>
                    <a:cxn ang="cd2">
                      <a:pos x="l" y="vc"/>
                    </a:cxn>
                    <a:cxn ang="f147">
                      <a:pos x="f77" y="f78"/>
                    </a:cxn>
                    <a:cxn ang="f147">
                      <a:pos x="f80" y="f78"/>
                    </a:cxn>
                    <a:cxn ang="f147">
                      <a:pos x="f81" y="f82"/>
                    </a:cxn>
                    <a:cxn ang="f147">
                      <a:pos x="f83" y="f82"/>
                    </a:cxn>
                    <a:cxn ang="f147">
                      <a:pos x="f84" y="f85"/>
                    </a:cxn>
                    <a:cxn ang="f147">
                      <a:pos x="f86" y="f85"/>
                    </a:cxn>
                    <a:cxn ang="f147">
                      <a:pos x="f87" y="f88"/>
                    </a:cxn>
                    <a:cxn ang="f147">
                      <a:pos x="f89" y="f88"/>
                    </a:cxn>
                    <a:cxn ang="f147">
                      <a:pos x="f90" y="f91"/>
                    </a:cxn>
                    <a:cxn ang="f147">
                      <a:pos x="f92" y="f91"/>
                    </a:cxn>
                    <a:cxn ang="f147">
                      <a:pos x="f93" y="f94"/>
                    </a:cxn>
                    <a:cxn ang="f147">
                      <a:pos x="f95" y="f94"/>
                    </a:cxn>
                    <a:cxn ang="f147">
                      <a:pos x="f96" y="f97"/>
                    </a:cxn>
                    <a:cxn ang="f147">
                      <a:pos x="f98" y="f97"/>
                    </a:cxn>
                    <a:cxn ang="f147">
                      <a:pos x="f99" y="f100"/>
                    </a:cxn>
                    <a:cxn ang="f147">
                      <a:pos x="f101" y="f100"/>
                    </a:cxn>
                    <a:cxn ang="f147">
                      <a:pos x="f102" y="f97"/>
                    </a:cxn>
                    <a:cxn ang="f147">
                      <a:pos x="f103" y="f91"/>
                    </a:cxn>
                    <a:cxn ang="f147">
                      <a:pos x="f104" y="f82"/>
                    </a:cxn>
                    <a:cxn ang="f147">
                      <a:pos x="f105" y="f106"/>
                    </a:cxn>
                    <a:cxn ang="f147">
                      <a:pos x="f107" y="f108"/>
                    </a:cxn>
                    <a:cxn ang="f147">
                      <a:pos x="f109" y="f110"/>
                    </a:cxn>
                    <a:cxn ang="f147">
                      <a:pos x="f111" y="f112"/>
                    </a:cxn>
                    <a:cxn ang="f147">
                      <a:pos x="f113" y="f114"/>
                    </a:cxn>
                    <a:cxn ang="f147">
                      <a:pos x="f115" y="f116"/>
                    </a:cxn>
                    <a:cxn ang="f147">
                      <a:pos x="f117" y="f118"/>
                    </a:cxn>
                    <a:cxn ang="f147">
                      <a:pos x="f119" y="f120"/>
                    </a:cxn>
                    <a:cxn ang="f147">
                      <a:pos x="f121" y="f122"/>
                    </a:cxn>
                    <a:cxn ang="f147">
                      <a:pos x="f123" y="f124"/>
                    </a:cxn>
                    <a:cxn ang="f147">
                      <a:pos x="f125" y="f126"/>
                    </a:cxn>
                    <a:cxn ang="f147">
                      <a:pos x="f127" y="f128"/>
                    </a:cxn>
                    <a:cxn ang="f147">
                      <a:pos x="f129" y="f130"/>
                    </a:cxn>
                    <a:cxn ang="f147">
                      <a:pos x="f131" y="f132"/>
                    </a:cxn>
                    <a:cxn ang="f147">
                      <a:pos x="f133" y="f134"/>
                    </a:cxn>
                    <a:cxn ang="f147">
                      <a:pos x="f135" y="f136"/>
                    </a:cxn>
                    <a:cxn ang="f147">
                      <a:pos x="f137" y="f138"/>
                    </a:cxn>
                    <a:cxn ang="f147">
                      <a:pos x="f139" y="f140"/>
                    </a:cxn>
                    <a:cxn ang="f147">
                      <a:pos x="f141" y="f142"/>
                    </a:cxn>
                    <a:cxn ang="f147">
                      <a:pos x="f143" y="f144"/>
                    </a:cxn>
                    <a:cxn ang="f147">
                      <a:pos x="f145" y="f146"/>
                    </a:cxn>
                  </a:cxnLst>
                  <a:rect l="l" t="t" r="r" b="b"/>
                  <a:pathLst>
                    <a:path w="347" h="926">
                      <a:moveTo>
                        <a:pt x="f5" y="f8"/>
                      </a:moveTo>
                      <a:lnTo>
                        <a:pt x="f9" y="f8"/>
                      </a:lnTo>
                      <a:lnTo>
                        <a:pt x="f10" y="f11"/>
                      </a:lnTo>
                      <a:lnTo>
                        <a:pt x="f12" y="f11"/>
                      </a:lnTo>
                      <a:lnTo>
                        <a:pt x="f13" y="f14"/>
                      </a:lnTo>
                      <a:lnTo>
                        <a:pt x="f15" y="f14"/>
                      </a:lnTo>
                      <a:lnTo>
                        <a:pt x="f16" y="f17"/>
                      </a:lnTo>
                      <a:lnTo>
                        <a:pt x="f18" y="f17"/>
                      </a:lnTo>
                      <a:lnTo>
                        <a:pt x="f19" y="f20"/>
                      </a:lnTo>
                      <a:lnTo>
                        <a:pt x="f21" y="f20"/>
                      </a:lnTo>
                      <a:lnTo>
                        <a:pt x="f22" y="f23"/>
                      </a:lnTo>
                      <a:lnTo>
                        <a:pt x="f24" y="f23"/>
                      </a:lnTo>
                      <a:lnTo>
                        <a:pt x="f25" y="f26"/>
                      </a:lnTo>
                      <a:lnTo>
                        <a:pt x="f27" y="f26"/>
                      </a:lnTo>
                      <a:lnTo>
                        <a:pt x="f28" y="f7"/>
                      </a:lnTo>
                      <a:lnTo>
                        <a:pt x="f29" y="f7"/>
                      </a:lnTo>
                      <a:lnTo>
                        <a:pt x="f30" y="f26"/>
                      </a:lnTo>
                      <a:lnTo>
                        <a:pt x="f31" y="f20"/>
                      </a:lnTo>
                      <a:lnTo>
                        <a:pt x="f32" y="f11"/>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
                      </a:lnTo>
                      <a:lnTo>
                        <a:pt x="f54" y="f55"/>
                      </a:lnTo>
                      <a:lnTo>
                        <a:pt x="f56" y="f57"/>
                      </a:lnTo>
                      <a:lnTo>
                        <a:pt x="f58" y="f59"/>
                      </a:lnTo>
                      <a:lnTo>
                        <a:pt x="f60" y="f61"/>
                      </a:lnTo>
                      <a:lnTo>
                        <a:pt x="f62" y="f63"/>
                      </a:lnTo>
                      <a:lnTo>
                        <a:pt x="f64" y="f65"/>
                      </a:lnTo>
                      <a:lnTo>
                        <a:pt x="f66" y="f67"/>
                      </a:lnTo>
                      <a:lnTo>
                        <a:pt x="f68" y="f69"/>
                      </a:lnTo>
                      <a:lnTo>
                        <a:pt x="f70" y="f71"/>
                      </a:lnTo>
                      <a:lnTo>
                        <a:pt x="f6" y="f72"/>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76" name="Freeform 145"/>
                <p:cNvSpPr/>
                <p:nvPr/>
              </p:nvSpPr>
              <p:spPr>
                <a:xfrm>
                  <a:off x="2974680" y="5546520"/>
                  <a:ext cx="0" cy="0"/>
                </a:xfrm>
                <a:custGeom>
                  <a:avLst/>
                  <a:gdLst>
                    <a:gd name="f0" fmla="val 10800000"/>
                    <a:gd name="f1" fmla="val 5400000"/>
                    <a:gd name="f2" fmla="val 180"/>
                    <a:gd name="f3" fmla="val w"/>
                    <a:gd name="f4" fmla="val h"/>
                    <a:gd name="f5" fmla="val 0"/>
                    <a:gd name="f6" fmla="val 347"/>
                    <a:gd name="f7" fmla="val 84"/>
                    <a:gd name="f8" fmla="val 7"/>
                    <a:gd name="f9" fmla="val 28"/>
                    <a:gd name="f10" fmla="val 15"/>
                    <a:gd name="f11" fmla="val 43"/>
                    <a:gd name="f12" fmla="val 20"/>
                    <a:gd name="f13" fmla="val 51"/>
                    <a:gd name="f14" fmla="val 56"/>
                    <a:gd name="f15" fmla="val 35"/>
                    <a:gd name="f16" fmla="val 59"/>
                    <a:gd name="f17" fmla="val 61"/>
                    <a:gd name="f18" fmla="val 50"/>
                    <a:gd name="f19" fmla="val 64"/>
                    <a:gd name="f20" fmla="val 86"/>
                    <a:gd name="f21" fmla="val 91"/>
                    <a:gd name="f22" fmla="val 66"/>
                    <a:gd name="f23" fmla="val 142"/>
                    <a:gd name="f24" fmla="val 149"/>
                    <a:gd name="f25" fmla="val 157"/>
                    <a:gd name="f26" fmla="val 162"/>
                    <a:gd name="f27" fmla="val 169"/>
                    <a:gd name="f28" fmla="val 177"/>
                    <a:gd name="f29" fmla="val 185"/>
                    <a:gd name="f30" fmla="val 54"/>
                    <a:gd name="f31" fmla="val 192"/>
                    <a:gd name="f32" fmla="val 200"/>
                    <a:gd name="f33" fmla="val 205"/>
                    <a:gd name="f34" fmla="val 48"/>
                    <a:gd name="f35" fmla="val 213"/>
                    <a:gd name="f36" fmla="val 220"/>
                    <a:gd name="f37" fmla="val 228"/>
                    <a:gd name="f38" fmla="val 235"/>
                    <a:gd name="f39" fmla="val 240"/>
                    <a:gd name="f40" fmla="val 248"/>
                    <a:gd name="f41" fmla="val 256"/>
                    <a:gd name="f42" fmla="val 263"/>
                    <a:gd name="f43" fmla="val 69"/>
                    <a:gd name="f44" fmla="val 271"/>
                    <a:gd name="f45" fmla="val 71"/>
                    <a:gd name="f46" fmla="val 276"/>
                    <a:gd name="f47" fmla="val 74"/>
                    <a:gd name="f48" fmla="val 283"/>
                    <a:gd name="f49" fmla="val 76"/>
                    <a:gd name="f50" fmla="val 291"/>
                    <a:gd name="f51" fmla="val 79"/>
                    <a:gd name="f52" fmla="val 306"/>
                    <a:gd name="f53" fmla="val 311"/>
                    <a:gd name="f54" fmla="val 81"/>
                    <a:gd name="f55" fmla="val 342"/>
                    <a:gd name="f56" fmla="+- 0 0 0"/>
                    <a:gd name="f57" fmla="*/ f3 1 347"/>
                    <a:gd name="f58" fmla="*/ f4 1 84"/>
                    <a:gd name="f59" fmla="*/ f56 f0 1"/>
                    <a:gd name="f60" fmla="*/ 0 f57 1"/>
                    <a:gd name="f61" fmla="*/ 0 f58 1"/>
                    <a:gd name="f62" fmla="*/ f59 1 f2"/>
                    <a:gd name="f63" fmla="*/ 7 f57 1"/>
                    <a:gd name="f64" fmla="*/ 28 f58 1"/>
                    <a:gd name="f65" fmla="*/ 15 f57 1"/>
                    <a:gd name="f66" fmla="*/ 43 f58 1"/>
                    <a:gd name="f67" fmla="*/ 20 f57 1"/>
                    <a:gd name="f68" fmla="*/ 51 f58 1"/>
                    <a:gd name="f69" fmla="*/ 28 f57 1"/>
                    <a:gd name="f70" fmla="*/ 56 f58 1"/>
                    <a:gd name="f71" fmla="*/ 35 f57 1"/>
                    <a:gd name="f72" fmla="*/ 59 f58 1"/>
                    <a:gd name="f73" fmla="*/ 43 f57 1"/>
                    <a:gd name="f74" fmla="*/ 61 f58 1"/>
                    <a:gd name="f75" fmla="*/ 50 f57 1"/>
                    <a:gd name="f76" fmla="*/ 56 f57 1"/>
                    <a:gd name="f77" fmla="*/ 64 f58 1"/>
                    <a:gd name="f78" fmla="*/ 86 f57 1"/>
                    <a:gd name="f79" fmla="*/ 91 f57 1"/>
                    <a:gd name="f80" fmla="*/ 66 f58 1"/>
                    <a:gd name="f81" fmla="*/ 142 f57 1"/>
                    <a:gd name="f82" fmla="*/ 149 f57 1"/>
                    <a:gd name="f83" fmla="*/ 157 f57 1"/>
                    <a:gd name="f84" fmla="*/ 162 f57 1"/>
                    <a:gd name="f85" fmla="*/ 169 f57 1"/>
                    <a:gd name="f86" fmla="*/ 177 f57 1"/>
                    <a:gd name="f87" fmla="*/ 185 f57 1"/>
                    <a:gd name="f88" fmla="*/ 54 f58 1"/>
                    <a:gd name="f89" fmla="*/ 192 f57 1"/>
                    <a:gd name="f90" fmla="*/ 200 f57 1"/>
                    <a:gd name="f91" fmla="*/ 205 f57 1"/>
                    <a:gd name="f92" fmla="*/ 48 f58 1"/>
                    <a:gd name="f93" fmla="*/ 213 f57 1"/>
                    <a:gd name="f94" fmla="*/ 220 f57 1"/>
                    <a:gd name="f95" fmla="*/ 228 f57 1"/>
                    <a:gd name="f96" fmla="*/ 235 f57 1"/>
                    <a:gd name="f97" fmla="*/ 240 f57 1"/>
                    <a:gd name="f98" fmla="*/ 248 f57 1"/>
                    <a:gd name="f99" fmla="*/ 256 f57 1"/>
                    <a:gd name="f100" fmla="*/ 263 f57 1"/>
                    <a:gd name="f101" fmla="*/ 69 f58 1"/>
                    <a:gd name="f102" fmla="*/ 271 f57 1"/>
                    <a:gd name="f103" fmla="*/ 71 f58 1"/>
                    <a:gd name="f104" fmla="*/ 276 f57 1"/>
                    <a:gd name="f105" fmla="*/ 74 f58 1"/>
                    <a:gd name="f106" fmla="*/ 283 f57 1"/>
                    <a:gd name="f107" fmla="*/ 76 f58 1"/>
                    <a:gd name="f108" fmla="*/ 291 f57 1"/>
                    <a:gd name="f109" fmla="*/ 79 f58 1"/>
                    <a:gd name="f110" fmla="*/ 306 f57 1"/>
                    <a:gd name="f111" fmla="*/ 311 f57 1"/>
                    <a:gd name="f112" fmla="*/ 81 f58 1"/>
                    <a:gd name="f113" fmla="*/ 342 f57 1"/>
                    <a:gd name="f114" fmla="*/ 347 f57 1"/>
                    <a:gd name="f115" fmla="*/ 84 f58 1"/>
                    <a:gd name="f116" fmla="+- f62 0 f1"/>
                  </a:gdLst>
                  <a:ahLst/>
                  <a:cxnLst>
                    <a:cxn ang="3cd4">
                      <a:pos x="hc" y="t"/>
                    </a:cxn>
                    <a:cxn ang="0">
                      <a:pos x="r" y="vc"/>
                    </a:cxn>
                    <a:cxn ang="cd4">
                      <a:pos x="hc" y="b"/>
                    </a:cxn>
                    <a:cxn ang="cd2">
                      <a:pos x="l" y="vc"/>
                    </a:cxn>
                    <a:cxn ang="f116">
                      <a:pos x="f60" y="f61"/>
                    </a:cxn>
                    <a:cxn ang="f116">
                      <a:pos x="f63" y="f64"/>
                    </a:cxn>
                    <a:cxn ang="f116">
                      <a:pos x="f65" y="f66"/>
                    </a:cxn>
                    <a:cxn ang="f116">
                      <a:pos x="f67" y="f68"/>
                    </a:cxn>
                    <a:cxn ang="f116">
                      <a:pos x="f69" y="f70"/>
                    </a:cxn>
                    <a:cxn ang="f116">
                      <a:pos x="f71" y="f72"/>
                    </a:cxn>
                    <a:cxn ang="f116">
                      <a:pos x="f73" y="f74"/>
                    </a:cxn>
                    <a:cxn ang="f116">
                      <a:pos x="f75" y="f74"/>
                    </a:cxn>
                    <a:cxn ang="f116">
                      <a:pos x="f76" y="f77"/>
                    </a:cxn>
                    <a:cxn ang="f116">
                      <a:pos x="f78" y="f77"/>
                    </a:cxn>
                    <a:cxn ang="f116">
                      <a:pos x="f79" y="f80"/>
                    </a:cxn>
                    <a:cxn ang="f116">
                      <a:pos x="f81" y="f80"/>
                    </a:cxn>
                    <a:cxn ang="f116">
                      <a:pos x="f82" y="f77"/>
                    </a:cxn>
                    <a:cxn ang="f116">
                      <a:pos x="f83" y="f77"/>
                    </a:cxn>
                    <a:cxn ang="f116">
                      <a:pos x="f84" y="f74"/>
                    </a:cxn>
                    <a:cxn ang="f116">
                      <a:pos x="f85" y="f72"/>
                    </a:cxn>
                    <a:cxn ang="f116">
                      <a:pos x="f86" y="f70"/>
                    </a:cxn>
                    <a:cxn ang="f116">
                      <a:pos x="f87" y="f88"/>
                    </a:cxn>
                    <a:cxn ang="f116">
                      <a:pos x="f89" y="f68"/>
                    </a:cxn>
                    <a:cxn ang="f116">
                      <a:pos x="f90" y="f68"/>
                    </a:cxn>
                    <a:cxn ang="f116">
                      <a:pos x="f91" y="f92"/>
                    </a:cxn>
                    <a:cxn ang="f116">
                      <a:pos x="f93" y="f92"/>
                    </a:cxn>
                    <a:cxn ang="f116">
                      <a:pos x="f94" y="f68"/>
                    </a:cxn>
                    <a:cxn ang="f116">
                      <a:pos x="f95" y="f88"/>
                    </a:cxn>
                    <a:cxn ang="f116">
                      <a:pos x="f96" y="f70"/>
                    </a:cxn>
                    <a:cxn ang="f116">
                      <a:pos x="f97" y="f72"/>
                    </a:cxn>
                    <a:cxn ang="f116">
                      <a:pos x="f98" y="f77"/>
                    </a:cxn>
                    <a:cxn ang="f116">
                      <a:pos x="f99" y="f80"/>
                    </a:cxn>
                    <a:cxn ang="f116">
                      <a:pos x="f100" y="f101"/>
                    </a:cxn>
                    <a:cxn ang="f116">
                      <a:pos x="f102" y="f103"/>
                    </a:cxn>
                    <a:cxn ang="f116">
                      <a:pos x="f104" y="f105"/>
                    </a:cxn>
                    <a:cxn ang="f116">
                      <a:pos x="f106" y="f107"/>
                    </a:cxn>
                    <a:cxn ang="f116">
                      <a:pos x="f108" y="f109"/>
                    </a:cxn>
                    <a:cxn ang="f116">
                      <a:pos x="f110" y="f109"/>
                    </a:cxn>
                    <a:cxn ang="f116">
                      <a:pos x="f111" y="f112"/>
                    </a:cxn>
                    <a:cxn ang="f116">
                      <a:pos x="f113" y="f112"/>
                    </a:cxn>
                    <a:cxn ang="f116">
                      <a:pos x="f114" y="f115"/>
                    </a:cxn>
                  </a:cxnLst>
                  <a:rect l="l" t="t" r="r" b="b"/>
                  <a:pathLst>
                    <a:path w="347" h="84">
                      <a:moveTo>
                        <a:pt x="f5" y="f5"/>
                      </a:moveTo>
                      <a:lnTo>
                        <a:pt x="f8" y="f9"/>
                      </a:lnTo>
                      <a:lnTo>
                        <a:pt x="f10" y="f11"/>
                      </a:lnTo>
                      <a:lnTo>
                        <a:pt x="f12" y="f13"/>
                      </a:lnTo>
                      <a:lnTo>
                        <a:pt x="f9" y="f14"/>
                      </a:lnTo>
                      <a:lnTo>
                        <a:pt x="f15" y="f16"/>
                      </a:lnTo>
                      <a:lnTo>
                        <a:pt x="f11" y="f17"/>
                      </a:lnTo>
                      <a:lnTo>
                        <a:pt x="f18" y="f17"/>
                      </a:lnTo>
                      <a:lnTo>
                        <a:pt x="f14" y="f19"/>
                      </a:lnTo>
                      <a:lnTo>
                        <a:pt x="f20" y="f19"/>
                      </a:lnTo>
                      <a:lnTo>
                        <a:pt x="f21" y="f22"/>
                      </a:lnTo>
                      <a:lnTo>
                        <a:pt x="f23" y="f22"/>
                      </a:lnTo>
                      <a:lnTo>
                        <a:pt x="f24" y="f19"/>
                      </a:lnTo>
                      <a:lnTo>
                        <a:pt x="f25" y="f19"/>
                      </a:lnTo>
                      <a:lnTo>
                        <a:pt x="f26" y="f17"/>
                      </a:lnTo>
                      <a:lnTo>
                        <a:pt x="f27" y="f16"/>
                      </a:lnTo>
                      <a:lnTo>
                        <a:pt x="f28" y="f14"/>
                      </a:lnTo>
                      <a:lnTo>
                        <a:pt x="f29" y="f30"/>
                      </a:lnTo>
                      <a:lnTo>
                        <a:pt x="f31" y="f13"/>
                      </a:lnTo>
                      <a:lnTo>
                        <a:pt x="f32" y="f13"/>
                      </a:lnTo>
                      <a:lnTo>
                        <a:pt x="f33" y="f34"/>
                      </a:lnTo>
                      <a:lnTo>
                        <a:pt x="f35" y="f34"/>
                      </a:lnTo>
                      <a:lnTo>
                        <a:pt x="f36" y="f13"/>
                      </a:lnTo>
                      <a:lnTo>
                        <a:pt x="f37" y="f30"/>
                      </a:lnTo>
                      <a:lnTo>
                        <a:pt x="f38" y="f14"/>
                      </a:lnTo>
                      <a:lnTo>
                        <a:pt x="f39" y="f16"/>
                      </a:lnTo>
                      <a:lnTo>
                        <a:pt x="f40" y="f19"/>
                      </a:lnTo>
                      <a:lnTo>
                        <a:pt x="f41" y="f22"/>
                      </a:lnTo>
                      <a:lnTo>
                        <a:pt x="f42" y="f43"/>
                      </a:lnTo>
                      <a:lnTo>
                        <a:pt x="f44" y="f45"/>
                      </a:lnTo>
                      <a:lnTo>
                        <a:pt x="f46" y="f47"/>
                      </a:lnTo>
                      <a:lnTo>
                        <a:pt x="f48" y="f49"/>
                      </a:lnTo>
                      <a:lnTo>
                        <a:pt x="f50" y="f51"/>
                      </a:lnTo>
                      <a:lnTo>
                        <a:pt x="f52" y="f51"/>
                      </a:lnTo>
                      <a:lnTo>
                        <a:pt x="f53" y="f54"/>
                      </a:lnTo>
                      <a:lnTo>
                        <a:pt x="f55" y="f54"/>
                      </a:lnTo>
                      <a:lnTo>
                        <a:pt x="f6" y="f7"/>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nvGrpSpPr>
              <p:cNvPr id="77" name="Group 146"/>
              <p:cNvGrpSpPr/>
              <p:nvPr/>
            </p:nvGrpSpPr>
            <p:grpSpPr>
              <a:xfrm>
                <a:off x="2940840" y="4397400"/>
                <a:ext cx="239760" cy="171000"/>
                <a:chOff x="2940840" y="4397400"/>
                <a:chExt cx="239760" cy="171000"/>
              </a:xfrm>
            </p:grpSpPr>
            <p:sp>
              <p:nvSpPr>
                <p:cNvPr id="78" name="Freeform 147"/>
                <p:cNvSpPr/>
                <p:nvPr/>
              </p:nvSpPr>
              <p:spPr>
                <a:xfrm>
                  <a:off x="3180600" y="4568400"/>
                  <a:ext cx="0" cy="0"/>
                </a:xfrm>
                <a:custGeom>
                  <a:avLst/>
                  <a:gdLst>
                    <a:gd name="f0" fmla="val 10800000"/>
                    <a:gd name="f1" fmla="val 5400000"/>
                    <a:gd name="f2" fmla="val 180"/>
                    <a:gd name="f3" fmla="val w"/>
                    <a:gd name="f4" fmla="val h"/>
                    <a:gd name="f5" fmla="val 0"/>
                    <a:gd name="f6" fmla="val 347"/>
                    <a:gd name="f7" fmla="val 926"/>
                    <a:gd name="f8" fmla="val 909"/>
                    <a:gd name="f9" fmla="val 13"/>
                    <a:gd name="f10" fmla="val 20"/>
                    <a:gd name="f11" fmla="val 911"/>
                    <a:gd name="f12" fmla="val 35"/>
                    <a:gd name="f13" fmla="val 40"/>
                    <a:gd name="f14" fmla="val 914"/>
                    <a:gd name="f15" fmla="val 56"/>
                    <a:gd name="f16" fmla="val 63"/>
                    <a:gd name="f17" fmla="val 916"/>
                    <a:gd name="f18" fmla="val 71"/>
                    <a:gd name="f19" fmla="val 76"/>
                    <a:gd name="f20" fmla="val 919"/>
                    <a:gd name="f21" fmla="val 91"/>
                    <a:gd name="f22" fmla="val 99"/>
                    <a:gd name="f23" fmla="val 921"/>
                    <a:gd name="f24" fmla="val 111"/>
                    <a:gd name="f25" fmla="val 119"/>
                    <a:gd name="f26" fmla="val 924"/>
                    <a:gd name="f27" fmla="val 142"/>
                    <a:gd name="f28" fmla="val 147"/>
                    <a:gd name="f29" fmla="val 177"/>
                    <a:gd name="f30" fmla="val 182"/>
                    <a:gd name="f31" fmla="val 190"/>
                    <a:gd name="f32" fmla="val 197"/>
                    <a:gd name="f33" fmla="val 205"/>
                    <a:gd name="f34" fmla="val 891"/>
                    <a:gd name="f35" fmla="val 213"/>
                    <a:gd name="f36" fmla="val 861"/>
                    <a:gd name="f37" fmla="val 218"/>
                    <a:gd name="f38" fmla="val 812"/>
                    <a:gd name="f39" fmla="val 22500"/>
                    <a:gd name="f40" fmla="val 739"/>
                    <a:gd name="f41" fmla="val 233"/>
                    <a:gd name="f42" fmla="val 645"/>
                    <a:gd name="f43" fmla="val 240"/>
                    <a:gd name="f44" fmla="val 526"/>
                    <a:gd name="f45" fmla="val 248"/>
                    <a:gd name="f46" fmla="val 392"/>
                    <a:gd name="f47" fmla="val 256"/>
                    <a:gd name="f48" fmla="val 253"/>
                    <a:gd name="f49" fmla="val 261"/>
                    <a:gd name="f50" fmla="val 131"/>
                    <a:gd name="f51" fmla="val 268"/>
                    <a:gd name="f52" fmla="val 43"/>
                    <a:gd name="f53" fmla="val 276"/>
                    <a:gd name="f54" fmla="val 284"/>
                    <a:gd name="f55" fmla="val 12"/>
                    <a:gd name="f56" fmla="val 291"/>
                    <a:gd name="f57" fmla="val 78"/>
                    <a:gd name="f58" fmla="val 296"/>
                    <a:gd name="f59" fmla="val 185"/>
                    <a:gd name="f60" fmla="val 304"/>
                    <a:gd name="f61" fmla="val 316"/>
                    <a:gd name="f62" fmla="val 311"/>
                    <a:gd name="f63" fmla="val 455"/>
                    <a:gd name="f64" fmla="val 319"/>
                    <a:gd name="f65" fmla="val 587"/>
                    <a:gd name="f66" fmla="val 327"/>
                    <a:gd name="f67" fmla="val 698"/>
                    <a:gd name="f68" fmla="val 332"/>
                    <a:gd name="f69" fmla="val 785"/>
                    <a:gd name="f70" fmla="val 339"/>
                    <a:gd name="f71" fmla="val 848"/>
                    <a:gd name="f72" fmla="val 888"/>
                    <a:gd name="f73" fmla="+- 0 0 0"/>
                    <a:gd name="f74" fmla="*/ f3 1 347"/>
                    <a:gd name="f75" fmla="*/ f4 1 926"/>
                    <a:gd name="f76" fmla="*/ f73 f0 1"/>
                    <a:gd name="f77" fmla="*/ 0 f74 1"/>
                    <a:gd name="f78" fmla="*/ 909 f75 1"/>
                    <a:gd name="f79" fmla="*/ f76 1 f2"/>
                    <a:gd name="f80" fmla="*/ 13 f74 1"/>
                    <a:gd name="f81" fmla="*/ 20 f74 1"/>
                    <a:gd name="f82" fmla="*/ 911 f75 1"/>
                    <a:gd name="f83" fmla="*/ 35 f74 1"/>
                    <a:gd name="f84" fmla="*/ 40 f74 1"/>
                    <a:gd name="f85" fmla="*/ 914 f75 1"/>
                    <a:gd name="f86" fmla="*/ 56 f74 1"/>
                    <a:gd name="f87" fmla="*/ 63 f74 1"/>
                    <a:gd name="f88" fmla="*/ 916 f75 1"/>
                    <a:gd name="f89" fmla="*/ 71 f74 1"/>
                    <a:gd name="f90" fmla="*/ 76 f74 1"/>
                    <a:gd name="f91" fmla="*/ 919 f75 1"/>
                    <a:gd name="f92" fmla="*/ 91 f74 1"/>
                    <a:gd name="f93" fmla="*/ 99 f74 1"/>
                    <a:gd name="f94" fmla="*/ 921 f75 1"/>
                    <a:gd name="f95" fmla="*/ 111 f74 1"/>
                    <a:gd name="f96" fmla="*/ 119 f74 1"/>
                    <a:gd name="f97" fmla="*/ 924 f75 1"/>
                    <a:gd name="f98" fmla="*/ 142 f74 1"/>
                    <a:gd name="f99" fmla="*/ 147 f74 1"/>
                    <a:gd name="f100" fmla="*/ 926 f75 1"/>
                    <a:gd name="f101" fmla="*/ 177 f74 1"/>
                    <a:gd name="f102" fmla="*/ 182 f74 1"/>
                    <a:gd name="f103" fmla="*/ 190 f74 1"/>
                    <a:gd name="f104" fmla="*/ 197 f74 1"/>
                    <a:gd name="f105" fmla="*/ 205 f74 1"/>
                    <a:gd name="f106" fmla="*/ 891 f75 1"/>
                    <a:gd name="f107" fmla="*/ 213 f74 1"/>
                    <a:gd name="f108" fmla="*/ 861 f75 1"/>
                    <a:gd name="f109" fmla="*/ 218 f74 1"/>
                    <a:gd name="f110" fmla="*/ 812 f75 1"/>
                    <a:gd name="f111" fmla="*/ 225 f74 1"/>
                    <a:gd name="f112" fmla="*/ 739 f75 1"/>
                    <a:gd name="f113" fmla="*/ 233 f74 1"/>
                    <a:gd name="f114" fmla="*/ 645 f75 1"/>
                    <a:gd name="f115" fmla="*/ 240 f74 1"/>
                    <a:gd name="f116" fmla="*/ 526 f75 1"/>
                    <a:gd name="f117" fmla="*/ 248 f74 1"/>
                    <a:gd name="f118" fmla="*/ 392 f75 1"/>
                    <a:gd name="f119" fmla="*/ 256 f74 1"/>
                    <a:gd name="f120" fmla="*/ 253 f75 1"/>
                    <a:gd name="f121" fmla="*/ 261 f74 1"/>
                    <a:gd name="f122" fmla="*/ 131 f75 1"/>
                    <a:gd name="f123" fmla="*/ 268 f74 1"/>
                    <a:gd name="f124" fmla="*/ 43 f75 1"/>
                    <a:gd name="f125" fmla="*/ 276 f74 1"/>
                    <a:gd name="f126" fmla="*/ 0 f75 1"/>
                    <a:gd name="f127" fmla="*/ 284 f74 1"/>
                    <a:gd name="f128" fmla="*/ 12 f75 1"/>
                    <a:gd name="f129" fmla="*/ 291 f74 1"/>
                    <a:gd name="f130" fmla="*/ 78 f75 1"/>
                    <a:gd name="f131" fmla="*/ 296 f74 1"/>
                    <a:gd name="f132" fmla="*/ 185 f75 1"/>
                    <a:gd name="f133" fmla="*/ 304 f74 1"/>
                    <a:gd name="f134" fmla="*/ 316 f75 1"/>
                    <a:gd name="f135" fmla="*/ 311 f74 1"/>
                    <a:gd name="f136" fmla="*/ 455 f75 1"/>
                    <a:gd name="f137" fmla="*/ 319 f74 1"/>
                    <a:gd name="f138" fmla="*/ 587 f75 1"/>
                    <a:gd name="f139" fmla="*/ 327 f74 1"/>
                    <a:gd name="f140" fmla="*/ 698 f75 1"/>
                    <a:gd name="f141" fmla="*/ 332 f74 1"/>
                    <a:gd name="f142" fmla="*/ 785 f75 1"/>
                    <a:gd name="f143" fmla="*/ 339 f74 1"/>
                    <a:gd name="f144" fmla="*/ 848 f75 1"/>
                    <a:gd name="f145" fmla="*/ 347 f74 1"/>
                    <a:gd name="f146" fmla="*/ 888 f75 1"/>
                    <a:gd name="f147" fmla="+- f79 0 f1"/>
                  </a:gdLst>
                  <a:ahLst/>
                  <a:cxnLst>
                    <a:cxn ang="3cd4">
                      <a:pos x="hc" y="t"/>
                    </a:cxn>
                    <a:cxn ang="0">
                      <a:pos x="r" y="vc"/>
                    </a:cxn>
                    <a:cxn ang="cd4">
                      <a:pos x="hc" y="b"/>
                    </a:cxn>
                    <a:cxn ang="cd2">
                      <a:pos x="l" y="vc"/>
                    </a:cxn>
                    <a:cxn ang="f147">
                      <a:pos x="f77" y="f78"/>
                    </a:cxn>
                    <a:cxn ang="f147">
                      <a:pos x="f80" y="f78"/>
                    </a:cxn>
                    <a:cxn ang="f147">
                      <a:pos x="f81" y="f82"/>
                    </a:cxn>
                    <a:cxn ang="f147">
                      <a:pos x="f83" y="f82"/>
                    </a:cxn>
                    <a:cxn ang="f147">
                      <a:pos x="f84" y="f85"/>
                    </a:cxn>
                    <a:cxn ang="f147">
                      <a:pos x="f86" y="f85"/>
                    </a:cxn>
                    <a:cxn ang="f147">
                      <a:pos x="f87" y="f88"/>
                    </a:cxn>
                    <a:cxn ang="f147">
                      <a:pos x="f89" y="f88"/>
                    </a:cxn>
                    <a:cxn ang="f147">
                      <a:pos x="f90" y="f91"/>
                    </a:cxn>
                    <a:cxn ang="f147">
                      <a:pos x="f92" y="f91"/>
                    </a:cxn>
                    <a:cxn ang="f147">
                      <a:pos x="f93" y="f94"/>
                    </a:cxn>
                    <a:cxn ang="f147">
                      <a:pos x="f95" y="f94"/>
                    </a:cxn>
                    <a:cxn ang="f147">
                      <a:pos x="f96" y="f97"/>
                    </a:cxn>
                    <a:cxn ang="f147">
                      <a:pos x="f98" y="f97"/>
                    </a:cxn>
                    <a:cxn ang="f147">
                      <a:pos x="f99" y="f100"/>
                    </a:cxn>
                    <a:cxn ang="f147">
                      <a:pos x="f101" y="f100"/>
                    </a:cxn>
                    <a:cxn ang="f147">
                      <a:pos x="f102" y="f97"/>
                    </a:cxn>
                    <a:cxn ang="f147">
                      <a:pos x="f103" y="f91"/>
                    </a:cxn>
                    <a:cxn ang="f147">
                      <a:pos x="f104" y="f82"/>
                    </a:cxn>
                    <a:cxn ang="f147">
                      <a:pos x="f105" y="f106"/>
                    </a:cxn>
                    <a:cxn ang="f147">
                      <a:pos x="f107" y="f108"/>
                    </a:cxn>
                    <a:cxn ang="f147">
                      <a:pos x="f109" y="f110"/>
                    </a:cxn>
                    <a:cxn ang="f147">
                      <a:pos x="f111" y="f112"/>
                    </a:cxn>
                    <a:cxn ang="f147">
                      <a:pos x="f113" y="f114"/>
                    </a:cxn>
                    <a:cxn ang="f147">
                      <a:pos x="f115" y="f116"/>
                    </a:cxn>
                    <a:cxn ang="f147">
                      <a:pos x="f117" y="f118"/>
                    </a:cxn>
                    <a:cxn ang="f147">
                      <a:pos x="f119" y="f120"/>
                    </a:cxn>
                    <a:cxn ang="f147">
                      <a:pos x="f121" y="f122"/>
                    </a:cxn>
                    <a:cxn ang="f147">
                      <a:pos x="f123" y="f124"/>
                    </a:cxn>
                    <a:cxn ang="f147">
                      <a:pos x="f125" y="f126"/>
                    </a:cxn>
                    <a:cxn ang="f147">
                      <a:pos x="f127" y="f128"/>
                    </a:cxn>
                    <a:cxn ang="f147">
                      <a:pos x="f129" y="f130"/>
                    </a:cxn>
                    <a:cxn ang="f147">
                      <a:pos x="f131" y="f132"/>
                    </a:cxn>
                    <a:cxn ang="f147">
                      <a:pos x="f133" y="f134"/>
                    </a:cxn>
                    <a:cxn ang="f147">
                      <a:pos x="f135" y="f136"/>
                    </a:cxn>
                    <a:cxn ang="f147">
                      <a:pos x="f137" y="f138"/>
                    </a:cxn>
                    <a:cxn ang="f147">
                      <a:pos x="f139" y="f140"/>
                    </a:cxn>
                    <a:cxn ang="f147">
                      <a:pos x="f141" y="f142"/>
                    </a:cxn>
                    <a:cxn ang="f147">
                      <a:pos x="f143" y="f144"/>
                    </a:cxn>
                    <a:cxn ang="f147">
                      <a:pos x="f145" y="f146"/>
                    </a:cxn>
                  </a:cxnLst>
                  <a:rect l="l" t="t" r="r" b="b"/>
                  <a:pathLst>
                    <a:path w="347" h="926">
                      <a:moveTo>
                        <a:pt x="f5" y="f8"/>
                      </a:moveTo>
                      <a:lnTo>
                        <a:pt x="f9" y="f8"/>
                      </a:lnTo>
                      <a:lnTo>
                        <a:pt x="f10" y="f11"/>
                      </a:lnTo>
                      <a:lnTo>
                        <a:pt x="f12" y="f11"/>
                      </a:lnTo>
                      <a:lnTo>
                        <a:pt x="f13" y="f14"/>
                      </a:lnTo>
                      <a:lnTo>
                        <a:pt x="f15" y="f14"/>
                      </a:lnTo>
                      <a:lnTo>
                        <a:pt x="f16" y="f17"/>
                      </a:lnTo>
                      <a:lnTo>
                        <a:pt x="f18" y="f17"/>
                      </a:lnTo>
                      <a:lnTo>
                        <a:pt x="f19" y="f20"/>
                      </a:lnTo>
                      <a:lnTo>
                        <a:pt x="f21" y="f20"/>
                      </a:lnTo>
                      <a:lnTo>
                        <a:pt x="f22" y="f23"/>
                      </a:lnTo>
                      <a:lnTo>
                        <a:pt x="f24" y="f23"/>
                      </a:lnTo>
                      <a:lnTo>
                        <a:pt x="f25" y="f26"/>
                      </a:lnTo>
                      <a:lnTo>
                        <a:pt x="f27" y="f26"/>
                      </a:lnTo>
                      <a:lnTo>
                        <a:pt x="f28" y="f7"/>
                      </a:lnTo>
                      <a:lnTo>
                        <a:pt x="f29" y="f7"/>
                      </a:lnTo>
                      <a:lnTo>
                        <a:pt x="f30" y="f26"/>
                      </a:lnTo>
                      <a:lnTo>
                        <a:pt x="f31" y="f20"/>
                      </a:lnTo>
                      <a:lnTo>
                        <a:pt x="f32" y="f11"/>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
                      </a:lnTo>
                      <a:lnTo>
                        <a:pt x="f54" y="f55"/>
                      </a:lnTo>
                      <a:lnTo>
                        <a:pt x="f56" y="f57"/>
                      </a:lnTo>
                      <a:lnTo>
                        <a:pt x="f58" y="f59"/>
                      </a:lnTo>
                      <a:lnTo>
                        <a:pt x="f60" y="f61"/>
                      </a:lnTo>
                      <a:lnTo>
                        <a:pt x="f62" y="f63"/>
                      </a:lnTo>
                      <a:lnTo>
                        <a:pt x="f64" y="f65"/>
                      </a:lnTo>
                      <a:lnTo>
                        <a:pt x="f66" y="f67"/>
                      </a:lnTo>
                      <a:lnTo>
                        <a:pt x="f68" y="f69"/>
                      </a:lnTo>
                      <a:lnTo>
                        <a:pt x="f70" y="f71"/>
                      </a:lnTo>
                      <a:lnTo>
                        <a:pt x="f6" y="f72"/>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79" name="Freeform 148"/>
                <p:cNvSpPr/>
                <p:nvPr/>
              </p:nvSpPr>
              <p:spPr>
                <a:xfrm>
                  <a:off x="2940840" y="4397400"/>
                  <a:ext cx="0" cy="0"/>
                </a:xfrm>
                <a:custGeom>
                  <a:avLst/>
                  <a:gdLst>
                    <a:gd name="f0" fmla="val 10800000"/>
                    <a:gd name="f1" fmla="val 5400000"/>
                    <a:gd name="f2" fmla="val 180"/>
                    <a:gd name="f3" fmla="val w"/>
                    <a:gd name="f4" fmla="val h"/>
                    <a:gd name="f5" fmla="val 0"/>
                    <a:gd name="f6" fmla="val 347"/>
                    <a:gd name="f7" fmla="val 84"/>
                    <a:gd name="f8" fmla="val 7"/>
                    <a:gd name="f9" fmla="val 28"/>
                    <a:gd name="f10" fmla="val 15"/>
                    <a:gd name="f11" fmla="val 43"/>
                    <a:gd name="f12" fmla="val 20"/>
                    <a:gd name="f13" fmla="val 51"/>
                    <a:gd name="f14" fmla="val 56"/>
                    <a:gd name="f15" fmla="val 35"/>
                    <a:gd name="f16" fmla="val 59"/>
                    <a:gd name="f17" fmla="val 61"/>
                    <a:gd name="f18" fmla="val 50"/>
                    <a:gd name="f19" fmla="val 64"/>
                    <a:gd name="f20" fmla="val 86"/>
                    <a:gd name="f21" fmla="val 91"/>
                    <a:gd name="f22" fmla="val 66"/>
                    <a:gd name="f23" fmla="val 142"/>
                    <a:gd name="f24" fmla="val 149"/>
                    <a:gd name="f25" fmla="val 157"/>
                    <a:gd name="f26" fmla="val 162"/>
                    <a:gd name="f27" fmla="val 169"/>
                    <a:gd name="f28" fmla="val 177"/>
                    <a:gd name="f29" fmla="val 185"/>
                    <a:gd name="f30" fmla="val 54"/>
                    <a:gd name="f31" fmla="val 192"/>
                    <a:gd name="f32" fmla="val 200"/>
                    <a:gd name="f33" fmla="val 205"/>
                    <a:gd name="f34" fmla="val 48"/>
                    <a:gd name="f35" fmla="val 213"/>
                    <a:gd name="f36" fmla="val 220"/>
                    <a:gd name="f37" fmla="val 228"/>
                    <a:gd name="f38" fmla="val 235"/>
                    <a:gd name="f39" fmla="val 240"/>
                    <a:gd name="f40" fmla="val 248"/>
                    <a:gd name="f41" fmla="val 256"/>
                    <a:gd name="f42" fmla="val 263"/>
                    <a:gd name="f43" fmla="val 69"/>
                    <a:gd name="f44" fmla="val 271"/>
                    <a:gd name="f45" fmla="val 71"/>
                    <a:gd name="f46" fmla="val 276"/>
                    <a:gd name="f47" fmla="val 74"/>
                    <a:gd name="f48" fmla="val 283"/>
                    <a:gd name="f49" fmla="val 76"/>
                    <a:gd name="f50" fmla="val 291"/>
                    <a:gd name="f51" fmla="val 79"/>
                    <a:gd name="f52" fmla="val 306"/>
                    <a:gd name="f53" fmla="val 311"/>
                    <a:gd name="f54" fmla="val 81"/>
                    <a:gd name="f55" fmla="val 342"/>
                    <a:gd name="f56" fmla="+- 0 0 0"/>
                    <a:gd name="f57" fmla="*/ f3 1 347"/>
                    <a:gd name="f58" fmla="*/ f4 1 84"/>
                    <a:gd name="f59" fmla="*/ f56 f0 1"/>
                    <a:gd name="f60" fmla="*/ 0 f57 1"/>
                    <a:gd name="f61" fmla="*/ 0 f58 1"/>
                    <a:gd name="f62" fmla="*/ f59 1 f2"/>
                    <a:gd name="f63" fmla="*/ 7 f57 1"/>
                    <a:gd name="f64" fmla="*/ 28 f58 1"/>
                    <a:gd name="f65" fmla="*/ 15 f57 1"/>
                    <a:gd name="f66" fmla="*/ 43 f58 1"/>
                    <a:gd name="f67" fmla="*/ 20 f57 1"/>
                    <a:gd name="f68" fmla="*/ 51 f58 1"/>
                    <a:gd name="f69" fmla="*/ 28 f57 1"/>
                    <a:gd name="f70" fmla="*/ 56 f58 1"/>
                    <a:gd name="f71" fmla="*/ 35 f57 1"/>
                    <a:gd name="f72" fmla="*/ 59 f58 1"/>
                    <a:gd name="f73" fmla="*/ 43 f57 1"/>
                    <a:gd name="f74" fmla="*/ 61 f58 1"/>
                    <a:gd name="f75" fmla="*/ 50 f57 1"/>
                    <a:gd name="f76" fmla="*/ 56 f57 1"/>
                    <a:gd name="f77" fmla="*/ 64 f58 1"/>
                    <a:gd name="f78" fmla="*/ 86 f57 1"/>
                    <a:gd name="f79" fmla="*/ 91 f57 1"/>
                    <a:gd name="f80" fmla="*/ 66 f58 1"/>
                    <a:gd name="f81" fmla="*/ 142 f57 1"/>
                    <a:gd name="f82" fmla="*/ 149 f57 1"/>
                    <a:gd name="f83" fmla="*/ 157 f57 1"/>
                    <a:gd name="f84" fmla="*/ 162 f57 1"/>
                    <a:gd name="f85" fmla="*/ 169 f57 1"/>
                    <a:gd name="f86" fmla="*/ 177 f57 1"/>
                    <a:gd name="f87" fmla="*/ 185 f57 1"/>
                    <a:gd name="f88" fmla="*/ 54 f58 1"/>
                    <a:gd name="f89" fmla="*/ 192 f57 1"/>
                    <a:gd name="f90" fmla="*/ 200 f57 1"/>
                    <a:gd name="f91" fmla="*/ 205 f57 1"/>
                    <a:gd name="f92" fmla="*/ 48 f58 1"/>
                    <a:gd name="f93" fmla="*/ 213 f57 1"/>
                    <a:gd name="f94" fmla="*/ 220 f57 1"/>
                    <a:gd name="f95" fmla="*/ 228 f57 1"/>
                    <a:gd name="f96" fmla="*/ 235 f57 1"/>
                    <a:gd name="f97" fmla="*/ 240 f57 1"/>
                    <a:gd name="f98" fmla="*/ 248 f57 1"/>
                    <a:gd name="f99" fmla="*/ 256 f57 1"/>
                    <a:gd name="f100" fmla="*/ 263 f57 1"/>
                    <a:gd name="f101" fmla="*/ 69 f58 1"/>
                    <a:gd name="f102" fmla="*/ 271 f57 1"/>
                    <a:gd name="f103" fmla="*/ 71 f58 1"/>
                    <a:gd name="f104" fmla="*/ 276 f57 1"/>
                    <a:gd name="f105" fmla="*/ 74 f58 1"/>
                    <a:gd name="f106" fmla="*/ 283 f57 1"/>
                    <a:gd name="f107" fmla="*/ 76 f58 1"/>
                    <a:gd name="f108" fmla="*/ 291 f57 1"/>
                    <a:gd name="f109" fmla="*/ 79 f58 1"/>
                    <a:gd name="f110" fmla="*/ 306 f57 1"/>
                    <a:gd name="f111" fmla="*/ 311 f57 1"/>
                    <a:gd name="f112" fmla="*/ 81 f58 1"/>
                    <a:gd name="f113" fmla="*/ 342 f57 1"/>
                    <a:gd name="f114" fmla="*/ 347 f57 1"/>
                    <a:gd name="f115" fmla="*/ 84 f58 1"/>
                    <a:gd name="f116" fmla="+- f62 0 f1"/>
                  </a:gdLst>
                  <a:ahLst/>
                  <a:cxnLst>
                    <a:cxn ang="3cd4">
                      <a:pos x="hc" y="t"/>
                    </a:cxn>
                    <a:cxn ang="0">
                      <a:pos x="r" y="vc"/>
                    </a:cxn>
                    <a:cxn ang="cd4">
                      <a:pos x="hc" y="b"/>
                    </a:cxn>
                    <a:cxn ang="cd2">
                      <a:pos x="l" y="vc"/>
                    </a:cxn>
                    <a:cxn ang="f116">
                      <a:pos x="f60" y="f61"/>
                    </a:cxn>
                    <a:cxn ang="f116">
                      <a:pos x="f63" y="f64"/>
                    </a:cxn>
                    <a:cxn ang="f116">
                      <a:pos x="f65" y="f66"/>
                    </a:cxn>
                    <a:cxn ang="f116">
                      <a:pos x="f67" y="f68"/>
                    </a:cxn>
                    <a:cxn ang="f116">
                      <a:pos x="f69" y="f70"/>
                    </a:cxn>
                    <a:cxn ang="f116">
                      <a:pos x="f71" y="f72"/>
                    </a:cxn>
                    <a:cxn ang="f116">
                      <a:pos x="f73" y="f74"/>
                    </a:cxn>
                    <a:cxn ang="f116">
                      <a:pos x="f75" y="f74"/>
                    </a:cxn>
                    <a:cxn ang="f116">
                      <a:pos x="f76" y="f77"/>
                    </a:cxn>
                    <a:cxn ang="f116">
                      <a:pos x="f78" y="f77"/>
                    </a:cxn>
                    <a:cxn ang="f116">
                      <a:pos x="f79" y="f80"/>
                    </a:cxn>
                    <a:cxn ang="f116">
                      <a:pos x="f81" y="f80"/>
                    </a:cxn>
                    <a:cxn ang="f116">
                      <a:pos x="f82" y="f77"/>
                    </a:cxn>
                    <a:cxn ang="f116">
                      <a:pos x="f83" y="f77"/>
                    </a:cxn>
                    <a:cxn ang="f116">
                      <a:pos x="f84" y="f74"/>
                    </a:cxn>
                    <a:cxn ang="f116">
                      <a:pos x="f85" y="f72"/>
                    </a:cxn>
                    <a:cxn ang="f116">
                      <a:pos x="f86" y="f70"/>
                    </a:cxn>
                    <a:cxn ang="f116">
                      <a:pos x="f87" y="f88"/>
                    </a:cxn>
                    <a:cxn ang="f116">
                      <a:pos x="f89" y="f68"/>
                    </a:cxn>
                    <a:cxn ang="f116">
                      <a:pos x="f90" y="f68"/>
                    </a:cxn>
                    <a:cxn ang="f116">
                      <a:pos x="f91" y="f92"/>
                    </a:cxn>
                    <a:cxn ang="f116">
                      <a:pos x="f93" y="f92"/>
                    </a:cxn>
                    <a:cxn ang="f116">
                      <a:pos x="f94" y="f68"/>
                    </a:cxn>
                    <a:cxn ang="f116">
                      <a:pos x="f95" y="f88"/>
                    </a:cxn>
                    <a:cxn ang="f116">
                      <a:pos x="f96" y="f70"/>
                    </a:cxn>
                    <a:cxn ang="f116">
                      <a:pos x="f97" y="f72"/>
                    </a:cxn>
                    <a:cxn ang="f116">
                      <a:pos x="f98" y="f77"/>
                    </a:cxn>
                    <a:cxn ang="f116">
                      <a:pos x="f99" y="f80"/>
                    </a:cxn>
                    <a:cxn ang="f116">
                      <a:pos x="f100" y="f101"/>
                    </a:cxn>
                    <a:cxn ang="f116">
                      <a:pos x="f102" y="f103"/>
                    </a:cxn>
                    <a:cxn ang="f116">
                      <a:pos x="f104" y="f105"/>
                    </a:cxn>
                    <a:cxn ang="f116">
                      <a:pos x="f106" y="f107"/>
                    </a:cxn>
                    <a:cxn ang="f116">
                      <a:pos x="f108" y="f109"/>
                    </a:cxn>
                    <a:cxn ang="f116">
                      <a:pos x="f110" y="f109"/>
                    </a:cxn>
                    <a:cxn ang="f116">
                      <a:pos x="f111" y="f112"/>
                    </a:cxn>
                    <a:cxn ang="f116">
                      <a:pos x="f113" y="f112"/>
                    </a:cxn>
                    <a:cxn ang="f116">
                      <a:pos x="f114" y="f115"/>
                    </a:cxn>
                  </a:cxnLst>
                  <a:rect l="l" t="t" r="r" b="b"/>
                  <a:pathLst>
                    <a:path w="347" h="84">
                      <a:moveTo>
                        <a:pt x="f5" y="f5"/>
                      </a:moveTo>
                      <a:lnTo>
                        <a:pt x="f8" y="f9"/>
                      </a:lnTo>
                      <a:lnTo>
                        <a:pt x="f10" y="f11"/>
                      </a:lnTo>
                      <a:lnTo>
                        <a:pt x="f12" y="f13"/>
                      </a:lnTo>
                      <a:lnTo>
                        <a:pt x="f9" y="f14"/>
                      </a:lnTo>
                      <a:lnTo>
                        <a:pt x="f15" y="f16"/>
                      </a:lnTo>
                      <a:lnTo>
                        <a:pt x="f11" y="f17"/>
                      </a:lnTo>
                      <a:lnTo>
                        <a:pt x="f18" y="f17"/>
                      </a:lnTo>
                      <a:lnTo>
                        <a:pt x="f14" y="f19"/>
                      </a:lnTo>
                      <a:lnTo>
                        <a:pt x="f20" y="f19"/>
                      </a:lnTo>
                      <a:lnTo>
                        <a:pt x="f21" y="f22"/>
                      </a:lnTo>
                      <a:lnTo>
                        <a:pt x="f23" y="f22"/>
                      </a:lnTo>
                      <a:lnTo>
                        <a:pt x="f24" y="f19"/>
                      </a:lnTo>
                      <a:lnTo>
                        <a:pt x="f25" y="f19"/>
                      </a:lnTo>
                      <a:lnTo>
                        <a:pt x="f26" y="f17"/>
                      </a:lnTo>
                      <a:lnTo>
                        <a:pt x="f27" y="f16"/>
                      </a:lnTo>
                      <a:lnTo>
                        <a:pt x="f28" y="f14"/>
                      </a:lnTo>
                      <a:lnTo>
                        <a:pt x="f29" y="f30"/>
                      </a:lnTo>
                      <a:lnTo>
                        <a:pt x="f31" y="f13"/>
                      </a:lnTo>
                      <a:lnTo>
                        <a:pt x="f32" y="f13"/>
                      </a:lnTo>
                      <a:lnTo>
                        <a:pt x="f33" y="f34"/>
                      </a:lnTo>
                      <a:lnTo>
                        <a:pt x="f35" y="f34"/>
                      </a:lnTo>
                      <a:lnTo>
                        <a:pt x="f36" y="f13"/>
                      </a:lnTo>
                      <a:lnTo>
                        <a:pt x="f37" y="f30"/>
                      </a:lnTo>
                      <a:lnTo>
                        <a:pt x="f38" y="f14"/>
                      </a:lnTo>
                      <a:lnTo>
                        <a:pt x="f39" y="f16"/>
                      </a:lnTo>
                      <a:lnTo>
                        <a:pt x="f40" y="f19"/>
                      </a:lnTo>
                      <a:lnTo>
                        <a:pt x="f41" y="f22"/>
                      </a:lnTo>
                      <a:lnTo>
                        <a:pt x="f42" y="f43"/>
                      </a:lnTo>
                      <a:lnTo>
                        <a:pt x="f44" y="f45"/>
                      </a:lnTo>
                      <a:lnTo>
                        <a:pt x="f46" y="f47"/>
                      </a:lnTo>
                      <a:lnTo>
                        <a:pt x="f48" y="f49"/>
                      </a:lnTo>
                      <a:lnTo>
                        <a:pt x="f50" y="f51"/>
                      </a:lnTo>
                      <a:lnTo>
                        <a:pt x="f52" y="f51"/>
                      </a:lnTo>
                      <a:lnTo>
                        <a:pt x="f53" y="f54"/>
                      </a:lnTo>
                      <a:lnTo>
                        <a:pt x="f55" y="f54"/>
                      </a:lnTo>
                      <a:lnTo>
                        <a:pt x="f6" y="f7"/>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grpSp>
          <p:nvGrpSpPr>
            <p:cNvPr id="80" name="Group 149"/>
            <p:cNvGrpSpPr/>
            <p:nvPr/>
          </p:nvGrpSpPr>
          <p:grpSpPr>
            <a:xfrm>
              <a:off x="1032839" y="4390920"/>
              <a:ext cx="306721" cy="1326600"/>
              <a:chOff x="1032839" y="4390920"/>
              <a:chExt cx="306721" cy="1326600"/>
            </a:xfrm>
          </p:grpSpPr>
          <p:grpSp>
            <p:nvGrpSpPr>
              <p:cNvPr id="81" name="Group 150"/>
              <p:cNvGrpSpPr/>
              <p:nvPr/>
            </p:nvGrpSpPr>
            <p:grpSpPr>
              <a:xfrm>
                <a:off x="1051920" y="4990320"/>
                <a:ext cx="258840" cy="266760"/>
                <a:chOff x="1051920" y="4990320"/>
                <a:chExt cx="258840" cy="266760"/>
              </a:xfrm>
            </p:grpSpPr>
            <p:sp>
              <p:nvSpPr>
                <p:cNvPr id="82" name="Freeform 151"/>
                <p:cNvSpPr/>
                <p:nvPr/>
              </p:nvSpPr>
              <p:spPr>
                <a:xfrm>
                  <a:off x="1310760" y="5257080"/>
                  <a:ext cx="0" cy="0"/>
                </a:xfrm>
                <a:custGeom>
                  <a:avLst/>
                  <a:gdLst>
                    <a:gd name="f0" fmla="val 10800000"/>
                    <a:gd name="f1" fmla="val 5400000"/>
                    <a:gd name="f2" fmla="val 180"/>
                    <a:gd name="f3" fmla="val w"/>
                    <a:gd name="f4" fmla="val h"/>
                    <a:gd name="f5" fmla="val 0"/>
                    <a:gd name="f6" fmla="val 347"/>
                    <a:gd name="f7" fmla="val 926"/>
                    <a:gd name="f8" fmla="val 909"/>
                    <a:gd name="f9" fmla="val 13"/>
                    <a:gd name="f10" fmla="val 20"/>
                    <a:gd name="f11" fmla="val 911"/>
                    <a:gd name="f12" fmla="val 35"/>
                    <a:gd name="f13" fmla="val 40"/>
                    <a:gd name="f14" fmla="val 914"/>
                    <a:gd name="f15" fmla="val 56"/>
                    <a:gd name="f16" fmla="val 63"/>
                    <a:gd name="f17" fmla="val 916"/>
                    <a:gd name="f18" fmla="val 71"/>
                    <a:gd name="f19" fmla="val 76"/>
                    <a:gd name="f20" fmla="val 919"/>
                    <a:gd name="f21" fmla="val 91"/>
                    <a:gd name="f22" fmla="val 99"/>
                    <a:gd name="f23" fmla="val 921"/>
                    <a:gd name="f24" fmla="val 111"/>
                    <a:gd name="f25" fmla="val 119"/>
                    <a:gd name="f26" fmla="val 924"/>
                    <a:gd name="f27" fmla="val 142"/>
                    <a:gd name="f28" fmla="val 147"/>
                    <a:gd name="f29" fmla="val 177"/>
                    <a:gd name="f30" fmla="val 182"/>
                    <a:gd name="f31" fmla="val 190"/>
                    <a:gd name="f32" fmla="val 197"/>
                    <a:gd name="f33" fmla="val 205"/>
                    <a:gd name="f34" fmla="val 891"/>
                    <a:gd name="f35" fmla="val 213"/>
                    <a:gd name="f36" fmla="val 861"/>
                    <a:gd name="f37" fmla="val 218"/>
                    <a:gd name="f38" fmla="val 812"/>
                    <a:gd name="f39" fmla="val 22500"/>
                    <a:gd name="f40" fmla="val 739"/>
                    <a:gd name="f41" fmla="val 233"/>
                    <a:gd name="f42" fmla="val 645"/>
                    <a:gd name="f43" fmla="val 240"/>
                    <a:gd name="f44" fmla="val 526"/>
                    <a:gd name="f45" fmla="val 248"/>
                    <a:gd name="f46" fmla="val 392"/>
                    <a:gd name="f47" fmla="val 256"/>
                    <a:gd name="f48" fmla="val 253"/>
                    <a:gd name="f49" fmla="val 261"/>
                    <a:gd name="f50" fmla="val 131"/>
                    <a:gd name="f51" fmla="val 268"/>
                    <a:gd name="f52" fmla="val 43"/>
                    <a:gd name="f53" fmla="val 276"/>
                    <a:gd name="f54" fmla="val 284"/>
                    <a:gd name="f55" fmla="val 12"/>
                    <a:gd name="f56" fmla="val 291"/>
                    <a:gd name="f57" fmla="val 78"/>
                    <a:gd name="f58" fmla="val 296"/>
                    <a:gd name="f59" fmla="val 185"/>
                    <a:gd name="f60" fmla="val 304"/>
                    <a:gd name="f61" fmla="val 316"/>
                    <a:gd name="f62" fmla="val 311"/>
                    <a:gd name="f63" fmla="val 455"/>
                    <a:gd name="f64" fmla="val 319"/>
                    <a:gd name="f65" fmla="val 587"/>
                    <a:gd name="f66" fmla="val 327"/>
                    <a:gd name="f67" fmla="val 698"/>
                    <a:gd name="f68" fmla="val 332"/>
                    <a:gd name="f69" fmla="val 785"/>
                    <a:gd name="f70" fmla="val 339"/>
                    <a:gd name="f71" fmla="val 848"/>
                    <a:gd name="f72" fmla="val 888"/>
                    <a:gd name="f73" fmla="+- 0 0 0"/>
                    <a:gd name="f74" fmla="*/ f3 1 347"/>
                    <a:gd name="f75" fmla="*/ f4 1 926"/>
                    <a:gd name="f76" fmla="*/ f73 f0 1"/>
                    <a:gd name="f77" fmla="*/ 0 f74 1"/>
                    <a:gd name="f78" fmla="*/ 909 f75 1"/>
                    <a:gd name="f79" fmla="*/ f76 1 f2"/>
                    <a:gd name="f80" fmla="*/ 13 f74 1"/>
                    <a:gd name="f81" fmla="*/ 20 f74 1"/>
                    <a:gd name="f82" fmla="*/ 911 f75 1"/>
                    <a:gd name="f83" fmla="*/ 35 f74 1"/>
                    <a:gd name="f84" fmla="*/ 40 f74 1"/>
                    <a:gd name="f85" fmla="*/ 914 f75 1"/>
                    <a:gd name="f86" fmla="*/ 56 f74 1"/>
                    <a:gd name="f87" fmla="*/ 63 f74 1"/>
                    <a:gd name="f88" fmla="*/ 916 f75 1"/>
                    <a:gd name="f89" fmla="*/ 71 f74 1"/>
                    <a:gd name="f90" fmla="*/ 76 f74 1"/>
                    <a:gd name="f91" fmla="*/ 919 f75 1"/>
                    <a:gd name="f92" fmla="*/ 91 f74 1"/>
                    <a:gd name="f93" fmla="*/ 99 f74 1"/>
                    <a:gd name="f94" fmla="*/ 921 f75 1"/>
                    <a:gd name="f95" fmla="*/ 111 f74 1"/>
                    <a:gd name="f96" fmla="*/ 119 f74 1"/>
                    <a:gd name="f97" fmla="*/ 924 f75 1"/>
                    <a:gd name="f98" fmla="*/ 142 f74 1"/>
                    <a:gd name="f99" fmla="*/ 147 f74 1"/>
                    <a:gd name="f100" fmla="*/ 926 f75 1"/>
                    <a:gd name="f101" fmla="*/ 177 f74 1"/>
                    <a:gd name="f102" fmla="*/ 182 f74 1"/>
                    <a:gd name="f103" fmla="*/ 190 f74 1"/>
                    <a:gd name="f104" fmla="*/ 197 f74 1"/>
                    <a:gd name="f105" fmla="*/ 205 f74 1"/>
                    <a:gd name="f106" fmla="*/ 891 f75 1"/>
                    <a:gd name="f107" fmla="*/ 213 f74 1"/>
                    <a:gd name="f108" fmla="*/ 861 f75 1"/>
                    <a:gd name="f109" fmla="*/ 218 f74 1"/>
                    <a:gd name="f110" fmla="*/ 812 f75 1"/>
                    <a:gd name="f111" fmla="*/ 225 f74 1"/>
                    <a:gd name="f112" fmla="*/ 739 f75 1"/>
                    <a:gd name="f113" fmla="*/ 233 f74 1"/>
                    <a:gd name="f114" fmla="*/ 645 f75 1"/>
                    <a:gd name="f115" fmla="*/ 240 f74 1"/>
                    <a:gd name="f116" fmla="*/ 526 f75 1"/>
                    <a:gd name="f117" fmla="*/ 248 f74 1"/>
                    <a:gd name="f118" fmla="*/ 392 f75 1"/>
                    <a:gd name="f119" fmla="*/ 256 f74 1"/>
                    <a:gd name="f120" fmla="*/ 253 f75 1"/>
                    <a:gd name="f121" fmla="*/ 261 f74 1"/>
                    <a:gd name="f122" fmla="*/ 131 f75 1"/>
                    <a:gd name="f123" fmla="*/ 268 f74 1"/>
                    <a:gd name="f124" fmla="*/ 43 f75 1"/>
                    <a:gd name="f125" fmla="*/ 276 f74 1"/>
                    <a:gd name="f126" fmla="*/ 0 f75 1"/>
                    <a:gd name="f127" fmla="*/ 284 f74 1"/>
                    <a:gd name="f128" fmla="*/ 12 f75 1"/>
                    <a:gd name="f129" fmla="*/ 291 f74 1"/>
                    <a:gd name="f130" fmla="*/ 78 f75 1"/>
                    <a:gd name="f131" fmla="*/ 296 f74 1"/>
                    <a:gd name="f132" fmla="*/ 185 f75 1"/>
                    <a:gd name="f133" fmla="*/ 304 f74 1"/>
                    <a:gd name="f134" fmla="*/ 316 f75 1"/>
                    <a:gd name="f135" fmla="*/ 311 f74 1"/>
                    <a:gd name="f136" fmla="*/ 455 f75 1"/>
                    <a:gd name="f137" fmla="*/ 319 f74 1"/>
                    <a:gd name="f138" fmla="*/ 587 f75 1"/>
                    <a:gd name="f139" fmla="*/ 327 f74 1"/>
                    <a:gd name="f140" fmla="*/ 698 f75 1"/>
                    <a:gd name="f141" fmla="*/ 332 f74 1"/>
                    <a:gd name="f142" fmla="*/ 785 f75 1"/>
                    <a:gd name="f143" fmla="*/ 339 f74 1"/>
                    <a:gd name="f144" fmla="*/ 848 f75 1"/>
                    <a:gd name="f145" fmla="*/ 347 f74 1"/>
                    <a:gd name="f146" fmla="*/ 888 f75 1"/>
                    <a:gd name="f147" fmla="+- f79 0 f1"/>
                  </a:gdLst>
                  <a:ahLst/>
                  <a:cxnLst>
                    <a:cxn ang="3cd4">
                      <a:pos x="hc" y="t"/>
                    </a:cxn>
                    <a:cxn ang="0">
                      <a:pos x="r" y="vc"/>
                    </a:cxn>
                    <a:cxn ang="cd4">
                      <a:pos x="hc" y="b"/>
                    </a:cxn>
                    <a:cxn ang="cd2">
                      <a:pos x="l" y="vc"/>
                    </a:cxn>
                    <a:cxn ang="f147">
                      <a:pos x="f77" y="f78"/>
                    </a:cxn>
                    <a:cxn ang="f147">
                      <a:pos x="f80" y="f78"/>
                    </a:cxn>
                    <a:cxn ang="f147">
                      <a:pos x="f81" y="f82"/>
                    </a:cxn>
                    <a:cxn ang="f147">
                      <a:pos x="f83" y="f82"/>
                    </a:cxn>
                    <a:cxn ang="f147">
                      <a:pos x="f84" y="f85"/>
                    </a:cxn>
                    <a:cxn ang="f147">
                      <a:pos x="f86" y="f85"/>
                    </a:cxn>
                    <a:cxn ang="f147">
                      <a:pos x="f87" y="f88"/>
                    </a:cxn>
                    <a:cxn ang="f147">
                      <a:pos x="f89" y="f88"/>
                    </a:cxn>
                    <a:cxn ang="f147">
                      <a:pos x="f90" y="f91"/>
                    </a:cxn>
                    <a:cxn ang="f147">
                      <a:pos x="f92" y="f91"/>
                    </a:cxn>
                    <a:cxn ang="f147">
                      <a:pos x="f93" y="f94"/>
                    </a:cxn>
                    <a:cxn ang="f147">
                      <a:pos x="f95" y="f94"/>
                    </a:cxn>
                    <a:cxn ang="f147">
                      <a:pos x="f96" y="f97"/>
                    </a:cxn>
                    <a:cxn ang="f147">
                      <a:pos x="f98" y="f97"/>
                    </a:cxn>
                    <a:cxn ang="f147">
                      <a:pos x="f99" y="f100"/>
                    </a:cxn>
                    <a:cxn ang="f147">
                      <a:pos x="f101" y="f100"/>
                    </a:cxn>
                    <a:cxn ang="f147">
                      <a:pos x="f102" y="f97"/>
                    </a:cxn>
                    <a:cxn ang="f147">
                      <a:pos x="f103" y="f91"/>
                    </a:cxn>
                    <a:cxn ang="f147">
                      <a:pos x="f104" y="f82"/>
                    </a:cxn>
                    <a:cxn ang="f147">
                      <a:pos x="f105" y="f106"/>
                    </a:cxn>
                    <a:cxn ang="f147">
                      <a:pos x="f107" y="f108"/>
                    </a:cxn>
                    <a:cxn ang="f147">
                      <a:pos x="f109" y="f110"/>
                    </a:cxn>
                    <a:cxn ang="f147">
                      <a:pos x="f111" y="f112"/>
                    </a:cxn>
                    <a:cxn ang="f147">
                      <a:pos x="f113" y="f114"/>
                    </a:cxn>
                    <a:cxn ang="f147">
                      <a:pos x="f115" y="f116"/>
                    </a:cxn>
                    <a:cxn ang="f147">
                      <a:pos x="f117" y="f118"/>
                    </a:cxn>
                    <a:cxn ang="f147">
                      <a:pos x="f119" y="f120"/>
                    </a:cxn>
                    <a:cxn ang="f147">
                      <a:pos x="f121" y="f122"/>
                    </a:cxn>
                    <a:cxn ang="f147">
                      <a:pos x="f123" y="f124"/>
                    </a:cxn>
                    <a:cxn ang="f147">
                      <a:pos x="f125" y="f126"/>
                    </a:cxn>
                    <a:cxn ang="f147">
                      <a:pos x="f127" y="f128"/>
                    </a:cxn>
                    <a:cxn ang="f147">
                      <a:pos x="f129" y="f130"/>
                    </a:cxn>
                    <a:cxn ang="f147">
                      <a:pos x="f131" y="f132"/>
                    </a:cxn>
                    <a:cxn ang="f147">
                      <a:pos x="f133" y="f134"/>
                    </a:cxn>
                    <a:cxn ang="f147">
                      <a:pos x="f135" y="f136"/>
                    </a:cxn>
                    <a:cxn ang="f147">
                      <a:pos x="f137" y="f138"/>
                    </a:cxn>
                    <a:cxn ang="f147">
                      <a:pos x="f139" y="f140"/>
                    </a:cxn>
                    <a:cxn ang="f147">
                      <a:pos x="f141" y="f142"/>
                    </a:cxn>
                    <a:cxn ang="f147">
                      <a:pos x="f143" y="f144"/>
                    </a:cxn>
                    <a:cxn ang="f147">
                      <a:pos x="f145" y="f146"/>
                    </a:cxn>
                  </a:cxnLst>
                  <a:rect l="l" t="t" r="r" b="b"/>
                  <a:pathLst>
                    <a:path w="347" h="926">
                      <a:moveTo>
                        <a:pt x="f5" y="f8"/>
                      </a:moveTo>
                      <a:lnTo>
                        <a:pt x="f9" y="f8"/>
                      </a:lnTo>
                      <a:lnTo>
                        <a:pt x="f10" y="f11"/>
                      </a:lnTo>
                      <a:lnTo>
                        <a:pt x="f12" y="f11"/>
                      </a:lnTo>
                      <a:lnTo>
                        <a:pt x="f13" y="f14"/>
                      </a:lnTo>
                      <a:lnTo>
                        <a:pt x="f15" y="f14"/>
                      </a:lnTo>
                      <a:lnTo>
                        <a:pt x="f16" y="f17"/>
                      </a:lnTo>
                      <a:lnTo>
                        <a:pt x="f18" y="f17"/>
                      </a:lnTo>
                      <a:lnTo>
                        <a:pt x="f19" y="f20"/>
                      </a:lnTo>
                      <a:lnTo>
                        <a:pt x="f21" y="f20"/>
                      </a:lnTo>
                      <a:lnTo>
                        <a:pt x="f22" y="f23"/>
                      </a:lnTo>
                      <a:lnTo>
                        <a:pt x="f24" y="f23"/>
                      </a:lnTo>
                      <a:lnTo>
                        <a:pt x="f25" y="f26"/>
                      </a:lnTo>
                      <a:lnTo>
                        <a:pt x="f27" y="f26"/>
                      </a:lnTo>
                      <a:lnTo>
                        <a:pt x="f28" y="f7"/>
                      </a:lnTo>
                      <a:lnTo>
                        <a:pt x="f29" y="f7"/>
                      </a:lnTo>
                      <a:lnTo>
                        <a:pt x="f30" y="f26"/>
                      </a:lnTo>
                      <a:lnTo>
                        <a:pt x="f31" y="f20"/>
                      </a:lnTo>
                      <a:lnTo>
                        <a:pt x="f32" y="f11"/>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
                      </a:lnTo>
                      <a:lnTo>
                        <a:pt x="f54" y="f55"/>
                      </a:lnTo>
                      <a:lnTo>
                        <a:pt x="f56" y="f57"/>
                      </a:lnTo>
                      <a:lnTo>
                        <a:pt x="f58" y="f59"/>
                      </a:lnTo>
                      <a:lnTo>
                        <a:pt x="f60" y="f61"/>
                      </a:lnTo>
                      <a:lnTo>
                        <a:pt x="f62" y="f63"/>
                      </a:lnTo>
                      <a:lnTo>
                        <a:pt x="f64" y="f65"/>
                      </a:lnTo>
                      <a:lnTo>
                        <a:pt x="f66" y="f67"/>
                      </a:lnTo>
                      <a:lnTo>
                        <a:pt x="f68" y="f69"/>
                      </a:lnTo>
                      <a:lnTo>
                        <a:pt x="f70" y="f71"/>
                      </a:lnTo>
                      <a:lnTo>
                        <a:pt x="f6" y="f72"/>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83" name="Freeform 152"/>
                <p:cNvSpPr/>
                <p:nvPr/>
              </p:nvSpPr>
              <p:spPr>
                <a:xfrm>
                  <a:off x="1051920" y="4990320"/>
                  <a:ext cx="0" cy="0"/>
                </a:xfrm>
                <a:custGeom>
                  <a:avLst/>
                  <a:gdLst>
                    <a:gd name="f0" fmla="val 10800000"/>
                    <a:gd name="f1" fmla="val 5400000"/>
                    <a:gd name="f2" fmla="val 180"/>
                    <a:gd name="f3" fmla="val w"/>
                    <a:gd name="f4" fmla="val h"/>
                    <a:gd name="f5" fmla="val 0"/>
                    <a:gd name="f6" fmla="val 347"/>
                    <a:gd name="f7" fmla="val 84"/>
                    <a:gd name="f8" fmla="val 7"/>
                    <a:gd name="f9" fmla="val 28"/>
                    <a:gd name="f10" fmla="val 15"/>
                    <a:gd name="f11" fmla="val 43"/>
                    <a:gd name="f12" fmla="val 20"/>
                    <a:gd name="f13" fmla="val 51"/>
                    <a:gd name="f14" fmla="val 56"/>
                    <a:gd name="f15" fmla="val 35"/>
                    <a:gd name="f16" fmla="val 59"/>
                    <a:gd name="f17" fmla="val 61"/>
                    <a:gd name="f18" fmla="val 50"/>
                    <a:gd name="f19" fmla="val 64"/>
                    <a:gd name="f20" fmla="val 86"/>
                    <a:gd name="f21" fmla="val 91"/>
                    <a:gd name="f22" fmla="val 66"/>
                    <a:gd name="f23" fmla="val 142"/>
                    <a:gd name="f24" fmla="val 149"/>
                    <a:gd name="f25" fmla="val 157"/>
                    <a:gd name="f26" fmla="val 162"/>
                    <a:gd name="f27" fmla="val 169"/>
                    <a:gd name="f28" fmla="val 177"/>
                    <a:gd name="f29" fmla="val 185"/>
                    <a:gd name="f30" fmla="val 54"/>
                    <a:gd name="f31" fmla="val 192"/>
                    <a:gd name="f32" fmla="val 200"/>
                    <a:gd name="f33" fmla="val 205"/>
                    <a:gd name="f34" fmla="val 48"/>
                    <a:gd name="f35" fmla="val 213"/>
                    <a:gd name="f36" fmla="val 220"/>
                    <a:gd name="f37" fmla="val 228"/>
                    <a:gd name="f38" fmla="val 235"/>
                    <a:gd name="f39" fmla="val 240"/>
                    <a:gd name="f40" fmla="val 248"/>
                    <a:gd name="f41" fmla="val 256"/>
                    <a:gd name="f42" fmla="val 263"/>
                    <a:gd name="f43" fmla="val 69"/>
                    <a:gd name="f44" fmla="val 271"/>
                    <a:gd name="f45" fmla="val 71"/>
                    <a:gd name="f46" fmla="val 276"/>
                    <a:gd name="f47" fmla="val 74"/>
                    <a:gd name="f48" fmla="val 283"/>
                    <a:gd name="f49" fmla="val 76"/>
                    <a:gd name="f50" fmla="val 291"/>
                    <a:gd name="f51" fmla="val 79"/>
                    <a:gd name="f52" fmla="val 306"/>
                    <a:gd name="f53" fmla="val 311"/>
                    <a:gd name="f54" fmla="val 81"/>
                    <a:gd name="f55" fmla="val 342"/>
                    <a:gd name="f56" fmla="+- 0 0 0"/>
                    <a:gd name="f57" fmla="*/ f3 1 347"/>
                    <a:gd name="f58" fmla="*/ f4 1 84"/>
                    <a:gd name="f59" fmla="*/ f56 f0 1"/>
                    <a:gd name="f60" fmla="*/ 0 f57 1"/>
                    <a:gd name="f61" fmla="*/ 0 f58 1"/>
                    <a:gd name="f62" fmla="*/ f59 1 f2"/>
                    <a:gd name="f63" fmla="*/ 7 f57 1"/>
                    <a:gd name="f64" fmla="*/ 28 f58 1"/>
                    <a:gd name="f65" fmla="*/ 15 f57 1"/>
                    <a:gd name="f66" fmla="*/ 43 f58 1"/>
                    <a:gd name="f67" fmla="*/ 20 f57 1"/>
                    <a:gd name="f68" fmla="*/ 51 f58 1"/>
                    <a:gd name="f69" fmla="*/ 28 f57 1"/>
                    <a:gd name="f70" fmla="*/ 56 f58 1"/>
                    <a:gd name="f71" fmla="*/ 35 f57 1"/>
                    <a:gd name="f72" fmla="*/ 59 f58 1"/>
                    <a:gd name="f73" fmla="*/ 43 f57 1"/>
                    <a:gd name="f74" fmla="*/ 61 f58 1"/>
                    <a:gd name="f75" fmla="*/ 50 f57 1"/>
                    <a:gd name="f76" fmla="*/ 56 f57 1"/>
                    <a:gd name="f77" fmla="*/ 64 f58 1"/>
                    <a:gd name="f78" fmla="*/ 86 f57 1"/>
                    <a:gd name="f79" fmla="*/ 91 f57 1"/>
                    <a:gd name="f80" fmla="*/ 66 f58 1"/>
                    <a:gd name="f81" fmla="*/ 142 f57 1"/>
                    <a:gd name="f82" fmla="*/ 149 f57 1"/>
                    <a:gd name="f83" fmla="*/ 157 f57 1"/>
                    <a:gd name="f84" fmla="*/ 162 f57 1"/>
                    <a:gd name="f85" fmla="*/ 169 f57 1"/>
                    <a:gd name="f86" fmla="*/ 177 f57 1"/>
                    <a:gd name="f87" fmla="*/ 185 f57 1"/>
                    <a:gd name="f88" fmla="*/ 54 f58 1"/>
                    <a:gd name="f89" fmla="*/ 192 f57 1"/>
                    <a:gd name="f90" fmla="*/ 200 f57 1"/>
                    <a:gd name="f91" fmla="*/ 205 f57 1"/>
                    <a:gd name="f92" fmla="*/ 48 f58 1"/>
                    <a:gd name="f93" fmla="*/ 213 f57 1"/>
                    <a:gd name="f94" fmla="*/ 220 f57 1"/>
                    <a:gd name="f95" fmla="*/ 228 f57 1"/>
                    <a:gd name="f96" fmla="*/ 235 f57 1"/>
                    <a:gd name="f97" fmla="*/ 240 f57 1"/>
                    <a:gd name="f98" fmla="*/ 248 f57 1"/>
                    <a:gd name="f99" fmla="*/ 256 f57 1"/>
                    <a:gd name="f100" fmla="*/ 263 f57 1"/>
                    <a:gd name="f101" fmla="*/ 69 f58 1"/>
                    <a:gd name="f102" fmla="*/ 271 f57 1"/>
                    <a:gd name="f103" fmla="*/ 71 f58 1"/>
                    <a:gd name="f104" fmla="*/ 276 f57 1"/>
                    <a:gd name="f105" fmla="*/ 74 f58 1"/>
                    <a:gd name="f106" fmla="*/ 283 f57 1"/>
                    <a:gd name="f107" fmla="*/ 76 f58 1"/>
                    <a:gd name="f108" fmla="*/ 291 f57 1"/>
                    <a:gd name="f109" fmla="*/ 79 f58 1"/>
                    <a:gd name="f110" fmla="*/ 306 f57 1"/>
                    <a:gd name="f111" fmla="*/ 311 f57 1"/>
                    <a:gd name="f112" fmla="*/ 81 f58 1"/>
                    <a:gd name="f113" fmla="*/ 342 f57 1"/>
                    <a:gd name="f114" fmla="*/ 347 f57 1"/>
                    <a:gd name="f115" fmla="*/ 84 f58 1"/>
                    <a:gd name="f116" fmla="+- f62 0 f1"/>
                  </a:gdLst>
                  <a:ahLst/>
                  <a:cxnLst>
                    <a:cxn ang="3cd4">
                      <a:pos x="hc" y="t"/>
                    </a:cxn>
                    <a:cxn ang="0">
                      <a:pos x="r" y="vc"/>
                    </a:cxn>
                    <a:cxn ang="cd4">
                      <a:pos x="hc" y="b"/>
                    </a:cxn>
                    <a:cxn ang="cd2">
                      <a:pos x="l" y="vc"/>
                    </a:cxn>
                    <a:cxn ang="f116">
                      <a:pos x="f60" y="f61"/>
                    </a:cxn>
                    <a:cxn ang="f116">
                      <a:pos x="f63" y="f64"/>
                    </a:cxn>
                    <a:cxn ang="f116">
                      <a:pos x="f65" y="f66"/>
                    </a:cxn>
                    <a:cxn ang="f116">
                      <a:pos x="f67" y="f68"/>
                    </a:cxn>
                    <a:cxn ang="f116">
                      <a:pos x="f69" y="f70"/>
                    </a:cxn>
                    <a:cxn ang="f116">
                      <a:pos x="f71" y="f72"/>
                    </a:cxn>
                    <a:cxn ang="f116">
                      <a:pos x="f73" y="f74"/>
                    </a:cxn>
                    <a:cxn ang="f116">
                      <a:pos x="f75" y="f74"/>
                    </a:cxn>
                    <a:cxn ang="f116">
                      <a:pos x="f76" y="f77"/>
                    </a:cxn>
                    <a:cxn ang="f116">
                      <a:pos x="f78" y="f77"/>
                    </a:cxn>
                    <a:cxn ang="f116">
                      <a:pos x="f79" y="f80"/>
                    </a:cxn>
                    <a:cxn ang="f116">
                      <a:pos x="f81" y="f80"/>
                    </a:cxn>
                    <a:cxn ang="f116">
                      <a:pos x="f82" y="f77"/>
                    </a:cxn>
                    <a:cxn ang="f116">
                      <a:pos x="f83" y="f77"/>
                    </a:cxn>
                    <a:cxn ang="f116">
                      <a:pos x="f84" y="f74"/>
                    </a:cxn>
                    <a:cxn ang="f116">
                      <a:pos x="f85" y="f72"/>
                    </a:cxn>
                    <a:cxn ang="f116">
                      <a:pos x="f86" y="f70"/>
                    </a:cxn>
                    <a:cxn ang="f116">
                      <a:pos x="f87" y="f88"/>
                    </a:cxn>
                    <a:cxn ang="f116">
                      <a:pos x="f89" y="f68"/>
                    </a:cxn>
                    <a:cxn ang="f116">
                      <a:pos x="f90" y="f68"/>
                    </a:cxn>
                    <a:cxn ang="f116">
                      <a:pos x="f91" y="f92"/>
                    </a:cxn>
                    <a:cxn ang="f116">
                      <a:pos x="f93" y="f92"/>
                    </a:cxn>
                    <a:cxn ang="f116">
                      <a:pos x="f94" y="f68"/>
                    </a:cxn>
                    <a:cxn ang="f116">
                      <a:pos x="f95" y="f88"/>
                    </a:cxn>
                    <a:cxn ang="f116">
                      <a:pos x="f96" y="f70"/>
                    </a:cxn>
                    <a:cxn ang="f116">
                      <a:pos x="f97" y="f72"/>
                    </a:cxn>
                    <a:cxn ang="f116">
                      <a:pos x="f98" y="f77"/>
                    </a:cxn>
                    <a:cxn ang="f116">
                      <a:pos x="f99" y="f80"/>
                    </a:cxn>
                    <a:cxn ang="f116">
                      <a:pos x="f100" y="f101"/>
                    </a:cxn>
                    <a:cxn ang="f116">
                      <a:pos x="f102" y="f103"/>
                    </a:cxn>
                    <a:cxn ang="f116">
                      <a:pos x="f104" y="f105"/>
                    </a:cxn>
                    <a:cxn ang="f116">
                      <a:pos x="f106" y="f107"/>
                    </a:cxn>
                    <a:cxn ang="f116">
                      <a:pos x="f108" y="f109"/>
                    </a:cxn>
                    <a:cxn ang="f116">
                      <a:pos x="f110" y="f109"/>
                    </a:cxn>
                    <a:cxn ang="f116">
                      <a:pos x="f111" y="f112"/>
                    </a:cxn>
                    <a:cxn ang="f116">
                      <a:pos x="f113" y="f112"/>
                    </a:cxn>
                    <a:cxn ang="f116">
                      <a:pos x="f114" y="f115"/>
                    </a:cxn>
                  </a:cxnLst>
                  <a:rect l="l" t="t" r="r" b="b"/>
                  <a:pathLst>
                    <a:path w="347" h="84">
                      <a:moveTo>
                        <a:pt x="f5" y="f5"/>
                      </a:moveTo>
                      <a:lnTo>
                        <a:pt x="f8" y="f9"/>
                      </a:lnTo>
                      <a:lnTo>
                        <a:pt x="f10" y="f11"/>
                      </a:lnTo>
                      <a:lnTo>
                        <a:pt x="f12" y="f13"/>
                      </a:lnTo>
                      <a:lnTo>
                        <a:pt x="f9" y="f14"/>
                      </a:lnTo>
                      <a:lnTo>
                        <a:pt x="f15" y="f16"/>
                      </a:lnTo>
                      <a:lnTo>
                        <a:pt x="f11" y="f17"/>
                      </a:lnTo>
                      <a:lnTo>
                        <a:pt x="f18" y="f17"/>
                      </a:lnTo>
                      <a:lnTo>
                        <a:pt x="f14" y="f19"/>
                      </a:lnTo>
                      <a:lnTo>
                        <a:pt x="f20" y="f19"/>
                      </a:lnTo>
                      <a:lnTo>
                        <a:pt x="f21" y="f22"/>
                      </a:lnTo>
                      <a:lnTo>
                        <a:pt x="f23" y="f22"/>
                      </a:lnTo>
                      <a:lnTo>
                        <a:pt x="f24" y="f19"/>
                      </a:lnTo>
                      <a:lnTo>
                        <a:pt x="f25" y="f19"/>
                      </a:lnTo>
                      <a:lnTo>
                        <a:pt x="f26" y="f17"/>
                      </a:lnTo>
                      <a:lnTo>
                        <a:pt x="f27" y="f16"/>
                      </a:lnTo>
                      <a:lnTo>
                        <a:pt x="f28" y="f14"/>
                      </a:lnTo>
                      <a:lnTo>
                        <a:pt x="f29" y="f30"/>
                      </a:lnTo>
                      <a:lnTo>
                        <a:pt x="f31" y="f13"/>
                      </a:lnTo>
                      <a:lnTo>
                        <a:pt x="f32" y="f13"/>
                      </a:lnTo>
                      <a:lnTo>
                        <a:pt x="f33" y="f34"/>
                      </a:lnTo>
                      <a:lnTo>
                        <a:pt x="f35" y="f34"/>
                      </a:lnTo>
                      <a:lnTo>
                        <a:pt x="f36" y="f13"/>
                      </a:lnTo>
                      <a:lnTo>
                        <a:pt x="f37" y="f30"/>
                      </a:lnTo>
                      <a:lnTo>
                        <a:pt x="f38" y="f14"/>
                      </a:lnTo>
                      <a:lnTo>
                        <a:pt x="f39" y="f16"/>
                      </a:lnTo>
                      <a:lnTo>
                        <a:pt x="f40" y="f19"/>
                      </a:lnTo>
                      <a:lnTo>
                        <a:pt x="f41" y="f22"/>
                      </a:lnTo>
                      <a:lnTo>
                        <a:pt x="f42" y="f43"/>
                      </a:lnTo>
                      <a:lnTo>
                        <a:pt x="f44" y="f45"/>
                      </a:lnTo>
                      <a:lnTo>
                        <a:pt x="f46" y="f47"/>
                      </a:lnTo>
                      <a:lnTo>
                        <a:pt x="f48" y="f49"/>
                      </a:lnTo>
                      <a:lnTo>
                        <a:pt x="f50" y="f51"/>
                      </a:lnTo>
                      <a:lnTo>
                        <a:pt x="f52" y="f51"/>
                      </a:lnTo>
                      <a:lnTo>
                        <a:pt x="f53" y="f54"/>
                      </a:lnTo>
                      <a:lnTo>
                        <a:pt x="f55" y="f54"/>
                      </a:lnTo>
                      <a:lnTo>
                        <a:pt x="f6" y="f7"/>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nvGrpSpPr>
              <p:cNvPr id="84" name="Group 153"/>
              <p:cNvGrpSpPr/>
              <p:nvPr/>
            </p:nvGrpSpPr>
            <p:grpSpPr>
              <a:xfrm>
                <a:off x="1066320" y="4390920"/>
                <a:ext cx="273240" cy="388800"/>
                <a:chOff x="1066320" y="4390920"/>
                <a:chExt cx="273240" cy="388800"/>
              </a:xfrm>
            </p:grpSpPr>
            <p:sp>
              <p:nvSpPr>
                <p:cNvPr id="85" name="Freeform 154"/>
                <p:cNvSpPr/>
                <p:nvPr/>
              </p:nvSpPr>
              <p:spPr>
                <a:xfrm>
                  <a:off x="1339560" y="4779720"/>
                  <a:ext cx="0" cy="0"/>
                </a:xfrm>
                <a:custGeom>
                  <a:avLst/>
                  <a:gdLst>
                    <a:gd name="f0" fmla="val 10800000"/>
                    <a:gd name="f1" fmla="val 5400000"/>
                    <a:gd name="f2" fmla="val 180"/>
                    <a:gd name="f3" fmla="val w"/>
                    <a:gd name="f4" fmla="val h"/>
                    <a:gd name="f5" fmla="val 0"/>
                    <a:gd name="f6" fmla="val 347"/>
                    <a:gd name="f7" fmla="val 926"/>
                    <a:gd name="f8" fmla="val 909"/>
                    <a:gd name="f9" fmla="val 13"/>
                    <a:gd name="f10" fmla="val 20"/>
                    <a:gd name="f11" fmla="val 911"/>
                    <a:gd name="f12" fmla="val 35"/>
                    <a:gd name="f13" fmla="val 40"/>
                    <a:gd name="f14" fmla="val 914"/>
                    <a:gd name="f15" fmla="val 56"/>
                    <a:gd name="f16" fmla="val 63"/>
                    <a:gd name="f17" fmla="val 916"/>
                    <a:gd name="f18" fmla="val 71"/>
                    <a:gd name="f19" fmla="val 76"/>
                    <a:gd name="f20" fmla="val 919"/>
                    <a:gd name="f21" fmla="val 91"/>
                    <a:gd name="f22" fmla="val 99"/>
                    <a:gd name="f23" fmla="val 921"/>
                    <a:gd name="f24" fmla="val 111"/>
                    <a:gd name="f25" fmla="val 119"/>
                    <a:gd name="f26" fmla="val 924"/>
                    <a:gd name="f27" fmla="val 142"/>
                    <a:gd name="f28" fmla="val 147"/>
                    <a:gd name="f29" fmla="val 177"/>
                    <a:gd name="f30" fmla="val 182"/>
                    <a:gd name="f31" fmla="val 190"/>
                    <a:gd name="f32" fmla="val 197"/>
                    <a:gd name="f33" fmla="val 205"/>
                    <a:gd name="f34" fmla="val 891"/>
                    <a:gd name="f35" fmla="val 213"/>
                    <a:gd name="f36" fmla="val 861"/>
                    <a:gd name="f37" fmla="val 218"/>
                    <a:gd name="f38" fmla="val 812"/>
                    <a:gd name="f39" fmla="val 22500"/>
                    <a:gd name="f40" fmla="val 739"/>
                    <a:gd name="f41" fmla="val 233"/>
                    <a:gd name="f42" fmla="val 645"/>
                    <a:gd name="f43" fmla="val 240"/>
                    <a:gd name="f44" fmla="val 526"/>
                    <a:gd name="f45" fmla="val 248"/>
                    <a:gd name="f46" fmla="val 392"/>
                    <a:gd name="f47" fmla="val 256"/>
                    <a:gd name="f48" fmla="val 253"/>
                    <a:gd name="f49" fmla="val 261"/>
                    <a:gd name="f50" fmla="val 131"/>
                    <a:gd name="f51" fmla="val 268"/>
                    <a:gd name="f52" fmla="val 43"/>
                    <a:gd name="f53" fmla="val 276"/>
                    <a:gd name="f54" fmla="val 284"/>
                    <a:gd name="f55" fmla="val 12"/>
                    <a:gd name="f56" fmla="val 291"/>
                    <a:gd name="f57" fmla="val 78"/>
                    <a:gd name="f58" fmla="val 296"/>
                    <a:gd name="f59" fmla="val 185"/>
                    <a:gd name="f60" fmla="val 304"/>
                    <a:gd name="f61" fmla="val 316"/>
                    <a:gd name="f62" fmla="val 311"/>
                    <a:gd name="f63" fmla="val 455"/>
                    <a:gd name="f64" fmla="val 319"/>
                    <a:gd name="f65" fmla="val 587"/>
                    <a:gd name="f66" fmla="val 327"/>
                    <a:gd name="f67" fmla="val 698"/>
                    <a:gd name="f68" fmla="val 332"/>
                    <a:gd name="f69" fmla="val 785"/>
                    <a:gd name="f70" fmla="val 339"/>
                    <a:gd name="f71" fmla="val 848"/>
                    <a:gd name="f72" fmla="val 888"/>
                    <a:gd name="f73" fmla="+- 0 0 0"/>
                    <a:gd name="f74" fmla="*/ f3 1 347"/>
                    <a:gd name="f75" fmla="*/ f4 1 926"/>
                    <a:gd name="f76" fmla="*/ f73 f0 1"/>
                    <a:gd name="f77" fmla="*/ 0 f74 1"/>
                    <a:gd name="f78" fmla="*/ 909 f75 1"/>
                    <a:gd name="f79" fmla="*/ f76 1 f2"/>
                    <a:gd name="f80" fmla="*/ 13 f74 1"/>
                    <a:gd name="f81" fmla="*/ 20 f74 1"/>
                    <a:gd name="f82" fmla="*/ 911 f75 1"/>
                    <a:gd name="f83" fmla="*/ 35 f74 1"/>
                    <a:gd name="f84" fmla="*/ 40 f74 1"/>
                    <a:gd name="f85" fmla="*/ 914 f75 1"/>
                    <a:gd name="f86" fmla="*/ 56 f74 1"/>
                    <a:gd name="f87" fmla="*/ 63 f74 1"/>
                    <a:gd name="f88" fmla="*/ 916 f75 1"/>
                    <a:gd name="f89" fmla="*/ 71 f74 1"/>
                    <a:gd name="f90" fmla="*/ 76 f74 1"/>
                    <a:gd name="f91" fmla="*/ 919 f75 1"/>
                    <a:gd name="f92" fmla="*/ 91 f74 1"/>
                    <a:gd name="f93" fmla="*/ 99 f74 1"/>
                    <a:gd name="f94" fmla="*/ 921 f75 1"/>
                    <a:gd name="f95" fmla="*/ 111 f74 1"/>
                    <a:gd name="f96" fmla="*/ 119 f74 1"/>
                    <a:gd name="f97" fmla="*/ 924 f75 1"/>
                    <a:gd name="f98" fmla="*/ 142 f74 1"/>
                    <a:gd name="f99" fmla="*/ 147 f74 1"/>
                    <a:gd name="f100" fmla="*/ 926 f75 1"/>
                    <a:gd name="f101" fmla="*/ 177 f74 1"/>
                    <a:gd name="f102" fmla="*/ 182 f74 1"/>
                    <a:gd name="f103" fmla="*/ 190 f74 1"/>
                    <a:gd name="f104" fmla="*/ 197 f74 1"/>
                    <a:gd name="f105" fmla="*/ 205 f74 1"/>
                    <a:gd name="f106" fmla="*/ 891 f75 1"/>
                    <a:gd name="f107" fmla="*/ 213 f74 1"/>
                    <a:gd name="f108" fmla="*/ 861 f75 1"/>
                    <a:gd name="f109" fmla="*/ 218 f74 1"/>
                    <a:gd name="f110" fmla="*/ 812 f75 1"/>
                    <a:gd name="f111" fmla="*/ 225 f74 1"/>
                    <a:gd name="f112" fmla="*/ 739 f75 1"/>
                    <a:gd name="f113" fmla="*/ 233 f74 1"/>
                    <a:gd name="f114" fmla="*/ 645 f75 1"/>
                    <a:gd name="f115" fmla="*/ 240 f74 1"/>
                    <a:gd name="f116" fmla="*/ 526 f75 1"/>
                    <a:gd name="f117" fmla="*/ 248 f74 1"/>
                    <a:gd name="f118" fmla="*/ 392 f75 1"/>
                    <a:gd name="f119" fmla="*/ 256 f74 1"/>
                    <a:gd name="f120" fmla="*/ 253 f75 1"/>
                    <a:gd name="f121" fmla="*/ 261 f74 1"/>
                    <a:gd name="f122" fmla="*/ 131 f75 1"/>
                    <a:gd name="f123" fmla="*/ 268 f74 1"/>
                    <a:gd name="f124" fmla="*/ 43 f75 1"/>
                    <a:gd name="f125" fmla="*/ 276 f74 1"/>
                    <a:gd name="f126" fmla="*/ 0 f75 1"/>
                    <a:gd name="f127" fmla="*/ 284 f74 1"/>
                    <a:gd name="f128" fmla="*/ 12 f75 1"/>
                    <a:gd name="f129" fmla="*/ 291 f74 1"/>
                    <a:gd name="f130" fmla="*/ 78 f75 1"/>
                    <a:gd name="f131" fmla="*/ 296 f74 1"/>
                    <a:gd name="f132" fmla="*/ 185 f75 1"/>
                    <a:gd name="f133" fmla="*/ 304 f74 1"/>
                    <a:gd name="f134" fmla="*/ 316 f75 1"/>
                    <a:gd name="f135" fmla="*/ 311 f74 1"/>
                    <a:gd name="f136" fmla="*/ 455 f75 1"/>
                    <a:gd name="f137" fmla="*/ 319 f74 1"/>
                    <a:gd name="f138" fmla="*/ 587 f75 1"/>
                    <a:gd name="f139" fmla="*/ 327 f74 1"/>
                    <a:gd name="f140" fmla="*/ 698 f75 1"/>
                    <a:gd name="f141" fmla="*/ 332 f74 1"/>
                    <a:gd name="f142" fmla="*/ 785 f75 1"/>
                    <a:gd name="f143" fmla="*/ 339 f74 1"/>
                    <a:gd name="f144" fmla="*/ 848 f75 1"/>
                    <a:gd name="f145" fmla="*/ 347 f74 1"/>
                    <a:gd name="f146" fmla="*/ 888 f75 1"/>
                    <a:gd name="f147" fmla="+- f79 0 f1"/>
                  </a:gdLst>
                  <a:ahLst/>
                  <a:cxnLst>
                    <a:cxn ang="3cd4">
                      <a:pos x="hc" y="t"/>
                    </a:cxn>
                    <a:cxn ang="0">
                      <a:pos x="r" y="vc"/>
                    </a:cxn>
                    <a:cxn ang="cd4">
                      <a:pos x="hc" y="b"/>
                    </a:cxn>
                    <a:cxn ang="cd2">
                      <a:pos x="l" y="vc"/>
                    </a:cxn>
                    <a:cxn ang="f147">
                      <a:pos x="f77" y="f78"/>
                    </a:cxn>
                    <a:cxn ang="f147">
                      <a:pos x="f80" y="f78"/>
                    </a:cxn>
                    <a:cxn ang="f147">
                      <a:pos x="f81" y="f82"/>
                    </a:cxn>
                    <a:cxn ang="f147">
                      <a:pos x="f83" y="f82"/>
                    </a:cxn>
                    <a:cxn ang="f147">
                      <a:pos x="f84" y="f85"/>
                    </a:cxn>
                    <a:cxn ang="f147">
                      <a:pos x="f86" y="f85"/>
                    </a:cxn>
                    <a:cxn ang="f147">
                      <a:pos x="f87" y="f88"/>
                    </a:cxn>
                    <a:cxn ang="f147">
                      <a:pos x="f89" y="f88"/>
                    </a:cxn>
                    <a:cxn ang="f147">
                      <a:pos x="f90" y="f91"/>
                    </a:cxn>
                    <a:cxn ang="f147">
                      <a:pos x="f92" y="f91"/>
                    </a:cxn>
                    <a:cxn ang="f147">
                      <a:pos x="f93" y="f94"/>
                    </a:cxn>
                    <a:cxn ang="f147">
                      <a:pos x="f95" y="f94"/>
                    </a:cxn>
                    <a:cxn ang="f147">
                      <a:pos x="f96" y="f97"/>
                    </a:cxn>
                    <a:cxn ang="f147">
                      <a:pos x="f98" y="f97"/>
                    </a:cxn>
                    <a:cxn ang="f147">
                      <a:pos x="f99" y="f100"/>
                    </a:cxn>
                    <a:cxn ang="f147">
                      <a:pos x="f101" y="f100"/>
                    </a:cxn>
                    <a:cxn ang="f147">
                      <a:pos x="f102" y="f97"/>
                    </a:cxn>
                    <a:cxn ang="f147">
                      <a:pos x="f103" y="f91"/>
                    </a:cxn>
                    <a:cxn ang="f147">
                      <a:pos x="f104" y="f82"/>
                    </a:cxn>
                    <a:cxn ang="f147">
                      <a:pos x="f105" y="f106"/>
                    </a:cxn>
                    <a:cxn ang="f147">
                      <a:pos x="f107" y="f108"/>
                    </a:cxn>
                    <a:cxn ang="f147">
                      <a:pos x="f109" y="f110"/>
                    </a:cxn>
                    <a:cxn ang="f147">
                      <a:pos x="f111" y="f112"/>
                    </a:cxn>
                    <a:cxn ang="f147">
                      <a:pos x="f113" y="f114"/>
                    </a:cxn>
                    <a:cxn ang="f147">
                      <a:pos x="f115" y="f116"/>
                    </a:cxn>
                    <a:cxn ang="f147">
                      <a:pos x="f117" y="f118"/>
                    </a:cxn>
                    <a:cxn ang="f147">
                      <a:pos x="f119" y="f120"/>
                    </a:cxn>
                    <a:cxn ang="f147">
                      <a:pos x="f121" y="f122"/>
                    </a:cxn>
                    <a:cxn ang="f147">
                      <a:pos x="f123" y="f124"/>
                    </a:cxn>
                    <a:cxn ang="f147">
                      <a:pos x="f125" y="f126"/>
                    </a:cxn>
                    <a:cxn ang="f147">
                      <a:pos x="f127" y="f128"/>
                    </a:cxn>
                    <a:cxn ang="f147">
                      <a:pos x="f129" y="f130"/>
                    </a:cxn>
                    <a:cxn ang="f147">
                      <a:pos x="f131" y="f132"/>
                    </a:cxn>
                    <a:cxn ang="f147">
                      <a:pos x="f133" y="f134"/>
                    </a:cxn>
                    <a:cxn ang="f147">
                      <a:pos x="f135" y="f136"/>
                    </a:cxn>
                    <a:cxn ang="f147">
                      <a:pos x="f137" y="f138"/>
                    </a:cxn>
                    <a:cxn ang="f147">
                      <a:pos x="f139" y="f140"/>
                    </a:cxn>
                    <a:cxn ang="f147">
                      <a:pos x="f141" y="f142"/>
                    </a:cxn>
                    <a:cxn ang="f147">
                      <a:pos x="f143" y="f144"/>
                    </a:cxn>
                    <a:cxn ang="f147">
                      <a:pos x="f145" y="f146"/>
                    </a:cxn>
                  </a:cxnLst>
                  <a:rect l="l" t="t" r="r" b="b"/>
                  <a:pathLst>
                    <a:path w="347" h="926">
                      <a:moveTo>
                        <a:pt x="f5" y="f8"/>
                      </a:moveTo>
                      <a:lnTo>
                        <a:pt x="f9" y="f8"/>
                      </a:lnTo>
                      <a:lnTo>
                        <a:pt x="f10" y="f11"/>
                      </a:lnTo>
                      <a:lnTo>
                        <a:pt x="f12" y="f11"/>
                      </a:lnTo>
                      <a:lnTo>
                        <a:pt x="f13" y="f14"/>
                      </a:lnTo>
                      <a:lnTo>
                        <a:pt x="f15" y="f14"/>
                      </a:lnTo>
                      <a:lnTo>
                        <a:pt x="f16" y="f17"/>
                      </a:lnTo>
                      <a:lnTo>
                        <a:pt x="f18" y="f17"/>
                      </a:lnTo>
                      <a:lnTo>
                        <a:pt x="f19" y="f20"/>
                      </a:lnTo>
                      <a:lnTo>
                        <a:pt x="f21" y="f20"/>
                      </a:lnTo>
                      <a:lnTo>
                        <a:pt x="f22" y="f23"/>
                      </a:lnTo>
                      <a:lnTo>
                        <a:pt x="f24" y="f23"/>
                      </a:lnTo>
                      <a:lnTo>
                        <a:pt x="f25" y="f26"/>
                      </a:lnTo>
                      <a:lnTo>
                        <a:pt x="f27" y="f26"/>
                      </a:lnTo>
                      <a:lnTo>
                        <a:pt x="f28" y="f7"/>
                      </a:lnTo>
                      <a:lnTo>
                        <a:pt x="f29" y="f7"/>
                      </a:lnTo>
                      <a:lnTo>
                        <a:pt x="f30" y="f26"/>
                      </a:lnTo>
                      <a:lnTo>
                        <a:pt x="f31" y="f20"/>
                      </a:lnTo>
                      <a:lnTo>
                        <a:pt x="f32" y="f11"/>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
                      </a:lnTo>
                      <a:lnTo>
                        <a:pt x="f54" y="f55"/>
                      </a:lnTo>
                      <a:lnTo>
                        <a:pt x="f56" y="f57"/>
                      </a:lnTo>
                      <a:lnTo>
                        <a:pt x="f58" y="f59"/>
                      </a:lnTo>
                      <a:lnTo>
                        <a:pt x="f60" y="f61"/>
                      </a:lnTo>
                      <a:lnTo>
                        <a:pt x="f62" y="f63"/>
                      </a:lnTo>
                      <a:lnTo>
                        <a:pt x="f64" y="f65"/>
                      </a:lnTo>
                      <a:lnTo>
                        <a:pt x="f66" y="f67"/>
                      </a:lnTo>
                      <a:lnTo>
                        <a:pt x="f68" y="f69"/>
                      </a:lnTo>
                      <a:lnTo>
                        <a:pt x="f70" y="f71"/>
                      </a:lnTo>
                      <a:lnTo>
                        <a:pt x="f6" y="f72"/>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86" name="Freeform 155"/>
                <p:cNvSpPr/>
                <p:nvPr/>
              </p:nvSpPr>
              <p:spPr>
                <a:xfrm>
                  <a:off x="1066320" y="4390920"/>
                  <a:ext cx="0" cy="0"/>
                </a:xfrm>
                <a:custGeom>
                  <a:avLst/>
                  <a:gdLst>
                    <a:gd name="f0" fmla="val 10800000"/>
                    <a:gd name="f1" fmla="val 5400000"/>
                    <a:gd name="f2" fmla="val 180"/>
                    <a:gd name="f3" fmla="val w"/>
                    <a:gd name="f4" fmla="val h"/>
                    <a:gd name="f5" fmla="val 0"/>
                    <a:gd name="f6" fmla="val 347"/>
                    <a:gd name="f7" fmla="val 84"/>
                    <a:gd name="f8" fmla="val 7"/>
                    <a:gd name="f9" fmla="val 28"/>
                    <a:gd name="f10" fmla="val 15"/>
                    <a:gd name="f11" fmla="val 43"/>
                    <a:gd name="f12" fmla="val 20"/>
                    <a:gd name="f13" fmla="val 51"/>
                    <a:gd name="f14" fmla="val 56"/>
                    <a:gd name="f15" fmla="val 35"/>
                    <a:gd name="f16" fmla="val 59"/>
                    <a:gd name="f17" fmla="val 61"/>
                    <a:gd name="f18" fmla="val 50"/>
                    <a:gd name="f19" fmla="val 64"/>
                    <a:gd name="f20" fmla="val 86"/>
                    <a:gd name="f21" fmla="val 91"/>
                    <a:gd name="f22" fmla="val 66"/>
                    <a:gd name="f23" fmla="val 142"/>
                    <a:gd name="f24" fmla="val 149"/>
                    <a:gd name="f25" fmla="val 157"/>
                    <a:gd name="f26" fmla="val 162"/>
                    <a:gd name="f27" fmla="val 169"/>
                    <a:gd name="f28" fmla="val 177"/>
                    <a:gd name="f29" fmla="val 185"/>
                    <a:gd name="f30" fmla="val 54"/>
                    <a:gd name="f31" fmla="val 192"/>
                    <a:gd name="f32" fmla="val 200"/>
                    <a:gd name="f33" fmla="val 205"/>
                    <a:gd name="f34" fmla="val 48"/>
                    <a:gd name="f35" fmla="val 213"/>
                    <a:gd name="f36" fmla="val 220"/>
                    <a:gd name="f37" fmla="val 228"/>
                    <a:gd name="f38" fmla="val 235"/>
                    <a:gd name="f39" fmla="val 240"/>
                    <a:gd name="f40" fmla="val 248"/>
                    <a:gd name="f41" fmla="val 256"/>
                    <a:gd name="f42" fmla="val 263"/>
                    <a:gd name="f43" fmla="val 69"/>
                    <a:gd name="f44" fmla="val 271"/>
                    <a:gd name="f45" fmla="val 71"/>
                    <a:gd name="f46" fmla="val 276"/>
                    <a:gd name="f47" fmla="val 74"/>
                    <a:gd name="f48" fmla="val 283"/>
                    <a:gd name="f49" fmla="val 76"/>
                    <a:gd name="f50" fmla="val 291"/>
                    <a:gd name="f51" fmla="val 79"/>
                    <a:gd name="f52" fmla="val 306"/>
                    <a:gd name="f53" fmla="val 311"/>
                    <a:gd name="f54" fmla="val 81"/>
                    <a:gd name="f55" fmla="val 342"/>
                    <a:gd name="f56" fmla="+- 0 0 0"/>
                    <a:gd name="f57" fmla="*/ f3 1 347"/>
                    <a:gd name="f58" fmla="*/ f4 1 84"/>
                    <a:gd name="f59" fmla="*/ f56 f0 1"/>
                    <a:gd name="f60" fmla="*/ 0 f57 1"/>
                    <a:gd name="f61" fmla="*/ 0 f58 1"/>
                    <a:gd name="f62" fmla="*/ f59 1 f2"/>
                    <a:gd name="f63" fmla="*/ 7 f57 1"/>
                    <a:gd name="f64" fmla="*/ 28 f58 1"/>
                    <a:gd name="f65" fmla="*/ 15 f57 1"/>
                    <a:gd name="f66" fmla="*/ 43 f58 1"/>
                    <a:gd name="f67" fmla="*/ 20 f57 1"/>
                    <a:gd name="f68" fmla="*/ 51 f58 1"/>
                    <a:gd name="f69" fmla="*/ 28 f57 1"/>
                    <a:gd name="f70" fmla="*/ 56 f58 1"/>
                    <a:gd name="f71" fmla="*/ 35 f57 1"/>
                    <a:gd name="f72" fmla="*/ 59 f58 1"/>
                    <a:gd name="f73" fmla="*/ 43 f57 1"/>
                    <a:gd name="f74" fmla="*/ 61 f58 1"/>
                    <a:gd name="f75" fmla="*/ 50 f57 1"/>
                    <a:gd name="f76" fmla="*/ 56 f57 1"/>
                    <a:gd name="f77" fmla="*/ 64 f58 1"/>
                    <a:gd name="f78" fmla="*/ 86 f57 1"/>
                    <a:gd name="f79" fmla="*/ 91 f57 1"/>
                    <a:gd name="f80" fmla="*/ 66 f58 1"/>
                    <a:gd name="f81" fmla="*/ 142 f57 1"/>
                    <a:gd name="f82" fmla="*/ 149 f57 1"/>
                    <a:gd name="f83" fmla="*/ 157 f57 1"/>
                    <a:gd name="f84" fmla="*/ 162 f57 1"/>
                    <a:gd name="f85" fmla="*/ 169 f57 1"/>
                    <a:gd name="f86" fmla="*/ 177 f57 1"/>
                    <a:gd name="f87" fmla="*/ 185 f57 1"/>
                    <a:gd name="f88" fmla="*/ 54 f58 1"/>
                    <a:gd name="f89" fmla="*/ 192 f57 1"/>
                    <a:gd name="f90" fmla="*/ 200 f57 1"/>
                    <a:gd name="f91" fmla="*/ 205 f57 1"/>
                    <a:gd name="f92" fmla="*/ 48 f58 1"/>
                    <a:gd name="f93" fmla="*/ 213 f57 1"/>
                    <a:gd name="f94" fmla="*/ 220 f57 1"/>
                    <a:gd name="f95" fmla="*/ 228 f57 1"/>
                    <a:gd name="f96" fmla="*/ 235 f57 1"/>
                    <a:gd name="f97" fmla="*/ 240 f57 1"/>
                    <a:gd name="f98" fmla="*/ 248 f57 1"/>
                    <a:gd name="f99" fmla="*/ 256 f57 1"/>
                    <a:gd name="f100" fmla="*/ 263 f57 1"/>
                    <a:gd name="f101" fmla="*/ 69 f58 1"/>
                    <a:gd name="f102" fmla="*/ 271 f57 1"/>
                    <a:gd name="f103" fmla="*/ 71 f58 1"/>
                    <a:gd name="f104" fmla="*/ 276 f57 1"/>
                    <a:gd name="f105" fmla="*/ 74 f58 1"/>
                    <a:gd name="f106" fmla="*/ 283 f57 1"/>
                    <a:gd name="f107" fmla="*/ 76 f58 1"/>
                    <a:gd name="f108" fmla="*/ 291 f57 1"/>
                    <a:gd name="f109" fmla="*/ 79 f58 1"/>
                    <a:gd name="f110" fmla="*/ 306 f57 1"/>
                    <a:gd name="f111" fmla="*/ 311 f57 1"/>
                    <a:gd name="f112" fmla="*/ 81 f58 1"/>
                    <a:gd name="f113" fmla="*/ 342 f57 1"/>
                    <a:gd name="f114" fmla="*/ 347 f57 1"/>
                    <a:gd name="f115" fmla="*/ 84 f58 1"/>
                    <a:gd name="f116" fmla="+- f62 0 f1"/>
                  </a:gdLst>
                  <a:ahLst/>
                  <a:cxnLst>
                    <a:cxn ang="3cd4">
                      <a:pos x="hc" y="t"/>
                    </a:cxn>
                    <a:cxn ang="0">
                      <a:pos x="r" y="vc"/>
                    </a:cxn>
                    <a:cxn ang="cd4">
                      <a:pos x="hc" y="b"/>
                    </a:cxn>
                    <a:cxn ang="cd2">
                      <a:pos x="l" y="vc"/>
                    </a:cxn>
                    <a:cxn ang="f116">
                      <a:pos x="f60" y="f61"/>
                    </a:cxn>
                    <a:cxn ang="f116">
                      <a:pos x="f63" y="f64"/>
                    </a:cxn>
                    <a:cxn ang="f116">
                      <a:pos x="f65" y="f66"/>
                    </a:cxn>
                    <a:cxn ang="f116">
                      <a:pos x="f67" y="f68"/>
                    </a:cxn>
                    <a:cxn ang="f116">
                      <a:pos x="f69" y="f70"/>
                    </a:cxn>
                    <a:cxn ang="f116">
                      <a:pos x="f71" y="f72"/>
                    </a:cxn>
                    <a:cxn ang="f116">
                      <a:pos x="f73" y="f74"/>
                    </a:cxn>
                    <a:cxn ang="f116">
                      <a:pos x="f75" y="f74"/>
                    </a:cxn>
                    <a:cxn ang="f116">
                      <a:pos x="f76" y="f77"/>
                    </a:cxn>
                    <a:cxn ang="f116">
                      <a:pos x="f78" y="f77"/>
                    </a:cxn>
                    <a:cxn ang="f116">
                      <a:pos x="f79" y="f80"/>
                    </a:cxn>
                    <a:cxn ang="f116">
                      <a:pos x="f81" y="f80"/>
                    </a:cxn>
                    <a:cxn ang="f116">
                      <a:pos x="f82" y="f77"/>
                    </a:cxn>
                    <a:cxn ang="f116">
                      <a:pos x="f83" y="f77"/>
                    </a:cxn>
                    <a:cxn ang="f116">
                      <a:pos x="f84" y="f74"/>
                    </a:cxn>
                    <a:cxn ang="f116">
                      <a:pos x="f85" y="f72"/>
                    </a:cxn>
                    <a:cxn ang="f116">
                      <a:pos x="f86" y="f70"/>
                    </a:cxn>
                    <a:cxn ang="f116">
                      <a:pos x="f87" y="f88"/>
                    </a:cxn>
                    <a:cxn ang="f116">
                      <a:pos x="f89" y="f68"/>
                    </a:cxn>
                    <a:cxn ang="f116">
                      <a:pos x="f90" y="f68"/>
                    </a:cxn>
                    <a:cxn ang="f116">
                      <a:pos x="f91" y="f92"/>
                    </a:cxn>
                    <a:cxn ang="f116">
                      <a:pos x="f93" y="f92"/>
                    </a:cxn>
                    <a:cxn ang="f116">
                      <a:pos x="f94" y="f68"/>
                    </a:cxn>
                    <a:cxn ang="f116">
                      <a:pos x="f95" y="f88"/>
                    </a:cxn>
                    <a:cxn ang="f116">
                      <a:pos x="f96" y="f70"/>
                    </a:cxn>
                    <a:cxn ang="f116">
                      <a:pos x="f97" y="f72"/>
                    </a:cxn>
                    <a:cxn ang="f116">
                      <a:pos x="f98" y="f77"/>
                    </a:cxn>
                    <a:cxn ang="f116">
                      <a:pos x="f99" y="f80"/>
                    </a:cxn>
                    <a:cxn ang="f116">
                      <a:pos x="f100" y="f101"/>
                    </a:cxn>
                    <a:cxn ang="f116">
                      <a:pos x="f102" y="f103"/>
                    </a:cxn>
                    <a:cxn ang="f116">
                      <a:pos x="f104" y="f105"/>
                    </a:cxn>
                    <a:cxn ang="f116">
                      <a:pos x="f106" y="f107"/>
                    </a:cxn>
                    <a:cxn ang="f116">
                      <a:pos x="f108" y="f109"/>
                    </a:cxn>
                    <a:cxn ang="f116">
                      <a:pos x="f110" y="f109"/>
                    </a:cxn>
                    <a:cxn ang="f116">
                      <a:pos x="f111" y="f112"/>
                    </a:cxn>
                    <a:cxn ang="f116">
                      <a:pos x="f113" y="f112"/>
                    </a:cxn>
                    <a:cxn ang="f116">
                      <a:pos x="f114" y="f115"/>
                    </a:cxn>
                  </a:cxnLst>
                  <a:rect l="l" t="t" r="r" b="b"/>
                  <a:pathLst>
                    <a:path w="347" h="84">
                      <a:moveTo>
                        <a:pt x="f5" y="f5"/>
                      </a:moveTo>
                      <a:lnTo>
                        <a:pt x="f8" y="f9"/>
                      </a:lnTo>
                      <a:lnTo>
                        <a:pt x="f10" y="f11"/>
                      </a:lnTo>
                      <a:lnTo>
                        <a:pt x="f12" y="f13"/>
                      </a:lnTo>
                      <a:lnTo>
                        <a:pt x="f9" y="f14"/>
                      </a:lnTo>
                      <a:lnTo>
                        <a:pt x="f15" y="f16"/>
                      </a:lnTo>
                      <a:lnTo>
                        <a:pt x="f11" y="f17"/>
                      </a:lnTo>
                      <a:lnTo>
                        <a:pt x="f18" y="f17"/>
                      </a:lnTo>
                      <a:lnTo>
                        <a:pt x="f14" y="f19"/>
                      </a:lnTo>
                      <a:lnTo>
                        <a:pt x="f20" y="f19"/>
                      </a:lnTo>
                      <a:lnTo>
                        <a:pt x="f21" y="f22"/>
                      </a:lnTo>
                      <a:lnTo>
                        <a:pt x="f23" y="f22"/>
                      </a:lnTo>
                      <a:lnTo>
                        <a:pt x="f24" y="f19"/>
                      </a:lnTo>
                      <a:lnTo>
                        <a:pt x="f25" y="f19"/>
                      </a:lnTo>
                      <a:lnTo>
                        <a:pt x="f26" y="f17"/>
                      </a:lnTo>
                      <a:lnTo>
                        <a:pt x="f27" y="f16"/>
                      </a:lnTo>
                      <a:lnTo>
                        <a:pt x="f28" y="f14"/>
                      </a:lnTo>
                      <a:lnTo>
                        <a:pt x="f29" y="f30"/>
                      </a:lnTo>
                      <a:lnTo>
                        <a:pt x="f31" y="f13"/>
                      </a:lnTo>
                      <a:lnTo>
                        <a:pt x="f32" y="f13"/>
                      </a:lnTo>
                      <a:lnTo>
                        <a:pt x="f33" y="f34"/>
                      </a:lnTo>
                      <a:lnTo>
                        <a:pt x="f35" y="f34"/>
                      </a:lnTo>
                      <a:lnTo>
                        <a:pt x="f36" y="f13"/>
                      </a:lnTo>
                      <a:lnTo>
                        <a:pt x="f37" y="f30"/>
                      </a:lnTo>
                      <a:lnTo>
                        <a:pt x="f38" y="f14"/>
                      </a:lnTo>
                      <a:lnTo>
                        <a:pt x="f39" y="f16"/>
                      </a:lnTo>
                      <a:lnTo>
                        <a:pt x="f40" y="f19"/>
                      </a:lnTo>
                      <a:lnTo>
                        <a:pt x="f41" y="f22"/>
                      </a:lnTo>
                      <a:lnTo>
                        <a:pt x="f42" y="f43"/>
                      </a:lnTo>
                      <a:lnTo>
                        <a:pt x="f44" y="f45"/>
                      </a:lnTo>
                      <a:lnTo>
                        <a:pt x="f46" y="f47"/>
                      </a:lnTo>
                      <a:lnTo>
                        <a:pt x="f48" y="f49"/>
                      </a:lnTo>
                      <a:lnTo>
                        <a:pt x="f50" y="f51"/>
                      </a:lnTo>
                      <a:lnTo>
                        <a:pt x="f52" y="f51"/>
                      </a:lnTo>
                      <a:lnTo>
                        <a:pt x="f53" y="f54"/>
                      </a:lnTo>
                      <a:lnTo>
                        <a:pt x="f55" y="f54"/>
                      </a:lnTo>
                      <a:lnTo>
                        <a:pt x="f6" y="f7"/>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nvGrpSpPr>
              <p:cNvPr id="87" name="Group 156"/>
              <p:cNvGrpSpPr/>
              <p:nvPr/>
            </p:nvGrpSpPr>
            <p:grpSpPr>
              <a:xfrm>
                <a:off x="1032839" y="5546160"/>
                <a:ext cx="239761" cy="171360"/>
                <a:chOff x="1032839" y="5546160"/>
                <a:chExt cx="239761" cy="171360"/>
              </a:xfrm>
            </p:grpSpPr>
            <p:sp>
              <p:nvSpPr>
                <p:cNvPr id="88" name="Freeform 157"/>
                <p:cNvSpPr/>
                <p:nvPr/>
              </p:nvSpPr>
              <p:spPr>
                <a:xfrm>
                  <a:off x="1272600" y="5717520"/>
                  <a:ext cx="0" cy="0"/>
                </a:xfrm>
                <a:custGeom>
                  <a:avLst/>
                  <a:gdLst>
                    <a:gd name="f0" fmla="val 10800000"/>
                    <a:gd name="f1" fmla="val 5400000"/>
                    <a:gd name="f2" fmla="val 180"/>
                    <a:gd name="f3" fmla="val w"/>
                    <a:gd name="f4" fmla="val h"/>
                    <a:gd name="f5" fmla="val 0"/>
                    <a:gd name="f6" fmla="val 347"/>
                    <a:gd name="f7" fmla="val 926"/>
                    <a:gd name="f8" fmla="val 909"/>
                    <a:gd name="f9" fmla="val 13"/>
                    <a:gd name="f10" fmla="val 20"/>
                    <a:gd name="f11" fmla="val 911"/>
                    <a:gd name="f12" fmla="val 35"/>
                    <a:gd name="f13" fmla="val 40"/>
                    <a:gd name="f14" fmla="val 914"/>
                    <a:gd name="f15" fmla="val 56"/>
                    <a:gd name="f16" fmla="val 63"/>
                    <a:gd name="f17" fmla="val 916"/>
                    <a:gd name="f18" fmla="val 71"/>
                    <a:gd name="f19" fmla="val 76"/>
                    <a:gd name="f20" fmla="val 919"/>
                    <a:gd name="f21" fmla="val 91"/>
                    <a:gd name="f22" fmla="val 99"/>
                    <a:gd name="f23" fmla="val 921"/>
                    <a:gd name="f24" fmla="val 111"/>
                    <a:gd name="f25" fmla="val 119"/>
                    <a:gd name="f26" fmla="val 924"/>
                    <a:gd name="f27" fmla="val 142"/>
                    <a:gd name="f28" fmla="val 147"/>
                    <a:gd name="f29" fmla="val 177"/>
                    <a:gd name="f30" fmla="val 182"/>
                    <a:gd name="f31" fmla="val 190"/>
                    <a:gd name="f32" fmla="val 197"/>
                    <a:gd name="f33" fmla="val 205"/>
                    <a:gd name="f34" fmla="val 891"/>
                    <a:gd name="f35" fmla="val 213"/>
                    <a:gd name="f36" fmla="val 861"/>
                    <a:gd name="f37" fmla="val 218"/>
                    <a:gd name="f38" fmla="val 812"/>
                    <a:gd name="f39" fmla="val 22500"/>
                    <a:gd name="f40" fmla="val 739"/>
                    <a:gd name="f41" fmla="val 233"/>
                    <a:gd name="f42" fmla="val 645"/>
                    <a:gd name="f43" fmla="val 240"/>
                    <a:gd name="f44" fmla="val 526"/>
                    <a:gd name="f45" fmla="val 248"/>
                    <a:gd name="f46" fmla="val 392"/>
                    <a:gd name="f47" fmla="val 256"/>
                    <a:gd name="f48" fmla="val 253"/>
                    <a:gd name="f49" fmla="val 261"/>
                    <a:gd name="f50" fmla="val 131"/>
                    <a:gd name="f51" fmla="val 268"/>
                    <a:gd name="f52" fmla="val 43"/>
                    <a:gd name="f53" fmla="val 276"/>
                    <a:gd name="f54" fmla="val 284"/>
                    <a:gd name="f55" fmla="val 12"/>
                    <a:gd name="f56" fmla="val 291"/>
                    <a:gd name="f57" fmla="val 78"/>
                    <a:gd name="f58" fmla="val 296"/>
                    <a:gd name="f59" fmla="val 185"/>
                    <a:gd name="f60" fmla="val 304"/>
                    <a:gd name="f61" fmla="val 316"/>
                    <a:gd name="f62" fmla="val 311"/>
                    <a:gd name="f63" fmla="val 455"/>
                    <a:gd name="f64" fmla="val 319"/>
                    <a:gd name="f65" fmla="val 587"/>
                    <a:gd name="f66" fmla="val 327"/>
                    <a:gd name="f67" fmla="val 698"/>
                    <a:gd name="f68" fmla="val 332"/>
                    <a:gd name="f69" fmla="val 785"/>
                    <a:gd name="f70" fmla="val 339"/>
                    <a:gd name="f71" fmla="val 848"/>
                    <a:gd name="f72" fmla="val 888"/>
                    <a:gd name="f73" fmla="+- 0 0 0"/>
                    <a:gd name="f74" fmla="*/ f3 1 347"/>
                    <a:gd name="f75" fmla="*/ f4 1 926"/>
                    <a:gd name="f76" fmla="*/ f73 f0 1"/>
                    <a:gd name="f77" fmla="*/ 0 f74 1"/>
                    <a:gd name="f78" fmla="*/ 909 f75 1"/>
                    <a:gd name="f79" fmla="*/ f76 1 f2"/>
                    <a:gd name="f80" fmla="*/ 13 f74 1"/>
                    <a:gd name="f81" fmla="*/ 20 f74 1"/>
                    <a:gd name="f82" fmla="*/ 911 f75 1"/>
                    <a:gd name="f83" fmla="*/ 35 f74 1"/>
                    <a:gd name="f84" fmla="*/ 40 f74 1"/>
                    <a:gd name="f85" fmla="*/ 914 f75 1"/>
                    <a:gd name="f86" fmla="*/ 56 f74 1"/>
                    <a:gd name="f87" fmla="*/ 63 f74 1"/>
                    <a:gd name="f88" fmla="*/ 916 f75 1"/>
                    <a:gd name="f89" fmla="*/ 71 f74 1"/>
                    <a:gd name="f90" fmla="*/ 76 f74 1"/>
                    <a:gd name="f91" fmla="*/ 919 f75 1"/>
                    <a:gd name="f92" fmla="*/ 91 f74 1"/>
                    <a:gd name="f93" fmla="*/ 99 f74 1"/>
                    <a:gd name="f94" fmla="*/ 921 f75 1"/>
                    <a:gd name="f95" fmla="*/ 111 f74 1"/>
                    <a:gd name="f96" fmla="*/ 119 f74 1"/>
                    <a:gd name="f97" fmla="*/ 924 f75 1"/>
                    <a:gd name="f98" fmla="*/ 142 f74 1"/>
                    <a:gd name="f99" fmla="*/ 147 f74 1"/>
                    <a:gd name="f100" fmla="*/ 926 f75 1"/>
                    <a:gd name="f101" fmla="*/ 177 f74 1"/>
                    <a:gd name="f102" fmla="*/ 182 f74 1"/>
                    <a:gd name="f103" fmla="*/ 190 f74 1"/>
                    <a:gd name="f104" fmla="*/ 197 f74 1"/>
                    <a:gd name="f105" fmla="*/ 205 f74 1"/>
                    <a:gd name="f106" fmla="*/ 891 f75 1"/>
                    <a:gd name="f107" fmla="*/ 213 f74 1"/>
                    <a:gd name="f108" fmla="*/ 861 f75 1"/>
                    <a:gd name="f109" fmla="*/ 218 f74 1"/>
                    <a:gd name="f110" fmla="*/ 812 f75 1"/>
                    <a:gd name="f111" fmla="*/ 225 f74 1"/>
                    <a:gd name="f112" fmla="*/ 739 f75 1"/>
                    <a:gd name="f113" fmla="*/ 233 f74 1"/>
                    <a:gd name="f114" fmla="*/ 645 f75 1"/>
                    <a:gd name="f115" fmla="*/ 240 f74 1"/>
                    <a:gd name="f116" fmla="*/ 526 f75 1"/>
                    <a:gd name="f117" fmla="*/ 248 f74 1"/>
                    <a:gd name="f118" fmla="*/ 392 f75 1"/>
                    <a:gd name="f119" fmla="*/ 256 f74 1"/>
                    <a:gd name="f120" fmla="*/ 253 f75 1"/>
                    <a:gd name="f121" fmla="*/ 261 f74 1"/>
                    <a:gd name="f122" fmla="*/ 131 f75 1"/>
                    <a:gd name="f123" fmla="*/ 268 f74 1"/>
                    <a:gd name="f124" fmla="*/ 43 f75 1"/>
                    <a:gd name="f125" fmla="*/ 276 f74 1"/>
                    <a:gd name="f126" fmla="*/ 0 f75 1"/>
                    <a:gd name="f127" fmla="*/ 284 f74 1"/>
                    <a:gd name="f128" fmla="*/ 12 f75 1"/>
                    <a:gd name="f129" fmla="*/ 291 f74 1"/>
                    <a:gd name="f130" fmla="*/ 78 f75 1"/>
                    <a:gd name="f131" fmla="*/ 296 f74 1"/>
                    <a:gd name="f132" fmla="*/ 185 f75 1"/>
                    <a:gd name="f133" fmla="*/ 304 f74 1"/>
                    <a:gd name="f134" fmla="*/ 316 f75 1"/>
                    <a:gd name="f135" fmla="*/ 311 f74 1"/>
                    <a:gd name="f136" fmla="*/ 455 f75 1"/>
                    <a:gd name="f137" fmla="*/ 319 f74 1"/>
                    <a:gd name="f138" fmla="*/ 587 f75 1"/>
                    <a:gd name="f139" fmla="*/ 327 f74 1"/>
                    <a:gd name="f140" fmla="*/ 698 f75 1"/>
                    <a:gd name="f141" fmla="*/ 332 f74 1"/>
                    <a:gd name="f142" fmla="*/ 785 f75 1"/>
                    <a:gd name="f143" fmla="*/ 339 f74 1"/>
                    <a:gd name="f144" fmla="*/ 848 f75 1"/>
                    <a:gd name="f145" fmla="*/ 347 f74 1"/>
                    <a:gd name="f146" fmla="*/ 888 f75 1"/>
                    <a:gd name="f147" fmla="+- f79 0 f1"/>
                  </a:gdLst>
                  <a:ahLst/>
                  <a:cxnLst>
                    <a:cxn ang="3cd4">
                      <a:pos x="hc" y="t"/>
                    </a:cxn>
                    <a:cxn ang="0">
                      <a:pos x="r" y="vc"/>
                    </a:cxn>
                    <a:cxn ang="cd4">
                      <a:pos x="hc" y="b"/>
                    </a:cxn>
                    <a:cxn ang="cd2">
                      <a:pos x="l" y="vc"/>
                    </a:cxn>
                    <a:cxn ang="f147">
                      <a:pos x="f77" y="f78"/>
                    </a:cxn>
                    <a:cxn ang="f147">
                      <a:pos x="f80" y="f78"/>
                    </a:cxn>
                    <a:cxn ang="f147">
                      <a:pos x="f81" y="f82"/>
                    </a:cxn>
                    <a:cxn ang="f147">
                      <a:pos x="f83" y="f82"/>
                    </a:cxn>
                    <a:cxn ang="f147">
                      <a:pos x="f84" y="f85"/>
                    </a:cxn>
                    <a:cxn ang="f147">
                      <a:pos x="f86" y="f85"/>
                    </a:cxn>
                    <a:cxn ang="f147">
                      <a:pos x="f87" y="f88"/>
                    </a:cxn>
                    <a:cxn ang="f147">
                      <a:pos x="f89" y="f88"/>
                    </a:cxn>
                    <a:cxn ang="f147">
                      <a:pos x="f90" y="f91"/>
                    </a:cxn>
                    <a:cxn ang="f147">
                      <a:pos x="f92" y="f91"/>
                    </a:cxn>
                    <a:cxn ang="f147">
                      <a:pos x="f93" y="f94"/>
                    </a:cxn>
                    <a:cxn ang="f147">
                      <a:pos x="f95" y="f94"/>
                    </a:cxn>
                    <a:cxn ang="f147">
                      <a:pos x="f96" y="f97"/>
                    </a:cxn>
                    <a:cxn ang="f147">
                      <a:pos x="f98" y="f97"/>
                    </a:cxn>
                    <a:cxn ang="f147">
                      <a:pos x="f99" y="f100"/>
                    </a:cxn>
                    <a:cxn ang="f147">
                      <a:pos x="f101" y="f100"/>
                    </a:cxn>
                    <a:cxn ang="f147">
                      <a:pos x="f102" y="f97"/>
                    </a:cxn>
                    <a:cxn ang="f147">
                      <a:pos x="f103" y="f91"/>
                    </a:cxn>
                    <a:cxn ang="f147">
                      <a:pos x="f104" y="f82"/>
                    </a:cxn>
                    <a:cxn ang="f147">
                      <a:pos x="f105" y="f106"/>
                    </a:cxn>
                    <a:cxn ang="f147">
                      <a:pos x="f107" y="f108"/>
                    </a:cxn>
                    <a:cxn ang="f147">
                      <a:pos x="f109" y="f110"/>
                    </a:cxn>
                    <a:cxn ang="f147">
                      <a:pos x="f111" y="f112"/>
                    </a:cxn>
                    <a:cxn ang="f147">
                      <a:pos x="f113" y="f114"/>
                    </a:cxn>
                    <a:cxn ang="f147">
                      <a:pos x="f115" y="f116"/>
                    </a:cxn>
                    <a:cxn ang="f147">
                      <a:pos x="f117" y="f118"/>
                    </a:cxn>
                    <a:cxn ang="f147">
                      <a:pos x="f119" y="f120"/>
                    </a:cxn>
                    <a:cxn ang="f147">
                      <a:pos x="f121" y="f122"/>
                    </a:cxn>
                    <a:cxn ang="f147">
                      <a:pos x="f123" y="f124"/>
                    </a:cxn>
                    <a:cxn ang="f147">
                      <a:pos x="f125" y="f126"/>
                    </a:cxn>
                    <a:cxn ang="f147">
                      <a:pos x="f127" y="f128"/>
                    </a:cxn>
                    <a:cxn ang="f147">
                      <a:pos x="f129" y="f130"/>
                    </a:cxn>
                    <a:cxn ang="f147">
                      <a:pos x="f131" y="f132"/>
                    </a:cxn>
                    <a:cxn ang="f147">
                      <a:pos x="f133" y="f134"/>
                    </a:cxn>
                    <a:cxn ang="f147">
                      <a:pos x="f135" y="f136"/>
                    </a:cxn>
                    <a:cxn ang="f147">
                      <a:pos x="f137" y="f138"/>
                    </a:cxn>
                    <a:cxn ang="f147">
                      <a:pos x="f139" y="f140"/>
                    </a:cxn>
                    <a:cxn ang="f147">
                      <a:pos x="f141" y="f142"/>
                    </a:cxn>
                    <a:cxn ang="f147">
                      <a:pos x="f143" y="f144"/>
                    </a:cxn>
                    <a:cxn ang="f147">
                      <a:pos x="f145" y="f146"/>
                    </a:cxn>
                  </a:cxnLst>
                  <a:rect l="l" t="t" r="r" b="b"/>
                  <a:pathLst>
                    <a:path w="347" h="926">
                      <a:moveTo>
                        <a:pt x="f5" y="f8"/>
                      </a:moveTo>
                      <a:lnTo>
                        <a:pt x="f9" y="f8"/>
                      </a:lnTo>
                      <a:lnTo>
                        <a:pt x="f10" y="f11"/>
                      </a:lnTo>
                      <a:lnTo>
                        <a:pt x="f12" y="f11"/>
                      </a:lnTo>
                      <a:lnTo>
                        <a:pt x="f13" y="f14"/>
                      </a:lnTo>
                      <a:lnTo>
                        <a:pt x="f15" y="f14"/>
                      </a:lnTo>
                      <a:lnTo>
                        <a:pt x="f16" y="f17"/>
                      </a:lnTo>
                      <a:lnTo>
                        <a:pt x="f18" y="f17"/>
                      </a:lnTo>
                      <a:lnTo>
                        <a:pt x="f19" y="f20"/>
                      </a:lnTo>
                      <a:lnTo>
                        <a:pt x="f21" y="f20"/>
                      </a:lnTo>
                      <a:lnTo>
                        <a:pt x="f22" y="f23"/>
                      </a:lnTo>
                      <a:lnTo>
                        <a:pt x="f24" y="f23"/>
                      </a:lnTo>
                      <a:lnTo>
                        <a:pt x="f25" y="f26"/>
                      </a:lnTo>
                      <a:lnTo>
                        <a:pt x="f27" y="f26"/>
                      </a:lnTo>
                      <a:lnTo>
                        <a:pt x="f28" y="f7"/>
                      </a:lnTo>
                      <a:lnTo>
                        <a:pt x="f29" y="f7"/>
                      </a:lnTo>
                      <a:lnTo>
                        <a:pt x="f30" y="f26"/>
                      </a:lnTo>
                      <a:lnTo>
                        <a:pt x="f31" y="f20"/>
                      </a:lnTo>
                      <a:lnTo>
                        <a:pt x="f32" y="f11"/>
                      </a:lnTo>
                      <a:lnTo>
                        <a:pt x="f33" y="f34"/>
                      </a:lnTo>
                      <a:lnTo>
                        <a:pt x="f35" y="f36"/>
                      </a:lnTo>
                      <a:lnTo>
                        <a:pt x="f37" y="f38"/>
                      </a:lnTo>
                      <a:lnTo>
                        <a:pt x="f39" y="f40"/>
                      </a:lnTo>
                      <a:lnTo>
                        <a:pt x="f41" y="f42"/>
                      </a:lnTo>
                      <a:lnTo>
                        <a:pt x="f43" y="f44"/>
                      </a:lnTo>
                      <a:lnTo>
                        <a:pt x="f45" y="f46"/>
                      </a:lnTo>
                      <a:lnTo>
                        <a:pt x="f47" y="f48"/>
                      </a:lnTo>
                      <a:lnTo>
                        <a:pt x="f49" y="f50"/>
                      </a:lnTo>
                      <a:lnTo>
                        <a:pt x="f51" y="f52"/>
                      </a:lnTo>
                      <a:lnTo>
                        <a:pt x="f53" y="f5"/>
                      </a:lnTo>
                      <a:lnTo>
                        <a:pt x="f54" y="f55"/>
                      </a:lnTo>
                      <a:lnTo>
                        <a:pt x="f56" y="f57"/>
                      </a:lnTo>
                      <a:lnTo>
                        <a:pt x="f58" y="f59"/>
                      </a:lnTo>
                      <a:lnTo>
                        <a:pt x="f60" y="f61"/>
                      </a:lnTo>
                      <a:lnTo>
                        <a:pt x="f62" y="f63"/>
                      </a:lnTo>
                      <a:lnTo>
                        <a:pt x="f64" y="f65"/>
                      </a:lnTo>
                      <a:lnTo>
                        <a:pt x="f66" y="f67"/>
                      </a:lnTo>
                      <a:lnTo>
                        <a:pt x="f68" y="f69"/>
                      </a:lnTo>
                      <a:lnTo>
                        <a:pt x="f70" y="f71"/>
                      </a:lnTo>
                      <a:lnTo>
                        <a:pt x="f6" y="f72"/>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89" name="Freeform 158"/>
                <p:cNvSpPr/>
                <p:nvPr/>
              </p:nvSpPr>
              <p:spPr>
                <a:xfrm>
                  <a:off x="1032839" y="5546160"/>
                  <a:ext cx="0" cy="0"/>
                </a:xfrm>
                <a:custGeom>
                  <a:avLst/>
                  <a:gdLst>
                    <a:gd name="f0" fmla="val 10800000"/>
                    <a:gd name="f1" fmla="val 5400000"/>
                    <a:gd name="f2" fmla="val 180"/>
                    <a:gd name="f3" fmla="val w"/>
                    <a:gd name="f4" fmla="val h"/>
                    <a:gd name="f5" fmla="val 0"/>
                    <a:gd name="f6" fmla="val 347"/>
                    <a:gd name="f7" fmla="val 84"/>
                    <a:gd name="f8" fmla="val 7"/>
                    <a:gd name="f9" fmla="val 28"/>
                    <a:gd name="f10" fmla="val 15"/>
                    <a:gd name="f11" fmla="val 43"/>
                    <a:gd name="f12" fmla="val 20"/>
                    <a:gd name="f13" fmla="val 51"/>
                    <a:gd name="f14" fmla="val 56"/>
                    <a:gd name="f15" fmla="val 35"/>
                    <a:gd name="f16" fmla="val 59"/>
                    <a:gd name="f17" fmla="val 61"/>
                    <a:gd name="f18" fmla="val 50"/>
                    <a:gd name="f19" fmla="val 64"/>
                    <a:gd name="f20" fmla="val 86"/>
                    <a:gd name="f21" fmla="val 91"/>
                    <a:gd name="f22" fmla="val 66"/>
                    <a:gd name="f23" fmla="val 142"/>
                    <a:gd name="f24" fmla="val 149"/>
                    <a:gd name="f25" fmla="val 157"/>
                    <a:gd name="f26" fmla="val 162"/>
                    <a:gd name="f27" fmla="val 169"/>
                    <a:gd name="f28" fmla="val 177"/>
                    <a:gd name="f29" fmla="val 185"/>
                    <a:gd name="f30" fmla="val 54"/>
                    <a:gd name="f31" fmla="val 192"/>
                    <a:gd name="f32" fmla="val 200"/>
                    <a:gd name="f33" fmla="val 205"/>
                    <a:gd name="f34" fmla="val 48"/>
                    <a:gd name="f35" fmla="val 213"/>
                    <a:gd name="f36" fmla="val 220"/>
                    <a:gd name="f37" fmla="val 228"/>
                    <a:gd name="f38" fmla="val 235"/>
                    <a:gd name="f39" fmla="val 240"/>
                    <a:gd name="f40" fmla="val 248"/>
                    <a:gd name="f41" fmla="val 256"/>
                    <a:gd name="f42" fmla="val 263"/>
                    <a:gd name="f43" fmla="val 69"/>
                    <a:gd name="f44" fmla="val 271"/>
                    <a:gd name="f45" fmla="val 71"/>
                    <a:gd name="f46" fmla="val 276"/>
                    <a:gd name="f47" fmla="val 74"/>
                    <a:gd name="f48" fmla="val 283"/>
                    <a:gd name="f49" fmla="val 76"/>
                    <a:gd name="f50" fmla="val 291"/>
                    <a:gd name="f51" fmla="val 79"/>
                    <a:gd name="f52" fmla="val 306"/>
                    <a:gd name="f53" fmla="val 311"/>
                    <a:gd name="f54" fmla="val 81"/>
                    <a:gd name="f55" fmla="val 342"/>
                    <a:gd name="f56" fmla="+- 0 0 0"/>
                    <a:gd name="f57" fmla="*/ f3 1 347"/>
                    <a:gd name="f58" fmla="*/ f4 1 84"/>
                    <a:gd name="f59" fmla="*/ f56 f0 1"/>
                    <a:gd name="f60" fmla="*/ 0 f57 1"/>
                    <a:gd name="f61" fmla="*/ 0 f58 1"/>
                    <a:gd name="f62" fmla="*/ f59 1 f2"/>
                    <a:gd name="f63" fmla="*/ 7 f57 1"/>
                    <a:gd name="f64" fmla="*/ 28 f58 1"/>
                    <a:gd name="f65" fmla="*/ 15 f57 1"/>
                    <a:gd name="f66" fmla="*/ 43 f58 1"/>
                    <a:gd name="f67" fmla="*/ 20 f57 1"/>
                    <a:gd name="f68" fmla="*/ 51 f58 1"/>
                    <a:gd name="f69" fmla="*/ 28 f57 1"/>
                    <a:gd name="f70" fmla="*/ 56 f58 1"/>
                    <a:gd name="f71" fmla="*/ 35 f57 1"/>
                    <a:gd name="f72" fmla="*/ 59 f58 1"/>
                    <a:gd name="f73" fmla="*/ 43 f57 1"/>
                    <a:gd name="f74" fmla="*/ 61 f58 1"/>
                    <a:gd name="f75" fmla="*/ 50 f57 1"/>
                    <a:gd name="f76" fmla="*/ 56 f57 1"/>
                    <a:gd name="f77" fmla="*/ 64 f58 1"/>
                    <a:gd name="f78" fmla="*/ 86 f57 1"/>
                    <a:gd name="f79" fmla="*/ 91 f57 1"/>
                    <a:gd name="f80" fmla="*/ 66 f58 1"/>
                    <a:gd name="f81" fmla="*/ 142 f57 1"/>
                    <a:gd name="f82" fmla="*/ 149 f57 1"/>
                    <a:gd name="f83" fmla="*/ 157 f57 1"/>
                    <a:gd name="f84" fmla="*/ 162 f57 1"/>
                    <a:gd name="f85" fmla="*/ 169 f57 1"/>
                    <a:gd name="f86" fmla="*/ 177 f57 1"/>
                    <a:gd name="f87" fmla="*/ 185 f57 1"/>
                    <a:gd name="f88" fmla="*/ 54 f58 1"/>
                    <a:gd name="f89" fmla="*/ 192 f57 1"/>
                    <a:gd name="f90" fmla="*/ 200 f57 1"/>
                    <a:gd name="f91" fmla="*/ 205 f57 1"/>
                    <a:gd name="f92" fmla="*/ 48 f58 1"/>
                    <a:gd name="f93" fmla="*/ 213 f57 1"/>
                    <a:gd name="f94" fmla="*/ 220 f57 1"/>
                    <a:gd name="f95" fmla="*/ 228 f57 1"/>
                    <a:gd name="f96" fmla="*/ 235 f57 1"/>
                    <a:gd name="f97" fmla="*/ 240 f57 1"/>
                    <a:gd name="f98" fmla="*/ 248 f57 1"/>
                    <a:gd name="f99" fmla="*/ 256 f57 1"/>
                    <a:gd name="f100" fmla="*/ 263 f57 1"/>
                    <a:gd name="f101" fmla="*/ 69 f58 1"/>
                    <a:gd name="f102" fmla="*/ 271 f57 1"/>
                    <a:gd name="f103" fmla="*/ 71 f58 1"/>
                    <a:gd name="f104" fmla="*/ 276 f57 1"/>
                    <a:gd name="f105" fmla="*/ 74 f58 1"/>
                    <a:gd name="f106" fmla="*/ 283 f57 1"/>
                    <a:gd name="f107" fmla="*/ 76 f58 1"/>
                    <a:gd name="f108" fmla="*/ 291 f57 1"/>
                    <a:gd name="f109" fmla="*/ 79 f58 1"/>
                    <a:gd name="f110" fmla="*/ 306 f57 1"/>
                    <a:gd name="f111" fmla="*/ 311 f57 1"/>
                    <a:gd name="f112" fmla="*/ 81 f58 1"/>
                    <a:gd name="f113" fmla="*/ 342 f57 1"/>
                    <a:gd name="f114" fmla="*/ 347 f57 1"/>
                    <a:gd name="f115" fmla="*/ 84 f58 1"/>
                    <a:gd name="f116" fmla="+- f62 0 f1"/>
                  </a:gdLst>
                  <a:ahLst/>
                  <a:cxnLst>
                    <a:cxn ang="3cd4">
                      <a:pos x="hc" y="t"/>
                    </a:cxn>
                    <a:cxn ang="0">
                      <a:pos x="r" y="vc"/>
                    </a:cxn>
                    <a:cxn ang="cd4">
                      <a:pos x="hc" y="b"/>
                    </a:cxn>
                    <a:cxn ang="cd2">
                      <a:pos x="l" y="vc"/>
                    </a:cxn>
                    <a:cxn ang="f116">
                      <a:pos x="f60" y="f61"/>
                    </a:cxn>
                    <a:cxn ang="f116">
                      <a:pos x="f63" y="f64"/>
                    </a:cxn>
                    <a:cxn ang="f116">
                      <a:pos x="f65" y="f66"/>
                    </a:cxn>
                    <a:cxn ang="f116">
                      <a:pos x="f67" y="f68"/>
                    </a:cxn>
                    <a:cxn ang="f116">
                      <a:pos x="f69" y="f70"/>
                    </a:cxn>
                    <a:cxn ang="f116">
                      <a:pos x="f71" y="f72"/>
                    </a:cxn>
                    <a:cxn ang="f116">
                      <a:pos x="f73" y="f74"/>
                    </a:cxn>
                    <a:cxn ang="f116">
                      <a:pos x="f75" y="f74"/>
                    </a:cxn>
                    <a:cxn ang="f116">
                      <a:pos x="f76" y="f77"/>
                    </a:cxn>
                    <a:cxn ang="f116">
                      <a:pos x="f78" y="f77"/>
                    </a:cxn>
                    <a:cxn ang="f116">
                      <a:pos x="f79" y="f80"/>
                    </a:cxn>
                    <a:cxn ang="f116">
                      <a:pos x="f81" y="f80"/>
                    </a:cxn>
                    <a:cxn ang="f116">
                      <a:pos x="f82" y="f77"/>
                    </a:cxn>
                    <a:cxn ang="f116">
                      <a:pos x="f83" y="f77"/>
                    </a:cxn>
                    <a:cxn ang="f116">
                      <a:pos x="f84" y="f74"/>
                    </a:cxn>
                    <a:cxn ang="f116">
                      <a:pos x="f85" y="f72"/>
                    </a:cxn>
                    <a:cxn ang="f116">
                      <a:pos x="f86" y="f70"/>
                    </a:cxn>
                    <a:cxn ang="f116">
                      <a:pos x="f87" y="f88"/>
                    </a:cxn>
                    <a:cxn ang="f116">
                      <a:pos x="f89" y="f68"/>
                    </a:cxn>
                    <a:cxn ang="f116">
                      <a:pos x="f90" y="f68"/>
                    </a:cxn>
                    <a:cxn ang="f116">
                      <a:pos x="f91" y="f92"/>
                    </a:cxn>
                    <a:cxn ang="f116">
                      <a:pos x="f93" y="f92"/>
                    </a:cxn>
                    <a:cxn ang="f116">
                      <a:pos x="f94" y="f68"/>
                    </a:cxn>
                    <a:cxn ang="f116">
                      <a:pos x="f95" y="f88"/>
                    </a:cxn>
                    <a:cxn ang="f116">
                      <a:pos x="f96" y="f70"/>
                    </a:cxn>
                    <a:cxn ang="f116">
                      <a:pos x="f97" y="f72"/>
                    </a:cxn>
                    <a:cxn ang="f116">
                      <a:pos x="f98" y="f77"/>
                    </a:cxn>
                    <a:cxn ang="f116">
                      <a:pos x="f99" y="f80"/>
                    </a:cxn>
                    <a:cxn ang="f116">
                      <a:pos x="f100" y="f101"/>
                    </a:cxn>
                    <a:cxn ang="f116">
                      <a:pos x="f102" y="f103"/>
                    </a:cxn>
                    <a:cxn ang="f116">
                      <a:pos x="f104" y="f105"/>
                    </a:cxn>
                    <a:cxn ang="f116">
                      <a:pos x="f106" y="f107"/>
                    </a:cxn>
                    <a:cxn ang="f116">
                      <a:pos x="f108" y="f109"/>
                    </a:cxn>
                    <a:cxn ang="f116">
                      <a:pos x="f110" y="f109"/>
                    </a:cxn>
                    <a:cxn ang="f116">
                      <a:pos x="f111" y="f112"/>
                    </a:cxn>
                    <a:cxn ang="f116">
                      <a:pos x="f113" y="f112"/>
                    </a:cxn>
                    <a:cxn ang="f116">
                      <a:pos x="f114" y="f115"/>
                    </a:cxn>
                  </a:cxnLst>
                  <a:rect l="l" t="t" r="r" b="b"/>
                  <a:pathLst>
                    <a:path w="347" h="84">
                      <a:moveTo>
                        <a:pt x="f5" y="f5"/>
                      </a:moveTo>
                      <a:lnTo>
                        <a:pt x="f8" y="f9"/>
                      </a:lnTo>
                      <a:lnTo>
                        <a:pt x="f10" y="f11"/>
                      </a:lnTo>
                      <a:lnTo>
                        <a:pt x="f12" y="f13"/>
                      </a:lnTo>
                      <a:lnTo>
                        <a:pt x="f9" y="f14"/>
                      </a:lnTo>
                      <a:lnTo>
                        <a:pt x="f15" y="f16"/>
                      </a:lnTo>
                      <a:lnTo>
                        <a:pt x="f11" y="f17"/>
                      </a:lnTo>
                      <a:lnTo>
                        <a:pt x="f18" y="f17"/>
                      </a:lnTo>
                      <a:lnTo>
                        <a:pt x="f14" y="f19"/>
                      </a:lnTo>
                      <a:lnTo>
                        <a:pt x="f20" y="f19"/>
                      </a:lnTo>
                      <a:lnTo>
                        <a:pt x="f21" y="f22"/>
                      </a:lnTo>
                      <a:lnTo>
                        <a:pt x="f23" y="f22"/>
                      </a:lnTo>
                      <a:lnTo>
                        <a:pt x="f24" y="f19"/>
                      </a:lnTo>
                      <a:lnTo>
                        <a:pt x="f25" y="f19"/>
                      </a:lnTo>
                      <a:lnTo>
                        <a:pt x="f26" y="f17"/>
                      </a:lnTo>
                      <a:lnTo>
                        <a:pt x="f27" y="f16"/>
                      </a:lnTo>
                      <a:lnTo>
                        <a:pt x="f28" y="f14"/>
                      </a:lnTo>
                      <a:lnTo>
                        <a:pt x="f29" y="f30"/>
                      </a:lnTo>
                      <a:lnTo>
                        <a:pt x="f31" y="f13"/>
                      </a:lnTo>
                      <a:lnTo>
                        <a:pt x="f32" y="f13"/>
                      </a:lnTo>
                      <a:lnTo>
                        <a:pt x="f33" y="f34"/>
                      </a:lnTo>
                      <a:lnTo>
                        <a:pt x="f35" y="f34"/>
                      </a:lnTo>
                      <a:lnTo>
                        <a:pt x="f36" y="f13"/>
                      </a:lnTo>
                      <a:lnTo>
                        <a:pt x="f37" y="f30"/>
                      </a:lnTo>
                      <a:lnTo>
                        <a:pt x="f38" y="f14"/>
                      </a:lnTo>
                      <a:lnTo>
                        <a:pt x="f39" y="f16"/>
                      </a:lnTo>
                      <a:lnTo>
                        <a:pt x="f40" y="f19"/>
                      </a:lnTo>
                      <a:lnTo>
                        <a:pt x="f41" y="f22"/>
                      </a:lnTo>
                      <a:lnTo>
                        <a:pt x="f42" y="f43"/>
                      </a:lnTo>
                      <a:lnTo>
                        <a:pt x="f44" y="f45"/>
                      </a:lnTo>
                      <a:lnTo>
                        <a:pt x="f46" y="f47"/>
                      </a:lnTo>
                      <a:lnTo>
                        <a:pt x="f48" y="f49"/>
                      </a:lnTo>
                      <a:lnTo>
                        <a:pt x="f50" y="f51"/>
                      </a:lnTo>
                      <a:lnTo>
                        <a:pt x="f52" y="f51"/>
                      </a:lnTo>
                      <a:lnTo>
                        <a:pt x="f53" y="f54"/>
                      </a:lnTo>
                      <a:lnTo>
                        <a:pt x="f55" y="f54"/>
                      </a:lnTo>
                      <a:lnTo>
                        <a:pt x="f6" y="f7"/>
                      </a:lnTo>
                    </a:path>
                  </a:pathLst>
                </a:custGeom>
                <a:noFill/>
                <a:ln w="23760">
                  <a:solidFill>
                    <a:srgbClr val="FF0000"/>
                  </a:solidFill>
                  <a:prstDash val="solid"/>
                  <a:round/>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grpSp>
        <p:sp>
          <p:nvSpPr>
            <p:cNvPr id="90" name="Line 159"/>
            <p:cNvSpPr/>
            <p:nvPr/>
          </p:nvSpPr>
          <p:spPr>
            <a:xfrm flipV="1">
              <a:off x="3006720" y="3852720"/>
              <a:ext cx="406440" cy="463680"/>
            </a:xfrm>
            <a:prstGeom prst="line">
              <a:avLst/>
            </a:prstGeom>
            <a:noFill/>
            <a:ln w="9360">
              <a:solidFill>
                <a:srgbClr val="FF0000"/>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91" name="Rectangle 160"/>
            <p:cNvSpPr/>
            <p:nvPr/>
          </p:nvSpPr>
          <p:spPr>
            <a:xfrm>
              <a:off x="2034719" y="3429000"/>
              <a:ext cx="27136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solidFill>
                    <a:srgbClr val="FF0000"/>
                  </a:solidFill>
                  <a:latin typeface="Liberation Serif" pitchFamily="18"/>
                  <a:ea typeface="DejaVu LGC Sans" pitchFamily="2"/>
                  <a:cs typeface="DejaVu LGC Sans" pitchFamily="2"/>
                </a:rPr>
                <a:t>Segnale elettrico</a:t>
              </a:r>
            </a:p>
          </p:txBody>
        </p:sp>
      </p:grpSp>
      <p:sp>
        <p:nvSpPr>
          <p:cNvPr id="92" name="Rectangle 162"/>
          <p:cNvSpPr/>
          <p:nvPr/>
        </p:nvSpPr>
        <p:spPr>
          <a:xfrm>
            <a:off x="4812840" y="5517232"/>
            <a:ext cx="2129760" cy="581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Filo carico </a:t>
            </a:r>
            <a:r>
              <a:rPr lang="it-IT" sz="3200" dirty="0">
                <a:latin typeface="Liberation Serif" pitchFamily="18"/>
                <a:ea typeface="DejaVu LGC Sans" pitchFamily="2"/>
                <a:cs typeface="DejaVu LGC Sans" pitchFamily="2"/>
              </a:rPr>
              <a:t>+</a:t>
            </a:r>
          </a:p>
        </p:txBody>
      </p:sp>
      <p:grpSp>
        <p:nvGrpSpPr>
          <p:cNvPr id="93" name="Group 166"/>
          <p:cNvGrpSpPr/>
          <p:nvPr/>
        </p:nvGrpSpPr>
        <p:grpSpPr>
          <a:xfrm>
            <a:off x="1091880" y="4272120"/>
            <a:ext cx="432359" cy="1596239"/>
            <a:chOff x="1091880" y="4272120"/>
            <a:chExt cx="432359" cy="1596239"/>
          </a:xfrm>
        </p:grpSpPr>
        <p:sp>
          <p:nvSpPr>
            <p:cNvPr id="94" name="Rectangle 163"/>
            <p:cNvSpPr/>
            <p:nvPr/>
          </p:nvSpPr>
          <p:spPr>
            <a:xfrm>
              <a:off x="1091880" y="427212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95" name="Rectangle 164"/>
            <p:cNvSpPr/>
            <p:nvPr/>
          </p:nvSpPr>
          <p:spPr>
            <a:xfrm>
              <a:off x="1091880" y="484956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96" name="Rectangle 165"/>
            <p:cNvSpPr/>
            <p:nvPr/>
          </p:nvSpPr>
          <p:spPr>
            <a:xfrm>
              <a:off x="1091880" y="540864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grpSp>
      <p:grpSp>
        <p:nvGrpSpPr>
          <p:cNvPr id="97" name="Group 167"/>
          <p:cNvGrpSpPr/>
          <p:nvPr/>
        </p:nvGrpSpPr>
        <p:grpSpPr>
          <a:xfrm>
            <a:off x="2518920" y="4273560"/>
            <a:ext cx="432359" cy="1596238"/>
            <a:chOff x="2518920" y="4273560"/>
            <a:chExt cx="432359" cy="1596238"/>
          </a:xfrm>
        </p:grpSpPr>
        <p:sp>
          <p:nvSpPr>
            <p:cNvPr id="98" name="Rectangle 168"/>
            <p:cNvSpPr/>
            <p:nvPr/>
          </p:nvSpPr>
          <p:spPr>
            <a:xfrm>
              <a:off x="2518920" y="427356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99" name="Rectangle 169"/>
            <p:cNvSpPr/>
            <p:nvPr/>
          </p:nvSpPr>
          <p:spPr>
            <a:xfrm>
              <a:off x="2518920" y="485100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100" name="Rectangle 170"/>
            <p:cNvSpPr/>
            <p:nvPr/>
          </p:nvSpPr>
          <p:spPr>
            <a:xfrm>
              <a:off x="2518920" y="5410079"/>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grpSp>
      <p:sp>
        <p:nvSpPr>
          <p:cNvPr id="101" name="Line 172"/>
          <p:cNvSpPr/>
          <p:nvPr/>
        </p:nvSpPr>
        <p:spPr>
          <a:xfrm>
            <a:off x="4108320" y="5702400"/>
            <a:ext cx="870120" cy="247679"/>
          </a:xfrm>
          <a:prstGeom prst="line">
            <a:avLst/>
          </a:prstGeom>
          <a:noFill/>
          <a:ln w="9360">
            <a:solidFill>
              <a:srgbClr val="000000"/>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02" name="Rectangle 174"/>
          <p:cNvSpPr/>
          <p:nvPr/>
        </p:nvSpPr>
        <p:spPr>
          <a:xfrm>
            <a:off x="4780800" y="5085184"/>
            <a:ext cx="43228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Mezzo (gas o anche solido)</a:t>
            </a:r>
          </a:p>
        </p:txBody>
      </p:sp>
      <p:sp>
        <p:nvSpPr>
          <p:cNvPr id="103" name="Line 175"/>
          <p:cNvSpPr/>
          <p:nvPr/>
        </p:nvSpPr>
        <p:spPr>
          <a:xfrm>
            <a:off x="3728880" y="4684680"/>
            <a:ext cx="1203480" cy="623879"/>
          </a:xfrm>
          <a:prstGeom prst="line">
            <a:avLst/>
          </a:prstGeom>
          <a:noFill/>
          <a:ln w="9360">
            <a:solidFill>
              <a:srgbClr val="000000"/>
            </a:solidFill>
            <a:prstDash val="solid"/>
            <a:miter/>
            <a:tailEnd type="arrow"/>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grpSp>
        <p:nvGrpSpPr>
          <p:cNvPr id="104" name="Group 177"/>
          <p:cNvGrpSpPr/>
          <p:nvPr/>
        </p:nvGrpSpPr>
        <p:grpSpPr>
          <a:xfrm>
            <a:off x="4035240" y="4275000"/>
            <a:ext cx="432359" cy="1596599"/>
            <a:chOff x="4035240" y="4275000"/>
            <a:chExt cx="432359" cy="1596599"/>
          </a:xfrm>
        </p:grpSpPr>
        <p:sp>
          <p:nvSpPr>
            <p:cNvPr id="105" name="Rectangle 178"/>
            <p:cNvSpPr/>
            <p:nvPr/>
          </p:nvSpPr>
          <p:spPr>
            <a:xfrm>
              <a:off x="4035240" y="427500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106" name="Rectangle 179"/>
            <p:cNvSpPr/>
            <p:nvPr/>
          </p:nvSpPr>
          <p:spPr>
            <a:xfrm>
              <a:off x="4035240" y="485280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107" name="Rectangle 180"/>
            <p:cNvSpPr/>
            <p:nvPr/>
          </p:nvSpPr>
          <p:spPr>
            <a:xfrm>
              <a:off x="4035240" y="541188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grpSp>
      <p:grpSp>
        <p:nvGrpSpPr>
          <p:cNvPr id="108" name="Group 181"/>
          <p:cNvGrpSpPr/>
          <p:nvPr/>
        </p:nvGrpSpPr>
        <p:grpSpPr>
          <a:xfrm>
            <a:off x="225000" y="4287960"/>
            <a:ext cx="432359" cy="1596239"/>
            <a:chOff x="225000" y="4287960"/>
            <a:chExt cx="432359" cy="1596239"/>
          </a:xfrm>
        </p:grpSpPr>
        <p:sp>
          <p:nvSpPr>
            <p:cNvPr id="109" name="Rectangle 182"/>
            <p:cNvSpPr/>
            <p:nvPr/>
          </p:nvSpPr>
          <p:spPr>
            <a:xfrm>
              <a:off x="225000" y="428796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110" name="Rectangle 183"/>
            <p:cNvSpPr/>
            <p:nvPr/>
          </p:nvSpPr>
          <p:spPr>
            <a:xfrm>
              <a:off x="225000" y="486540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sp>
          <p:nvSpPr>
            <p:cNvPr id="111" name="Rectangle 184"/>
            <p:cNvSpPr/>
            <p:nvPr/>
          </p:nvSpPr>
          <p:spPr>
            <a:xfrm>
              <a:off x="225000" y="5424480"/>
              <a:ext cx="4323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a:t>
              </a:r>
            </a:p>
          </p:txBody>
        </p:sp>
      </p:grpSp>
      <p:grpSp>
        <p:nvGrpSpPr>
          <p:cNvPr id="113" name="Group 188"/>
          <p:cNvGrpSpPr/>
          <p:nvPr/>
        </p:nvGrpSpPr>
        <p:grpSpPr>
          <a:xfrm>
            <a:off x="5456160" y="3486239"/>
            <a:ext cx="505080" cy="520560"/>
            <a:chOff x="5456160" y="3486239"/>
            <a:chExt cx="505080" cy="520560"/>
          </a:xfrm>
        </p:grpSpPr>
        <p:sp>
          <p:nvSpPr>
            <p:cNvPr id="114" name="Oval 44"/>
            <p:cNvSpPr/>
            <p:nvPr/>
          </p:nvSpPr>
          <p:spPr>
            <a:xfrm>
              <a:off x="5840280" y="3768840"/>
              <a:ext cx="120960" cy="1252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w="1908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15" name="Rectangle 186"/>
            <p:cNvSpPr/>
            <p:nvPr/>
          </p:nvSpPr>
          <p:spPr>
            <a:xfrm>
              <a:off x="5456160" y="3486239"/>
              <a:ext cx="47952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800">
                  <a:latin typeface="Liberation Serif" pitchFamily="18"/>
                  <a:ea typeface="DejaVu LGC Sans" pitchFamily="2"/>
                  <a:cs typeface="DejaVu LGC Sans" pitchFamily="2"/>
                </a:rPr>
                <a:t>+</a:t>
              </a:r>
            </a:p>
          </p:txBody>
        </p:sp>
      </p:grpSp>
      <p:grpSp>
        <p:nvGrpSpPr>
          <p:cNvPr id="116" name="Group 189"/>
          <p:cNvGrpSpPr/>
          <p:nvPr/>
        </p:nvGrpSpPr>
        <p:grpSpPr>
          <a:xfrm>
            <a:off x="7211880" y="2746440"/>
            <a:ext cx="398879" cy="520560"/>
            <a:chOff x="7211880" y="2746440"/>
            <a:chExt cx="398879" cy="520560"/>
          </a:xfrm>
        </p:grpSpPr>
        <p:sp>
          <p:nvSpPr>
            <p:cNvPr id="117" name="Oval 43"/>
            <p:cNvSpPr/>
            <p:nvPr/>
          </p:nvSpPr>
          <p:spPr>
            <a:xfrm>
              <a:off x="7211880" y="3041640"/>
              <a:ext cx="108000" cy="1033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33CC33"/>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18" name="Rectangle 187"/>
            <p:cNvSpPr/>
            <p:nvPr/>
          </p:nvSpPr>
          <p:spPr>
            <a:xfrm>
              <a:off x="7303679" y="2746440"/>
              <a:ext cx="307080" cy="52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1">
                <a:buNone/>
                <a:tabLst/>
              </a:pPr>
              <a:r>
                <a:rPr lang="it-IT" sz="2800">
                  <a:latin typeface="Liberation Serif" pitchFamily="18"/>
                  <a:ea typeface="DejaVu LGC Sans" pitchFamily="2"/>
                  <a:cs typeface="DejaVu LGC Sans" pitchFamily="2"/>
                </a:rPr>
                <a:t>-</a:t>
              </a:r>
            </a:p>
          </p:txBody>
        </p:sp>
      </p:grpSp>
      <p:cxnSp>
        <p:nvCxnSpPr>
          <p:cNvPr id="119" name="Connettore 1 118"/>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Segnaposto numero diapositiva 119"/>
          <p:cNvSpPr>
            <a:spLocks noGrp="1"/>
          </p:cNvSpPr>
          <p:nvPr>
            <p:ph type="sldNum" sz="quarter" idx="12"/>
          </p:nvPr>
        </p:nvSpPr>
        <p:spPr/>
        <p:txBody>
          <a:bodyPr/>
          <a:lstStyle/>
          <a:p>
            <a:fld id="{B007B441-5312-499D-93C3-6E37886527FA}" type="slidenum">
              <a:rPr lang="it-IT" smtClean="0"/>
              <a:pPr/>
              <a:t>13</a:t>
            </a:fld>
            <a:endParaRPr lang="it-IT"/>
          </a:p>
        </p:txBody>
      </p:sp>
    </p:spTree>
    <p:extLst>
      <p:ext uri="{BB962C8B-B14F-4D97-AF65-F5344CB8AC3E}">
        <p14:creationId xmlns:p14="http://schemas.microsoft.com/office/powerpoint/2010/main" val="4020469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path" accel="500" decel="500" fill="hold" nodeType="clickEffect">
                                  <p:stCondLst>
                                    <p:cond delay="0"/>
                                  </p:stCondLst>
                                  <p:childTnLst>
                                    <p:animMotion origin="layout" path="M 0.00782 -0.00208 L 0.26424 -0.24948">
                                      <p:cBhvr>
                                        <p:cTn id="6" dur="2000" fill="hold"/>
                                        <p:tgtEl>
                                          <p:spTgt spid="113"/>
                                        </p:tgtEl>
                                      </p:cBhvr>
                                    </p:animMotion>
                                  </p:childTnLst>
                                </p:cTn>
                              </p:par>
                              <p:par>
                                <p:cTn id="7" presetClass="path" accel="500" decel="500" fill="hold" nodeType="withEffect">
                                  <p:stCondLst>
                                    <p:cond delay="500"/>
                                  </p:stCondLst>
                                  <p:childTnLst>
                                    <p:animMotion origin="layout" path="M -1.11111 -6 2.13873 -6 L 0.15625 0.0467">
                                      <p:cBhvr>
                                        <p:cTn id="8" dur="3000" fill="hold"/>
                                        <p:tgtEl>
                                          <p:spTgt spid="116"/>
                                        </p:tgtEl>
                                      </p:cBhvr>
                                    </p:animMotion>
                                  </p:childTnLst>
                                </p:cTn>
                              </p:par>
                            </p:childTnLst>
                          </p:cTn>
                        </p:par>
                      </p:childTnLst>
                    </p:cTn>
                  </p:par>
                  <p:par>
                    <p:cTn id="9" fill="hold">
                      <p:stCondLst>
                        <p:cond delay="indefinite"/>
                      </p:stCondLst>
                      <p:childTnLst>
                        <p:par>
                          <p:cTn id="10" fill="hold">
                            <p:stCondLst>
                              <p:cond delay="0"/>
                            </p:stCondLst>
                            <p:childTnLst>
                              <p:par>
                                <p:cTn id="11" presetClass="path" accel="500" decel="500" fill="hold" grpId="0" nodeType="clickEffect">
                                  <p:stCondLst>
                                    <p:cond delay="0"/>
                                  </p:stCondLst>
                                  <p:childTnLst>
                                    <p:animMotion origin="layout" path="M -3.88889 -6 -2.59259 -6 L 0.13021 0.40695">
                                      <p:cBhvr>
                                        <p:cTn id="12" dur="3000" fill="hold"/>
                                        <p:tgtEl>
                                          <p:spTgt spid="43"/>
                                        </p:tgtEl>
                                      </p:cBhvr>
                                    </p:animMotion>
                                  </p:childTnLst>
                                </p:cTn>
                              </p:par>
                              <p:par>
                                <p:cTn id="13" presetClass="path" accel="500" decel="500" fill="hold" grpId="1" nodeType="withEffect">
                                  <p:stCondLst>
                                    <p:cond delay="500"/>
                                  </p:stCondLst>
                                  <p:childTnLst>
                                    <p:animMotion origin="layout" path="M 5 -6 2.22222 -6 L 0.07084 0.00555">
                                      <p:cBhvr>
                                        <p:cTn id="14" dur="2000" fill="hold"/>
                                        <p:tgtEl>
                                          <p:spTgt spid="50"/>
                                        </p:tgtEl>
                                      </p:cBhvr>
                                    </p:animMotion>
                                  </p:childTnLst>
                                </p:cTn>
                              </p:par>
                              <p:par>
                                <p:cTn id="15" presetClass="path" accel="500" decel="500" fill="hold" grpId="1" nodeType="withEffect">
                                  <p:stCondLst>
                                    <p:cond delay="500"/>
                                  </p:stCondLst>
                                  <p:childTnLst>
                                    <p:animMotion origin="layout" path="M 5.55556 -7 2.96296 -6 L 0.0625 -0.00973">
                                      <p:cBhvr>
                                        <p:cTn id="16" dur="2000" fill="hold"/>
                                        <p:tgtEl>
                                          <p:spTgt spid="54"/>
                                        </p:tgtEl>
                                      </p:cBhvr>
                                    </p:animMotion>
                                  </p:childTnLst>
                                </p:cTn>
                              </p:par>
                              <p:par>
                                <p:cTn id="17" presetClass="path" accel="500" decel="500" fill="hold" grpId="1" nodeType="withEffect">
                                  <p:stCondLst>
                                    <p:cond delay="500"/>
                                  </p:stCondLst>
                                  <p:childTnLst>
                                    <p:animMotion origin="layout" path="M -0.00034 0.00046 L 0.06146 -0.02963">
                                      <p:cBhvr>
                                        <p:cTn id="18" dur="2000" fill="hold"/>
                                        <p:tgtEl>
                                          <p:spTgt spid="55"/>
                                        </p:tgtEl>
                                      </p:cBhvr>
                                    </p:animMotion>
                                  </p:childTnLst>
                                </p:cTn>
                              </p:par>
                              <p:par>
                                <p:cTn id="19" presetClass="path" accel="500" decel="500" fill="hold" grpId="1" nodeType="withEffect">
                                  <p:stCondLst>
                                    <p:cond delay="500"/>
                                  </p:stCondLst>
                                  <p:childTnLst>
                                    <p:animMotion origin="layout" path="M 3.88889 -6 -3.7037 -6 L -0.02605 0.02778">
                                      <p:cBhvr>
                                        <p:cTn id="20" dur="2000" fill="hold"/>
                                        <p:tgtEl>
                                          <p:spTgt spid="52"/>
                                        </p:tgtEl>
                                      </p:cBhvr>
                                    </p:animMotion>
                                  </p:childTnLst>
                                </p:cTn>
                              </p:par>
                              <p:par>
                                <p:cTn id="21" presetClass="path" accel="500" decel="500" fill="hold" grpId="1" nodeType="withEffect">
                                  <p:stCondLst>
                                    <p:cond delay="500"/>
                                  </p:stCondLst>
                                  <p:childTnLst>
                                    <p:animMotion origin="layout" path="M -0.00173 0.00116 L -0.02673 0.00949">
                                      <p:cBhvr>
                                        <p:cTn id="22" dur="2000" fill="hold"/>
                                        <p:tgtEl>
                                          <p:spTgt spid="53"/>
                                        </p:tgtEl>
                                      </p:cBhvr>
                                    </p:animMotion>
                                  </p:childTnLst>
                                </p:cTn>
                              </p:par>
                              <p:par>
                                <p:cTn id="23" presetClass="path" accel="500" decel="500" fill="hold" grpId="1" nodeType="withEffect">
                                  <p:stCondLst>
                                    <p:cond delay="500"/>
                                  </p:stCondLst>
                                  <p:childTnLst>
                                    <p:animMotion origin="layout" path="M -4.44444 -6 0 L -0.0368 -0.00509">
                                      <p:cBhvr>
                                        <p:cTn id="24" dur="2000" fill="hold"/>
                                        <p:tgtEl>
                                          <p:spTgt spid="56"/>
                                        </p:tgtEl>
                                      </p:cBhvr>
                                    </p:animMotion>
                                  </p:childTnLst>
                                </p:cTn>
                              </p:par>
                              <p:par>
                                <p:cTn id="25" presetClass="path" accel="500" decel="500" fill="hold" grpId="1" nodeType="withEffect">
                                  <p:stCondLst>
                                    <p:cond delay="1000"/>
                                  </p:stCondLst>
                                  <p:childTnLst>
                                    <p:animMotion origin="layout" path="M 4.44444 -6 0 L -0.05487 0.01991">
                                      <p:cBhvr>
                                        <p:cTn id="26" dur="2000" fill="hold"/>
                                        <p:tgtEl>
                                          <p:spTgt spid="57"/>
                                        </p:tgtEl>
                                      </p:cBhvr>
                                    </p:animMotion>
                                  </p:childTnLst>
                                </p:cTn>
                              </p:par>
                              <p:par>
                                <p:cTn id="27" presetClass="path" accel="500" decel="500" fill="hold" grpId="1" nodeType="withEffect">
                                  <p:stCondLst>
                                    <p:cond delay="1000"/>
                                  </p:stCondLst>
                                  <p:childTnLst>
                                    <p:animMotion origin="layout" path="M -3.88889 -6 2.22222 -6 L -0.05833 0.00926">
                                      <p:cBhvr>
                                        <p:cTn id="28" dur="2000" fill="hold"/>
                                        <p:tgtEl>
                                          <p:spTgt spid="58"/>
                                        </p:tgtEl>
                                      </p:cBhvr>
                                    </p:animMotion>
                                  </p:childTnLst>
                                </p:cTn>
                              </p:par>
                              <p:par>
                                <p:cTn id="29" presetClass="path" accel="500" decel="500" fill="hold" grpId="1" nodeType="withEffect">
                                  <p:stCondLst>
                                    <p:cond delay="1000"/>
                                  </p:stCondLst>
                                  <p:childTnLst>
                                    <p:animMotion origin="layout" path="M -5.55556 -7 3.33333 -6 L -0.06285 -0.00324">
                                      <p:cBhvr>
                                        <p:cTn id="30" dur="2000" fill="hold"/>
                                        <p:tgtEl>
                                          <p:spTgt spid="59"/>
                                        </p:tgtEl>
                                      </p:cBhvr>
                                    </p:animMotion>
                                  </p:childTnLst>
                                </p:cTn>
                              </p:par>
                              <p:par>
                                <p:cTn id="31" presetClass="path" accel="500" decel="500" fill="hold" grpId="1" nodeType="withEffect">
                                  <p:stCondLst>
                                    <p:cond delay="1000"/>
                                  </p:stCondLst>
                                  <p:childTnLst>
                                    <p:animMotion origin="layout" path="M 2.22222 -6 -3.7037 -6 L 0.03854 -0.00694">
                                      <p:cBhvr>
                                        <p:cTn id="32" dur="2000" fill="hold"/>
                                        <p:tgtEl>
                                          <p:spTgt spid="60"/>
                                        </p:tgtEl>
                                      </p:cBhvr>
                                    </p:animMotion>
                                  </p:childTnLst>
                                </p:cTn>
                              </p:par>
                              <p:par>
                                <p:cTn id="33" presetClass="path" accel="500" decel="500" fill="hold" grpId="1" nodeType="withEffect">
                                  <p:stCondLst>
                                    <p:cond delay="1000"/>
                                  </p:stCondLst>
                                  <p:childTnLst>
                                    <p:animMotion origin="layout" path="M -1.66667 -6 -1.48148 -6 L 0.03542 -0.02037">
                                      <p:cBhvr>
                                        <p:cTn id="34" dur="2000" fill="hold"/>
                                        <p:tgtEl>
                                          <p:spTgt spid="61"/>
                                        </p:tgtEl>
                                      </p:cBhvr>
                                    </p:animMotion>
                                  </p:childTnLst>
                                </p:cTn>
                              </p:par>
                              <p:par>
                                <p:cTn id="35" presetClass="path" accel="500" decel="500" fill="hold" grpId="1" nodeType="withEffect">
                                  <p:stCondLst>
                                    <p:cond delay="1000"/>
                                  </p:stCondLst>
                                  <p:childTnLst>
                                    <p:animMotion origin="layout" path="M 4.44444 -6 4.81481 -6 L 0.03194 -0.03704">
                                      <p:cBhvr>
                                        <p:cTn id="36" dur="2000" fill="hold"/>
                                        <p:tgtEl>
                                          <p:spTgt spid="62"/>
                                        </p:tgtEl>
                                      </p:cBhvr>
                                    </p:animMotion>
                                  </p:childTnLst>
                                </p:cTn>
                              </p:par>
                              <p:par>
                                <p:cTn id="37" presetClass="path" accel="500" decel="500" fill="hold" grpId="1" nodeType="withEffect">
                                  <p:stCondLst>
                                    <p:cond delay="1500"/>
                                  </p:stCondLst>
                                  <p:childTnLst>
                                    <p:animMotion origin="layout" path="M -1.11111 -6 -4.07407 -6 L -0.07917 0.02917">
                                      <p:cBhvr>
                                        <p:cTn id="38" dur="2000" fill="hold"/>
                                        <p:tgtEl>
                                          <p:spTgt spid="63"/>
                                        </p:tgtEl>
                                      </p:cBhvr>
                                    </p:animMotion>
                                  </p:childTnLst>
                                </p:cTn>
                              </p:par>
                              <p:par>
                                <p:cTn id="39" presetClass="path" accel="500" decel="500" fill="hold" grpId="1" nodeType="withEffect">
                                  <p:stCondLst>
                                    <p:cond delay="1500"/>
                                  </p:stCondLst>
                                  <p:childTnLst>
                                    <p:animMotion origin="layout" path="M -2.22222 -6 -1.85185 -6 L -0.08368 0.01759">
                                      <p:cBhvr>
                                        <p:cTn id="40" dur="2000" fill="hold"/>
                                        <p:tgtEl>
                                          <p:spTgt spid="64"/>
                                        </p:tgtEl>
                                      </p:cBhvr>
                                    </p:animMotion>
                                  </p:childTnLst>
                                </p:cTn>
                              </p:par>
                              <p:par>
                                <p:cTn id="41" presetClass="path" accel="500" decel="500" fill="hold" grpId="1" nodeType="withEffect">
                                  <p:stCondLst>
                                    <p:cond delay="1500"/>
                                  </p:stCondLst>
                                  <p:childTnLst>
                                    <p:animMotion origin="layout" path="M -4.44444 -6 -1.85185 -6 L -0.08611 0.00509">
                                      <p:cBhvr>
                                        <p:cTn id="42" dur="2000" fill="hold"/>
                                        <p:tgtEl>
                                          <p:spTgt spid="65"/>
                                        </p:tgtEl>
                                      </p:cBhvr>
                                    </p:animMotion>
                                  </p:childTnLst>
                                </p:cTn>
                              </p:par>
                              <p:par>
                                <p:cTn id="43" presetClass="path" accel="500" decel="500" fill="hold" grpId="1" nodeType="withEffect">
                                  <p:stCondLst>
                                    <p:cond delay="1500"/>
                                  </p:stCondLst>
                                  <p:childTnLst>
                                    <p:animMotion origin="layout" path="M -4.44444 -6 3.7037 -7 L 0.01389 -0.00046">
                                      <p:cBhvr>
                                        <p:cTn id="44" dur="2000" fill="hold"/>
                                        <p:tgtEl>
                                          <p:spTgt spid="66"/>
                                        </p:tgtEl>
                                      </p:cBhvr>
                                    </p:animMotion>
                                  </p:childTnLst>
                                </p:cTn>
                              </p:par>
                              <p:par>
                                <p:cTn id="45" presetClass="path" accel="500" decel="500" fill="hold" grpId="1" nodeType="withEffect">
                                  <p:stCondLst>
                                    <p:cond delay="1500"/>
                                  </p:stCondLst>
                                  <p:childTnLst>
                                    <p:animMotion origin="layout" path="M -0.0007 -7.40741 -7 L 0.01285 -0.0088">
                                      <p:cBhvr>
                                        <p:cTn id="46" dur="2000" fill="hold"/>
                                        <p:tgtEl>
                                          <p:spTgt spid="67"/>
                                        </p:tgtEl>
                                      </p:cBhvr>
                                    </p:animMotion>
                                  </p:childTnLst>
                                </p:cTn>
                              </p:par>
                              <p:par>
                                <p:cTn id="47" presetClass="path" accel="500" decel="500" fill="hold" grpId="1" nodeType="withEffect">
                                  <p:stCondLst>
                                    <p:cond delay="1500"/>
                                  </p:stCondLst>
                                  <p:childTnLst>
                                    <p:animMotion origin="layout" path="M -3.33333 -6 -4.81481 -6 L 0.01111 -0.02129">
                                      <p:cBhvr>
                                        <p:cTn id="48" dur="2000" fill="hold"/>
                                        <p:tgtEl>
                                          <p:spTgt spid="68"/>
                                        </p:tgtEl>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0" grpId="1" animBg="1"/>
      <p:bldP spid="52" grpId="0"/>
      <p:bldP spid="52" grpId="1" animBg="1"/>
      <p:bldP spid="53" grpId="0"/>
      <p:bldP spid="53" grpId="1" animBg="1"/>
      <p:bldP spid="54" grpId="0"/>
      <p:bldP spid="54" grpId="1" animBg="1"/>
      <p:bldP spid="55" grpId="0"/>
      <p:bldP spid="55" grpId="1" animBg="1"/>
      <p:bldP spid="56" grpId="0"/>
      <p:bldP spid="56" grpId="1" animBg="1"/>
      <p:bldP spid="57" grpId="0"/>
      <p:bldP spid="57" grpId="1" animBg="1"/>
      <p:bldP spid="58" grpId="0"/>
      <p:bldP spid="58" grpId="1" animBg="1"/>
      <p:bldP spid="59" grpId="0"/>
      <p:bldP spid="59" grpId="1" animBg="1"/>
      <p:bldP spid="60" grpId="0"/>
      <p:bldP spid="60" grpId="1" animBg="1"/>
      <p:bldP spid="61" grpId="0"/>
      <p:bldP spid="61" grpId="1" animBg="1"/>
      <p:bldP spid="62" grpId="0"/>
      <p:bldP spid="62" grpId="1" animBg="1"/>
      <p:bldP spid="63" grpId="0"/>
      <p:bldP spid="63" grpId="1" animBg="1"/>
      <p:bldP spid="64" grpId="0"/>
      <p:bldP spid="64" grpId="1" animBg="1"/>
      <p:bldP spid="65" grpId="0"/>
      <p:bldP spid="65" grpId="1" animBg="1"/>
      <p:bldP spid="66" grpId="0"/>
      <p:bldP spid="66" grpId="1" animBg="1"/>
      <p:bldP spid="67" grpId="0"/>
      <p:bldP spid="67" grpId="1" animBg="1"/>
      <p:bldP spid="68" grpId="0"/>
      <p:bldP spid="6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593725" y="174625"/>
            <a:ext cx="2601180"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dirty="0">
                <a:solidFill>
                  <a:srgbClr val="FFFFFF"/>
                </a:solidFill>
                <a:cs typeface="+mn-cs"/>
              </a:rPr>
              <a:t>Particle Detectors</a:t>
            </a:r>
            <a:endParaRPr lang="en-US" dirty="0">
              <a:solidFill>
                <a:srgbClr val="FFFFFF"/>
              </a:solidFill>
              <a:cs typeface="+mn-cs"/>
            </a:endParaRPr>
          </a:p>
        </p:txBody>
      </p:sp>
      <p:sp>
        <p:nvSpPr>
          <p:cNvPr id="375811" name="Text Box 3"/>
          <p:cNvSpPr txBox="1">
            <a:spLocks noChangeArrowheads="1"/>
          </p:cNvSpPr>
          <p:nvPr/>
        </p:nvSpPr>
        <p:spPr bwMode="auto">
          <a:xfrm>
            <a:off x="152400" y="692696"/>
            <a:ext cx="8855075" cy="51706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2200" dirty="0"/>
              <a:t> </a:t>
            </a:r>
            <a:r>
              <a:rPr lang="it-IT" sz="2200" dirty="0"/>
              <a:t>Essi </a:t>
            </a:r>
            <a:r>
              <a:rPr lang="it-IT" altLang="ja-JP" sz="2200" dirty="0">
                <a:solidFill>
                  <a:srgbClr val="FF0000"/>
                </a:solidFill>
                <a:latin typeface="Arial"/>
              </a:rPr>
              <a:t>“</a:t>
            </a:r>
            <a:r>
              <a:rPr lang="it-IT" sz="2200" dirty="0">
                <a:solidFill>
                  <a:srgbClr val="FF0000"/>
                </a:solidFill>
              </a:rPr>
              <a:t>vedono</a:t>
            </a:r>
            <a:r>
              <a:rPr lang="it-IT" altLang="ja-JP" sz="2200" dirty="0">
                <a:solidFill>
                  <a:srgbClr val="FF0000"/>
                </a:solidFill>
                <a:latin typeface="Arial"/>
              </a:rPr>
              <a:t>”</a:t>
            </a:r>
            <a:r>
              <a:rPr lang="it-IT" sz="2200" dirty="0">
                <a:solidFill>
                  <a:srgbClr val="FF0000"/>
                </a:solidFill>
              </a:rPr>
              <a:t> </a:t>
            </a:r>
            <a:r>
              <a:rPr lang="it-IT" sz="2200" dirty="0"/>
              <a:t>le particelle prodotte dalle collisioni fascio-fascio o fascio-gas </a:t>
            </a:r>
          </a:p>
          <a:p>
            <a:pPr>
              <a:buFontTx/>
              <a:buChar char="•"/>
              <a:defRPr/>
            </a:pPr>
            <a:endParaRPr lang="it-IT" sz="2200" dirty="0"/>
          </a:p>
          <a:p>
            <a:pPr>
              <a:buFontTx/>
              <a:buChar char="•"/>
              <a:defRPr/>
            </a:pPr>
            <a:r>
              <a:rPr lang="it-IT" sz="2200" dirty="0"/>
              <a:t> La rivelazione è basata sull’interazione delle particelle con la materia e la produzione di un segnale elettrico</a:t>
            </a:r>
          </a:p>
          <a:p>
            <a:pPr>
              <a:defRPr/>
            </a:pPr>
            <a:endParaRPr lang="it-IT" sz="2200" dirty="0"/>
          </a:p>
          <a:p>
            <a:pPr>
              <a:buFontTx/>
              <a:buChar char="•"/>
              <a:defRPr/>
            </a:pPr>
            <a:r>
              <a:rPr lang="it-IT" sz="2200" dirty="0"/>
              <a:t> Esistono vari tipi di rivelatori:</a:t>
            </a:r>
          </a:p>
          <a:p>
            <a:pPr>
              <a:defRPr/>
            </a:pPr>
            <a:r>
              <a:rPr lang="it-IT" sz="2200" dirty="0"/>
              <a:t>	a stato solido (semiconduttori);</a:t>
            </a:r>
          </a:p>
          <a:p>
            <a:pPr>
              <a:defRPr/>
            </a:pPr>
            <a:r>
              <a:rPr lang="it-IT" sz="2200" dirty="0"/>
              <a:t>	a gas;</a:t>
            </a:r>
          </a:p>
          <a:p>
            <a:pPr>
              <a:defRPr/>
            </a:pPr>
            <a:r>
              <a:rPr lang="it-IT" sz="2200" dirty="0"/>
              <a:t>	</a:t>
            </a:r>
            <a:r>
              <a:rPr lang="it-IT" sz="2200" dirty="0" err="1"/>
              <a:t>scintilllatori</a:t>
            </a:r>
            <a:r>
              <a:rPr lang="it-IT" sz="2200" dirty="0"/>
              <a:t> …</a:t>
            </a:r>
          </a:p>
          <a:p>
            <a:pPr>
              <a:defRPr/>
            </a:pPr>
            <a:endParaRPr lang="it-IT" sz="2200" dirty="0"/>
          </a:p>
          <a:p>
            <a:pPr>
              <a:buFontTx/>
              <a:buChar char="•"/>
              <a:defRPr/>
            </a:pPr>
            <a:r>
              <a:rPr lang="it-IT" sz="2200" dirty="0"/>
              <a:t> Essi forniscono informazioni riguardanti:</a:t>
            </a:r>
          </a:p>
          <a:p>
            <a:pPr>
              <a:defRPr/>
            </a:pPr>
            <a:r>
              <a:rPr lang="it-IT" sz="2200" dirty="0"/>
              <a:t>	L’energia della particella (calorimetri)</a:t>
            </a:r>
          </a:p>
          <a:p>
            <a:pPr>
              <a:defRPr/>
            </a:pPr>
            <a:r>
              <a:rPr lang="it-IT" sz="2200" dirty="0"/>
              <a:t>	Il tipo di particella (identificazione)</a:t>
            </a:r>
          </a:p>
          <a:p>
            <a:pPr>
              <a:defRPr/>
            </a:pPr>
            <a:r>
              <a:rPr lang="it-IT" sz="2200" dirty="0"/>
              <a:t>	La traiettoria della particella (tracciatori)</a:t>
            </a:r>
            <a:endParaRPr lang="it-IT" dirty="0"/>
          </a:p>
        </p:txBody>
      </p:sp>
      <p:sp>
        <p:nvSpPr>
          <p:cNvPr id="4" name="Slide Number Placeholder 3"/>
          <p:cNvSpPr>
            <a:spLocks noGrp="1"/>
          </p:cNvSpPr>
          <p:nvPr>
            <p:ph type="sldNum" sz="quarter" idx="12"/>
          </p:nvPr>
        </p:nvSpPr>
        <p:spPr/>
        <p:txBody>
          <a:bodyPr/>
          <a:lstStyle/>
          <a:p>
            <a:fld id="{8B9660DA-E739-CB4A-AEFC-82AEB23D0057}" type="slidenum">
              <a:rPr lang="en-US" smtClean="0"/>
              <a:t>14</a:t>
            </a:fld>
            <a:endParaRPr lang="en-US"/>
          </a:p>
        </p:txBody>
      </p:sp>
      <p:sp>
        <p:nvSpPr>
          <p:cNvPr id="5" name="Text Box 28"/>
          <p:cNvSpPr/>
          <p:nvPr/>
        </p:nvSpPr>
        <p:spPr>
          <a:xfrm>
            <a:off x="460439" y="0"/>
            <a:ext cx="8407440" cy="581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200" b="1" dirty="0">
                <a:solidFill>
                  <a:srgbClr val="FF0000"/>
                </a:solidFill>
                <a:latin typeface="Liberation Serif" pitchFamily="18"/>
                <a:ea typeface="DejaVu LGC Sans" pitchFamily="2"/>
                <a:cs typeface="DejaVu LGC Sans" pitchFamily="2"/>
              </a:rPr>
              <a:t>Rivelatori di particelle</a:t>
            </a:r>
          </a:p>
        </p:txBody>
      </p:sp>
      <p:cxnSp>
        <p:nvCxnSpPr>
          <p:cNvPr id="6" name="Connettore 1 21"/>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63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6"/>
          <p:cNvSpPr>
            <a:spLocks noChangeArrowheads="1"/>
          </p:cNvSpPr>
          <p:nvPr/>
        </p:nvSpPr>
        <p:spPr bwMode="auto">
          <a:xfrm>
            <a:off x="251520" y="3861048"/>
            <a:ext cx="8458200" cy="1138773"/>
          </a:xfrm>
          <a:prstGeom prst="rect">
            <a:avLst/>
          </a:prstGeom>
          <a:noFill/>
          <a:ln w="9525">
            <a:noFill/>
            <a:miter lim="800000"/>
            <a:headEnd/>
            <a:tailEnd/>
          </a:ln>
        </p:spPr>
        <p:txBody>
          <a:bodyPr wrap="square">
            <a:spAutoFit/>
          </a:bodyPr>
          <a:lstStyle/>
          <a:p>
            <a:r>
              <a:rPr lang="fr-FR" altLang="ja-JP" sz="2000" b="1" dirty="0">
                <a:latin typeface="Liberation Serif"/>
                <a:cs typeface="Arial" pitchFamily="34" charset="0"/>
              </a:rPr>
              <a:t>L’</a:t>
            </a:r>
            <a:r>
              <a:rPr lang="fr-FR" altLang="ja-JP" sz="2000" b="1" dirty="0" err="1">
                <a:latin typeface="Liberation Serif"/>
                <a:cs typeface="Arial" pitchFamily="34" charset="0"/>
              </a:rPr>
              <a:t>energia</a:t>
            </a:r>
            <a:r>
              <a:rPr lang="fr-FR" altLang="ja-JP" sz="2000" b="1" dirty="0">
                <a:latin typeface="Liberation Serif"/>
                <a:cs typeface="Arial" pitchFamily="34" charset="0"/>
              </a:rPr>
              <a:t> </a:t>
            </a:r>
            <a:r>
              <a:rPr lang="fr-FR" altLang="ja-JP" sz="2000" b="1" dirty="0" err="1">
                <a:latin typeface="Liberation Serif"/>
                <a:cs typeface="Arial" pitchFamily="34" charset="0"/>
              </a:rPr>
              <a:t>cinetica</a:t>
            </a:r>
            <a:r>
              <a:rPr lang="fr-FR" altLang="ja-JP" sz="2000" b="1" dirty="0">
                <a:latin typeface="Liberation Serif"/>
                <a:cs typeface="Arial" pitchFamily="34" charset="0"/>
              </a:rPr>
              <a:t> </a:t>
            </a:r>
            <a:r>
              <a:rPr lang="fr-FR" altLang="ja-JP" sz="2000" dirty="0">
                <a:latin typeface="Liberation Serif"/>
                <a:cs typeface="Arial" pitchFamily="34" charset="0"/>
              </a:rPr>
              <a:t>(</a:t>
            </a:r>
            <a:r>
              <a:rPr lang="fr-FR" altLang="ja-JP" sz="2000" dirty="0" err="1">
                <a:latin typeface="Liberation Serif"/>
                <a:cs typeface="Arial" pitchFamily="34" charset="0"/>
              </a:rPr>
              <a:t>energia</a:t>
            </a:r>
            <a:r>
              <a:rPr lang="fr-FR" altLang="ja-JP" sz="2000" dirty="0">
                <a:latin typeface="Liberation Serif"/>
                <a:cs typeface="Arial" pitchFamily="34" charset="0"/>
              </a:rPr>
              <a:t> </a:t>
            </a:r>
            <a:r>
              <a:rPr lang="fr-FR" altLang="ja-JP" sz="2000" dirty="0" err="1">
                <a:latin typeface="Liberation Serif"/>
                <a:cs typeface="Arial" pitchFamily="34" charset="0"/>
              </a:rPr>
              <a:t>legata</a:t>
            </a:r>
            <a:r>
              <a:rPr lang="fr-FR" altLang="ja-JP" sz="2000" dirty="0">
                <a:latin typeface="Liberation Serif"/>
                <a:cs typeface="Arial" pitchFamily="34" charset="0"/>
              </a:rPr>
              <a:t> alla </a:t>
            </a:r>
            <a:r>
              <a:rPr lang="fr-FR" altLang="ja-JP" sz="2000" dirty="0" err="1">
                <a:latin typeface="Liberation Serif"/>
                <a:cs typeface="Arial" pitchFamily="34" charset="0"/>
              </a:rPr>
              <a:t>velocità</a:t>
            </a:r>
            <a:r>
              <a:rPr lang="fr-FR" altLang="ja-JP" sz="2000" dirty="0">
                <a:latin typeface="Liberation Serif"/>
                <a:cs typeface="Arial" pitchFamily="34" charset="0"/>
              </a:rPr>
              <a:t>):</a:t>
            </a:r>
          </a:p>
          <a:p>
            <a:r>
              <a:rPr lang="fr-FR" altLang="ja-JP" sz="2000" dirty="0">
                <a:latin typeface="Liberation Serif"/>
                <a:cs typeface="Arial" pitchFamily="34" charset="0"/>
              </a:rPr>
              <a:t> </a:t>
            </a:r>
            <a:endParaRPr lang="fr-FR" altLang="ja-JP" sz="2000" b="0" dirty="0">
              <a:latin typeface="Liberation Serif"/>
              <a:cs typeface="Arial" pitchFamily="34" charset="0"/>
            </a:endParaRPr>
          </a:p>
          <a:p>
            <a:r>
              <a:rPr lang="fr-FR" sz="1400" dirty="0">
                <a:latin typeface="Arial" pitchFamily="34" charset="0"/>
                <a:cs typeface="Arial" pitchFamily="34" charset="0"/>
              </a:rPr>
              <a:t>                  </a:t>
            </a:r>
            <a:r>
              <a:rPr lang="fr-FR" sz="1400" b="0" dirty="0">
                <a:latin typeface="Arial" pitchFamily="34" charset="0"/>
                <a:cs typeface="Arial" pitchFamily="34" charset="0"/>
              </a:rPr>
              <a:t>                </a:t>
            </a:r>
            <a:r>
              <a:rPr lang="fr-FR" sz="2800" b="0" dirty="0" err="1">
                <a:latin typeface="Arial" pitchFamily="34" charset="0"/>
                <a:cs typeface="Arial" pitchFamily="34" charset="0"/>
              </a:rPr>
              <a:t>E</a:t>
            </a:r>
            <a:r>
              <a:rPr lang="fr-FR" sz="1200" b="0" dirty="0" err="1">
                <a:latin typeface="Arial" pitchFamily="34" charset="0"/>
                <a:cs typeface="Arial" pitchFamily="34" charset="0"/>
              </a:rPr>
              <a:t>k</a:t>
            </a:r>
            <a:r>
              <a:rPr lang="fr-FR" sz="2800" b="0" dirty="0">
                <a:latin typeface="Arial" pitchFamily="34" charset="0"/>
                <a:cs typeface="Arial" pitchFamily="34" charset="0"/>
              </a:rPr>
              <a:t> = </a:t>
            </a:r>
            <a:r>
              <a:rPr lang="fr-FR" sz="2800" dirty="0">
                <a:latin typeface="Arial" pitchFamily="34" charset="0"/>
                <a:cs typeface="Arial" pitchFamily="34" charset="0"/>
              </a:rPr>
              <a:t>(½ m</a:t>
            </a:r>
            <a:r>
              <a:rPr lang="fr-FR" sz="1400" dirty="0">
                <a:latin typeface="Arial" pitchFamily="34" charset="0"/>
                <a:cs typeface="Arial" pitchFamily="34" charset="0"/>
              </a:rPr>
              <a:t>p</a:t>
            </a:r>
            <a:r>
              <a:rPr lang="fr-FR" sz="2800" dirty="0">
                <a:latin typeface="Arial" pitchFamily="34" charset="0"/>
                <a:cs typeface="Arial" pitchFamily="34" charset="0"/>
              </a:rPr>
              <a:t>v</a:t>
            </a:r>
            <a:r>
              <a:rPr lang="fr-FR" sz="2800" baseline="30000" dirty="0">
                <a:latin typeface="Arial" pitchFamily="34" charset="0"/>
                <a:cs typeface="Arial" pitchFamily="34" charset="0"/>
              </a:rPr>
              <a:t>2</a:t>
            </a:r>
            <a:r>
              <a:rPr lang="fr-FR" sz="2800" dirty="0"/>
              <a:t>) (</a:t>
            </a:r>
            <a:r>
              <a:rPr lang="fr-FR" sz="2800" b="1" dirty="0" err="1">
                <a:latin typeface="Liberation Serif"/>
              </a:rPr>
              <a:t>meccanica</a:t>
            </a:r>
            <a:r>
              <a:rPr lang="fr-FR" sz="2800" b="1" dirty="0">
                <a:latin typeface="Liberation Serif"/>
              </a:rPr>
              <a:t> </a:t>
            </a:r>
            <a:r>
              <a:rPr lang="fr-FR" sz="2800" b="1" dirty="0" err="1">
                <a:latin typeface="Liberation Serif"/>
              </a:rPr>
              <a:t>classica</a:t>
            </a:r>
            <a:r>
              <a:rPr lang="fr-FR" sz="2800" dirty="0"/>
              <a:t>)</a:t>
            </a:r>
            <a:endParaRPr lang="fr-FR" sz="1400" b="0" dirty="0">
              <a:latin typeface="Arial" pitchFamily="34" charset="0"/>
              <a:cs typeface="Arial" pitchFamily="34" charset="0"/>
            </a:endParaRPr>
          </a:p>
        </p:txBody>
      </p:sp>
      <p:sp>
        <p:nvSpPr>
          <p:cNvPr id="23" name="TextBox 22"/>
          <p:cNvSpPr txBox="1"/>
          <p:nvPr/>
        </p:nvSpPr>
        <p:spPr>
          <a:xfrm>
            <a:off x="0" y="1124744"/>
            <a:ext cx="9144000" cy="1323439"/>
          </a:xfrm>
          <a:prstGeom prst="rect">
            <a:avLst/>
          </a:prstGeom>
          <a:noFill/>
        </p:spPr>
        <p:txBody>
          <a:bodyPr wrap="square" rtlCol="0">
            <a:spAutoFit/>
          </a:bodyPr>
          <a:lstStyle/>
          <a:p>
            <a:pPr lvl="0"/>
            <a:r>
              <a:rPr lang="fr-FR" sz="2400" dirty="0"/>
              <a:t>La </a:t>
            </a:r>
            <a:r>
              <a:rPr lang="fr-FR" sz="2400" b="1" dirty="0" err="1"/>
              <a:t>quantità</a:t>
            </a:r>
            <a:r>
              <a:rPr lang="fr-FR" sz="2400" b="1" dirty="0"/>
              <a:t> di moto o </a:t>
            </a:r>
            <a:r>
              <a:rPr lang="fr-FR" sz="2400" b="1" dirty="0" err="1"/>
              <a:t>impulso</a:t>
            </a:r>
            <a:r>
              <a:rPr lang="fr-FR" sz="2400" b="1" dirty="0"/>
              <a:t> </a:t>
            </a:r>
            <a:r>
              <a:rPr lang="fr-FR" sz="2400" dirty="0"/>
              <a:t>(p ) è la </a:t>
            </a:r>
            <a:r>
              <a:rPr lang="fr-FR" sz="2400" dirty="0" err="1"/>
              <a:t>grandezza</a:t>
            </a:r>
            <a:r>
              <a:rPr lang="fr-FR" sz="2400" dirty="0"/>
              <a:t> </a:t>
            </a:r>
            <a:r>
              <a:rPr lang="fr-FR" sz="2400" dirty="0" err="1"/>
              <a:t>fisica</a:t>
            </a:r>
            <a:r>
              <a:rPr lang="fr-FR" sz="2400" dirty="0"/>
              <a:t> </a:t>
            </a:r>
            <a:r>
              <a:rPr lang="fr-FR" sz="2400" dirty="0" err="1"/>
              <a:t>associata</a:t>
            </a:r>
            <a:r>
              <a:rPr lang="fr-FR" sz="2400" dirty="0"/>
              <a:t> alla </a:t>
            </a:r>
            <a:r>
              <a:rPr lang="fr-FR" sz="2400" dirty="0" err="1">
                <a:solidFill>
                  <a:srgbClr val="FF0000"/>
                </a:solidFill>
              </a:rPr>
              <a:t>velocità</a:t>
            </a:r>
            <a:r>
              <a:rPr lang="fr-FR" sz="2400" dirty="0"/>
              <a:t> (v) e alla </a:t>
            </a:r>
            <a:r>
              <a:rPr lang="fr-FR" sz="2400" dirty="0">
                <a:solidFill>
                  <a:srgbClr val="FF0000"/>
                </a:solidFill>
              </a:rPr>
              <a:t>massa </a:t>
            </a:r>
            <a:r>
              <a:rPr lang="fr-FR" sz="2400" dirty="0"/>
              <a:t>(m) di in </a:t>
            </a:r>
            <a:r>
              <a:rPr lang="fr-FR" sz="2400" dirty="0" err="1"/>
              <a:t>oggetto</a:t>
            </a:r>
            <a:r>
              <a:rPr lang="fr-FR" sz="2400" dirty="0"/>
              <a:t>.</a:t>
            </a:r>
            <a:endParaRPr lang="en-US" sz="2800" dirty="0"/>
          </a:p>
          <a:p>
            <a:pPr lvl="0"/>
            <a:r>
              <a:rPr lang="fr-FR" sz="3200" dirty="0">
                <a:solidFill>
                  <a:srgbClr val="000000"/>
                </a:solidFill>
                <a:latin typeface="Arial"/>
              </a:rPr>
              <a:t> </a:t>
            </a:r>
            <a:endParaRPr lang="fr-FR" sz="2400" dirty="0">
              <a:solidFill>
                <a:srgbClr val="000000"/>
              </a:solidFill>
              <a:latin typeface="Arial"/>
            </a:endParaRPr>
          </a:p>
        </p:txBody>
      </p:sp>
      <p:sp>
        <p:nvSpPr>
          <p:cNvPr id="33" name="Slide Number Placeholder 32"/>
          <p:cNvSpPr>
            <a:spLocks noGrp="1"/>
          </p:cNvSpPr>
          <p:nvPr>
            <p:ph type="sldNum" sz="quarter" idx="12"/>
          </p:nvPr>
        </p:nvSpPr>
        <p:spPr/>
        <p:txBody>
          <a:bodyPr/>
          <a:lstStyle/>
          <a:p>
            <a:pPr>
              <a:defRPr/>
            </a:pPr>
            <a:fld id="{D2E71993-9F8F-46E2-B9F5-E24AC1030536}" type="slidenum">
              <a:rPr lang="en-US" smtClean="0"/>
              <a:pPr>
                <a:defRPr/>
              </a:pPr>
              <a:t>15</a:t>
            </a:fld>
            <a:endParaRPr lang="en-US" dirty="0"/>
          </a:p>
        </p:txBody>
      </p:sp>
      <p:sp>
        <p:nvSpPr>
          <p:cNvPr id="50" name="TextBox 49"/>
          <p:cNvSpPr txBox="1"/>
          <p:nvPr/>
        </p:nvSpPr>
        <p:spPr>
          <a:xfrm>
            <a:off x="179512" y="5229200"/>
            <a:ext cx="8784976" cy="1292662"/>
          </a:xfrm>
          <a:prstGeom prst="rect">
            <a:avLst/>
          </a:prstGeom>
          <a:noFill/>
        </p:spPr>
        <p:txBody>
          <a:bodyPr wrap="square" rtlCol="0">
            <a:spAutoFit/>
          </a:bodyPr>
          <a:lstStyle/>
          <a:p>
            <a:r>
              <a:rPr lang="it-IT" sz="2000" b="1" dirty="0">
                <a:solidFill>
                  <a:srgbClr val="FF0000"/>
                </a:solidFill>
                <a:latin typeface="Liberation Serif"/>
                <a:cs typeface="Arial" pitchFamily="34" charset="0"/>
              </a:rPr>
              <a:t>All’interno di LHC il campo elettrico accelera i protoni! Ciascun fascio di protoni a 7 </a:t>
            </a:r>
            <a:r>
              <a:rPr lang="it-IT" sz="2000" b="1" dirty="0" err="1">
                <a:solidFill>
                  <a:srgbClr val="FF0000"/>
                </a:solidFill>
                <a:latin typeface="Liberation Serif"/>
                <a:cs typeface="Arial" pitchFamily="34" charset="0"/>
              </a:rPr>
              <a:t>TeV</a:t>
            </a:r>
            <a:r>
              <a:rPr lang="it-IT" sz="2000" b="1" dirty="0">
                <a:solidFill>
                  <a:srgbClr val="FF0000"/>
                </a:solidFill>
                <a:latin typeface="Liberation Serif"/>
                <a:cs typeface="Arial" pitchFamily="34" charset="0"/>
              </a:rPr>
              <a:t> ha la </a:t>
            </a:r>
            <a:r>
              <a:rPr lang="it-IT" sz="2000" b="1" dirty="0" err="1">
                <a:solidFill>
                  <a:srgbClr val="FF0000"/>
                </a:solidFill>
                <a:latin typeface="Liberation Serif"/>
                <a:cs typeface="Arial" pitchFamily="34" charset="0"/>
              </a:rPr>
              <a:t>setssa</a:t>
            </a:r>
            <a:r>
              <a:rPr lang="it-IT" sz="2000" b="1" dirty="0">
                <a:solidFill>
                  <a:srgbClr val="FF0000"/>
                </a:solidFill>
                <a:latin typeface="Liberation Serif"/>
                <a:cs typeface="Arial" pitchFamily="34" charset="0"/>
              </a:rPr>
              <a:t> energia di un TGV di 400 t alla velocità di 150 Km/h!! Energia sufficiente per fondere 500 Kg di rame.</a:t>
            </a:r>
          </a:p>
          <a:p>
            <a:endParaRPr lang="en-US" dirty="0"/>
          </a:p>
        </p:txBody>
      </p:sp>
      <p:sp>
        <p:nvSpPr>
          <p:cNvPr id="22" name="Text Box 2"/>
          <p:cNvSpPr/>
          <p:nvPr/>
        </p:nvSpPr>
        <p:spPr>
          <a:xfrm>
            <a:off x="0" y="14400"/>
            <a:ext cx="914400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600" dirty="0">
                <a:solidFill>
                  <a:srgbClr val="FF0000"/>
                </a:solidFill>
                <a:ea typeface="DejaVu LGC Sans" pitchFamily="2"/>
                <a:cs typeface="DejaVu LGC Sans" pitchFamily="2"/>
              </a:rPr>
              <a:t>Misura della quantità di moto (o impulso)</a:t>
            </a:r>
          </a:p>
        </p:txBody>
      </p:sp>
      <p:cxnSp>
        <p:nvCxnSpPr>
          <p:cNvPr id="26" name="Connettore 1 25"/>
          <p:cNvCxnSpPr/>
          <p:nvPr/>
        </p:nvCxnSpPr>
        <p:spPr>
          <a:xfrm>
            <a:off x="251520" y="692696"/>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CasellaDiTesto 30"/>
          <p:cNvSpPr txBox="1"/>
          <p:nvPr/>
        </p:nvSpPr>
        <p:spPr>
          <a:xfrm>
            <a:off x="0" y="2420888"/>
            <a:ext cx="8748464" cy="523220"/>
          </a:xfrm>
          <a:prstGeom prst="rect">
            <a:avLst/>
          </a:prstGeom>
          <a:noFill/>
        </p:spPr>
        <p:txBody>
          <a:bodyPr wrap="square" rtlCol="0">
            <a:spAutoFit/>
          </a:bodyPr>
          <a:lstStyle/>
          <a:p>
            <a:pPr algn="ctr"/>
            <a:r>
              <a:rPr lang="fr-FR" sz="2000" dirty="0">
                <a:latin typeface="Arial"/>
              </a:rPr>
              <a:t> </a:t>
            </a:r>
            <a:r>
              <a:rPr lang="fr-FR" sz="2800" b="1" dirty="0">
                <a:latin typeface="Liberation Serif"/>
              </a:rPr>
              <a:t>p = (</a:t>
            </a:r>
            <a:r>
              <a:rPr lang="fr-FR" sz="2800" b="1" dirty="0" err="1">
                <a:latin typeface="Liberation Serif"/>
              </a:rPr>
              <a:t>p</a:t>
            </a:r>
            <a:r>
              <a:rPr lang="fr-FR" sz="2000" b="1" dirty="0" err="1">
                <a:latin typeface="Liberation Serif"/>
              </a:rPr>
              <a:t>x</a:t>
            </a:r>
            <a:r>
              <a:rPr lang="fr-FR" sz="2400" b="1" dirty="0" err="1">
                <a:latin typeface="Liberation Serif"/>
              </a:rPr>
              <a:t>i</a:t>
            </a:r>
            <a:r>
              <a:rPr lang="fr-FR" sz="2800" b="1" dirty="0">
                <a:latin typeface="Liberation Serif"/>
              </a:rPr>
              <a:t>+</a:t>
            </a:r>
            <a:r>
              <a:rPr lang="fr-FR" sz="2800" b="1" dirty="0" err="1">
                <a:latin typeface="Liberation Serif"/>
              </a:rPr>
              <a:t>p</a:t>
            </a:r>
            <a:r>
              <a:rPr lang="fr-FR" sz="2000" b="1" dirty="0" err="1">
                <a:latin typeface="Liberation Serif"/>
              </a:rPr>
              <a:t>y</a:t>
            </a:r>
            <a:r>
              <a:rPr lang="fr-FR" sz="2400" b="1" dirty="0" err="1">
                <a:latin typeface="Liberation Serif"/>
              </a:rPr>
              <a:t>j</a:t>
            </a:r>
            <a:r>
              <a:rPr lang="fr-FR" sz="2800" b="1" dirty="0">
                <a:latin typeface="Liberation Serif"/>
              </a:rPr>
              <a:t>+</a:t>
            </a:r>
            <a:r>
              <a:rPr lang="fr-FR" sz="2800" b="1" dirty="0" err="1">
                <a:latin typeface="Liberation Serif"/>
              </a:rPr>
              <a:t>p</a:t>
            </a:r>
            <a:r>
              <a:rPr lang="fr-FR" sz="2000" b="1" dirty="0" err="1">
                <a:latin typeface="Liberation Serif"/>
              </a:rPr>
              <a:t>z</a:t>
            </a:r>
            <a:r>
              <a:rPr lang="fr-FR" sz="2400" b="1" dirty="0" err="1">
                <a:latin typeface="Liberation Serif"/>
              </a:rPr>
              <a:t>k</a:t>
            </a:r>
            <a:r>
              <a:rPr lang="fr-FR" sz="2800" b="1" dirty="0">
                <a:latin typeface="Liberation Serif"/>
              </a:rPr>
              <a:t>) = </a:t>
            </a:r>
            <a:r>
              <a:rPr lang="fr-FR" sz="2400" b="1" dirty="0" err="1">
                <a:latin typeface="Liberation Serif"/>
              </a:rPr>
              <a:t>mv</a:t>
            </a:r>
            <a:r>
              <a:rPr lang="fr-FR" sz="2400" b="1" dirty="0">
                <a:latin typeface="Liberation Serif"/>
              </a:rPr>
              <a:t> (</a:t>
            </a:r>
            <a:r>
              <a:rPr lang="fr-FR" sz="2400" b="1" dirty="0" err="1">
                <a:latin typeface="Liberation Serif"/>
              </a:rPr>
              <a:t>meccanica</a:t>
            </a:r>
            <a:r>
              <a:rPr lang="fr-FR" sz="2400" b="1" dirty="0">
                <a:latin typeface="Liberation Serif"/>
              </a:rPr>
              <a:t> </a:t>
            </a:r>
            <a:r>
              <a:rPr lang="fr-FR" sz="2400" b="1" dirty="0" err="1">
                <a:latin typeface="Liberation Serif"/>
              </a:rPr>
              <a:t>classica</a:t>
            </a:r>
            <a:r>
              <a:rPr lang="fr-FR" sz="2400" b="1" dirty="0">
                <a:latin typeface="Liberation Serif"/>
              </a:rPr>
              <a:t>)</a:t>
            </a:r>
            <a:endParaRPr lang="it-IT" sz="2400" b="1" dirty="0">
              <a:latin typeface="Liberation Serif"/>
            </a:endParaRPr>
          </a:p>
        </p:txBody>
      </p:sp>
      <p:cxnSp>
        <p:nvCxnSpPr>
          <p:cNvPr id="35" name="Straight Arrow Connector 24"/>
          <p:cNvCxnSpPr/>
          <p:nvPr/>
        </p:nvCxnSpPr>
        <p:spPr bwMode="auto">
          <a:xfrm>
            <a:off x="1331640" y="2564904"/>
            <a:ext cx="21602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24"/>
          <p:cNvCxnSpPr/>
          <p:nvPr/>
        </p:nvCxnSpPr>
        <p:spPr bwMode="auto">
          <a:xfrm>
            <a:off x="2123728" y="2564904"/>
            <a:ext cx="21602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24"/>
          <p:cNvCxnSpPr/>
          <p:nvPr/>
        </p:nvCxnSpPr>
        <p:spPr bwMode="auto">
          <a:xfrm>
            <a:off x="2699792" y="2564904"/>
            <a:ext cx="21602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24"/>
          <p:cNvCxnSpPr/>
          <p:nvPr/>
        </p:nvCxnSpPr>
        <p:spPr bwMode="auto">
          <a:xfrm>
            <a:off x="3347864" y="2564904"/>
            <a:ext cx="21602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24"/>
          <p:cNvCxnSpPr/>
          <p:nvPr/>
        </p:nvCxnSpPr>
        <p:spPr bwMode="auto">
          <a:xfrm>
            <a:off x="4355976" y="2564904"/>
            <a:ext cx="216024"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Effect transition="in" filter="box(in)">
                                      <p:cBhvr>
                                        <p:cTn id="7" dur="500"/>
                                        <p:tgtEl>
                                          <p:spTgt spid="32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773">
                                            <p:txEl>
                                              <p:pRg st="1" end="1"/>
                                            </p:txEl>
                                          </p:spTgt>
                                        </p:tgtEl>
                                        <p:attrNameLst>
                                          <p:attrName>style.visibility</p:attrName>
                                        </p:attrNameLst>
                                      </p:cBhvr>
                                      <p:to>
                                        <p:strVal val="visible"/>
                                      </p:to>
                                    </p:set>
                                    <p:animEffect transition="in" filter="box(in)">
                                      <p:cBhvr>
                                        <p:cTn id="12" dur="500"/>
                                        <p:tgtEl>
                                          <p:spTgt spid="32773">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2773">
                                            <p:txEl>
                                              <p:pRg st="2" end="2"/>
                                            </p:txEl>
                                          </p:spTgt>
                                        </p:tgtEl>
                                        <p:attrNameLst>
                                          <p:attrName>style.visibility</p:attrName>
                                        </p:attrNameLst>
                                      </p:cBhvr>
                                      <p:to>
                                        <p:strVal val="visible"/>
                                      </p:to>
                                    </p:set>
                                    <p:animEffect transition="in" filter="box(in)">
                                      <p:cBhvr>
                                        <p:cTn id="15" dur="500"/>
                                        <p:tgtEl>
                                          <p:spTgt spid="3277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rctx="PPT">
                                        <p:cTn id="19" dur="indefinite"/>
                                        <p:tgtEl>
                                          <p:spTgt spid="32773">
                                            <p:txEl>
                                              <p:pRg st="0" end="0"/>
                                            </p:txEl>
                                          </p:spTgt>
                                        </p:tgtEl>
                                        <p:attrNameLst>
                                          <p:attrName>style.opacity</p:attrName>
                                        </p:attrNameLst>
                                      </p:cBhvr>
                                      <p:to>
                                        <p:strVal val="0.5"/>
                                      </p:to>
                                    </p:set>
                                    <p:animEffect filter="image" prLst="opacity: 0.5">
                                      <p:cBhvr rctx="IE">
                                        <p:cTn id="20" dur="indefinite"/>
                                        <p:tgtEl>
                                          <p:spTgt spid="3277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rctx="PPT">
                                        <p:cTn id="24" dur="indefinite"/>
                                        <p:tgtEl>
                                          <p:spTgt spid="32773">
                                            <p:txEl>
                                              <p:pRg st="1" end="1"/>
                                            </p:txEl>
                                          </p:spTgt>
                                        </p:tgtEl>
                                        <p:attrNameLst>
                                          <p:attrName>style.opacity</p:attrName>
                                        </p:attrNameLst>
                                      </p:cBhvr>
                                      <p:to>
                                        <p:strVal val="0.5"/>
                                      </p:to>
                                    </p:set>
                                    <p:animEffect filter="image" prLst="opacity: 0.5">
                                      <p:cBhvr rctx="IE">
                                        <p:cTn id="25" dur="indefinite"/>
                                        <p:tgtEl>
                                          <p:spTgt spid="32773">
                                            <p:txEl>
                                              <p:pRg st="1" end="1"/>
                                            </p:txEl>
                                          </p:spTgt>
                                        </p:tgtEl>
                                      </p:cBhvr>
                                    </p:animEffect>
                                  </p:childTnLst>
                                </p:cTn>
                              </p:par>
                              <p:par>
                                <p:cTn id="26" presetID="9" presetClass="emph" presetSubtype="0" grpId="0" nodeType="withEffect">
                                  <p:stCondLst>
                                    <p:cond delay="0"/>
                                  </p:stCondLst>
                                  <p:childTnLst>
                                    <p:set>
                                      <p:cBhvr rctx="PPT">
                                        <p:cTn id="27" dur="indefinite"/>
                                        <p:tgtEl>
                                          <p:spTgt spid="32773">
                                            <p:txEl>
                                              <p:pRg st="2" end="2"/>
                                            </p:txEl>
                                          </p:spTgt>
                                        </p:tgtEl>
                                        <p:attrNameLst>
                                          <p:attrName>style.opacity</p:attrName>
                                        </p:attrNameLst>
                                      </p:cBhvr>
                                      <p:to>
                                        <p:strVal val="0.5"/>
                                      </p:to>
                                    </p:set>
                                    <p:animEffect filter="image" prLst="opacity: 0.5">
                                      <p:cBhvr rctx="IE">
                                        <p:cTn id="28" dur="indefinite"/>
                                        <p:tgtEl>
                                          <p:spTgt spid="32773">
                                            <p:txEl>
                                              <p:pRg st="2" end="2"/>
                                            </p:txEl>
                                          </p:spTgt>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ox(in)">
                                      <p:cBhvr>
                                        <p:cTn id="31" dur="500"/>
                                        <p:tgtEl>
                                          <p:spTgt spid="50"/>
                                        </p:tgtEl>
                                      </p:cBhvr>
                                    </p:animEffect>
                                  </p:childTnLst>
                                </p:cTn>
                              </p:par>
                            </p:childTnLst>
                          </p:cTn>
                        </p:par>
                        <p:par>
                          <p:cTn id="32" fill="hold">
                            <p:stCondLst>
                              <p:cond delay="500"/>
                            </p:stCondLst>
                            <p:childTnLst>
                              <p:par>
                                <p:cTn id="33" presetID="35" presetClass="emph" presetSubtype="0" repeatCount="indefinite" fill="hold" grpId="1" nodeType="afterEffect">
                                  <p:stCondLst>
                                    <p:cond delay="5000"/>
                                  </p:stCondLst>
                                  <p:endCondLst>
                                    <p:cond evt="onNext" delay="0">
                                      <p:tgtEl>
                                        <p:sldTgt/>
                                      </p:tgtEl>
                                    </p:cond>
                                  </p:endCondLst>
                                  <p:childTnLst>
                                    <p:anim calcmode="discrete" valueType="str">
                                      <p:cBhvr>
                                        <p:cTn id="34" dur="1000" fill="hold"/>
                                        <p:tgtEl>
                                          <p:spTgt spid="5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allAtOnce"/>
      <p:bldP spid="50" grpId="0"/>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16</a:t>
            </a:fld>
            <a:endParaRPr lang="it-IT"/>
          </a:p>
        </p:txBody>
      </p:sp>
      <p:sp>
        <p:nvSpPr>
          <p:cNvPr id="3" name="Text Box 3"/>
          <p:cNvSpPr/>
          <p:nvPr/>
        </p:nvSpPr>
        <p:spPr>
          <a:xfrm>
            <a:off x="0" y="676735"/>
            <a:ext cx="914400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1">
              <a:spcBef>
                <a:spcPts val="1500"/>
              </a:spcBef>
              <a:spcAft>
                <a:spcPts val="0"/>
              </a:spcAft>
              <a:buNone/>
              <a:tabLst/>
            </a:pPr>
            <a:r>
              <a:rPr lang="it-IT" sz="2400" dirty="0">
                <a:ea typeface="DejaVu LGC Sans" pitchFamily="2"/>
                <a:cs typeface="DejaVu LGC Sans" pitchFamily="2"/>
              </a:rPr>
              <a:t>Fatto dal tracciatore con il campo magnetico</a:t>
            </a:r>
          </a:p>
        </p:txBody>
      </p:sp>
      <p:graphicFrame>
        <p:nvGraphicFramePr>
          <p:cNvPr id="4" name="Oggetto 4"/>
          <p:cNvGraphicFramePr>
            <a:graphicFrameLocks noChangeAspect="1"/>
          </p:cNvGraphicFramePr>
          <p:nvPr/>
        </p:nvGraphicFramePr>
        <p:xfrm>
          <a:off x="251520" y="1340768"/>
          <a:ext cx="2235845" cy="678532"/>
        </p:xfrm>
        <a:graphic>
          <a:graphicData uri="http://schemas.openxmlformats.org/presentationml/2006/ole">
            <mc:AlternateContent xmlns:mc="http://schemas.openxmlformats.org/markup-compatibility/2006">
              <mc:Choice xmlns:v="urn:schemas-microsoft-com:vml" Requires="v">
                <p:oleObj spid="_x0000_s1108" r:id="rId3" imgW="0" imgH="0" progId="">
                  <p:embed/>
                </p:oleObj>
              </mc:Choice>
              <mc:Fallback>
                <p:oleObj r:id="rId3" imgW="0" imgH="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340768"/>
                        <a:ext cx="2235845" cy="67853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ext Box 5"/>
          <p:cNvSpPr/>
          <p:nvPr/>
        </p:nvSpPr>
        <p:spPr>
          <a:xfrm>
            <a:off x="3059832" y="1340768"/>
            <a:ext cx="5868144"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a:ea typeface="DejaVu LGC Sans" pitchFamily="2"/>
                <a:cs typeface="DejaVu LGC Sans" pitchFamily="2"/>
              </a:rPr>
              <a:t>Tra una carica ed un campo magnetico si esercita una forza (</a:t>
            </a:r>
            <a:r>
              <a:rPr lang="it-IT" sz="2400" dirty="0" err="1">
                <a:ea typeface="DejaVu LGC Sans" pitchFamily="2"/>
                <a:cs typeface="DejaVu LGC Sans" pitchFamily="2"/>
              </a:rPr>
              <a:t>forza</a:t>
            </a:r>
            <a:r>
              <a:rPr lang="it-IT" sz="2400" dirty="0">
                <a:ea typeface="DejaVu LGC Sans" pitchFamily="2"/>
                <a:cs typeface="DejaVu LGC Sans" pitchFamily="2"/>
              </a:rPr>
              <a:t> di </a:t>
            </a:r>
            <a:r>
              <a:rPr lang="it-IT" sz="2400" dirty="0" err="1">
                <a:ea typeface="DejaVu LGC Sans" pitchFamily="2"/>
                <a:cs typeface="DejaVu LGC Sans" pitchFamily="2"/>
              </a:rPr>
              <a:t>Lorentz</a:t>
            </a:r>
            <a:r>
              <a:rPr lang="it-IT" sz="2400" dirty="0">
                <a:ea typeface="DejaVu LGC Sans" pitchFamily="2"/>
                <a:cs typeface="DejaVu LGC Sans" pitchFamily="2"/>
              </a:rPr>
              <a:t>)</a:t>
            </a:r>
          </a:p>
        </p:txBody>
      </p:sp>
      <p:sp>
        <p:nvSpPr>
          <p:cNvPr id="6" name="AutoShape 6"/>
          <p:cNvSpPr/>
          <p:nvPr/>
        </p:nvSpPr>
        <p:spPr>
          <a:xfrm rot="5400000">
            <a:off x="5954928" y="3486232"/>
            <a:ext cx="652320" cy="39384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38160">
            <a:solidFill>
              <a:srgbClr val="008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graphicFrame>
        <p:nvGraphicFramePr>
          <p:cNvPr id="7" name="Oggetto 7"/>
          <p:cNvGraphicFramePr>
            <a:graphicFrameLocks noChangeAspect="1"/>
          </p:cNvGraphicFramePr>
          <p:nvPr/>
        </p:nvGraphicFramePr>
        <p:xfrm>
          <a:off x="3830638" y="2198688"/>
          <a:ext cx="1292225" cy="1152525"/>
        </p:xfrm>
        <a:graphic>
          <a:graphicData uri="http://schemas.openxmlformats.org/presentationml/2006/ole">
            <mc:AlternateContent xmlns:mc="http://schemas.openxmlformats.org/markup-compatibility/2006">
              <mc:Choice xmlns:v="urn:schemas-microsoft-com:vml" Requires="v">
                <p:oleObj spid="_x0000_s1109" r:id="rId5" imgW="0" imgH="0" progId="">
                  <p:embed/>
                </p:oleObj>
              </mc:Choice>
              <mc:Fallback>
                <p:oleObj r:id="rId5" imgW="0" imgH="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0638" y="2198688"/>
                        <a:ext cx="1292225" cy="11525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AutoShape 8"/>
          <p:cNvSpPr/>
          <p:nvPr/>
        </p:nvSpPr>
        <p:spPr>
          <a:xfrm flipV="1">
            <a:off x="2428920" y="2237760"/>
            <a:ext cx="1117440" cy="725399"/>
          </a:xfrm>
          <a:custGeom>
            <a:avLst/>
            <a:gdLst>
              <a:gd name="f0" fmla="val 10800000"/>
              <a:gd name="f1" fmla="val 5400000"/>
              <a:gd name="f2" fmla="val 180"/>
              <a:gd name="f3" fmla="val w"/>
              <a:gd name="f4" fmla="val h"/>
              <a:gd name="f5" fmla="val 0"/>
              <a:gd name="f6" fmla="val 21600"/>
              <a:gd name="f7" fmla="val 6079"/>
              <a:gd name="f8" fmla="val 15126"/>
              <a:gd name="f9" fmla="val 2912"/>
              <a:gd name="f10" fmla="val 12427"/>
              <a:gd name="f11" fmla="val 5564"/>
              <a:gd name="f12" fmla="val 7052"/>
              <a:gd name="f13" fmla="val 12158"/>
              <a:gd name="f14" fmla="val 6474"/>
              <a:gd name="f15" fmla="val 10550"/>
              <a:gd name="f16" fmla="val 9139"/>
              <a:gd name="f17" fmla="val 9246"/>
              <a:gd name="f18" fmla="+- 0 0 0"/>
              <a:gd name="f19" fmla="*/ f3 1 21600"/>
              <a:gd name="f20" fmla="*/ f4 1 21600"/>
              <a:gd name="f21" fmla="*/ f18 f0 1"/>
              <a:gd name="f22" fmla="*/ 12427 f19 1"/>
              <a:gd name="f23" fmla="*/ 18227 f19 1"/>
              <a:gd name="f24" fmla="*/ 9246 f20 1"/>
              <a:gd name="f25" fmla="*/ 2912 f20 1"/>
              <a:gd name="f26" fmla="*/ 782630 f19 1"/>
              <a:gd name="f27" fmla="*/ 0 f20 1"/>
              <a:gd name="f28" fmla="*/ f21 1 f2"/>
              <a:gd name="f29" fmla="*/ 408356 f20 1"/>
              <a:gd name="f30" fmla="*/ 167485 f19 1"/>
              <a:gd name="f31" fmla="*/ 725488 f20 1"/>
              <a:gd name="f32" fmla="*/ 1117600 f19 1"/>
              <a:gd name="f33" fmla="*/ 204178 f20 1"/>
              <a:gd name="f34" fmla="+- f28 0 f1"/>
            </a:gdLst>
            <a:ahLst/>
            <a:cxnLst>
              <a:cxn ang="3cd4">
                <a:pos x="hc" y="t"/>
              </a:cxn>
              <a:cxn ang="0">
                <a:pos x="r" y="vc"/>
              </a:cxn>
              <a:cxn ang="cd4">
                <a:pos x="hc" y="b"/>
              </a:cxn>
              <a:cxn ang="cd2">
                <a:pos x="l" y="vc"/>
              </a:cxn>
              <a:cxn ang="f34">
                <a:pos x="f26" y="f27"/>
              </a:cxn>
              <a:cxn ang="f34">
                <a:pos x="f26" y="f29"/>
              </a:cxn>
              <a:cxn ang="f34">
                <a:pos x="f30" y="f31"/>
              </a:cxn>
              <a:cxn ang="f34">
                <a:pos x="f32" y="f33"/>
              </a:cxn>
            </a:cxnLst>
            <a:rect l="f22" t="f25" r="f23" b="f24"/>
            <a:pathLst>
              <a:path w="21600" h="21600">
                <a:moveTo>
                  <a:pt x="f6" y="f7"/>
                </a:moveTo>
                <a:lnTo>
                  <a:pt x="f8" y="f5"/>
                </a:lnTo>
                <a:lnTo>
                  <a:pt x="f8" y="f9"/>
                </a:lnTo>
                <a:lnTo>
                  <a:pt x="f10" y="f9"/>
                </a:lnTo>
                <a:cubicBezTo>
                  <a:pt x="f11" y="f9"/>
                  <a:pt x="f5" y="f12"/>
                  <a:pt x="f5" y="f13"/>
                </a:cubicBezTo>
                <a:lnTo>
                  <a:pt x="f5" y="f6"/>
                </a:lnTo>
                <a:lnTo>
                  <a:pt x="f14" y="f6"/>
                </a:lnTo>
                <a:lnTo>
                  <a:pt x="f14" y="f13"/>
                </a:lnTo>
                <a:cubicBezTo>
                  <a:pt x="f14" y="f15"/>
                  <a:pt x="f16" y="f17"/>
                  <a:pt x="f10" y="f17"/>
                </a:cubicBezTo>
                <a:lnTo>
                  <a:pt x="f8" y="f17"/>
                </a:lnTo>
                <a:lnTo>
                  <a:pt x="f8" y="f13"/>
                </a:lnTo>
                <a:lnTo>
                  <a:pt x="f6" y="f7"/>
                </a:lnTo>
                <a:close/>
              </a:path>
            </a:pathLst>
          </a:custGeom>
          <a:solidFill>
            <a:srgbClr val="FF0000"/>
          </a:solidFill>
          <a:ln w="57240">
            <a:solidFill>
              <a:srgbClr val="008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9" name="Text Box 9"/>
          <p:cNvSpPr/>
          <p:nvPr/>
        </p:nvSpPr>
        <p:spPr>
          <a:xfrm>
            <a:off x="5646600" y="2463840"/>
            <a:ext cx="301644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a:ea typeface="DejaVu LGC Sans" pitchFamily="2"/>
                <a:cs typeface="DejaVu LGC Sans" pitchFamily="2"/>
              </a:rPr>
              <a:t>Raggio di curvatura</a:t>
            </a:r>
          </a:p>
        </p:txBody>
      </p:sp>
      <p:sp>
        <p:nvSpPr>
          <p:cNvPr id="10" name="Text Box 10"/>
          <p:cNvSpPr/>
          <p:nvPr/>
        </p:nvSpPr>
        <p:spPr>
          <a:xfrm>
            <a:off x="5648400" y="3995640"/>
            <a:ext cx="2959199"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a:ea typeface="DejaVu LGC Sans" pitchFamily="2"/>
                <a:cs typeface="DejaVu LGC Sans" pitchFamily="2"/>
              </a:rPr>
              <a:t>modulo dell’impulso </a:t>
            </a:r>
            <a:r>
              <a:rPr lang="it-IT" sz="2400" i="1" dirty="0" err="1">
                <a:solidFill>
                  <a:srgbClr val="0033CC"/>
                </a:solidFill>
                <a:ea typeface="DejaVu LGC Sans" pitchFamily="2"/>
                <a:cs typeface="DejaVu LGC Sans" pitchFamily="2"/>
              </a:rPr>
              <a:t>mv</a:t>
            </a:r>
            <a:r>
              <a:rPr lang="it-IT" sz="2400" dirty="0">
                <a:solidFill>
                  <a:srgbClr val="0099CC"/>
                </a:solidFill>
                <a:ea typeface="DejaVu LGC Sans" pitchFamily="2"/>
                <a:cs typeface="DejaVu LGC Sans" pitchFamily="2"/>
              </a:rPr>
              <a:t> </a:t>
            </a:r>
            <a:r>
              <a:rPr lang="it-IT" sz="2400" dirty="0">
                <a:ea typeface="DejaVu LGC Sans" pitchFamily="2"/>
                <a:cs typeface="DejaVu LGC Sans" pitchFamily="2"/>
              </a:rPr>
              <a:t>e la carica </a:t>
            </a:r>
            <a:r>
              <a:rPr lang="it-IT" sz="2400" i="1" dirty="0">
                <a:solidFill>
                  <a:srgbClr val="3366FF"/>
                </a:solidFill>
                <a:ea typeface="DejaVu LGC Sans" pitchFamily="2"/>
                <a:cs typeface="DejaVu LGC Sans" pitchFamily="2"/>
              </a:rPr>
              <a:t>q</a:t>
            </a:r>
          </a:p>
        </p:txBody>
      </p:sp>
      <p:sp>
        <p:nvSpPr>
          <p:cNvPr id="11" name="Text Box 45"/>
          <p:cNvSpPr/>
          <p:nvPr/>
        </p:nvSpPr>
        <p:spPr>
          <a:xfrm>
            <a:off x="1604880" y="4643280"/>
            <a:ext cx="3812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a:solidFill>
                  <a:srgbClr val="CC0000"/>
                </a:solidFill>
                <a:latin typeface="Liberation Serif" pitchFamily="18"/>
                <a:ea typeface="DejaVu LGC Sans" pitchFamily="2"/>
                <a:cs typeface="DejaVu LGC Sans" pitchFamily="2"/>
              </a:rPr>
              <a:t>N</a:t>
            </a:r>
          </a:p>
        </p:txBody>
      </p:sp>
      <p:sp>
        <p:nvSpPr>
          <p:cNvPr id="12" name="Text Box 48"/>
          <p:cNvSpPr/>
          <p:nvPr/>
        </p:nvSpPr>
        <p:spPr>
          <a:xfrm>
            <a:off x="2824200" y="3238560"/>
            <a:ext cx="1744560" cy="1008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247"/>
              </a:spcBef>
              <a:spcAft>
                <a:spcPts val="0"/>
              </a:spcAft>
              <a:buNone/>
              <a:tabLst/>
            </a:pPr>
            <a:r>
              <a:rPr lang="it-IT" sz="2000">
                <a:solidFill>
                  <a:srgbClr val="009999"/>
                </a:solidFill>
                <a:latin typeface="Liberation Serif" pitchFamily="18"/>
                <a:ea typeface="DejaVu LGC Sans" pitchFamily="2"/>
                <a:cs typeface="DejaVu LGC Sans" pitchFamily="2"/>
              </a:rPr>
              <a:t>Impulso maggiore (+)</a:t>
            </a:r>
          </a:p>
        </p:txBody>
      </p:sp>
      <p:sp>
        <p:nvSpPr>
          <p:cNvPr id="13" name="Text Box 50"/>
          <p:cNvSpPr/>
          <p:nvPr/>
        </p:nvSpPr>
        <p:spPr>
          <a:xfrm>
            <a:off x="695159" y="3740040"/>
            <a:ext cx="1424159" cy="1008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247"/>
              </a:spcBef>
              <a:spcAft>
                <a:spcPts val="0"/>
              </a:spcAft>
              <a:buNone/>
              <a:tabLst/>
            </a:pPr>
            <a:r>
              <a:rPr lang="it-IT" sz="2000">
                <a:solidFill>
                  <a:srgbClr val="009999"/>
                </a:solidFill>
                <a:latin typeface="Liberation Serif" pitchFamily="18"/>
                <a:ea typeface="DejaVu LGC Sans" pitchFamily="2"/>
                <a:cs typeface="DejaVu LGC Sans" pitchFamily="2"/>
              </a:rPr>
              <a:t>Impulso minore (+)</a:t>
            </a:r>
          </a:p>
        </p:txBody>
      </p:sp>
      <p:sp>
        <p:nvSpPr>
          <p:cNvPr id="14" name="Text Box 52"/>
          <p:cNvSpPr/>
          <p:nvPr/>
        </p:nvSpPr>
        <p:spPr>
          <a:xfrm>
            <a:off x="3281400" y="4940280"/>
            <a:ext cx="1473119" cy="703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247"/>
              </a:spcBef>
              <a:spcAft>
                <a:spcPts val="0"/>
              </a:spcAft>
              <a:buNone/>
              <a:tabLst/>
            </a:pPr>
            <a:r>
              <a:rPr lang="it-IT" sz="2000">
                <a:solidFill>
                  <a:srgbClr val="009999"/>
                </a:solidFill>
                <a:latin typeface="Liberation Serif" pitchFamily="18"/>
                <a:ea typeface="DejaVu LGC Sans" pitchFamily="2"/>
                <a:cs typeface="DejaVu LGC Sans" pitchFamily="2"/>
              </a:rPr>
              <a:t>Carica opposta -</a:t>
            </a:r>
          </a:p>
        </p:txBody>
      </p:sp>
      <p:sp>
        <p:nvSpPr>
          <p:cNvPr id="15" name="Text Box 54"/>
          <p:cNvSpPr/>
          <p:nvPr/>
        </p:nvSpPr>
        <p:spPr>
          <a:xfrm>
            <a:off x="2747880" y="4662360"/>
            <a:ext cx="3812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a:solidFill>
                  <a:srgbClr val="CC0000"/>
                </a:solidFill>
                <a:latin typeface="Liberation Serif" pitchFamily="18"/>
                <a:ea typeface="DejaVu LGC Sans" pitchFamily="2"/>
                <a:cs typeface="DejaVu LGC Sans" pitchFamily="2"/>
              </a:rPr>
              <a:t>S</a:t>
            </a:r>
          </a:p>
        </p:txBody>
      </p:sp>
      <p:sp>
        <p:nvSpPr>
          <p:cNvPr id="16" name="Rectangle 55"/>
          <p:cNvSpPr/>
          <p:nvPr/>
        </p:nvSpPr>
        <p:spPr>
          <a:xfrm>
            <a:off x="3127320" y="4670280"/>
            <a:ext cx="152280" cy="200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7" name="Rectangle 56"/>
          <p:cNvSpPr/>
          <p:nvPr/>
        </p:nvSpPr>
        <p:spPr>
          <a:xfrm rot="2118600">
            <a:off x="3094221" y="4516602"/>
            <a:ext cx="75960" cy="13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8" name="Rectangle 57"/>
          <p:cNvSpPr/>
          <p:nvPr/>
        </p:nvSpPr>
        <p:spPr>
          <a:xfrm rot="223800">
            <a:off x="2927638" y="4519364"/>
            <a:ext cx="201600" cy="144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9" name="Rectangle 58"/>
          <p:cNvSpPr/>
          <p:nvPr/>
        </p:nvSpPr>
        <p:spPr>
          <a:xfrm rot="2118600">
            <a:off x="2867029" y="4513467"/>
            <a:ext cx="76320" cy="13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0" name="Rectangle 59"/>
          <p:cNvSpPr/>
          <p:nvPr/>
        </p:nvSpPr>
        <p:spPr>
          <a:xfrm rot="5400000">
            <a:off x="2942459" y="4483979"/>
            <a:ext cx="75960" cy="264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1" name="Rectangle 60"/>
          <p:cNvSpPr/>
          <p:nvPr/>
        </p:nvSpPr>
        <p:spPr>
          <a:xfrm rot="1106400">
            <a:off x="3123037" y="4681103"/>
            <a:ext cx="123840" cy="88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cxnSp>
        <p:nvCxnSpPr>
          <p:cNvPr id="22" name="Connettore 1 33"/>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ttangolo 34"/>
          <p:cNvSpPr/>
          <p:nvPr/>
        </p:nvSpPr>
        <p:spPr>
          <a:xfrm>
            <a:off x="179512" y="1124744"/>
            <a:ext cx="244827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Text Box 2"/>
          <p:cNvSpPr/>
          <p:nvPr/>
        </p:nvSpPr>
        <p:spPr>
          <a:xfrm>
            <a:off x="0" y="14400"/>
            <a:ext cx="9144000"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200" dirty="0">
                <a:solidFill>
                  <a:srgbClr val="FF0000"/>
                </a:solidFill>
                <a:ea typeface="DejaVu LGC Sans" pitchFamily="2"/>
                <a:cs typeface="DejaVu LGC Sans" pitchFamily="2"/>
              </a:rPr>
              <a:t>Misura della quantità di moto (o impulso)</a:t>
            </a:r>
          </a:p>
        </p:txBody>
      </p:sp>
      <p:grpSp>
        <p:nvGrpSpPr>
          <p:cNvPr id="26" name="Group 39"/>
          <p:cNvGrpSpPr/>
          <p:nvPr/>
        </p:nvGrpSpPr>
        <p:grpSpPr>
          <a:xfrm>
            <a:off x="1619672" y="4653136"/>
            <a:ext cx="1463761" cy="1162080"/>
            <a:chOff x="1665359" y="4667400"/>
            <a:chExt cx="1463761" cy="1162080"/>
          </a:xfrm>
        </p:grpSpPr>
        <p:sp>
          <p:nvSpPr>
            <p:cNvPr id="27" name="Rectangle 40"/>
            <p:cNvSpPr/>
            <p:nvPr/>
          </p:nvSpPr>
          <p:spPr>
            <a:xfrm>
              <a:off x="1665359" y="4683240"/>
              <a:ext cx="362160" cy="1130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0000"/>
            </a:solidFill>
            <a:ln>
              <a:noFill/>
            </a:ln>
            <a:scene3d>
              <a:camera prst="legacyObliqueBottomLeft"/>
              <a:lightRig rig="legacyNormal3" dir="b"/>
            </a:scene3d>
            <a:sp3d extrusionH="457200" prstMaterial="legacyMetal">
              <a:bevelT w="13500" h="13500" prst="angle"/>
              <a:bevelB w="13500" h="13500" prst="angle"/>
              <a:extrusionClr>
                <a:srgbClr val="CC0000"/>
              </a:extrusionClr>
            </a:sp3d>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28" name="Rectangle 41"/>
            <p:cNvSpPr/>
            <p:nvPr/>
          </p:nvSpPr>
          <p:spPr>
            <a:xfrm>
              <a:off x="2751480" y="4699080"/>
              <a:ext cx="361799" cy="113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0000"/>
            </a:solidFill>
            <a:ln>
              <a:noFill/>
            </a:ln>
            <a:scene3d>
              <a:camera prst="legacyObliqueBottomLeft"/>
              <a:lightRig rig="legacyNormal3" dir="b"/>
            </a:scene3d>
            <a:sp3d extrusionH="457200" prstMaterial="legacyMetal">
              <a:bevelT w="13500" h="13500" prst="angle"/>
              <a:bevelB w="13500" h="13500" prst="angle"/>
              <a:extrusionClr>
                <a:srgbClr val="CC0000"/>
              </a:extrusionClr>
            </a:sp3d>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30" name="Rectangle 43"/>
            <p:cNvSpPr/>
            <p:nvPr/>
          </p:nvSpPr>
          <p:spPr>
            <a:xfrm>
              <a:off x="1665359" y="4667400"/>
              <a:ext cx="381240" cy="53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ln>
            <a:scene3d>
              <a:camera prst="legacyObliqueBottomLeft"/>
              <a:lightRig rig="legacyNormal3" dir="b"/>
            </a:scene3d>
            <a:sp3d extrusionH="457200" prstMaterial="legacyPlastic">
              <a:bevelT w="13500" h="13500" prst="angle"/>
              <a:bevelB w="13500" h="13500" prst="angle"/>
              <a:extrusionClr>
                <a:srgbClr val="FFFFFF"/>
              </a:extrusionClr>
            </a:sp3d>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31" name="Rectangle 44"/>
            <p:cNvSpPr/>
            <p:nvPr/>
          </p:nvSpPr>
          <p:spPr>
            <a:xfrm>
              <a:off x="2748240" y="4667400"/>
              <a:ext cx="380880" cy="53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ln>
            <a:scene3d>
              <a:camera prst="legacyObliqueBottomLeft"/>
              <a:lightRig rig="legacyNormal3" dir="b"/>
            </a:scene3d>
            <a:sp3d extrusionH="457200" prstMaterial="legacyPlastic">
              <a:bevelT w="13500" h="13500" prst="angle"/>
              <a:bevelB w="13500" h="13500" prst="angle"/>
              <a:extrusionClr>
                <a:srgbClr val="FFFFFF"/>
              </a:extrusionClr>
            </a:sp3d>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grpSp>
      <p:sp>
        <p:nvSpPr>
          <p:cNvPr id="32" name="Freeform 49"/>
          <p:cNvSpPr/>
          <p:nvPr/>
        </p:nvSpPr>
        <p:spPr>
          <a:xfrm>
            <a:off x="614520" y="3828959"/>
            <a:ext cx="1892160" cy="2819520"/>
          </a:xfrm>
          <a:custGeom>
            <a:avLst/>
            <a:gdLst>
              <a:gd name="f0" fmla="val 10800000"/>
              <a:gd name="f1" fmla="val 5400000"/>
              <a:gd name="f2" fmla="val 180"/>
              <a:gd name="f3" fmla="val w"/>
              <a:gd name="f4" fmla="val h"/>
              <a:gd name="f5" fmla="val 0"/>
              <a:gd name="f6" fmla="val 1192"/>
              <a:gd name="f7" fmla="val 1776"/>
              <a:gd name="f8" fmla="val 460"/>
              <a:gd name="f9" fmla="val 1468"/>
              <a:gd name="f10" fmla="val 920"/>
              <a:gd name="f11" fmla="val 1160"/>
              <a:gd name="f12" fmla="val 1056"/>
              <a:gd name="f13" fmla="val 864"/>
              <a:gd name="f14" fmla="val 568"/>
              <a:gd name="f15" fmla="val 1004"/>
              <a:gd name="f16" fmla="val 284"/>
              <a:gd name="f17" fmla="val 816"/>
              <a:gd name="f18" fmla="+- 0 0 0"/>
              <a:gd name="f19" fmla="*/ f3 1 1192"/>
              <a:gd name="f20" fmla="*/ f4 1 1776"/>
              <a:gd name="f21" fmla="*/ f18 f0 1"/>
              <a:gd name="f22" fmla="*/ 0 f19 1"/>
              <a:gd name="f23" fmla="*/ 2819400 f20 1"/>
              <a:gd name="f24" fmla="*/ f21 1 f2"/>
              <a:gd name="f25" fmla="*/ 1676400 f19 1"/>
              <a:gd name="f26" fmla="*/ 1371600 f20 1"/>
              <a:gd name="f27" fmla="*/ 1295400 f19 1"/>
              <a:gd name="f28" fmla="*/ 0 f20 1"/>
              <a:gd name="f29" fmla="+- f24 0 f1"/>
            </a:gdLst>
            <a:ahLst/>
            <a:cxnLst>
              <a:cxn ang="3cd4">
                <a:pos x="hc" y="t"/>
              </a:cxn>
              <a:cxn ang="0">
                <a:pos x="r" y="vc"/>
              </a:cxn>
              <a:cxn ang="cd4">
                <a:pos x="hc" y="b"/>
              </a:cxn>
              <a:cxn ang="cd2">
                <a:pos x="l" y="vc"/>
              </a:cxn>
              <a:cxn ang="f29">
                <a:pos x="f22" y="f23"/>
              </a:cxn>
              <a:cxn ang="f29">
                <a:pos x="f25" y="f26"/>
              </a:cxn>
              <a:cxn ang="f29">
                <a:pos x="f27" y="f28"/>
              </a:cxn>
            </a:cxnLst>
            <a:rect l="l" t="t" r="r" b="b"/>
            <a:pathLst>
              <a:path w="1192" h="1776">
                <a:moveTo>
                  <a:pt x="f5" y="f7"/>
                </a:moveTo>
                <a:cubicBezTo>
                  <a:pt x="f8" y="f9"/>
                  <a:pt x="f10" y="f11"/>
                  <a:pt x="f12" y="f13"/>
                </a:cubicBezTo>
                <a:cubicBezTo>
                  <a:pt x="f6" y="f14"/>
                  <a:pt x="f15" y="f16"/>
                  <a:pt x="f17" y="f5"/>
                </a:cubicBezTo>
              </a:path>
            </a:pathLst>
          </a:custGeom>
          <a:noFill/>
          <a:ln w="28440">
            <a:solidFill>
              <a:srgbClr val="007370"/>
            </a:solidFill>
            <a:prstDash val="solid"/>
            <a:round/>
            <a:headEnd type="arrow"/>
            <a:tailEnd type="arrow"/>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33" name="Freeform 46"/>
          <p:cNvSpPr/>
          <p:nvPr/>
        </p:nvSpPr>
        <p:spPr>
          <a:xfrm>
            <a:off x="538200" y="4514759"/>
            <a:ext cx="3276720" cy="2133720"/>
          </a:xfrm>
          <a:custGeom>
            <a:avLst/>
            <a:gdLst>
              <a:gd name="f0" fmla="val 10800000"/>
              <a:gd name="f1" fmla="val 5400000"/>
              <a:gd name="f2" fmla="val 180"/>
              <a:gd name="f3" fmla="val w"/>
              <a:gd name="f4" fmla="val h"/>
              <a:gd name="f5" fmla="val 0"/>
              <a:gd name="f6" fmla="val 2064"/>
              <a:gd name="f7" fmla="val 1344"/>
              <a:gd name="f8" fmla="val 380"/>
              <a:gd name="f9" fmla="val 976"/>
              <a:gd name="f10" fmla="val 760"/>
              <a:gd name="f11" fmla="val 608"/>
              <a:gd name="f12" fmla="val 1104"/>
              <a:gd name="f13" fmla="val 384"/>
              <a:gd name="f14" fmla="val 1448"/>
              <a:gd name="f15" fmla="val 160"/>
              <a:gd name="f16" fmla="val 1904"/>
              <a:gd name="f17" fmla="val 64"/>
              <a:gd name="f18" fmla="+- 0 0 0"/>
              <a:gd name="f19" fmla="*/ f3 1 2064"/>
              <a:gd name="f20" fmla="*/ f4 1 1344"/>
              <a:gd name="f21" fmla="*/ f18 f0 1"/>
              <a:gd name="f22" fmla="*/ 0 f19 1"/>
              <a:gd name="f23" fmla="*/ 2133600 f20 1"/>
              <a:gd name="f24" fmla="*/ f21 1 f2"/>
              <a:gd name="f25" fmla="*/ 1752600 f19 1"/>
              <a:gd name="f26" fmla="*/ 609600 f20 1"/>
              <a:gd name="f27" fmla="*/ 3276600 f19 1"/>
              <a:gd name="f28" fmla="*/ 0 f20 1"/>
              <a:gd name="f29" fmla="+- f24 0 f1"/>
            </a:gdLst>
            <a:ahLst/>
            <a:cxnLst>
              <a:cxn ang="3cd4">
                <a:pos x="hc" y="t"/>
              </a:cxn>
              <a:cxn ang="0">
                <a:pos x="r" y="vc"/>
              </a:cxn>
              <a:cxn ang="cd4">
                <a:pos x="hc" y="b"/>
              </a:cxn>
              <a:cxn ang="cd2">
                <a:pos x="l" y="vc"/>
              </a:cxn>
              <a:cxn ang="f29">
                <a:pos x="f22" y="f23"/>
              </a:cxn>
              <a:cxn ang="f29">
                <a:pos x="f25" y="f26"/>
              </a:cxn>
              <a:cxn ang="f29">
                <a:pos x="f27" y="f28"/>
              </a:cxn>
            </a:cxnLst>
            <a:rect l="l" t="t" r="r" b="b"/>
            <a:pathLst>
              <a:path w="2064" h="1344">
                <a:moveTo>
                  <a:pt x="f5" y="f7"/>
                </a:moveTo>
                <a:cubicBezTo>
                  <a:pt x="f8" y="f9"/>
                  <a:pt x="f10" y="f11"/>
                  <a:pt x="f12" y="f13"/>
                </a:cubicBezTo>
                <a:cubicBezTo>
                  <a:pt x="f14" y="f15"/>
                  <a:pt x="f16" y="f17"/>
                  <a:pt x="f6" y="f5"/>
                </a:cubicBezTo>
              </a:path>
            </a:pathLst>
          </a:custGeom>
          <a:noFill/>
          <a:ln w="28440">
            <a:solidFill>
              <a:srgbClr val="009999"/>
            </a:solidFill>
            <a:prstDash val="solid"/>
            <a:round/>
            <a:headEnd type="arrow"/>
            <a:tailEnd type="arrow"/>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34" name="Freeform 51"/>
          <p:cNvSpPr/>
          <p:nvPr/>
        </p:nvSpPr>
        <p:spPr>
          <a:xfrm>
            <a:off x="538200" y="3448080"/>
            <a:ext cx="2171520" cy="3200400"/>
          </a:xfrm>
          <a:custGeom>
            <a:avLst/>
            <a:gdLst>
              <a:gd name="f0" fmla="val 10800000"/>
              <a:gd name="f1" fmla="val 5400000"/>
              <a:gd name="f2" fmla="val 180"/>
              <a:gd name="f3" fmla="val w"/>
              <a:gd name="f4" fmla="val h"/>
              <a:gd name="f5" fmla="val 0"/>
              <a:gd name="f6" fmla="val 1368"/>
              <a:gd name="f7" fmla="val 2016"/>
              <a:gd name="f8" fmla="val 468"/>
              <a:gd name="f9" fmla="val 1680"/>
              <a:gd name="f10" fmla="val 936"/>
              <a:gd name="f11" fmla="val 1344"/>
              <a:gd name="f12" fmla="val 1152"/>
              <a:gd name="f13" fmla="val 1008"/>
              <a:gd name="f14" fmla="val 672"/>
              <a:gd name="f15" fmla="val 1272"/>
              <a:gd name="f16" fmla="val 168"/>
              <a:gd name="f17" fmla="val 1296"/>
              <a:gd name="f18" fmla="+- 0 0 0"/>
              <a:gd name="f19" fmla="*/ f3 1 1368"/>
              <a:gd name="f20" fmla="*/ f4 1 2016"/>
              <a:gd name="f21" fmla="*/ f18 f0 1"/>
              <a:gd name="f22" fmla="*/ 0 f19 1"/>
              <a:gd name="f23" fmla="*/ 3200400 f20 1"/>
              <a:gd name="f24" fmla="*/ f21 1 f2"/>
              <a:gd name="f25" fmla="*/ 1828800 f19 1"/>
              <a:gd name="f26" fmla="*/ 1600200 f20 1"/>
              <a:gd name="f27" fmla="*/ 2057400 f19 1"/>
              <a:gd name="f28" fmla="*/ 0 f20 1"/>
              <a:gd name="f29" fmla="+- f24 0 f1"/>
            </a:gdLst>
            <a:ahLst/>
            <a:cxnLst>
              <a:cxn ang="3cd4">
                <a:pos x="hc" y="t"/>
              </a:cxn>
              <a:cxn ang="0">
                <a:pos x="r" y="vc"/>
              </a:cxn>
              <a:cxn ang="cd4">
                <a:pos x="hc" y="b"/>
              </a:cxn>
              <a:cxn ang="cd2">
                <a:pos x="l" y="vc"/>
              </a:cxn>
              <a:cxn ang="f29">
                <a:pos x="f22" y="f23"/>
              </a:cxn>
              <a:cxn ang="f29">
                <a:pos x="f25" y="f26"/>
              </a:cxn>
              <a:cxn ang="f29">
                <a:pos x="f27" y="f28"/>
              </a:cxn>
            </a:cxnLst>
            <a:rect l="l" t="t" r="r" b="b"/>
            <a:pathLst>
              <a:path w="1368" h="2016">
                <a:moveTo>
                  <a:pt x="f5" y="f7"/>
                </a:moveTo>
                <a:cubicBezTo>
                  <a:pt x="f8" y="f9"/>
                  <a:pt x="f10" y="f11"/>
                  <a:pt x="f12" y="f13"/>
                </a:cubicBezTo>
                <a:cubicBezTo>
                  <a:pt x="f6" y="f14"/>
                  <a:pt x="f15" y="f16"/>
                  <a:pt x="f17" y="f5"/>
                </a:cubicBezTo>
              </a:path>
            </a:pathLst>
          </a:custGeom>
          <a:noFill/>
          <a:ln w="28440">
            <a:solidFill>
              <a:srgbClr val="007370"/>
            </a:solidFill>
            <a:prstDash val="solid"/>
            <a:round/>
            <a:headEnd type="arrow"/>
            <a:tailEnd type="arrow"/>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35" name="Text Box 45"/>
          <p:cNvSpPr/>
          <p:nvPr/>
        </p:nvSpPr>
        <p:spPr>
          <a:xfrm>
            <a:off x="1547664" y="4795680"/>
            <a:ext cx="3812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err="1">
                <a:solidFill>
                  <a:srgbClr val="CC0000"/>
                </a:solidFill>
                <a:latin typeface="Liberation Serif" pitchFamily="18"/>
                <a:ea typeface="DejaVu LGC Sans" pitchFamily="2"/>
                <a:cs typeface="DejaVu LGC Sans" pitchFamily="2"/>
              </a:rPr>
              <a:t>N</a:t>
            </a:r>
            <a:endParaRPr lang="it-IT" sz="2400" dirty="0">
              <a:solidFill>
                <a:srgbClr val="CC0000"/>
              </a:solidFill>
              <a:latin typeface="Liberation Serif" pitchFamily="18"/>
              <a:ea typeface="DejaVu LGC Sans" pitchFamily="2"/>
              <a:cs typeface="DejaVu LGC Sans" pitchFamily="2"/>
            </a:endParaRPr>
          </a:p>
        </p:txBody>
      </p:sp>
      <p:sp>
        <p:nvSpPr>
          <p:cNvPr id="36" name="Text Box 54"/>
          <p:cNvSpPr/>
          <p:nvPr/>
        </p:nvSpPr>
        <p:spPr>
          <a:xfrm>
            <a:off x="2699792" y="4814760"/>
            <a:ext cx="38124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err="1">
                <a:solidFill>
                  <a:srgbClr val="CC0000"/>
                </a:solidFill>
                <a:latin typeface="Liberation Serif" pitchFamily="18"/>
                <a:ea typeface="DejaVu LGC Sans" pitchFamily="2"/>
                <a:cs typeface="DejaVu LGC Sans" pitchFamily="2"/>
              </a:rPr>
              <a:t>S</a:t>
            </a:r>
            <a:endParaRPr lang="it-IT" sz="2400" dirty="0">
              <a:solidFill>
                <a:srgbClr val="CC0000"/>
              </a:solidFill>
              <a:latin typeface="Liberation Serif" pitchFamily="18"/>
              <a:ea typeface="DejaVu LGC Sans" pitchFamily="2"/>
              <a:cs typeface="DejaVu LGC Sans" pitchFamily="2"/>
            </a:endParaRPr>
          </a:p>
        </p:txBody>
      </p:sp>
    </p:spTree>
    <p:extLst>
      <p:ext uri="{BB962C8B-B14F-4D97-AF65-F5344CB8AC3E}">
        <p14:creationId xmlns:p14="http://schemas.microsoft.com/office/powerpoint/2010/main" val="21801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Class="entr"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1+#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Class="entr"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ppt_x</p:attrName>
                                        </p:attrNameLst>
                                      </p:cBhvr>
                                      <p:tavLst>
                                        <p:tav tm="0">
                                          <p:val>
                                            <p:strVal val="1+#ppt_w/2"/>
                                          </p:val>
                                        </p:tav>
                                        <p:tav tm="100000">
                                          <p:val>
                                            <p:strVal val="#ppt_x"/>
                                          </p:val>
                                        </p:tav>
                                      </p:tavLst>
                                    </p:anim>
                                    <p:anim calcmode="lin" valueType="num">
                                      <p:cBhvr>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Class="entr"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1+#ppt_w/2"/>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Class="entr"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childTnLst>
                                </p:cTn>
                              </p:par>
                            </p:childTnLst>
                          </p:cTn>
                        </p:par>
                        <p:par>
                          <p:cTn id="23" fill="hold">
                            <p:stCondLst>
                              <p:cond delay="2500"/>
                            </p:stCondLst>
                            <p:childTnLst>
                              <p:par>
                                <p:cTn id="24" presetClass="entr"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000"/>
                                        <p:tgtEl>
                                          <p:spTgt spid="33"/>
                                        </p:tgtEl>
                                      </p:cBhvr>
                                    </p:animEffect>
                                  </p:childTnLst>
                                </p:cTn>
                              </p:par>
                            </p:childTnLst>
                          </p:cTn>
                        </p:par>
                        <p:par>
                          <p:cTn id="27" fill="hold">
                            <p:stCondLst>
                              <p:cond delay="4500"/>
                            </p:stCondLst>
                            <p:childTnLst>
                              <p:par>
                                <p:cTn id="28" presetClass="entr"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E8C3E9-5754-964F-938A-320BB3E6697A}" type="slidenum">
              <a:rPr lang="en-US" smtClean="0"/>
              <a:t>17</a:t>
            </a:fld>
            <a:endParaRPr lang="en-US"/>
          </a:p>
        </p:txBody>
      </p:sp>
      <p:pic>
        <p:nvPicPr>
          <p:cNvPr id="3" name="Picture 2"/>
          <p:cNvPicPr>
            <a:picLocks noChangeAspect="1"/>
          </p:cNvPicPr>
          <p:nvPr/>
        </p:nvPicPr>
        <p:blipFill>
          <a:blip r:embed="rId2"/>
          <a:stretch>
            <a:fillRect/>
          </a:stretch>
        </p:blipFill>
        <p:spPr>
          <a:xfrm>
            <a:off x="0" y="527351"/>
            <a:ext cx="9143999" cy="6358269"/>
          </a:xfrm>
          <a:prstGeom prst="rect">
            <a:avLst/>
          </a:prstGeom>
        </p:spPr>
      </p:pic>
      <p:sp>
        <p:nvSpPr>
          <p:cNvPr id="5" name="Oval 4"/>
          <p:cNvSpPr/>
          <p:nvPr/>
        </p:nvSpPr>
        <p:spPr>
          <a:xfrm>
            <a:off x="3077555" y="1464565"/>
            <a:ext cx="1395769" cy="3649972"/>
          </a:xfrm>
          <a:prstGeom prst="ellipse">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Text Box 3"/>
          <p:cNvSpPr txBox="1">
            <a:spLocks noChangeArrowheads="1"/>
          </p:cNvSpPr>
          <p:nvPr/>
        </p:nvSpPr>
        <p:spPr bwMode="auto">
          <a:xfrm>
            <a:off x="90651" y="1530291"/>
            <a:ext cx="2969181" cy="1569660"/>
          </a:xfrm>
          <a:prstGeom prst="rect">
            <a:avLst/>
          </a:prstGeom>
          <a:noFill/>
          <a:ln>
            <a:solidFill>
              <a:srgbClr val="FFFFFF"/>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rgbClr val="FFFFFF"/>
                </a:solidFill>
                <a:latin typeface="Calibri" charset="0"/>
              </a:rPr>
              <a:t>Nei</a:t>
            </a:r>
            <a:r>
              <a:rPr lang="en-US" dirty="0">
                <a:solidFill>
                  <a:srgbClr val="FFFFFF"/>
                </a:solidFill>
                <a:latin typeface="Calibri" charset="0"/>
              </a:rPr>
              <a:t> </a:t>
            </a:r>
            <a:r>
              <a:rPr lang="en-US" dirty="0" err="1">
                <a:solidFill>
                  <a:srgbClr val="FFFFFF"/>
                </a:solidFill>
                <a:latin typeface="Calibri" charset="0"/>
              </a:rPr>
              <a:t>primi</a:t>
            </a:r>
            <a:r>
              <a:rPr lang="en-US" dirty="0">
                <a:solidFill>
                  <a:srgbClr val="FFFFFF"/>
                </a:solidFill>
                <a:latin typeface="Calibri" charset="0"/>
              </a:rPr>
              <a:t> </a:t>
            </a:r>
            <a:r>
              <a:rPr lang="en-US" dirty="0" err="1">
                <a:solidFill>
                  <a:srgbClr val="FFFFFF"/>
                </a:solidFill>
                <a:latin typeface="Calibri" charset="0"/>
              </a:rPr>
              <a:t>instanti</a:t>
            </a:r>
            <a:r>
              <a:rPr lang="en-US" dirty="0">
                <a:solidFill>
                  <a:srgbClr val="FFFFFF"/>
                </a:solidFill>
                <a:latin typeface="Calibri" charset="0"/>
              </a:rPr>
              <a:t> di vita </a:t>
            </a:r>
            <a:r>
              <a:rPr lang="en-US" dirty="0" err="1">
                <a:solidFill>
                  <a:srgbClr val="FFFFFF"/>
                </a:solidFill>
                <a:latin typeface="Calibri" charset="0"/>
              </a:rPr>
              <a:t>dell’universo</a:t>
            </a:r>
            <a:r>
              <a:rPr lang="en-US" dirty="0">
                <a:solidFill>
                  <a:srgbClr val="FFFFFF"/>
                </a:solidFill>
                <a:latin typeface="Calibri" charset="0"/>
              </a:rPr>
              <a:t> I quark </a:t>
            </a:r>
            <a:r>
              <a:rPr lang="en-US" dirty="0" err="1">
                <a:solidFill>
                  <a:srgbClr val="FFFFFF"/>
                </a:solidFill>
                <a:latin typeface="Calibri" charset="0"/>
              </a:rPr>
              <a:t>ed</a:t>
            </a:r>
            <a:r>
              <a:rPr lang="en-US" dirty="0">
                <a:solidFill>
                  <a:srgbClr val="FFFFFF"/>
                </a:solidFill>
                <a:latin typeface="Calibri" charset="0"/>
              </a:rPr>
              <a:t> I </a:t>
            </a:r>
            <a:r>
              <a:rPr lang="en-US" dirty="0" err="1">
                <a:solidFill>
                  <a:srgbClr val="FFFFFF"/>
                </a:solidFill>
                <a:latin typeface="Calibri" charset="0"/>
              </a:rPr>
              <a:t>gluoni</a:t>
            </a:r>
            <a:r>
              <a:rPr lang="en-US" dirty="0">
                <a:solidFill>
                  <a:srgbClr val="FFFFFF"/>
                </a:solidFill>
                <a:latin typeface="Calibri" charset="0"/>
              </a:rPr>
              <a:t> </a:t>
            </a:r>
            <a:r>
              <a:rPr lang="en-US" dirty="0" err="1">
                <a:solidFill>
                  <a:srgbClr val="FFFFFF"/>
                </a:solidFill>
                <a:latin typeface="Calibri" charset="0"/>
              </a:rPr>
              <a:t>erano</a:t>
            </a:r>
            <a:r>
              <a:rPr lang="en-US" dirty="0">
                <a:solidFill>
                  <a:srgbClr val="FFFFFF"/>
                </a:solidFill>
                <a:latin typeface="Calibri" charset="0"/>
              </a:rPr>
              <a:t> </a:t>
            </a:r>
            <a:r>
              <a:rPr lang="en-US" dirty="0" err="1">
                <a:solidFill>
                  <a:srgbClr val="FFFFFF"/>
                </a:solidFill>
                <a:latin typeface="Calibri" charset="0"/>
              </a:rPr>
              <a:t>allo</a:t>
            </a:r>
            <a:r>
              <a:rPr lang="en-US" dirty="0">
                <a:solidFill>
                  <a:srgbClr val="FFFFFF"/>
                </a:solidFill>
                <a:latin typeface="Calibri" charset="0"/>
              </a:rPr>
              <a:t> </a:t>
            </a:r>
            <a:r>
              <a:rPr lang="en-US" dirty="0" err="1">
                <a:solidFill>
                  <a:srgbClr val="FFFFFF"/>
                </a:solidFill>
                <a:latin typeface="Calibri" charset="0"/>
              </a:rPr>
              <a:t>stato</a:t>
            </a:r>
            <a:r>
              <a:rPr lang="en-US" dirty="0">
                <a:solidFill>
                  <a:srgbClr val="FFFFFF"/>
                </a:solidFill>
                <a:latin typeface="Calibri" charset="0"/>
              </a:rPr>
              <a:t> </a:t>
            </a:r>
            <a:r>
              <a:rPr lang="en-US" dirty="0" err="1">
                <a:solidFill>
                  <a:srgbClr val="FFFFFF"/>
                </a:solidFill>
                <a:latin typeface="Calibri" charset="0"/>
              </a:rPr>
              <a:t>libero</a:t>
            </a:r>
            <a:endParaRPr lang="en-US" dirty="0">
              <a:solidFill>
                <a:srgbClr val="FFFFFF"/>
              </a:solidFill>
              <a:latin typeface="Calibri" charset="0"/>
            </a:endParaRPr>
          </a:p>
        </p:txBody>
      </p:sp>
      <p:sp>
        <p:nvSpPr>
          <p:cNvPr id="7" name="Text Box 6"/>
          <p:cNvSpPr txBox="1">
            <a:spLocks noChangeArrowheads="1"/>
          </p:cNvSpPr>
          <p:nvPr/>
        </p:nvSpPr>
        <p:spPr bwMode="auto">
          <a:xfrm>
            <a:off x="3256506" y="5372176"/>
            <a:ext cx="5700340" cy="1200328"/>
          </a:xfrm>
          <a:prstGeom prst="rect">
            <a:avLst/>
          </a:prstGeom>
          <a:noFill/>
          <a:ln w="38100" cmpd="sng">
            <a:solidFill>
              <a:srgbClr val="FFFFFF"/>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err="1">
                <a:solidFill>
                  <a:srgbClr val="FFFFFF"/>
                </a:solidFill>
                <a:latin typeface="Calibri" charset="0"/>
              </a:rPr>
              <a:t>Quando</a:t>
            </a:r>
            <a:r>
              <a:rPr lang="en-US" dirty="0">
                <a:solidFill>
                  <a:srgbClr val="FFFFFF"/>
                </a:solidFill>
                <a:latin typeface="Calibri" charset="0"/>
              </a:rPr>
              <a:t> </a:t>
            </a:r>
            <a:r>
              <a:rPr lang="en-US" dirty="0" err="1">
                <a:solidFill>
                  <a:srgbClr val="FFFFFF"/>
                </a:solidFill>
                <a:latin typeface="Calibri" charset="0"/>
              </a:rPr>
              <a:t>l’universo</a:t>
            </a:r>
            <a:r>
              <a:rPr lang="en-US" dirty="0">
                <a:solidFill>
                  <a:srgbClr val="FFFFFF"/>
                </a:solidFill>
                <a:latin typeface="Calibri" charset="0"/>
              </a:rPr>
              <a:t> </a:t>
            </a:r>
            <a:r>
              <a:rPr lang="en-US" dirty="0" err="1">
                <a:solidFill>
                  <a:srgbClr val="FFFFFF"/>
                </a:solidFill>
                <a:latin typeface="Calibri" charset="0"/>
              </a:rPr>
              <a:t>si</a:t>
            </a:r>
            <a:r>
              <a:rPr lang="en-US" dirty="0">
                <a:solidFill>
                  <a:srgbClr val="FFFFFF"/>
                </a:solidFill>
                <a:latin typeface="Calibri" charset="0"/>
              </a:rPr>
              <a:t> </a:t>
            </a:r>
            <a:r>
              <a:rPr lang="en-US" dirty="0" err="1">
                <a:solidFill>
                  <a:srgbClr val="FFFFFF"/>
                </a:solidFill>
                <a:latin typeface="Calibri" charset="0"/>
              </a:rPr>
              <a:t>è</a:t>
            </a:r>
            <a:r>
              <a:rPr lang="en-US" dirty="0">
                <a:solidFill>
                  <a:srgbClr val="FFFFFF"/>
                </a:solidFill>
                <a:latin typeface="Calibri" charset="0"/>
              </a:rPr>
              <a:t> </a:t>
            </a:r>
            <a:r>
              <a:rPr lang="en-US" dirty="0" err="1">
                <a:solidFill>
                  <a:srgbClr val="FFFFFF"/>
                </a:solidFill>
                <a:latin typeface="Calibri" charset="0"/>
              </a:rPr>
              <a:t>raffreddato</a:t>
            </a:r>
            <a:r>
              <a:rPr lang="en-US" dirty="0">
                <a:solidFill>
                  <a:srgbClr val="FFFFFF"/>
                </a:solidFill>
                <a:latin typeface="Calibri" charset="0"/>
              </a:rPr>
              <a:t> </a:t>
            </a:r>
            <a:r>
              <a:rPr lang="en-US" dirty="0" err="1">
                <a:solidFill>
                  <a:srgbClr val="FFFFFF"/>
                </a:solidFill>
                <a:latin typeface="Calibri" charset="0"/>
              </a:rPr>
              <a:t>si</a:t>
            </a:r>
            <a:r>
              <a:rPr lang="en-US" dirty="0">
                <a:solidFill>
                  <a:srgbClr val="FFFFFF"/>
                </a:solidFill>
                <a:latin typeface="Calibri" charset="0"/>
              </a:rPr>
              <a:t> </a:t>
            </a:r>
            <a:r>
              <a:rPr lang="en-US" dirty="0" err="1">
                <a:solidFill>
                  <a:srgbClr val="FFFFFF"/>
                </a:solidFill>
                <a:latin typeface="Calibri" charset="0"/>
              </a:rPr>
              <a:t>sono</a:t>
            </a:r>
            <a:r>
              <a:rPr lang="en-US" dirty="0">
                <a:solidFill>
                  <a:srgbClr val="FFFFFF"/>
                </a:solidFill>
                <a:latin typeface="Calibri" charset="0"/>
              </a:rPr>
              <a:t> </a:t>
            </a:r>
            <a:r>
              <a:rPr lang="en-US" dirty="0" err="1">
                <a:solidFill>
                  <a:srgbClr val="FFFFFF"/>
                </a:solidFill>
                <a:latin typeface="Calibri" charset="0"/>
              </a:rPr>
              <a:t>confinati</a:t>
            </a:r>
            <a:r>
              <a:rPr lang="en-US" dirty="0">
                <a:solidFill>
                  <a:srgbClr val="FFFFFF"/>
                </a:solidFill>
                <a:latin typeface="Calibri" charset="0"/>
              </a:rPr>
              <a:t> e da </a:t>
            </a:r>
            <a:r>
              <a:rPr lang="en-US" dirty="0" err="1">
                <a:solidFill>
                  <a:srgbClr val="FFFFFF"/>
                </a:solidFill>
                <a:latin typeface="Calibri" charset="0"/>
              </a:rPr>
              <a:t>allora</a:t>
            </a:r>
            <a:r>
              <a:rPr lang="en-US" dirty="0">
                <a:solidFill>
                  <a:srgbClr val="FFFFFF"/>
                </a:solidFill>
                <a:latin typeface="Calibri" charset="0"/>
              </a:rPr>
              <a:t> </a:t>
            </a:r>
            <a:r>
              <a:rPr lang="en-US" dirty="0" err="1">
                <a:solidFill>
                  <a:srgbClr val="FFFFFF"/>
                </a:solidFill>
                <a:latin typeface="Calibri" charset="0"/>
              </a:rPr>
              <a:t>sono</a:t>
            </a:r>
            <a:r>
              <a:rPr lang="en-US" dirty="0">
                <a:solidFill>
                  <a:srgbClr val="FFFFFF"/>
                </a:solidFill>
                <a:latin typeface="Calibri" charset="0"/>
              </a:rPr>
              <a:t> </a:t>
            </a:r>
            <a:r>
              <a:rPr lang="en-US" dirty="0" err="1">
                <a:solidFill>
                  <a:srgbClr val="FFFFFF"/>
                </a:solidFill>
                <a:latin typeface="Calibri" charset="0"/>
              </a:rPr>
              <a:t>rimansti</a:t>
            </a:r>
            <a:r>
              <a:rPr lang="en-US" dirty="0">
                <a:solidFill>
                  <a:srgbClr val="FFFFFF"/>
                </a:solidFill>
                <a:latin typeface="Calibri" charset="0"/>
              </a:rPr>
              <a:t> </a:t>
            </a:r>
            <a:r>
              <a:rPr lang="en-US" dirty="0" err="1">
                <a:solidFill>
                  <a:srgbClr val="FFFFFF"/>
                </a:solidFill>
                <a:latin typeface="Calibri" charset="0"/>
              </a:rPr>
              <a:t>imprigionati</a:t>
            </a:r>
            <a:r>
              <a:rPr lang="en-US" dirty="0">
                <a:solidFill>
                  <a:srgbClr val="FFFFFF"/>
                </a:solidFill>
                <a:latin typeface="Calibri" charset="0"/>
              </a:rPr>
              <a:t>……</a:t>
            </a:r>
          </a:p>
        </p:txBody>
      </p:sp>
      <p:sp>
        <p:nvSpPr>
          <p:cNvPr id="8" name="TextBox 7"/>
          <p:cNvSpPr txBox="1"/>
          <p:nvPr/>
        </p:nvSpPr>
        <p:spPr>
          <a:xfrm>
            <a:off x="-108520" y="-10559"/>
            <a:ext cx="9252520" cy="523220"/>
          </a:xfrm>
          <a:prstGeom prst="rect">
            <a:avLst/>
          </a:prstGeom>
          <a:noFill/>
        </p:spPr>
        <p:txBody>
          <a:bodyPr wrap="square" rtlCol="0">
            <a:spAutoFit/>
          </a:bodyPr>
          <a:lstStyle/>
          <a:p>
            <a:pPr algn="ctr"/>
            <a:r>
              <a:rPr lang="fr-CH" sz="2800" dirty="0">
                <a:solidFill>
                  <a:srgbClr val="FF0000"/>
                </a:solidFill>
              </a:rPr>
              <a:t>13.7 miliardi di anni fa l’universo si è creato nel </a:t>
            </a:r>
            <a:r>
              <a:rPr lang="en-US" sz="2800" dirty="0">
                <a:solidFill>
                  <a:srgbClr val="FF0000"/>
                </a:solidFill>
              </a:rPr>
              <a:t>Big Bang</a:t>
            </a:r>
            <a:endParaRPr lang="el-GR" sz="2800" dirty="0">
              <a:solidFill>
                <a:srgbClr val="FF0000"/>
              </a:solidFill>
            </a:endParaRPr>
          </a:p>
        </p:txBody>
      </p:sp>
    </p:spTree>
    <p:extLst>
      <p:ext uri="{BB962C8B-B14F-4D97-AF65-F5344CB8AC3E}">
        <p14:creationId xmlns:p14="http://schemas.microsoft.com/office/powerpoint/2010/main" val="2071140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E8C3E9-5754-964F-938A-320BB3E6697A}" type="slidenum">
              <a:rPr lang="en-US" smtClean="0"/>
              <a:t>18</a:t>
            </a:fld>
            <a:endParaRPr lang="en-US"/>
          </a:p>
        </p:txBody>
      </p:sp>
      <p:pic>
        <p:nvPicPr>
          <p:cNvPr id="3" name="Picture 2"/>
          <p:cNvPicPr>
            <a:picLocks noChangeAspect="1"/>
          </p:cNvPicPr>
          <p:nvPr/>
        </p:nvPicPr>
        <p:blipFill>
          <a:blip r:embed="rId2"/>
          <a:stretch>
            <a:fillRect/>
          </a:stretch>
        </p:blipFill>
        <p:spPr>
          <a:xfrm>
            <a:off x="0" y="493025"/>
            <a:ext cx="9143999" cy="6358269"/>
          </a:xfrm>
          <a:prstGeom prst="rect">
            <a:avLst/>
          </a:prstGeom>
        </p:spPr>
      </p:pic>
      <p:sp>
        <p:nvSpPr>
          <p:cNvPr id="6" name="Rectangle 5"/>
          <p:cNvSpPr/>
          <p:nvPr/>
        </p:nvSpPr>
        <p:spPr>
          <a:xfrm>
            <a:off x="5617397" y="675070"/>
            <a:ext cx="3078508" cy="471407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5" name="Picture 4" descr="Su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397" y="720838"/>
            <a:ext cx="3069403" cy="3069403"/>
          </a:xfrm>
          <a:prstGeom prst="rect">
            <a:avLst/>
          </a:prstGeom>
        </p:spPr>
      </p:pic>
      <p:pic>
        <p:nvPicPr>
          <p:cNvPr id="7" name="Picture 6" descr="NuclearBlast.jpg"/>
          <p:cNvPicPr>
            <a:picLocks noChangeAspect="1"/>
          </p:cNvPicPr>
          <p:nvPr/>
        </p:nvPicPr>
        <p:blipFill rotWithShape="1">
          <a:blip r:embed="rId4">
            <a:extLst>
              <a:ext uri="{28A0092B-C50C-407E-A947-70E740481C1C}">
                <a14:useLocalDpi xmlns:a14="http://schemas.microsoft.com/office/drawing/2010/main" val="0"/>
              </a:ext>
            </a:extLst>
          </a:blip>
          <a:srcRect l="22396" r="20926"/>
          <a:stretch/>
        </p:blipFill>
        <p:spPr>
          <a:xfrm>
            <a:off x="7019196" y="3801683"/>
            <a:ext cx="1676709" cy="1587462"/>
          </a:xfrm>
          <a:prstGeom prst="rect">
            <a:avLst/>
          </a:prstGeom>
        </p:spPr>
      </p:pic>
      <p:sp>
        <p:nvSpPr>
          <p:cNvPr id="8" name="Rectangle 7"/>
          <p:cNvSpPr/>
          <p:nvPr/>
        </p:nvSpPr>
        <p:spPr>
          <a:xfrm>
            <a:off x="5537310" y="3416363"/>
            <a:ext cx="3606689" cy="615553"/>
          </a:xfrm>
          <a:prstGeom prst="rect">
            <a:avLst/>
          </a:prstGeom>
        </p:spPr>
        <p:txBody>
          <a:bodyPr wrap="square">
            <a:spAutoFit/>
          </a:bodyPr>
          <a:lstStyle/>
          <a:p>
            <a:r>
              <a:rPr lang="it-IT" sz="1700" b="1" dirty="0">
                <a:solidFill>
                  <a:schemeClr val="bg1"/>
                </a:solidFill>
              </a:rPr>
              <a:t>Si predice che la temperatura necessaria per liberarli sia ≈2x10</a:t>
            </a:r>
            <a:r>
              <a:rPr lang="it-IT" sz="1700" b="1" baseline="30000" dirty="0">
                <a:solidFill>
                  <a:schemeClr val="bg1"/>
                </a:solidFill>
              </a:rPr>
              <a:t>12</a:t>
            </a:r>
            <a:r>
              <a:rPr lang="it-IT" sz="1700" b="1" dirty="0">
                <a:solidFill>
                  <a:schemeClr val="bg1"/>
                </a:solidFill>
              </a:rPr>
              <a:t> K</a:t>
            </a:r>
          </a:p>
        </p:txBody>
      </p:sp>
      <p:sp>
        <p:nvSpPr>
          <p:cNvPr id="9" name="TextBox 8"/>
          <p:cNvSpPr txBox="1"/>
          <p:nvPr/>
        </p:nvSpPr>
        <p:spPr>
          <a:xfrm>
            <a:off x="5766126" y="4485232"/>
            <a:ext cx="1063987" cy="461665"/>
          </a:xfrm>
          <a:prstGeom prst="rect">
            <a:avLst/>
          </a:prstGeom>
          <a:noFill/>
        </p:spPr>
        <p:txBody>
          <a:bodyPr wrap="square" rtlCol="0">
            <a:spAutoFit/>
          </a:bodyPr>
          <a:lstStyle/>
          <a:p>
            <a:r>
              <a:rPr lang="it-IT" sz="2400" b="1" dirty="0">
                <a:solidFill>
                  <a:schemeClr val="bg1"/>
                </a:solidFill>
              </a:rPr>
              <a:t>≈ </a:t>
            </a:r>
            <a:r>
              <a:rPr lang="it-IT" sz="2400" dirty="0">
                <a:solidFill>
                  <a:srgbClr val="FFFFFF"/>
                </a:solidFill>
              </a:rPr>
              <a:t>x10</a:t>
            </a:r>
            <a:r>
              <a:rPr lang="it-IT" sz="2400" baseline="30000" dirty="0">
                <a:solidFill>
                  <a:srgbClr val="FFFFFF"/>
                </a:solidFill>
              </a:rPr>
              <a:t>6</a:t>
            </a:r>
          </a:p>
        </p:txBody>
      </p:sp>
      <p:sp>
        <p:nvSpPr>
          <p:cNvPr id="11" name="Oval 10"/>
          <p:cNvSpPr/>
          <p:nvPr/>
        </p:nvSpPr>
        <p:spPr>
          <a:xfrm>
            <a:off x="3077555" y="1464565"/>
            <a:ext cx="1395769" cy="3649972"/>
          </a:xfrm>
          <a:prstGeom prst="ellipse">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Rectangle 11"/>
          <p:cNvSpPr/>
          <p:nvPr/>
        </p:nvSpPr>
        <p:spPr>
          <a:xfrm>
            <a:off x="3864820" y="5692507"/>
            <a:ext cx="4955980" cy="830997"/>
          </a:xfrm>
          <a:prstGeom prst="rect">
            <a:avLst/>
          </a:prstGeom>
          <a:ln>
            <a:solidFill>
              <a:schemeClr val="bg1"/>
            </a:solidFill>
          </a:ln>
        </p:spPr>
        <p:txBody>
          <a:bodyPr wrap="square">
            <a:spAutoFit/>
          </a:bodyPr>
          <a:lstStyle/>
          <a:p>
            <a:r>
              <a:rPr lang="it-IT" sz="2400" dirty="0">
                <a:solidFill>
                  <a:schemeClr val="bg1"/>
                </a:solidFill>
              </a:rPr>
              <a:t>Temperatura e energia estreme!!</a:t>
            </a:r>
          </a:p>
          <a:p>
            <a:r>
              <a:rPr lang="it-IT" sz="2400" dirty="0">
                <a:solidFill>
                  <a:schemeClr val="bg1"/>
                </a:solidFill>
              </a:rPr>
              <a:t>Come le produciamo in laboratorio?!</a:t>
            </a:r>
          </a:p>
        </p:txBody>
      </p:sp>
      <p:sp>
        <p:nvSpPr>
          <p:cNvPr id="13" name="TextBox 12"/>
          <p:cNvSpPr txBox="1"/>
          <p:nvPr/>
        </p:nvSpPr>
        <p:spPr>
          <a:xfrm>
            <a:off x="-108520" y="-10559"/>
            <a:ext cx="9252520" cy="523220"/>
          </a:xfrm>
          <a:prstGeom prst="rect">
            <a:avLst/>
          </a:prstGeom>
          <a:noFill/>
        </p:spPr>
        <p:txBody>
          <a:bodyPr wrap="square" rtlCol="0">
            <a:spAutoFit/>
          </a:bodyPr>
          <a:lstStyle/>
          <a:p>
            <a:pPr algn="ctr"/>
            <a:r>
              <a:rPr lang="fr-CH" sz="2800" dirty="0">
                <a:solidFill>
                  <a:srgbClr val="FF0000"/>
                </a:solidFill>
              </a:rPr>
              <a:t>13.7 miliardi di anni fa l’universo si è creato nel </a:t>
            </a:r>
            <a:r>
              <a:rPr lang="en-US" sz="2800" dirty="0">
                <a:solidFill>
                  <a:srgbClr val="FF0000"/>
                </a:solidFill>
              </a:rPr>
              <a:t>Big Bang</a:t>
            </a:r>
            <a:endParaRPr lang="el-GR" sz="2800" dirty="0">
              <a:solidFill>
                <a:srgbClr val="FF0000"/>
              </a:solidFill>
            </a:endParaRPr>
          </a:p>
        </p:txBody>
      </p:sp>
    </p:spTree>
    <p:extLst>
      <p:ext uri="{BB962C8B-B14F-4D97-AF65-F5344CB8AC3E}">
        <p14:creationId xmlns:p14="http://schemas.microsoft.com/office/powerpoint/2010/main" val="230083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0230" y="692696"/>
            <a:ext cx="7274178" cy="6165304"/>
          </a:xfrm>
          <a:prstGeom prst="rect">
            <a:avLst/>
          </a:prstGeom>
        </p:spPr>
      </p:pic>
      <p:sp>
        <p:nvSpPr>
          <p:cNvPr id="6" name="TextBox 5"/>
          <p:cNvSpPr txBox="1"/>
          <p:nvPr/>
        </p:nvSpPr>
        <p:spPr>
          <a:xfrm>
            <a:off x="-108520" y="-10559"/>
            <a:ext cx="9252520" cy="461665"/>
          </a:xfrm>
          <a:prstGeom prst="rect">
            <a:avLst/>
          </a:prstGeom>
          <a:noFill/>
        </p:spPr>
        <p:txBody>
          <a:bodyPr wrap="square" rtlCol="0">
            <a:spAutoFit/>
          </a:bodyPr>
          <a:lstStyle/>
          <a:p>
            <a:pPr algn="ctr"/>
            <a:r>
              <a:rPr lang="fr-CH" sz="2400" dirty="0">
                <a:solidFill>
                  <a:srgbClr val="FF0000"/>
                </a:solidFill>
              </a:rPr>
              <a:t>13.7 miliardi di anni fa l’universo si è creato nel </a:t>
            </a:r>
            <a:r>
              <a:rPr lang="en-US" sz="2400" dirty="0">
                <a:solidFill>
                  <a:srgbClr val="FF0000"/>
                </a:solidFill>
              </a:rPr>
              <a:t>Big Bang</a:t>
            </a:r>
            <a:endParaRPr lang="el-GR" sz="2400" dirty="0">
              <a:solidFill>
                <a:srgbClr val="FF0000"/>
              </a:solidFill>
            </a:endParaRPr>
          </a:p>
        </p:txBody>
      </p:sp>
      <p:sp>
        <p:nvSpPr>
          <p:cNvPr id="2" name="Slide Number Placeholder 1"/>
          <p:cNvSpPr>
            <a:spLocks noGrp="1"/>
          </p:cNvSpPr>
          <p:nvPr>
            <p:ph type="sldNum" sz="quarter" idx="12"/>
          </p:nvPr>
        </p:nvSpPr>
        <p:spPr/>
        <p:txBody>
          <a:bodyPr/>
          <a:lstStyle/>
          <a:p>
            <a:fld id="{8B9660DA-E739-CB4A-AEFC-82AEB23D0057}" type="slidenum">
              <a:rPr lang="en-US" smtClean="0"/>
              <a:t>19</a:t>
            </a:fld>
            <a:endParaRPr lang="en-US" dirty="0"/>
          </a:p>
        </p:txBody>
      </p:sp>
    </p:spTree>
    <p:extLst>
      <p:ext uri="{BB962C8B-B14F-4D97-AF65-F5344CB8AC3E}">
        <p14:creationId xmlns:p14="http://schemas.microsoft.com/office/powerpoint/2010/main" val="215945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3" cstate="print"/>
          <a:srcRect/>
          <a:stretch>
            <a:fillRect/>
          </a:stretch>
        </p:blipFill>
        <p:spPr bwMode="auto">
          <a:xfrm>
            <a:off x="4936" y="476672"/>
            <a:ext cx="5791200" cy="4062413"/>
          </a:xfrm>
          <a:prstGeom prst="rect">
            <a:avLst/>
          </a:prstGeom>
          <a:noFill/>
          <a:ln w="9525">
            <a:noFill/>
            <a:miter lim="800000"/>
            <a:headEnd/>
            <a:tailEnd/>
          </a:ln>
        </p:spPr>
      </p:pic>
      <p:sp>
        <p:nvSpPr>
          <p:cNvPr id="16385" name="Rectangle 2"/>
          <p:cNvSpPr>
            <a:spLocks noChangeArrowheads="1"/>
          </p:cNvSpPr>
          <p:nvPr/>
        </p:nvSpPr>
        <p:spPr bwMode="auto">
          <a:xfrm>
            <a:off x="0" y="-27384"/>
            <a:ext cx="9144000" cy="646331"/>
          </a:xfrm>
          <a:prstGeom prst="rect">
            <a:avLst/>
          </a:prstGeom>
          <a:noFill/>
          <a:ln w="9525">
            <a:noFill/>
            <a:miter lim="800000"/>
            <a:headEnd/>
            <a:tailEnd/>
          </a:ln>
        </p:spPr>
        <p:txBody>
          <a:bodyPr wrap="square">
            <a:spAutoFit/>
          </a:bodyPr>
          <a:lstStyle/>
          <a:p>
            <a:pPr algn="ctr"/>
            <a:r>
              <a:rPr lang="it-IT" sz="3600" b="1" dirty="0">
                <a:solidFill>
                  <a:srgbClr val="FF0000"/>
                </a:solidFill>
              </a:rPr>
              <a:t>Fisica delle particelle</a:t>
            </a:r>
          </a:p>
        </p:txBody>
      </p:sp>
      <p:sp>
        <p:nvSpPr>
          <p:cNvPr id="16387" name="Text Box 4"/>
          <p:cNvSpPr txBox="1">
            <a:spLocks noChangeArrowheads="1"/>
          </p:cNvSpPr>
          <p:nvPr/>
        </p:nvSpPr>
        <p:spPr bwMode="auto">
          <a:xfrm>
            <a:off x="2627784" y="6093296"/>
            <a:ext cx="3988296" cy="646331"/>
          </a:xfrm>
          <a:prstGeom prst="rect">
            <a:avLst/>
          </a:prstGeom>
          <a:solidFill>
            <a:schemeClr val="accent2"/>
          </a:solidFill>
          <a:ln w="9525">
            <a:solidFill>
              <a:schemeClr val="tx1"/>
            </a:solidFill>
            <a:miter lim="800000"/>
            <a:headEnd/>
            <a:tailEnd/>
          </a:ln>
        </p:spPr>
        <p:txBody>
          <a:bodyPr wrap="square">
            <a:spAutoFit/>
          </a:bodyPr>
          <a:lstStyle/>
          <a:p>
            <a:pPr algn="ctr"/>
            <a:r>
              <a:rPr lang="it-IT" b="0" dirty="0">
                <a:solidFill>
                  <a:schemeClr val="bg1"/>
                </a:solidFill>
              </a:rPr>
              <a:t>Identificazione delle particelle create attraverso I rivelatori</a:t>
            </a:r>
            <a:endParaRPr lang="it-IT" sz="2000" b="0" dirty="0"/>
          </a:p>
        </p:txBody>
      </p:sp>
      <p:sp>
        <p:nvSpPr>
          <p:cNvPr id="16388" name="Rectangle 5"/>
          <p:cNvSpPr>
            <a:spLocks noChangeArrowheads="1"/>
          </p:cNvSpPr>
          <p:nvPr/>
        </p:nvSpPr>
        <p:spPr bwMode="auto">
          <a:xfrm>
            <a:off x="0" y="4953942"/>
            <a:ext cx="3200400" cy="923330"/>
          </a:xfrm>
          <a:prstGeom prst="rect">
            <a:avLst/>
          </a:prstGeom>
          <a:solidFill>
            <a:srgbClr val="04CCC9"/>
          </a:solidFill>
          <a:ln w="9525">
            <a:solidFill>
              <a:srgbClr val="000080"/>
            </a:solidFill>
            <a:miter lim="800000"/>
            <a:headEnd/>
            <a:tailEnd/>
          </a:ln>
        </p:spPr>
        <p:txBody>
          <a:bodyPr wrap="square">
            <a:spAutoFit/>
          </a:bodyPr>
          <a:lstStyle/>
          <a:p>
            <a:r>
              <a:rPr lang="it-IT" b="0" dirty="0">
                <a:solidFill>
                  <a:srgbClr val="040404"/>
                </a:solidFill>
              </a:rPr>
              <a:t>Concentrazione di energia nelle particelle (per mezzo di acceleratori)</a:t>
            </a:r>
            <a:endParaRPr lang="en-US" b="0" dirty="0">
              <a:solidFill>
                <a:srgbClr val="040404"/>
              </a:solidFill>
            </a:endParaRPr>
          </a:p>
        </p:txBody>
      </p:sp>
      <p:sp>
        <p:nvSpPr>
          <p:cNvPr id="16389" name="Rectangle 6"/>
          <p:cNvSpPr>
            <a:spLocks noChangeArrowheads="1"/>
          </p:cNvSpPr>
          <p:nvPr/>
        </p:nvSpPr>
        <p:spPr bwMode="auto">
          <a:xfrm>
            <a:off x="3923928" y="4820959"/>
            <a:ext cx="5233392" cy="1200329"/>
          </a:xfrm>
          <a:prstGeom prst="rect">
            <a:avLst/>
          </a:prstGeom>
          <a:solidFill>
            <a:srgbClr val="EAEB04"/>
          </a:solidFill>
          <a:ln w="9525">
            <a:solidFill>
              <a:srgbClr val="000080"/>
            </a:solidFill>
            <a:miter lim="800000"/>
            <a:headEnd/>
            <a:tailEnd/>
          </a:ln>
        </p:spPr>
        <p:txBody>
          <a:bodyPr wrap="square">
            <a:spAutoFit/>
          </a:bodyPr>
          <a:lstStyle/>
          <a:p>
            <a:pPr>
              <a:buFont typeface="Arial" pitchFamily="34" charset="0"/>
              <a:buChar char="•"/>
            </a:pPr>
            <a:r>
              <a:rPr lang="en-US" b="0" dirty="0"/>
              <a:t> </a:t>
            </a:r>
            <a:r>
              <a:rPr lang="it-IT" b="0" dirty="0"/>
              <a:t>Collisioni di particelle</a:t>
            </a:r>
            <a:r>
              <a:rPr lang="it-IT" dirty="0"/>
              <a:t>;</a:t>
            </a:r>
          </a:p>
          <a:p>
            <a:pPr>
              <a:buFont typeface="Arial" pitchFamily="34" charset="0"/>
              <a:buChar char="•"/>
            </a:pPr>
            <a:r>
              <a:rPr lang="it-IT" b="0" dirty="0"/>
              <a:t> </a:t>
            </a:r>
            <a:r>
              <a:rPr lang="it-IT" dirty="0"/>
              <a:t> </a:t>
            </a:r>
            <a:r>
              <a:rPr lang="it-IT" b="0" dirty="0"/>
              <a:t>produzione delle condizioni dell’universo dei primi istanti dopo il big bang</a:t>
            </a:r>
          </a:p>
          <a:p>
            <a:pPr>
              <a:buFont typeface="Arial" pitchFamily="34" charset="0"/>
              <a:buChar char="•"/>
            </a:pPr>
            <a:r>
              <a:rPr lang="it-IT" dirty="0"/>
              <a:t> </a:t>
            </a:r>
            <a:r>
              <a:rPr lang="it-IT" b="0" dirty="0"/>
              <a:t>Creazione di nuove particelle</a:t>
            </a:r>
          </a:p>
        </p:txBody>
      </p:sp>
      <p:pic>
        <p:nvPicPr>
          <p:cNvPr id="16391" name="Picture 8"/>
          <p:cNvPicPr>
            <a:picLocks noChangeAspect="1" noChangeArrowheads="1"/>
          </p:cNvPicPr>
          <p:nvPr/>
        </p:nvPicPr>
        <p:blipFill>
          <a:blip r:embed="rId4" cstate="print"/>
          <a:srcRect/>
          <a:stretch>
            <a:fillRect/>
          </a:stretch>
        </p:blipFill>
        <p:spPr bwMode="auto">
          <a:xfrm>
            <a:off x="2133600" y="2362200"/>
            <a:ext cx="1143000" cy="493713"/>
          </a:xfrm>
          <a:prstGeom prst="rect">
            <a:avLst/>
          </a:prstGeom>
          <a:noFill/>
          <a:ln w="9525">
            <a:noFill/>
            <a:miter lim="800000"/>
            <a:headEnd/>
            <a:tailEnd/>
          </a:ln>
        </p:spPr>
      </p:pic>
      <p:sp>
        <p:nvSpPr>
          <p:cNvPr id="8" name="CasellaDiTesto 7"/>
          <p:cNvSpPr txBox="1"/>
          <p:nvPr/>
        </p:nvSpPr>
        <p:spPr>
          <a:xfrm>
            <a:off x="5364088" y="2204865"/>
            <a:ext cx="3779912" cy="954107"/>
          </a:xfrm>
          <a:prstGeom prst="rect">
            <a:avLst/>
          </a:prstGeom>
          <a:solidFill>
            <a:srgbClr val="C00000"/>
          </a:solidFill>
        </p:spPr>
        <p:txBody>
          <a:bodyPr wrap="square" rtlCol="0">
            <a:spAutoFit/>
          </a:bodyPr>
          <a:lstStyle/>
          <a:p>
            <a:r>
              <a:rPr lang="it-IT" sz="2800" dirty="0">
                <a:solidFill>
                  <a:schemeClr val="bg1"/>
                </a:solidFill>
              </a:rPr>
              <a:t>Obiettivo: studiare le proprietà delle materia </a:t>
            </a:r>
          </a:p>
        </p:txBody>
      </p:sp>
      <p:cxnSp>
        <p:nvCxnSpPr>
          <p:cNvPr id="10" name="Connettore 1 9"/>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Segnaposto numero diapositiva 10"/>
          <p:cNvSpPr>
            <a:spLocks noGrp="1"/>
          </p:cNvSpPr>
          <p:nvPr>
            <p:ph type="sldNum" sz="quarter" idx="12"/>
          </p:nvPr>
        </p:nvSpPr>
        <p:spPr/>
        <p:txBody>
          <a:bodyPr/>
          <a:lstStyle/>
          <a:p>
            <a:fld id="{B007B441-5312-499D-93C3-6E37886527FA}" type="slidenum">
              <a:rPr lang="it-IT" smtClean="0"/>
              <a:pPr/>
              <a:t>2</a:t>
            </a:fld>
            <a:endParaRPr lang="it-IT"/>
          </a:p>
        </p:txBody>
      </p:sp>
      <p:sp>
        <p:nvSpPr>
          <p:cNvPr id="12" name="CasellaDiTesto 11"/>
          <p:cNvSpPr txBox="1"/>
          <p:nvPr/>
        </p:nvSpPr>
        <p:spPr>
          <a:xfrm>
            <a:off x="0" y="4365104"/>
            <a:ext cx="2987824" cy="461665"/>
          </a:xfrm>
          <a:prstGeom prst="rect">
            <a:avLst/>
          </a:prstGeom>
          <a:noFill/>
        </p:spPr>
        <p:txBody>
          <a:bodyPr wrap="square" rtlCol="0">
            <a:spAutoFit/>
          </a:bodyPr>
          <a:lstStyle/>
          <a:p>
            <a:r>
              <a:rPr lang="it-IT" sz="2400" dirty="0">
                <a:solidFill>
                  <a:srgbClr val="FF0000"/>
                </a:solidFill>
              </a:rPr>
              <a:t>Metodologia:</a:t>
            </a:r>
            <a:endParaRPr lang="it-IT" dirty="0">
              <a:solidFill>
                <a:srgbClr val="FF000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6"/>
          </a:xfrm>
          <a:prstGeom prst="rect">
            <a:avLst/>
          </a:prstGeom>
          <a:noFill/>
        </p:spPr>
        <p:txBody>
          <a:bodyPr wrap="square" rtlCol="0">
            <a:spAutoFit/>
          </a:bodyPr>
          <a:lstStyle/>
          <a:p>
            <a:r>
              <a:rPr lang="en-US" sz="3200" dirty="0">
                <a:solidFill>
                  <a:srgbClr val="FF0000"/>
                </a:solidFill>
              </a:rPr>
              <a:t>Come “</a:t>
            </a:r>
            <a:r>
              <a:rPr lang="en-US" sz="3200" dirty="0" err="1">
                <a:solidFill>
                  <a:srgbClr val="FF0000"/>
                </a:solidFill>
              </a:rPr>
              <a:t>fondiamo</a:t>
            </a:r>
            <a:r>
              <a:rPr lang="en-US" sz="3200" dirty="0">
                <a:solidFill>
                  <a:srgbClr val="FF0000"/>
                </a:solidFill>
              </a:rPr>
              <a:t>” la </a:t>
            </a:r>
            <a:r>
              <a:rPr lang="en-US" sz="3200" dirty="0" err="1">
                <a:solidFill>
                  <a:srgbClr val="FF0000"/>
                </a:solidFill>
              </a:rPr>
              <a:t>metaria</a:t>
            </a:r>
            <a:r>
              <a:rPr lang="en-US" sz="3200" dirty="0">
                <a:solidFill>
                  <a:srgbClr val="FF0000"/>
                </a:solidFill>
              </a:rPr>
              <a:t> </a:t>
            </a:r>
            <a:r>
              <a:rPr lang="en-US" sz="3200" dirty="0" err="1">
                <a:solidFill>
                  <a:srgbClr val="FF0000"/>
                </a:solidFill>
              </a:rPr>
              <a:t>nucleare</a:t>
            </a:r>
            <a:r>
              <a:rPr lang="en-US" sz="3200" dirty="0">
                <a:solidFill>
                  <a:srgbClr val="FF0000"/>
                </a:solidFill>
              </a:rPr>
              <a:t> in </a:t>
            </a:r>
            <a:r>
              <a:rPr lang="en-US" sz="3200" dirty="0" err="1">
                <a:solidFill>
                  <a:srgbClr val="FF0000"/>
                </a:solidFill>
              </a:rPr>
              <a:t>laboratorio</a:t>
            </a:r>
            <a:r>
              <a:rPr lang="en-US" sz="3200" dirty="0">
                <a:solidFill>
                  <a:srgbClr val="FF0000"/>
                </a:solidFill>
              </a:rPr>
              <a:t>?!</a:t>
            </a:r>
            <a:endParaRPr lang="en-US" sz="3200" dirty="0">
              <a:solidFill>
                <a:srgbClr val="FF0000"/>
              </a:solidFill>
              <a:effectLst/>
            </a:endParaRPr>
          </a:p>
        </p:txBody>
      </p:sp>
      <p:cxnSp>
        <p:nvCxnSpPr>
          <p:cNvPr id="3" name="Connettore 1 4"/>
          <p:cNvCxnSpPr/>
          <p:nvPr/>
        </p:nvCxnSpPr>
        <p:spPr>
          <a:xfrm>
            <a:off x="457200" y="609600"/>
            <a:ext cx="819329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descr="timescal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279" y="3376711"/>
            <a:ext cx="5308968" cy="3481290"/>
          </a:xfrm>
          <a:prstGeom prst="rect">
            <a:avLst/>
          </a:prstGeom>
        </p:spPr>
      </p:pic>
      <p:sp>
        <p:nvSpPr>
          <p:cNvPr id="5" name="Slide Number Placeholder 4"/>
          <p:cNvSpPr>
            <a:spLocks noGrp="1"/>
          </p:cNvSpPr>
          <p:nvPr>
            <p:ph type="sldNum" sz="quarter" idx="12"/>
          </p:nvPr>
        </p:nvSpPr>
        <p:spPr/>
        <p:txBody>
          <a:bodyPr/>
          <a:lstStyle/>
          <a:p>
            <a:fld id="{CBE8C3E9-5754-964F-938A-320BB3E6697A}" type="slidenum">
              <a:rPr lang="en-US" smtClean="0"/>
              <a:t>20</a:t>
            </a:fld>
            <a:endParaRPr lang="en-US"/>
          </a:p>
        </p:txBody>
      </p:sp>
      <p:pic>
        <p:nvPicPr>
          <p:cNvPr id="7" name="Picture 6"/>
          <p:cNvPicPr>
            <a:picLocks noChangeAspect="1"/>
          </p:cNvPicPr>
          <p:nvPr/>
        </p:nvPicPr>
        <p:blipFill>
          <a:blip r:embed="rId3"/>
          <a:stretch>
            <a:fillRect/>
          </a:stretch>
        </p:blipFill>
        <p:spPr>
          <a:xfrm>
            <a:off x="1662176" y="1186990"/>
            <a:ext cx="5826189" cy="2037836"/>
          </a:xfrm>
          <a:prstGeom prst="rect">
            <a:avLst/>
          </a:prstGeom>
        </p:spPr>
      </p:pic>
      <p:sp>
        <p:nvSpPr>
          <p:cNvPr id="8" name="Rectangle 7"/>
          <p:cNvSpPr/>
          <p:nvPr/>
        </p:nvSpPr>
        <p:spPr>
          <a:xfrm>
            <a:off x="0" y="635975"/>
            <a:ext cx="9144000" cy="523220"/>
          </a:xfrm>
          <a:prstGeom prst="rect">
            <a:avLst/>
          </a:prstGeom>
        </p:spPr>
        <p:txBody>
          <a:bodyPr wrap="square">
            <a:spAutoFit/>
          </a:bodyPr>
          <a:lstStyle/>
          <a:p>
            <a:pPr algn="ctr"/>
            <a:r>
              <a:rPr lang="it-IT" sz="2800" b="1" dirty="0">
                <a:solidFill>
                  <a:srgbClr val="FF0000"/>
                </a:solidFill>
              </a:rPr>
              <a:t>Collisioni di nuclei pesanti relativistici</a:t>
            </a:r>
          </a:p>
        </p:txBody>
      </p:sp>
    </p:spTree>
    <p:extLst>
      <p:ext uri="{BB962C8B-B14F-4D97-AF65-F5344CB8AC3E}">
        <p14:creationId xmlns:p14="http://schemas.microsoft.com/office/powerpoint/2010/main" val="409501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p:cNvSpPr>
            <a:spLocks noGrp="1"/>
          </p:cNvSpPr>
          <p:nvPr>
            <p:ph type="sldNum" sz="quarter" idx="12"/>
          </p:nvPr>
        </p:nvSpPr>
        <p:spPr/>
        <p:txBody>
          <a:bodyPr/>
          <a:lstStyle/>
          <a:p>
            <a:pPr>
              <a:defRPr/>
            </a:pPr>
            <a:fld id="{5AC023C3-4CAC-4F6C-8405-B238359B197C}" type="slidenum">
              <a:rPr lang="en-US"/>
              <a:pPr>
                <a:defRPr/>
              </a:pPr>
              <a:t>21</a:t>
            </a:fld>
            <a:endParaRPr lang="en-US"/>
          </a:p>
        </p:txBody>
      </p:sp>
      <p:sp>
        <p:nvSpPr>
          <p:cNvPr id="5125" name="Rectangle 9"/>
          <p:cNvSpPr>
            <a:spLocks noChangeArrowheads="1"/>
          </p:cNvSpPr>
          <p:nvPr/>
        </p:nvSpPr>
        <p:spPr bwMode="auto">
          <a:xfrm>
            <a:off x="71438" y="1341438"/>
            <a:ext cx="6084887" cy="4967287"/>
          </a:xfrm>
          <a:prstGeom prst="rect">
            <a:avLst/>
          </a:prstGeom>
          <a:solidFill>
            <a:srgbClr val="000000"/>
          </a:solidFill>
          <a:ln w="9525">
            <a:solidFill>
              <a:schemeClr val="tx1"/>
            </a:solidFill>
            <a:miter lim="800000"/>
            <a:headEnd/>
            <a:tailEnd/>
          </a:ln>
        </p:spPr>
        <p:txBody>
          <a:bodyPr wrap="none" anchor="ctr"/>
          <a:lstStyle/>
          <a:p>
            <a:pPr algn="ctr"/>
            <a:r>
              <a:rPr lang="fr-FR" dirty="0">
                <a:latin typeface="Verdana" pitchFamily="34" charset="0"/>
              </a:rPr>
              <a:t>                                                        </a:t>
            </a:r>
            <a:r>
              <a:rPr lang="fr-FR" dirty="0" err="1">
                <a:latin typeface="Verdana" pitchFamily="34" charset="0"/>
              </a:rPr>
              <a:t>Laboratory</a:t>
            </a: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a:p>
            <a:pPr algn="ctr"/>
            <a:endParaRPr lang="fr-FR" dirty="0">
              <a:latin typeface="Verdana" pitchFamily="34" charset="0"/>
            </a:endParaRPr>
          </a:p>
        </p:txBody>
      </p:sp>
      <p:sp>
        <p:nvSpPr>
          <p:cNvPr id="56332" name="Text Box 12"/>
          <p:cNvSpPr txBox="1">
            <a:spLocks noChangeArrowheads="1"/>
          </p:cNvSpPr>
          <p:nvPr/>
        </p:nvSpPr>
        <p:spPr bwMode="auto">
          <a:xfrm>
            <a:off x="6227763" y="2060848"/>
            <a:ext cx="2916237" cy="1077218"/>
          </a:xfrm>
          <a:prstGeom prst="rect">
            <a:avLst/>
          </a:prstGeom>
          <a:noFill/>
          <a:ln w="9525">
            <a:noFill/>
            <a:miter lim="800000"/>
            <a:headEnd/>
            <a:tailEnd/>
          </a:ln>
        </p:spPr>
        <p:txBody>
          <a:bodyPr>
            <a:spAutoFit/>
          </a:bodyPr>
          <a:lstStyle/>
          <a:p>
            <a:r>
              <a:rPr lang="en-US" sz="1600" dirty="0">
                <a:latin typeface="Verdana" pitchFamily="34" charset="0"/>
              </a:rPr>
              <a:t>2. </a:t>
            </a:r>
            <a:r>
              <a:rPr lang="it-IT" sz="1600" dirty="0">
                <a:latin typeface="Verdana" pitchFamily="34" charset="0"/>
              </a:rPr>
              <a:t>L’energia di collisione si materializza in quark e gluoni.</a:t>
            </a:r>
          </a:p>
          <a:p>
            <a:r>
              <a:rPr lang="it-IT" sz="1600" dirty="0">
                <a:latin typeface="Verdana" pitchFamily="34" charset="0"/>
              </a:rPr>
              <a:t> </a:t>
            </a:r>
          </a:p>
        </p:txBody>
      </p:sp>
      <p:pic>
        <p:nvPicPr>
          <p:cNvPr id="56324" name="Picture 4"/>
          <p:cNvPicPr>
            <a:picLocks noChangeAspect="1" noChangeArrowheads="1"/>
          </p:cNvPicPr>
          <p:nvPr/>
        </p:nvPicPr>
        <p:blipFill>
          <a:blip r:embed="rId3" cstate="print"/>
          <a:srcRect r="51515"/>
          <a:stretch>
            <a:fillRect/>
          </a:stretch>
        </p:blipFill>
        <p:spPr bwMode="auto">
          <a:xfrm>
            <a:off x="2195513" y="1590675"/>
            <a:ext cx="1922462" cy="4286250"/>
          </a:xfrm>
          <a:prstGeom prst="rect">
            <a:avLst/>
          </a:prstGeom>
          <a:noFill/>
          <a:ln w="9525">
            <a:noFill/>
            <a:miter lim="800000"/>
            <a:headEnd/>
            <a:tailEnd/>
          </a:ln>
        </p:spPr>
      </p:pic>
      <p:sp>
        <p:nvSpPr>
          <p:cNvPr id="56331" name="Text Box 11"/>
          <p:cNvSpPr txBox="1">
            <a:spLocks noChangeArrowheads="1"/>
          </p:cNvSpPr>
          <p:nvPr/>
        </p:nvSpPr>
        <p:spPr bwMode="auto">
          <a:xfrm>
            <a:off x="6229350" y="980728"/>
            <a:ext cx="2879725" cy="1077218"/>
          </a:xfrm>
          <a:prstGeom prst="rect">
            <a:avLst/>
          </a:prstGeom>
          <a:noFill/>
          <a:ln w="9525">
            <a:noFill/>
            <a:miter lim="800000"/>
            <a:headEnd/>
            <a:tailEnd/>
          </a:ln>
        </p:spPr>
        <p:txBody>
          <a:bodyPr>
            <a:spAutoFit/>
          </a:bodyPr>
          <a:lstStyle/>
          <a:p>
            <a:r>
              <a:rPr lang="en-US" sz="1600" dirty="0">
                <a:latin typeface="Verdana" pitchFamily="34" charset="0"/>
              </a:rPr>
              <a:t>1. </a:t>
            </a:r>
            <a:r>
              <a:rPr lang="it-IT" sz="1600" dirty="0">
                <a:latin typeface="Verdana" pitchFamily="34" charset="0"/>
              </a:rPr>
              <a:t>Gli ioni di piombo (materia ordinaria) accelerati sono fatti collidere tra loro</a:t>
            </a:r>
          </a:p>
        </p:txBody>
      </p:sp>
      <p:sp>
        <p:nvSpPr>
          <p:cNvPr id="56322" name="Rectangle 2"/>
          <p:cNvSpPr>
            <a:spLocks noGrp="1" noChangeArrowheads="1"/>
          </p:cNvSpPr>
          <p:nvPr>
            <p:ph type="title"/>
          </p:nvPr>
        </p:nvSpPr>
        <p:spPr>
          <a:xfrm>
            <a:off x="0" y="-14857"/>
            <a:ext cx="9144000" cy="635545"/>
          </a:xfrm>
        </p:spPr>
        <p:txBody>
          <a:bodyPr>
            <a:noAutofit/>
          </a:bodyPr>
          <a:lstStyle/>
          <a:p>
            <a:pPr>
              <a:defRPr/>
            </a:pPr>
            <a:r>
              <a:rPr lang="it-IT" sz="3200" b="1" dirty="0">
                <a:solidFill>
                  <a:srgbClr val="FF0000"/>
                </a:solidFill>
              </a:rPr>
              <a:t>L’esperimento ALICE: </a:t>
            </a:r>
            <a:r>
              <a:rPr lang="en-US" sz="3200" b="1" dirty="0">
                <a:solidFill>
                  <a:srgbClr val="FF0000"/>
                </a:solidFill>
                <a:latin typeface="Liberation Serif"/>
              </a:rPr>
              <a:t>Il mini Big Bang!</a:t>
            </a:r>
            <a:endParaRPr lang="en-US" sz="2000" b="1" dirty="0">
              <a:solidFill>
                <a:srgbClr val="FF0000"/>
              </a:solidFill>
              <a:latin typeface="Liberation Serif"/>
            </a:endParaRPr>
          </a:p>
        </p:txBody>
      </p:sp>
      <p:sp>
        <p:nvSpPr>
          <p:cNvPr id="56333" name="Text Box 13"/>
          <p:cNvSpPr txBox="1">
            <a:spLocks noChangeArrowheads="1"/>
          </p:cNvSpPr>
          <p:nvPr/>
        </p:nvSpPr>
        <p:spPr bwMode="auto">
          <a:xfrm>
            <a:off x="6227763" y="2996952"/>
            <a:ext cx="2808287" cy="1569660"/>
          </a:xfrm>
          <a:prstGeom prst="rect">
            <a:avLst/>
          </a:prstGeom>
          <a:noFill/>
          <a:ln w="9525">
            <a:noFill/>
            <a:miter lim="800000"/>
            <a:headEnd/>
            <a:tailEnd/>
          </a:ln>
        </p:spPr>
        <p:txBody>
          <a:bodyPr>
            <a:spAutoFit/>
          </a:bodyPr>
          <a:lstStyle/>
          <a:p>
            <a:r>
              <a:rPr lang="en-US" sz="1600" dirty="0">
                <a:latin typeface="Verdana" pitchFamily="34" charset="0"/>
              </a:rPr>
              <a:t>3. </a:t>
            </a:r>
            <a:r>
              <a:rPr lang="it-IT" sz="1600" dirty="0">
                <a:latin typeface="Verdana" pitchFamily="34" charset="0"/>
              </a:rPr>
              <a:t>I quark e gluoni de-confinati risentono dell’interazione forte: questo è il QGP! La zuppa si muove poi verso l’equilibrio.</a:t>
            </a:r>
          </a:p>
        </p:txBody>
      </p:sp>
      <p:sp>
        <p:nvSpPr>
          <p:cNvPr id="56343" name="Text Box 23"/>
          <p:cNvSpPr txBox="1">
            <a:spLocks noChangeArrowheads="1"/>
          </p:cNvSpPr>
          <p:nvPr/>
        </p:nvSpPr>
        <p:spPr bwMode="auto">
          <a:xfrm>
            <a:off x="1403350" y="5584825"/>
            <a:ext cx="4568825" cy="590550"/>
          </a:xfrm>
          <a:prstGeom prst="rect">
            <a:avLst/>
          </a:prstGeom>
          <a:noFill/>
          <a:ln w="9525">
            <a:solidFill>
              <a:schemeClr val="tx1"/>
            </a:solidFill>
            <a:miter lim="800000"/>
            <a:headEnd/>
            <a:tailEnd/>
          </a:ln>
        </p:spPr>
        <p:txBody>
          <a:bodyPr wrap="none">
            <a:spAutoFit/>
          </a:bodyPr>
          <a:lstStyle/>
          <a:p>
            <a:r>
              <a:rPr lang="en-US" sz="1600">
                <a:latin typeface="Verdana" pitchFamily="34" charset="0"/>
              </a:rPr>
              <a:t>v/c = 0,99999993</a:t>
            </a:r>
          </a:p>
          <a:p>
            <a:r>
              <a:rPr lang="en-US" sz="1600">
                <a:latin typeface="Verdana" pitchFamily="34" charset="0"/>
              </a:rPr>
              <a:t>Contraction de Lorentz : 7 fm </a:t>
            </a:r>
            <a:r>
              <a:rPr lang="en-US" sz="1600">
                <a:latin typeface="Verdana" pitchFamily="34" charset="0"/>
                <a:sym typeface="Symbol" pitchFamily="18" charset="2"/>
              </a:rPr>
              <a:t> 0,003 fm</a:t>
            </a:r>
            <a:r>
              <a:rPr lang="en-US" sz="1600">
                <a:latin typeface="Verdana" pitchFamily="34" charset="0"/>
              </a:rPr>
              <a:t> </a:t>
            </a:r>
          </a:p>
        </p:txBody>
      </p:sp>
      <p:pic>
        <p:nvPicPr>
          <p:cNvPr id="56325" name="Picture 5"/>
          <p:cNvPicPr>
            <a:picLocks noChangeAspect="1" noChangeArrowheads="1"/>
          </p:cNvPicPr>
          <p:nvPr/>
        </p:nvPicPr>
        <p:blipFill>
          <a:blip r:embed="rId4" cstate="print"/>
          <a:srcRect l="31741"/>
          <a:stretch>
            <a:fillRect/>
          </a:stretch>
        </p:blipFill>
        <p:spPr bwMode="auto">
          <a:xfrm>
            <a:off x="2503488" y="1773238"/>
            <a:ext cx="2139950" cy="4217987"/>
          </a:xfrm>
          <a:prstGeom prst="rect">
            <a:avLst/>
          </a:prstGeom>
          <a:noFill/>
          <a:ln w="9525">
            <a:noFill/>
            <a:miter lim="800000"/>
            <a:headEnd/>
            <a:tailEnd/>
          </a:ln>
        </p:spPr>
      </p:pic>
      <p:sp>
        <p:nvSpPr>
          <p:cNvPr id="56344" name="Text Box 24"/>
          <p:cNvSpPr txBox="1">
            <a:spLocks noChangeArrowheads="1"/>
          </p:cNvSpPr>
          <p:nvPr/>
        </p:nvSpPr>
        <p:spPr bwMode="auto">
          <a:xfrm>
            <a:off x="4260850" y="5586413"/>
            <a:ext cx="1581150" cy="650875"/>
          </a:xfrm>
          <a:prstGeom prst="rect">
            <a:avLst/>
          </a:prstGeom>
          <a:noFill/>
          <a:ln w="9525">
            <a:solidFill>
              <a:schemeClr val="tx1"/>
            </a:solidFill>
            <a:miter lim="800000"/>
            <a:headEnd/>
            <a:tailEnd/>
          </a:ln>
        </p:spPr>
        <p:txBody>
          <a:bodyPr wrap="none">
            <a:spAutoFit/>
          </a:bodyPr>
          <a:lstStyle/>
          <a:p>
            <a:r>
              <a:rPr lang="en-US">
                <a:latin typeface="Verdana" pitchFamily="34" charset="0"/>
              </a:rPr>
              <a:t>t~10</a:t>
            </a:r>
            <a:r>
              <a:rPr lang="en-US" baseline="30000">
                <a:latin typeface="Verdana" pitchFamily="34" charset="0"/>
              </a:rPr>
              <a:t>-24</a:t>
            </a:r>
            <a:r>
              <a:rPr lang="en-US">
                <a:latin typeface="Verdana" pitchFamily="34" charset="0"/>
              </a:rPr>
              <a:t> s</a:t>
            </a:r>
          </a:p>
          <a:p>
            <a:r>
              <a:rPr lang="en-US">
                <a:latin typeface="Verdana" pitchFamily="34" charset="0"/>
              </a:rPr>
              <a:t>T~5×10</a:t>
            </a:r>
            <a:r>
              <a:rPr lang="en-US" baseline="30000">
                <a:latin typeface="Verdana" pitchFamily="34" charset="0"/>
              </a:rPr>
              <a:t>12</a:t>
            </a:r>
            <a:r>
              <a:rPr lang="en-US">
                <a:latin typeface="Verdana" pitchFamily="34" charset="0"/>
              </a:rPr>
              <a:t> K</a:t>
            </a:r>
          </a:p>
        </p:txBody>
      </p:sp>
      <p:pic>
        <p:nvPicPr>
          <p:cNvPr id="56326" name="Picture 6"/>
          <p:cNvPicPr>
            <a:picLocks noChangeAspect="1" noChangeArrowheads="1"/>
          </p:cNvPicPr>
          <p:nvPr/>
        </p:nvPicPr>
        <p:blipFill>
          <a:blip r:embed="rId5" cstate="print"/>
          <a:srcRect t="14830" r="54036" b="18504"/>
          <a:stretch>
            <a:fillRect/>
          </a:stretch>
        </p:blipFill>
        <p:spPr bwMode="auto">
          <a:xfrm>
            <a:off x="1763713" y="1484313"/>
            <a:ext cx="2584450" cy="4232275"/>
          </a:xfrm>
          <a:prstGeom prst="rect">
            <a:avLst/>
          </a:prstGeom>
          <a:noFill/>
          <a:ln w="9525">
            <a:noFill/>
            <a:miter lim="800000"/>
            <a:headEnd/>
            <a:tailEnd/>
          </a:ln>
        </p:spPr>
      </p:pic>
      <p:sp>
        <p:nvSpPr>
          <p:cNvPr id="56334" name="Text Box 14"/>
          <p:cNvSpPr txBox="1">
            <a:spLocks noChangeArrowheads="1"/>
          </p:cNvSpPr>
          <p:nvPr/>
        </p:nvSpPr>
        <p:spPr bwMode="auto">
          <a:xfrm>
            <a:off x="6228184" y="4653136"/>
            <a:ext cx="2843212" cy="584775"/>
          </a:xfrm>
          <a:prstGeom prst="rect">
            <a:avLst/>
          </a:prstGeom>
          <a:noFill/>
          <a:ln w="9525">
            <a:noFill/>
            <a:miter lim="800000"/>
            <a:headEnd/>
            <a:tailEnd/>
          </a:ln>
        </p:spPr>
        <p:txBody>
          <a:bodyPr>
            <a:spAutoFit/>
          </a:bodyPr>
          <a:lstStyle/>
          <a:p>
            <a:r>
              <a:rPr lang="en-US" sz="1600" dirty="0">
                <a:latin typeface="Verdana" pitchFamily="34" charset="0"/>
              </a:rPr>
              <a:t>4. </a:t>
            </a:r>
            <a:r>
              <a:rPr lang="it-IT" sz="1600" dirty="0">
                <a:latin typeface="Verdana" pitchFamily="34" charset="0"/>
              </a:rPr>
              <a:t>Il plasma si diluisce e si raffredda.</a:t>
            </a:r>
          </a:p>
        </p:txBody>
      </p:sp>
      <p:pic>
        <p:nvPicPr>
          <p:cNvPr id="56327" name="Picture 7"/>
          <p:cNvPicPr>
            <a:picLocks noChangeAspect="1" noChangeArrowheads="1"/>
          </p:cNvPicPr>
          <p:nvPr/>
        </p:nvPicPr>
        <p:blipFill>
          <a:blip r:embed="rId6" cstate="print"/>
          <a:srcRect l="16827"/>
          <a:stretch>
            <a:fillRect/>
          </a:stretch>
        </p:blipFill>
        <p:spPr bwMode="auto">
          <a:xfrm>
            <a:off x="2051050" y="1557338"/>
            <a:ext cx="2833688" cy="4278312"/>
          </a:xfrm>
          <a:prstGeom prst="rect">
            <a:avLst/>
          </a:prstGeom>
          <a:noFill/>
          <a:ln w="9525">
            <a:noFill/>
            <a:miter lim="800000"/>
            <a:headEnd/>
            <a:tailEnd/>
          </a:ln>
        </p:spPr>
      </p:pic>
      <p:sp>
        <p:nvSpPr>
          <p:cNvPr id="56335" name="Text Box 15"/>
          <p:cNvSpPr txBox="1">
            <a:spLocks noChangeArrowheads="1"/>
          </p:cNvSpPr>
          <p:nvPr/>
        </p:nvSpPr>
        <p:spPr bwMode="auto">
          <a:xfrm>
            <a:off x="6227763" y="5417929"/>
            <a:ext cx="2916237" cy="1323439"/>
          </a:xfrm>
          <a:prstGeom prst="rect">
            <a:avLst/>
          </a:prstGeom>
          <a:noFill/>
          <a:ln w="9525">
            <a:noFill/>
            <a:miter lim="800000"/>
            <a:headEnd/>
            <a:tailEnd/>
          </a:ln>
        </p:spPr>
        <p:txBody>
          <a:bodyPr>
            <a:spAutoFit/>
          </a:bodyPr>
          <a:lstStyle/>
          <a:p>
            <a:r>
              <a:rPr lang="en-US" sz="1600" dirty="0">
                <a:latin typeface="Verdana" pitchFamily="34" charset="0"/>
              </a:rPr>
              <a:t>5. </a:t>
            </a:r>
            <a:r>
              <a:rPr lang="it-IT" sz="1600" dirty="0">
                <a:latin typeface="Verdana" pitchFamily="34" charset="0"/>
              </a:rPr>
              <a:t>Quark e gluoni condensano per formare </a:t>
            </a:r>
            <a:r>
              <a:rPr lang="it-IT" sz="1600" dirty="0" err="1">
                <a:latin typeface="Verdana" pitchFamily="34" charset="0"/>
              </a:rPr>
              <a:t>adroni</a:t>
            </a:r>
            <a:r>
              <a:rPr lang="it-IT" sz="1600" dirty="0">
                <a:latin typeface="Verdana" pitchFamily="34" charset="0"/>
              </a:rPr>
              <a:t>, tra cui anche I protoni: la materia ordinaria!</a:t>
            </a:r>
          </a:p>
        </p:txBody>
      </p:sp>
      <p:pic>
        <p:nvPicPr>
          <p:cNvPr id="56328" name="Picture 8"/>
          <p:cNvPicPr>
            <a:picLocks noChangeAspect="1" noChangeArrowheads="1"/>
          </p:cNvPicPr>
          <p:nvPr/>
        </p:nvPicPr>
        <p:blipFill>
          <a:blip r:embed="rId7" cstate="print"/>
          <a:srcRect/>
          <a:stretch>
            <a:fillRect/>
          </a:stretch>
        </p:blipFill>
        <p:spPr bwMode="auto">
          <a:xfrm>
            <a:off x="250825" y="1556792"/>
            <a:ext cx="5688013" cy="4270375"/>
          </a:xfrm>
          <a:prstGeom prst="rect">
            <a:avLst/>
          </a:prstGeom>
          <a:noFill/>
          <a:ln w="9525">
            <a:noFill/>
            <a:miter lim="800000"/>
            <a:headEnd/>
            <a:tailEnd/>
          </a:ln>
        </p:spPr>
      </p:pic>
      <p:sp>
        <p:nvSpPr>
          <p:cNvPr id="56345" name="Text Box 25"/>
          <p:cNvSpPr txBox="1">
            <a:spLocks noChangeArrowheads="1"/>
          </p:cNvSpPr>
          <p:nvPr/>
        </p:nvSpPr>
        <p:spPr bwMode="auto">
          <a:xfrm>
            <a:off x="4572000" y="5516563"/>
            <a:ext cx="1247775" cy="650875"/>
          </a:xfrm>
          <a:prstGeom prst="rect">
            <a:avLst/>
          </a:prstGeom>
          <a:noFill/>
          <a:ln w="9525">
            <a:solidFill>
              <a:schemeClr val="tx1"/>
            </a:solidFill>
            <a:miter lim="800000"/>
            <a:headEnd/>
            <a:tailEnd/>
          </a:ln>
        </p:spPr>
        <p:txBody>
          <a:bodyPr wrap="none">
            <a:spAutoFit/>
          </a:bodyPr>
          <a:lstStyle/>
          <a:p>
            <a:r>
              <a:rPr lang="en-US">
                <a:latin typeface="Verdana" pitchFamily="34" charset="0"/>
              </a:rPr>
              <a:t>t~10</a:t>
            </a:r>
            <a:r>
              <a:rPr lang="en-US" baseline="30000">
                <a:latin typeface="Verdana" pitchFamily="34" charset="0"/>
              </a:rPr>
              <a:t>-23</a:t>
            </a:r>
            <a:r>
              <a:rPr lang="en-US">
                <a:latin typeface="Verdana" pitchFamily="34" charset="0"/>
              </a:rPr>
              <a:t> s</a:t>
            </a:r>
          </a:p>
          <a:p>
            <a:r>
              <a:rPr lang="en-US">
                <a:latin typeface="Verdana" pitchFamily="34" charset="0"/>
              </a:rPr>
              <a:t>T~10</a:t>
            </a:r>
            <a:r>
              <a:rPr lang="en-US" baseline="30000">
                <a:latin typeface="Verdana" pitchFamily="34" charset="0"/>
              </a:rPr>
              <a:t>12</a:t>
            </a:r>
            <a:r>
              <a:rPr lang="en-US">
                <a:latin typeface="Verdana" pitchFamily="34" charset="0"/>
              </a:rPr>
              <a:t> K</a:t>
            </a:r>
          </a:p>
        </p:txBody>
      </p:sp>
      <p:grpSp>
        <p:nvGrpSpPr>
          <p:cNvPr id="2" name="Group 43"/>
          <p:cNvGrpSpPr/>
          <p:nvPr/>
        </p:nvGrpSpPr>
        <p:grpSpPr>
          <a:xfrm>
            <a:off x="539552" y="1556792"/>
            <a:ext cx="4896544" cy="4248472"/>
            <a:chOff x="539552" y="1556792"/>
            <a:chExt cx="4896544" cy="4248472"/>
          </a:xfrm>
        </p:grpSpPr>
        <p:cxnSp>
          <p:nvCxnSpPr>
            <p:cNvPr id="23" name="Straight Arrow Connector 22"/>
            <p:cNvCxnSpPr/>
            <p:nvPr/>
          </p:nvCxnSpPr>
          <p:spPr bwMode="auto">
            <a:xfrm flipH="1" flipV="1">
              <a:off x="971600" y="2276872"/>
              <a:ext cx="792088" cy="576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flipH="1">
              <a:off x="539552" y="4005064"/>
              <a:ext cx="1008112"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a:off x="3275856" y="5445224"/>
              <a:ext cx="0" cy="3600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p:nvPr/>
          </p:nvCxnSpPr>
          <p:spPr bwMode="auto">
            <a:xfrm flipH="1">
              <a:off x="1691680" y="5085184"/>
              <a:ext cx="360040" cy="4320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2" name="Straight Arrow Connector 31"/>
            <p:cNvCxnSpPr/>
            <p:nvPr/>
          </p:nvCxnSpPr>
          <p:spPr bwMode="auto">
            <a:xfrm flipV="1">
              <a:off x="2987824" y="1556792"/>
              <a:ext cx="0" cy="6480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traight Arrow Connector 34"/>
            <p:cNvCxnSpPr/>
            <p:nvPr/>
          </p:nvCxnSpPr>
          <p:spPr bwMode="auto">
            <a:xfrm flipV="1">
              <a:off x="4283968" y="2132856"/>
              <a:ext cx="792088" cy="86409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p:nvPr/>
          </p:nvCxnSpPr>
          <p:spPr bwMode="auto">
            <a:xfrm>
              <a:off x="4716016" y="3861048"/>
              <a:ext cx="72008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1" name="Straight Arrow Connector 40"/>
            <p:cNvCxnSpPr/>
            <p:nvPr/>
          </p:nvCxnSpPr>
          <p:spPr bwMode="auto">
            <a:xfrm>
              <a:off x="4283968" y="4941168"/>
              <a:ext cx="576064" cy="43204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cxnSp>
        <p:nvCxnSpPr>
          <p:cNvPr id="30" name="Connettore 1 29"/>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p:cTn id="7" dur="500" fill="hold"/>
                                        <p:tgtEl>
                                          <p:spTgt spid="56324"/>
                                        </p:tgtEl>
                                        <p:attrNameLst>
                                          <p:attrName>ppt_w</p:attrName>
                                        </p:attrNameLst>
                                      </p:cBhvr>
                                      <p:tavLst>
                                        <p:tav tm="0">
                                          <p:val>
                                            <p:fltVal val="0"/>
                                          </p:val>
                                        </p:tav>
                                        <p:tav tm="100000">
                                          <p:val>
                                            <p:strVal val="#ppt_w"/>
                                          </p:val>
                                        </p:tav>
                                      </p:tavLst>
                                    </p:anim>
                                    <p:anim calcmode="lin" valueType="num">
                                      <p:cBhvr>
                                        <p:cTn id="8" dur="500" fill="hold"/>
                                        <p:tgtEl>
                                          <p:spTgt spid="56324"/>
                                        </p:tgtEl>
                                        <p:attrNameLst>
                                          <p:attrName>ppt_h</p:attrName>
                                        </p:attrNameLst>
                                      </p:cBhvr>
                                      <p:tavLst>
                                        <p:tav tm="0">
                                          <p:val>
                                            <p:fltVal val="0"/>
                                          </p:val>
                                        </p:tav>
                                        <p:tav tm="100000">
                                          <p:val>
                                            <p:strVal val="#ppt_h"/>
                                          </p:val>
                                        </p:tav>
                                      </p:tavLst>
                                    </p:anim>
                                  </p:childTnLst>
                                </p:cTn>
                              </p:par>
                              <p:par>
                                <p:cTn id="9" presetID="1" presetClass="entr" presetSubtype="0" fill="hold" grpId="0" nodeType="withEffect">
                                  <p:stCondLst>
                                    <p:cond delay="0"/>
                                  </p:stCondLst>
                                  <p:childTnLst>
                                    <p:set>
                                      <p:cBhvr>
                                        <p:cTn id="10" dur="1" fill="hold">
                                          <p:stCondLst>
                                            <p:cond delay="0"/>
                                          </p:stCondLst>
                                        </p:cTn>
                                        <p:tgtEl>
                                          <p:spTgt spid="563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3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56325"/>
                                        </p:tgtEl>
                                        <p:attrNameLst>
                                          <p:attrName>style.visibility</p:attrName>
                                        </p:attrNameLst>
                                      </p:cBhvr>
                                      <p:to>
                                        <p:strVal val="visible"/>
                                      </p:to>
                                    </p:set>
                                    <p:anim calcmode="lin" valueType="num">
                                      <p:cBhvr>
                                        <p:cTn id="17" dur="500" fill="hold"/>
                                        <p:tgtEl>
                                          <p:spTgt spid="56325"/>
                                        </p:tgtEl>
                                        <p:attrNameLst>
                                          <p:attrName>ppt_w</p:attrName>
                                        </p:attrNameLst>
                                      </p:cBhvr>
                                      <p:tavLst>
                                        <p:tav tm="0">
                                          <p:val>
                                            <p:fltVal val="0"/>
                                          </p:val>
                                        </p:tav>
                                        <p:tav tm="100000">
                                          <p:val>
                                            <p:strVal val="#ppt_w"/>
                                          </p:val>
                                        </p:tav>
                                      </p:tavLst>
                                    </p:anim>
                                    <p:anim calcmode="lin" valueType="num">
                                      <p:cBhvr>
                                        <p:cTn id="18" dur="500" fill="hold"/>
                                        <p:tgtEl>
                                          <p:spTgt spid="56325"/>
                                        </p:tgtEl>
                                        <p:attrNameLst>
                                          <p:attrName>ppt_h</p:attrName>
                                        </p:attrNameLst>
                                      </p:cBhvr>
                                      <p:tavLst>
                                        <p:tav tm="0">
                                          <p:val>
                                            <p:fltVal val="0"/>
                                          </p:val>
                                        </p:tav>
                                        <p:tav tm="100000">
                                          <p:val>
                                            <p:strVal val="#ppt_h"/>
                                          </p:val>
                                        </p:tav>
                                      </p:tavLst>
                                    </p:anim>
                                  </p:childTnLst>
                                </p:cTn>
                              </p:par>
                              <p:par>
                                <p:cTn id="19" presetID="1" presetClass="exit" presetSubtype="0" fill="hold" grpId="1" nodeType="withEffect">
                                  <p:stCondLst>
                                    <p:cond delay="0"/>
                                  </p:stCondLst>
                                  <p:childTnLst>
                                    <p:set>
                                      <p:cBhvr>
                                        <p:cTn id="20" dur="1" fill="hold">
                                          <p:stCondLst>
                                            <p:cond delay="0"/>
                                          </p:stCondLst>
                                        </p:cTn>
                                        <p:tgtEl>
                                          <p:spTgt spid="56343"/>
                                        </p:tgtEl>
                                        <p:attrNameLst>
                                          <p:attrName>style.visibility</p:attrName>
                                        </p:attrNameLst>
                                      </p:cBhvr>
                                      <p:to>
                                        <p:strVal val="hidden"/>
                                      </p:to>
                                    </p:set>
                                  </p:childTnLst>
                                </p:cTn>
                              </p:par>
                              <p:par>
                                <p:cTn id="21" presetID="9" presetClass="emph" presetSubtype="0" grpId="1" nodeType="withEffect">
                                  <p:stCondLst>
                                    <p:cond delay="0"/>
                                  </p:stCondLst>
                                  <p:childTnLst>
                                    <p:set>
                                      <p:cBhvr rctx="PPT">
                                        <p:cTn id="22" dur="indefinite"/>
                                        <p:tgtEl>
                                          <p:spTgt spid="56331"/>
                                        </p:tgtEl>
                                        <p:attrNameLst>
                                          <p:attrName>style.opacity</p:attrName>
                                        </p:attrNameLst>
                                      </p:cBhvr>
                                      <p:to>
                                        <p:strVal val="0.5"/>
                                      </p:to>
                                    </p:set>
                                    <p:animEffect filter="image" prLst="opacity: 0.5">
                                      <p:cBhvr rctx="IE">
                                        <p:cTn id="23" dur="indefinite"/>
                                        <p:tgtEl>
                                          <p:spTgt spid="56331"/>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5634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63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56326"/>
                                        </p:tgtEl>
                                        <p:attrNameLst>
                                          <p:attrName>style.visibility</p:attrName>
                                        </p:attrNameLst>
                                      </p:cBhvr>
                                      <p:to>
                                        <p:strVal val="visible"/>
                                      </p:to>
                                    </p:set>
                                    <p:anim calcmode="lin" valueType="num">
                                      <p:cBhvr>
                                        <p:cTn id="32" dur="500" fill="hold"/>
                                        <p:tgtEl>
                                          <p:spTgt spid="56326"/>
                                        </p:tgtEl>
                                        <p:attrNameLst>
                                          <p:attrName>ppt_w</p:attrName>
                                        </p:attrNameLst>
                                      </p:cBhvr>
                                      <p:tavLst>
                                        <p:tav tm="0">
                                          <p:val>
                                            <p:fltVal val="0"/>
                                          </p:val>
                                        </p:tav>
                                        <p:tav tm="100000">
                                          <p:val>
                                            <p:strVal val="#ppt_w"/>
                                          </p:val>
                                        </p:tav>
                                      </p:tavLst>
                                    </p:anim>
                                    <p:anim calcmode="lin" valueType="num">
                                      <p:cBhvr>
                                        <p:cTn id="33" dur="500" fill="hold"/>
                                        <p:tgtEl>
                                          <p:spTgt spid="56326"/>
                                        </p:tgtEl>
                                        <p:attrNameLst>
                                          <p:attrName>ppt_h</p:attrName>
                                        </p:attrNameLst>
                                      </p:cBhvr>
                                      <p:tavLst>
                                        <p:tav tm="0">
                                          <p:val>
                                            <p:fltVal val="0"/>
                                          </p:val>
                                        </p:tav>
                                        <p:tav tm="100000">
                                          <p:val>
                                            <p:strVal val="#ppt_h"/>
                                          </p:val>
                                        </p:tav>
                                      </p:tavLst>
                                    </p:anim>
                                  </p:childTnLst>
                                </p:cTn>
                              </p:par>
                              <p:par>
                                <p:cTn id="34" presetID="1" presetClass="exit" presetSubtype="0" fill="hold" grpId="1" nodeType="withEffect">
                                  <p:stCondLst>
                                    <p:cond delay="0"/>
                                  </p:stCondLst>
                                  <p:childTnLst>
                                    <p:set>
                                      <p:cBhvr>
                                        <p:cTn id="35" dur="1" fill="hold">
                                          <p:stCondLst>
                                            <p:cond delay="0"/>
                                          </p:stCondLst>
                                        </p:cTn>
                                        <p:tgtEl>
                                          <p:spTgt spid="56344"/>
                                        </p:tgtEl>
                                        <p:attrNameLst>
                                          <p:attrName>style.visibility</p:attrName>
                                        </p:attrNameLst>
                                      </p:cBhvr>
                                      <p:to>
                                        <p:strVal val="hidden"/>
                                      </p:to>
                                    </p:set>
                                  </p:childTnLst>
                                </p:cTn>
                              </p:par>
                              <p:par>
                                <p:cTn id="36" presetID="9" presetClass="emph" presetSubtype="0" grpId="1" nodeType="withEffect">
                                  <p:stCondLst>
                                    <p:cond delay="0"/>
                                  </p:stCondLst>
                                  <p:childTnLst>
                                    <p:set>
                                      <p:cBhvr rctx="PPT">
                                        <p:cTn id="37" dur="indefinite"/>
                                        <p:tgtEl>
                                          <p:spTgt spid="56332"/>
                                        </p:tgtEl>
                                        <p:attrNameLst>
                                          <p:attrName>style.opacity</p:attrName>
                                        </p:attrNameLst>
                                      </p:cBhvr>
                                      <p:to>
                                        <p:strVal val="0.5"/>
                                      </p:to>
                                    </p:set>
                                    <p:animEffect filter="image" prLst="opacity: 0.5">
                                      <p:cBhvr rctx="IE">
                                        <p:cTn id="38" dur="indefinite"/>
                                        <p:tgtEl>
                                          <p:spTgt spid="56332"/>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563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56327"/>
                                        </p:tgtEl>
                                        <p:attrNameLst>
                                          <p:attrName>style.visibility</p:attrName>
                                        </p:attrNameLst>
                                      </p:cBhvr>
                                      <p:to>
                                        <p:strVal val="visible"/>
                                      </p:to>
                                    </p:set>
                                    <p:anim calcmode="lin" valueType="num">
                                      <p:cBhvr>
                                        <p:cTn id="45" dur="500" fill="hold"/>
                                        <p:tgtEl>
                                          <p:spTgt spid="56327"/>
                                        </p:tgtEl>
                                        <p:attrNameLst>
                                          <p:attrName>ppt_w</p:attrName>
                                        </p:attrNameLst>
                                      </p:cBhvr>
                                      <p:tavLst>
                                        <p:tav tm="0">
                                          <p:val>
                                            <p:fltVal val="0"/>
                                          </p:val>
                                        </p:tav>
                                        <p:tav tm="100000">
                                          <p:val>
                                            <p:strVal val="#ppt_w"/>
                                          </p:val>
                                        </p:tav>
                                      </p:tavLst>
                                    </p:anim>
                                    <p:anim calcmode="lin" valueType="num">
                                      <p:cBhvr>
                                        <p:cTn id="46" dur="500" fill="hold"/>
                                        <p:tgtEl>
                                          <p:spTgt spid="56327"/>
                                        </p:tgtEl>
                                        <p:attrNameLst>
                                          <p:attrName>ppt_h</p:attrName>
                                        </p:attrNameLst>
                                      </p:cBhvr>
                                      <p:tavLst>
                                        <p:tav tm="0">
                                          <p:val>
                                            <p:fltVal val="0"/>
                                          </p:val>
                                        </p:tav>
                                        <p:tav tm="100000">
                                          <p:val>
                                            <p:strVal val="#ppt_h"/>
                                          </p:val>
                                        </p:tav>
                                      </p:tavLst>
                                    </p:anim>
                                  </p:childTnLst>
                                </p:cTn>
                              </p:par>
                              <p:par>
                                <p:cTn id="47" presetID="9" presetClass="emph" presetSubtype="0" grpId="1" nodeType="withEffect">
                                  <p:stCondLst>
                                    <p:cond delay="0"/>
                                  </p:stCondLst>
                                  <p:childTnLst>
                                    <p:set>
                                      <p:cBhvr rctx="PPT">
                                        <p:cTn id="48" dur="indefinite"/>
                                        <p:tgtEl>
                                          <p:spTgt spid="56333"/>
                                        </p:tgtEl>
                                        <p:attrNameLst>
                                          <p:attrName>style.opacity</p:attrName>
                                        </p:attrNameLst>
                                      </p:cBhvr>
                                      <p:to>
                                        <p:strVal val="0.5"/>
                                      </p:to>
                                    </p:set>
                                    <p:animEffect filter="image" prLst="opacity: 0.5">
                                      <p:cBhvr rctx="IE">
                                        <p:cTn id="49" dur="indefinite"/>
                                        <p:tgtEl>
                                          <p:spTgt spid="56333"/>
                                        </p:tgtEl>
                                      </p:cBhvr>
                                    </p:animEffect>
                                  </p:childTnLst>
                                </p:cTn>
                              </p:par>
                              <p:par>
                                <p:cTn id="50" presetID="1" presetClass="entr" presetSubtype="0" fill="hold" grpId="1" nodeType="withEffect">
                                  <p:stCondLst>
                                    <p:cond delay="0"/>
                                  </p:stCondLst>
                                  <p:childTnLst>
                                    <p:set>
                                      <p:cBhvr>
                                        <p:cTn id="51" dur="1" fill="hold">
                                          <p:stCondLst>
                                            <p:cond delay="0"/>
                                          </p:stCondLst>
                                        </p:cTn>
                                        <p:tgtEl>
                                          <p:spTgt spid="5633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56328"/>
                                        </p:tgtEl>
                                        <p:attrNameLst>
                                          <p:attrName>style.visibility</p:attrName>
                                        </p:attrNameLst>
                                      </p:cBhvr>
                                      <p:to>
                                        <p:strVal val="visible"/>
                                      </p:to>
                                    </p:set>
                                    <p:anim calcmode="lin" valueType="num">
                                      <p:cBhvr>
                                        <p:cTn id="56" dur="500" fill="hold"/>
                                        <p:tgtEl>
                                          <p:spTgt spid="56328"/>
                                        </p:tgtEl>
                                        <p:attrNameLst>
                                          <p:attrName>ppt_w</p:attrName>
                                        </p:attrNameLst>
                                      </p:cBhvr>
                                      <p:tavLst>
                                        <p:tav tm="0">
                                          <p:val>
                                            <p:fltVal val="0"/>
                                          </p:val>
                                        </p:tav>
                                        <p:tav tm="100000">
                                          <p:val>
                                            <p:strVal val="#ppt_w"/>
                                          </p:val>
                                        </p:tav>
                                      </p:tavLst>
                                    </p:anim>
                                    <p:anim calcmode="lin" valueType="num">
                                      <p:cBhvr>
                                        <p:cTn id="57" dur="500" fill="hold"/>
                                        <p:tgtEl>
                                          <p:spTgt spid="56328"/>
                                        </p:tgtEl>
                                        <p:attrNameLst>
                                          <p:attrName>ppt_h</p:attrName>
                                        </p:attrNameLst>
                                      </p:cBhvr>
                                      <p:tavLst>
                                        <p:tav tm="0">
                                          <p:val>
                                            <p:fltVal val="0"/>
                                          </p:val>
                                        </p:tav>
                                        <p:tav tm="100000">
                                          <p:val>
                                            <p:strVal val="#ppt_h"/>
                                          </p:val>
                                        </p:tav>
                                      </p:tavLst>
                                    </p:anim>
                                  </p:childTnLst>
                                </p:cTn>
                              </p:par>
                              <p:par>
                                <p:cTn id="58" presetID="9" presetClass="emph" presetSubtype="0" grpId="0" nodeType="withEffect">
                                  <p:stCondLst>
                                    <p:cond delay="0"/>
                                  </p:stCondLst>
                                  <p:childTnLst>
                                    <p:set>
                                      <p:cBhvr rctx="PPT">
                                        <p:cTn id="59" dur="indefinite"/>
                                        <p:tgtEl>
                                          <p:spTgt spid="56334"/>
                                        </p:tgtEl>
                                        <p:attrNameLst>
                                          <p:attrName>style.opacity</p:attrName>
                                        </p:attrNameLst>
                                      </p:cBhvr>
                                      <p:to>
                                        <p:strVal val="0.5"/>
                                      </p:to>
                                    </p:set>
                                    <p:animEffect filter="image" prLst="opacity: 0.5">
                                      <p:cBhvr rctx="IE">
                                        <p:cTn id="60" dur="indefinite"/>
                                        <p:tgtEl>
                                          <p:spTgt spid="56334"/>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56335">
                                            <p:txEl>
                                              <p:pRg st="0" end="0"/>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345"/>
                                        </p:tgtEl>
                                        <p:attrNameLst>
                                          <p:attrName>style.visibility</p:attrName>
                                        </p:attrNameLst>
                                      </p:cBhvr>
                                      <p:to>
                                        <p:strVal val="visible"/>
                                      </p:to>
                                    </p:set>
                                  </p:childTnLst>
                                </p:cTn>
                              </p:par>
                            </p:childTnLst>
                          </p:cTn>
                        </p:par>
                        <p:par>
                          <p:cTn id="65" fill="hold">
                            <p:stCondLst>
                              <p:cond delay="500"/>
                            </p:stCondLst>
                            <p:childTnLst>
                              <p:par>
                                <p:cTn id="66" presetID="4" presetClass="entr" presetSubtype="16"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box(in)">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2" grpId="0"/>
      <p:bldP spid="56332" grpId="1"/>
      <p:bldP spid="56331" grpId="0"/>
      <p:bldP spid="56331" grpId="1"/>
      <p:bldP spid="56333" grpId="0"/>
      <p:bldP spid="56333" grpId="1"/>
      <p:bldP spid="56343" grpId="0" animBg="1"/>
      <p:bldP spid="56343" grpId="1" animBg="1"/>
      <p:bldP spid="56344" grpId="0" animBg="1"/>
      <p:bldP spid="56344" grpId="1" animBg="1"/>
      <p:bldP spid="56334" grpId="0"/>
      <p:bldP spid="56334" grpId="1"/>
      <p:bldP spid="56335" grpId="0" build="allAtOnce"/>
      <p:bldP spid="563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PersonalFiles\GSItalk\In\AliceA4.jpg"/>
          <p:cNvPicPr>
            <a:picLocks noChangeAspect="1" noChangeArrowheads="1"/>
          </p:cNvPicPr>
          <p:nvPr/>
        </p:nvPicPr>
        <p:blipFill>
          <a:blip r:embed="rId3" cstate="print"/>
          <a:srcRect l="5775" t="9358" r="14436" b="9358"/>
          <a:stretch>
            <a:fillRect/>
          </a:stretch>
        </p:blipFill>
        <p:spPr bwMode="auto">
          <a:xfrm>
            <a:off x="0" y="0"/>
            <a:ext cx="9191625" cy="6858000"/>
          </a:xfrm>
          <a:prstGeom prst="rect">
            <a:avLst/>
          </a:prstGeom>
          <a:noFill/>
          <a:ln w="9525">
            <a:noFill/>
            <a:miter lim="800000"/>
            <a:headEnd/>
            <a:tailEnd/>
          </a:ln>
        </p:spPr>
      </p:pic>
      <p:sp>
        <p:nvSpPr>
          <p:cNvPr id="318467" name="Rectangle 3"/>
          <p:cNvSpPr>
            <a:spLocks noGrp="1" noChangeArrowheads="1"/>
          </p:cNvSpPr>
          <p:nvPr>
            <p:ph type="title"/>
          </p:nvPr>
        </p:nvSpPr>
        <p:spPr>
          <a:xfrm>
            <a:off x="0" y="-27383"/>
            <a:ext cx="9143999" cy="864095"/>
          </a:xfrm>
        </p:spPr>
        <p:txBody>
          <a:bodyPr lIns="86877" tIns="43439" rIns="86877" bIns="43439">
            <a:normAutofit/>
          </a:bodyPr>
          <a:lstStyle/>
          <a:p>
            <a:pPr>
              <a:defRPr/>
            </a:pPr>
            <a:r>
              <a:rPr lang="en-US" b="1" dirty="0">
                <a:solidFill>
                  <a:srgbClr val="FFFF00"/>
                </a:solidFill>
                <a:latin typeface="Liberation Serif"/>
              </a:rPr>
              <a:t>ALICE setup</a:t>
            </a:r>
          </a:p>
        </p:txBody>
      </p:sp>
      <p:sp>
        <p:nvSpPr>
          <p:cNvPr id="318468" name="Text Box 4"/>
          <p:cNvSpPr txBox="1">
            <a:spLocks noChangeArrowheads="1"/>
          </p:cNvSpPr>
          <p:nvPr/>
        </p:nvSpPr>
        <p:spPr bwMode="auto">
          <a:xfrm>
            <a:off x="1043608" y="2996952"/>
            <a:ext cx="774700" cy="395503"/>
          </a:xfrm>
          <a:prstGeom prst="rect">
            <a:avLst/>
          </a:prstGeom>
          <a:noFill/>
          <a:ln w="9525">
            <a:noFill/>
            <a:miter lim="800000"/>
            <a:headEnd/>
            <a:tailEnd/>
          </a:ln>
          <a:effectLst/>
        </p:spPr>
        <p:txBody>
          <a:bodyPr lIns="86877" tIns="43439" rIns="86877" bIns="43439">
            <a:spAutoFit/>
          </a:bodyPr>
          <a:lstStyle/>
          <a:p>
            <a:pPr defTabSz="868363">
              <a:defRPr/>
            </a:pPr>
            <a:r>
              <a:rPr lang="en-US" sz="2000" b="1" dirty="0">
                <a:solidFill>
                  <a:schemeClr val="bg1"/>
                </a:solidFill>
                <a:latin typeface="+mn-lt"/>
              </a:rPr>
              <a:t>ITS</a:t>
            </a:r>
            <a:endParaRPr lang="en-US" sz="1600" b="1" dirty="0">
              <a:solidFill>
                <a:schemeClr val="bg1"/>
              </a:solidFill>
              <a:latin typeface="+mn-lt"/>
            </a:endParaRPr>
          </a:p>
        </p:txBody>
      </p:sp>
      <p:sp>
        <p:nvSpPr>
          <p:cNvPr id="318469" name="Text Box 5"/>
          <p:cNvSpPr txBox="1">
            <a:spLocks noChangeArrowheads="1"/>
          </p:cNvSpPr>
          <p:nvPr/>
        </p:nvSpPr>
        <p:spPr bwMode="auto">
          <a:xfrm>
            <a:off x="3203848" y="2348880"/>
            <a:ext cx="574599" cy="395503"/>
          </a:xfrm>
          <a:prstGeom prst="rect">
            <a:avLst/>
          </a:prstGeom>
          <a:noFill/>
          <a:ln w="9525">
            <a:noFill/>
            <a:miter lim="800000"/>
            <a:headEnd/>
            <a:tailEnd/>
          </a:ln>
          <a:effectLst/>
        </p:spPr>
        <p:txBody>
          <a:bodyPr wrap="none" lIns="86877" tIns="43439" rIns="86877" bIns="43439">
            <a:spAutoFit/>
          </a:bodyPr>
          <a:lstStyle/>
          <a:p>
            <a:pPr defTabSz="868363">
              <a:defRPr/>
            </a:pPr>
            <a:r>
              <a:rPr lang="en-US" sz="2000" b="1" dirty="0">
                <a:solidFill>
                  <a:schemeClr val="bg1"/>
                </a:solidFill>
                <a:latin typeface="+mn-lt"/>
              </a:rPr>
              <a:t>TPC</a:t>
            </a:r>
            <a:endParaRPr lang="en-US" sz="1600" b="1" dirty="0">
              <a:solidFill>
                <a:schemeClr val="bg1"/>
              </a:solidFill>
              <a:latin typeface="+mn-lt"/>
            </a:endParaRPr>
          </a:p>
        </p:txBody>
      </p:sp>
      <p:sp>
        <p:nvSpPr>
          <p:cNvPr id="318470" name="Line 6"/>
          <p:cNvSpPr>
            <a:spLocks noChangeShapeType="1"/>
          </p:cNvSpPr>
          <p:nvPr/>
        </p:nvSpPr>
        <p:spPr bwMode="auto">
          <a:xfrm>
            <a:off x="1520825" y="3249613"/>
            <a:ext cx="1589088" cy="0"/>
          </a:xfrm>
          <a:prstGeom prst="line">
            <a:avLst/>
          </a:prstGeom>
          <a:noFill/>
          <a:ln w="19050">
            <a:solidFill>
              <a:srgbClr val="FFFF00"/>
            </a:solidFill>
            <a:round/>
            <a:headEnd/>
            <a:tailEnd type="triangle" w="med" len="med"/>
          </a:ln>
          <a:effectLst/>
        </p:spPr>
        <p:txBody>
          <a:bodyPr wrap="none">
            <a:spAutoFit/>
          </a:bodyPr>
          <a:lstStyle/>
          <a:p>
            <a:pPr>
              <a:defRPr/>
            </a:pPr>
            <a:endParaRPr lang="en-GB" sz="1600">
              <a:latin typeface="+mn-lt"/>
            </a:endParaRPr>
          </a:p>
        </p:txBody>
      </p:sp>
      <p:sp>
        <p:nvSpPr>
          <p:cNvPr id="318471" name="Text Box 7"/>
          <p:cNvSpPr txBox="1">
            <a:spLocks noChangeArrowheads="1"/>
          </p:cNvSpPr>
          <p:nvPr/>
        </p:nvSpPr>
        <p:spPr bwMode="auto">
          <a:xfrm>
            <a:off x="2474913" y="2087563"/>
            <a:ext cx="564981" cy="364725"/>
          </a:xfrm>
          <a:prstGeom prst="rect">
            <a:avLst/>
          </a:prstGeom>
          <a:noFill/>
          <a:ln w="9525">
            <a:noFill/>
            <a:miter lim="800000"/>
            <a:headEnd/>
            <a:tailEnd/>
          </a:ln>
          <a:effectLst/>
        </p:spPr>
        <p:txBody>
          <a:bodyPr wrap="none" lIns="86877" tIns="43439" rIns="86877" bIns="43439">
            <a:spAutoFit/>
          </a:bodyPr>
          <a:lstStyle/>
          <a:p>
            <a:pPr defTabSz="868363">
              <a:defRPr/>
            </a:pPr>
            <a:r>
              <a:rPr lang="en-US" b="1" dirty="0">
                <a:solidFill>
                  <a:schemeClr val="bg1"/>
                </a:solidFill>
                <a:latin typeface="+mn-lt"/>
              </a:rPr>
              <a:t>TRD</a:t>
            </a:r>
            <a:endParaRPr lang="en-US" sz="1600" b="1" dirty="0">
              <a:solidFill>
                <a:schemeClr val="bg1"/>
              </a:solidFill>
              <a:latin typeface="+mn-lt"/>
            </a:endParaRPr>
          </a:p>
        </p:txBody>
      </p:sp>
      <p:sp>
        <p:nvSpPr>
          <p:cNvPr id="318472" name="Text Box 8"/>
          <p:cNvSpPr txBox="1">
            <a:spLocks noChangeArrowheads="1"/>
          </p:cNvSpPr>
          <p:nvPr/>
        </p:nvSpPr>
        <p:spPr bwMode="auto">
          <a:xfrm>
            <a:off x="484188" y="3794125"/>
            <a:ext cx="585371" cy="395503"/>
          </a:xfrm>
          <a:prstGeom prst="rect">
            <a:avLst/>
          </a:prstGeom>
          <a:noFill/>
          <a:ln w="9525">
            <a:noFill/>
            <a:miter lim="800000"/>
            <a:headEnd/>
            <a:tailEnd/>
          </a:ln>
          <a:effectLst/>
        </p:spPr>
        <p:txBody>
          <a:bodyPr wrap="none" lIns="86877" tIns="43439" rIns="86877" bIns="43439">
            <a:spAutoFit/>
          </a:bodyPr>
          <a:lstStyle/>
          <a:p>
            <a:pPr defTabSz="868363">
              <a:defRPr/>
            </a:pPr>
            <a:r>
              <a:rPr lang="en-US" sz="2000" b="1" dirty="0">
                <a:solidFill>
                  <a:schemeClr val="bg1"/>
                </a:solidFill>
                <a:latin typeface="+mn-lt"/>
              </a:rPr>
              <a:t>TOF</a:t>
            </a:r>
            <a:endParaRPr lang="en-US" sz="1600" b="1" dirty="0">
              <a:solidFill>
                <a:schemeClr val="bg1"/>
              </a:solidFill>
              <a:latin typeface="+mn-lt"/>
            </a:endParaRPr>
          </a:p>
        </p:txBody>
      </p:sp>
      <p:sp>
        <p:nvSpPr>
          <p:cNvPr id="318473" name="Line 9"/>
          <p:cNvSpPr>
            <a:spLocks noChangeShapeType="1"/>
          </p:cNvSpPr>
          <p:nvPr/>
        </p:nvSpPr>
        <p:spPr bwMode="auto">
          <a:xfrm>
            <a:off x="1043608" y="4005064"/>
            <a:ext cx="959817" cy="73224"/>
          </a:xfrm>
          <a:prstGeom prst="line">
            <a:avLst/>
          </a:prstGeom>
          <a:noFill/>
          <a:ln w="19050">
            <a:solidFill>
              <a:srgbClr val="FFFF00"/>
            </a:solidFill>
            <a:round/>
            <a:headEnd/>
            <a:tailEnd type="triangle" w="med" len="med"/>
          </a:ln>
          <a:effectLst/>
        </p:spPr>
        <p:txBody>
          <a:bodyPr wrap="square">
            <a:spAutoFit/>
          </a:bodyPr>
          <a:lstStyle/>
          <a:p>
            <a:pPr>
              <a:defRPr/>
            </a:pPr>
            <a:endParaRPr lang="en-GB" sz="1600">
              <a:latin typeface="+mn-lt"/>
            </a:endParaRPr>
          </a:p>
        </p:txBody>
      </p:sp>
      <p:sp>
        <p:nvSpPr>
          <p:cNvPr id="318474" name="Text Box 10"/>
          <p:cNvSpPr txBox="1">
            <a:spLocks noChangeArrowheads="1"/>
          </p:cNvSpPr>
          <p:nvPr/>
        </p:nvSpPr>
        <p:spPr bwMode="auto">
          <a:xfrm>
            <a:off x="1990725" y="4070350"/>
            <a:ext cx="768562" cy="395503"/>
          </a:xfrm>
          <a:prstGeom prst="rect">
            <a:avLst/>
          </a:prstGeom>
          <a:noFill/>
          <a:ln w="9525">
            <a:noFill/>
            <a:miter lim="800000"/>
            <a:headEnd/>
            <a:tailEnd/>
          </a:ln>
          <a:effectLst/>
        </p:spPr>
        <p:txBody>
          <a:bodyPr wrap="none" lIns="86877" tIns="43439" rIns="86877" bIns="43439">
            <a:spAutoFit/>
          </a:bodyPr>
          <a:lstStyle/>
          <a:p>
            <a:pPr defTabSz="868363">
              <a:defRPr/>
            </a:pPr>
            <a:r>
              <a:rPr lang="en-US" sz="2000" b="1" dirty="0">
                <a:solidFill>
                  <a:schemeClr val="bg1"/>
                </a:solidFill>
                <a:latin typeface="+mn-lt"/>
              </a:rPr>
              <a:t>PHOS</a:t>
            </a:r>
            <a:endParaRPr lang="en-US" sz="1600" b="1" dirty="0">
              <a:solidFill>
                <a:schemeClr val="bg1"/>
              </a:solidFill>
              <a:latin typeface="+mn-lt"/>
            </a:endParaRPr>
          </a:p>
        </p:txBody>
      </p:sp>
      <p:sp>
        <p:nvSpPr>
          <p:cNvPr id="318475" name="Text Box 11"/>
          <p:cNvSpPr txBox="1">
            <a:spLocks noChangeArrowheads="1"/>
          </p:cNvSpPr>
          <p:nvPr/>
        </p:nvSpPr>
        <p:spPr bwMode="auto">
          <a:xfrm>
            <a:off x="2957513" y="1581150"/>
            <a:ext cx="853522" cy="364725"/>
          </a:xfrm>
          <a:prstGeom prst="rect">
            <a:avLst/>
          </a:prstGeom>
          <a:noFill/>
          <a:ln w="9525">
            <a:noFill/>
            <a:miter lim="800000"/>
            <a:headEnd/>
            <a:tailEnd/>
          </a:ln>
          <a:effectLst/>
        </p:spPr>
        <p:txBody>
          <a:bodyPr wrap="none" lIns="86877" tIns="43439" rIns="86877" bIns="43439">
            <a:spAutoFit/>
          </a:bodyPr>
          <a:lstStyle/>
          <a:p>
            <a:pPr defTabSz="868363">
              <a:defRPr/>
            </a:pPr>
            <a:r>
              <a:rPr lang="en-US" b="1" dirty="0">
                <a:solidFill>
                  <a:schemeClr val="bg1"/>
                </a:solidFill>
                <a:latin typeface="+mn-lt"/>
              </a:rPr>
              <a:t>HMPID</a:t>
            </a:r>
          </a:p>
        </p:txBody>
      </p:sp>
      <p:sp>
        <p:nvSpPr>
          <p:cNvPr id="318477" name="Text Box 13"/>
          <p:cNvSpPr txBox="1">
            <a:spLocks noChangeArrowheads="1"/>
          </p:cNvSpPr>
          <p:nvPr/>
        </p:nvSpPr>
        <p:spPr bwMode="auto">
          <a:xfrm>
            <a:off x="1658938" y="2708275"/>
            <a:ext cx="698030" cy="395503"/>
          </a:xfrm>
          <a:prstGeom prst="rect">
            <a:avLst/>
          </a:prstGeom>
          <a:noFill/>
          <a:ln w="9525">
            <a:noFill/>
            <a:miter lim="800000"/>
            <a:headEnd/>
            <a:tailEnd/>
          </a:ln>
          <a:effectLst/>
        </p:spPr>
        <p:txBody>
          <a:bodyPr wrap="none" lIns="86877" tIns="43439" rIns="86877" bIns="43439">
            <a:spAutoFit/>
          </a:bodyPr>
          <a:lstStyle/>
          <a:p>
            <a:pPr defTabSz="868363">
              <a:defRPr/>
            </a:pPr>
            <a:r>
              <a:rPr lang="en-US" sz="2000" b="1" dirty="0">
                <a:solidFill>
                  <a:schemeClr val="bg1"/>
                </a:solidFill>
                <a:latin typeface="+mn-lt"/>
              </a:rPr>
              <a:t>PMD</a:t>
            </a:r>
            <a:endParaRPr lang="en-US" sz="1600" b="1" dirty="0">
              <a:solidFill>
                <a:schemeClr val="bg1"/>
              </a:solidFill>
              <a:latin typeface="+mn-lt"/>
            </a:endParaRPr>
          </a:p>
        </p:txBody>
      </p:sp>
      <p:sp>
        <p:nvSpPr>
          <p:cNvPr id="318478" name="Text Box 14"/>
          <p:cNvSpPr txBox="1">
            <a:spLocks noChangeArrowheads="1"/>
          </p:cNvSpPr>
          <p:nvPr/>
        </p:nvSpPr>
        <p:spPr bwMode="auto">
          <a:xfrm>
            <a:off x="608013" y="5521325"/>
            <a:ext cx="678794" cy="395503"/>
          </a:xfrm>
          <a:prstGeom prst="rect">
            <a:avLst/>
          </a:prstGeom>
          <a:noFill/>
          <a:ln w="9525">
            <a:noFill/>
            <a:miter lim="800000"/>
            <a:headEnd/>
            <a:tailEnd/>
          </a:ln>
          <a:effectLst/>
        </p:spPr>
        <p:txBody>
          <a:bodyPr wrap="none" lIns="86877" tIns="43439" rIns="86877" bIns="43439">
            <a:spAutoFit/>
          </a:bodyPr>
          <a:lstStyle/>
          <a:p>
            <a:pPr defTabSz="868363">
              <a:defRPr/>
            </a:pPr>
            <a:r>
              <a:rPr lang="en-US" sz="2000" b="1" dirty="0">
                <a:solidFill>
                  <a:schemeClr val="bg1"/>
                </a:solidFill>
                <a:latin typeface="+mn-lt"/>
              </a:rPr>
              <a:t>FMD</a:t>
            </a:r>
            <a:endParaRPr lang="en-US" sz="1600" b="1" dirty="0">
              <a:solidFill>
                <a:schemeClr val="bg1"/>
              </a:solidFill>
              <a:latin typeface="+mn-lt"/>
            </a:endParaRPr>
          </a:p>
        </p:txBody>
      </p:sp>
      <p:sp>
        <p:nvSpPr>
          <p:cNvPr id="318479" name="Line 15"/>
          <p:cNvSpPr>
            <a:spLocks noChangeShapeType="1"/>
          </p:cNvSpPr>
          <p:nvPr/>
        </p:nvSpPr>
        <p:spPr bwMode="auto">
          <a:xfrm flipV="1">
            <a:off x="1244600" y="3249613"/>
            <a:ext cx="1935163" cy="2349500"/>
          </a:xfrm>
          <a:prstGeom prst="line">
            <a:avLst/>
          </a:prstGeom>
          <a:noFill/>
          <a:ln w="19050">
            <a:solidFill>
              <a:srgbClr val="FFFF00"/>
            </a:solidFill>
            <a:round/>
            <a:headEnd/>
            <a:tailEnd type="triangle" w="med" len="med"/>
          </a:ln>
          <a:effectLst/>
        </p:spPr>
        <p:txBody>
          <a:bodyPr wrap="none">
            <a:spAutoFit/>
          </a:bodyPr>
          <a:lstStyle/>
          <a:p>
            <a:pPr>
              <a:defRPr/>
            </a:pPr>
            <a:endParaRPr lang="en-GB" sz="1600">
              <a:latin typeface="+mn-lt"/>
            </a:endParaRPr>
          </a:p>
        </p:txBody>
      </p:sp>
      <p:pic>
        <p:nvPicPr>
          <p:cNvPr id="10255" name="Picture 6" descr="pics"/>
          <p:cNvPicPr>
            <a:picLocks noChangeAspect="1" noChangeArrowheads="1" noCrop="1"/>
          </p:cNvPicPr>
          <p:nvPr/>
        </p:nvPicPr>
        <p:blipFill>
          <a:blip r:embed="rId4" cstate="print"/>
          <a:srcRect/>
          <a:stretch>
            <a:fillRect/>
          </a:stretch>
        </p:blipFill>
        <p:spPr bwMode="auto">
          <a:xfrm>
            <a:off x="2555875" y="2714625"/>
            <a:ext cx="1524000" cy="1143000"/>
          </a:xfrm>
          <a:prstGeom prst="rect">
            <a:avLst/>
          </a:prstGeom>
          <a:noFill/>
          <a:ln w="9525">
            <a:noFill/>
            <a:miter lim="800000"/>
            <a:headEnd/>
            <a:tailEnd/>
          </a:ln>
        </p:spPr>
      </p:pic>
      <p:grpSp>
        <p:nvGrpSpPr>
          <p:cNvPr id="2" name="Group 25"/>
          <p:cNvGrpSpPr>
            <a:grpSpLocks/>
          </p:cNvGrpSpPr>
          <p:nvPr/>
        </p:nvGrpSpPr>
        <p:grpSpPr bwMode="auto">
          <a:xfrm>
            <a:off x="4143375" y="1687513"/>
            <a:ext cx="4402138" cy="2754312"/>
            <a:chOff x="4143375" y="1687513"/>
            <a:chExt cx="4402138" cy="2754312"/>
          </a:xfrm>
        </p:grpSpPr>
        <p:sp>
          <p:nvSpPr>
            <p:cNvPr id="318476" name="Text Box 12"/>
            <p:cNvSpPr txBox="1">
              <a:spLocks noChangeArrowheads="1"/>
            </p:cNvSpPr>
            <p:nvPr/>
          </p:nvSpPr>
          <p:spPr bwMode="auto">
            <a:xfrm>
              <a:off x="4754563" y="3381375"/>
              <a:ext cx="1550251" cy="395503"/>
            </a:xfrm>
            <a:prstGeom prst="rect">
              <a:avLst/>
            </a:prstGeom>
            <a:noFill/>
            <a:ln w="9525">
              <a:noFill/>
              <a:miter lim="800000"/>
              <a:headEnd/>
              <a:tailEnd/>
            </a:ln>
            <a:effectLst/>
          </p:spPr>
          <p:txBody>
            <a:bodyPr wrap="none" lIns="86877" tIns="43439" rIns="86877" bIns="43439">
              <a:spAutoFit/>
            </a:bodyPr>
            <a:lstStyle/>
            <a:p>
              <a:pPr defTabSz="868363">
                <a:defRPr/>
              </a:pPr>
              <a:r>
                <a:rPr lang="en-US" sz="2000" b="1" dirty="0">
                  <a:solidFill>
                    <a:schemeClr val="bg1"/>
                  </a:solidFill>
                  <a:latin typeface="+mn-lt"/>
                </a:rPr>
                <a:t>MUON SPEC.</a:t>
              </a:r>
              <a:endParaRPr lang="en-US" sz="1600" b="1" dirty="0">
                <a:solidFill>
                  <a:schemeClr val="bg1"/>
                </a:solidFill>
                <a:latin typeface="+mn-lt"/>
              </a:endParaRPr>
            </a:p>
          </p:txBody>
        </p:sp>
        <p:sp>
          <p:nvSpPr>
            <p:cNvPr id="10266" name="Freeform 24"/>
            <p:cNvSpPr>
              <a:spLocks noChangeArrowheads="1"/>
            </p:cNvSpPr>
            <p:nvPr/>
          </p:nvSpPr>
          <p:spPr bwMode="auto">
            <a:xfrm>
              <a:off x="4143375" y="1687513"/>
              <a:ext cx="4402138" cy="2754312"/>
            </a:xfrm>
            <a:custGeom>
              <a:avLst/>
              <a:gdLst>
                <a:gd name="T0" fmla="*/ 0 w 4528457"/>
                <a:gd name="T1" fmla="*/ 1371862 h 2754242"/>
                <a:gd name="T2" fmla="*/ 3246644 w 4528457"/>
                <a:gd name="T3" fmla="*/ 54588 h 2754242"/>
                <a:gd name="T4" fmla="*/ 4004841 w 4528457"/>
                <a:gd name="T5" fmla="*/ 294092 h 2754242"/>
                <a:gd name="T6" fmla="*/ 4043726 w 4528457"/>
                <a:gd name="T7" fmla="*/ 2612926 h 2754242"/>
                <a:gd name="T8" fmla="*/ 3314688 w 4528457"/>
                <a:gd name="T9" fmla="*/ 2754452 h 2754242"/>
                <a:gd name="T10" fmla="*/ 48601 w 4528457"/>
                <a:gd name="T11" fmla="*/ 1818209 h 2754242"/>
                <a:gd name="T12" fmla="*/ 48601 w 4528457"/>
                <a:gd name="T13" fmla="*/ 1818209 h 2754242"/>
                <a:gd name="T14" fmla="*/ 0 60000 65536"/>
                <a:gd name="T15" fmla="*/ 0 60000 65536"/>
                <a:gd name="T16" fmla="*/ 0 60000 65536"/>
                <a:gd name="T17" fmla="*/ 0 60000 65536"/>
                <a:gd name="T18" fmla="*/ 0 60000 65536"/>
                <a:gd name="T19" fmla="*/ 0 60000 65536"/>
                <a:gd name="T20" fmla="*/ 0 60000 65536"/>
                <a:gd name="T21" fmla="*/ 0 w 4528457"/>
                <a:gd name="T22" fmla="*/ 0 h 2754242"/>
                <a:gd name="T23" fmla="*/ 4528457 w 4528457"/>
                <a:gd name="T24" fmla="*/ 2754242 h 27542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28457" h="2754242">
                  <a:moveTo>
                    <a:pt x="0" y="1371757"/>
                  </a:moveTo>
                  <a:lnTo>
                    <a:pt x="3635828" y="54585"/>
                  </a:lnTo>
                  <a:cubicBezTo>
                    <a:pt x="3919788" y="131036"/>
                    <a:pt x="4484914" y="0"/>
                    <a:pt x="4484914" y="294071"/>
                  </a:cubicBezTo>
                  <a:lnTo>
                    <a:pt x="4528457" y="2612728"/>
                  </a:lnTo>
                  <a:lnTo>
                    <a:pt x="3712028" y="2754242"/>
                  </a:lnTo>
                  <a:lnTo>
                    <a:pt x="54428" y="1818071"/>
                  </a:lnTo>
                </a:path>
              </a:pathLst>
            </a:custGeom>
            <a:noFill/>
            <a:ln w="57150" algn="ctr">
              <a:solidFill>
                <a:schemeClr val="bg1"/>
              </a:solidFill>
              <a:round/>
              <a:headEnd/>
              <a:tailEnd/>
            </a:ln>
          </p:spPr>
          <p:txBody>
            <a:bodyPr/>
            <a:lstStyle/>
            <a:p>
              <a:endParaRPr lang="en-GB"/>
            </a:p>
          </p:txBody>
        </p:sp>
      </p:grpSp>
      <p:cxnSp>
        <p:nvCxnSpPr>
          <p:cNvPr id="10257" name="Straight Connector 26"/>
          <p:cNvCxnSpPr>
            <a:cxnSpLocks noChangeShapeType="1"/>
            <a:stCxn id="10266" idx="1"/>
            <a:endCxn id="10266" idx="4"/>
          </p:cNvCxnSpPr>
          <p:nvPr/>
        </p:nvCxnSpPr>
        <p:spPr bwMode="auto">
          <a:xfrm>
            <a:off x="7677150" y="1741488"/>
            <a:ext cx="74613" cy="2700337"/>
          </a:xfrm>
          <a:prstGeom prst="line">
            <a:avLst/>
          </a:prstGeom>
          <a:noFill/>
          <a:ln w="57150" algn="ctr">
            <a:solidFill>
              <a:schemeClr val="tx1"/>
            </a:solidFill>
            <a:round/>
            <a:headEnd/>
            <a:tailEnd/>
          </a:ln>
        </p:spPr>
      </p:cxnSp>
      <p:sp>
        <p:nvSpPr>
          <p:cNvPr id="22" name="Slide Number Placeholder 21"/>
          <p:cNvSpPr>
            <a:spLocks noGrp="1"/>
          </p:cNvSpPr>
          <p:nvPr>
            <p:ph type="sldNum" sz="quarter" idx="12"/>
          </p:nvPr>
        </p:nvSpPr>
        <p:spPr/>
        <p:txBody>
          <a:bodyPr/>
          <a:lstStyle/>
          <a:p>
            <a:pPr>
              <a:defRPr/>
            </a:pPr>
            <a:fld id="{94DFC58B-DDC6-4DF7-91C7-7496A8D79E47}" type="slidenum">
              <a:rPr lang="en-US" smtClean="0"/>
              <a:pPr>
                <a:defRPr/>
              </a:pPr>
              <a:t>22</a:t>
            </a:fld>
            <a:endParaRPr lang="en-US"/>
          </a:p>
        </p:txBody>
      </p:sp>
      <p:grpSp>
        <p:nvGrpSpPr>
          <p:cNvPr id="3" name="Group 24"/>
          <p:cNvGrpSpPr>
            <a:grpSpLocks/>
          </p:cNvGrpSpPr>
          <p:nvPr/>
        </p:nvGrpSpPr>
        <p:grpSpPr bwMode="auto">
          <a:xfrm>
            <a:off x="1055688" y="1404938"/>
            <a:ext cx="3527425" cy="3417887"/>
            <a:chOff x="1055688" y="1404938"/>
            <a:chExt cx="3527425" cy="3417887"/>
          </a:xfrm>
        </p:grpSpPr>
        <p:sp>
          <p:nvSpPr>
            <p:cNvPr id="10263" name="Freeform 23"/>
            <p:cNvSpPr>
              <a:spLocks noChangeArrowheads="1"/>
            </p:cNvSpPr>
            <p:nvPr/>
          </p:nvSpPr>
          <p:spPr bwMode="auto">
            <a:xfrm>
              <a:off x="1055688" y="1404938"/>
              <a:ext cx="3527425" cy="3417887"/>
            </a:xfrm>
            <a:custGeom>
              <a:avLst/>
              <a:gdLst>
                <a:gd name="T0" fmla="*/ 0 w 3526972"/>
                <a:gd name="T1" fmla="*/ 3275946 h 3418114"/>
                <a:gd name="T2" fmla="*/ 936532 w 3526972"/>
                <a:gd name="T3" fmla="*/ 359157 h 3418114"/>
                <a:gd name="T4" fmla="*/ 3528329 w 3526972"/>
                <a:gd name="T5" fmla="*/ 0 h 3418114"/>
                <a:gd name="T6" fmla="*/ 2722478 w 3526972"/>
                <a:gd name="T7" fmla="*/ 3417431 h 3418114"/>
                <a:gd name="T8" fmla="*/ 0 w 3526972"/>
                <a:gd name="T9" fmla="*/ 3221530 h 3418114"/>
                <a:gd name="T10" fmla="*/ 0 w 3526972"/>
                <a:gd name="T11" fmla="*/ 3221530 h 3418114"/>
                <a:gd name="T12" fmla="*/ 0 60000 65536"/>
                <a:gd name="T13" fmla="*/ 0 60000 65536"/>
                <a:gd name="T14" fmla="*/ 0 60000 65536"/>
                <a:gd name="T15" fmla="*/ 0 60000 65536"/>
                <a:gd name="T16" fmla="*/ 0 60000 65536"/>
                <a:gd name="T17" fmla="*/ 0 60000 65536"/>
                <a:gd name="T18" fmla="*/ 0 w 3526972"/>
                <a:gd name="T19" fmla="*/ 0 h 3418114"/>
                <a:gd name="T20" fmla="*/ 3526972 w 3526972"/>
                <a:gd name="T21" fmla="*/ 3418114 h 3418114"/>
              </a:gdLst>
              <a:ahLst/>
              <a:cxnLst>
                <a:cxn ang="T12">
                  <a:pos x="T0" y="T1"/>
                </a:cxn>
                <a:cxn ang="T13">
                  <a:pos x="T2" y="T3"/>
                </a:cxn>
                <a:cxn ang="T14">
                  <a:pos x="T4" y="T5"/>
                </a:cxn>
                <a:cxn ang="T15">
                  <a:pos x="T6" y="T7"/>
                </a:cxn>
                <a:cxn ang="T16">
                  <a:pos x="T8" y="T9"/>
                </a:cxn>
                <a:cxn ang="T17">
                  <a:pos x="T10" y="T11"/>
                </a:cxn>
              </a:cxnLst>
              <a:rect l="T18" t="T19" r="T20" b="T21"/>
              <a:pathLst>
                <a:path w="3526972" h="3418114">
                  <a:moveTo>
                    <a:pt x="0" y="3276600"/>
                  </a:moveTo>
                  <a:lnTo>
                    <a:pt x="936172" y="359229"/>
                  </a:lnTo>
                  <a:lnTo>
                    <a:pt x="3526972" y="0"/>
                  </a:lnTo>
                  <a:lnTo>
                    <a:pt x="2721429" y="3418114"/>
                  </a:lnTo>
                  <a:lnTo>
                    <a:pt x="0" y="3222172"/>
                  </a:lnTo>
                </a:path>
              </a:pathLst>
            </a:custGeom>
            <a:noFill/>
            <a:ln w="57150" algn="ctr">
              <a:solidFill>
                <a:schemeClr val="bg1"/>
              </a:solidFill>
              <a:round/>
              <a:headEnd/>
              <a:tailEnd/>
            </a:ln>
          </p:spPr>
          <p:txBody>
            <a:bodyPr/>
            <a:lstStyle/>
            <a:p>
              <a:endParaRPr lang="en-GB"/>
            </a:p>
          </p:txBody>
        </p:sp>
        <p:sp>
          <p:nvSpPr>
            <p:cNvPr id="24" name="TextBox 23"/>
            <p:cNvSpPr txBox="1"/>
            <p:nvPr/>
          </p:nvSpPr>
          <p:spPr>
            <a:xfrm rot="212547">
              <a:off x="1269433" y="4401930"/>
              <a:ext cx="1378006" cy="338554"/>
            </a:xfrm>
            <a:prstGeom prst="rect">
              <a:avLst/>
            </a:prstGeom>
            <a:noFill/>
          </p:spPr>
          <p:txBody>
            <a:bodyPr wrap="none">
              <a:spAutoFit/>
            </a:bodyPr>
            <a:lstStyle/>
            <a:p>
              <a:pPr>
                <a:defRPr/>
              </a:pPr>
              <a:r>
                <a:rPr lang="it-IT" sz="1600" b="1" dirty="0">
                  <a:solidFill>
                    <a:schemeClr val="bg1"/>
                  </a:solidFill>
                  <a:latin typeface="+mj-lt"/>
                </a:rPr>
                <a:t>parte centrale</a:t>
              </a:r>
              <a:endParaRPr lang="en-GB" sz="1600" b="1" dirty="0">
                <a:solidFill>
                  <a:schemeClr val="bg1"/>
                </a:solidFill>
                <a:latin typeface="+mj-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10255"/>
                                        </p:tgtEl>
                                        <p:attrNameLst>
                                          <p:attrName>ppt_x</p:attrName>
                                        </p:attrNameLst>
                                      </p:cBhvr>
                                      <p:tavLst>
                                        <p:tav tm="0">
                                          <p:val>
                                            <p:strVal val="ppt_x"/>
                                          </p:val>
                                        </p:tav>
                                        <p:tav tm="100000">
                                          <p:val>
                                            <p:strVal val="0-ppt_w/2"/>
                                          </p:val>
                                        </p:tav>
                                      </p:tavLst>
                                    </p:anim>
                                    <p:anim calcmode="lin" valueType="num">
                                      <p:cBhvr additive="base">
                                        <p:cTn id="17" dur="500"/>
                                        <p:tgtEl>
                                          <p:spTgt spid="10255"/>
                                        </p:tgtEl>
                                        <p:attrNameLst>
                                          <p:attrName>ppt_y</p:attrName>
                                        </p:attrNameLst>
                                      </p:cBhvr>
                                      <p:tavLst>
                                        <p:tav tm="0">
                                          <p:val>
                                            <p:strVal val="ppt_y"/>
                                          </p:val>
                                        </p:tav>
                                        <p:tav tm="100000">
                                          <p:val>
                                            <p:strVal val="ppt_y"/>
                                          </p:val>
                                        </p:tav>
                                      </p:tavLst>
                                    </p:anim>
                                    <p:set>
                                      <p:cBhvr>
                                        <p:cTn id="18" dur="1" fill="hold">
                                          <p:stCondLst>
                                            <p:cond delay="499"/>
                                          </p:stCondLst>
                                        </p:cTn>
                                        <p:tgtEl>
                                          <p:spTgt spid="102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B9660DA-E739-CB4A-AEFC-82AEB23D0057}" type="slidenum">
              <a:rPr lang="en-US" smtClean="0"/>
              <a:t>23</a:t>
            </a:fld>
            <a:endParaRPr lang="en-US" dirty="0"/>
          </a:p>
        </p:txBody>
      </p:sp>
      <p:pic>
        <p:nvPicPr>
          <p:cNvPr id="6" name="Picture 5" descr="LRsaba_CERN_0212_31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01"/>
            <a:ext cx="10259999" cy="6839999"/>
          </a:xfrm>
          <a:prstGeom prst="rect">
            <a:avLst/>
          </a:prstGeom>
          <a:solidFill>
            <a:srgbClr val="FFFFFF"/>
          </a:solidFill>
          <a:ln>
            <a:solidFill>
              <a:srgbClr val="4F81BD"/>
            </a:solidFill>
          </a:ln>
        </p:spPr>
      </p:pic>
      <p:sp>
        <p:nvSpPr>
          <p:cNvPr id="2" name="Date Placeholder 1"/>
          <p:cNvSpPr>
            <a:spLocks noGrp="1"/>
          </p:cNvSpPr>
          <p:nvPr>
            <p:ph type="dt" sz="half" idx="10"/>
          </p:nvPr>
        </p:nvSpPr>
        <p:spPr/>
        <p:txBody>
          <a:bodyPr/>
          <a:lstStyle/>
          <a:p>
            <a:r>
              <a:rPr lang="en-GB"/>
              <a:t>Despina Hatzifotiadou</a:t>
            </a:r>
            <a:endParaRPr lang="en-US"/>
          </a:p>
        </p:txBody>
      </p:sp>
      <p:sp>
        <p:nvSpPr>
          <p:cNvPr id="3" name="Footer Placeholder 2"/>
          <p:cNvSpPr>
            <a:spLocks noGrp="1"/>
          </p:cNvSpPr>
          <p:nvPr>
            <p:ph type="ftr" sz="quarter" idx="11"/>
          </p:nvPr>
        </p:nvSpPr>
        <p:spPr/>
        <p:txBody>
          <a:bodyPr/>
          <a:lstStyle/>
          <a:p>
            <a:endParaRPr lang="en-US" dirty="0"/>
          </a:p>
        </p:txBody>
      </p:sp>
      <p:sp>
        <p:nvSpPr>
          <p:cNvPr id="9" name="Rectangle 8"/>
          <p:cNvSpPr/>
          <p:nvPr/>
        </p:nvSpPr>
        <p:spPr>
          <a:xfrm>
            <a:off x="24652" y="38796"/>
            <a:ext cx="9217307" cy="707886"/>
          </a:xfrm>
          <a:prstGeom prst="rect">
            <a:avLst/>
          </a:prstGeom>
        </p:spPr>
        <p:txBody>
          <a:bodyPr wrap="square">
            <a:spAutoFit/>
          </a:bodyPr>
          <a:lstStyle/>
          <a:p>
            <a:pPr algn="ctr"/>
            <a:r>
              <a:rPr lang="en-GB" sz="4000" dirty="0">
                <a:solidFill>
                  <a:srgbClr val="FFFF00"/>
                </a:solidFill>
              </a:rPr>
              <a:t>ALICE : A Large Ion Collider Experiment</a:t>
            </a:r>
            <a:endParaRPr lang="en-US" sz="4000" dirty="0">
              <a:solidFill>
                <a:srgbClr val="FFFF00"/>
              </a:solidFill>
            </a:endParaRPr>
          </a:p>
        </p:txBody>
      </p:sp>
    </p:spTree>
    <p:extLst>
      <p:ext uri="{BB962C8B-B14F-4D97-AF65-F5344CB8AC3E}">
        <p14:creationId xmlns:p14="http://schemas.microsoft.com/office/powerpoint/2010/main" val="13391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7"/>
          <p:cNvSpPr>
            <a:spLocks noGrp="1"/>
          </p:cNvSpPr>
          <p:nvPr>
            <p:ph type="sldNum" sz="quarter" idx="12"/>
          </p:nvPr>
        </p:nvSpPr>
        <p:spPr/>
        <p:txBody>
          <a:bodyPr/>
          <a:lstStyle/>
          <a:p>
            <a:fld id="{B7210C18-EA22-8F4A-A5FA-0B1F0E3DB331}" type="slidenum">
              <a:rPr lang="en-US"/>
              <a:pPr/>
              <a:t>24</a:t>
            </a:fld>
            <a:endParaRPr lang="en-US"/>
          </a:p>
        </p:txBody>
      </p:sp>
      <p:grpSp>
        <p:nvGrpSpPr>
          <p:cNvPr id="103454" name="Group 30"/>
          <p:cNvGrpSpPr>
            <a:grpSpLocks/>
          </p:cNvGrpSpPr>
          <p:nvPr/>
        </p:nvGrpSpPr>
        <p:grpSpPr bwMode="auto">
          <a:xfrm>
            <a:off x="250825" y="2492375"/>
            <a:ext cx="8804275" cy="3752850"/>
            <a:chOff x="23" y="1570"/>
            <a:chExt cx="5546" cy="2364"/>
          </a:xfrm>
        </p:grpSpPr>
        <p:pic>
          <p:nvPicPr>
            <p:cNvPr id="103428" name="Picture 4" descr="al_2k3_g5"/>
            <p:cNvPicPr>
              <a:picLocks noChangeAspect="1" noChangeArrowheads="1"/>
            </p:cNvPicPr>
            <p:nvPr/>
          </p:nvPicPr>
          <p:blipFill>
            <a:blip r:embed="rId3" cstate="screen">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23" y="1570"/>
              <a:ext cx="3175" cy="2364"/>
            </a:xfrm>
            <a:prstGeom prst="rect">
              <a:avLst/>
            </a:prstGeom>
            <a:solidFill>
              <a:schemeClr val="tx1"/>
            </a:solidFill>
            <a:ln/>
            <a:effectLst/>
          </p:spPr>
        </p:pic>
        <p:sp>
          <p:nvSpPr>
            <p:cNvPr id="103444" name="Text Box 20"/>
            <p:cNvSpPr txBox="1">
              <a:spLocks noChangeArrowheads="1"/>
            </p:cNvSpPr>
            <p:nvPr/>
          </p:nvSpPr>
          <p:spPr bwMode="auto">
            <a:xfrm>
              <a:off x="3787" y="1616"/>
              <a:ext cx="1782" cy="485"/>
            </a:xfrm>
            <a:prstGeom prst="rect">
              <a:avLst/>
            </a:prstGeom>
            <a:noFill/>
            <a:ln w="9525">
              <a:solidFill>
                <a:srgbClr val="FF0000"/>
              </a:solidFill>
              <a:miter lim="800000"/>
              <a:headEnd/>
              <a:tailEnd/>
            </a:ln>
            <a:effectLst/>
          </p:spPr>
          <p:txBody>
            <a:bodyPr>
              <a:prstTxWarp prst="textNoShape">
                <a:avLst/>
              </a:prstTxWarp>
              <a:spAutoFit/>
            </a:bodyPr>
            <a:lstStyle/>
            <a:p>
              <a:pPr algn="ctr"/>
              <a:r>
                <a:rPr lang="en-GB" sz="2200" dirty="0">
                  <a:latin typeface="+mj-lt"/>
                </a:rPr>
                <a:t>Inner Tracking</a:t>
              </a:r>
              <a:r>
                <a:rPr lang="el-GR" sz="2200" dirty="0">
                  <a:latin typeface="+mj-lt"/>
                </a:rPr>
                <a:t> </a:t>
              </a:r>
              <a:r>
                <a:rPr lang="en-GB" sz="2200" dirty="0">
                  <a:latin typeface="+mj-lt"/>
                </a:rPr>
                <a:t>System </a:t>
              </a:r>
              <a:r>
                <a:rPr lang="fr-FR" sz="2200" dirty="0">
                  <a:solidFill>
                    <a:srgbClr val="000000"/>
                  </a:solidFill>
                  <a:latin typeface="+mj-lt"/>
                </a:rPr>
                <a:t>(ITS): p, </a:t>
              </a:r>
              <a:r>
                <a:rPr lang="fr-FR" sz="2200" dirty="0" err="1">
                  <a:solidFill>
                    <a:srgbClr val="000000"/>
                  </a:solidFill>
                  <a:latin typeface="+mj-lt"/>
                </a:rPr>
                <a:t>pid</a:t>
              </a:r>
              <a:endParaRPr lang="fr-FR" sz="2200" dirty="0">
                <a:solidFill>
                  <a:srgbClr val="000000"/>
                </a:solidFill>
                <a:latin typeface="+mj-lt"/>
              </a:endParaRPr>
            </a:p>
          </p:txBody>
        </p:sp>
      </p:grpSp>
      <p:sp>
        <p:nvSpPr>
          <p:cNvPr id="103427" name="Rectangle 3"/>
          <p:cNvSpPr>
            <a:spLocks noGrp="1" noChangeArrowheads="1"/>
          </p:cNvSpPr>
          <p:nvPr>
            <p:ph type="body" sz="half" idx="1"/>
          </p:nvPr>
        </p:nvSpPr>
        <p:spPr>
          <a:xfrm>
            <a:off x="0" y="980728"/>
            <a:ext cx="9144000" cy="892175"/>
          </a:xfrm>
        </p:spPr>
        <p:txBody>
          <a:bodyPr>
            <a:normAutofit fontScale="92500" lnSpcReduction="20000"/>
          </a:bodyPr>
          <a:lstStyle/>
          <a:p>
            <a:pPr>
              <a:lnSpc>
                <a:spcPct val="80000"/>
              </a:lnSpc>
            </a:pPr>
            <a:r>
              <a:rPr lang="it-IT" sz="2600" dirty="0">
                <a:solidFill>
                  <a:srgbClr val="000000"/>
                </a:solidFill>
              </a:rPr>
              <a:t>ALICE è composto da 18 rivelatori</a:t>
            </a:r>
          </a:p>
          <a:p>
            <a:pPr>
              <a:lnSpc>
                <a:spcPct val="80000"/>
              </a:lnSpc>
            </a:pPr>
            <a:r>
              <a:rPr lang="it-IT" sz="2600" dirty="0">
                <a:solidFill>
                  <a:srgbClr val="000000"/>
                </a:solidFill>
              </a:rPr>
              <a:t>Attorno al punto di interazione sono installati I seguenti rivelatori ….</a:t>
            </a:r>
            <a:r>
              <a:rPr lang="it-IT" sz="2600" dirty="0">
                <a:solidFill>
                  <a:srgbClr val="FFFFFF"/>
                </a:solidFill>
              </a:rPr>
              <a:t> </a:t>
            </a:r>
            <a:r>
              <a:rPr lang="el-GR" sz="2000" dirty="0">
                <a:solidFill>
                  <a:srgbClr val="FFFFFF"/>
                </a:solidFill>
              </a:rPr>
              <a:t>...</a:t>
            </a:r>
            <a:endParaRPr lang="en-US" sz="2000" dirty="0">
              <a:solidFill>
                <a:srgbClr val="FFFFFF"/>
              </a:solidFill>
            </a:endParaRPr>
          </a:p>
        </p:txBody>
      </p:sp>
      <p:grpSp>
        <p:nvGrpSpPr>
          <p:cNvPr id="103449" name="Group 25"/>
          <p:cNvGrpSpPr>
            <a:grpSpLocks/>
          </p:cNvGrpSpPr>
          <p:nvPr/>
        </p:nvGrpSpPr>
        <p:grpSpPr bwMode="auto">
          <a:xfrm>
            <a:off x="250825" y="2501900"/>
            <a:ext cx="8805863" cy="3735388"/>
            <a:chOff x="22" y="1570"/>
            <a:chExt cx="5547" cy="2353"/>
          </a:xfrm>
        </p:grpSpPr>
        <p:pic>
          <p:nvPicPr>
            <p:cNvPr id="103440" name="Picture 16" descr="al_2k3_g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 y="1570"/>
              <a:ext cx="3175" cy="2353"/>
            </a:xfrm>
            <a:prstGeom prst="rect">
              <a:avLst/>
            </a:prstGeom>
            <a:noFill/>
          </p:spPr>
        </p:pic>
        <p:sp>
          <p:nvSpPr>
            <p:cNvPr id="103447" name="Text Box 23"/>
            <p:cNvSpPr txBox="1">
              <a:spLocks noChangeArrowheads="1"/>
            </p:cNvSpPr>
            <p:nvPr/>
          </p:nvSpPr>
          <p:spPr bwMode="auto">
            <a:xfrm>
              <a:off x="3787" y="2340"/>
              <a:ext cx="1782" cy="485"/>
            </a:xfrm>
            <a:prstGeom prst="rect">
              <a:avLst/>
            </a:prstGeom>
            <a:noFill/>
            <a:ln w="9525">
              <a:solidFill>
                <a:srgbClr val="FF0000"/>
              </a:solidFill>
              <a:miter lim="800000"/>
              <a:headEnd/>
              <a:tailEnd/>
            </a:ln>
            <a:effectLst/>
          </p:spPr>
          <p:txBody>
            <a:bodyPr>
              <a:prstTxWarp prst="textNoShape">
                <a:avLst/>
              </a:prstTxWarp>
              <a:spAutoFit/>
            </a:bodyPr>
            <a:lstStyle/>
            <a:p>
              <a:pPr algn="ctr"/>
              <a:r>
                <a:rPr lang="fr-FR" sz="2200" dirty="0">
                  <a:solidFill>
                    <a:srgbClr val="000000"/>
                  </a:solidFill>
                  <a:latin typeface="+mj-lt"/>
                </a:rPr>
                <a:t>Time projection </a:t>
              </a:r>
              <a:r>
                <a:rPr lang="fr-FR" sz="2200" dirty="0" err="1">
                  <a:solidFill>
                    <a:srgbClr val="000000"/>
                  </a:solidFill>
                  <a:latin typeface="+mj-lt"/>
                </a:rPr>
                <a:t>chamber</a:t>
              </a:r>
              <a:r>
                <a:rPr lang="fr-FR" sz="2200" dirty="0">
                  <a:solidFill>
                    <a:srgbClr val="000000"/>
                  </a:solidFill>
                  <a:latin typeface="+mj-lt"/>
                </a:rPr>
                <a:t> (TPC) : p, </a:t>
              </a:r>
              <a:r>
                <a:rPr lang="fr-FR" sz="2200" dirty="0" err="1">
                  <a:solidFill>
                    <a:srgbClr val="000000"/>
                  </a:solidFill>
                  <a:latin typeface="+mj-lt"/>
                </a:rPr>
                <a:t>pid</a:t>
              </a:r>
              <a:endParaRPr lang="fr-FR" sz="2200" dirty="0">
                <a:solidFill>
                  <a:srgbClr val="000000"/>
                </a:solidFill>
                <a:latin typeface="+mj-lt"/>
              </a:endParaRPr>
            </a:p>
          </p:txBody>
        </p:sp>
      </p:grpSp>
      <p:grpSp>
        <p:nvGrpSpPr>
          <p:cNvPr id="103453" name="Group 29"/>
          <p:cNvGrpSpPr>
            <a:grpSpLocks/>
          </p:cNvGrpSpPr>
          <p:nvPr/>
        </p:nvGrpSpPr>
        <p:grpSpPr bwMode="auto">
          <a:xfrm>
            <a:off x="250825" y="2444750"/>
            <a:ext cx="8783638" cy="3863976"/>
            <a:chOff x="23" y="1525"/>
            <a:chExt cx="5533" cy="2434"/>
          </a:xfrm>
        </p:grpSpPr>
        <p:pic>
          <p:nvPicPr>
            <p:cNvPr id="103441" name="Picture 17" descr="al_2k3_g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 y="1525"/>
              <a:ext cx="3175" cy="2389"/>
            </a:xfrm>
            <a:prstGeom prst="rect">
              <a:avLst/>
            </a:prstGeom>
            <a:noFill/>
          </p:spPr>
        </p:pic>
        <p:sp>
          <p:nvSpPr>
            <p:cNvPr id="103451" name="Text Box 27"/>
            <p:cNvSpPr txBox="1">
              <a:spLocks noChangeArrowheads="1"/>
            </p:cNvSpPr>
            <p:nvPr/>
          </p:nvSpPr>
          <p:spPr bwMode="auto">
            <a:xfrm>
              <a:off x="3335" y="3125"/>
              <a:ext cx="2221" cy="834"/>
            </a:xfrm>
            <a:prstGeom prst="rect">
              <a:avLst/>
            </a:prstGeom>
            <a:noFill/>
            <a:ln w="9525">
              <a:solidFill>
                <a:srgbClr val="FF0000"/>
              </a:solidFill>
              <a:miter lim="800000"/>
              <a:headEnd/>
              <a:tailEnd/>
            </a:ln>
            <a:effectLst/>
          </p:spPr>
          <p:txBody>
            <a:bodyPr wrap="square">
              <a:prstTxWarp prst="textNoShape">
                <a:avLst/>
              </a:prstTxWarp>
              <a:spAutoFit/>
            </a:bodyPr>
            <a:lstStyle/>
            <a:p>
              <a:pPr algn="ctr"/>
              <a:r>
                <a:rPr lang="fr-FR" sz="2000" dirty="0">
                  <a:solidFill>
                    <a:srgbClr val="000000"/>
                  </a:solidFill>
                  <a:latin typeface="+mj-lt"/>
                </a:rPr>
                <a:t>Transition radiation detector (TRD) : e</a:t>
              </a:r>
              <a:r>
                <a:rPr lang="fr-FR" sz="2000" baseline="30000" dirty="0">
                  <a:solidFill>
                    <a:srgbClr val="000000"/>
                  </a:solidFill>
                  <a:latin typeface="+mj-lt"/>
                </a:rPr>
                <a:t>-</a:t>
              </a:r>
            </a:p>
            <a:p>
              <a:pPr algn="ctr"/>
              <a:r>
                <a:rPr lang="en-GB" sz="2000" dirty="0">
                  <a:solidFill>
                    <a:srgbClr val="000000"/>
                  </a:solidFill>
                  <a:latin typeface="+mj-lt"/>
                </a:rPr>
                <a:t>Time Of Flight (TOF): </a:t>
              </a:r>
              <a:r>
                <a:rPr lang="en-GB" sz="2000" dirty="0" err="1">
                  <a:solidFill>
                    <a:srgbClr val="000000"/>
                  </a:solidFill>
                  <a:latin typeface="+mj-lt"/>
                </a:rPr>
                <a:t>pid</a:t>
              </a:r>
              <a:endParaRPr lang="en-GB" sz="2000" dirty="0">
                <a:solidFill>
                  <a:srgbClr val="000000"/>
                </a:solidFill>
                <a:latin typeface="+mj-lt"/>
              </a:endParaRPr>
            </a:p>
            <a:p>
              <a:pPr algn="ctr"/>
              <a:r>
                <a:rPr lang="en-GB" sz="2000" dirty="0">
                  <a:solidFill>
                    <a:srgbClr val="000000"/>
                  </a:solidFill>
                  <a:latin typeface="+mj-lt"/>
                </a:rPr>
                <a:t>HMPID: </a:t>
              </a:r>
              <a:r>
                <a:rPr lang="en-GB" sz="2000" dirty="0" err="1">
                  <a:solidFill>
                    <a:srgbClr val="000000"/>
                  </a:solidFill>
                  <a:latin typeface="+mj-lt"/>
                </a:rPr>
                <a:t>pid</a:t>
              </a:r>
              <a:endParaRPr lang="fr-FR" sz="2000" dirty="0">
                <a:solidFill>
                  <a:srgbClr val="000000"/>
                </a:solidFill>
                <a:latin typeface="+mj-lt"/>
              </a:endParaRPr>
            </a:p>
          </p:txBody>
        </p:sp>
        <p:sp>
          <p:nvSpPr>
            <p:cNvPr id="103452" name="Line 28"/>
            <p:cNvSpPr>
              <a:spLocks noChangeShapeType="1"/>
            </p:cNvSpPr>
            <p:nvPr/>
          </p:nvSpPr>
          <p:spPr bwMode="auto">
            <a:xfrm flipH="1" flipV="1">
              <a:off x="1882" y="3385"/>
              <a:ext cx="1407" cy="30"/>
            </a:xfrm>
            <a:prstGeom prst="line">
              <a:avLst/>
            </a:prstGeom>
            <a:noFill/>
            <a:ln w="28575">
              <a:solidFill>
                <a:srgbClr val="FF0000"/>
              </a:solidFill>
              <a:round/>
              <a:headEnd/>
              <a:tailEnd type="triangle" w="med" len="med"/>
            </a:ln>
            <a:effectLst/>
          </p:spPr>
          <p:txBody>
            <a:bodyPr>
              <a:prstTxWarp prst="textNoShape">
                <a:avLst/>
              </a:prstTxWarp>
            </a:bodyPr>
            <a:lstStyle/>
            <a:p>
              <a:endParaRPr lang="fr-FR"/>
            </a:p>
          </p:txBody>
        </p:sp>
      </p:grpSp>
      <p:sp>
        <p:nvSpPr>
          <p:cNvPr id="19" name="Rectangle 3"/>
          <p:cNvSpPr txBox="1">
            <a:spLocks noChangeArrowheads="1"/>
          </p:cNvSpPr>
          <p:nvPr/>
        </p:nvSpPr>
        <p:spPr>
          <a:xfrm>
            <a:off x="0" y="-27383"/>
            <a:ext cx="9143999" cy="576063"/>
          </a:xfrm>
          <a:prstGeom prst="rect">
            <a:avLst/>
          </a:prstGeom>
        </p:spPr>
        <p:txBody>
          <a:bodyPr vert="horz" lIns="86877" tIns="43439" rIns="86877" bIns="43439"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900" dirty="0">
                <a:solidFill>
                  <a:srgbClr val="FF0000"/>
                </a:solidFill>
                <a:latin typeface="+mn-lt"/>
              </a:rPr>
              <a:t>ALICE</a:t>
            </a:r>
            <a:r>
              <a:rPr lang="en-US" sz="3600" dirty="0">
                <a:solidFill>
                  <a:srgbClr val="FF0000"/>
                </a:solidFill>
                <a:latin typeface="+mn-lt"/>
              </a:rPr>
              <a:t> setup</a:t>
            </a:r>
          </a:p>
        </p:txBody>
      </p:sp>
      <p:cxnSp>
        <p:nvCxnSpPr>
          <p:cNvPr id="21" name="Connettore 1 29"/>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Line 24"/>
          <p:cNvSpPr>
            <a:spLocks noChangeShapeType="1"/>
          </p:cNvSpPr>
          <p:nvPr/>
        </p:nvSpPr>
        <p:spPr bwMode="auto">
          <a:xfrm flipH="1">
            <a:off x="3635896" y="4005361"/>
            <a:ext cx="2592288" cy="1079823"/>
          </a:xfrm>
          <a:prstGeom prst="line">
            <a:avLst/>
          </a:prstGeom>
          <a:noFill/>
          <a:ln w="28575">
            <a:solidFill>
              <a:srgbClr val="FF0000"/>
            </a:solidFill>
            <a:round/>
            <a:headEnd/>
            <a:tailEnd type="triangle" w="med" len="med"/>
          </a:ln>
          <a:effectLst/>
        </p:spPr>
        <p:txBody>
          <a:bodyPr>
            <a:prstTxWarp prst="textNoShape">
              <a:avLst/>
            </a:prstTxWarp>
          </a:bodyPr>
          <a:lstStyle/>
          <a:p>
            <a:endParaRPr lang="fr-FR"/>
          </a:p>
        </p:txBody>
      </p:sp>
      <p:sp>
        <p:nvSpPr>
          <p:cNvPr id="23" name="Line 24"/>
          <p:cNvSpPr>
            <a:spLocks noChangeShapeType="1"/>
          </p:cNvSpPr>
          <p:nvPr/>
        </p:nvSpPr>
        <p:spPr bwMode="auto">
          <a:xfrm flipH="1">
            <a:off x="3203847" y="2924944"/>
            <a:ext cx="3023989" cy="1512168"/>
          </a:xfrm>
          <a:prstGeom prst="line">
            <a:avLst/>
          </a:prstGeom>
          <a:noFill/>
          <a:ln w="28575">
            <a:solidFill>
              <a:srgbClr val="FF0000"/>
            </a:solidFill>
            <a:round/>
            <a:headEnd/>
            <a:tailEnd type="triangle" w="med" len="med"/>
          </a:ln>
          <a:effectLst/>
        </p:spPr>
        <p:txBody>
          <a:bodyPr>
            <a:prstTxWarp prst="textNoShape">
              <a:avLst/>
            </a:prstTxWarp>
          </a:bodyPr>
          <a:lstStyle/>
          <a:p>
            <a:endParaRPr lang="fr-FR"/>
          </a:p>
        </p:txBody>
      </p:sp>
    </p:spTree>
    <p:extLst>
      <p:ext uri="{BB962C8B-B14F-4D97-AF65-F5344CB8AC3E}">
        <p14:creationId xmlns:p14="http://schemas.microsoft.com/office/powerpoint/2010/main" val="855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3454"/>
                                        </p:tgtEl>
                                        <p:attrNameLst>
                                          <p:attrName>style.visibility</p:attrName>
                                        </p:attrNameLst>
                                      </p:cBhvr>
                                      <p:to>
                                        <p:strVal val="visible"/>
                                      </p:to>
                                    </p:set>
                                    <p:anim calcmode="lin" valueType="num">
                                      <p:cBhvr>
                                        <p:cTn id="7" dur="500" fill="hold"/>
                                        <p:tgtEl>
                                          <p:spTgt spid="103454"/>
                                        </p:tgtEl>
                                        <p:attrNameLst>
                                          <p:attrName>ppt_w</p:attrName>
                                        </p:attrNameLst>
                                      </p:cBhvr>
                                      <p:tavLst>
                                        <p:tav tm="0">
                                          <p:val>
                                            <p:fltVal val="0"/>
                                          </p:val>
                                        </p:tav>
                                        <p:tav tm="100000">
                                          <p:val>
                                            <p:strVal val="#ppt_w"/>
                                          </p:val>
                                        </p:tav>
                                      </p:tavLst>
                                    </p:anim>
                                    <p:anim calcmode="lin" valueType="num">
                                      <p:cBhvr>
                                        <p:cTn id="8" dur="500" fill="hold"/>
                                        <p:tgtEl>
                                          <p:spTgt spid="1034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3454"/>
                                        </p:tgtEl>
                                        <p:attrNameLst>
                                          <p:attrName>style.opacity</p:attrName>
                                        </p:attrNameLst>
                                      </p:cBhvr>
                                      <p:to>
                                        <p:strVal val="0.5"/>
                                      </p:to>
                                    </p:set>
                                    <p:animEffect filter="image" prLst="opacity: 0.5">
                                      <p:cBhvr rctx="IE">
                                        <p:cTn id="13" dur="indefinite"/>
                                        <p:tgtEl>
                                          <p:spTgt spid="103454"/>
                                        </p:tgtEl>
                                      </p:cBhvr>
                                    </p:animEffect>
                                  </p:childTnLst>
                                </p:cTn>
                              </p:par>
                              <p:par>
                                <p:cTn id="14" presetID="23" presetClass="entr" presetSubtype="16" fill="hold" nodeType="withEffect">
                                  <p:stCondLst>
                                    <p:cond delay="0"/>
                                  </p:stCondLst>
                                  <p:childTnLst>
                                    <p:set>
                                      <p:cBhvr>
                                        <p:cTn id="15" dur="1" fill="hold">
                                          <p:stCondLst>
                                            <p:cond delay="0"/>
                                          </p:stCondLst>
                                        </p:cTn>
                                        <p:tgtEl>
                                          <p:spTgt spid="103449"/>
                                        </p:tgtEl>
                                        <p:attrNameLst>
                                          <p:attrName>style.visibility</p:attrName>
                                        </p:attrNameLst>
                                      </p:cBhvr>
                                      <p:to>
                                        <p:strVal val="visible"/>
                                      </p:to>
                                    </p:set>
                                    <p:anim calcmode="lin" valueType="num">
                                      <p:cBhvr>
                                        <p:cTn id="16" dur="500" fill="hold"/>
                                        <p:tgtEl>
                                          <p:spTgt spid="103449"/>
                                        </p:tgtEl>
                                        <p:attrNameLst>
                                          <p:attrName>ppt_w</p:attrName>
                                        </p:attrNameLst>
                                      </p:cBhvr>
                                      <p:tavLst>
                                        <p:tav tm="0">
                                          <p:val>
                                            <p:fltVal val="0"/>
                                          </p:val>
                                        </p:tav>
                                        <p:tav tm="100000">
                                          <p:val>
                                            <p:strVal val="#ppt_w"/>
                                          </p:val>
                                        </p:tav>
                                      </p:tavLst>
                                    </p:anim>
                                    <p:anim calcmode="lin" valueType="num">
                                      <p:cBhvr>
                                        <p:cTn id="17" dur="500" fill="hold"/>
                                        <p:tgtEl>
                                          <p:spTgt spid="10344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103449"/>
                                        </p:tgtEl>
                                        <p:attrNameLst>
                                          <p:attrName>style.opacity</p:attrName>
                                        </p:attrNameLst>
                                      </p:cBhvr>
                                      <p:to>
                                        <p:strVal val="0.5"/>
                                      </p:to>
                                    </p:set>
                                    <p:animEffect filter="image" prLst="opacity: 0.5">
                                      <p:cBhvr rctx="IE">
                                        <p:cTn id="22" dur="indefinite"/>
                                        <p:tgtEl>
                                          <p:spTgt spid="103449"/>
                                        </p:tgtEl>
                                      </p:cBhvr>
                                    </p:animEffect>
                                  </p:childTnLst>
                                </p:cTn>
                              </p:par>
                              <p:par>
                                <p:cTn id="23" presetID="23" presetClass="entr" presetSubtype="16" fill="hold" nodeType="withEffect">
                                  <p:stCondLst>
                                    <p:cond delay="0"/>
                                  </p:stCondLst>
                                  <p:childTnLst>
                                    <p:set>
                                      <p:cBhvr>
                                        <p:cTn id="24" dur="1" fill="hold">
                                          <p:stCondLst>
                                            <p:cond delay="0"/>
                                          </p:stCondLst>
                                        </p:cTn>
                                        <p:tgtEl>
                                          <p:spTgt spid="103453"/>
                                        </p:tgtEl>
                                        <p:attrNameLst>
                                          <p:attrName>style.visibility</p:attrName>
                                        </p:attrNameLst>
                                      </p:cBhvr>
                                      <p:to>
                                        <p:strVal val="visible"/>
                                      </p:to>
                                    </p:set>
                                    <p:anim calcmode="lin" valueType="num">
                                      <p:cBhvr>
                                        <p:cTn id="25" dur="500" fill="hold"/>
                                        <p:tgtEl>
                                          <p:spTgt spid="103453"/>
                                        </p:tgtEl>
                                        <p:attrNameLst>
                                          <p:attrName>ppt_w</p:attrName>
                                        </p:attrNameLst>
                                      </p:cBhvr>
                                      <p:tavLst>
                                        <p:tav tm="0">
                                          <p:val>
                                            <p:fltVal val="0"/>
                                          </p:val>
                                        </p:tav>
                                        <p:tav tm="100000">
                                          <p:val>
                                            <p:strVal val="#ppt_w"/>
                                          </p:val>
                                        </p:tav>
                                      </p:tavLst>
                                    </p:anim>
                                    <p:anim calcmode="lin" valueType="num">
                                      <p:cBhvr>
                                        <p:cTn id="26" dur="500" fill="hold"/>
                                        <p:tgtEl>
                                          <p:spTgt spid="1034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numéro de diapositive 5"/>
          <p:cNvSpPr>
            <a:spLocks noGrp="1"/>
          </p:cNvSpPr>
          <p:nvPr>
            <p:ph type="sldNum" sz="quarter" idx="12"/>
          </p:nvPr>
        </p:nvSpPr>
        <p:spPr/>
        <p:txBody>
          <a:bodyPr/>
          <a:lstStyle/>
          <a:p>
            <a:fld id="{7997178F-C37B-1246-B68A-C0269D961F85}" type="slidenum">
              <a:rPr lang="en-US"/>
              <a:pPr/>
              <a:t>25</a:t>
            </a:fld>
            <a:endParaRPr lang="en-US"/>
          </a:p>
        </p:txBody>
      </p:sp>
      <p:sp>
        <p:nvSpPr>
          <p:cNvPr id="107522" name="Rectangle 2"/>
          <p:cNvSpPr>
            <a:spLocks noGrp="1" noChangeArrowheads="1"/>
          </p:cNvSpPr>
          <p:nvPr>
            <p:ph type="title"/>
          </p:nvPr>
        </p:nvSpPr>
        <p:spPr/>
        <p:txBody>
          <a:bodyPr>
            <a:normAutofit/>
          </a:bodyPr>
          <a:lstStyle/>
          <a:p>
            <a:pPr algn="l"/>
            <a:r>
              <a:rPr lang="fr-FR" sz="2800" dirty="0">
                <a:solidFill>
                  <a:schemeClr val="bg1"/>
                </a:solidFill>
              </a:rPr>
              <a:t>… </a:t>
            </a:r>
            <a:r>
              <a:rPr lang="en-GB" sz="2800" dirty="0">
                <a:solidFill>
                  <a:schemeClr val="bg1"/>
                </a:solidFill>
              </a:rPr>
              <a:t>and some more specialised detectors</a:t>
            </a:r>
            <a:endParaRPr lang="fr-FR" sz="2800" dirty="0">
              <a:solidFill>
                <a:schemeClr val="bg1"/>
              </a:solidFill>
            </a:endParaRPr>
          </a:p>
        </p:txBody>
      </p:sp>
      <p:pic>
        <p:nvPicPr>
          <p:cNvPr id="107525" name="Picture 5" descr="al_2k3_g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79388" y="1455738"/>
            <a:ext cx="6337300" cy="4637087"/>
          </a:xfrm>
          <a:noFill/>
          <a:ln/>
        </p:spPr>
      </p:pic>
      <p:sp>
        <p:nvSpPr>
          <p:cNvPr id="107527" name="Text Box 7"/>
          <p:cNvSpPr txBox="1">
            <a:spLocks noChangeArrowheads="1"/>
          </p:cNvSpPr>
          <p:nvPr/>
        </p:nvSpPr>
        <p:spPr bwMode="auto">
          <a:xfrm>
            <a:off x="6732588" y="1700213"/>
            <a:ext cx="2376487" cy="1754327"/>
          </a:xfrm>
          <a:prstGeom prst="rect">
            <a:avLst/>
          </a:prstGeom>
          <a:noFill/>
          <a:ln w="9525">
            <a:solidFill>
              <a:schemeClr val="tx1"/>
            </a:solidFill>
            <a:miter lim="800000"/>
            <a:headEnd/>
            <a:tailEnd/>
          </a:ln>
          <a:effectLst/>
        </p:spPr>
        <p:txBody>
          <a:bodyPr>
            <a:prstTxWarp prst="textNoShape">
              <a:avLst/>
            </a:prstTxWarp>
            <a:spAutoFit/>
          </a:bodyPr>
          <a:lstStyle/>
          <a:p>
            <a:r>
              <a:rPr lang="en-GB" dirty="0" err="1">
                <a:solidFill>
                  <a:srgbClr val="000000"/>
                </a:solidFill>
                <a:latin typeface="+mj-lt"/>
              </a:rPr>
              <a:t>Muon</a:t>
            </a:r>
            <a:r>
              <a:rPr lang="en-GB" dirty="0">
                <a:solidFill>
                  <a:srgbClr val="000000"/>
                </a:solidFill>
                <a:latin typeface="+mj-lt"/>
              </a:rPr>
              <a:t> spectrometer</a:t>
            </a:r>
            <a:r>
              <a:rPr lang="fr-FR" dirty="0">
                <a:solidFill>
                  <a:srgbClr val="000000"/>
                </a:solidFill>
                <a:latin typeface="+mj-lt"/>
              </a:rPr>
              <a:t>:</a:t>
            </a:r>
          </a:p>
          <a:p>
            <a:pPr>
              <a:buFontTx/>
              <a:buChar char="•"/>
            </a:pPr>
            <a:r>
              <a:rPr lang="fr-FR" dirty="0">
                <a:solidFill>
                  <a:srgbClr val="000000"/>
                </a:solidFill>
                <a:latin typeface="+mj-lt"/>
              </a:rPr>
              <a:t> </a:t>
            </a:r>
            <a:r>
              <a:rPr lang="en-GB" dirty="0">
                <a:solidFill>
                  <a:srgbClr val="000000"/>
                </a:solidFill>
                <a:latin typeface="+mj-lt"/>
              </a:rPr>
              <a:t>Absorber</a:t>
            </a:r>
            <a:endParaRPr lang="fr-FR" dirty="0">
              <a:solidFill>
                <a:srgbClr val="000000"/>
              </a:solidFill>
              <a:latin typeface="+mj-lt"/>
            </a:endParaRPr>
          </a:p>
          <a:p>
            <a:pPr>
              <a:buFontTx/>
              <a:buChar char="•"/>
            </a:pPr>
            <a:r>
              <a:rPr lang="fr-FR" dirty="0">
                <a:solidFill>
                  <a:srgbClr val="000000"/>
                </a:solidFill>
                <a:latin typeface="+mj-lt"/>
              </a:rPr>
              <a:t> </a:t>
            </a:r>
            <a:r>
              <a:rPr lang="en-GB" dirty="0">
                <a:solidFill>
                  <a:srgbClr val="000000"/>
                </a:solidFill>
                <a:latin typeface="+mj-lt"/>
              </a:rPr>
              <a:t>Dipole magnet</a:t>
            </a:r>
            <a:endParaRPr lang="fr-FR" dirty="0">
              <a:solidFill>
                <a:srgbClr val="000000"/>
              </a:solidFill>
              <a:latin typeface="+mj-lt"/>
            </a:endParaRPr>
          </a:p>
          <a:p>
            <a:pPr>
              <a:buFontTx/>
              <a:buChar char="•"/>
            </a:pPr>
            <a:r>
              <a:rPr lang="fr-FR" dirty="0">
                <a:solidFill>
                  <a:srgbClr val="000000"/>
                </a:solidFill>
                <a:latin typeface="+mj-lt"/>
              </a:rPr>
              <a:t> </a:t>
            </a:r>
            <a:r>
              <a:rPr lang="el-GR" dirty="0">
                <a:solidFill>
                  <a:srgbClr val="000000"/>
                </a:solidFill>
                <a:latin typeface="+mj-lt"/>
              </a:rPr>
              <a:t>μ</a:t>
            </a:r>
            <a:r>
              <a:rPr lang="en-GB" dirty="0">
                <a:solidFill>
                  <a:srgbClr val="000000"/>
                </a:solidFill>
                <a:latin typeface="+mj-lt"/>
              </a:rPr>
              <a:t> tracking chambers</a:t>
            </a:r>
            <a:endParaRPr lang="fr-FR" dirty="0">
              <a:solidFill>
                <a:srgbClr val="000000"/>
              </a:solidFill>
              <a:latin typeface="+mj-lt"/>
            </a:endParaRPr>
          </a:p>
          <a:p>
            <a:pPr>
              <a:buFontTx/>
              <a:buChar char="•"/>
            </a:pPr>
            <a:r>
              <a:rPr lang="fr-FR" dirty="0">
                <a:solidFill>
                  <a:srgbClr val="000000"/>
                </a:solidFill>
                <a:latin typeface="+mj-lt"/>
              </a:rPr>
              <a:t> </a:t>
            </a:r>
            <a:r>
              <a:rPr lang="en-GB" dirty="0">
                <a:solidFill>
                  <a:srgbClr val="000000"/>
                </a:solidFill>
                <a:latin typeface="+mj-lt"/>
              </a:rPr>
              <a:t>Filter</a:t>
            </a:r>
            <a:endParaRPr lang="fr-FR" dirty="0">
              <a:solidFill>
                <a:srgbClr val="000000"/>
              </a:solidFill>
              <a:latin typeface="+mj-lt"/>
            </a:endParaRPr>
          </a:p>
          <a:p>
            <a:pPr>
              <a:buFontTx/>
              <a:buChar char="•"/>
            </a:pPr>
            <a:r>
              <a:rPr lang="fr-FR" dirty="0">
                <a:solidFill>
                  <a:srgbClr val="000000"/>
                </a:solidFill>
                <a:latin typeface="+mj-lt"/>
              </a:rPr>
              <a:t> Trigger</a:t>
            </a:r>
          </a:p>
        </p:txBody>
      </p:sp>
      <p:sp>
        <p:nvSpPr>
          <p:cNvPr id="107528" name="Line 8"/>
          <p:cNvSpPr>
            <a:spLocks noChangeShapeType="1"/>
          </p:cNvSpPr>
          <p:nvPr/>
        </p:nvSpPr>
        <p:spPr bwMode="auto">
          <a:xfrm flipH="1">
            <a:off x="3203575" y="2420938"/>
            <a:ext cx="3600450" cy="1295400"/>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sp>
        <p:nvSpPr>
          <p:cNvPr id="107529" name="Line 9"/>
          <p:cNvSpPr>
            <a:spLocks noChangeShapeType="1"/>
          </p:cNvSpPr>
          <p:nvPr/>
        </p:nvSpPr>
        <p:spPr bwMode="auto">
          <a:xfrm flipH="1">
            <a:off x="3851275" y="2781300"/>
            <a:ext cx="2952750" cy="1439863"/>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sp>
        <p:nvSpPr>
          <p:cNvPr id="107530" name="Line 10"/>
          <p:cNvSpPr>
            <a:spLocks noChangeShapeType="1"/>
          </p:cNvSpPr>
          <p:nvPr/>
        </p:nvSpPr>
        <p:spPr bwMode="auto">
          <a:xfrm flipH="1">
            <a:off x="4643438" y="2997200"/>
            <a:ext cx="2160587" cy="935038"/>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sp>
        <p:nvSpPr>
          <p:cNvPr id="107531" name="Line 11"/>
          <p:cNvSpPr>
            <a:spLocks noChangeShapeType="1"/>
          </p:cNvSpPr>
          <p:nvPr/>
        </p:nvSpPr>
        <p:spPr bwMode="auto">
          <a:xfrm flipH="1">
            <a:off x="4643438" y="3284538"/>
            <a:ext cx="2160587" cy="1008062"/>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sp>
        <p:nvSpPr>
          <p:cNvPr id="107532" name="Line 12"/>
          <p:cNvSpPr>
            <a:spLocks noChangeShapeType="1"/>
          </p:cNvSpPr>
          <p:nvPr/>
        </p:nvSpPr>
        <p:spPr bwMode="auto">
          <a:xfrm flipH="1">
            <a:off x="5003800" y="3573463"/>
            <a:ext cx="1800225" cy="1008062"/>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grpSp>
        <p:nvGrpSpPr>
          <p:cNvPr id="107537" name="Group 17"/>
          <p:cNvGrpSpPr>
            <a:grpSpLocks/>
          </p:cNvGrpSpPr>
          <p:nvPr/>
        </p:nvGrpSpPr>
        <p:grpSpPr bwMode="auto">
          <a:xfrm>
            <a:off x="2051050" y="3644900"/>
            <a:ext cx="7058027" cy="1162050"/>
            <a:chOff x="1292" y="2296"/>
            <a:chExt cx="4446" cy="732"/>
          </a:xfrm>
        </p:grpSpPr>
        <p:sp>
          <p:nvSpPr>
            <p:cNvPr id="107534" name="Line 14"/>
            <p:cNvSpPr>
              <a:spLocks noChangeShapeType="1"/>
            </p:cNvSpPr>
            <p:nvPr/>
          </p:nvSpPr>
          <p:spPr bwMode="auto">
            <a:xfrm flipH="1" flipV="1">
              <a:off x="1292" y="2296"/>
              <a:ext cx="3176" cy="590"/>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grpSp>
          <p:nvGrpSpPr>
            <p:cNvPr id="107536" name="Group 16"/>
            <p:cNvGrpSpPr>
              <a:grpSpLocks/>
            </p:cNvGrpSpPr>
            <p:nvPr/>
          </p:nvGrpSpPr>
          <p:grpSpPr bwMode="auto">
            <a:xfrm>
              <a:off x="1474" y="2795"/>
              <a:ext cx="4264" cy="233"/>
              <a:chOff x="1474" y="2795"/>
              <a:chExt cx="4264" cy="233"/>
            </a:xfrm>
          </p:grpSpPr>
          <p:sp>
            <p:nvSpPr>
              <p:cNvPr id="107533" name="Text Box 13"/>
              <p:cNvSpPr txBox="1">
                <a:spLocks noChangeArrowheads="1"/>
              </p:cNvSpPr>
              <p:nvPr/>
            </p:nvSpPr>
            <p:spPr bwMode="auto">
              <a:xfrm>
                <a:off x="4468" y="2795"/>
                <a:ext cx="1270" cy="233"/>
              </a:xfrm>
              <a:prstGeom prst="rect">
                <a:avLst/>
              </a:prstGeom>
              <a:noFill/>
              <a:ln w="9525">
                <a:solidFill>
                  <a:schemeClr val="tx1"/>
                </a:solidFill>
                <a:miter lim="800000"/>
                <a:headEnd/>
                <a:tailEnd/>
              </a:ln>
              <a:effectLst/>
            </p:spPr>
            <p:txBody>
              <a:bodyPr wrap="square">
                <a:prstTxWarp prst="textNoShape">
                  <a:avLst/>
                </a:prstTxWarp>
                <a:spAutoFit/>
              </a:bodyPr>
              <a:lstStyle/>
              <a:p>
                <a:r>
                  <a:rPr lang="en-US" dirty="0">
                    <a:solidFill>
                      <a:srgbClr val="000000"/>
                    </a:solidFill>
                    <a:latin typeface="+mj-lt"/>
                  </a:rPr>
                  <a:t>P</a:t>
                </a:r>
                <a:r>
                  <a:rPr lang="en-GB" dirty="0" err="1">
                    <a:solidFill>
                      <a:srgbClr val="000000"/>
                    </a:solidFill>
                    <a:latin typeface="+mj-lt"/>
                  </a:rPr>
                  <a:t>hoton</a:t>
                </a:r>
                <a:r>
                  <a:rPr lang="en-GB" dirty="0">
                    <a:solidFill>
                      <a:srgbClr val="000000"/>
                    </a:solidFill>
                    <a:latin typeface="+mj-lt"/>
                  </a:rPr>
                  <a:t> detectors</a:t>
                </a:r>
                <a:endParaRPr lang="en-US" dirty="0">
                  <a:solidFill>
                    <a:srgbClr val="000000"/>
                  </a:solidFill>
                  <a:latin typeface="+mj-lt"/>
                </a:endParaRPr>
              </a:p>
            </p:txBody>
          </p:sp>
          <p:sp>
            <p:nvSpPr>
              <p:cNvPr id="107535" name="Line 15"/>
              <p:cNvSpPr>
                <a:spLocks noChangeShapeType="1"/>
              </p:cNvSpPr>
              <p:nvPr/>
            </p:nvSpPr>
            <p:spPr bwMode="auto">
              <a:xfrm flipH="1" flipV="1">
                <a:off x="1474" y="2840"/>
                <a:ext cx="2994" cy="46"/>
              </a:xfrm>
              <a:prstGeom prst="line">
                <a:avLst/>
              </a:prstGeom>
              <a:noFill/>
              <a:ln w="19050">
                <a:solidFill>
                  <a:srgbClr val="FF0000"/>
                </a:solidFill>
                <a:round/>
                <a:headEnd/>
                <a:tailEnd type="triangle" w="med" len="med"/>
              </a:ln>
              <a:effectLst/>
            </p:spPr>
            <p:txBody>
              <a:bodyPr>
                <a:prstTxWarp prst="textNoShape">
                  <a:avLst/>
                </a:prstTxWarp>
              </a:bodyPr>
              <a:lstStyle/>
              <a:p>
                <a:endParaRPr lang="fr-FR"/>
              </a:p>
            </p:txBody>
          </p:sp>
        </p:grpSp>
      </p:grpSp>
      <p:sp>
        <p:nvSpPr>
          <p:cNvPr id="18" name="Rectangle 3"/>
          <p:cNvSpPr txBox="1">
            <a:spLocks noChangeArrowheads="1"/>
          </p:cNvSpPr>
          <p:nvPr/>
        </p:nvSpPr>
        <p:spPr>
          <a:xfrm>
            <a:off x="0" y="-27383"/>
            <a:ext cx="9143999" cy="576063"/>
          </a:xfrm>
          <a:prstGeom prst="rect">
            <a:avLst/>
          </a:prstGeom>
        </p:spPr>
        <p:txBody>
          <a:bodyPr vert="horz" lIns="86877" tIns="43439" rIns="86877" bIns="4343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dirty="0">
                <a:solidFill>
                  <a:srgbClr val="FF0000"/>
                </a:solidFill>
                <a:latin typeface="+mn-lt"/>
              </a:rPr>
              <a:t>ALICE setup</a:t>
            </a:r>
          </a:p>
        </p:txBody>
      </p:sp>
      <p:cxnSp>
        <p:nvCxnSpPr>
          <p:cNvPr id="19" name="Connettore 1 29"/>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2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5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mph" presetSubtype="0" nodeType="clickEffect">
                                  <p:stCondLst>
                                    <p:cond delay="0"/>
                                  </p:stCondLst>
                                  <p:childTnLst>
                                    <p:set>
                                      <p:cBhvr rctx="PPT">
                                        <p:cTn id="12" dur="indefinite"/>
                                        <p:tgtEl>
                                          <p:spTgt spid="107527">
                                            <p:txEl>
                                              <p:pRg st="1" end="1"/>
                                            </p:txEl>
                                          </p:spTgt>
                                        </p:tgtEl>
                                        <p:attrNameLst>
                                          <p:attrName>style.opacity</p:attrName>
                                        </p:attrNameLst>
                                      </p:cBhvr>
                                      <p:to>
                                        <p:strVal val="0.5"/>
                                      </p:to>
                                    </p:set>
                                    <p:animEffect filter="image" prLst="opacity: 0.5">
                                      <p:cBhvr rctx="IE">
                                        <p:cTn id="13" dur="indefinite"/>
                                        <p:tgtEl>
                                          <p:spTgt spid="107527">
                                            <p:txEl>
                                              <p:pRg st="1" end="1"/>
                                            </p:txEl>
                                          </p:spTgt>
                                        </p:tgtEl>
                                      </p:cBhvr>
                                    </p:animEffect>
                                  </p:childTnLst>
                                </p:cTn>
                              </p:par>
                              <p:par>
                                <p:cTn id="14" presetID="1" presetClass="exit" presetSubtype="0" fill="hold" grpId="1" nodeType="withEffect">
                                  <p:stCondLst>
                                    <p:cond delay="0"/>
                                  </p:stCondLst>
                                  <p:childTnLst>
                                    <p:set>
                                      <p:cBhvr>
                                        <p:cTn id="15" dur="1" fill="hold">
                                          <p:stCondLst>
                                            <p:cond delay="0"/>
                                          </p:stCondLst>
                                        </p:cTn>
                                        <p:tgtEl>
                                          <p:spTgt spid="10752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0752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75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07527">
                                            <p:txEl>
                                              <p:pRg st="2" end="2"/>
                                            </p:txEl>
                                          </p:spTgt>
                                        </p:tgtEl>
                                        <p:attrNameLst>
                                          <p:attrName>style.opacity</p:attrName>
                                        </p:attrNameLst>
                                      </p:cBhvr>
                                      <p:to>
                                        <p:strVal val="0.5"/>
                                      </p:to>
                                    </p:set>
                                    <p:animEffect filter="image" prLst="opacity: 0.5">
                                      <p:cBhvr rctx="IE">
                                        <p:cTn id="24" dur="indefinite"/>
                                        <p:tgtEl>
                                          <p:spTgt spid="107527">
                                            <p:txEl>
                                              <p:pRg st="2" end="2"/>
                                            </p:txEl>
                                          </p:spTgt>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107529"/>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7527">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75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rctx="PPT">
                                        <p:cTn id="34" dur="indefinite"/>
                                        <p:tgtEl>
                                          <p:spTgt spid="107527">
                                            <p:txEl>
                                              <p:pRg st="3" end="3"/>
                                            </p:txEl>
                                          </p:spTgt>
                                        </p:tgtEl>
                                        <p:attrNameLst>
                                          <p:attrName>style.opacity</p:attrName>
                                        </p:attrNameLst>
                                      </p:cBhvr>
                                      <p:to>
                                        <p:strVal val="0.5"/>
                                      </p:to>
                                    </p:set>
                                    <p:animEffect filter="image" prLst="opacity: 0.5">
                                      <p:cBhvr rctx="IE">
                                        <p:cTn id="35" dur="indefinite"/>
                                        <p:tgtEl>
                                          <p:spTgt spid="107527">
                                            <p:txEl>
                                              <p:pRg st="3" end="3"/>
                                            </p:txEl>
                                          </p:spTgt>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07530"/>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107527">
                                            <p:txEl>
                                              <p:pRg st="4" end="4"/>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753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mph" presetSubtype="0" nodeType="clickEffect">
                                  <p:stCondLst>
                                    <p:cond delay="0"/>
                                  </p:stCondLst>
                                  <p:childTnLst>
                                    <p:set>
                                      <p:cBhvr rctx="PPT">
                                        <p:cTn id="45" dur="indefinite"/>
                                        <p:tgtEl>
                                          <p:spTgt spid="107527">
                                            <p:txEl>
                                              <p:pRg st="4" end="4"/>
                                            </p:txEl>
                                          </p:spTgt>
                                        </p:tgtEl>
                                        <p:attrNameLst>
                                          <p:attrName>style.opacity</p:attrName>
                                        </p:attrNameLst>
                                      </p:cBhvr>
                                      <p:to>
                                        <p:strVal val="0.5"/>
                                      </p:to>
                                    </p:set>
                                    <p:animEffect filter="image" prLst="opacity: 0.5">
                                      <p:cBhvr rctx="IE">
                                        <p:cTn id="46" dur="indefinite"/>
                                        <p:tgtEl>
                                          <p:spTgt spid="107527">
                                            <p:txEl>
                                              <p:pRg st="4" end="4"/>
                                            </p:txEl>
                                          </p:spTgt>
                                        </p:tgtEl>
                                      </p:cBhvr>
                                    </p:animEffect>
                                  </p:childTnLst>
                                </p:cTn>
                              </p:par>
                              <p:par>
                                <p:cTn id="47" presetID="1" presetClass="entr" presetSubtype="0" fill="hold" nodeType="withEffect">
                                  <p:stCondLst>
                                    <p:cond delay="0"/>
                                  </p:stCondLst>
                                  <p:childTnLst>
                                    <p:set>
                                      <p:cBhvr>
                                        <p:cTn id="48" dur="1" fill="hold">
                                          <p:stCondLst>
                                            <p:cond delay="0"/>
                                          </p:stCondLst>
                                        </p:cTn>
                                        <p:tgtEl>
                                          <p:spTgt spid="107527">
                                            <p:txEl>
                                              <p:pRg st="5" end="5"/>
                                            </p:txEl>
                                          </p:spTgt>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10753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075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07532"/>
                                        </p:tgtEl>
                                        <p:attrNameLst>
                                          <p:attrName>style.visibility</p:attrName>
                                        </p:attrNameLst>
                                      </p:cBhvr>
                                      <p:to>
                                        <p:strVal val="hidden"/>
                                      </p:to>
                                    </p:set>
                                  </p:childTnLst>
                                </p:cTn>
                              </p:par>
                              <p:par>
                                <p:cTn id="57" presetID="9" presetClass="emph" presetSubtype="0" nodeType="withEffect">
                                  <p:stCondLst>
                                    <p:cond delay="0"/>
                                  </p:stCondLst>
                                  <p:childTnLst>
                                    <p:set>
                                      <p:cBhvr rctx="PPT">
                                        <p:cTn id="58" dur="indefinite"/>
                                        <p:tgtEl>
                                          <p:spTgt spid="107527">
                                            <p:txEl>
                                              <p:pRg st="5" end="5"/>
                                            </p:txEl>
                                          </p:spTgt>
                                        </p:tgtEl>
                                        <p:attrNameLst>
                                          <p:attrName>style.opacity</p:attrName>
                                        </p:attrNameLst>
                                      </p:cBhvr>
                                      <p:to>
                                        <p:strVal val="0.5"/>
                                      </p:to>
                                    </p:set>
                                    <p:animEffect filter="image" prLst="opacity: 0.5">
                                      <p:cBhvr rctx="IE">
                                        <p:cTn id="59" dur="indefinite"/>
                                        <p:tgtEl>
                                          <p:spTgt spid="107527">
                                            <p:txEl>
                                              <p:pRg st="5" end="5"/>
                                            </p:txEl>
                                          </p:spTgt>
                                        </p:tgtEl>
                                      </p:cBhvr>
                                    </p:animEffect>
                                  </p:childTnLst>
                                </p:cTn>
                              </p:par>
                              <p:par>
                                <p:cTn id="60" presetID="9" presetClass="emph" presetSubtype="0" nodeType="withEffect">
                                  <p:stCondLst>
                                    <p:cond delay="0"/>
                                  </p:stCondLst>
                                  <p:childTnLst>
                                    <p:set>
                                      <p:cBhvr rctx="PPT">
                                        <p:cTn id="61" dur="indefinite"/>
                                        <p:tgtEl>
                                          <p:spTgt spid="107527">
                                            <p:txEl>
                                              <p:pRg st="0" end="0"/>
                                            </p:txEl>
                                          </p:spTgt>
                                        </p:tgtEl>
                                        <p:attrNameLst>
                                          <p:attrName>style.opacity</p:attrName>
                                        </p:attrNameLst>
                                      </p:cBhvr>
                                      <p:to>
                                        <p:strVal val="0.5"/>
                                      </p:to>
                                    </p:set>
                                    <p:animEffect filter="image" prLst="opacity: 0.5">
                                      <p:cBhvr rctx="IE">
                                        <p:cTn id="62" dur="indefinite"/>
                                        <p:tgtEl>
                                          <p:spTgt spid="107527">
                                            <p:txEl>
                                              <p:pRg st="0" end="0"/>
                                            </p:txEl>
                                          </p:spTgt>
                                        </p:tgtEl>
                                      </p:cBhvr>
                                    </p:animEffect>
                                  </p:childTnLst>
                                </p:cTn>
                              </p:par>
                              <p:par>
                                <p:cTn id="63" presetID="1" presetClass="entr" presetSubtype="0" fill="hold" nodeType="withEffect">
                                  <p:stCondLst>
                                    <p:cond delay="0"/>
                                  </p:stCondLst>
                                  <p:childTnLst>
                                    <p:set>
                                      <p:cBhvr>
                                        <p:cTn id="64" dur="1" fill="hold">
                                          <p:stCondLst>
                                            <p:cond delay="0"/>
                                          </p:stCondLst>
                                        </p:cTn>
                                        <p:tgtEl>
                                          <p:spTgt spid="107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8" grpId="0" animBg="1"/>
      <p:bldP spid="107528" grpId="1" animBg="1"/>
      <p:bldP spid="107529" grpId="0" animBg="1"/>
      <p:bldP spid="107529" grpId="1" animBg="1"/>
      <p:bldP spid="107530" grpId="0" animBg="1"/>
      <p:bldP spid="107530" grpId="1" animBg="1"/>
      <p:bldP spid="107531" grpId="0" animBg="1"/>
      <p:bldP spid="107531" grpId="1" animBg="1"/>
      <p:bldP spid="107532" grpId="0" animBg="1"/>
      <p:bldP spid="1075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007B441-5312-499D-93C3-6E37886527FA}" type="slidenum">
              <a:rPr lang="it-IT" smtClean="0"/>
              <a:pPr/>
              <a:t>26</a:t>
            </a:fld>
            <a:endParaRPr lang="it-IT"/>
          </a:p>
        </p:txBody>
      </p:sp>
      <p:sp>
        <p:nvSpPr>
          <p:cNvPr id="5" name="Rectangle 2"/>
          <p:cNvSpPr txBox="1">
            <a:spLocks noChangeArrowheads="1"/>
          </p:cNvSpPr>
          <p:nvPr/>
        </p:nvSpPr>
        <p:spPr>
          <a:xfrm>
            <a:off x="0" y="44624"/>
            <a:ext cx="9144000" cy="576064"/>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it-IT" sz="4000" dirty="0">
                <a:solidFill>
                  <a:srgbClr val="FF0000"/>
                </a:solidFill>
                <a:latin typeface="Liberation Serif"/>
              </a:rPr>
              <a:t>Tracciatore interno (ITS)</a:t>
            </a:r>
          </a:p>
        </p:txBody>
      </p:sp>
      <p:cxnSp>
        <p:nvCxnSpPr>
          <p:cNvPr id="6" name="Connettore 1 29"/>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figures_its-rf-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12776"/>
            <a:ext cx="6624736" cy="4619670"/>
          </a:xfrm>
          <a:prstGeom prst="rect">
            <a:avLst/>
          </a:prstGeom>
        </p:spPr>
      </p:pic>
      <p:sp>
        <p:nvSpPr>
          <p:cNvPr id="9" name="TextBox 8"/>
          <p:cNvSpPr txBox="1"/>
          <p:nvPr/>
        </p:nvSpPr>
        <p:spPr>
          <a:xfrm>
            <a:off x="3203848" y="692696"/>
            <a:ext cx="2438798" cy="523220"/>
          </a:xfrm>
          <a:prstGeom prst="rect">
            <a:avLst/>
          </a:prstGeom>
          <a:noFill/>
        </p:spPr>
        <p:txBody>
          <a:bodyPr wrap="square" rtlCol="0">
            <a:spAutoFit/>
          </a:bodyPr>
          <a:lstStyle/>
          <a:p>
            <a:r>
              <a:rPr lang="en-US" sz="2800" dirty="0" err="1">
                <a:solidFill>
                  <a:srgbClr val="FF0000"/>
                </a:solidFill>
              </a:rPr>
              <a:t>Tracciatore</a:t>
            </a:r>
            <a:r>
              <a:rPr lang="en-US" sz="2800" dirty="0">
                <a:solidFill>
                  <a:srgbClr val="FF0000"/>
                </a:solidFill>
              </a:rPr>
              <a:t>/PID</a:t>
            </a:r>
          </a:p>
        </p:txBody>
      </p:sp>
    </p:spTree>
    <p:extLst>
      <p:ext uri="{BB962C8B-B14F-4D97-AF65-F5344CB8AC3E}">
        <p14:creationId xmlns:p14="http://schemas.microsoft.com/office/powerpoint/2010/main" val="91816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Espace réservé du numéro de diapositive 4"/>
          <p:cNvSpPr>
            <a:spLocks noGrp="1"/>
          </p:cNvSpPr>
          <p:nvPr>
            <p:ph type="sldNum" sz="quarter" idx="12"/>
          </p:nvPr>
        </p:nvSpPr>
        <p:spPr/>
        <p:txBody>
          <a:bodyPr/>
          <a:lstStyle/>
          <a:p>
            <a:fld id="{3CFB3F59-C8BD-1343-AEC7-295F0C0C73F6}" type="slidenum">
              <a:rPr lang="en-US"/>
              <a:pPr/>
              <a:t>27</a:t>
            </a:fld>
            <a:endParaRPr lang="en-US"/>
          </a:p>
        </p:txBody>
      </p:sp>
      <p:sp>
        <p:nvSpPr>
          <p:cNvPr id="114693" name="Rectangle 5"/>
          <p:cNvSpPr>
            <a:spLocks noChangeArrowheads="1"/>
          </p:cNvSpPr>
          <p:nvPr/>
        </p:nvSpPr>
        <p:spPr bwMode="auto">
          <a:xfrm>
            <a:off x="381000" y="1343025"/>
            <a:ext cx="8458200" cy="5181600"/>
          </a:xfrm>
          <a:prstGeom prst="rect">
            <a:avLst/>
          </a:prstGeom>
          <a:noFill/>
          <a:ln w="12700" cap="sq">
            <a:noFill/>
            <a:miter lim="800000"/>
            <a:headEnd type="none" w="sm" len="sm"/>
            <a:tailEnd type="none" w="sm" len="sm"/>
          </a:ln>
          <a:effectLst/>
        </p:spPr>
        <p:txBody>
          <a:bodyPr wrap="none" anchor="ctr">
            <a:prstTxWarp prst="textNoShape">
              <a:avLst/>
            </a:prstTxWarp>
          </a:bodyPr>
          <a:lstStyle/>
          <a:p>
            <a:endParaRPr lang="fr-FR"/>
          </a:p>
        </p:txBody>
      </p:sp>
      <p:sp>
        <p:nvSpPr>
          <p:cNvPr id="114694" name="Text Box 6"/>
          <p:cNvSpPr txBox="1">
            <a:spLocks noChangeArrowheads="1"/>
          </p:cNvSpPr>
          <p:nvPr/>
        </p:nvSpPr>
        <p:spPr bwMode="auto">
          <a:xfrm>
            <a:off x="609600" y="5500688"/>
            <a:ext cx="2809875" cy="762000"/>
          </a:xfrm>
          <a:prstGeom prst="rect">
            <a:avLst/>
          </a:prstGeom>
          <a:noFill/>
          <a:ln w="12700" cap="sq">
            <a:solidFill>
              <a:schemeClr val="folHlink"/>
            </a:solidFill>
            <a:miter lim="800000"/>
            <a:headEnd type="none" w="sm" len="sm"/>
            <a:tailEnd type="none" w="sm" len="sm"/>
          </a:ln>
          <a:effectLst/>
        </p:spPr>
        <p:txBody>
          <a:bodyPr>
            <a:prstTxWarp prst="textNoShape">
              <a:avLst/>
            </a:prstTxWarp>
            <a:spAutoFit/>
          </a:bodyPr>
          <a:lstStyle/>
          <a:p>
            <a:pPr algn="ctr">
              <a:lnSpc>
                <a:spcPct val="120000"/>
              </a:lnSpc>
            </a:pPr>
            <a:r>
              <a:rPr lang="en-US" sz="1200">
                <a:latin typeface="Arial" charset="0"/>
              </a:rPr>
              <a:t>Readout plane segmentation</a:t>
            </a:r>
          </a:p>
          <a:p>
            <a:pPr algn="ctr">
              <a:lnSpc>
                <a:spcPct val="120000"/>
              </a:lnSpc>
            </a:pPr>
            <a:r>
              <a:rPr lang="en-US" sz="1200">
                <a:latin typeface="Arial" charset="0"/>
              </a:rPr>
              <a:t>18 trapezoidal sectors </a:t>
            </a:r>
          </a:p>
          <a:p>
            <a:pPr algn="ctr">
              <a:lnSpc>
                <a:spcPct val="120000"/>
              </a:lnSpc>
            </a:pPr>
            <a:r>
              <a:rPr lang="en-US" sz="1200">
                <a:latin typeface="Arial" charset="0"/>
              </a:rPr>
              <a:t>each covering 20 degrees in azimuth </a:t>
            </a:r>
          </a:p>
        </p:txBody>
      </p:sp>
      <p:sp>
        <p:nvSpPr>
          <p:cNvPr id="114695" name="Text Box 7"/>
          <p:cNvSpPr txBox="1">
            <a:spLocks noChangeArrowheads="1"/>
          </p:cNvSpPr>
          <p:nvPr/>
        </p:nvSpPr>
        <p:spPr bwMode="auto">
          <a:xfrm>
            <a:off x="2676525" y="2438400"/>
            <a:ext cx="336550" cy="366713"/>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sp>
        <p:nvSpPr>
          <p:cNvPr id="114696" name="Line 8"/>
          <p:cNvSpPr>
            <a:spLocks noChangeShapeType="1"/>
          </p:cNvSpPr>
          <p:nvPr/>
        </p:nvSpPr>
        <p:spPr bwMode="auto">
          <a:xfrm flipV="1">
            <a:off x="2692400" y="2708275"/>
            <a:ext cx="407988" cy="68263"/>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697" name="Line 9"/>
          <p:cNvSpPr>
            <a:spLocks noChangeShapeType="1"/>
          </p:cNvSpPr>
          <p:nvPr/>
        </p:nvSpPr>
        <p:spPr bwMode="auto">
          <a:xfrm flipH="1">
            <a:off x="4052888" y="2560638"/>
            <a:ext cx="407987" cy="68262"/>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698" name="Text Box 10"/>
          <p:cNvSpPr txBox="1">
            <a:spLocks noChangeArrowheads="1"/>
          </p:cNvSpPr>
          <p:nvPr/>
        </p:nvSpPr>
        <p:spPr bwMode="auto">
          <a:xfrm>
            <a:off x="4035425" y="2305050"/>
            <a:ext cx="336550" cy="366713"/>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pic>
        <p:nvPicPr>
          <p:cNvPr id="114699" name="Picture 11"/>
          <p:cNvPicPr>
            <a:picLocks noChangeAspect="1" noChangeArrowheads="1"/>
          </p:cNvPicPr>
          <p:nvPr/>
        </p:nvPicPr>
        <p:blipFill>
          <a:blip r:embed="rId3"/>
          <a:srcRect/>
          <a:stretch>
            <a:fillRect/>
          </a:stretch>
        </p:blipFill>
        <p:spPr bwMode="auto">
          <a:xfrm>
            <a:off x="395288" y="1541463"/>
            <a:ext cx="6013450" cy="3932237"/>
          </a:xfrm>
          <a:prstGeom prst="rect">
            <a:avLst/>
          </a:prstGeom>
          <a:noFill/>
          <a:ln>
            <a:noFill/>
          </a:ln>
          <a:effectLst/>
        </p:spPr>
      </p:pic>
      <p:sp>
        <p:nvSpPr>
          <p:cNvPr id="114700" name="Line 12"/>
          <p:cNvSpPr>
            <a:spLocks noChangeShapeType="1"/>
          </p:cNvSpPr>
          <p:nvPr/>
        </p:nvSpPr>
        <p:spPr bwMode="auto">
          <a:xfrm flipV="1">
            <a:off x="3032125" y="4597400"/>
            <a:ext cx="2198688" cy="741363"/>
          </a:xfrm>
          <a:prstGeom prst="line">
            <a:avLst/>
          </a:prstGeom>
          <a:noFill/>
          <a:ln w="12700" cap="sq">
            <a:solidFill>
              <a:schemeClr val="tx1"/>
            </a:solidFill>
            <a:miter lim="800000"/>
            <a:headEnd type="stealth" w="med" len="med"/>
            <a:tailEnd type="stealth" w="med" len="med"/>
          </a:ln>
          <a:effectLst/>
        </p:spPr>
        <p:txBody>
          <a:bodyPr wrap="none" anchor="ctr">
            <a:prstTxWarp prst="textNoShape">
              <a:avLst/>
            </a:prstTxWarp>
          </a:bodyPr>
          <a:lstStyle/>
          <a:p>
            <a:endParaRPr lang="fr-FR"/>
          </a:p>
        </p:txBody>
      </p:sp>
      <p:sp>
        <p:nvSpPr>
          <p:cNvPr id="114701" name="Text Box 13"/>
          <p:cNvSpPr txBox="1">
            <a:spLocks noChangeArrowheads="1"/>
          </p:cNvSpPr>
          <p:nvPr/>
        </p:nvSpPr>
        <p:spPr bwMode="auto">
          <a:xfrm rot="-1086297">
            <a:off x="3937000" y="4914900"/>
            <a:ext cx="765175" cy="30480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400">
                <a:latin typeface="Arial" charset="0"/>
              </a:rPr>
              <a:t>510 cm</a:t>
            </a:r>
          </a:p>
        </p:txBody>
      </p:sp>
      <p:sp>
        <p:nvSpPr>
          <p:cNvPr id="114702" name="Text Box 14"/>
          <p:cNvSpPr txBox="1">
            <a:spLocks noChangeArrowheads="1"/>
          </p:cNvSpPr>
          <p:nvPr/>
        </p:nvSpPr>
        <p:spPr bwMode="auto">
          <a:xfrm>
            <a:off x="2438400" y="2438400"/>
            <a:ext cx="336550" cy="366713"/>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sp>
        <p:nvSpPr>
          <p:cNvPr id="114703" name="Line 15"/>
          <p:cNvSpPr>
            <a:spLocks noChangeShapeType="1"/>
          </p:cNvSpPr>
          <p:nvPr/>
        </p:nvSpPr>
        <p:spPr bwMode="auto">
          <a:xfrm flipV="1">
            <a:off x="2466975" y="2708275"/>
            <a:ext cx="377825" cy="68263"/>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704" name="Line 16"/>
          <p:cNvSpPr>
            <a:spLocks noChangeShapeType="1"/>
          </p:cNvSpPr>
          <p:nvPr/>
        </p:nvSpPr>
        <p:spPr bwMode="auto">
          <a:xfrm flipH="1">
            <a:off x="3722688" y="2560638"/>
            <a:ext cx="377825" cy="68262"/>
          </a:xfrm>
          <a:prstGeom prst="line">
            <a:avLst/>
          </a:prstGeom>
          <a:noFill/>
          <a:ln w="12700" cap="sq">
            <a:solidFill>
              <a:schemeClr val="bg1"/>
            </a:solidFill>
            <a:miter lim="800000"/>
            <a:headEnd type="none" w="sm" len="sm"/>
            <a:tailEnd type="triangle" w="med" len="med"/>
          </a:ln>
          <a:effectLst/>
        </p:spPr>
        <p:txBody>
          <a:bodyPr wrap="none" anchor="ctr">
            <a:prstTxWarp prst="textNoShape">
              <a:avLst/>
            </a:prstTxWarp>
          </a:bodyPr>
          <a:lstStyle/>
          <a:p>
            <a:endParaRPr lang="fr-FR"/>
          </a:p>
        </p:txBody>
      </p:sp>
      <p:sp>
        <p:nvSpPr>
          <p:cNvPr id="114705" name="Text Box 17"/>
          <p:cNvSpPr txBox="1">
            <a:spLocks noChangeArrowheads="1"/>
          </p:cNvSpPr>
          <p:nvPr/>
        </p:nvSpPr>
        <p:spPr bwMode="auto">
          <a:xfrm>
            <a:off x="3695700" y="2305050"/>
            <a:ext cx="336550" cy="366713"/>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b="1">
                <a:solidFill>
                  <a:schemeClr val="bg1"/>
                </a:solidFill>
                <a:latin typeface="Arial" charset="0"/>
              </a:rPr>
              <a:t>E</a:t>
            </a:r>
            <a:endParaRPr lang="en-US" b="1">
              <a:latin typeface="Arial" charset="0"/>
            </a:endParaRPr>
          </a:p>
        </p:txBody>
      </p:sp>
      <p:grpSp>
        <p:nvGrpSpPr>
          <p:cNvPr id="114706" name="Group 18"/>
          <p:cNvGrpSpPr>
            <a:grpSpLocks/>
          </p:cNvGrpSpPr>
          <p:nvPr/>
        </p:nvGrpSpPr>
        <p:grpSpPr bwMode="auto">
          <a:xfrm>
            <a:off x="2592388" y="2170113"/>
            <a:ext cx="1004887" cy="1281112"/>
            <a:chOff x="1296" y="835"/>
            <a:chExt cx="336" cy="816"/>
          </a:xfrm>
        </p:grpSpPr>
        <p:sp>
          <p:nvSpPr>
            <p:cNvPr id="114707" name="Line 19"/>
            <p:cNvSpPr>
              <a:spLocks noChangeShapeType="1"/>
            </p:cNvSpPr>
            <p:nvPr/>
          </p:nvSpPr>
          <p:spPr bwMode="auto">
            <a:xfrm flipH="1" flipV="1">
              <a:off x="1296" y="835"/>
              <a:ext cx="240" cy="576"/>
            </a:xfrm>
            <a:prstGeom prst="line">
              <a:avLst/>
            </a:prstGeom>
            <a:noFill/>
            <a:ln w="19050" cap="rnd">
              <a:solidFill>
                <a:srgbClr val="0000FF"/>
              </a:solidFill>
              <a:prstDash val="sysDot"/>
              <a:miter lim="800000"/>
              <a:headEnd type="none" w="sm" len="sm"/>
              <a:tailEnd type="none" w="sm" len="sm"/>
            </a:ln>
            <a:effectLst/>
          </p:spPr>
          <p:txBody>
            <a:bodyPr wrap="none">
              <a:prstTxWarp prst="textNoShape">
                <a:avLst/>
              </a:prstTxWarp>
            </a:bodyPr>
            <a:lstStyle/>
            <a:p>
              <a:endParaRPr lang="fr-FR"/>
            </a:p>
          </p:txBody>
        </p:sp>
        <p:sp>
          <p:nvSpPr>
            <p:cNvPr id="114708" name="Line 20"/>
            <p:cNvSpPr>
              <a:spLocks noChangeShapeType="1"/>
            </p:cNvSpPr>
            <p:nvPr/>
          </p:nvSpPr>
          <p:spPr bwMode="auto">
            <a:xfrm flipH="1" flipV="1">
              <a:off x="1536" y="1411"/>
              <a:ext cx="96" cy="240"/>
            </a:xfrm>
            <a:prstGeom prst="line">
              <a:avLst/>
            </a:prstGeom>
            <a:noFill/>
            <a:ln w="19050" cap="sq">
              <a:solidFill>
                <a:srgbClr val="0000FF"/>
              </a:solidFill>
              <a:miter lim="800000"/>
              <a:headEnd type="none" w="sm" len="sm"/>
              <a:tailEnd type="none" w="sm" len="sm"/>
            </a:ln>
            <a:effectLst/>
          </p:spPr>
          <p:txBody>
            <a:bodyPr wrap="none">
              <a:prstTxWarp prst="textNoShape">
                <a:avLst/>
              </a:prstTxWarp>
            </a:bodyPr>
            <a:lstStyle/>
            <a:p>
              <a:endParaRPr lang="fr-FR"/>
            </a:p>
          </p:txBody>
        </p:sp>
      </p:grpSp>
      <p:sp>
        <p:nvSpPr>
          <p:cNvPr id="114709" name="Line 21"/>
          <p:cNvSpPr>
            <a:spLocks noChangeShapeType="1"/>
          </p:cNvSpPr>
          <p:nvPr/>
        </p:nvSpPr>
        <p:spPr bwMode="auto">
          <a:xfrm rot="-533714">
            <a:off x="2322513" y="3452813"/>
            <a:ext cx="1255712" cy="0"/>
          </a:xfrm>
          <a:prstGeom prst="line">
            <a:avLst/>
          </a:prstGeom>
          <a:noFill/>
          <a:ln w="12700">
            <a:solidFill>
              <a:srgbClr val="0033CC"/>
            </a:solidFill>
            <a:prstDash val="sysDot"/>
            <a:miter lim="800000"/>
            <a:headEnd type="triangle" w="med" len="med"/>
            <a:tailEnd type="triangle" w="med" len="med"/>
          </a:ln>
          <a:effectLst/>
        </p:spPr>
        <p:txBody>
          <a:bodyPr wrap="none">
            <a:prstTxWarp prst="textNoShape">
              <a:avLst/>
            </a:prstTxWarp>
          </a:bodyPr>
          <a:lstStyle/>
          <a:p>
            <a:endParaRPr lang="fr-FR"/>
          </a:p>
        </p:txBody>
      </p:sp>
      <p:sp>
        <p:nvSpPr>
          <p:cNvPr id="114710" name="Text Box 22"/>
          <p:cNvSpPr txBox="1">
            <a:spLocks noChangeArrowheads="1"/>
          </p:cNvSpPr>
          <p:nvPr/>
        </p:nvSpPr>
        <p:spPr bwMode="auto">
          <a:xfrm rot="-533714">
            <a:off x="2420938" y="3449638"/>
            <a:ext cx="515937" cy="27463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rgbClr val="0033CC"/>
                </a:solidFill>
                <a:latin typeface="Arial" charset="0"/>
              </a:rPr>
              <a:t>88</a:t>
            </a:r>
            <a:r>
              <a:rPr lang="en-US" sz="1200">
                <a:solidFill>
                  <a:srgbClr val="0033CC"/>
                </a:solidFill>
              </a:rPr>
              <a:t>m</a:t>
            </a:r>
            <a:r>
              <a:rPr lang="en-US" sz="1200">
                <a:solidFill>
                  <a:srgbClr val="0033CC"/>
                </a:solidFill>
                <a:latin typeface="Arial" charset="0"/>
              </a:rPr>
              <a:t>s</a:t>
            </a:r>
          </a:p>
        </p:txBody>
      </p:sp>
      <p:sp>
        <p:nvSpPr>
          <p:cNvPr id="114711" name="Line 23"/>
          <p:cNvSpPr>
            <a:spLocks noChangeShapeType="1"/>
          </p:cNvSpPr>
          <p:nvPr/>
        </p:nvSpPr>
        <p:spPr bwMode="auto">
          <a:xfrm flipV="1">
            <a:off x="960438" y="3451225"/>
            <a:ext cx="2636837" cy="606425"/>
          </a:xfrm>
          <a:prstGeom prst="line">
            <a:avLst/>
          </a:prstGeom>
          <a:noFill/>
          <a:ln w="12700" cap="rnd">
            <a:solidFill>
              <a:schemeClr val="hlink"/>
            </a:solidFill>
            <a:prstDash val="sysDot"/>
            <a:miter lim="800000"/>
            <a:headEnd type="none" w="sm" len="sm"/>
            <a:tailEnd type="triangle" w="med" len="med"/>
          </a:ln>
          <a:effectLst/>
        </p:spPr>
        <p:txBody>
          <a:bodyPr wrap="none" anchor="ctr">
            <a:prstTxWarp prst="textNoShape">
              <a:avLst/>
            </a:prstTxWarp>
          </a:bodyPr>
          <a:lstStyle/>
          <a:p>
            <a:endParaRPr lang="fr-FR"/>
          </a:p>
        </p:txBody>
      </p:sp>
      <p:sp>
        <p:nvSpPr>
          <p:cNvPr id="114712" name="Line 24"/>
          <p:cNvSpPr>
            <a:spLocks noChangeShapeType="1"/>
          </p:cNvSpPr>
          <p:nvPr/>
        </p:nvSpPr>
        <p:spPr bwMode="auto">
          <a:xfrm flipV="1">
            <a:off x="3597275" y="2843213"/>
            <a:ext cx="2636838" cy="608012"/>
          </a:xfrm>
          <a:prstGeom prst="line">
            <a:avLst/>
          </a:prstGeom>
          <a:noFill/>
          <a:ln w="12700" cap="rnd">
            <a:solidFill>
              <a:schemeClr val="hlink"/>
            </a:solidFill>
            <a:prstDash val="sysDot"/>
            <a:miter lim="800000"/>
            <a:headEnd type="triangle" w="med" len="med"/>
            <a:tailEnd/>
          </a:ln>
          <a:effectLst/>
        </p:spPr>
        <p:txBody>
          <a:bodyPr wrap="none" anchor="ctr">
            <a:prstTxWarp prst="textNoShape">
              <a:avLst/>
            </a:prstTxWarp>
          </a:bodyPr>
          <a:lstStyle/>
          <a:p>
            <a:endParaRPr lang="fr-FR"/>
          </a:p>
        </p:txBody>
      </p:sp>
      <p:sp>
        <p:nvSpPr>
          <p:cNvPr id="114713" name="Text Box 25"/>
          <p:cNvSpPr txBox="1">
            <a:spLocks noChangeArrowheads="1"/>
          </p:cNvSpPr>
          <p:nvPr/>
        </p:nvSpPr>
        <p:spPr bwMode="auto">
          <a:xfrm>
            <a:off x="5391150" y="1612900"/>
            <a:ext cx="1462088" cy="957263"/>
          </a:xfrm>
          <a:prstGeom prst="rect">
            <a:avLst/>
          </a:prstGeom>
          <a:noFill/>
          <a:ln w="12700" cap="sq">
            <a:solidFill>
              <a:schemeClr val="folHlink"/>
            </a:solidFill>
            <a:miter lim="800000"/>
            <a:headEnd type="none" w="sm" len="sm"/>
            <a:tailEnd type="none" w="sm" len="sm"/>
          </a:ln>
          <a:effectLst/>
        </p:spPr>
        <p:txBody>
          <a:bodyPr wrap="none">
            <a:prstTxWarp prst="textNoShape">
              <a:avLst/>
            </a:prstTxWarp>
            <a:spAutoFit/>
          </a:bodyPr>
          <a:lstStyle/>
          <a:p>
            <a:pPr algn="ctr"/>
            <a:r>
              <a:rPr lang="en-US" sz="1200">
                <a:solidFill>
                  <a:srgbClr val="000000"/>
                </a:solidFill>
                <a:latin typeface="Arial" charset="0"/>
              </a:rPr>
              <a:t>GAS VOLUME</a:t>
            </a:r>
          </a:p>
          <a:p>
            <a:pPr algn="ctr"/>
            <a:r>
              <a:rPr lang="en-US" sz="1200">
                <a:solidFill>
                  <a:srgbClr val="000000"/>
                </a:solidFill>
                <a:latin typeface="Arial" charset="0"/>
              </a:rPr>
              <a:t>88 m</a:t>
            </a:r>
            <a:r>
              <a:rPr lang="en-US" sz="1200" baseline="30000">
                <a:solidFill>
                  <a:srgbClr val="000000"/>
                </a:solidFill>
                <a:latin typeface="Arial" charset="0"/>
              </a:rPr>
              <a:t>3</a:t>
            </a:r>
          </a:p>
          <a:p>
            <a:pPr algn="ctr"/>
            <a:endParaRPr lang="en-US" sz="1200" baseline="30000">
              <a:solidFill>
                <a:srgbClr val="000000"/>
              </a:solidFill>
              <a:latin typeface="Arial" charset="0"/>
            </a:endParaRPr>
          </a:p>
          <a:p>
            <a:pPr algn="ctr"/>
            <a:r>
              <a:rPr lang="en-US" sz="1200">
                <a:solidFill>
                  <a:srgbClr val="000000"/>
                </a:solidFill>
                <a:latin typeface="Arial" charset="0"/>
              </a:rPr>
              <a:t>DRIFT GAS</a:t>
            </a:r>
          </a:p>
          <a:p>
            <a:pPr algn="ctr"/>
            <a:r>
              <a:rPr lang="en-US" sz="1200">
                <a:solidFill>
                  <a:srgbClr val="000000"/>
                </a:solidFill>
                <a:latin typeface="Arial" charset="0"/>
              </a:rPr>
              <a:t>90% Ne - 10%CO</a:t>
            </a:r>
            <a:r>
              <a:rPr lang="en-US" sz="1200" baseline="-25000">
                <a:solidFill>
                  <a:srgbClr val="000000"/>
                </a:solidFill>
                <a:latin typeface="Arial" charset="0"/>
              </a:rPr>
              <a:t>2</a:t>
            </a:r>
          </a:p>
        </p:txBody>
      </p:sp>
      <p:sp>
        <p:nvSpPr>
          <p:cNvPr id="114714" name="Line 26"/>
          <p:cNvSpPr>
            <a:spLocks noChangeShapeType="1"/>
          </p:cNvSpPr>
          <p:nvPr/>
        </p:nvSpPr>
        <p:spPr bwMode="auto">
          <a:xfrm flipV="1">
            <a:off x="1979613" y="3413125"/>
            <a:ext cx="144462" cy="2087563"/>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15" name="Line 27"/>
          <p:cNvSpPr>
            <a:spLocks noChangeShapeType="1"/>
          </p:cNvSpPr>
          <p:nvPr/>
        </p:nvSpPr>
        <p:spPr bwMode="auto">
          <a:xfrm flipH="1">
            <a:off x="3851275" y="2189163"/>
            <a:ext cx="1512888" cy="647700"/>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16" name="Rectangle 28"/>
          <p:cNvSpPr>
            <a:spLocks noChangeArrowheads="1"/>
          </p:cNvSpPr>
          <p:nvPr/>
        </p:nvSpPr>
        <p:spPr bwMode="auto">
          <a:xfrm>
            <a:off x="6896100" y="3132138"/>
            <a:ext cx="1663700" cy="2395537"/>
          </a:xfrm>
          <a:prstGeom prst="rect">
            <a:avLst/>
          </a:prstGeom>
          <a:solidFill>
            <a:srgbClr val="3399FF"/>
          </a:solidFill>
          <a:ln w="9525">
            <a:noFill/>
            <a:miter lim="800000"/>
            <a:headEnd/>
            <a:tailEnd/>
          </a:ln>
        </p:spPr>
        <p:txBody>
          <a:bodyPr>
            <a:prstTxWarp prst="textNoShape">
              <a:avLst/>
            </a:prstTxWarp>
          </a:bodyPr>
          <a:lstStyle/>
          <a:p>
            <a:endParaRPr lang="fr-FR"/>
          </a:p>
        </p:txBody>
      </p:sp>
      <p:sp>
        <p:nvSpPr>
          <p:cNvPr id="114717" name="Rectangle 29"/>
          <p:cNvSpPr>
            <a:spLocks noChangeArrowheads="1"/>
          </p:cNvSpPr>
          <p:nvPr/>
        </p:nvSpPr>
        <p:spPr bwMode="auto">
          <a:xfrm>
            <a:off x="6900863" y="3138488"/>
            <a:ext cx="1660525" cy="2389187"/>
          </a:xfrm>
          <a:prstGeom prst="rect">
            <a:avLst/>
          </a:prstGeom>
          <a:solidFill>
            <a:srgbClr val="66CCFF"/>
          </a:solidFill>
          <a:ln w="7938">
            <a:solidFill>
              <a:srgbClr val="000000"/>
            </a:solidFill>
            <a:miter lim="800000"/>
            <a:headEnd/>
            <a:tailEnd/>
          </a:ln>
        </p:spPr>
        <p:txBody>
          <a:bodyPr>
            <a:prstTxWarp prst="textNoShape">
              <a:avLst/>
            </a:prstTxWarp>
          </a:bodyPr>
          <a:lstStyle/>
          <a:p>
            <a:endParaRPr lang="fr-FR"/>
          </a:p>
        </p:txBody>
      </p:sp>
      <p:sp>
        <p:nvSpPr>
          <p:cNvPr id="114718" name="Rectangle 30"/>
          <p:cNvSpPr>
            <a:spLocks noChangeArrowheads="1"/>
          </p:cNvSpPr>
          <p:nvPr/>
        </p:nvSpPr>
        <p:spPr bwMode="auto">
          <a:xfrm>
            <a:off x="6896100" y="3997325"/>
            <a:ext cx="1663700" cy="665163"/>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114719" name="Rectangle 31"/>
          <p:cNvSpPr>
            <a:spLocks noChangeArrowheads="1"/>
          </p:cNvSpPr>
          <p:nvPr/>
        </p:nvSpPr>
        <p:spPr bwMode="auto">
          <a:xfrm>
            <a:off x="6900863" y="4003675"/>
            <a:ext cx="1660525" cy="658813"/>
          </a:xfrm>
          <a:prstGeom prst="rect">
            <a:avLst/>
          </a:prstGeom>
          <a:solidFill>
            <a:srgbClr val="FFFFFF"/>
          </a:solidFill>
          <a:ln w="7938">
            <a:solidFill>
              <a:srgbClr val="000000"/>
            </a:solidFill>
            <a:miter lim="800000"/>
            <a:headEnd/>
            <a:tailEnd/>
          </a:ln>
        </p:spPr>
        <p:txBody>
          <a:bodyPr>
            <a:prstTxWarp prst="textNoShape">
              <a:avLst/>
            </a:prstTxWarp>
          </a:bodyPr>
          <a:lstStyle/>
          <a:p>
            <a:endParaRPr lang="fr-FR"/>
          </a:p>
        </p:txBody>
      </p:sp>
      <p:sp>
        <p:nvSpPr>
          <p:cNvPr id="114720" name="Rectangle 32"/>
          <p:cNvSpPr>
            <a:spLocks noChangeArrowheads="1"/>
          </p:cNvSpPr>
          <p:nvPr/>
        </p:nvSpPr>
        <p:spPr bwMode="auto">
          <a:xfrm>
            <a:off x="7451725" y="4064000"/>
            <a:ext cx="600075" cy="531813"/>
          </a:xfrm>
          <a:prstGeom prst="rect">
            <a:avLst/>
          </a:prstGeom>
          <a:solidFill>
            <a:srgbClr val="FFFFFF"/>
          </a:solidFill>
          <a:ln w="9525">
            <a:noFill/>
            <a:miter lim="800000"/>
            <a:headEnd/>
            <a:tailEnd/>
          </a:ln>
        </p:spPr>
        <p:txBody>
          <a:bodyPr>
            <a:prstTxWarp prst="textNoShape">
              <a:avLst/>
            </a:prstTxWarp>
          </a:bodyPr>
          <a:lstStyle/>
          <a:p>
            <a:endParaRPr lang="fr-FR"/>
          </a:p>
        </p:txBody>
      </p:sp>
      <p:sp>
        <p:nvSpPr>
          <p:cNvPr id="114721" name="Rectangle 33"/>
          <p:cNvSpPr>
            <a:spLocks noChangeArrowheads="1"/>
          </p:cNvSpPr>
          <p:nvPr/>
        </p:nvSpPr>
        <p:spPr bwMode="auto">
          <a:xfrm>
            <a:off x="7456488" y="4070350"/>
            <a:ext cx="595312" cy="525463"/>
          </a:xfrm>
          <a:prstGeom prst="rect">
            <a:avLst/>
          </a:prstGeom>
          <a:solidFill>
            <a:srgbClr val="FFFFFF"/>
          </a:solidFill>
          <a:ln w="7938">
            <a:solidFill>
              <a:srgbClr val="000000"/>
            </a:solidFill>
            <a:miter lim="800000"/>
            <a:headEnd/>
            <a:tailEnd/>
          </a:ln>
        </p:spPr>
        <p:txBody>
          <a:bodyPr>
            <a:prstTxWarp prst="textNoShape">
              <a:avLst/>
            </a:prstTxWarp>
          </a:bodyPr>
          <a:lstStyle/>
          <a:p>
            <a:endParaRPr lang="fr-FR"/>
          </a:p>
        </p:txBody>
      </p:sp>
      <p:sp>
        <p:nvSpPr>
          <p:cNvPr id="114722" name="Line 34"/>
          <p:cNvSpPr>
            <a:spLocks noChangeShapeType="1"/>
          </p:cNvSpPr>
          <p:nvPr/>
        </p:nvSpPr>
        <p:spPr bwMode="auto">
          <a:xfrm flipV="1">
            <a:off x="8008938" y="4037013"/>
            <a:ext cx="554037" cy="30162"/>
          </a:xfrm>
          <a:prstGeom prst="line">
            <a:avLst/>
          </a:prstGeom>
          <a:noFill/>
          <a:ln w="7938">
            <a:solidFill>
              <a:srgbClr val="000000"/>
            </a:solidFill>
            <a:round/>
            <a:headEnd/>
            <a:tailEnd/>
          </a:ln>
        </p:spPr>
        <p:txBody>
          <a:bodyPr>
            <a:prstTxWarp prst="textNoShape">
              <a:avLst/>
            </a:prstTxWarp>
          </a:bodyPr>
          <a:lstStyle/>
          <a:p>
            <a:endParaRPr lang="fr-FR"/>
          </a:p>
        </p:txBody>
      </p:sp>
      <p:sp>
        <p:nvSpPr>
          <p:cNvPr id="114723" name="Line 35"/>
          <p:cNvSpPr>
            <a:spLocks noChangeShapeType="1"/>
          </p:cNvSpPr>
          <p:nvPr/>
        </p:nvSpPr>
        <p:spPr bwMode="auto">
          <a:xfrm flipH="1" flipV="1">
            <a:off x="6899275" y="4033838"/>
            <a:ext cx="609600" cy="33337"/>
          </a:xfrm>
          <a:prstGeom prst="line">
            <a:avLst/>
          </a:prstGeom>
          <a:noFill/>
          <a:ln w="7938">
            <a:solidFill>
              <a:srgbClr val="000000"/>
            </a:solidFill>
            <a:round/>
            <a:headEnd/>
            <a:tailEnd/>
          </a:ln>
        </p:spPr>
        <p:txBody>
          <a:bodyPr>
            <a:prstTxWarp prst="textNoShape">
              <a:avLst/>
            </a:prstTxWarp>
          </a:bodyPr>
          <a:lstStyle/>
          <a:p>
            <a:endParaRPr lang="fr-FR"/>
          </a:p>
        </p:txBody>
      </p:sp>
      <p:sp>
        <p:nvSpPr>
          <p:cNvPr id="114724" name="Rectangle 36"/>
          <p:cNvSpPr>
            <a:spLocks noChangeArrowheads="1"/>
          </p:cNvSpPr>
          <p:nvPr/>
        </p:nvSpPr>
        <p:spPr bwMode="auto">
          <a:xfrm>
            <a:off x="6892925" y="3132138"/>
            <a:ext cx="1665288" cy="66675"/>
          </a:xfrm>
          <a:prstGeom prst="rect">
            <a:avLst/>
          </a:prstGeom>
          <a:solidFill>
            <a:srgbClr val="DDDDDD"/>
          </a:solidFill>
          <a:ln w="9525">
            <a:noFill/>
            <a:miter lim="800000"/>
            <a:headEnd/>
            <a:tailEnd/>
          </a:ln>
        </p:spPr>
        <p:txBody>
          <a:bodyPr>
            <a:prstTxWarp prst="textNoShape">
              <a:avLst/>
            </a:prstTxWarp>
          </a:bodyPr>
          <a:lstStyle/>
          <a:p>
            <a:endParaRPr lang="fr-FR"/>
          </a:p>
        </p:txBody>
      </p:sp>
      <p:sp>
        <p:nvSpPr>
          <p:cNvPr id="114725" name="Rectangle 37"/>
          <p:cNvSpPr>
            <a:spLocks noChangeArrowheads="1"/>
          </p:cNvSpPr>
          <p:nvPr/>
        </p:nvSpPr>
        <p:spPr bwMode="auto">
          <a:xfrm>
            <a:off x="6908800" y="3152775"/>
            <a:ext cx="1649413" cy="47625"/>
          </a:xfrm>
          <a:prstGeom prst="rect">
            <a:avLst/>
          </a:prstGeom>
          <a:solidFill>
            <a:srgbClr val="DDDDDD"/>
          </a:solidFill>
          <a:ln w="23813">
            <a:solidFill>
              <a:srgbClr val="6E6E6E"/>
            </a:solidFill>
            <a:miter lim="800000"/>
            <a:headEnd/>
            <a:tailEnd/>
          </a:ln>
        </p:spPr>
        <p:txBody>
          <a:bodyPr>
            <a:prstTxWarp prst="textNoShape">
              <a:avLst/>
            </a:prstTxWarp>
          </a:bodyPr>
          <a:lstStyle/>
          <a:p>
            <a:endParaRPr lang="fr-FR"/>
          </a:p>
        </p:txBody>
      </p:sp>
      <p:sp>
        <p:nvSpPr>
          <p:cNvPr id="114726" name="Rectangle 38"/>
          <p:cNvSpPr>
            <a:spLocks noChangeArrowheads="1"/>
          </p:cNvSpPr>
          <p:nvPr/>
        </p:nvSpPr>
        <p:spPr bwMode="auto">
          <a:xfrm>
            <a:off x="6891338" y="5449888"/>
            <a:ext cx="1652587" cy="66675"/>
          </a:xfrm>
          <a:prstGeom prst="rect">
            <a:avLst/>
          </a:prstGeom>
          <a:solidFill>
            <a:srgbClr val="DDDDDD"/>
          </a:solidFill>
          <a:ln w="9525">
            <a:noFill/>
            <a:miter lim="800000"/>
            <a:headEnd/>
            <a:tailEnd/>
          </a:ln>
        </p:spPr>
        <p:txBody>
          <a:bodyPr>
            <a:prstTxWarp prst="textNoShape">
              <a:avLst/>
            </a:prstTxWarp>
          </a:bodyPr>
          <a:lstStyle/>
          <a:p>
            <a:endParaRPr lang="fr-FR"/>
          </a:p>
        </p:txBody>
      </p:sp>
      <p:sp>
        <p:nvSpPr>
          <p:cNvPr id="114727" name="Rectangle 39"/>
          <p:cNvSpPr>
            <a:spLocks noChangeArrowheads="1"/>
          </p:cNvSpPr>
          <p:nvPr/>
        </p:nvSpPr>
        <p:spPr bwMode="auto">
          <a:xfrm>
            <a:off x="6905625" y="5470525"/>
            <a:ext cx="1639888" cy="47625"/>
          </a:xfrm>
          <a:prstGeom prst="rect">
            <a:avLst/>
          </a:prstGeom>
          <a:solidFill>
            <a:srgbClr val="DDDDDD"/>
          </a:solidFill>
          <a:ln w="23813">
            <a:solidFill>
              <a:srgbClr val="6E6E6E"/>
            </a:solidFill>
            <a:miter lim="800000"/>
            <a:headEnd/>
            <a:tailEnd/>
          </a:ln>
        </p:spPr>
        <p:txBody>
          <a:bodyPr>
            <a:prstTxWarp prst="textNoShape">
              <a:avLst/>
            </a:prstTxWarp>
          </a:bodyPr>
          <a:lstStyle/>
          <a:p>
            <a:endParaRPr lang="fr-FR"/>
          </a:p>
        </p:txBody>
      </p:sp>
      <p:sp>
        <p:nvSpPr>
          <p:cNvPr id="114728" name="Freeform 40"/>
          <p:cNvSpPr>
            <a:spLocks/>
          </p:cNvSpPr>
          <p:nvPr/>
        </p:nvSpPr>
        <p:spPr bwMode="auto">
          <a:xfrm>
            <a:off x="6891338" y="3981450"/>
            <a:ext cx="1663700" cy="65088"/>
          </a:xfrm>
          <a:custGeom>
            <a:avLst/>
            <a:gdLst/>
            <a:ahLst/>
            <a:cxnLst>
              <a:cxn ang="0">
                <a:pos x="1525" y="0"/>
              </a:cxn>
              <a:cxn ang="0">
                <a:pos x="1525" y="28"/>
              </a:cxn>
              <a:cxn ang="0">
                <a:pos x="1017" y="50"/>
              </a:cxn>
              <a:cxn ang="0">
                <a:pos x="559" y="50"/>
              </a:cxn>
              <a:cxn ang="0">
                <a:pos x="0" y="25"/>
              </a:cxn>
              <a:cxn ang="0">
                <a:pos x="0" y="0"/>
              </a:cxn>
              <a:cxn ang="0">
                <a:pos x="1525" y="0"/>
              </a:cxn>
            </a:cxnLst>
            <a:rect l="0" t="0" r="r" b="b"/>
            <a:pathLst>
              <a:path w="1525" h="50">
                <a:moveTo>
                  <a:pt x="1525" y="0"/>
                </a:moveTo>
                <a:lnTo>
                  <a:pt x="1525" y="28"/>
                </a:lnTo>
                <a:lnTo>
                  <a:pt x="1017" y="50"/>
                </a:lnTo>
                <a:lnTo>
                  <a:pt x="559" y="50"/>
                </a:lnTo>
                <a:lnTo>
                  <a:pt x="0" y="25"/>
                </a:lnTo>
                <a:lnTo>
                  <a:pt x="0" y="0"/>
                </a:lnTo>
                <a:lnTo>
                  <a:pt x="1525" y="0"/>
                </a:lnTo>
                <a:close/>
              </a:path>
            </a:pathLst>
          </a:custGeom>
          <a:solidFill>
            <a:srgbClr val="DDDDDD"/>
          </a:solidFill>
          <a:ln w="9525">
            <a:noFill/>
            <a:round/>
            <a:headEnd/>
            <a:tailEnd/>
          </a:ln>
        </p:spPr>
        <p:txBody>
          <a:bodyPr>
            <a:prstTxWarp prst="textNoShape">
              <a:avLst/>
            </a:prstTxWarp>
          </a:bodyPr>
          <a:lstStyle/>
          <a:p>
            <a:endParaRPr lang="fr-FR"/>
          </a:p>
        </p:txBody>
      </p:sp>
      <p:sp>
        <p:nvSpPr>
          <p:cNvPr id="114729" name="Freeform 41"/>
          <p:cNvSpPr>
            <a:spLocks/>
          </p:cNvSpPr>
          <p:nvPr/>
        </p:nvSpPr>
        <p:spPr bwMode="auto">
          <a:xfrm>
            <a:off x="6899275" y="3990975"/>
            <a:ext cx="1663700" cy="66675"/>
          </a:xfrm>
          <a:custGeom>
            <a:avLst/>
            <a:gdLst/>
            <a:ahLst/>
            <a:cxnLst>
              <a:cxn ang="0">
                <a:pos x="1526" y="0"/>
              </a:cxn>
              <a:cxn ang="0">
                <a:pos x="1526" y="28"/>
              </a:cxn>
              <a:cxn ang="0">
                <a:pos x="1017" y="51"/>
              </a:cxn>
              <a:cxn ang="0">
                <a:pos x="560" y="51"/>
              </a:cxn>
              <a:cxn ang="0">
                <a:pos x="0" y="26"/>
              </a:cxn>
              <a:cxn ang="0">
                <a:pos x="0" y="0"/>
              </a:cxn>
              <a:cxn ang="0">
                <a:pos x="1526" y="0"/>
              </a:cxn>
            </a:cxnLst>
            <a:rect l="0" t="0" r="r" b="b"/>
            <a:pathLst>
              <a:path w="1526" h="51">
                <a:moveTo>
                  <a:pt x="1526" y="0"/>
                </a:moveTo>
                <a:lnTo>
                  <a:pt x="1526" y="28"/>
                </a:lnTo>
                <a:lnTo>
                  <a:pt x="1017" y="51"/>
                </a:lnTo>
                <a:lnTo>
                  <a:pt x="560" y="51"/>
                </a:lnTo>
                <a:lnTo>
                  <a:pt x="0" y="26"/>
                </a:lnTo>
                <a:lnTo>
                  <a:pt x="0" y="0"/>
                </a:lnTo>
                <a:lnTo>
                  <a:pt x="1526" y="0"/>
                </a:lnTo>
                <a:close/>
              </a:path>
            </a:pathLst>
          </a:custGeom>
          <a:solidFill>
            <a:srgbClr val="DDDDDD"/>
          </a:solidFill>
          <a:ln w="23813">
            <a:solidFill>
              <a:srgbClr val="6E6E6E"/>
            </a:solidFill>
            <a:prstDash val="solid"/>
            <a:round/>
            <a:headEnd/>
            <a:tailEnd/>
          </a:ln>
        </p:spPr>
        <p:txBody>
          <a:bodyPr>
            <a:prstTxWarp prst="textNoShape">
              <a:avLst/>
            </a:prstTxWarp>
          </a:bodyPr>
          <a:lstStyle/>
          <a:p>
            <a:endParaRPr lang="fr-FR"/>
          </a:p>
        </p:txBody>
      </p:sp>
      <p:sp>
        <p:nvSpPr>
          <p:cNvPr id="114730" name="Freeform 42"/>
          <p:cNvSpPr>
            <a:spLocks/>
          </p:cNvSpPr>
          <p:nvPr/>
        </p:nvSpPr>
        <p:spPr bwMode="auto">
          <a:xfrm>
            <a:off x="6891338" y="4602163"/>
            <a:ext cx="1663700" cy="66675"/>
          </a:xfrm>
          <a:custGeom>
            <a:avLst/>
            <a:gdLst/>
            <a:ahLst/>
            <a:cxnLst>
              <a:cxn ang="0">
                <a:pos x="1525" y="51"/>
              </a:cxn>
              <a:cxn ang="0">
                <a:pos x="1525" y="23"/>
              </a:cxn>
              <a:cxn ang="0">
                <a:pos x="1017" y="0"/>
              </a:cxn>
              <a:cxn ang="0">
                <a:pos x="559" y="0"/>
              </a:cxn>
              <a:cxn ang="0">
                <a:pos x="0" y="25"/>
              </a:cxn>
              <a:cxn ang="0">
                <a:pos x="0" y="51"/>
              </a:cxn>
              <a:cxn ang="0">
                <a:pos x="1525" y="51"/>
              </a:cxn>
            </a:cxnLst>
            <a:rect l="0" t="0" r="r" b="b"/>
            <a:pathLst>
              <a:path w="1525" h="51">
                <a:moveTo>
                  <a:pt x="1525" y="51"/>
                </a:moveTo>
                <a:lnTo>
                  <a:pt x="1525" y="23"/>
                </a:lnTo>
                <a:lnTo>
                  <a:pt x="1017" y="0"/>
                </a:lnTo>
                <a:lnTo>
                  <a:pt x="559" y="0"/>
                </a:lnTo>
                <a:lnTo>
                  <a:pt x="0" y="25"/>
                </a:lnTo>
                <a:lnTo>
                  <a:pt x="0" y="51"/>
                </a:lnTo>
                <a:lnTo>
                  <a:pt x="1525" y="51"/>
                </a:lnTo>
                <a:close/>
              </a:path>
            </a:pathLst>
          </a:custGeom>
          <a:solidFill>
            <a:srgbClr val="DDDDDD"/>
          </a:solidFill>
          <a:ln w="9525">
            <a:noFill/>
            <a:round/>
            <a:headEnd/>
            <a:tailEnd/>
          </a:ln>
        </p:spPr>
        <p:txBody>
          <a:bodyPr>
            <a:prstTxWarp prst="textNoShape">
              <a:avLst/>
            </a:prstTxWarp>
          </a:bodyPr>
          <a:lstStyle/>
          <a:p>
            <a:endParaRPr lang="fr-FR"/>
          </a:p>
        </p:txBody>
      </p:sp>
      <p:sp>
        <p:nvSpPr>
          <p:cNvPr id="114731" name="Freeform 43"/>
          <p:cNvSpPr>
            <a:spLocks/>
          </p:cNvSpPr>
          <p:nvPr/>
        </p:nvSpPr>
        <p:spPr bwMode="auto">
          <a:xfrm>
            <a:off x="6899275" y="4610100"/>
            <a:ext cx="1663700" cy="66675"/>
          </a:xfrm>
          <a:custGeom>
            <a:avLst/>
            <a:gdLst/>
            <a:ahLst/>
            <a:cxnLst>
              <a:cxn ang="0">
                <a:pos x="1526" y="51"/>
              </a:cxn>
              <a:cxn ang="0">
                <a:pos x="1526" y="23"/>
              </a:cxn>
              <a:cxn ang="0">
                <a:pos x="1017" y="0"/>
              </a:cxn>
              <a:cxn ang="0">
                <a:pos x="560" y="0"/>
              </a:cxn>
              <a:cxn ang="0">
                <a:pos x="0" y="26"/>
              </a:cxn>
              <a:cxn ang="0">
                <a:pos x="0" y="51"/>
              </a:cxn>
              <a:cxn ang="0">
                <a:pos x="1526" y="51"/>
              </a:cxn>
            </a:cxnLst>
            <a:rect l="0" t="0" r="r" b="b"/>
            <a:pathLst>
              <a:path w="1526" h="51">
                <a:moveTo>
                  <a:pt x="1526" y="51"/>
                </a:moveTo>
                <a:lnTo>
                  <a:pt x="1526" y="23"/>
                </a:lnTo>
                <a:lnTo>
                  <a:pt x="1017" y="0"/>
                </a:lnTo>
                <a:lnTo>
                  <a:pt x="560" y="0"/>
                </a:lnTo>
                <a:lnTo>
                  <a:pt x="0" y="26"/>
                </a:lnTo>
                <a:lnTo>
                  <a:pt x="0" y="51"/>
                </a:lnTo>
                <a:lnTo>
                  <a:pt x="1526" y="51"/>
                </a:lnTo>
                <a:close/>
              </a:path>
            </a:pathLst>
          </a:custGeom>
          <a:solidFill>
            <a:srgbClr val="DDDDDD"/>
          </a:solidFill>
          <a:ln w="23813">
            <a:solidFill>
              <a:srgbClr val="6E6E6E"/>
            </a:solidFill>
            <a:prstDash val="solid"/>
            <a:round/>
            <a:headEnd/>
            <a:tailEnd/>
          </a:ln>
        </p:spPr>
        <p:txBody>
          <a:bodyPr>
            <a:prstTxWarp prst="textNoShape">
              <a:avLst/>
            </a:prstTxWarp>
          </a:bodyPr>
          <a:lstStyle/>
          <a:p>
            <a:endParaRPr lang="fr-FR"/>
          </a:p>
        </p:txBody>
      </p:sp>
      <p:sp>
        <p:nvSpPr>
          <p:cNvPr id="114732" name="Rectangle 44"/>
          <p:cNvSpPr>
            <a:spLocks noChangeArrowheads="1"/>
          </p:cNvSpPr>
          <p:nvPr/>
        </p:nvSpPr>
        <p:spPr bwMode="auto">
          <a:xfrm>
            <a:off x="8559800" y="3132138"/>
            <a:ext cx="52388" cy="901700"/>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3" name="Rectangle 45"/>
          <p:cNvSpPr>
            <a:spLocks noChangeArrowheads="1"/>
          </p:cNvSpPr>
          <p:nvPr/>
        </p:nvSpPr>
        <p:spPr bwMode="auto">
          <a:xfrm>
            <a:off x="8566150" y="3138488"/>
            <a:ext cx="46038" cy="896937"/>
          </a:xfrm>
          <a:prstGeom prst="rect">
            <a:avLst/>
          </a:prstGeom>
          <a:solidFill>
            <a:srgbClr val="33CC33"/>
          </a:solidFill>
          <a:ln w="7938">
            <a:solidFill>
              <a:srgbClr val="000000"/>
            </a:solidFill>
            <a:miter lim="800000"/>
            <a:headEnd/>
            <a:tailEnd/>
          </a:ln>
        </p:spPr>
        <p:txBody>
          <a:bodyPr>
            <a:prstTxWarp prst="textNoShape">
              <a:avLst/>
            </a:prstTxWarp>
          </a:bodyPr>
          <a:lstStyle/>
          <a:p>
            <a:endParaRPr lang="fr-FR"/>
          </a:p>
        </p:txBody>
      </p:sp>
      <p:sp>
        <p:nvSpPr>
          <p:cNvPr id="114734" name="Rectangle 46"/>
          <p:cNvSpPr>
            <a:spLocks noChangeArrowheads="1"/>
          </p:cNvSpPr>
          <p:nvPr/>
        </p:nvSpPr>
        <p:spPr bwMode="auto">
          <a:xfrm>
            <a:off x="6835775" y="3132138"/>
            <a:ext cx="60325" cy="898525"/>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5" name="Rectangle 47"/>
          <p:cNvSpPr>
            <a:spLocks noChangeArrowheads="1"/>
          </p:cNvSpPr>
          <p:nvPr/>
        </p:nvSpPr>
        <p:spPr bwMode="auto">
          <a:xfrm>
            <a:off x="6842125" y="3138488"/>
            <a:ext cx="53975" cy="892175"/>
          </a:xfrm>
          <a:prstGeom prst="rect">
            <a:avLst/>
          </a:prstGeom>
          <a:solidFill>
            <a:srgbClr val="33CC33"/>
          </a:solidFill>
          <a:ln w="7938">
            <a:solidFill>
              <a:schemeClr val="tx1"/>
            </a:solidFill>
            <a:miter lim="800000"/>
            <a:headEnd/>
            <a:tailEnd/>
          </a:ln>
        </p:spPr>
        <p:txBody>
          <a:bodyPr>
            <a:prstTxWarp prst="textNoShape">
              <a:avLst/>
            </a:prstTxWarp>
          </a:bodyPr>
          <a:lstStyle/>
          <a:p>
            <a:endParaRPr lang="fr-FR"/>
          </a:p>
        </p:txBody>
      </p:sp>
      <p:sp>
        <p:nvSpPr>
          <p:cNvPr id="114736" name="Rectangle 48"/>
          <p:cNvSpPr>
            <a:spLocks noChangeArrowheads="1"/>
          </p:cNvSpPr>
          <p:nvPr/>
        </p:nvSpPr>
        <p:spPr bwMode="auto">
          <a:xfrm>
            <a:off x="8559800" y="4625975"/>
            <a:ext cx="52388" cy="901700"/>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7" name="Rectangle 49"/>
          <p:cNvSpPr>
            <a:spLocks noChangeArrowheads="1"/>
          </p:cNvSpPr>
          <p:nvPr/>
        </p:nvSpPr>
        <p:spPr bwMode="auto">
          <a:xfrm>
            <a:off x="8566150" y="4632325"/>
            <a:ext cx="46038" cy="895350"/>
          </a:xfrm>
          <a:prstGeom prst="rect">
            <a:avLst/>
          </a:prstGeom>
          <a:solidFill>
            <a:srgbClr val="33CC33"/>
          </a:solidFill>
          <a:ln w="7938">
            <a:solidFill>
              <a:srgbClr val="000000"/>
            </a:solidFill>
            <a:miter lim="800000"/>
            <a:headEnd/>
            <a:tailEnd/>
          </a:ln>
        </p:spPr>
        <p:txBody>
          <a:bodyPr>
            <a:prstTxWarp prst="textNoShape">
              <a:avLst/>
            </a:prstTxWarp>
          </a:bodyPr>
          <a:lstStyle/>
          <a:p>
            <a:endParaRPr lang="fr-FR"/>
          </a:p>
        </p:txBody>
      </p:sp>
      <p:sp>
        <p:nvSpPr>
          <p:cNvPr id="114738" name="Rectangle 50"/>
          <p:cNvSpPr>
            <a:spLocks noChangeArrowheads="1"/>
          </p:cNvSpPr>
          <p:nvPr/>
        </p:nvSpPr>
        <p:spPr bwMode="auto">
          <a:xfrm>
            <a:off x="6842125" y="4629150"/>
            <a:ext cx="53975" cy="901700"/>
          </a:xfrm>
          <a:prstGeom prst="rect">
            <a:avLst/>
          </a:prstGeom>
          <a:solidFill>
            <a:srgbClr val="EE0000"/>
          </a:solidFill>
          <a:ln w="9525">
            <a:noFill/>
            <a:miter lim="800000"/>
            <a:headEnd/>
            <a:tailEnd/>
          </a:ln>
        </p:spPr>
        <p:txBody>
          <a:bodyPr>
            <a:prstTxWarp prst="textNoShape">
              <a:avLst/>
            </a:prstTxWarp>
          </a:bodyPr>
          <a:lstStyle/>
          <a:p>
            <a:endParaRPr lang="fr-FR"/>
          </a:p>
        </p:txBody>
      </p:sp>
      <p:sp>
        <p:nvSpPr>
          <p:cNvPr id="114739" name="Rectangle 51"/>
          <p:cNvSpPr>
            <a:spLocks noChangeArrowheads="1"/>
          </p:cNvSpPr>
          <p:nvPr/>
        </p:nvSpPr>
        <p:spPr bwMode="auto">
          <a:xfrm>
            <a:off x="6846888" y="4635500"/>
            <a:ext cx="49212" cy="896938"/>
          </a:xfrm>
          <a:prstGeom prst="rect">
            <a:avLst/>
          </a:prstGeom>
          <a:solidFill>
            <a:srgbClr val="33CC33"/>
          </a:solidFill>
          <a:ln w="7938">
            <a:solidFill>
              <a:srgbClr val="000000"/>
            </a:solidFill>
            <a:miter lim="800000"/>
            <a:headEnd/>
            <a:tailEnd/>
          </a:ln>
        </p:spPr>
        <p:txBody>
          <a:bodyPr>
            <a:prstTxWarp prst="textNoShape">
              <a:avLst/>
            </a:prstTxWarp>
          </a:bodyPr>
          <a:lstStyle/>
          <a:p>
            <a:endParaRPr lang="fr-FR"/>
          </a:p>
        </p:txBody>
      </p:sp>
      <p:sp>
        <p:nvSpPr>
          <p:cNvPr id="114740" name="Arc 52"/>
          <p:cNvSpPr>
            <a:spLocks/>
          </p:cNvSpPr>
          <p:nvPr/>
        </p:nvSpPr>
        <p:spPr bwMode="auto">
          <a:xfrm>
            <a:off x="7643813" y="4305300"/>
            <a:ext cx="66675" cy="55563"/>
          </a:xfrm>
          <a:custGeom>
            <a:avLst/>
            <a:gdLst>
              <a:gd name="G0" fmla="+- 21600 0 0"/>
              <a:gd name="G1" fmla="+- 7395 0 0"/>
              <a:gd name="G2" fmla="+- 21600 0 0"/>
              <a:gd name="T0" fmla="*/ 1305 w 21600"/>
              <a:gd name="T1" fmla="*/ 14790 h 14790"/>
              <a:gd name="T2" fmla="*/ 1305 w 21600"/>
              <a:gd name="T3" fmla="*/ 0 h 14790"/>
              <a:gd name="T4" fmla="*/ 21600 w 21600"/>
              <a:gd name="T5" fmla="*/ 7395 h 14790"/>
            </a:gdLst>
            <a:ahLst/>
            <a:cxnLst>
              <a:cxn ang="0">
                <a:pos x="T0" y="T1"/>
              </a:cxn>
              <a:cxn ang="0">
                <a:pos x="T2" y="T3"/>
              </a:cxn>
              <a:cxn ang="0">
                <a:pos x="T4" y="T5"/>
              </a:cxn>
            </a:cxnLst>
            <a:rect l="0" t="0" r="r" b="b"/>
            <a:pathLst>
              <a:path w="21600" h="14790" fill="none" extrusionOk="0">
                <a:moveTo>
                  <a:pt x="1305" y="14789"/>
                </a:moveTo>
                <a:cubicBezTo>
                  <a:pt x="441" y="12420"/>
                  <a:pt x="0" y="9917"/>
                  <a:pt x="0" y="7395"/>
                </a:cubicBezTo>
                <a:cubicBezTo>
                  <a:pt x="0" y="4872"/>
                  <a:pt x="441" y="2369"/>
                  <a:pt x="1305" y="0"/>
                </a:cubicBezTo>
              </a:path>
              <a:path w="21600" h="14790" stroke="0" extrusionOk="0">
                <a:moveTo>
                  <a:pt x="1305" y="14789"/>
                </a:moveTo>
                <a:cubicBezTo>
                  <a:pt x="441" y="12420"/>
                  <a:pt x="0" y="9917"/>
                  <a:pt x="0" y="7395"/>
                </a:cubicBezTo>
                <a:cubicBezTo>
                  <a:pt x="0" y="4872"/>
                  <a:pt x="441" y="2369"/>
                  <a:pt x="1305" y="0"/>
                </a:cubicBezTo>
                <a:lnTo>
                  <a:pt x="21600" y="7395"/>
                </a:lnTo>
                <a:close/>
              </a:path>
            </a:pathLst>
          </a:custGeom>
          <a:solidFill>
            <a:srgbClr val="000000"/>
          </a:solidFill>
          <a:ln w="9525">
            <a:noFill/>
            <a:round/>
            <a:headEnd/>
            <a:tailEnd/>
          </a:ln>
        </p:spPr>
        <p:txBody>
          <a:bodyPr>
            <a:prstTxWarp prst="textNoShape">
              <a:avLst/>
            </a:prstTxWarp>
          </a:bodyPr>
          <a:lstStyle/>
          <a:p>
            <a:endParaRPr lang="fr-FR"/>
          </a:p>
        </p:txBody>
      </p:sp>
      <p:sp>
        <p:nvSpPr>
          <p:cNvPr id="114741" name="Rectangle 53"/>
          <p:cNvSpPr>
            <a:spLocks noChangeArrowheads="1"/>
          </p:cNvSpPr>
          <p:nvPr/>
        </p:nvSpPr>
        <p:spPr bwMode="auto">
          <a:xfrm>
            <a:off x="684212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2" name="Rectangle 54"/>
          <p:cNvSpPr>
            <a:spLocks noChangeArrowheads="1"/>
          </p:cNvSpPr>
          <p:nvPr/>
        </p:nvSpPr>
        <p:spPr bwMode="auto">
          <a:xfrm>
            <a:off x="7019925" y="4330700"/>
            <a:ext cx="46038"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3" name="Rectangle 55"/>
          <p:cNvSpPr>
            <a:spLocks noChangeArrowheads="1"/>
          </p:cNvSpPr>
          <p:nvPr/>
        </p:nvSpPr>
        <p:spPr bwMode="auto">
          <a:xfrm>
            <a:off x="710882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4" name="Rectangle 56"/>
          <p:cNvSpPr>
            <a:spLocks noChangeArrowheads="1"/>
          </p:cNvSpPr>
          <p:nvPr/>
        </p:nvSpPr>
        <p:spPr bwMode="auto">
          <a:xfrm>
            <a:off x="7286625"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5" name="Rectangle 57"/>
          <p:cNvSpPr>
            <a:spLocks noChangeArrowheads="1"/>
          </p:cNvSpPr>
          <p:nvPr/>
        </p:nvSpPr>
        <p:spPr bwMode="auto">
          <a:xfrm>
            <a:off x="7377113" y="4330700"/>
            <a:ext cx="131762"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6" name="Rectangle 58"/>
          <p:cNvSpPr>
            <a:spLocks noChangeArrowheads="1"/>
          </p:cNvSpPr>
          <p:nvPr/>
        </p:nvSpPr>
        <p:spPr bwMode="auto">
          <a:xfrm>
            <a:off x="7553325"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7" name="Arc 59"/>
          <p:cNvSpPr>
            <a:spLocks/>
          </p:cNvSpPr>
          <p:nvPr/>
        </p:nvSpPr>
        <p:spPr bwMode="auto">
          <a:xfrm>
            <a:off x="7802563" y="4305300"/>
            <a:ext cx="66675" cy="55563"/>
          </a:xfrm>
          <a:custGeom>
            <a:avLst/>
            <a:gdLst>
              <a:gd name="G0" fmla="+- 0 0 0"/>
              <a:gd name="G1" fmla="+- 7395 0 0"/>
              <a:gd name="G2" fmla="+- 21600 0 0"/>
              <a:gd name="T0" fmla="*/ 20295 w 21600"/>
              <a:gd name="T1" fmla="*/ 0 h 14790"/>
              <a:gd name="T2" fmla="*/ 20295 w 21600"/>
              <a:gd name="T3" fmla="*/ 14790 h 14790"/>
              <a:gd name="T4" fmla="*/ 0 w 21600"/>
              <a:gd name="T5" fmla="*/ 7395 h 14790"/>
            </a:gdLst>
            <a:ahLst/>
            <a:cxnLst>
              <a:cxn ang="0">
                <a:pos x="T0" y="T1"/>
              </a:cxn>
              <a:cxn ang="0">
                <a:pos x="T2" y="T3"/>
              </a:cxn>
              <a:cxn ang="0">
                <a:pos x="T4" y="T5"/>
              </a:cxn>
            </a:cxnLst>
            <a:rect l="0" t="0" r="r" b="b"/>
            <a:pathLst>
              <a:path w="21600" h="14790" fill="none" extrusionOk="0">
                <a:moveTo>
                  <a:pt x="20294" y="0"/>
                </a:moveTo>
                <a:cubicBezTo>
                  <a:pt x="21158" y="2369"/>
                  <a:pt x="21600" y="4872"/>
                  <a:pt x="21600" y="7395"/>
                </a:cubicBezTo>
                <a:cubicBezTo>
                  <a:pt x="21600" y="9917"/>
                  <a:pt x="21158" y="12420"/>
                  <a:pt x="20294" y="14789"/>
                </a:cubicBezTo>
              </a:path>
              <a:path w="21600" h="14790" stroke="0" extrusionOk="0">
                <a:moveTo>
                  <a:pt x="20294" y="0"/>
                </a:moveTo>
                <a:cubicBezTo>
                  <a:pt x="21158" y="2369"/>
                  <a:pt x="21600" y="4872"/>
                  <a:pt x="21600" y="7395"/>
                </a:cubicBezTo>
                <a:cubicBezTo>
                  <a:pt x="21600" y="9917"/>
                  <a:pt x="21158" y="12420"/>
                  <a:pt x="20294" y="14789"/>
                </a:cubicBezTo>
                <a:lnTo>
                  <a:pt x="0" y="7395"/>
                </a:lnTo>
                <a:close/>
              </a:path>
            </a:pathLst>
          </a:custGeom>
          <a:solidFill>
            <a:srgbClr val="000000"/>
          </a:solidFill>
          <a:ln w="9525">
            <a:noFill/>
            <a:round/>
            <a:headEnd/>
            <a:tailEnd/>
          </a:ln>
        </p:spPr>
        <p:txBody>
          <a:bodyPr>
            <a:prstTxWarp prst="textNoShape">
              <a:avLst/>
            </a:prstTxWarp>
          </a:bodyPr>
          <a:lstStyle/>
          <a:p>
            <a:endParaRPr lang="fr-FR"/>
          </a:p>
        </p:txBody>
      </p:sp>
      <p:sp>
        <p:nvSpPr>
          <p:cNvPr id="114748" name="Rectangle 60"/>
          <p:cNvSpPr>
            <a:spLocks noChangeArrowheads="1"/>
          </p:cNvSpPr>
          <p:nvPr/>
        </p:nvSpPr>
        <p:spPr bwMode="auto">
          <a:xfrm>
            <a:off x="853757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49" name="Rectangle 61"/>
          <p:cNvSpPr>
            <a:spLocks noChangeArrowheads="1"/>
          </p:cNvSpPr>
          <p:nvPr/>
        </p:nvSpPr>
        <p:spPr bwMode="auto">
          <a:xfrm>
            <a:off x="8448675"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0" name="Rectangle 62"/>
          <p:cNvSpPr>
            <a:spLocks noChangeArrowheads="1"/>
          </p:cNvSpPr>
          <p:nvPr/>
        </p:nvSpPr>
        <p:spPr bwMode="auto">
          <a:xfrm>
            <a:off x="827087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1" name="Rectangle 63"/>
          <p:cNvSpPr>
            <a:spLocks noChangeArrowheads="1"/>
          </p:cNvSpPr>
          <p:nvPr/>
        </p:nvSpPr>
        <p:spPr bwMode="auto">
          <a:xfrm>
            <a:off x="8181975"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2" name="Rectangle 64"/>
          <p:cNvSpPr>
            <a:spLocks noChangeArrowheads="1"/>
          </p:cNvSpPr>
          <p:nvPr/>
        </p:nvSpPr>
        <p:spPr bwMode="auto">
          <a:xfrm>
            <a:off x="8004175" y="4330700"/>
            <a:ext cx="1333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3" name="Rectangle 65"/>
          <p:cNvSpPr>
            <a:spLocks noChangeArrowheads="1"/>
          </p:cNvSpPr>
          <p:nvPr/>
        </p:nvSpPr>
        <p:spPr bwMode="auto">
          <a:xfrm>
            <a:off x="7915275" y="4330700"/>
            <a:ext cx="44450" cy="6350"/>
          </a:xfrm>
          <a:prstGeom prst="rect">
            <a:avLst/>
          </a:prstGeom>
          <a:solidFill>
            <a:srgbClr val="000000"/>
          </a:solidFill>
          <a:ln w="9525">
            <a:noFill/>
            <a:miter lim="800000"/>
            <a:headEnd/>
            <a:tailEnd/>
          </a:ln>
        </p:spPr>
        <p:txBody>
          <a:bodyPr>
            <a:prstTxWarp prst="textNoShape">
              <a:avLst/>
            </a:prstTxWarp>
          </a:bodyPr>
          <a:lstStyle/>
          <a:p>
            <a:endParaRPr lang="fr-FR"/>
          </a:p>
        </p:txBody>
      </p:sp>
      <p:sp>
        <p:nvSpPr>
          <p:cNvPr id="114754" name="Rectangle 66"/>
          <p:cNvSpPr>
            <a:spLocks noChangeArrowheads="1"/>
          </p:cNvSpPr>
          <p:nvPr/>
        </p:nvSpPr>
        <p:spPr bwMode="auto">
          <a:xfrm>
            <a:off x="6667500" y="4230688"/>
            <a:ext cx="127000" cy="228600"/>
          </a:xfrm>
          <a:prstGeom prst="rect">
            <a:avLst/>
          </a:prstGeom>
          <a:noFill/>
          <a:ln w="9525">
            <a:noFill/>
            <a:miter lim="800000"/>
            <a:headEnd/>
            <a:tailEnd/>
          </a:ln>
        </p:spPr>
        <p:txBody>
          <a:bodyPr wrap="none" lIns="0" tIns="0" rIns="0" bIns="0">
            <a:prstTxWarp prst="textNoShape">
              <a:avLst/>
            </a:prstTxWarp>
            <a:spAutoFit/>
          </a:bodyPr>
          <a:lstStyle/>
          <a:p>
            <a:pPr algn="ctr"/>
            <a:r>
              <a:rPr lang="en-US" sz="1500" b="1">
                <a:solidFill>
                  <a:srgbClr val="000000"/>
                </a:solidFill>
                <a:latin typeface="Geneva" charset="0"/>
              </a:rPr>
              <a:t>P</a:t>
            </a:r>
            <a:endParaRPr lang="en-US" b="1">
              <a:latin typeface="Arial" charset="0"/>
            </a:endParaRPr>
          </a:p>
        </p:txBody>
      </p:sp>
      <p:sp>
        <p:nvSpPr>
          <p:cNvPr id="114755" name="Rectangle 67"/>
          <p:cNvSpPr>
            <a:spLocks noChangeArrowheads="1"/>
          </p:cNvSpPr>
          <p:nvPr/>
        </p:nvSpPr>
        <p:spPr bwMode="auto">
          <a:xfrm>
            <a:off x="6757988" y="4230688"/>
            <a:ext cx="115887" cy="228600"/>
          </a:xfrm>
          <a:prstGeom prst="rect">
            <a:avLst/>
          </a:prstGeom>
          <a:noFill/>
          <a:ln w="9525">
            <a:noFill/>
            <a:miter lim="800000"/>
            <a:headEnd/>
            <a:tailEnd/>
          </a:ln>
        </p:spPr>
        <p:txBody>
          <a:bodyPr wrap="none" lIns="0" tIns="0" rIns="0" bIns="0">
            <a:prstTxWarp prst="textNoShape">
              <a:avLst/>
            </a:prstTxWarp>
            <a:spAutoFit/>
          </a:bodyPr>
          <a:lstStyle/>
          <a:p>
            <a:pPr algn="ctr"/>
            <a:r>
              <a:rPr lang="en-US" sz="1500" b="1">
                <a:solidFill>
                  <a:srgbClr val="000000"/>
                </a:solidFill>
                <a:latin typeface="Geneva" charset="0"/>
              </a:rPr>
              <a:t>b</a:t>
            </a:r>
            <a:endParaRPr lang="en-US" b="1">
              <a:latin typeface="Arial" charset="0"/>
            </a:endParaRPr>
          </a:p>
        </p:txBody>
      </p:sp>
      <p:sp>
        <p:nvSpPr>
          <p:cNvPr id="114756" name="Rectangle 68"/>
          <p:cNvSpPr>
            <a:spLocks noChangeArrowheads="1"/>
          </p:cNvSpPr>
          <p:nvPr/>
        </p:nvSpPr>
        <p:spPr bwMode="auto">
          <a:xfrm>
            <a:off x="8693150" y="4230688"/>
            <a:ext cx="127000" cy="228600"/>
          </a:xfrm>
          <a:prstGeom prst="rect">
            <a:avLst/>
          </a:prstGeom>
          <a:noFill/>
          <a:ln w="9525">
            <a:noFill/>
            <a:miter lim="800000"/>
            <a:headEnd/>
            <a:tailEnd/>
          </a:ln>
        </p:spPr>
        <p:txBody>
          <a:bodyPr wrap="none" lIns="0" tIns="0" rIns="0" bIns="0">
            <a:prstTxWarp prst="textNoShape">
              <a:avLst/>
            </a:prstTxWarp>
            <a:spAutoFit/>
          </a:bodyPr>
          <a:lstStyle/>
          <a:p>
            <a:pPr algn="ctr"/>
            <a:r>
              <a:rPr lang="en-US" sz="1500" b="1">
                <a:solidFill>
                  <a:srgbClr val="000000"/>
                </a:solidFill>
                <a:latin typeface="Geneva" charset="0"/>
              </a:rPr>
              <a:t>P</a:t>
            </a:r>
            <a:endParaRPr lang="en-US" b="1">
              <a:latin typeface="Arial" charset="0"/>
            </a:endParaRPr>
          </a:p>
        </p:txBody>
      </p:sp>
      <p:sp>
        <p:nvSpPr>
          <p:cNvPr id="114757" name="Line 69"/>
          <p:cNvSpPr>
            <a:spLocks noChangeShapeType="1"/>
          </p:cNvSpPr>
          <p:nvPr/>
        </p:nvSpPr>
        <p:spPr bwMode="auto">
          <a:xfrm>
            <a:off x="7754938" y="4691063"/>
            <a:ext cx="1587" cy="754062"/>
          </a:xfrm>
          <a:prstGeom prst="line">
            <a:avLst/>
          </a:prstGeom>
          <a:noFill/>
          <a:ln w="15875">
            <a:solidFill>
              <a:srgbClr val="99FFCC"/>
            </a:solidFill>
            <a:round/>
            <a:headEnd/>
            <a:tailEnd/>
          </a:ln>
        </p:spPr>
        <p:txBody>
          <a:bodyPr>
            <a:prstTxWarp prst="textNoShape">
              <a:avLst/>
            </a:prstTxWarp>
          </a:bodyPr>
          <a:lstStyle/>
          <a:p>
            <a:endParaRPr lang="fr-FR"/>
          </a:p>
        </p:txBody>
      </p:sp>
      <p:sp>
        <p:nvSpPr>
          <p:cNvPr id="114758" name="Line 70"/>
          <p:cNvSpPr>
            <a:spLocks noChangeShapeType="1"/>
          </p:cNvSpPr>
          <p:nvPr/>
        </p:nvSpPr>
        <p:spPr bwMode="auto">
          <a:xfrm flipV="1">
            <a:off x="7754938" y="3227388"/>
            <a:ext cx="1587" cy="750887"/>
          </a:xfrm>
          <a:prstGeom prst="line">
            <a:avLst/>
          </a:prstGeom>
          <a:noFill/>
          <a:ln w="15875">
            <a:solidFill>
              <a:srgbClr val="99FFCC"/>
            </a:solidFill>
            <a:round/>
            <a:headEnd/>
            <a:tailEnd/>
          </a:ln>
        </p:spPr>
        <p:txBody>
          <a:bodyPr>
            <a:prstTxWarp prst="textNoShape">
              <a:avLst/>
            </a:prstTxWarp>
          </a:bodyPr>
          <a:lstStyle/>
          <a:p>
            <a:endParaRPr lang="fr-FR"/>
          </a:p>
        </p:txBody>
      </p:sp>
      <p:sp>
        <p:nvSpPr>
          <p:cNvPr id="114759" name="Arc 71"/>
          <p:cNvSpPr>
            <a:spLocks/>
          </p:cNvSpPr>
          <p:nvPr/>
        </p:nvSpPr>
        <p:spPr bwMode="auto">
          <a:xfrm>
            <a:off x="7443788" y="3565525"/>
            <a:ext cx="66675" cy="55563"/>
          </a:xfrm>
          <a:custGeom>
            <a:avLst/>
            <a:gdLst>
              <a:gd name="G0" fmla="+- 21600 0 0"/>
              <a:gd name="G1" fmla="+- 7395 0 0"/>
              <a:gd name="G2" fmla="+- 21600 0 0"/>
              <a:gd name="T0" fmla="*/ 1361 w 21600"/>
              <a:gd name="T1" fmla="*/ 14942 h 14942"/>
              <a:gd name="T2" fmla="*/ 1305 w 21600"/>
              <a:gd name="T3" fmla="*/ 0 h 14942"/>
              <a:gd name="T4" fmla="*/ 21600 w 21600"/>
              <a:gd name="T5" fmla="*/ 7395 h 14942"/>
            </a:gdLst>
            <a:ahLst/>
            <a:cxnLst>
              <a:cxn ang="0">
                <a:pos x="T0" y="T1"/>
              </a:cxn>
              <a:cxn ang="0">
                <a:pos x="T2" y="T3"/>
              </a:cxn>
              <a:cxn ang="0">
                <a:pos x="T4" y="T5"/>
              </a:cxn>
            </a:cxnLst>
            <a:rect l="0" t="0" r="r" b="b"/>
            <a:pathLst>
              <a:path w="21600" h="14942" fill="none" extrusionOk="0">
                <a:moveTo>
                  <a:pt x="1361" y="14941"/>
                </a:moveTo>
                <a:cubicBezTo>
                  <a:pt x="461" y="12527"/>
                  <a:pt x="0" y="9971"/>
                  <a:pt x="0" y="7395"/>
                </a:cubicBezTo>
                <a:cubicBezTo>
                  <a:pt x="0" y="4872"/>
                  <a:pt x="441" y="2369"/>
                  <a:pt x="1305" y="0"/>
                </a:cubicBezTo>
              </a:path>
              <a:path w="21600" h="14942" stroke="0" extrusionOk="0">
                <a:moveTo>
                  <a:pt x="1361" y="14941"/>
                </a:moveTo>
                <a:cubicBezTo>
                  <a:pt x="461" y="12527"/>
                  <a:pt x="0" y="9971"/>
                  <a:pt x="0" y="7395"/>
                </a:cubicBezTo>
                <a:cubicBezTo>
                  <a:pt x="0" y="4872"/>
                  <a:pt x="441" y="2369"/>
                  <a:pt x="1305" y="0"/>
                </a:cubicBezTo>
                <a:lnTo>
                  <a:pt x="21600" y="7395"/>
                </a:lnTo>
                <a:close/>
              </a:path>
            </a:pathLst>
          </a:custGeom>
          <a:solidFill>
            <a:schemeClr val="bg1"/>
          </a:solidFill>
          <a:ln w="9525">
            <a:solidFill>
              <a:schemeClr val="bg1"/>
            </a:solidFill>
            <a:round/>
            <a:headEnd/>
            <a:tailEnd/>
          </a:ln>
        </p:spPr>
        <p:txBody>
          <a:bodyPr>
            <a:prstTxWarp prst="textNoShape">
              <a:avLst/>
            </a:prstTxWarp>
          </a:bodyPr>
          <a:lstStyle/>
          <a:p>
            <a:endParaRPr lang="fr-FR"/>
          </a:p>
        </p:txBody>
      </p:sp>
      <p:sp>
        <p:nvSpPr>
          <p:cNvPr id="114760" name="Line 72"/>
          <p:cNvSpPr>
            <a:spLocks noChangeShapeType="1"/>
          </p:cNvSpPr>
          <p:nvPr/>
        </p:nvSpPr>
        <p:spPr bwMode="auto">
          <a:xfrm>
            <a:off x="7243763" y="3592513"/>
            <a:ext cx="201612" cy="1587"/>
          </a:xfrm>
          <a:prstGeom prst="line">
            <a:avLst/>
          </a:prstGeom>
          <a:noFill/>
          <a:ln w="7938">
            <a:solidFill>
              <a:schemeClr val="bg1"/>
            </a:solidFill>
            <a:round/>
            <a:headEnd/>
            <a:tailEnd/>
          </a:ln>
        </p:spPr>
        <p:txBody>
          <a:bodyPr>
            <a:prstTxWarp prst="textNoShape">
              <a:avLst/>
            </a:prstTxWarp>
          </a:bodyPr>
          <a:lstStyle/>
          <a:p>
            <a:endParaRPr lang="fr-FR"/>
          </a:p>
        </p:txBody>
      </p:sp>
      <p:sp>
        <p:nvSpPr>
          <p:cNvPr id="114761" name="Line 73"/>
          <p:cNvSpPr>
            <a:spLocks noChangeShapeType="1"/>
          </p:cNvSpPr>
          <p:nvPr/>
        </p:nvSpPr>
        <p:spPr bwMode="auto">
          <a:xfrm>
            <a:off x="7216775" y="5176838"/>
            <a:ext cx="201613" cy="1587"/>
          </a:xfrm>
          <a:prstGeom prst="line">
            <a:avLst/>
          </a:prstGeom>
          <a:noFill/>
          <a:ln w="7938">
            <a:solidFill>
              <a:schemeClr val="bg1"/>
            </a:solidFill>
            <a:round/>
            <a:headEnd/>
            <a:tailEnd type="triangle" w="med" len="med"/>
          </a:ln>
        </p:spPr>
        <p:txBody>
          <a:bodyPr>
            <a:prstTxWarp prst="textNoShape">
              <a:avLst/>
            </a:prstTxWarp>
          </a:bodyPr>
          <a:lstStyle/>
          <a:p>
            <a:endParaRPr lang="fr-FR"/>
          </a:p>
        </p:txBody>
      </p:sp>
      <p:sp>
        <p:nvSpPr>
          <p:cNvPr id="114762" name="Line 74"/>
          <p:cNvSpPr>
            <a:spLocks noChangeShapeType="1"/>
          </p:cNvSpPr>
          <p:nvPr/>
        </p:nvSpPr>
        <p:spPr bwMode="auto">
          <a:xfrm flipH="1">
            <a:off x="7964488" y="5203825"/>
            <a:ext cx="201612" cy="1588"/>
          </a:xfrm>
          <a:prstGeom prst="line">
            <a:avLst/>
          </a:prstGeom>
          <a:noFill/>
          <a:ln w="7938">
            <a:solidFill>
              <a:schemeClr val="bg1"/>
            </a:solidFill>
            <a:round/>
            <a:headEnd/>
            <a:tailEnd type="triangle" w="med" len="med"/>
          </a:ln>
        </p:spPr>
        <p:txBody>
          <a:bodyPr>
            <a:prstTxWarp prst="textNoShape">
              <a:avLst/>
            </a:prstTxWarp>
          </a:bodyPr>
          <a:lstStyle/>
          <a:p>
            <a:endParaRPr lang="fr-FR"/>
          </a:p>
        </p:txBody>
      </p:sp>
      <p:sp>
        <p:nvSpPr>
          <p:cNvPr id="114763" name="Arc 75"/>
          <p:cNvSpPr>
            <a:spLocks/>
          </p:cNvSpPr>
          <p:nvPr/>
        </p:nvSpPr>
        <p:spPr bwMode="auto">
          <a:xfrm>
            <a:off x="7899400" y="3559175"/>
            <a:ext cx="66675" cy="53975"/>
          </a:xfrm>
          <a:custGeom>
            <a:avLst/>
            <a:gdLst>
              <a:gd name="G0" fmla="+- 0 0 0"/>
              <a:gd name="G1" fmla="+- 7395 0 0"/>
              <a:gd name="G2" fmla="+- 21600 0 0"/>
              <a:gd name="T0" fmla="*/ 20295 w 21600"/>
              <a:gd name="T1" fmla="*/ 0 h 14942"/>
              <a:gd name="T2" fmla="*/ 20239 w 21600"/>
              <a:gd name="T3" fmla="*/ 14942 h 14942"/>
              <a:gd name="T4" fmla="*/ 0 w 21600"/>
              <a:gd name="T5" fmla="*/ 7395 h 14942"/>
            </a:gdLst>
            <a:ahLst/>
            <a:cxnLst>
              <a:cxn ang="0">
                <a:pos x="T0" y="T1"/>
              </a:cxn>
              <a:cxn ang="0">
                <a:pos x="T2" y="T3"/>
              </a:cxn>
              <a:cxn ang="0">
                <a:pos x="T4" y="T5"/>
              </a:cxn>
            </a:cxnLst>
            <a:rect l="0" t="0" r="r" b="b"/>
            <a:pathLst>
              <a:path w="21600" h="14942" fill="none" extrusionOk="0">
                <a:moveTo>
                  <a:pt x="20294" y="0"/>
                </a:moveTo>
                <a:cubicBezTo>
                  <a:pt x="21158" y="2369"/>
                  <a:pt x="21600" y="4872"/>
                  <a:pt x="21600" y="7395"/>
                </a:cubicBezTo>
                <a:cubicBezTo>
                  <a:pt x="21600" y="9971"/>
                  <a:pt x="21138" y="12527"/>
                  <a:pt x="20238" y="14941"/>
                </a:cubicBezTo>
              </a:path>
              <a:path w="21600" h="14942" stroke="0" extrusionOk="0">
                <a:moveTo>
                  <a:pt x="20294" y="0"/>
                </a:moveTo>
                <a:cubicBezTo>
                  <a:pt x="21158" y="2369"/>
                  <a:pt x="21600" y="4872"/>
                  <a:pt x="21600" y="7395"/>
                </a:cubicBezTo>
                <a:cubicBezTo>
                  <a:pt x="21600" y="9971"/>
                  <a:pt x="21138" y="12527"/>
                  <a:pt x="20238" y="14941"/>
                </a:cubicBezTo>
                <a:lnTo>
                  <a:pt x="0" y="7395"/>
                </a:lnTo>
                <a:close/>
              </a:path>
            </a:pathLst>
          </a:custGeom>
          <a:solidFill>
            <a:schemeClr val="bg1"/>
          </a:solidFill>
          <a:ln w="9525">
            <a:solidFill>
              <a:schemeClr val="bg1"/>
            </a:solidFill>
            <a:round/>
            <a:headEnd/>
            <a:tailEnd/>
          </a:ln>
        </p:spPr>
        <p:txBody>
          <a:bodyPr>
            <a:prstTxWarp prst="textNoShape">
              <a:avLst/>
            </a:prstTxWarp>
          </a:bodyPr>
          <a:lstStyle/>
          <a:p>
            <a:endParaRPr lang="fr-FR"/>
          </a:p>
        </p:txBody>
      </p:sp>
      <p:sp>
        <p:nvSpPr>
          <p:cNvPr id="114764" name="Line 76"/>
          <p:cNvSpPr>
            <a:spLocks noChangeShapeType="1"/>
          </p:cNvSpPr>
          <p:nvPr/>
        </p:nvSpPr>
        <p:spPr bwMode="auto">
          <a:xfrm flipH="1">
            <a:off x="7964488" y="3586163"/>
            <a:ext cx="201612" cy="1587"/>
          </a:xfrm>
          <a:prstGeom prst="line">
            <a:avLst/>
          </a:prstGeom>
          <a:noFill/>
          <a:ln w="7938">
            <a:solidFill>
              <a:schemeClr val="bg1"/>
            </a:solidFill>
            <a:round/>
            <a:headEnd/>
            <a:tailEnd/>
          </a:ln>
        </p:spPr>
        <p:txBody>
          <a:bodyPr>
            <a:prstTxWarp prst="textNoShape">
              <a:avLst/>
            </a:prstTxWarp>
          </a:bodyPr>
          <a:lstStyle/>
          <a:p>
            <a:endParaRPr lang="fr-FR"/>
          </a:p>
        </p:txBody>
      </p:sp>
      <p:sp>
        <p:nvSpPr>
          <p:cNvPr id="114765" name="Rectangle 77"/>
          <p:cNvSpPr>
            <a:spLocks noChangeArrowheads="1"/>
          </p:cNvSpPr>
          <p:nvPr/>
        </p:nvSpPr>
        <p:spPr bwMode="auto">
          <a:xfrm>
            <a:off x="7310438" y="3413125"/>
            <a:ext cx="100012" cy="182563"/>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chemeClr val="bg1"/>
                </a:solidFill>
                <a:latin typeface="Georgia" charset="0"/>
              </a:rPr>
              <a:t>E</a:t>
            </a:r>
            <a:endParaRPr lang="en-US">
              <a:solidFill>
                <a:schemeClr val="bg1"/>
              </a:solidFill>
              <a:latin typeface="Arial" charset="0"/>
            </a:endParaRPr>
          </a:p>
        </p:txBody>
      </p:sp>
      <p:sp>
        <p:nvSpPr>
          <p:cNvPr id="114766" name="Rectangle 78"/>
          <p:cNvSpPr>
            <a:spLocks noChangeArrowheads="1"/>
          </p:cNvSpPr>
          <p:nvPr/>
        </p:nvSpPr>
        <p:spPr bwMode="auto">
          <a:xfrm>
            <a:off x="8048625" y="5033963"/>
            <a:ext cx="100013" cy="182562"/>
          </a:xfrm>
          <a:prstGeom prst="rect">
            <a:avLst/>
          </a:prstGeom>
          <a:noFill/>
          <a:ln w="9525">
            <a:noFill/>
            <a:miter lim="800000"/>
            <a:headEnd/>
            <a:tailEnd/>
          </a:ln>
        </p:spPr>
        <p:txBody>
          <a:bodyPr wrap="none" lIns="0" tIns="0" rIns="0" bIns="0">
            <a:prstTxWarp prst="textNoShape">
              <a:avLst/>
            </a:prstTxWarp>
            <a:spAutoFit/>
          </a:bodyPr>
          <a:lstStyle/>
          <a:p>
            <a:pPr algn="ctr"/>
            <a:r>
              <a:rPr lang="en-US" sz="1200">
                <a:solidFill>
                  <a:schemeClr val="bg1"/>
                </a:solidFill>
                <a:latin typeface="Georgia" charset="0"/>
              </a:rPr>
              <a:t>E</a:t>
            </a:r>
            <a:endParaRPr lang="en-US">
              <a:latin typeface="Arial" charset="0"/>
            </a:endParaRPr>
          </a:p>
        </p:txBody>
      </p:sp>
      <p:sp>
        <p:nvSpPr>
          <p:cNvPr id="114767" name="Line 79"/>
          <p:cNvSpPr>
            <a:spLocks noChangeShapeType="1"/>
          </p:cNvSpPr>
          <p:nvPr/>
        </p:nvSpPr>
        <p:spPr bwMode="auto">
          <a:xfrm flipH="1" flipV="1">
            <a:off x="8172450" y="2476500"/>
            <a:ext cx="144463" cy="647700"/>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68" name="Arc 80"/>
          <p:cNvSpPr>
            <a:spLocks/>
          </p:cNvSpPr>
          <p:nvPr/>
        </p:nvSpPr>
        <p:spPr bwMode="auto">
          <a:xfrm>
            <a:off x="8382000" y="3940175"/>
            <a:ext cx="46038" cy="79375"/>
          </a:xfrm>
          <a:custGeom>
            <a:avLst/>
            <a:gdLst>
              <a:gd name="G0" fmla="+- 7547 0 0"/>
              <a:gd name="G1" fmla="+- 21600 0 0"/>
              <a:gd name="G2" fmla="+- 21600 0 0"/>
              <a:gd name="T0" fmla="*/ 0 w 14942"/>
              <a:gd name="T1" fmla="*/ 1361 h 21600"/>
              <a:gd name="T2" fmla="*/ 14942 w 14942"/>
              <a:gd name="T3" fmla="*/ 1305 h 21600"/>
              <a:gd name="T4" fmla="*/ 7547 w 14942"/>
              <a:gd name="T5" fmla="*/ 21600 h 21600"/>
            </a:gdLst>
            <a:ahLst/>
            <a:cxnLst>
              <a:cxn ang="0">
                <a:pos x="T0" y="T1"/>
              </a:cxn>
              <a:cxn ang="0">
                <a:pos x="T2" y="T3"/>
              </a:cxn>
              <a:cxn ang="0">
                <a:pos x="T4" y="T5"/>
              </a:cxn>
            </a:cxnLst>
            <a:rect l="0" t="0" r="r" b="b"/>
            <a:pathLst>
              <a:path w="14942" h="21600" fill="none" extrusionOk="0">
                <a:moveTo>
                  <a:pt x="0" y="1361"/>
                </a:moveTo>
                <a:cubicBezTo>
                  <a:pt x="2414" y="461"/>
                  <a:pt x="4970" y="-1"/>
                  <a:pt x="7547" y="-1"/>
                </a:cubicBezTo>
                <a:cubicBezTo>
                  <a:pt x="10069" y="-1"/>
                  <a:pt x="12572" y="441"/>
                  <a:pt x="14941" y="1305"/>
                </a:cubicBezTo>
              </a:path>
              <a:path w="14942" h="21600" stroke="0" extrusionOk="0">
                <a:moveTo>
                  <a:pt x="0" y="1361"/>
                </a:moveTo>
                <a:cubicBezTo>
                  <a:pt x="2414" y="461"/>
                  <a:pt x="4970" y="-1"/>
                  <a:pt x="7547" y="-1"/>
                </a:cubicBezTo>
                <a:cubicBezTo>
                  <a:pt x="10069" y="-1"/>
                  <a:pt x="12572" y="441"/>
                  <a:pt x="14941" y="1305"/>
                </a:cubicBezTo>
                <a:lnTo>
                  <a:pt x="7547" y="21600"/>
                </a:lnTo>
                <a:close/>
              </a:path>
            </a:pathLst>
          </a:custGeom>
          <a:solidFill>
            <a:srgbClr val="000000"/>
          </a:solidFill>
          <a:ln w="9525">
            <a:noFill/>
            <a:round/>
            <a:headEnd/>
            <a:tailEnd/>
          </a:ln>
        </p:spPr>
        <p:txBody>
          <a:bodyPr>
            <a:prstTxWarp prst="textNoShape">
              <a:avLst/>
            </a:prstTxWarp>
          </a:bodyPr>
          <a:lstStyle/>
          <a:p>
            <a:endParaRPr lang="fr-FR"/>
          </a:p>
        </p:txBody>
      </p:sp>
      <p:sp>
        <p:nvSpPr>
          <p:cNvPr id="114769" name="Line 81"/>
          <p:cNvSpPr>
            <a:spLocks noChangeShapeType="1"/>
          </p:cNvSpPr>
          <p:nvPr/>
        </p:nvSpPr>
        <p:spPr bwMode="auto">
          <a:xfrm flipV="1">
            <a:off x="8404225" y="2989263"/>
            <a:ext cx="1588" cy="950912"/>
          </a:xfrm>
          <a:prstGeom prst="line">
            <a:avLst/>
          </a:prstGeom>
          <a:noFill/>
          <a:ln w="7938">
            <a:solidFill>
              <a:srgbClr val="000000"/>
            </a:solidFill>
            <a:round/>
            <a:headEnd/>
            <a:tailEnd/>
          </a:ln>
        </p:spPr>
        <p:txBody>
          <a:bodyPr>
            <a:prstTxWarp prst="textNoShape">
              <a:avLst/>
            </a:prstTxWarp>
          </a:bodyPr>
          <a:lstStyle/>
          <a:p>
            <a:endParaRPr lang="fr-FR"/>
          </a:p>
        </p:txBody>
      </p:sp>
      <p:sp>
        <p:nvSpPr>
          <p:cNvPr id="114770" name="Line 82"/>
          <p:cNvSpPr>
            <a:spLocks noChangeShapeType="1"/>
          </p:cNvSpPr>
          <p:nvPr/>
        </p:nvSpPr>
        <p:spPr bwMode="auto">
          <a:xfrm>
            <a:off x="3492500" y="2692400"/>
            <a:ext cx="2016125" cy="2449513"/>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71" name="Oval 83"/>
          <p:cNvSpPr>
            <a:spLocks noChangeArrowheads="1"/>
          </p:cNvSpPr>
          <p:nvPr/>
        </p:nvSpPr>
        <p:spPr bwMode="auto">
          <a:xfrm>
            <a:off x="7721600" y="4284663"/>
            <a:ext cx="73025" cy="87312"/>
          </a:xfrm>
          <a:prstGeom prst="ellipse">
            <a:avLst/>
          </a:prstGeom>
          <a:solidFill>
            <a:srgbClr val="FF0000"/>
          </a:solidFill>
          <a:ln w="7938">
            <a:solidFill>
              <a:srgbClr val="FF0000"/>
            </a:solidFill>
            <a:round/>
            <a:headEnd/>
            <a:tailEnd/>
          </a:ln>
        </p:spPr>
        <p:txBody>
          <a:bodyPr>
            <a:prstTxWarp prst="textNoShape">
              <a:avLst/>
            </a:prstTxWarp>
          </a:bodyPr>
          <a:lstStyle/>
          <a:p>
            <a:endParaRPr lang="fr-FR"/>
          </a:p>
        </p:txBody>
      </p:sp>
      <p:sp>
        <p:nvSpPr>
          <p:cNvPr id="114772" name="Line 84"/>
          <p:cNvSpPr>
            <a:spLocks noChangeShapeType="1"/>
          </p:cNvSpPr>
          <p:nvPr/>
        </p:nvSpPr>
        <p:spPr bwMode="auto">
          <a:xfrm flipH="1" flipV="1">
            <a:off x="6877050" y="2981325"/>
            <a:ext cx="349250" cy="314325"/>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73" name="Arc 85"/>
          <p:cNvSpPr>
            <a:spLocks/>
          </p:cNvSpPr>
          <p:nvPr/>
        </p:nvSpPr>
        <p:spPr bwMode="auto">
          <a:xfrm>
            <a:off x="6877050" y="5056188"/>
            <a:ext cx="57150" cy="76200"/>
          </a:xfrm>
          <a:custGeom>
            <a:avLst/>
            <a:gdLst>
              <a:gd name="G0" fmla="+- 0 0 0"/>
              <a:gd name="G1" fmla="+- 0 0 0"/>
              <a:gd name="G2" fmla="+- 21600 0 0"/>
              <a:gd name="T0" fmla="*/ 18384 w 18384"/>
              <a:gd name="T1" fmla="*/ 11340 h 20608"/>
              <a:gd name="T2" fmla="*/ 6472 w 18384"/>
              <a:gd name="T3" fmla="*/ 20608 h 20608"/>
              <a:gd name="T4" fmla="*/ 0 w 18384"/>
              <a:gd name="T5" fmla="*/ 0 h 20608"/>
            </a:gdLst>
            <a:ahLst/>
            <a:cxnLst>
              <a:cxn ang="0">
                <a:pos x="T0" y="T1"/>
              </a:cxn>
              <a:cxn ang="0">
                <a:pos x="T2" y="T3"/>
              </a:cxn>
              <a:cxn ang="0">
                <a:pos x="T4" y="T5"/>
              </a:cxn>
            </a:cxnLst>
            <a:rect l="0" t="0" r="r" b="b"/>
            <a:pathLst>
              <a:path w="18384" h="20608" fill="none" extrusionOk="0">
                <a:moveTo>
                  <a:pt x="18383" y="11339"/>
                </a:moveTo>
                <a:cubicBezTo>
                  <a:pt x="15656" y="15760"/>
                  <a:pt x="11427" y="19051"/>
                  <a:pt x="6471" y="20607"/>
                </a:cubicBezTo>
              </a:path>
              <a:path w="18384" h="20608" stroke="0" extrusionOk="0">
                <a:moveTo>
                  <a:pt x="18383" y="11339"/>
                </a:moveTo>
                <a:cubicBezTo>
                  <a:pt x="15656" y="15760"/>
                  <a:pt x="11427" y="19051"/>
                  <a:pt x="6471" y="20607"/>
                </a:cubicBezTo>
                <a:lnTo>
                  <a:pt x="0" y="0"/>
                </a:lnTo>
                <a:close/>
              </a:path>
            </a:pathLst>
          </a:custGeom>
          <a:solidFill>
            <a:srgbClr val="000000"/>
          </a:solidFill>
          <a:ln w="9525">
            <a:noFill/>
            <a:round/>
            <a:headEnd/>
            <a:tailEnd/>
          </a:ln>
        </p:spPr>
        <p:txBody>
          <a:bodyPr>
            <a:prstTxWarp prst="textNoShape">
              <a:avLst/>
            </a:prstTxWarp>
          </a:bodyPr>
          <a:lstStyle/>
          <a:p>
            <a:endParaRPr lang="fr-FR"/>
          </a:p>
        </p:txBody>
      </p:sp>
      <p:sp>
        <p:nvSpPr>
          <p:cNvPr id="114774" name="Line 86"/>
          <p:cNvSpPr>
            <a:spLocks noChangeShapeType="1"/>
          </p:cNvSpPr>
          <p:nvPr/>
        </p:nvSpPr>
        <p:spPr bwMode="auto">
          <a:xfrm flipH="1">
            <a:off x="5435600" y="5118100"/>
            <a:ext cx="1441450" cy="742950"/>
          </a:xfrm>
          <a:prstGeom prst="line">
            <a:avLst/>
          </a:prstGeom>
          <a:noFill/>
          <a:ln w="28575">
            <a:solidFill>
              <a:schemeClr val="folHlink"/>
            </a:solidFill>
            <a:round/>
            <a:headEnd type="triangle" w="med" len="med"/>
            <a:tailEnd/>
          </a:ln>
        </p:spPr>
        <p:txBody>
          <a:bodyPr>
            <a:prstTxWarp prst="textNoShape">
              <a:avLst/>
            </a:prstTxWarp>
          </a:bodyPr>
          <a:lstStyle/>
          <a:p>
            <a:endParaRPr lang="fr-FR"/>
          </a:p>
        </p:txBody>
      </p:sp>
      <p:sp>
        <p:nvSpPr>
          <p:cNvPr id="114775" name="Line 87"/>
          <p:cNvSpPr>
            <a:spLocks noChangeShapeType="1"/>
          </p:cNvSpPr>
          <p:nvPr/>
        </p:nvSpPr>
        <p:spPr bwMode="auto">
          <a:xfrm>
            <a:off x="8018463" y="6021388"/>
            <a:ext cx="576262" cy="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76" name="Line 88"/>
          <p:cNvSpPr>
            <a:spLocks noChangeShapeType="1"/>
          </p:cNvSpPr>
          <p:nvPr/>
        </p:nvSpPr>
        <p:spPr bwMode="auto">
          <a:xfrm flipH="1">
            <a:off x="6865938" y="6021388"/>
            <a:ext cx="733425" cy="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77" name="Text Box 89"/>
          <p:cNvSpPr txBox="1">
            <a:spLocks noChangeArrowheads="1"/>
          </p:cNvSpPr>
          <p:nvPr/>
        </p:nvSpPr>
        <p:spPr bwMode="auto">
          <a:xfrm>
            <a:off x="7585075" y="5870575"/>
            <a:ext cx="425450" cy="274638"/>
          </a:xfrm>
          <a:prstGeom prst="rect">
            <a:avLst/>
          </a:prstGeom>
          <a:noFill/>
          <a:ln w="12700">
            <a:noFill/>
            <a:miter lim="800000"/>
            <a:headEnd/>
            <a:tailEnd/>
          </a:ln>
          <a:effectLst/>
        </p:spPr>
        <p:txBody>
          <a:bodyPr wrap="none" anchor="ctr">
            <a:prstTxWarp prst="textNoShape">
              <a:avLst/>
            </a:prstTxWarp>
            <a:spAutoFit/>
          </a:bodyPr>
          <a:lstStyle/>
          <a:p>
            <a:pPr algn="ctr"/>
            <a:r>
              <a:rPr lang="en-US" sz="1200" b="1">
                <a:latin typeface="Times New Roman" charset="0"/>
              </a:rPr>
              <a:t>5 m</a:t>
            </a:r>
          </a:p>
        </p:txBody>
      </p:sp>
      <p:grpSp>
        <p:nvGrpSpPr>
          <p:cNvPr id="114778" name="Group 90"/>
          <p:cNvGrpSpPr>
            <a:grpSpLocks/>
          </p:cNvGrpSpPr>
          <p:nvPr/>
        </p:nvGrpSpPr>
        <p:grpSpPr bwMode="auto">
          <a:xfrm>
            <a:off x="6300192" y="3140968"/>
            <a:ext cx="539750" cy="2386012"/>
            <a:chOff x="3283" y="1152"/>
            <a:chExt cx="494" cy="1824"/>
          </a:xfrm>
        </p:grpSpPr>
        <p:grpSp>
          <p:nvGrpSpPr>
            <p:cNvPr id="114779" name="Group 91"/>
            <p:cNvGrpSpPr>
              <a:grpSpLocks/>
            </p:cNvGrpSpPr>
            <p:nvPr/>
          </p:nvGrpSpPr>
          <p:grpSpPr bwMode="auto">
            <a:xfrm>
              <a:off x="3504" y="1152"/>
              <a:ext cx="0" cy="1824"/>
              <a:chOff x="3600" y="1152"/>
              <a:chExt cx="0" cy="1824"/>
            </a:xfrm>
          </p:grpSpPr>
          <p:sp>
            <p:nvSpPr>
              <p:cNvPr id="114780" name="Line 92"/>
              <p:cNvSpPr>
                <a:spLocks noChangeShapeType="1"/>
              </p:cNvSpPr>
              <p:nvPr/>
            </p:nvSpPr>
            <p:spPr bwMode="auto">
              <a:xfrm>
                <a:off x="3600" y="2352"/>
                <a:ext cx="0" cy="624"/>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81" name="Line 93"/>
              <p:cNvSpPr>
                <a:spLocks noChangeShapeType="1"/>
              </p:cNvSpPr>
              <p:nvPr/>
            </p:nvSpPr>
            <p:spPr bwMode="auto">
              <a:xfrm rot="-10800000">
                <a:off x="3600" y="1152"/>
                <a:ext cx="0" cy="960"/>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grpSp>
        <p:sp>
          <p:nvSpPr>
            <p:cNvPr id="114782" name="Text Box 94"/>
            <p:cNvSpPr txBox="1">
              <a:spLocks noChangeArrowheads="1"/>
            </p:cNvSpPr>
            <p:nvPr/>
          </p:nvSpPr>
          <p:spPr bwMode="auto">
            <a:xfrm>
              <a:off x="3283" y="2142"/>
              <a:ext cx="494" cy="210"/>
            </a:xfrm>
            <a:prstGeom prst="rect">
              <a:avLst/>
            </a:prstGeom>
            <a:noFill/>
            <a:ln w="12700">
              <a:noFill/>
              <a:miter lim="800000"/>
              <a:headEnd/>
              <a:tailEnd/>
            </a:ln>
            <a:effectLst/>
          </p:spPr>
          <p:txBody>
            <a:bodyPr wrap="none" anchor="ctr">
              <a:prstTxWarp prst="textNoShape">
                <a:avLst/>
              </a:prstTxWarp>
              <a:spAutoFit/>
            </a:bodyPr>
            <a:lstStyle/>
            <a:p>
              <a:pPr algn="ctr"/>
              <a:r>
                <a:rPr lang="en-US" sz="1200" b="1">
                  <a:latin typeface="Times New Roman" charset="0"/>
                </a:rPr>
                <a:t>5.6 m</a:t>
              </a:r>
            </a:p>
          </p:txBody>
        </p:sp>
      </p:grpSp>
      <p:sp>
        <p:nvSpPr>
          <p:cNvPr id="114783" name="Oval 95"/>
          <p:cNvSpPr>
            <a:spLocks noChangeArrowheads="1"/>
          </p:cNvSpPr>
          <p:nvPr/>
        </p:nvSpPr>
        <p:spPr bwMode="auto">
          <a:xfrm>
            <a:off x="6604000" y="4137025"/>
            <a:ext cx="261938" cy="314325"/>
          </a:xfrm>
          <a:prstGeom prst="ellipse">
            <a:avLst/>
          </a:prstGeom>
          <a:solidFill>
            <a:schemeClr val="bg1"/>
          </a:solidFill>
          <a:ln w="12700">
            <a:solidFill>
              <a:schemeClr val="bg1"/>
            </a:solidFill>
            <a:round/>
            <a:headEnd/>
            <a:tailEnd/>
          </a:ln>
          <a:effectLst/>
        </p:spPr>
        <p:txBody>
          <a:bodyPr wrap="none" anchor="ctr">
            <a:prstTxWarp prst="textNoShape">
              <a:avLst/>
            </a:prstTxWarp>
          </a:bodyPr>
          <a:lstStyle/>
          <a:p>
            <a:endParaRPr lang="fr-FR"/>
          </a:p>
        </p:txBody>
      </p:sp>
      <p:sp>
        <p:nvSpPr>
          <p:cNvPr id="114784" name="Text Box 96"/>
          <p:cNvSpPr txBox="1">
            <a:spLocks noChangeArrowheads="1"/>
          </p:cNvSpPr>
          <p:nvPr/>
        </p:nvSpPr>
        <p:spPr bwMode="auto">
          <a:xfrm>
            <a:off x="6597650" y="4176713"/>
            <a:ext cx="374650" cy="274637"/>
          </a:xfrm>
          <a:prstGeom prst="rect">
            <a:avLst/>
          </a:prstGeom>
          <a:noFill/>
          <a:ln w="12700">
            <a:noFill/>
            <a:miter lim="800000"/>
            <a:headEnd/>
            <a:tailEnd/>
          </a:ln>
          <a:effectLst/>
        </p:spPr>
        <p:txBody>
          <a:bodyPr wrap="none" anchor="ctr">
            <a:prstTxWarp prst="textNoShape">
              <a:avLst/>
            </a:prstTxWarp>
            <a:spAutoFit/>
          </a:bodyPr>
          <a:lstStyle/>
          <a:p>
            <a:pPr algn="ctr"/>
            <a:r>
              <a:rPr lang="en-US" sz="1200" b="1">
                <a:latin typeface="Times New Roman" charset="0"/>
              </a:rPr>
              <a:t>1.6</a:t>
            </a:r>
          </a:p>
        </p:txBody>
      </p:sp>
      <p:sp>
        <p:nvSpPr>
          <p:cNvPr id="114785" name="Line 97"/>
          <p:cNvSpPr>
            <a:spLocks noChangeShapeType="1"/>
          </p:cNvSpPr>
          <p:nvPr/>
        </p:nvSpPr>
        <p:spPr bwMode="auto">
          <a:xfrm flipV="1">
            <a:off x="6865938" y="4011613"/>
            <a:ext cx="0" cy="188912"/>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86" name="Line 98"/>
          <p:cNvSpPr>
            <a:spLocks noChangeShapeType="1"/>
          </p:cNvSpPr>
          <p:nvPr/>
        </p:nvSpPr>
        <p:spPr bwMode="auto">
          <a:xfrm>
            <a:off x="6865938" y="4451350"/>
            <a:ext cx="0" cy="188913"/>
          </a:xfrm>
          <a:prstGeom prst="line">
            <a:avLst/>
          </a:prstGeom>
          <a:noFill/>
          <a:ln w="12700">
            <a:solidFill>
              <a:schemeClr val="tx1"/>
            </a:solidFill>
            <a:round/>
            <a:headEnd/>
            <a:tailEnd type="triangle" w="med" len="med"/>
          </a:ln>
          <a:effectLst/>
        </p:spPr>
        <p:txBody>
          <a:bodyPr wrap="none" anchor="ctr">
            <a:prstTxWarp prst="textNoShape">
              <a:avLst/>
            </a:prstTxWarp>
          </a:bodyPr>
          <a:lstStyle/>
          <a:p>
            <a:endParaRPr lang="fr-FR"/>
          </a:p>
        </p:txBody>
      </p:sp>
      <p:sp>
        <p:nvSpPr>
          <p:cNvPr id="114787" name="Text Box 99"/>
          <p:cNvSpPr txBox="1">
            <a:spLocks noChangeArrowheads="1"/>
          </p:cNvSpPr>
          <p:nvPr/>
        </p:nvSpPr>
        <p:spPr bwMode="auto">
          <a:xfrm>
            <a:off x="6877050" y="3695700"/>
            <a:ext cx="912813" cy="274638"/>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chemeClr val="bg1"/>
                </a:solidFill>
                <a:latin typeface="Arial" charset="0"/>
              </a:rPr>
              <a:t>400 V / cm</a:t>
            </a:r>
            <a:endParaRPr lang="en-US">
              <a:solidFill>
                <a:schemeClr val="bg1"/>
              </a:solidFill>
              <a:latin typeface="Arial" charset="0"/>
            </a:endParaRPr>
          </a:p>
        </p:txBody>
      </p:sp>
      <p:sp>
        <p:nvSpPr>
          <p:cNvPr id="114788" name="Text Box 100"/>
          <p:cNvSpPr txBox="1">
            <a:spLocks noChangeArrowheads="1"/>
          </p:cNvSpPr>
          <p:nvPr/>
        </p:nvSpPr>
        <p:spPr bwMode="auto">
          <a:xfrm>
            <a:off x="6897688" y="4702175"/>
            <a:ext cx="809625" cy="274638"/>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chemeClr val="bg1"/>
                </a:solidFill>
                <a:latin typeface="Arial" charset="0"/>
              </a:rPr>
              <a:t>NE / CO</a:t>
            </a:r>
            <a:r>
              <a:rPr lang="en-US" sz="1200" baseline="-25000">
                <a:solidFill>
                  <a:schemeClr val="bg1"/>
                </a:solidFill>
                <a:latin typeface="Arial" charset="0"/>
              </a:rPr>
              <a:t>2</a:t>
            </a:r>
            <a:endParaRPr lang="en-US">
              <a:solidFill>
                <a:srgbClr val="66FFFF"/>
              </a:solidFill>
              <a:latin typeface="Arial" charset="0"/>
            </a:endParaRPr>
          </a:p>
        </p:txBody>
      </p:sp>
      <p:sp>
        <p:nvSpPr>
          <p:cNvPr id="114789" name="Line 101"/>
          <p:cNvSpPr>
            <a:spLocks noChangeShapeType="1"/>
          </p:cNvSpPr>
          <p:nvPr/>
        </p:nvSpPr>
        <p:spPr bwMode="auto">
          <a:xfrm>
            <a:off x="7756525" y="4827588"/>
            <a:ext cx="785813" cy="0"/>
          </a:xfrm>
          <a:prstGeom prst="line">
            <a:avLst/>
          </a:prstGeom>
          <a:noFill/>
          <a:ln w="12700" cap="sq">
            <a:solidFill>
              <a:schemeClr val="bg1"/>
            </a:solidFill>
            <a:miter lim="800000"/>
            <a:headEnd type="triangle" w="med" len="med"/>
            <a:tailEnd type="triangle" w="med" len="med"/>
          </a:ln>
          <a:effectLst/>
        </p:spPr>
        <p:txBody>
          <a:bodyPr wrap="none" anchor="ctr">
            <a:prstTxWarp prst="textNoShape">
              <a:avLst/>
            </a:prstTxWarp>
          </a:bodyPr>
          <a:lstStyle/>
          <a:p>
            <a:endParaRPr lang="fr-FR"/>
          </a:p>
        </p:txBody>
      </p:sp>
      <p:sp>
        <p:nvSpPr>
          <p:cNvPr id="114790" name="Text Box 102"/>
          <p:cNvSpPr txBox="1">
            <a:spLocks noChangeArrowheads="1"/>
          </p:cNvSpPr>
          <p:nvPr/>
        </p:nvSpPr>
        <p:spPr bwMode="auto">
          <a:xfrm>
            <a:off x="7888288" y="4789488"/>
            <a:ext cx="515937" cy="274637"/>
          </a:xfrm>
          <a:prstGeom prst="rect">
            <a:avLst/>
          </a:prstGeom>
          <a:noFill/>
          <a:ln w="12700" cap="sq">
            <a:noFill/>
            <a:miter lim="800000"/>
            <a:headEnd type="none" w="sm" len="sm"/>
            <a:tailEnd type="none" w="sm" len="sm"/>
          </a:ln>
          <a:effectLst/>
        </p:spPr>
        <p:txBody>
          <a:bodyPr wrap="none">
            <a:prstTxWarp prst="textNoShape">
              <a:avLst/>
            </a:prstTxWarp>
            <a:spAutoFit/>
          </a:bodyPr>
          <a:lstStyle/>
          <a:p>
            <a:pPr algn="ctr"/>
            <a:r>
              <a:rPr lang="en-US" sz="1200">
                <a:solidFill>
                  <a:schemeClr val="bg1"/>
                </a:solidFill>
                <a:latin typeface="Arial" charset="0"/>
              </a:rPr>
              <a:t>88</a:t>
            </a:r>
            <a:r>
              <a:rPr lang="en-US" sz="1200">
                <a:solidFill>
                  <a:schemeClr val="bg1"/>
                </a:solidFill>
              </a:rPr>
              <a:t>m</a:t>
            </a:r>
            <a:r>
              <a:rPr lang="en-US" sz="1200">
                <a:solidFill>
                  <a:schemeClr val="bg1"/>
                </a:solidFill>
                <a:latin typeface="Arial" charset="0"/>
              </a:rPr>
              <a:t>s</a:t>
            </a:r>
            <a:endParaRPr lang="en-US">
              <a:latin typeface="Arial" charset="0"/>
            </a:endParaRPr>
          </a:p>
        </p:txBody>
      </p:sp>
      <p:sp>
        <p:nvSpPr>
          <p:cNvPr id="114791" name="Text Box 103"/>
          <p:cNvSpPr txBox="1">
            <a:spLocks noChangeArrowheads="1"/>
          </p:cNvSpPr>
          <p:nvPr/>
        </p:nvSpPr>
        <p:spPr bwMode="auto">
          <a:xfrm>
            <a:off x="4932363" y="5861050"/>
            <a:ext cx="942975" cy="314325"/>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a:latin typeface="Arial" charset="0"/>
              </a:rPr>
              <a:t>End plate</a:t>
            </a:r>
          </a:p>
        </p:txBody>
      </p:sp>
      <p:sp>
        <p:nvSpPr>
          <p:cNvPr id="114792" name="Text Box 104"/>
          <p:cNvSpPr txBox="1">
            <a:spLocks noChangeArrowheads="1"/>
          </p:cNvSpPr>
          <p:nvPr/>
        </p:nvSpPr>
        <p:spPr bwMode="auto">
          <a:xfrm>
            <a:off x="4716463" y="5186363"/>
            <a:ext cx="1543050" cy="314325"/>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a:latin typeface="Arial" charset="0"/>
              </a:rPr>
              <a:t>Central electrode</a:t>
            </a:r>
          </a:p>
        </p:txBody>
      </p:sp>
      <p:sp>
        <p:nvSpPr>
          <p:cNvPr id="114793" name="Line 105"/>
          <p:cNvSpPr>
            <a:spLocks noChangeShapeType="1"/>
          </p:cNvSpPr>
          <p:nvPr/>
        </p:nvSpPr>
        <p:spPr bwMode="auto">
          <a:xfrm flipH="1" flipV="1">
            <a:off x="3132138" y="4997450"/>
            <a:ext cx="2303462" cy="863600"/>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94" name="Line 106"/>
          <p:cNvSpPr>
            <a:spLocks noChangeShapeType="1"/>
          </p:cNvSpPr>
          <p:nvPr/>
        </p:nvSpPr>
        <p:spPr bwMode="auto">
          <a:xfrm flipV="1">
            <a:off x="5508625" y="3557588"/>
            <a:ext cx="2232025" cy="1584325"/>
          </a:xfrm>
          <a:prstGeom prst="line">
            <a:avLst/>
          </a:prstGeom>
          <a:noFill/>
          <a:ln w="28575">
            <a:solidFill>
              <a:schemeClr val="folHlink"/>
            </a:solidFill>
            <a:round/>
            <a:headEnd/>
            <a:tailEnd type="triangle" w="med" len="med"/>
          </a:ln>
          <a:effectLst/>
        </p:spPr>
        <p:txBody>
          <a:bodyPr>
            <a:prstTxWarp prst="textNoShape">
              <a:avLst/>
            </a:prstTxWarp>
          </a:bodyPr>
          <a:lstStyle/>
          <a:p>
            <a:endParaRPr lang="fr-FR"/>
          </a:p>
        </p:txBody>
      </p:sp>
      <p:sp>
        <p:nvSpPr>
          <p:cNvPr id="114795" name="Text Box 107"/>
          <p:cNvSpPr txBox="1">
            <a:spLocks noChangeArrowheads="1"/>
          </p:cNvSpPr>
          <p:nvPr/>
        </p:nvSpPr>
        <p:spPr bwMode="auto">
          <a:xfrm>
            <a:off x="6300788" y="2667000"/>
            <a:ext cx="1139825" cy="314325"/>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a:latin typeface="Arial" charset="0"/>
              </a:rPr>
              <a:t>Drift volume</a:t>
            </a:r>
          </a:p>
        </p:txBody>
      </p:sp>
      <p:sp>
        <p:nvSpPr>
          <p:cNvPr id="114796" name="Text Box 108"/>
          <p:cNvSpPr txBox="1">
            <a:spLocks noChangeArrowheads="1"/>
          </p:cNvSpPr>
          <p:nvPr/>
        </p:nvSpPr>
        <p:spPr bwMode="auto">
          <a:xfrm>
            <a:off x="7451725" y="2189163"/>
            <a:ext cx="1312349" cy="307777"/>
          </a:xfrm>
          <a:prstGeom prst="rect">
            <a:avLst/>
          </a:prstGeom>
          <a:noFill/>
          <a:ln w="9525">
            <a:solidFill>
              <a:schemeClr val="folHlink"/>
            </a:solidFill>
            <a:miter lim="800000"/>
            <a:headEnd/>
            <a:tailEnd/>
          </a:ln>
          <a:effectLst/>
        </p:spPr>
        <p:txBody>
          <a:bodyPr wrap="none">
            <a:prstTxWarp prst="textNoShape">
              <a:avLst/>
            </a:prstTxWarp>
            <a:spAutoFit/>
          </a:bodyPr>
          <a:lstStyle/>
          <a:p>
            <a:pPr eaLnBrk="1" hangingPunct="1"/>
            <a:r>
              <a:rPr lang="en-US" sz="1400" dirty="0">
                <a:latin typeface="Arial" charset="0"/>
              </a:rPr>
              <a:t>CO</a:t>
            </a:r>
            <a:r>
              <a:rPr lang="en-US" sz="1400" baseline="-25000" dirty="0">
                <a:latin typeface="Arial" charset="0"/>
              </a:rPr>
              <a:t>2 </a:t>
            </a:r>
            <a:r>
              <a:rPr lang="en-US" sz="1400" dirty="0">
                <a:latin typeface="Arial" charset="0"/>
              </a:rPr>
              <a:t>insulation</a:t>
            </a:r>
          </a:p>
        </p:txBody>
      </p:sp>
      <p:sp>
        <p:nvSpPr>
          <p:cNvPr id="111" name="Rectangle 2"/>
          <p:cNvSpPr>
            <a:spLocks noGrp="1" noChangeArrowheads="1"/>
          </p:cNvSpPr>
          <p:nvPr>
            <p:ph type="title"/>
          </p:nvPr>
        </p:nvSpPr>
        <p:spPr>
          <a:xfrm>
            <a:off x="0" y="-27383"/>
            <a:ext cx="9144000" cy="576064"/>
          </a:xfrm>
        </p:spPr>
        <p:txBody>
          <a:bodyPr>
            <a:normAutofit fontScale="90000"/>
          </a:bodyPr>
          <a:lstStyle/>
          <a:p>
            <a:pPr eaLnBrk="1" hangingPunct="1">
              <a:defRPr/>
            </a:pPr>
            <a:r>
              <a:rPr lang="it-IT" sz="4000" dirty="0">
                <a:solidFill>
                  <a:srgbClr val="FF0000"/>
                </a:solidFill>
                <a:latin typeface="Liberation Serif"/>
              </a:rPr>
              <a:t>La camera a proiezione temporale (TPC)</a:t>
            </a:r>
          </a:p>
        </p:txBody>
      </p:sp>
      <p:cxnSp>
        <p:nvCxnSpPr>
          <p:cNvPr id="112" name="Connettore 1 8"/>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TextBox 112"/>
          <p:cNvSpPr txBox="1"/>
          <p:nvPr/>
        </p:nvSpPr>
        <p:spPr>
          <a:xfrm>
            <a:off x="3203848" y="692696"/>
            <a:ext cx="3960440" cy="646331"/>
          </a:xfrm>
          <a:prstGeom prst="rect">
            <a:avLst/>
          </a:prstGeom>
          <a:noFill/>
        </p:spPr>
        <p:txBody>
          <a:bodyPr wrap="square" rtlCol="0">
            <a:spAutoFit/>
          </a:bodyPr>
          <a:lstStyle/>
          <a:p>
            <a:r>
              <a:rPr lang="en-US" sz="3600" dirty="0" err="1">
                <a:solidFill>
                  <a:srgbClr val="FF0000"/>
                </a:solidFill>
              </a:rPr>
              <a:t>Tracciatore</a:t>
            </a:r>
            <a:r>
              <a:rPr lang="en-US" sz="3600" dirty="0">
                <a:solidFill>
                  <a:srgbClr val="FF0000"/>
                </a:solidFill>
              </a:rPr>
              <a:t>/PID</a:t>
            </a:r>
          </a:p>
        </p:txBody>
      </p:sp>
    </p:spTree>
    <p:extLst>
      <p:ext uri="{BB962C8B-B14F-4D97-AF65-F5344CB8AC3E}">
        <p14:creationId xmlns:p14="http://schemas.microsoft.com/office/powerpoint/2010/main" val="3183752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07B441-5312-499D-93C3-6E37886527FA}" type="slidenum">
              <a:rPr lang="it-IT" smtClean="0"/>
              <a:pPr/>
              <a:t>28</a:t>
            </a:fld>
            <a:endParaRPr lang="it-IT"/>
          </a:p>
        </p:txBody>
      </p:sp>
      <p:pic>
        <p:nvPicPr>
          <p:cNvPr id="4" name="Picture 3" descr="TPCPic.lowre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0"/>
            <a:ext cx="8945217" cy="6858000"/>
          </a:xfrm>
          <a:prstGeom prst="rect">
            <a:avLst/>
          </a:prstGeom>
        </p:spPr>
      </p:pic>
      <p:sp>
        <p:nvSpPr>
          <p:cNvPr id="5" name="Rectangle 2"/>
          <p:cNvSpPr>
            <a:spLocks noGrp="1" noChangeArrowheads="1"/>
          </p:cNvSpPr>
          <p:nvPr>
            <p:ph type="title"/>
          </p:nvPr>
        </p:nvSpPr>
        <p:spPr>
          <a:xfrm>
            <a:off x="0" y="-27383"/>
            <a:ext cx="9144000" cy="576064"/>
          </a:xfrm>
        </p:spPr>
        <p:txBody>
          <a:bodyPr>
            <a:normAutofit fontScale="90000"/>
          </a:bodyPr>
          <a:lstStyle/>
          <a:p>
            <a:pPr eaLnBrk="1" hangingPunct="1">
              <a:defRPr/>
            </a:pPr>
            <a:r>
              <a:rPr lang="it-IT" sz="4000" dirty="0">
                <a:solidFill>
                  <a:srgbClr val="FF0000"/>
                </a:solidFill>
                <a:latin typeface="Liberation Serif"/>
              </a:rPr>
              <a:t>La camera a proiezione temporale (TPC)</a:t>
            </a:r>
          </a:p>
        </p:txBody>
      </p:sp>
      <p:pic>
        <p:nvPicPr>
          <p:cNvPr id="6" name="Picture 5" descr="trac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8901" y="4221088"/>
            <a:ext cx="2612008" cy="2612008"/>
          </a:xfrm>
          <a:prstGeom prst="rect">
            <a:avLst/>
          </a:prstGeom>
        </p:spPr>
      </p:pic>
    </p:spTree>
    <p:extLst>
      <p:ext uri="{BB962C8B-B14F-4D97-AF65-F5344CB8AC3E}">
        <p14:creationId xmlns:p14="http://schemas.microsoft.com/office/powerpoint/2010/main" val="170202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6"/>
          <p:cNvSpPr>
            <a:spLocks noGrp="1"/>
          </p:cNvSpPr>
          <p:nvPr>
            <p:ph type="sldNum" sz="quarter" idx="12"/>
          </p:nvPr>
        </p:nvSpPr>
        <p:spPr/>
        <p:txBody>
          <a:bodyPr/>
          <a:lstStyle/>
          <a:p>
            <a:fld id="{8D911A4E-DE6B-5D40-88AD-8404D471952D}" type="slidenum">
              <a:rPr lang="en-US"/>
              <a:pPr/>
              <a:t>29</a:t>
            </a:fld>
            <a:endParaRPr lang="en-US"/>
          </a:p>
        </p:txBody>
      </p:sp>
      <p:grpSp>
        <p:nvGrpSpPr>
          <p:cNvPr id="9" name="Group 107"/>
          <p:cNvGrpSpPr>
            <a:grpSpLocks/>
          </p:cNvGrpSpPr>
          <p:nvPr/>
        </p:nvGrpSpPr>
        <p:grpSpPr bwMode="auto">
          <a:xfrm>
            <a:off x="1403648" y="1196752"/>
            <a:ext cx="6120680" cy="3960440"/>
            <a:chOff x="1" y="391"/>
            <a:chExt cx="2587" cy="1724"/>
          </a:xfrm>
        </p:grpSpPr>
        <p:sp>
          <p:nvSpPr>
            <p:cNvPr id="10" name="Line 98"/>
            <p:cNvSpPr>
              <a:spLocks noChangeShapeType="1"/>
            </p:cNvSpPr>
            <p:nvPr/>
          </p:nvSpPr>
          <p:spPr bwMode="auto">
            <a:xfrm>
              <a:off x="1202"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 name="Freeform 95"/>
            <p:cNvSpPr>
              <a:spLocks/>
            </p:cNvSpPr>
            <p:nvPr/>
          </p:nvSpPr>
          <p:spPr bwMode="auto">
            <a:xfrm>
              <a:off x="1634" y="1055"/>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 name="Rectangle 11"/>
            <p:cNvSpPr>
              <a:spLocks noChangeArrowheads="1"/>
            </p:cNvSpPr>
            <p:nvPr/>
          </p:nvSpPr>
          <p:spPr bwMode="auto">
            <a:xfrm>
              <a:off x="839" y="815"/>
              <a:ext cx="1406" cy="4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20"/>
            <p:cNvSpPr txBox="1">
              <a:spLocks noChangeArrowheads="1"/>
            </p:cNvSpPr>
            <p:nvPr/>
          </p:nvSpPr>
          <p:spPr bwMode="auto">
            <a:xfrm>
              <a:off x="1" y="1071"/>
              <a:ext cx="615" cy="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it-IT" sz="1400" dirty="0"/>
                <a:t>  </a:t>
              </a:r>
              <a:r>
                <a:rPr lang="it-IT" sz="1400" b="1" dirty="0">
                  <a:solidFill>
                    <a:schemeClr val="tx1">
                      <a:lumMod val="50000"/>
                      <a:lumOff val="50000"/>
                    </a:schemeClr>
                  </a:solidFill>
                </a:rPr>
                <a:t>resistive </a:t>
              </a:r>
            </a:p>
            <a:p>
              <a:pPr algn="ctr"/>
              <a:r>
                <a:rPr lang="it-IT" sz="1400" b="1" dirty="0" err="1">
                  <a:solidFill>
                    <a:schemeClr val="tx1">
                      <a:lumMod val="50000"/>
                      <a:lumOff val="50000"/>
                    </a:schemeClr>
                  </a:solidFill>
                </a:rPr>
                <a:t>plate</a:t>
              </a:r>
              <a:endParaRPr lang="en-GB" sz="1400" b="1" dirty="0">
                <a:solidFill>
                  <a:schemeClr val="tx1">
                    <a:lumMod val="50000"/>
                    <a:lumOff val="50000"/>
                  </a:schemeClr>
                </a:solidFill>
              </a:endParaRPr>
            </a:p>
          </p:txBody>
        </p:sp>
        <p:sp>
          <p:nvSpPr>
            <p:cNvPr id="14" name="Rectangle 11"/>
            <p:cNvSpPr>
              <a:spLocks noChangeArrowheads="1"/>
            </p:cNvSpPr>
            <p:nvPr/>
          </p:nvSpPr>
          <p:spPr bwMode="auto">
            <a:xfrm>
              <a:off x="839" y="861"/>
              <a:ext cx="1406" cy="4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14"/>
            <p:cNvSpPr>
              <a:spLocks noChangeArrowheads="1"/>
            </p:cNvSpPr>
            <p:nvPr/>
          </p:nvSpPr>
          <p:spPr bwMode="auto">
            <a:xfrm>
              <a:off x="900" y="1007"/>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Rectangle 15"/>
            <p:cNvSpPr>
              <a:spLocks noChangeArrowheads="1"/>
            </p:cNvSpPr>
            <p:nvPr/>
          </p:nvSpPr>
          <p:spPr bwMode="auto">
            <a:xfrm>
              <a:off x="900" y="1151"/>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Rectangle 16"/>
            <p:cNvSpPr>
              <a:spLocks noChangeArrowheads="1"/>
            </p:cNvSpPr>
            <p:nvPr/>
          </p:nvSpPr>
          <p:spPr bwMode="auto">
            <a:xfrm>
              <a:off x="900" y="1295"/>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17"/>
            <p:cNvSpPr>
              <a:spLocks noChangeArrowheads="1"/>
            </p:cNvSpPr>
            <p:nvPr/>
          </p:nvSpPr>
          <p:spPr bwMode="auto">
            <a:xfrm>
              <a:off x="900" y="1439"/>
              <a:ext cx="1296" cy="4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Line 23"/>
            <p:cNvSpPr>
              <a:spLocks noChangeShapeType="1"/>
            </p:cNvSpPr>
            <p:nvPr/>
          </p:nvSpPr>
          <p:spPr bwMode="auto">
            <a:xfrm flipV="1">
              <a:off x="612" y="911"/>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24"/>
            <p:cNvSpPr>
              <a:spLocks noChangeShapeType="1"/>
            </p:cNvSpPr>
            <p:nvPr/>
          </p:nvSpPr>
          <p:spPr bwMode="auto">
            <a:xfrm flipV="1">
              <a:off x="612" y="1055"/>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25"/>
            <p:cNvSpPr>
              <a:spLocks noChangeShapeType="1"/>
            </p:cNvSpPr>
            <p:nvPr/>
          </p:nvSpPr>
          <p:spPr bwMode="auto">
            <a:xfrm>
              <a:off x="612" y="1199"/>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26"/>
            <p:cNvSpPr>
              <a:spLocks noChangeShapeType="1"/>
            </p:cNvSpPr>
            <p:nvPr/>
          </p:nvSpPr>
          <p:spPr bwMode="auto">
            <a:xfrm>
              <a:off x="612" y="1295"/>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27"/>
            <p:cNvSpPr>
              <a:spLocks noChangeShapeType="1"/>
            </p:cNvSpPr>
            <p:nvPr/>
          </p:nvSpPr>
          <p:spPr bwMode="auto">
            <a:xfrm>
              <a:off x="612" y="1343"/>
              <a:ext cx="240" cy="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28"/>
            <p:cNvSpPr>
              <a:spLocks noChangeShapeType="1"/>
            </p:cNvSpPr>
            <p:nvPr/>
          </p:nvSpPr>
          <p:spPr bwMode="auto">
            <a:xfrm>
              <a:off x="612" y="1439"/>
              <a:ext cx="24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 name="Text Box 30"/>
            <p:cNvSpPr txBox="1">
              <a:spLocks noChangeArrowheads="1"/>
            </p:cNvSpPr>
            <p:nvPr/>
          </p:nvSpPr>
          <p:spPr bwMode="auto">
            <a:xfrm>
              <a:off x="249" y="762"/>
              <a:ext cx="484"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200" b="1">
                  <a:solidFill>
                    <a:schemeClr val="accent2"/>
                  </a:solidFill>
                </a:rPr>
                <a:t>cathode</a:t>
              </a:r>
              <a:endParaRPr lang="en-GB" sz="1200" b="1">
                <a:solidFill>
                  <a:schemeClr val="accent2"/>
                </a:solidFill>
              </a:endParaRPr>
            </a:p>
          </p:txBody>
        </p:sp>
        <p:sp>
          <p:nvSpPr>
            <p:cNvPr id="26" name="Text Box 32"/>
            <p:cNvSpPr txBox="1">
              <a:spLocks noChangeArrowheads="1"/>
            </p:cNvSpPr>
            <p:nvPr/>
          </p:nvSpPr>
          <p:spPr bwMode="auto">
            <a:xfrm>
              <a:off x="340" y="1570"/>
              <a:ext cx="399"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200" b="1" dirty="0" err="1">
                  <a:solidFill>
                    <a:schemeClr val="accent2"/>
                  </a:solidFill>
                </a:rPr>
                <a:t>anode</a:t>
              </a:r>
              <a:endParaRPr lang="en-GB" dirty="0"/>
            </a:p>
          </p:txBody>
        </p:sp>
        <p:sp>
          <p:nvSpPr>
            <p:cNvPr id="27" name="AutoShape 35"/>
            <p:cNvSpPr>
              <a:spLocks noChangeArrowheads="1"/>
            </p:cNvSpPr>
            <p:nvPr/>
          </p:nvSpPr>
          <p:spPr bwMode="auto">
            <a:xfrm>
              <a:off x="464" y="1875"/>
              <a:ext cx="192" cy="24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Text Box 37"/>
            <p:cNvSpPr txBox="1">
              <a:spLocks noChangeArrowheads="1"/>
            </p:cNvSpPr>
            <p:nvPr/>
          </p:nvSpPr>
          <p:spPr bwMode="auto">
            <a:xfrm>
              <a:off x="657" y="1825"/>
              <a:ext cx="31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a:t>HV</a:t>
              </a:r>
              <a:endParaRPr lang="en-GB"/>
            </a:p>
          </p:txBody>
        </p:sp>
        <p:sp>
          <p:nvSpPr>
            <p:cNvPr id="29" name="AutoShape 47"/>
            <p:cNvSpPr>
              <a:spLocks noChangeArrowheads="1"/>
            </p:cNvSpPr>
            <p:nvPr/>
          </p:nvSpPr>
          <p:spPr bwMode="auto">
            <a:xfrm>
              <a:off x="463" y="391"/>
              <a:ext cx="192" cy="240"/>
            </a:xfrm>
            <a:prstGeom prst="lightningBolt">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Text Box 48"/>
            <p:cNvSpPr txBox="1">
              <a:spLocks noChangeArrowheads="1"/>
            </p:cNvSpPr>
            <p:nvPr/>
          </p:nvSpPr>
          <p:spPr bwMode="auto">
            <a:xfrm>
              <a:off x="657" y="391"/>
              <a:ext cx="31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b="1"/>
                <a:t>HV</a:t>
              </a:r>
              <a:endParaRPr lang="en-GB"/>
            </a:p>
          </p:txBody>
        </p:sp>
        <p:sp>
          <p:nvSpPr>
            <p:cNvPr id="31" name="Rectangle 50"/>
            <p:cNvSpPr>
              <a:spLocks noChangeArrowheads="1"/>
            </p:cNvSpPr>
            <p:nvPr/>
          </p:nvSpPr>
          <p:spPr bwMode="auto">
            <a:xfrm>
              <a:off x="839" y="1587"/>
              <a:ext cx="1406" cy="4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 name="Rectangle 51"/>
            <p:cNvSpPr>
              <a:spLocks noChangeArrowheads="1"/>
            </p:cNvSpPr>
            <p:nvPr/>
          </p:nvSpPr>
          <p:spPr bwMode="auto">
            <a:xfrm>
              <a:off x="839" y="1632"/>
              <a:ext cx="1406" cy="4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3" name="Group 56"/>
            <p:cNvGrpSpPr>
              <a:grpSpLocks/>
            </p:cNvGrpSpPr>
            <p:nvPr/>
          </p:nvGrpSpPr>
          <p:grpSpPr bwMode="auto">
            <a:xfrm>
              <a:off x="946" y="490"/>
              <a:ext cx="227" cy="317"/>
              <a:chOff x="1111" y="663"/>
              <a:chExt cx="227" cy="136"/>
            </a:xfrm>
          </p:grpSpPr>
          <p:sp>
            <p:nvSpPr>
              <p:cNvPr id="50" name="Line 54"/>
              <p:cNvSpPr>
                <a:spLocks noChangeShapeType="1"/>
              </p:cNvSpPr>
              <p:nvPr/>
            </p:nvSpPr>
            <p:spPr bwMode="auto">
              <a:xfrm>
                <a:off x="1111" y="663"/>
                <a:ext cx="227"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55"/>
              <p:cNvSpPr>
                <a:spLocks noChangeShapeType="1"/>
              </p:cNvSpPr>
              <p:nvPr/>
            </p:nvSpPr>
            <p:spPr bwMode="auto">
              <a:xfrm>
                <a:off x="1338" y="663"/>
                <a:ext cx="0" cy="136"/>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4" name="Group 57"/>
            <p:cNvGrpSpPr>
              <a:grpSpLocks/>
            </p:cNvGrpSpPr>
            <p:nvPr/>
          </p:nvGrpSpPr>
          <p:grpSpPr bwMode="auto">
            <a:xfrm flipV="1">
              <a:off x="951" y="1669"/>
              <a:ext cx="227" cy="318"/>
              <a:chOff x="1111" y="663"/>
              <a:chExt cx="227" cy="136"/>
            </a:xfrm>
          </p:grpSpPr>
          <p:sp>
            <p:nvSpPr>
              <p:cNvPr id="48" name="Line 58"/>
              <p:cNvSpPr>
                <a:spLocks noChangeShapeType="1"/>
              </p:cNvSpPr>
              <p:nvPr/>
            </p:nvSpPr>
            <p:spPr bwMode="auto">
              <a:xfrm>
                <a:off x="1111" y="663"/>
                <a:ext cx="227"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9" name="Line 59"/>
              <p:cNvSpPr>
                <a:spLocks noChangeShapeType="1"/>
              </p:cNvSpPr>
              <p:nvPr/>
            </p:nvSpPr>
            <p:spPr bwMode="auto">
              <a:xfrm>
                <a:off x="1338" y="663"/>
                <a:ext cx="0" cy="136"/>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5" name="Freeform 92"/>
            <p:cNvSpPr>
              <a:spLocks/>
            </p:cNvSpPr>
            <p:nvPr/>
          </p:nvSpPr>
          <p:spPr bwMode="auto">
            <a:xfrm>
              <a:off x="1413" y="1496"/>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6" name="Freeform 93"/>
            <p:cNvSpPr>
              <a:spLocks/>
            </p:cNvSpPr>
            <p:nvPr/>
          </p:nvSpPr>
          <p:spPr bwMode="auto">
            <a:xfrm>
              <a:off x="1474" y="1352"/>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7" name="Freeform 94"/>
            <p:cNvSpPr>
              <a:spLocks/>
            </p:cNvSpPr>
            <p:nvPr/>
          </p:nvSpPr>
          <p:spPr bwMode="auto">
            <a:xfrm>
              <a:off x="1565" y="1207"/>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8" name="Freeform 96"/>
            <p:cNvSpPr>
              <a:spLocks/>
            </p:cNvSpPr>
            <p:nvPr/>
          </p:nvSpPr>
          <p:spPr bwMode="auto">
            <a:xfrm>
              <a:off x="1701" y="919"/>
              <a:ext cx="136" cy="90"/>
            </a:xfrm>
            <a:custGeom>
              <a:avLst/>
              <a:gdLst>
                <a:gd name="T0" fmla="+- 0 10000 10000"/>
                <a:gd name="T1" fmla="*/ T0 w 10000"/>
                <a:gd name="T2" fmla="+- 0 20000 10000"/>
                <a:gd name="T3" fmla="*/ 20000 h 10000"/>
                <a:gd name="T4" fmla="+- 0 20000 10000"/>
                <a:gd name="T5" fmla="*/ T4 w 10000"/>
                <a:gd name="T6" fmla="+- 0 20000 10000"/>
                <a:gd name="T7" fmla="*/ 20000 h 10000"/>
                <a:gd name="T8" fmla="+- 0 16875 10000"/>
                <a:gd name="T9" fmla="*/ T8 w 10000"/>
                <a:gd name="T10" fmla="+- 0 18636 10000"/>
                <a:gd name="T11" fmla="*/ 18636 h 10000"/>
                <a:gd name="T12" fmla="+- 0 15000 10000"/>
                <a:gd name="T13" fmla="*/ T12 w 10000"/>
                <a:gd name="T14" fmla="+- 0 14545 10000"/>
                <a:gd name="T15" fmla="*/ 14545 h 10000"/>
                <a:gd name="T16" fmla="+- 0 15000 10000"/>
                <a:gd name="T17" fmla="*/ T16 w 10000"/>
                <a:gd name="T18" fmla="+- 0 10000 10000"/>
                <a:gd name="T19" fmla="*/ 10000 h 10000"/>
                <a:gd name="T20" fmla="+- 0 15000 10000"/>
                <a:gd name="T21" fmla="*/ T20 w 10000"/>
                <a:gd name="T22" fmla="+- 0 14545 10000"/>
                <a:gd name="T23" fmla="*/ 14545 h 10000"/>
                <a:gd name="T24" fmla="+- 0 13125 10000"/>
                <a:gd name="T25" fmla="*/ T24 w 10000"/>
                <a:gd name="T26" fmla="+- 0 18636 10000"/>
                <a:gd name="T27" fmla="*/ 18636 h 10000"/>
                <a:gd name="T28" fmla="+- 0 10000 10000"/>
                <a:gd name="T29" fmla="*/ T28 w 10000"/>
                <a:gd name="T30" fmla="+- 0 20000 10000"/>
                <a:gd name="T31" fmla="*/ 20000 h 10000"/>
                <a:gd name="T32" fmla="+- 0 10000 10000"/>
                <a:gd name="T33" fmla="*/ T32 w 10000"/>
                <a:gd name="T34" fmla="+- 0 20000 10000"/>
                <a:gd name="T35" fmla="*/ 20000 h 10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000" h="10000">
                  <a:moveTo>
                    <a:pt x="0" y="10000"/>
                  </a:moveTo>
                  <a:lnTo>
                    <a:pt x="10000" y="10000"/>
                  </a:lnTo>
                  <a:lnTo>
                    <a:pt x="6875" y="8636"/>
                  </a:lnTo>
                  <a:lnTo>
                    <a:pt x="5000" y="4545"/>
                  </a:lnTo>
                  <a:lnTo>
                    <a:pt x="5000" y="0"/>
                  </a:lnTo>
                  <a:lnTo>
                    <a:pt x="5000" y="4545"/>
                  </a:lnTo>
                  <a:lnTo>
                    <a:pt x="3125" y="8636"/>
                  </a:lnTo>
                  <a:lnTo>
                    <a:pt x="0" y="10000"/>
                  </a:lnTo>
                  <a:close/>
                  <a:moveTo>
                    <a:pt x="0" y="10000"/>
                  </a:moveTo>
                </a:path>
              </a:pathLst>
            </a:custGeom>
            <a:solidFill>
              <a:srgbClr val="970200"/>
            </a:solidFill>
            <a:ln w="9525">
              <a:solidFill>
                <a:schemeClr val="tx1"/>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9" name="Line 97"/>
            <p:cNvSpPr>
              <a:spLocks noChangeShapeType="1"/>
            </p:cNvSpPr>
            <p:nvPr/>
          </p:nvSpPr>
          <p:spPr bwMode="auto">
            <a:xfrm>
              <a:off x="839"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0" name="Line 99"/>
            <p:cNvSpPr>
              <a:spLocks noChangeShapeType="1"/>
            </p:cNvSpPr>
            <p:nvPr/>
          </p:nvSpPr>
          <p:spPr bwMode="auto">
            <a:xfrm>
              <a:off x="1610"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1" name="Line 100"/>
            <p:cNvSpPr>
              <a:spLocks noChangeShapeType="1"/>
            </p:cNvSpPr>
            <p:nvPr/>
          </p:nvSpPr>
          <p:spPr bwMode="auto">
            <a:xfrm>
              <a:off x="1973" y="1706"/>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2" name="Line 101"/>
            <p:cNvSpPr>
              <a:spLocks noChangeShapeType="1"/>
            </p:cNvSpPr>
            <p:nvPr/>
          </p:nvSpPr>
          <p:spPr bwMode="auto">
            <a:xfrm>
              <a:off x="1202" y="778"/>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3" name="Line 102"/>
            <p:cNvSpPr>
              <a:spLocks noChangeShapeType="1"/>
            </p:cNvSpPr>
            <p:nvPr/>
          </p:nvSpPr>
          <p:spPr bwMode="auto">
            <a:xfrm>
              <a:off x="839" y="778"/>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4" name="Line 103"/>
            <p:cNvSpPr>
              <a:spLocks noChangeShapeType="1"/>
            </p:cNvSpPr>
            <p:nvPr/>
          </p:nvSpPr>
          <p:spPr bwMode="auto">
            <a:xfrm>
              <a:off x="1610" y="778"/>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5" name="Line 104"/>
            <p:cNvSpPr>
              <a:spLocks noChangeShapeType="1"/>
            </p:cNvSpPr>
            <p:nvPr/>
          </p:nvSpPr>
          <p:spPr bwMode="auto">
            <a:xfrm>
              <a:off x="1973" y="778"/>
              <a:ext cx="272" cy="0"/>
            </a:xfrm>
            <a:prstGeom prst="line">
              <a:avLst/>
            </a:prstGeom>
            <a:noFill/>
            <a:ln w="28575">
              <a:solidFill>
                <a:srgbClr val="008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6" name="Text Box 105"/>
            <p:cNvSpPr txBox="1">
              <a:spLocks noChangeArrowheads="1"/>
            </p:cNvSpPr>
            <p:nvPr/>
          </p:nvSpPr>
          <p:spPr bwMode="auto">
            <a:xfrm>
              <a:off x="1837" y="1760"/>
              <a:ext cx="751"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200" b="1">
                  <a:solidFill>
                    <a:srgbClr val="008000"/>
                  </a:solidFill>
                </a:rPr>
                <a:t>Readout pads</a:t>
              </a:r>
              <a:endParaRPr lang="en-GB">
                <a:solidFill>
                  <a:srgbClr val="008000"/>
                </a:solidFill>
              </a:endParaRPr>
            </a:p>
          </p:txBody>
        </p:sp>
        <p:sp>
          <p:nvSpPr>
            <p:cNvPr id="47" name="Line 19"/>
            <p:cNvSpPr>
              <a:spLocks noChangeShapeType="1"/>
            </p:cNvSpPr>
            <p:nvPr/>
          </p:nvSpPr>
          <p:spPr bwMode="auto">
            <a:xfrm flipH="1">
              <a:off x="1292" y="572"/>
              <a:ext cx="635" cy="12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sp>
        <p:nvSpPr>
          <p:cNvPr id="3" name="TextBox 2"/>
          <p:cNvSpPr txBox="1"/>
          <p:nvPr/>
        </p:nvSpPr>
        <p:spPr>
          <a:xfrm>
            <a:off x="395536" y="5733256"/>
            <a:ext cx="4384133" cy="461665"/>
          </a:xfrm>
          <a:prstGeom prst="rect">
            <a:avLst/>
          </a:prstGeom>
          <a:noFill/>
        </p:spPr>
        <p:txBody>
          <a:bodyPr wrap="none" rtlCol="0">
            <a:spAutoFit/>
          </a:bodyPr>
          <a:lstStyle/>
          <a:p>
            <a:r>
              <a:rPr lang="en-GB" sz="2400" dirty="0" err="1">
                <a:solidFill>
                  <a:srgbClr val="000090"/>
                </a:solidFill>
              </a:rPr>
              <a:t>Multigap</a:t>
            </a:r>
            <a:r>
              <a:rPr lang="en-GB" sz="2400" dirty="0">
                <a:solidFill>
                  <a:srgbClr val="000090"/>
                </a:solidFill>
              </a:rPr>
              <a:t> Resistive Plate Chamber</a:t>
            </a:r>
          </a:p>
        </p:txBody>
      </p:sp>
      <p:sp>
        <p:nvSpPr>
          <p:cNvPr id="52" name="Rectangle 2"/>
          <p:cNvSpPr>
            <a:spLocks noGrp="1" noChangeArrowheads="1"/>
          </p:cNvSpPr>
          <p:nvPr>
            <p:ph type="title"/>
          </p:nvPr>
        </p:nvSpPr>
        <p:spPr>
          <a:xfrm>
            <a:off x="0" y="-27383"/>
            <a:ext cx="9144000" cy="576064"/>
          </a:xfrm>
        </p:spPr>
        <p:txBody>
          <a:bodyPr>
            <a:normAutofit fontScale="90000"/>
          </a:bodyPr>
          <a:lstStyle/>
          <a:p>
            <a:pPr eaLnBrk="1" hangingPunct="1">
              <a:defRPr/>
            </a:pPr>
            <a:r>
              <a:rPr lang="it-IT" sz="4000" dirty="0">
                <a:solidFill>
                  <a:srgbClr val="FF0000"/>
                </a:solidFill>
                <a:latin typeface="Liberation Serif"/>
              </a:rPr>
              <a:t>Il rivelatore “Time of Flight” (TOF)</a:t>
            </a:r>
          </a:p>
        </p:txBody>
      </p:sp>
      <p:cxnSp>
        <p:nvCxnSpPr>
          <p:cNvPr id="53" name="Connettore 1 8"/>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19872" y="620688"/>
            <a:ext cx="1008112" cy="523220"/>
          </a:xfrm>
          <a:prstGeom prst="rect">
            <a:avLst/>
          </a:prstGeom>
          <a:noFill/>
        </p:spPr>
        <p:txBody>
          <a:bodyPr wrap="square" rtlCol="0">
            <a:spAutoFit/>
          </a:bodyPr>
          <a:lstStyle/>
          <a:p>
            <a:r>
              <a:rPr lang="en-US" sz="2800" dirty="0">
                <a:solidFill>
                  <a:srgbClr val="FF0000"/>
                </a:solidFill>
              </a:rPr>
              <a:t>PID</a:t>
            </a:r>
          </a:p>
        </p:txBody>
      </p:sp>
    </p:spTree>
    <p:extLst>
      <p:ext uri="{BB962C8B-B14F-4D97-AF65-F5344CB8AC3E}">
        <p14:creationId xmlns:p14="http://schemas.microsoft.com/office/powerpoint/2010/main" val="4076808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E8C3E9-5754-964F-938A-320BB3E6697A}" type="slidenum">
              <a:rPr lang="en-US" smtClean="0"/>
              <a:t>3</a:t>
            </a:fld>
            <a:endParaRPr lang="en-US"/>
          </a:p>
        </p:txBody>
      </p:sp>
      <p:pic>
        <p:nvPicPr>
          <p:cNvPr id="4" name="Picture 3" descr="PEZhn.jpg"/>
          <p:cNvPicPr>
            <a:picLocks noChangeAspect="1"/>
          </p:cNvPicPr>
          <p:nvPr/>
        </p:nvPicPr>
        <p:blipFill rotWithShape="1">
          <a:blip r:embed="rId2">
            <a:extLst>
              <a:ext uri="{28A0092B-C50C-407E-A947-70E740481C1C}">
                <a14:useLocalDpi xmlns:a14="http://schemas.microsoft.com/office/drawing/2010/main" val="0"/>
              </a:ext>
            </a:extLst>
          </a:blip>
          <a:srcRect t="1252"/>
          <a:stretch/>
        </p:blipFill>
        <p:spPr>
          <a:xfrm>
            <a:off x="1498735" y="735050"/>
            <a:ext cx="6006381" cy="5986425"/>
          </a:xfrm>
          <a:prstGeom prst="rect">
            <a:avLst/>
          </a:prstGeom>
        </p:spPr>
      </p:pic>
      <p:sp>
        <p:nvSpPr>
          <p:cNvPr id="5" name="TextBox 4"/>
          <p:cNvSpPr txBox="1"/>
          <p:nvPr/>
        </p:nvSpPr>
        <p:spPr>
          <a:xfrm>
            <a:off x="0" y="0"/>
            <a:ext cx="9144000" cy="584776"/>
          </a:xfrm>
          <a:prstGeom prst="rect">
            <a:avLst/>
          </a:prstGeom>
          <a:noFill/>
        </p:spPr>
        <p:txBody>
          <a:bodyPr wrap="square" rtlCol="0">
            <a:spAutoFit/>
          </a:bodyPr>
          <a:lstStyle/>
          <a:p>
            <a:pPr algn="ctr"/>
            <a:r>
              <a:rPr lang="fr-CH" sz="3200" b="1" dirty="0">
                <a:solidFill>
                  <a:srgbClr val="FF0000"/>
                </a:solidFill>
              </a:rPr>
              <a:t>Interazioni fondamentali</a:t>
            </a:r>
            <a:endParaRPr lang="en-US" sz="1600" b="1" dirty="0"/>
          </a:p>
        </p:txBody>
      </p:sp>
      <p:cxnSp>
        <p:nvCxnSpPr>
          <p:cNvPr id="6" name="Connettore 1 4"/>
          <p:cNvCxnSpPr/>
          <p:nvPr/>
        </p:nvCxnSpPr>
        <p:spPr>
          <a:xfrm>
            <a:off x="457200" y="609600"/>
            <a:ext cx="819329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003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503439"/>
            <a:ext cx="2673350" cy="209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 name="Picture 10" descr="cherenkovring.jpg"/>
          <p:cNvPicPr>
            <a:picLocks noChangeAspect="1"/>
          </p:cNvPicPr>
          <p:nvPr/>
        </p:nvPicPr>
        <p:blipFill rotWithShape="1">
          <a:blip r:embed="rId4" cstate="print">
            <a:extLst>
              <a:ext uri="{28A0092B-C50C-407E-A947-70E740481C1C}">
                <a14:useLocalDpi xmlns:a14="http://schemas.microsoft.com/office/drawing/2010/main" val="0"/>
              </a:ext>
            </a:extLst>
          </a:blip>
          <a:srcRect l="5918" t="12312" b="12711"/>
          <a:stretch/>
        </p:blipFill>
        <p:spPr>
          <a:xfrm>
            <a:off x="107504" y="4365104"/>
            <a:ext cx="5196705" cy="2414368"/>
          </a:xfrm>
          <a:prstGeom prst="rect">
            <a:avLst/>
          </a:prstGeom>
        </p:spPr>
      </p:pic>
      <p:sp>
        <p:nvSpPr>
          <p:cNvPr id="5" name="Slide Number Placeholder 4"/>
          <p:cNvSpPr>
            <a:spLocks noGrp="1"/>
          </p:cNvSpPr>
          <p:nvPr>
            <p:ph type="sldNum" sz="quarter" idx="12"/>
          </p:nvPr>
        </p:nvSpPr>
        <p:spPr/>
        <p:txBody>
          <a:bodyPr/>
          <a:lstStyle/>
          <a:p>
            <a:fld id="{8FDE3306-50CE-A843-9594-EEF98AC5EB95}" type="slidenum">
              <a:rPr lang="en-US" smtClean="0"/>
              <a:pPr/>
              <a:t>30</a:t>
            </a:fld>
            <a:endParaRPr lang="en-US"/>
          </a:p>
        </p:txBody>
      </p:sp>
      <p:sp>
        <p:nvSpPr>
          <p:cNvPr id="6" name="Rectangle 2"/>
          <p:cNvSpPr>
            <a:spLocks noGrp="1" noChangeArrowheads="1"/>
          </p:cNvSpPr>
          <p:nvPr>
            <p:ph type="title"/>
          </p:nvPr>
        </p:nvSpPr>
        <p:spPr>
          <a:xfrm>
            <a:off x="0" y="-27384"/>
            <a:ext cx="9144000" cy="864096"/>
          </a:xfrm>
        </p:spPr>
        <p:txBody>
          <a:bodyPr>
            <a:noAutofit/>
          </a:bodyPr>
          <a:lstStyle/>
          <a:p>
            <a:pPr eaLnBrk="1" hangingPunct="1">
              <a:defRPr/>
            </a:pPr>
            <a:r>
              <a:rPr lang="it-IT" sz="3400" dirty="0">
                <a:solidFill>
                  <a:srgbClr val="FF0000"/>
                </a:solidFill>
                <a:latin typeface="+mn-lt"/>
              </a:rPr>
              <a:t>Il rivelatore “High </a:t>
            </a:r>
            <a:r>
              <a:rPr lang="it-IT" sz="3400" dirty="0" err="1">
                <a:solidFill>
                  <a:srgbClr val="FF0000"/>
                </a:solidFill>
                <a:latin typeface="+mn-lt"/>
              </a:rPr>
              <a:t>Momentum</a:t>
            </a:r>
            <a:r>
              <a:rPr lang="it-IT" sz="3400" dirty="0">
                <a:solidFill>
                  <a:srgbClr val="FF0000"/>
                </a:solidFill>
                <a:latin typeface="+mn-lt"/>
              </a:rPr>
              <a:t> </a:t>
            </a:r>
            <a:r>
              <a:rPr lang="it-IT" sz="3400" dirty="0" err="1">
                <a:solidFill>
                  <a:srgbClr val="FF0000"/>
                </a:solidFill>
                <a:latin typeface="+mn-lt"/>
              </a:rPr>
              <a:t>Particle</a:t>
            </a:r>
            <a:r>
              <a:rPr lang="it-IT" sz="3400" dirty="0">
                <a:solidFill>
                  <a:srgbClr val="FF0000"/>
                </a:solidFill>
                <a:latin typeface="+mn-lt"/>
              </a:rPr>
              <a:t> </a:t>
            </a:r>
            <a:r>
              <a:rPr lang="it-IT" sz="3400" dirty="0" err="1">
                <a:solidFill>
                  <a:srgbClr val="FF0000"/>
                </a:solidFill>
                <a:latin typeface="+mn-lt"/>
              </a:rPr>
              <a:t>Identification</a:t>
            </a:r>
            <a:r>
              <a:rPr lang="it-IT" sz="3400" dirty="0">
                <a:solidFill>
                  <a:srgbClr val="FF0000"/>
                </a:solidFill>
                <a:latin typeface="+mn-lt"/>
              </a:rPr>
              <a:t>”(HMPID) </a:t>
            </a:r>
          </a:p>
        </p:txBody>
      </p:sp>
      <p:cxnSp>
        <p:nvCxnSpPr>
          <p:cNvPr id="7" name="Connettore 1 8"/>
          <p:cNvCxnSpPr/>
          <p:nvPr/>
        </p:nvCxnSpPr>
        <p:spPr>
          <a:xfrm>
            <a:off x="251520" y="90872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Object 3"/>
          <p:cNvGraphicFramePr>
            <a:graphicFrameLocks noGrp="1" noChangeAspect="1"/>
          </p:cNvGraphicFramePr>
          <p:nvPr>
            <p:ph sz="half" idx="1"/>
            <p:extLst>
              <p:ext uri="{D42A27DB-BD31-4B8C-83A1-F6EECF244321}">
                <p14:modId xmlns:p14="http://schemas.microsoft.com/office/powerpoint/2010/main" val="2969244537"/>
              </p:ext>
            </p:extLst>
          </p:nvPr>
        </p:nvGraphicFramePr>
        <p:xfrm>
          <a:off x="2267744" y="1268760"/>
          <a:ext cx="4481959" cy="3601332"/>
        </p:xfrm>
        <a:graphic>
          <a:graphicData uri="http://schemas.openxmlformats.org/presentationml/2006/ole">
            <mc:AlternateContent xmlns:mc="http://schemas.openxmlformats.org/markup-compatibility/2006">
              <mc:Choice xmlns:v="urn:schemas-microsoft-com:vml" Requires="v">
                <p:oleObj spid="_x0000_s3122" name="Photo Editor Photo" r:id="rId5" imgW="23434771" imgH="17619048" progId="MSPhotoEd.3">
                  <p:embed/>
                </p:oleObj>
              </mc:Choice>
              <mc:Fallback>
                <p:oleObj name="Photo Editor Photo" r:id="rId5" imgW="23434771" imgH="17619048"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1268760"/>
                        <a:ext cx="4481959" cy="3601332"/>
                      </a:xfrm>
                      <a:prstGeom prst="rect">
                        <a:avLst/>
                      </a:prstGeom>
                      <a:noFill/>
                      <a:ln>
                        <a:noFill/>
                      </a:ln>
                      <a:effectLst/>
                    </p:spPr>
                  </p:pic>
                </p:oleObj>
              </mc:Fallback>
            </mc:AlternateContent>
          </a:graphicData>
        </a:graphic>
      </p:graphicFrame>
      <p:sp>
        <p:nvSpPr>
          <p:cNvPr id="12" name="TextBox 11"/>
          <p:cNvSpPr txBox="1"/>
          <p:nvPr/>
        </p:nvSpPr>
        <p:spPr>
          <a:xfrm>
            <a:off x="5076056" y="1268760"/>
            <a:ext cx="1008112" cy="523220"/>
          </a:xfrm>
          <a:prstGeom prst="rect">
            <a:avLst/>
          </a:prstGeom>
          <a:noFill/>
        </p:spPr>
        <p:txBody>
          <a:bodyPr wrap="square" rtlCol="0">
            <a:spAutoFit/>
          </a:bodyPr>
          <a:lstStyle/>
          <a:p>
            <a:r>
              <a:rPr lang="en-US" sz="2800" dirty="0">
                <a:solidFill>
                  <a:srgbClr val="FF0000"/>
                </a:solidFill>
              </a:rPr>
              <a:t>PID</a:t>
            </a:r>
          </a:p>
        </p:txBody>
      </p:sp>
    </p:spTree>
    <p:extLst>
      <p:ext uri="{BB962C8B-B14F-4D97-AF65-F5344CB8AC3E}">
        <p14:creationId xmlns:p14="http://schemas.microsoft.com/office/powerpoint/2010/main" val="7361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FDE3306-50CE-A843-9594-EEF98AC5EB95}" type="slidenum">
              <a:rPr lang="en-US" smtClean="0"/>
              <a:pPr/>
              <a:t>31</a:t>
            </a:fld>
            <a:endParaRPr lang="en-US"/>
          </a:p>
        </p:txBody>
      </p:sp>
      <p:sp>
        <p:nvSpPr>
          <p:cNvPr id="6" name="Rectangle 2"/>
          <p:cNvSpPr txBox="1">
            <a:spLocks noChangeArrowheads="1"/>
          </p:cNvSpPr>
          <p:nvPr/>
        </p:nvSpPr>
        <p:spPr>
          <a:xfrm>
            <a:off x="0" y="-27383"/>
            <a:ext cx="9144000" cy="576064"/>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it-IT" sz="4000" dirty="0">
                <a:solidFill>
                  <a:srgbClr val="FF0000"/>
                </a:solidFill>
                <a:latin typeface="+mn-lt"/>
              </a:rPr>
              <a:t>Il rivelatore V0 </a:t>
            </a:r>
          </a:p>
        </p:txBody>
      </p:sp>
      <p:cxnSp>
        <p:nvCxnSpPr>
          <p:cNvPr id="7" name="Connettore 1 8"/>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Shape 126"/>
          <p:cNvPicPr preferRelativeResize="0"/>
          <p:nvPr/>
        </p:nvPicPr>
        <p:blipFill rotWithShape="1">
          <a:blip r:embed="rId2"/>
          <a:srcRect l="6203" t="8353" r="4152" b="15758"/>
          <a:stretch/>
        </p:blipFill>
        <p:spPr>
          <a:xfrm rot="20238254">
            <a:off x="309659" y="3080511"/>
            <a:ext cx="3804720" cy="1921113"/>
          </a:xfrm>
          <a:prstGeom prst="rect">
            <a:avLst/>
          </a:prstGeom>
          <a:noFill/>
          <a:ln>
            <a:noFill/>
          </a:ln>
        </p:spPr>
      </p:pic>
      <p:pic>
        <p:nvPicPr>
          <p:cNvPr id="10" name="Picture 9" descr="6172726246_b5552a1e8f_o.jpg"/>
          <p:cNvPicPr>
            <a:picLocks noChangeAspect="1"/>
          </p:cNvPicPr>
          <p:nvPr/>
        </p:nvPicPr>
        <p:blipFill rotWithShape="1">
          <a:blip r:embed="rId3">
            <a:extLst>
              <a:ext uri="{28A0092B-C50C-407E-A947-70E740481C1C}">
                <a14:useLocalDpi xmlns:a14="http://schemas.microsoft.com/office/drawing/2010/main" val="0"/>
              </a:ext>
            </a:extLst>
          </a:blip>
          <a:srcRect l="28464" t="18837" r="21504" b="23841"/>
          <a:stretch/>
        </p:blipFill>
        <p:spPr>
          <a:xfrm>
            <a:off x="4355976" y="2060848"/>
            <a:ext cx="4788024" cy="3640524"/>
          </a:xfrm>
          <a:prstGeom prst="rect">
            <a:avLst/>
          </a:prstGeom>
        </p:spPr>
      </p:pic>
      <p:sp>
        <p:nvSpPr>
          <p:cNvPr id="11" name="TextBox 10"/>
          <p:cNvSpPr txBox="1"/>
          <p:nvPr/>
        </p:nvSpPr>
        <p:spPr>
          <a:xfrm>
            <a:off x="4067944" y="764704"/>
            <a:ext cx="1296144" cy="461665"/>
          </a:xfrm>
          <a:prstGeom prst="rect">
            <a:avLst/>
          </a:prstGeom>
          <a:noFill/>
        </p:spPr>
        <p:txBody>
          <a:bodyPr wrap="square" rtlCol="0">
            <a:spAutoFit/>
          </a:bodyPr>
          <a:lstStyle/>
          <a:p>
            <a:r>
              <a:rPr lang="en-US" sz="2400" i="1" dirty="0">
                <a:solidFill>
                  <a:srgbClr val="FF0000"/>
                </a:solidFill>
              </a:rPr>
              <a:t>Trigger</a:t>
            </a:r>
          </a:p>
        </p:txBody>
      </p:sp>
    </p:spTree>
    <p:extLst>
      <p:ext uri="{BB962C8B-B14F-4D97-AF65-F5344CB8AC3E}">
        <p14:creationId xmlns:p14="http://schemas.microsoft.com/office/powerpoint/2010/main" val="3955553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BE8C3E9-5754-964F-938A-320BB3E6697A}" type="slidenum">
              <a:rPr lang="en-US" smtClean="0"/>
              <a:t>32</a:t>
            </a:fld>
            <a:endParaRPr lang="en-US"/>
          </a:p>
        </p:txBody>
      </p:sp>
      <p:pic>
        <p:nvPicPr>
          <p:cNvPr id="4" name="Picture 3" descr="ev411_run244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0900"/>
            <a:ext cx="9144000" cy="5142857"/>
          </a:xfrm>
          <a:prstGeom prst="rect">
            <a:avLst/>
          </a:prstGeom>
        </p:spPr>
      </p:pic>
      <p:sp>
        <p:nvSpPr>
          <p:cNvPr id="10" name="TextBox 9"/>
          <p:cNvSpPr txBox="1"/>
          <p:nvPr/>
        </p:nvSpPr>
        <p:spPr>
          <a:xfrm>
            <a:off x="2328257" y="5211834"/>
            <a:ext cx="5519005" cy="646331"/>
          </a:xfrm>
          <a:prstGeom prst="rect">
            <a:avLst/>
          </a:prstGeom>
          <a:noFill/>
        </p:spPr>
        <p:txBody>
          <a:bodyPr wrap="square" rtlCol="0">
            <a:spAutoFit/>
          </a:bodyPr>
          <a:lstStyle/>
          <a:p>
            <a:r>
              <a:rPr lang="it-IT" sz="3600" dirty="0">
                <a:solidFill>
                  <a:srgbClr val="FFFF00"/>
                </a:solidFill>
              </a:rPr>
              <a:t>Collisione Pb-Pb 2015 </a:t>
            </a:r>
          </a:p>
        </p:txBody>
      </p:sp>
    </p:spTree>
    <p:extLst>
      <p:ext uri="{BB962C8B-B14F-4D97-AF65-F5344CB8AC3E}">
        <p14:creationId xmlns:p14="http://schemas.microsoft.com/office/powerpoint/2010/main" val="398599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B007B441-5312-499D-93C3-6E37886527FA}" type="slidenum">
              <a:rPr lang="it-IT" smtClean="0"/>
              <a:pPr/>
              <a:t>33</a:t>
            </a:fld>
            <a:endParaRPr lang="it-IT"/>
          </a:p>
        </p:txBody>
      </p:sp>
      <p:sp>
        <p:nvSpPr>
          <p:cNvPr id="4" name="Rectangle 3"/>
          <p:cNvSpPr txBox="1">
            <a:spLocks noChangeArrowheads="1"/>
          </p:cNvSpPr>
          <p:nvPr/>
        </p:nvSpPr>
        <p:spPr>
          <a:xfrm>
            <a:off x="179512" y="1052736"/>
            <a:ext cx="8784976" cy="5472608"/>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 </a:t>
            </a:r>
            <a:r>
              <a:rPr lang="it-IT" sz="2400" dirty="0"/>
              <a:t>Migliaia</a:t>
            </a:r>
            <a:r>
              <a:rPr kumimoji="0" lang="it-IT" sz="2400" b="0" i="0" u="none" strike="noStrike" kern="1200" cap="none" spc="0" normalizeH="0" baseline="0" noProof="0" dirty="0">
                <a:ln>
                  <a:noFill/>
                </a:ln>
                <a:solidFill>
                  <a:schemeClr val="tx1"/>
                </a:solidFill>
                <a:effectLst/>
                <a:uLnTx/>
                <a:uFillTx/>
              </a:rPr>
              <a:t> di particelle attraversano</a:t>
            </a:r>
            <a:r>
              <a:rPr kumimoji="0" lang="it-IT" sz="2400" b="0" i="0" u="none" strike="noStrike" kern="1200" cap="none" spc="0" normalizeH="0" noProof="0" dirty="0">
                <a:ln>
                  <a:noFill/>
                </a:ln>
                <a:solidFill>
                  <a:schemeClr val="tx1"/>
                </a:solidFill>
                <a:effectLst/>
                <a:uLnTx/>
                <a:uFillTx/>
              </a:rPr>
              <a:t> il rivelatore per ogni collisione;</a:t>
            </a: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lang="it-IT" sz="2400" dirty="0"/>
              <a:t>Tracciare ogni particella, identificandola una per una, misurandone la quantità di moto, la carica elettrica e la massa;</a:t>
            </a:r>
            <a:endParaRPr kumimoji="0" lang="it-IT" sz="2400" b="0" i="0" u="none" strike="noStrike" kern="1200" cap="none" spc="0" normalizeH="0" baseline="0" noProof="0" dirty="0">
              <a:ln>
                <a:noFill/>
              </a:ln>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a:ln>
                  <a:noFill/>
                </a:ln>
                <a:solidFill>
                  <a:schemeClr val="tx1"/>
                </a:solidFill>
                <a:effectLst/>
                <a:uLnTx/>
                <a:uFillTx/>
              </a:rPr>
              <a:t>Localizzare</a:t>
            </a:r>
            <a:r>
              <a:rPr kumimoji="0" lang="it-IT" sz="2400" b="0" i="0" u="none" strike="noStrike" kern="1200" cap="none" spc="0" normalizeH="0" noProof="0" dirty="0">
                <a:ln>
                  <a:noFill/>
                </a:ln>
                <a:solidFill>
                  <a:schemeClr val="tx1"/>
                </a:solidFill>
                <a:effectLst/>
                <a:uLnTx/>
                <a:uFillTx/>
              </a:rPr>
              <a:t> il punto di origine delle tracce con la precisione del centinaio di micron (milionesimo di metro);</a:t>
            </a: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a:ln>
                  <a:noFill/>
                </a:ln>
                <a:solidFill>
                  <a:schemeClr val="tx1"/>
                </a:solidFill>
                <a:effectLst/>
                <a:uLnTx/>
                <a:uFillTx/>
              </a:rPr>
              <a:t>Archiviare</a:t>
            </a:r>
            <a:r>
              <a:rPr kumimoji="0" lang="it-IT" sz="2400" b="0" i="0" u="none" strike="noStrike" kern="1200" cap="none" spc="0" normalizeH="0" noProof="0" dirty="0">
                <a:ln>
                  <a:noFill/>
                </a:ln>
                <a:solidFill>
                  <a:schemeClr val="tx1"/>
                </a:solidFill>
                <a:effectLst/>
                <a:uLnTx/>
                <a:uFillTx/>
              </a:rPr>
              <a:t> dati con una velocità di 1,2 </a:t>
            </a:r>
            <a:r>
              <a:rPr kumimoji="0" lang="it-IT" sz="2400" b="0" i="0" u="none" strike="noStrike" kern="1200" cap="none" spc="0" normalizeH="0" noProof="0" dirty="0" err="1">
                <a:ln>
                  <a:noFill/>
                </a:ln>
                <a:solidFill>
                  <a:schemeClr val="tx1"/>
                </a:solidFill>
                <a:effectLst/>
                <a:uLnTx/>
                <a:uFillTx/>
              </a:rPr>
              <a:t>Gbyte</a:t>
            </a:r>
            <a:r>
              <a:rPr kumimoji="0" lang="it-IT" sz="2400" b="0" i="0" u="none" strike="noStrike" kern="1200" cap="none" spc="0" normalizeH="0" noProof="0" dirty="0">
                <a:ln>
                  <a:noFill/>
                </a:ln>
                <a:solidFill>
                  <a:schemeClr val="tx1"/>
                </a:solidFill>
                <a:effectLst/>
                <a:uLnTx/>
                <a:uFillTx/>
              </a:rPr>
              <a:t>/s (2 CD/s), che significa 1 </a:t>
            </a:r>
            <a:r>
              <a:rPr kumimoji="0" lang="it-IT" sz="2400" b="0" i="0" u="none" strike="noStrike" kern="1200" cap="none" spc="0" normalizeH="0" noProof="0" dirty="0" err="1">
                <a:ln>
                  <a:noFill/>
                </a:ln>
                <a:solidFill>
                  <a:schemeClr val="tx1"/>
                </a:solidFill>
                <a:effectLst/>
                <a:uLnTx/>
                <a:uFillTx/>
              </a:rPr>
              <a:t>Pbyte</a:t>
            </a:r>
            <a:r>
              <a:rPr kumimoji="0" lang="it-IT" sz="2400" b="0" i="0" u="none" strike="noStrike" kern="1200" cap="none" spc="0" normalizeH="0" noProof="0" dirty="0">
                <a:ln>
                  <a:noFill/>
                </a:ln>
                <a:solidFill>
                  <a:schemeClr val="tx1"/>
                </a:solidFill>
                <a:effectLst/>
                <a:uLnTx/>
                <a:uFillTx/>
              </a:rPr>
              <a:t>/anno (1Pbyte ≈ 10</a:t>
            </a:r>
            <a:r>
              <a:rPr kumimoji="0" lang="it-IT" sz="2400" b="0" i="0" u="none" strike="noStrike" kern="1200" cap="none" spc="0" normalizeH="0" baseline="30000" noProof="0" dirty="0">
                <a:ln>
                  <a:noFill/>
                </a:ln>
                <a:solidFill>
                  <a:schemeClr val="tx1"/>
                </a:solidFill>
                <a:effectLst/>
                <a:uLnTx/>
                <a:uFillTx/>
              </a:rPr>
              <a:t>15 </a:t>
            </a:r>
            <a:r>
              <a:rPr kumimoji="0" lang="it-IT" sz="2400" b="0" i="0" u="none" strike="noStrike" kern="1200" cap="none" spc="0" normalizeH="0" noProof="0" dirty="0">
                <a:ln>
                  <a:noFill/>
                </a:ln>
                <a:solidFill>
                  <a:schemeClr val="tx1"/>
                </a:solidFill>
                <a:effectLst/>
                <a:uLnTx/>
                <a:uFillTx/>
              </a:rPr>
              <a:t>byte); </a:t>
            </a: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endParaRPr kumimoji="0" lang="it-IT" sz="2400" b="0" i="0" u="none" strike="noStrike" kern="1200" cap="none" spc="0" normalizeH="0" baseline="0" noProof="0" dirty="0">
              <a:ln>
                <a:noFill/>
              </a:ln>
              <a:solidFill>
                <a:schemeClr val="tx1"/>
              </a:solidFill>
              <a:effectLst/>
              <a:uLnTx/>
              <a:uFillTx/>
            </a:endParaRP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it-IT" sz="2400" b="0" i="0" u="none" strike="noStrike" kern="1200" cap="none" spc="0" normalizeH="0" baseline="0" noProof="0" dirty="0">
                <a:ln>
                  <a:noFill/>
                </a:ln>
                <a:solidFill>
                  <a:schemeClr val="tx1"/>
                </a:solidFill>
                <a:effectLst/>
                <a:uLnTx/>
                <a:uFillTx/>
              </a:rPr>
              <a:t>Dare accesso ai dati per eseguirne l’analisi ai circa</a:t>
            </a:r>
            <a:r>
              <a:rPr kumimoji="0" lang="it-IT" sz="2400" b="0" i="0" u="none" strike="noStrike" kern="1200" cap="none" spc="0" normalizeH="0" noProof="0" dirty="0">
                <a:ln>
                  <a:noFill/>
                </a:ln>
                <a:solidFill>
                  <a:schemeClr val="tx1"/>
                </a:solidFill>
                <a:effectLst/>
                <a:uLnTx/>
                <a:uFillTx/>
              </a:rPr>
              <a:t> 1000 fisici sparsi in tutto il mondo.</a:t>
            </a:r>
            <a:endParaRPr kumimoji="0" lang="it-IT" sz="2400" b="0" i="0" u="none" strike="noStrike" kern="1200" cap="none" spc="0" normalizeH="0" baseline="0" noProof="0" dirty="0">
              <a:ln>
                <a:noFill/>
              </a:ln>
              <a:solidFill>
                <a:schemeClr val="tx1"/>
              </a:solidFill>
              <a:effectLst/>
              <a:uLnTx/>
              <a:uFillTx/>
            </a:endParaRPr>
          </a:p>
        </p:txBody>
      </p:sp>
      <p:cxnSp>
        <p:nvCxnSpPr>
          <p:cNvPr id="6" name="Connettore 1 5"/>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a:xfrm>
            <a:off x="0" y="-27383"/>
            <a:ext cx="9144000" cy="576064"/>
          </a:xfrm>
        </p:spPr>
        <p:txBody>
          <a:bodyPr>
            <a:normAutofit fontScale="90000"/>
          </a:bodyPr>
          <a:lstStyle/>
          <a:p>
            <a:pPr eaLnBrk="1" hangingPunct="1">
              <a:defRPr/>
            </a:pPr>
            <a:r>
              <a:rPr lang="it-IT" sz="4000" dirty="0">
                <a:solidFill>
                  <a:srgbClr val="FF0000"/>
                </a:solidFill>
                <a:latin typeface="Liberation Serif"/>
              </a:rPr>
              <a:t>L’esperimento ALICE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mph" presetSubtype="0" grpId="1" nodeType="clickEffect">
                                  <p:stCondLst>
                                    <p:cond delay="0"/>
                                  </p:stCondLst>
                                  <p:childTnLst>
                                    <p:set>
                                      <p:cBhvr rctx="PPT">
                                        <p:cTn id="18" dur="indefinite"/>
                                        <p:tgtEl>
                                          <p:spTgt spid="4">
                                            <p:txEl>
                                              <p:pRg st="0" end="0"/>
                                            </p:txEl>
                                          </p:spTgt>
                                        </p:tgtEl>
                                        <p:attrNameLst>
                                          <p:attrName>style.opacity</p:attrName>
                                        </p:attrNameLst>
                                      </p:cBhvr>
                                      <p:to>
                                        <p:strVal val="0.5"/>
                                      </p:to>
                                    </p:set>
                                    <p:animEffect filter="image" prLst="opacity: 0.5">
                                      <p:cBhvr rctx="IE">
                                        <p:cTn id="19" dur="indefinite"/>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grpId="1" nodeType="clickEffect">
                                  <p:stCondLst>
                                    <p:cond delay="0"/>
                                  </p:stCondLst>
                                  <p:childTnLst>
                                    <p:set>
                                      <p:cBhvr rctx="PPT">
                                        <p:cTn id="23" dur="indefinite"/>
                                        <p:tgtEl>
                                          <p:spTgt spid="4">
                                            <p:txEl>
                                              <p:pRg st="2" end="2"/>
                                            </p:txEl>
                                          </p:spTgt>
                                        </p:tgtEl>
                                        <p:attrNameLst>
                                          <p:attrName>style.opacity</p:attrName>
                                        </p:attrNameLst>
                                      </p:cBhvr>
                                      <p:to>
                                        <p:strVal val="0.5"/>
                                      </p:to>
                                    </p:set>
                                    <p:animEffect filter="image" prLst="opacity: 0.5">
                                      <p:cBhvr rctx="IE">
                                        <p:cTn id="24" dur="indefinite"/>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grpId="1" nodeType="clickEffect">
                                  <p:stCondLst>
                                    <p:cond delay="0"/>
                                  </p:stCondLst>
                                  <p:childTnLst>
                                    <p:set>
                                      <p:cBhvr rctx="PPT">
                                        <p:cTn id="28" dur="indefinite"/>
                                        <p:tgtEl>
                                          <p:spTgt spid="4">
                                            <p:txEl>
                                              <p:pRg st="4" end="4"/>
                                            </p:txEl>
                                          </p:spTgt>
                                        </p:tgtEl>
                                        <p:attrNameLst>
                                          <p:attrName>style.opacity</p:attrName>
                                        </p:attrNameLst>
                                      </p:cBhvr>
                                      <p:to>
                                        <p:strVal val="0.5"/>
                                      </p:to>
                                    </p:set>
                                    <p:animEffect filter="image" prLst="opacity: 0.5">
                                      <p:cBhvr rctx="IE">
                                        <p:cTn id="29" dur="indefinite"/>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1" nodeType="clickEffect">
                                  <p:stCondLst>
                                    <p:cond delay="0"/>
                                  </p:stCondLst>
                                  <p:childTnLst>
                                    <p:set>
                                      <p:cBhvr rctx="PPT">
                                        <p:cTn id="41" dur="indefinite"/>
                                        <p:tgtEl>
                                          <p:spTgt spid="4">
                                            <p:txEl>
                                              <p:pRg st="6" end="6"/>
                                            </p:txEl>
                                          </p:spTgt>
                                        </p:tgtEl>
                                        <p:attrNameLst>
                                          <p:attrName>style.opacity</p:attrName>
                                        </p:attrNameLst>
                                      </p:cBhvr>
                                      <p:to>
                                        <p:strVal val="0.5"/>
                                      </p:to>
                                    </p:set>
                                    <p:animEffect filter="image" prLst="opacity: 0.5">
                                      <p:cBhvr rctx="IE">
                                        <p:cTn id="42" dur="indefinite"/>
                                        <p:tgtEl>
                                          <p:spTgt spid="4">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1" nodeType="clickEffect">
                                  <p:stCondLst>
                                    <p:cond delay="0"/>
                                  </p:stCondLst>
                                  <p:childTnLst>
                                    <p:set>
                                      <p:cBhvr rctx="PPT">
                                        <p:cTn id="46" dur="indefinite"/>
                                        <p:tgtEl>
                                          <p:spTgt spid="4">
                                            <p:txEl>
                                              <p:pRg st="8" end="8"/>
                                            </p:txEl>
                                          </p:spTgt>
                                        </p:tgtEl>
                                        <p:attrNameLst>
                                          <p:attrName>style.opacity</p:attrName>
                                        </p:attrNameLst>
                                      </p:cBhvr>
                                      <p:to>
                                        <p:strVal val="0.5"/>
                                      </p:to>
                                    </p:set>
                                    <p:animEffect filter="image" prLst="opacity: 0.5">
                                      <p:cBhvr rctx="IE">
                                        <p:cTn id="47" dur="indefinite"/>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numéro de diapositive 7"/>
          <p:cNvSpPr>
            <a:spLocks noGrp="1"/>
          </p:cNvSpPr>
          <p:nvPr>
            <p:ph type="sldNum" sz="quarter" idx="12"/>
          </p:nvPr>
        </p:nvSpPr>
        <p:spPr/>
        <p:txBody>
          <a:bodyPr/>
          <a:lstStyle/>
          <a:p>
            <a:fld id="{7D68C44C-A1AB-E44D-8755-D7D8703DFF32}" type="slidenum">
              <a:rPr lang="en-US"/>
              <a:pPr/>
              <a:t>34</a:t>
            </a:fld>
            <a:endParaRPr lang="en-US"/>
          </a:p>
        </p:txBody>
      </p:sp>
      <p:sp>
        <p:nvSpPr>
          <p:cNvPr id="104450" name="Rectangle 2"/>
          <p:cNvSpPr>
            <a:spLocks noGrp="1" noChangeArrowheads="1"/>
          </p:cNvSpPr>
          <p:nvPr>
            <p:ph type="title"/>
          </p:nvPr>
        </p:nvSpPr>
        <p:spPr>
          <a:xfrm>
            <a:off x="0" y="1"/>
            <a:ext cx="9144000" cy="620687"/>
          </a:xfrm>
        </p:spPr>
        <p:txBody>
          <a:bodyPr>
            <a:noAutofit/>
          </a:bodyPr>
          <a:lstStyle/>
          <a:p>
            <a:r>
              <a:rPr lang="it-IT" sz="3600" dirty="0" err="1">
                <a:solidFill>
                  <a:srgbClr val="FF0000"/>
                </a:solidFill>
              </a:rPr>
              <a:t>Processamento</a:t>
            </a:r>
            <a:r>
              <a:rPr lang="it-IT" sz="3600" dirty="0">
                <a:solidFill>
                  <a:srgbClr val="FF0000"/>
                </a:solidFill>
              </a:rPr>
              <a:t> dei segnali</a:t>
            </a:r>
          </a:p>
        </p:txBody>
      </p:sp>
      <p:sp>
        <p:nvSpPr>
          <p:cNvPr id="104451" name="Rectangle 3"/>
          <p:cNvSpPr>
            <a:spLocks noGrp="1" noChangeArrowheads="1"/>
          </p:cNvSpPr>
          <p:nvPr>
            <p:ph type="body" sz="half" idx="1"/>
          </p:nvPr>
        </p:nvSpPr>
        <p:spPr>
          <a:xfrm>
            <a:off x="0" y="836712"/>
            <a:ext cx="9144000" cy="2736304"/>
          </a:xfrm>
        </p:spPr>
        <p:txBody>
          <a:bodyPr>
            <a:normAutofit/>
          </a:bodyPr>
          <a:lstStyle/>
          <a:p>
            <a:r>
              <a:rPr lang="it-IT" sz="2400" dirty="0"/>
              <a:t>Il segnale proveniente da ognuno dei canali di rivelazione (～16 milioni) è processato dall’elettronica specializzata (</a:t>
            </a:r>
            <a:r>
              <a:rPr lang="it-IT" sz="2400" dirty="0" err="1"/>
              <a:t>elettrconica</a:t>
            </a:r>
            <a:r>
              <a:rPr lang="it-IT" sz="2400" dirty="0"/>
              <a:t> di Front-End)</a:t>
            </a:r>
          </a:p>
          <a:p>
            <a:r>
              <a:rPr lang="it-IT" sz="2400" dirty="0"/>
              <a:t>Questi segnali elettrici sono digitalizzati (elettronica di Read-Out) e mandati ai computer.</a:t>
            </a:r>
          </a:p>
          <a:p>
            <a:r>
              <a:rPr lang="it-IT" sz="2400" dirty="0"/>
              <a:t>Le informazioni sono trasferite su fibra ottica e registrate.</a:t>
            </a:r>
          </a:p>
        </p:txBody>
      </p:sp>
      <p:pic>
        <p:nvPicPr>
          <p:cNvPr id="104452" name="Picture 4"/>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a:off x="1835150" y="4292600"/>
            <a:ext cx="4038600" cy="1947863"/>
          </a:xfrm>
          <a:prstGeom prst="rect">
            <a:avLst/>
          </a:prstGeom>
          <a:ln>
            <a:noFill/>
          </a:ln>
          <a:effectLst>
            <a:outerShdw blurRad="292100" dist="139700" dir="2700000" algn="tl" rotWithShape="0">
              <a:srgbClr val="333333">
                <a:alpha val="65000"/>
              </a:srgbClr>
            </a:outerShdw>
          </a:effectLst>
        </p:spPr>
      </p:pic>
      <p:pic>
        <p:nvPicPr>
          <p:cNvPr id="104454" name="Picture 6" descr="alice"/>
          <p:cNvPicPr>
            <a:picLocks noGrp="1" noChangeAspect="1" noChangeArrowheads="1"/>
          </p:cNvPicPr>
          <p:nvPr>
            <p:ph sz="quarter" idx="3"/>
          </p:nvPr>
        </p:nvPicPr>
        <p:blipFill>
          <a:blip r:embed="rId4" cstate="screen">
            <a:extLst>
              <a:ext uri="{28A0092B-C50C-407E-A947-70E740481C1C}">
                <a14:useLocalDpi xmlns:a14="http://schemas.microsoft.com/office/drawing/2010/main"/>
              </a:ext>
            </a:extLst>
          </a:blip>
          <a:srcRect/>
          <a:stretch>
            <a:fillRect/>
          </a:stretch>
        </p:blipFill>
        <p:spPr>
          <a:xfrm>
            <a:off x="114300" y="4652963"/>
            <a:ext cx="1582738" cy="1100137"/>
          </a:xfrm>
          <a:prstGeom prst="rect">
            <a:avLst/>
          </a:prstGeom>
          <a:ln>
            <a:noFill/>
          </a:ln>
          <a:effectLst>
            <a:outerShdw blurRad="292100" dist="139700" dir="2700000" algn="tl" rotWithShape="0">
              <a:srgbClr val="333333">
                <a:alpha val="65000"/>
              </a:srgbClr>
            </a:outerShdw>
          </a:effectLst>
        </p:spPr>
      </p:pic>
      <p:pic>
        <p:nvPicPr>
          <p:cNvPr id="104456" name="Picture 8" descr="PCfarms-23_6_0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4025" y="4365625"/>
            <a:ext cx="2160588" cy="1728788"/>
          </a:xfrm>
          <a:prstGeom prst="rect">
            <a:avLst/>
          </a:prstGeom>
          <a:ln>
            <a:noFill/>
          </a:ln>
          <a:effectLst>
            <a:outerShdw blurRad="292100" dist="139700" dir="2700000" algn="tl" rotWithShape="0">
              <a:srgbClr val="333333">
                <a:alpha val="65000"/>
              </a:srgbClr>
            </a:outerShdw>
          </a:effectLst>
        </p:spPr>
      </p:pic>
      <p:grpSp>
        <p:nvGrpSpPr>
          <p:cNvPr id="104461" name="Group 13"/>
          <p:cNvGrpSpPr>
            <a:grpSpLocks/>
          </p:cNvGrpSpPr>
          <p:nvPr/>
        </p:nvGrpSpPr>
        <p:grpSpPr bwMode="auto">
          <a:xfrm>
            <a:off x="5795963" y="4868863"/>
            <a:ext cx="1008062" cy="720725"/>
            <a:chOff x="3651" y="3067"/>
            <a:chExt cx="635" cy="454"/>
          </a:xfrm>
        </p:grpSpPr>
        <p:sp>
          <p:nvSpPr>
            <p:cNvPr id="104458" name="Line 10"/>
            <p:cNvSpPr>
              <a:spLocks noChangeShapeType="1"/>
            </p:cNvSpPr>
            <p:nvPr/>
          </p:nvSpPr>
          <p:spPr bwMode="auto">
            <a:xfrm>
              <a:off x="3651" y="3067"/>
              <a:ext cx="635" cy="46"/>
            </a:xfrm>
            <a:prstGeom prst="line">
              <a:avLst/>
            </a:prstGeom>
            <a:noFill/>
            <a:ln w="9525">
              <a:solidFill>
                <a:srgbClr val="FF0000"/>
              </a:solidFill>
              <a:round/>
              <a:headEnd/>
              <a:tailEnd/>
            </a:ln>
            <a:effectLst/>
          </p:spPr>
          <p:txBody>
            <a:bodyPr>
              <a:prstTxWarp prst="textNoShape">
                <a:avLst/>
              </a:prstTxWarp>
            </a:bodyPr>
            <a:lstStyle/>
            <a:p>
              <a:endParaRPr lang="fr-FR"/>
            </a:p>
          </p:txBody>
        </p:sp>
        <p:sp>
          <p:nvSpPr>
            <p:cNvPr id="104459" name="Line 11"/>
            <p:cNvSpPr>
              <a:spLocks noChangeShapeType="1"/>
            </p:cNvSpPr>
            <p:nvPr/>
          </p:nvSpPr>
          <p:spPr bwMode="auto">
            <a:xfrm>
              <a:off x="3651" y="3294"/>
              <a:ext cx="635" cy="0"/>
            </a:xfrm>
            <a:prstGeom prst="line">
              <a:avLst/>
            </a:prstGeom>
            <a:noFill/>
            <a:ln w="9525">
              <a:solidFill>
                <a:srgbClr val="FF0000"/>
              </a:solidFill>
              <a:round/>
              <a:headEnd/>
              <a:tailEnd/>
            </a:ln>
            <a:effectLst/>
          </p:spPr>
          <p:txBody>
            <a:bodyPr>
              <a:prstTxWarp prst="textNoShape">
                <a:avLst/>
              </a:prstTxWarp>
            </a:bodyPr>
            <a:lstStyle/>
            <a:p>
              <a:endParaRPr lang="fr-FR"/>
            </a:p>
          </p:txBody>
        </p:sp>
        <p:sp>
          <p:nvSpPr>
            <p:cNvPr id="104460" name="Line 12"/>
            <p:cNvSpPr>
              <a:spLocks noChangeShapeType="1"/>
            </p:cNvSpPr>
            <p:nvPr/>
          </p:nvSpPr>
          <p:spPr bwMode="auto">
            <a:xfrm flipV="1">
              <a:off x="3696" y="3475"/>
              <a:ext cx="590" cy="46"/>
            </a:xfrm>
            <a:prstGeom prst="line">
              <a:avLst/>
            </a:prstGeom>
            <a:noFill/>
            <a:ln w="9525">
              <a:solidFill>
                <a:srgbClr val="FF0000"/>
              </a:solidFill>
              <a:round/>
              <a:headEnd/>
              <a:tailEnd/>
            </a:ln>
            <a:effectLst/>
          </p:spPr>
          <p:txBody>
            <a:bodyPr>
              <a:prstTxWarp prst="textNoShape">
                <a:avLst/>
              </a:prstTxWarp>
            </a:bodyPr>
            <a:lstStyle/>
            <a:p>
              <a:endParaRPr lang="fr-FR"/>
            </a:p>
          </p:txBody>
        </p:sp>
      </p:grpSp>
      <p:cxnSp>
        <p:nvCxnSpPr>
          <p:cNvPr id="14" name="Connettore 1 13"/>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2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0445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0445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04456"/>
                                        </p:tgtEl>
                                        <p:attrNameLst>
                                          <p:attrName>style.visibility</p:attrName>
                                        </p:attrNameLst>
                                      </p:cBhvr>
                                      <p:to>
                                        <p:strVal val="visible"/>
                                      </p:to>
                                    </p:set>
                                  </p:childTnLst>
                                </p:cTn>
                              </p:par>
                            </p:childTnLst>
                          </p:cTn>
                        </p:par>
                        <p:par>
                          <p:cTn id="24" fill="hold">
                            <p:stCondLst>
                              <p:cond delay="0"/>
                            </p:stCondLst>
                            <p:childTnLst>
                              <p:par>
                                <p:cTn id="25" presetID="34" presetClass="entr" presetSubtype="0" fill="hold" nodeType="afterEffect">
                                  <p:stCondLst>
                                    <p:cond delay="0"/>
                                  </p:stCondLst>
                                  <p:childTnLst>
                                    <p:set>
                                      <p:cBhvr>
                                        <p:cTn id="26" dur="1" fill="hold">
                                          <p:stCondLst>
                                            <p:cond delay="0"/>
                                          </p:stCondLst>
                                        </p:cTn>
                                        <p:tgtEl>
                                          <p:spTgt spid="104461"/>
                                        </p:tgtEl>
                                        <p:attrNameLst>
                                          <p:attrName>style.visibility</p:attrName>
                                        </p:attrNameLst>
                                      </p:cBhvr>
                                      <p:to>
                                        <p:strVal val="visible"/>
                                      </p:to>
                                    </p:set>
                                    <p:anim from="(-#ppt_w/2)" to="(#ppt_x)" calcmode="lin" valueType="num">
                                      <p:cBhvr>
                                        <p:cTn id="27" dur="600" fill="hold">
                                          <p:stCondLst>
                                            <p:cond delay="0"/>
                                          </p:stCondLst>
                                        </p:cTn>
                                        <p:tgtEl>
                                          <p:spTgt spid="104461"/>
                                        </p:tgtEl>
                                        <p:attrNameLst>
                                          <p:attrName>ppt_x</p:attrName>
                                        </p:attrNameLst>
                                      </p:cBhvr>
                                    </p:anim>
                                    <p:anim from="0" to="-1.0" calcmode="lin" valueType="num">
                                      <p:cBhvr>
                                        <p:cTn id="28" dur="200" decel="50000" autoRev="1" fill="hold">
                                          <p:stCondLst>
                                            <p:cond delay="600"/>
                                          </p:stCondLst>
                                        </p:cTn>
                                        <p:tgtEl>
                                          <p:spTgt spid="104461"/>
                                        </p:tgtEl>
                                        <p:attrNameLst>
                                          <p:attrName>xshear</p:attrName>
                                        </p:attrNameLst>
                                      </p:cBhvr>
                                    </p:anim>
                                    <p:animScale>
                                      <p:cBhvr>
                                        <p:cTn id="29" dur="200" decel="100000" autoRev="1" fill="hold">
                                          <p:stCondLst>
                                            <p:cond delay="600"/>
                                          </p:stCondLst>
                                        </p:cTn>
                                        <p:tgtEl>
                                          <p:spTgt spid="104461"/>
                                        </p:tgtEl>
                                      </p:cBhvr>
                                      <p:from x="100000" y="100000"/>
                                      <p:to x="80000" y="100000"/>
                                    </p:animScale>
                                    <p:anim by="(#ppt_h/3+#ppt_w*0.1)" calcmode="lin" valueType="num">
                                      <p:cBhvr additive="sum">
                                        <p:cTn id="30" dur="200" decel="100000" autoRev="1" fill="hold">
                                          <p:stCondLst>
                                            <p:cond delay="600"/>
                                          </p:stCondLst>
                                        </p:cTn>
                                        <p:tgtEl>
                                          <p:spTgt spid="10446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7667" y="1284111"/>
            <a:ext cx="184666" cy="369332"/>
          </a:xfrm>
          <a:prstGeom prst="rect">
            <a:avLst/>
          </a:prstGeom>
          <a:noFill/>
        </p:spPr>
        <p:txBody>
          <a:bodyPr wrap="none" rtlCol="0">
            <a:spAutoFit/>
          </a:bodyPr>
          <a:lstStyle/>
          <a:p>
            <a:endParaRPr lang="en-US" dirty="0"/>
          </a:p>
        </p:txBody>
      </p:sp>
      <p:sp>
        <p:nvSpPr>
          <p:cNvPr id="7" name="Slide Number Placeholder 6"/>
          <p:cNvSpPr>
            <a:spLocks noGrp="1"/>
          </p:cNvSpPr>
          <p:nvPr>
            <p:ph type="sldNum" sz="quarter" idx="12"/>
          </p:nvPr>
        </p:nvSpPr>
        <p:spPr/>
        <p:txBody>
          <a:bodyPr/>
          <a:lstStyle/>
          <a:p>
            <a:fld id="{8B9660DA-E739-CB4A-AEFC-82AEB23D0057}" type="slidenum">
              <a:rPr lang="en-US" smtClean="0"/>
              <a:t>35</a:t>
            </a:fld>
            <a:endParaRPr lang="en-US"/>
          </a:p>
        </p:txBody>
      </p:sp>
      <p:sp>
        <p:nvSpPr>
          <p:cNvPr id="13" name="Rectangle 2"/>
          <p:cNvSpPr txBox="1">
            <a:spLocks noChangeArrowheads="1"/>
          </p:cNvSpPr>
          <p:nvPr/>
        </p:nvSpPr>
        <p:spPr>
          <a:xfrm>
            <a:off x="0" y="9151"/>
            <a:ext cx="9144000" cy="788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H" sz="3600" dirty="0">
                <a:solidFill>
                  <a:srgbClr val="FF0000"/>
                </a:solidFill>
              </a:rPr>
              <a:t>Analisi dati - GRID</a:t>
            </a:r>
            <a:endParaRPr lang="en-US" sz="3600" dirty="0">
              <a:solidFill>
                <a:srgbClr val="FF0000"/>
              </a:solidFill>
            </a:endParaRPr>
          </a:p>
        </p:txBody>
      </p:sp>
      <p:pic>
        <p:nvPicPr>
          <p:cNvPr id="8" name="Picture 71"/>
          <p:cNvPicPr>
            <a:picLocks noChangeAspect="1" noChangeArrowheads="1"/>
          </p:cNvPicPr>
          <p:nvPr/>
        </p:nvPicPr>
        <p:blipFill>
          <a:blip r:embed="rId2" cstate="print"/>
          <a:srcRect/>
          <a:stretch>
            <a:fillRect/>
          </a:stretch>
        </p:blipFill>
        <p:spPr>
          <a:xfrm>
            <a:off x="134742" y="3074254"/>
            <a:ext cx="4458545" cy="3599996"/>
          </a:xfrm>
          <a:prstGeom prst="rect">
            <a:avLst/>
          </a:prstGeom>
          <a:solidFill>
            <a:srgbClr val="B7FFFF"/>
          </a:solidFill>
        </p:spPr>
      </p:pic>
      <p:grpSp>
        <p:nvGrpSpPr>
          <p:cNvPr id="9" name="Group 4"/>
          <p:cNvGrpSpPr>
            <a:grpSpLocks noChangeAspect="1"/>
          </p:cNvGrpSpPr>
          <p:nvPr/>
        </p:nvGrpSpPr>
        <p:grpSpPr bwMode="auto">
          <a:xfrm>
            <a:off x="4460080" y="1251819"/>
            <a:ext cx="4481513" cy="2940050"/>
            <a:chOff x="60" y="616"/>
            <a:chExt cx="5646" cy="3704"/>
          </a:xfrm>
          <a:solidFill>
            <a:srgbClr val="B7FFFF"/>
          </a:solidFill>
        </p:grpSpPr>
        <p:grpSp>
          <p:nvGrpSpPr>
            <p:cNvPr id="10" name="Group 5"/>
            <p:cNvGrpSpPr>
              <a:grpSpLocks noChangeAspect="1"/>
            </p:cNvGrpSpPr>
            <p:nvPr/>
          </p:nvGrpSpPr>
          <p:grpSpPr bwMode="auto">
            <a:xfrm>
              <a:off x="336" y="616"/>
              <a:ext cx="5232" cy="3259"/>
              <a:chOff x="336" y="616"/>
              <a:chExt cx="5232" cy="3259"/>
            </a:xfrm>
            <a:grpFill/>
          </p:grpSpPr>
          <p:pic>
            <p:nvPicPr>
              <p:cNvPr id="77" name="Picture 6" descr="xeu3ds"/>
              <p:cNvPicPr>
                <a:picLocks noChangeAspect="1" noChangeArrowheads="1"/>
              </p:cNvPicPr>
              <p:nvPr/>
            </p:nvPicPr>
            <p:blipFill>
              <a:blip r:embed="rId3" cstate="print">
                <a:clrChange>
                  <a:clrFrom>
                    <a:srgbClr val="FFFFFF"/>
                  </a:clrFrom>
                  <a:clrTo>
                    <a:srgbClr val="FFFFFF">
                      <a:alpha val="0"/>
                    </a:srgbClr>
                  </a:clrTo>
                </a:clrChange>
                <a:lum bright="60000" contrast="18000"/>
              </a:blip>
              <a:srcRect t="2548" r="35069"/>
              <a:stretch>
                <a:fillRect/>
              </a:stretch>
            </p:blipFill>
            <p:spPr bwMode="auto">
              <a:xfrm>
                <a:off x="2160" y="616"/>
                <a:ext cx="3408" cy="3259"/>
              </a:xfrm>
              <a:prstGeom prst="rect">
                <a:avLst/>
              </a:prstGeom>
              <a:grpFill/>
              <a:ln w="9525">
                <a:noFill/>
                <a:miter lim="800000"/>
                <a:headEnd/>
                <a:tailEnd/>
              </a:ln>
            </p:spPr>
          </p:pic>
          <p:pic>
            <p:nvPicPr>
              <p:cNvPr id="78" name="Picture 7" descr="xna3ds"/>
              <p:cNvPicPr>
                <a:picLocks noChangeAspect="1" noChangeArrowheads="1"/>
              </p:cNvPicPr>
              <p:nvPr/>
            </p:nvPicPr>
            <p:blipFill>
              <a:blip r:embed="rId4" cstate="print">
                <a:clrChange>
                  <a:clrFrom>
                    <a:srgbClr val="FFFFFF"/>
                  </a:clrFrom>
                  <a:clrTo>
                    <a:srgbClr val="FFFFFF">
                      <a:alpha val="0"/>
                    </a:srgbClr>
                  </a:clrTo>
                </a:clrChange>
                <a:lum bright="36000"/>
              </a:blip>
              <a:srcRect l="18678" t="26666" r="40852" b="18620"/>
              <a:stretch>
                <a:fillRect/>
              </a:stretch>
            </p:blipFill>
            <p:spPr bwMode="auto">
              <a:xfrm>
                <a:off x="336" y="816"/>
                <a:ext cx="2400" cy="2016"/>
              </a:xfrm>
              <a:prstGeom prst="rect">
                <a:avLst/>
              </a:prstGeom>
              <a:grpFill/>
              <a:ln w="9525">
                <a:noFill/>
                <a:miter lim="800000"/>
                <a:headEnd/>
                <a:tailEnd/>
              </a:ln>
            </p:spPr>
          </p:pic>
        </p:grpSp>
        <p:grpSp>
          <p:nvGrpSpPr>
            <p:cNvPr id="14" name="Group 8"/>
            <p:cNvGrpSpPr>
              <a:grpSpLocks noChangeAspect="1"/>
            </p:cNvGrpSpPr>
            <p:nvPr/>
          </p:nvGrpSpPr>
          <p:grpSpPr bwMode="auto">
            <a:xfrm>
              <a:off x="60" y="1514"/>
              <a:ext cx="5646" cy="2806"/>
              <a:chOff x="60" y="1514"/>
              <a:chExt cx="5646" cy="2806"/>
            </a:xfrm>
            <a:grpFill/>
          </p:grpSpPr>
          <p:sp>
            <p:nvSpPr>
              <p:cNvPr id="15" name="Rectangle 9"/>
              <p:cNvSpPr>
                <a:spLocks noChangeAspect="1" noChangeArrowheads="1"/>
              </p:cNvSpPr>
              <p:nvPr/>
            </p:nvSpPr>
            <p:spPr bwMode="auto">
              <a:xfrm>
                <a:off x="3600" y="4224"/>
                <a:ext cx="384" cy="96"/>
              </a:xfrm>
              <a:prstGeom prst="rect">
                <a:avLst/>
              </a:prstGeom>
              <a:grpFill/>
              <a:ln w="9525">
                <a:noFill/>
                <a:miter lim="800000"/>
                <a:headEnd/>
                <a:tailEnd/>
              </a:ln>
            </p:spPr>
            <p:txBody>
              <a:bodyPr wrap="none" anchor="ctr"/>
              <a:lstStyle/>
              <a:p>
                <a:endParaRPr lang="en-US"/>
              </a:p>
            </p:txBody>
          </p:sp>
          <p:sp>
            <p:nvSpPr>
              <p:cNvPr id="16" name="Oval 10"/>
              <p:cNvSpPr>
                <a:spLocks noChangeAspect="1" noChangeArrowheads="1"/>
              </p:cNvSpPr>
              <p:nvPr/>
            </p:nvSpPr>
            <p:spPr bwMode="auto">
              <a:xfrm>
                <a:off x="5376" y="3408"/>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17" name="Oval 11"/>
              <p:cNvSpPr>
                <a:spLocks noChangeAspect="1" noChangeArrowheads="1"/>
              </p:cNvSpPr>
              <p:nvPr/>
            </p:nvSpPr>
            <p:spPr bwMode="auto">
              <a:xfrm>
                <a:off x="3408" y="2832"/>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18" name="Oval 12"/>
              <p:cNvSpPr>
                <a:spLocks noChangeAspect="1" noChangeArrowheads="1"/>
              </p:cNvSpPr>
              <p:nvPr/>
            </p:nvSpPr>
            <p:spPr bwMode="auto">
              <a:xfrm>
                <a:off x="3072" y="2592"/>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19" name="Oval 13"/>
              <p:cNvSpPr>
                <a:spLocks noChangeAspect="1" noChangeArrowheads="1"/>
              </p:cNvSpPr>
              <p:nvPr/>
            </p:nvSpPr>
            <p:spPr bwMode="auto">
              <a:xfrm>
                <a:off x="5136" y="2208"/>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0" name="Oval 14"/>
              <p:cNvSpPr>
                <a:spLocks noChangeAspect="1" noChangeArrowheads="1"/>
              </p:cNvSpPr>
              <p:nvPr/>
            </p:nvSpPr>
            <p:spPr bwMode="auto">
              <a:xfrm>
                <a:off x="2784" y="2256"/>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1" name="Oval 15"/>
              <p:cNvSpPr>
                <a:spLocks noChangeAspect="1" noChangeArrowheads="1"/>
              </p:cNvSpPr>
              <p:nvPr/>
            </p:nvSpPr>
            <p:spPr bwMode="auto">
              <a:xfrm>
                <a:off x="3619" y="3455"/>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2" name="Oval 16"/>
              <p:cNvSpPr>
                <a:spLocks noChangeAspect="1" noChangeArrowheads="1"/>
              </p:cNvSpPr>
              <p:nvPr/>
            </p:nvSpPr>
            <p:spPr bwMode="auto">
              <a:xfrm>
                <a:off x="3332" y="2294"/>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3" name="Oval 17"/>
              <p:cNvSpPr>
                <a:spLocks noChangeAspect="1" noChangeArrowheads="1"/>
              </p:cNvSpPr>
              <p:nvPr/>
            </p:nvSpPr>
            <p:spPr bwMode="auto">
              <a:xfrm>
                <a:off x="3513" y="2517"/>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4" name="Oval 18"/>
              <p:cNvSpPr>
                <a:spLocks noChangeAspect="1" noChangeArrowheads="1"/>
              </p:cNvSpPr>
              <p:nvPr/>
            </p:nvSpPr>
            <p:spPr bwMode="auto">
              <a:xfrm>
                <a:off x="4004" y="3542"/>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5" name="Oval 19"/>
              <p:cNvSpPr>
                <a:spLocks noChangeAspect="1" noChangeArrowheads="1"/>
              </p:cNvSpPr>
              <p:nvPr/>
            </p:nvSpPr>
            <p:spPr bwMode="auto">
              <a:xfrm>
                <a:off x="4121" y="3249"/>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6" name="Oval 20"/>
              <p:cNvSpPr>
                <a:spLocks noChangeAspect="1" noChangeArrowheads="1"/>
              </p:cNvSpPr>
              <p:nvPr/>
            </p:nvSpPr>
            <p:spPr bwMode="auto">
              <a:xfrm>
                <a:off x="1940" y="1670"/>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27" name="Oval 21"/>
              <p:cNvSpPr>
                <a:spLocks noChangeAspect="1" noChangeArrowheads="1"/>
              </p:cNvSpPr>
              <p:nvPr/>
            </p:nvSpPr>
            <p:spPr bwMode="auto">
              <a:xfrm>
                <a:off x="428" y="1766"/>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cxnSp>
            <p:nvCxnSpPr>
              <p:cNvPr id="28" name="AutoShape 22"/>
              <p:cNvCxnSpPr>
                <a:cxnSpLocks noChangeAspect="1" noChangeShapeType="1"/>
                <a:stCxn id="17" idx="2"/>
                <a:endCxn id="18" idx="5"/>
              </p:cNvCxnSpPr>
              <p:nvPr/>
            </p:nvCxnSpPr>
            <p:spPr bwMode="auto">
              <a:xfrm rot="10800000">
                <a:off x="3121" y="2640"/>
                <a:ext cx="287" cy="220"/>
              </a:xfrm>
              <a:prstGeom prst="curvedConnector2">
                <a:avLst/>
              </a:prstGeom>
              <a:grpFill/>
              <a:ln w="28575">
                <a:solidFill>
                  <a:schemeClr val="tx1"/>
                </a:solidFill>
                <a:round/>
                <a:headEnd/>
                <a:tailEnd type="triangle" w="sm" len="sm"/>
              </a:ln>
            </p:spPr>
          </p:cxnSp>
          <p:cxnSp>
            <p:nvCxnSpPr>
              <p:cNvPr id="29" name="AutoShape 23"/>
              <p:cNvCxnSpPr>
                <a:cxnSpLocks noChangeAspect="1" noChangeShapeType="1"/>
                <a:stCxn id="17" idx="4"/>
                <a:endCxn id="69" idx="0"/>
              </p:cNvCxnSpPr>
              <p:nvPr/>
            </p:nvCxnSpPr>
            <p:spPr bwMode="auto">
              <a:xfrm rot="5400000">
                <a:off x="3297" y="2788"/>
                <a:ext cx="40" cy="240"/>
              </a:xfrm>
              <a:prstGeom prst="curvedConnector3">
                <a:avLst>
                  <a:gd name="adj1" fmla="val 50000"/>
                </a:avLst>
              </a:prstGeom>
              <a:grpFill/>
              <a:ln w="28575">
                <a:solidFill>
                  <a:schemeClr val="tx1"/>
                </a:solidFill>
                <a:round/>
                <a:headEnd/>
                <a:tailEnd type="triangle" w="sm" len="sm"/>
              </a:ln>
            </p:spPr>
          </p:cxnSp>
          <p:cxnSp>
            <p:nvCxnSpPr>
              <p:cNvPr id="30" name="AutoShape 24"/>
              <p:cNvCxnSpPr>
                <a:cxnSpLocks noChangeAspect="1" noChangeShapeType="1"/>
                <a:stCxn id="17" idx="5"/>
                <a:endCxn id="71" idx="2"/>
              </p:cNvCxnSpPr>
              <p:nvPr/>
            </p:nvCxnSpPr>
            <p:spPr bwMode="auto">
              <a:xfrm rot="16200000" flipH="1">
                <a:off x="3498" y="2839"/>
                <a:ext cx="34" cy="115"/>
              </a:xfrm>
              <a:prstGeom prst="curvedConnector2">
                <a:avLst/>
              </a:prstGeom>
              <a:grpFill/>
              <a:ln w="28575">
                <a:solidFill>
                  <a:schemeClr val="tx1"/>
                </a:solidFill>
                <a:round/>
                <a:headEnd/>
                <a:tailEnd type="triangle" w="sm" len="sm"/>
              </a:ln>
            </p:spPr>
          </p:cxnSp>
          <p:cxnSp>
            <p:nvCxnSpPr>
              <p:cNvPr id="31" name="AutoShape 25"/>
              <p:cNvCxnSpPr>
                <a:cxnSpLocks noChangeAspect="1" noChangeShapeType="1"/>
                <a:stCxn id="17" idx="7"/>
                <a:endCxn id="72" idx="3"/>
              </p:cNvCxnSpPr>
              <p:nvPr/>
            </p:nvCxnSpPr>
            <p:spPr bwMode="auto">
              <a:xfrm rot="-5400000">
                <a:off x="3582" y="2697"/>
                <a:ext cx="18" cy="267"/>
              </a:xfrm>
              <a:prstGeom prst="curvedConnector3">
                <a:avLst>
                  <a:gd name="adj1" fmla="val 50000"/>
                </a:avLst>
              </a:prstGeom>
              <a:grpFill/>
              <a:ln w="28575">
                <a:solidFill>
                  <a:schemeClr val="tx1"/>
                </a:solidFill>
                <a:round/>
                <a:headEnd/>
                <a:tailEnd type="triangle" w="sm" len="sm"/>
              </a:ln>
            </p:spPr>
          </p:cxnSp>
          <p:cxnSp>
            <p:nvCxnSpPr>
              <p:cNvPr id="32" name="AutoShape 26"/>
              <p:cNvCxnSpPr>
                <a:cxnSpLocks noChangeAspect="1" noChangeShapeType="1"/>
                <a:stCxn id="17" idx="7"/>
                <a:endCxn id="23" idx="4"/>
              </p:cNvCxnSpPr>
              <p:nvPr/>
            </p:nvCxnSpPr>
            <p:spPr bwMode="auto">
              <a:xfrm rot="-5400000">
                <a:off x="3366" y="2664"/>
                <a:ext cx="267" cy="85"/>
              </a:xfrm>
              <a:prstGeom prst="curvedConnector3">
                <a:avLst>
                  <a:gd name="adj1" fmla="val 51310"/>
                </a:avLst>
              </a:prstGeom>
              <a:grpFill/>
              <a:ln w="28575">
                <a:solidFill>
                  <a:schemeClr val="tx1"/>
                </a:solidFill>
                <a:round/>
                <a:headEnd/>
                <a:tailEnd type="triangle" w="sm" len="sm"/>
              </a:ln>
            </p:spPr>
          </p:cxnSp>
          <p:cxnSp>
            <p:nvCxnSpPr>
              <p:cNvPr id="33" name="AutoShape 27"/>
              <p:cNvCxnSpPr>
                <a:cxnSpLocks noChangeAspect="1" noChangeShapeType="1"/>
                <a:stCxn id="17" idx="6"/>
                <a:endCxn id="21" idx="7"/>
              </p:cNvCxnSpPr>
              <p:nvPr/>
            </p:nvCxnSpPr>
            <p:spPr bwMode="auto">
              <a:xfrm>
                <a:off x="3465" y="2860"/>
                <a:ext cx="203" cy="603"/>
              </a:xfrm>
              <a:prstGeom prst="curvedConnector2">
                <a:avLst/>
              </a:prstGeom>
              <a:grpFill/>
              <a:ln w="28575">
                <a:solidFill>
                  <a:schemeClr val="tx1"/>
                </a:solidFill>
                <a:round/>
                <a:headEnd/>
                <a:tailEnd type="triangle" w="sm" len="sm"/>
              </a:ln>
            </p:spPr>
          </p:cxnSp>
          <p:cxnSp>
            <p:nvCxnSpPr>
              <p:cNvPr id="34" name="AutoShape 28"/>
              <p:cNvCxnSpPr>
                <a:cxnSpLocks noChangeAspect="1" noChangeShapeType="1"/>
                <a:stCxn id="17" idx="6"/>
                <a:endCxn id="19" idx="3"/>
              </p:cNvCxnSpPr>
              <p:nvPr/>
            </p:nvCxnSpPr>
            <p:spPr bwMode="auto">
              <a:xfrm flipV="1">
                <a:off x="3465" y="2256"/>
                <a:ext cx="1679" cy="604"/>
              </a:xfrm>
              <a:prstGeom prst="curvedConnector2">
                <a:avLst/>
              </a:prstGeom>
              <a:grpFill/>
              <a:ln w="28575">
                <a:solidFill>
                  <a:schemeClr val="tx1"/>
                </a:solidFill>
                <a:round/>
                <a:headEnd/>
                <a:tailEnd type="triangle" w="sm" len="sm"/>
              </a:ln>
            </p:spPr>
          </p:cxnSp>
          <p:cxnSp>
            <p:nvCxnSpPr>
              <p:cNvPr id="35" name="AutoShape 29"/>
              <p:cNvCxnSpPr>
                <a:cxnSpLocks noChangeAspect="1" noChangeShapeType="1"/>
                <a:stCxn id="17" idx="6"/>
                <a:endCxn id="24" idx="0"/>
              </p:cNvCxnSpPr>
              <p:nvPr/>
            </p:nvCxnSpPr>
            <p:spPr bwMode="auto">
              <a:xfrm>
                <a:off x="3465" y="2860"/>
                <a:ext cx="568" cy="682"/>
              </a:xfrm>
              <a:prstGeom prst="curvedConnector2">
                <a:avLst/>
              </a:prstGeom>
              <a:grpFill/>
              <a:ln w="28575">
                <a:solidFill>
                  <a:schemeClr val="tx1"/>
                </a:solidFill>
                <a:round/>
                <a:headEnd/>
                <a:tailEnd type="triangle" w="sm" len="sm"/>
              </a:ln>
            </p:spPr>
          </p:cxnSp>
          <p:cxnSp>
            <p:nvCxnSpPr>
              <p:cNvPr id="36" name="AutoShape 30"/>
              <p:cNvCxnSpPr>
                <a:cxnSpLocks noChangeAspect="1" noChangeShapeType="1"/>
                <a:stCxn id="17" idx="2"/>
                <a:endCxn id="26" idx="4"/>
              </p:cNvCxnSpPr>
              <p:nvPr/>
            </p:nvCxnSpPr>
            <p:spPr bwMode="auto">
              <a:xfrm rot="10800000">
                <a:off x="1969" y="1726"/>
                <a:ext cx="1439" cy="1134"/>
              </a:xfrm>
              <a:prstGeom prst="curvedConnector2">
                <a:avLst/>
              </a:prstGeom>
              <a:grpFill/>
              <a:ln w="28575">
                <a:solidFill>
                  <a:schemeClr val="tx1"/>
                </a:solidFill>
                <a:round/>
                <a:headEnd/>
                <a:tailEnd type="triangle" w="sm" len="sm"/>
              </a:ln>
            </p:spPr>
          </p:cxnSp>
          <p:cxnSp>
            <p:nvCxnSpPr>
              <p:cNvPr id="37" name="AutoShape 31"/>
              <p:cNvCxnSpPr>
                <a:cxnSpLocks noChangeAspect="1" noChangeShapeType="1"/>
                <a:stCxn id="17" idx="2"/>
                <a:endCxn id="27" idx="5"/>
              </p:cNvCxnSpPr>
              <p:nvPr/>
            </p:nvCxnSpPr>
            <p:spPr bwMode="auto">
              <a:xfrm rot="10800000">
                <a:off x="477" y="1814"/>
                <a:ext cx="2931" cy="1046"/>
              </a:xfrm>
              <a:prstGeom prst="curvedConnector2">
                <a:avLst/>
              </a:prstGeom>
              <a:grpFill/>
              <a:ln w="28575">
                <a:solidFill>
                  <a:schemeClr val="tx1"/>
                </a:solidFill>
                <a:round/>
                <a:headEnd/>
                <a:tailEnd type="triangle" w="sm" len="sm"/>
              </a:ln>
            </p:spPr>
          </p:cxnSp>
          <p:cxnSp>
            <p:nvCxnSpPr>
              <p:cNvPr id="38" name="AutoShape 32"/>
              <p:cNvCxnSpPr>
                <a:cxnSpLocks noChangeAspect="1" noChangeShapeType="1"/>
                <a:stCxn id="17" idx="7"/>
                <a:endCxn id="20" idx="6"/>
              </p:cNvCxnSpPr>
              <p:nvPr/>
            </p:nvCxnSpPr>
            <p:spPr bwMode="auto">
              <a:xfrm rot="5400000" flipH="1">
                <a:off x="2871" y="2254"/>
                <a:ext cx="556" cy="616"/>
              </a:xfrm>
              <a:prstGeom prst="curvedConnector2">
                <a:avLst/>
              </a:prstGeom>
              <a:grpFill/>
              <a:ln w="28575">
                <a:solidFill>
                  <a:schemeClr val="tx1"/>
                </a:solidFill>
                <a:round/>
                <a:headEnd/>
                <a:tailEnd type="triangle" w="sm" len="sm"/>
              </a:ln>
            </p:spPr>
          </p:cxnSp>
          <p:cxnSp>
            <p:nvCxnSpPr>
              <p:cNvPr id="39" name="AutoShape 33"/>
              <p:cNvCxnSpPr>
                <a:cxnSpLocks noChangeAspect="1" noChangeShapeType="1"/>
                <a:stCxn id="17" idx="0"/>
                <a:endCxn id="22" idx="5"/>
              </p:cNvCxnSpPr>
              <p:nvPr/>
            </p:nvCxnSpPr>
            <p:spPr bwMode="auto">
              <a:xfrm rot="5400000" flipH="1">
                <a:off x="3164" y="2559"/>
                <a:ext cx="490" cy="56"/>
              </a:xfrm>
              <a:prstGeom prst="curvedConnector3">
                <a:avLst>
                  <a:gd name="adj1" fmla="val 49185"/>
                </a:avLst>
              </a:prstGeom>
              <a:grpFill/>
              <a:ln w="28575">
                <a:solidFill>
                  <a:schemeClr val="tx1"/>
                </a:solidFill>
                <a:round/>
                <a:headEnd/>
                <a:tailEnd type="triangle" w="sm" len="sm"/>
              </a:ln>
            </p:spPr>
          </p:cxnSp>
          <p:cxnSp>
            <p:nvCxnSpPr>
              <p:cNvPr id="40" name="AutoShape 34"/>
              <p:cNvCxnSpPr>
                <a:cxnSpLocks noChangeAspect="1" noChangeShapeType="1"/>
                <a:stCxn id="17" idx="6"/>
                <a:endCxn id="25" idx="1"/>
              </p:cNvCxnSpPr>
              <p:nvPr/>
            </p:nvCxnSpPr>
            <p:spPr bwMode="auto">
              <a:xfrm>
                <a:off x="3465" y="2860"/>
                <a:ext cx="664" cy="397"/>
              </a:xfrm>
              <a:prstGeom prst="curvedConnector2">
                <a:avLst/>
              </a:prstGeom>
              <a:grpFill/>
              <a:ln w="28575">
                <a:solidFill>
                  <a:schemeClr val="tx1"/>
                </a:solidFill>
                <a:round/>
                <a:headEnd/>
                <a:tailEnd type="triangle" w="sm" len="sm"/>
              </a:ln>
            </p:spPr>
          </p:cxnSp>
          <p:cxnSp>
            <p:nvCxnSpPr>
              <p:cNvPr id="41" name="AutoShape 35"/>
              <p:cNvCxnSpPr>
                <a:cxnSpLocks noChangeAspect="1" noChangeShapeType="1"/>
                <a:stCxn id="17" idx="6"/>
                <a:endCxn id="70" idx="0"/>
              </p:cNvCxnSpPr>
              <p:nvPr/>
            </p:nvCxnSpPr>
            <p:spPr bwMode="auto">
              <a:xfrm>
                <a:off x="3465" y="2860"/>
                <a:ext cx="328" cy="154"/>
              </a:xfrm>
              <a:prstGeom prst="curvedConnector2">
                <a:avLst/>
              </a:prstGeom>
              <a:grpFill/>
              <a:ln w="28575">
                <a:solidFill>
                  <a:schemeClr val="tx1"/>
                </a:solidFill>
                <a:round/>
                <a:headEnd/>
                <a:tailEnd type="triangle" w="med" len="med"/>
              </a:ln>
            </p:spPr>
          </p:cxnSp>
          <p:cxnSp>
            <p:nvCxnSpPr>
              <p:cNvPr id="42" name="AutoShape 36"/>
              <p:cNvCxnSpPr>
                <a:cxnSpLocks noChangeAspect="1" noChangeShapeType="1"/>
                <a:stCxn id="17" idx="6"/>
                <a:endCxn id="16" idx="1"/>
              </p:cNvCxnSpPr>
              <p:nvPr/>
            </p:nvCxnSpPr>
            <p:spPr bwMode="auto">
              <a:xfrm>
                <a:off x="3465" y="2860"/>
                <a:ext cx="1919" cy="556"/>
              </a:xfrm>
              <a:prstGeom prst="curvedConnector2">
                <a:avLst/>
              </a:prstGeom>
              <a:grpFill/>
              <a:ln w="28575">
                <a:solidFill>
                  <a:schemeClr val="tx1"/>
                </a:solidFill>
                <a:round/>
                <a:headEnd/>
                <a:tailEnd type="triangle" w="sm" len="sm"/>
              </a:ln>
            </p:spPr>
          </p:cxnSp>
          <p:cxnSp>
            <p:nvCxnSpPr>
              <p:cNvPr id="43" name="AutoShape 37"/>
              <p:cNvCxnSpPr>
                <a:cxnSpLocks noChangeAspect="1" noChangeShapeType="1"/>
                <a:stCxn id="17" idx="6"/>
                <a:endCxn id="45" idx="0"/>
              </p:cNvCxnSpPr>
              <p:nvPr/>
            </p:nvCxnSpPr>
            <p:spPr bwMode="auto">
              <a:xfrm>
                <a:off x="3465" y="2860"/>
                <a:ext cx="1575" cy="1268"/>
              </a:xfrm>
              <a:prstGeom prst="curvedConnector2">
                <a:avLst/>
              </a:prstGeom>
              <a:grpFill/>
              <a:ln w="28575">
                <a:solidFill>
                  <a:schemeClr val="tx1"/>
                </a:solidFill>
                <a:round/>
                <a:headEnd/>
                <a:tailEnd type="triangle" w="sm" len="sm"/>
              </a:ln>
            </p:spPr>
          </p:cxnSp>
          <p:cxnSp>
            <p:nvCxnSpPr>
              <p:cNvPr id="44" name="AutoShape 38"/>
              <p:cNvCxnSpPr>
                <a:cxnSpLocks noChangeAspect="1" noChangeShapeType="1"/>
                <a:stCxn id="17" idx="6"/>
                <a:endCxn id="73" idx="1"/>
              </p:cNvCxnSpPr>
              <p:nvPr/>
            </p:nvCxnSpPr>
            <p:spPr bwMode="auto">
              <a:xfrm>
                <a:off x="3465" y="2860"/>
                <a:ext cx="739" cy="18"/>
              </a:xfrm>
              <a:prstGeom prst="curvedConnector2">
                <a:avLst/>
              </a:prstGeom>
              <a:grpFill/>
              <a:ln w="28575">
                <a:solidFill>
                  <a:schemeClr val="tx1"/>
                </a:solidFill>
                <a:round/>
                <a:headEnd/>
                <a:tailEnd type="triangle" w="sm" len="sm"/>
              </a:ln>
            </p:spPr>
          </p:cxnSp>
          <p:sp>
            <p:nvSpPr>
              <p:cNvPr id="45" name="Rectangle 39"/>
              <p:cNvSpPr>
                <a:spLocks noChangeAspect="1" noChangeArrowheads="1"/>
              </p:cNvSpPr>
              <p:nvPr/>
            </p:nvSpPr>
            <p:spPr bwMode="auto">
              <a:xfrm>
                <a:off x="4848" y="4128"/>
                <a:ext cx="384" cy="96"/>
              </a:xfrm>
              <a:prstGeom prst="rect">
                <a:avLst/>
              </a:prstGeom>
              <a:grpFill/>
              <a:ln w="9525">
                <a:noFill/>
                <a:miter lim="800000"/>
                <a:headEnd/>
                <a:tailEnd/>
              </a:ln>
            </p:spPr>
            <p:txBody>
              <a:bodyPr wrap="none" anchor="ctr"/>
              <a:lstStyle/>
              <a:p>
                <a:endParaRPr lang="en-US"/>
              </a:p>
            </p:txBody>
          </p:sp>
          <p:cxnSp>
            <p:nvCxnSpPr>
              <p:cNvPr id="46" name="AutoShape 40"/>
              <p:cNvCxnSpPr>
                <a:cxnSpLocks noChangeAspect="1" noChangeShapeType="1"/>
                <a:stCxn id="17" idx="6"/>
                <a:endCxn id="15" idx="0"/>
              </p:cNvCxnSpPr>
              <p:nvPr/>
            </p:nvCxnSpPr>
            <p:spPr bwMode="auto">
              <a:xfrm>
                <a:off x="3465" y="2860"/>
                <a:ext cx="327" cy="1364"/>
              </a:xfrm>
              <a:prstGeom prst="curvedConnector2">
                <a:avLst/>
              </a:prstGeom>
              <a:grpFill/>
              <a:ln w="28575">
                <a:solidFill>
                  <a:schemeClr val="tx1"/>
                </a:solidFill>
                <a:round/>
                <a:headEnd/>
                <a:tailEnd type="triangle" w="sm" len="sm"/>
              </a:ln>
            </p:spPr>
          </p:cxnSp>
          <p:sp>
            <p:nvSpPr>
              <p:cNvPr id="47" name="Oval 41"/>
              <p:cNvSpPr>
                <a:spLocks noChangeAspect="1" noChangeArrowheads="1"/>
              </p:cNvSpPr>
              <p:nvPr/>
            </p:nvSpPr>
            <p:spPr bwMode="auto">
              <a:xfrm>
                <a:off x="1536" y="2736"/>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cxnSp>
            <p:nvCxnSpPr>
              <p:cNvPr id="48" name="AutoShape 42"/>
              <p:cNvCxnSpPr>
                <a:cxnSpLocks noChangeAspect="1" noChangeShapeType="1"/>
                <a:stCxn id="17" idx="3"/>
                <a:endCxn id="47" idx="5"/>
              </p:cNvCxnSpPr>
              <p:nvPr/>
            </p:nvCxnSpPr>
            <p:spPr bwMode="auto">
              <a:xfrm rot="16200000" flipV="1">
                <a:off x="2453" y="1916"/>
                <a:ext cx="96" cy="1831"/>
              </a:xfrm>
              <a:prstGeom prst="curvedConnector3">
                <a:avLst>
                  <a:gd name="adj1" fmla="val -158333"/>
                </a:avLst>
              </a:prstGeom>
              <a:grpFill/>
              <a:ln w="28575">
                <a:solidFill>
                  <a:schemeClr val="tx1"/>
                </a:solidFill>
                <a:round/>
                <a:headEnd/>
                <a:tailEnd type="triangle" w="sm" len="sm"/>
              </a:ln>
            </p:spPr>
          </p:cxnSp>
          <p:sp>
            <p:nvSpPr>
              <p:cNvPr id="49" name="Rectangle 43"/>
              <p:cNvSpPr>
                <a:spLocks noChangeAspect="1" noChangeArrowheads="1"/>
              </p:cNvSpPr>
              <p:nvPr/>
            </p:nvSpPr>
            <p:spPr bwMode="auto">
              <a:xfrm>
                <a:off x="5098" y="3492"/>
                <a:ext cx="608"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Yerevan</a:t>
                </a:r>
              </a:p>
            </p:txBody>
          </p:sp>
          <p:sp>
            <p:nvSpPr>
              <p:cNvPr id="50" name="Rectangle 44"/>
              <p:cNvSpPr>
                <a:spLocks noChangeAspect="1" noChangeArrowheads="1"/>
              </p:cNvSpPr>
              <p:nvPr/>
            </p:nvSpPr>
            <p:spPr bwMode="auto">
              <a:xfrm>
                <a:off x="3210" y="2676"/>
                <a:ext cx="460"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CERN</a:t>
                </a:r>
              </a:p>
            </p:txBody>
          </p:sp>
          <p:sp>
            <p:nvSpPr>
              <p:cNvPr id="51" name="Rectangle 45"/>
              <p:cNvSpPr>
                <a:spLocks noChangeAspect="1" noChangeArrowheads="1"/>
              </p:cNvSpPr>
              <p:nvPr/>
            </p:nvSpPr>
            <p:spPr bwMode="auto">
              <a:xfrm>
                <a:off x="2840" y="2442"/>
                <a:ext cx="510"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Saclay</a:t>
                </a:r>
              </a:p>
            </p:txBody>
          </p:sp>
          <p:sp>
            <p:nvSpPr>
              <p:cNvPr id="52" name="Rectangle 46"/>
              <p:cNvSpPr>
                <a:spLocks noChangeAspect="1" noChangeArrowheads="1"/>
              </p:cNvSpPr>
              <p:nvPr/>
            </p:nvSpPr>
            <p:spPr bwMode="auto">
              <a:xfrm>
                <a:off x="2794" y="2876"/>
                <a:ext cx="418"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Lyon</a:t>
                </a:r>
              </a:p>
            </p:txBody>
          </p:sp>
          <p:sp>
            <p:nvSpPr>
              <p:cNvPr id="53" name="Rectangle 47"/>
              <p:cNvSpPr>
                <a:spLocks noChangeAspect="1" noChangeArrowheads="1"/>
              </p:cNvSpPr>
              <p:nvPr/>
            </p:nvSpPr>
            <p:spPr bwMode="auto">
              <a:xfrm>
                <a:off x="4912" y="2036"/>
                <a:ext cx="514"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Dubna</a:t>
                </a:r>
              </a:p>
            </p:txBody>
          </p:sp>
          <p:sp>
            <p:nvSpPr>
              <p:cNvPr id="54" name="Rectangle 48"/>
              <p:cNvSpPr>
                <a:spLocks noChangeAspect="1" noChangeArrowheads="1"/>
              </p:cNvSpPr>
              <p:nvPr/>
            </p:nvSpPr>
            <p:spPr bwMode="auto">
              <a:xfrm>
                <a:off x="3188" y="3884"/>
                <a:ext cx="928"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Capetown, ZA</a:t>
                </a:r>
              </a:p>
            </p:txBody>
          </p:sp>
          <p:sp>
            <p:nvSpPr>
              <p:cNvPr id="55" name="Rectangle 49"/>
              <p:cNvSpPr>
                <a:spLocks noChangeAspect="1" noChangeArrowheads="1"/>
              </p:cNvSpPr>
              <p:nvPr/>
            </p:nvSpPr>
            <p:spPr bwMode="auto">
              <a:xfrm>
                <a:off x="2388" y="2114"/>
                <a:ext cx="836"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Birmingham</a:t>
                </a:r>
              </a:p>
            </p:txBody>
          </p:sp>
          <p:sp>
            <p:nvSpPr>
              <p:cNvPr id="56" name="Rectangle 50"/>
              <p:cNvSpPr>
                <a:spLocks noChangeAspect="1" noChangeArrowheads="1"/>
              </p:cNvSpPr>
              <p:nvPr/>
            </p:nvSpPr>
            <p:spPr bwMode="auto">
              <a:xfrm>
                <a:off x="3116" y="3428"/>
                <a:ext cx="578"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Cagliari</a:t>
                </a:r>
              </a:p>
            </p:txBody>
          </p:sp>
          <p:sp>
            <p:nvSpPr>
              <p:cNvPr id="57" name="Rectangle 51"/>
              <p:cNvSpPr>
                <a:spLocks noChangeAspect="1" noChangeArrowheads="1"/>
              </p:cNvSpPr>
              <p:nvPr/>
            </p:nvSpPr>
            <p:spPr bwMode="auto">
              <a:xfrm>
                <a:off x="3072" y="2136"/>
                <a:ext cx="586"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NIKHEF</a:t>
                </a:r>
              </a:p>
            </p:txBody>
          </p:sp>
          <p:sp>
            <p:nvSpPr>
              <p:cNvPr id="58" name="Rectangle 52"/>
              <p:cNvSpPr>
                <a:spLocks noChangeAspect="1" noChangeArrowheads="1"/>
              </p:cNvSpPr>
              <p:nvPr/>
            </p:nvSpPr>
            <p:spPr bwMode="auto">
              <a:xfrm>
                <a:off x="3532" y="2474"/>
                <a:ext cx="356"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dirty="0">
                    <a:latin typeface="Tahoma" pitchFamily="34" charset="0"/>
                  </a:rPr>
                  <a:t>GSI</a:t>
                </a:r>
              </a:p>
            </p:txBody>
          </p:sp>
          <p:sp>
            <p:nvSpPr>
              <p:cNvPr id="59" name="Rectangle 53"/>
              <p:cNvSpPr>
                <a:spLocks noChangeAspect="1" noChangeArrowheads="1"/>
              </p:cNvSpPr>
              <p:nvPr/>
            </p:nvSpPr>
            <p:spPr bwMode="auto">
              <a:xfrm>
                <a:off x="3742" y="3602"/>
                <a:ext cx="576"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Catania</a:t>
                </a:r>
              </a:p>
            </p:txBody>
          </p:sp>
          <p:sp>
            <p:nvSpPr>
              <p:cNvPr id="60" name="Rectangle 54"/>
              <p:cNvSpPr>
                <a:spLocks noChangeAspect="1" noChangeArrowheads="1"/>
              </p:cNvSpPr>
              <p:nvPr/>
            </p:nvSpPr>
            <p:spPr bwMode="auto">
              <a:xfrm>
                <a:off x="3622" y="2874"/>
                <a:ext cx="606"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Bologna</a:t>
                </a:r>
              </a:p>
            </p:txBody>
          </p:sp>
          <p:sp>
            <p:nvSpPr>
              <p:cNvPr id="61" name="Rectangle 55"/>
              <p:cNvSpPr>
                <a:spLocks noChangeAspect="1" noChangeArrowheads="1"/>
              </p:cNvSpPr>
              <p:nvPr/>
            </p:nvSpPr>
            <p:spPr bwMode="auto">
              <a:xfrm>
                <a:off x="3258" y="2954"/>
                <a:ext cx="508"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Torino</a:t>
                </a:r>
              </a:p>
            </p:txBody>
          </p:sp>
          <p:sp>
            <p:nvSpPr>
              <p:cNvPr id="62" name="Rectangle 56"/>
              <p:cNvSpPr>
                <a:spLocks noChangeAspect="1" noChangeArrowheads="1"/>
              </p:cNvSpPr>
              <p:nvPr/>
            </p:nvSpPr>
            <p:spPr bwMode="auto">
              <a:xfrm>
                <a:off x="3700" y="2708"/>
                <a:ext cx="560"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Padova</a:t>
                </a:r>
              </a:p>
            </p:txBody>
          </p:sp>
          <p:sp>
            <p:nvSpPr>
              <p:cNvPr id="63" name="Rectangle 57"/>
              <p:cNvSpPr>
                <a:spLocks noChangeAspect="1" noChangeArrowheads="1"/>
              </p:cNvSpPr>
              <p:nvPr/>
            </p:nvSpPr>
            <p:spPr bwMode="auto">
              <a:xfrm>
                <a:off x="4210" y="2836"/>
                <a:ext cx="360"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IRB</a:t>
                </a:r>
              </a:p>
            </p:txBody>
          </p:sp>
          <p:sp>
            <p:nvSpPr>
              <p:cNvPr id="64" name="Rectangle 58"/>
              <p:cNvSpPr>
                <a:spLocks noChangeAspect="1" noChangeArrowheads="1"/>
              </p:cNvSpPr>
              <p:nvPr/>
            </p:nvSpPr>
            <p:spPr bwMode="auto">
              <a:xfrm>
                <a:off x="4552" y="3770"/>
                <a:ext cx="942"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Kolkata, India</a:t>
                </a:r>
              </a:p>
            </p:txBody>
          </p:sp>
          <p:sp>
            <p:nvSpPr>
              <p:cNvPr id="65" name="Rectangle 59"/>
              <p:cNvSpPr>
                <a:spLocks noChangeAspect="1" noChangeArrowheads="1"/>
              </p:cNvSpPr>
              <p:nvPr/>
            </p:nvSpPr>
            <p:spPr bwMode="auto">
              <a:xfrm>
                <a:off x="1630" y="1514"/>
                <a:ext cx="684"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OSU/OSC</a:t>
                </a:r>
              </a:p>
            </p:txBody>
          </p:sp>
          <p:sp>
            <p:nvSpPr>
              <p:cNvPr id="66" name="Rectangle 60"/>
              <p:cNvSpPr>
                <a:spLocks noChangeAspect="1" noChangeArrowheads="1"/>
              </p:cNvSpPr>
              <p:nvPr/>
            </p:nvSpPr>
            <p:spPr bwMode="auto">
              <a:xfrm>
                <a:off x="60" y="1610"/>
                <a:ext cx="800"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LBL/NERSC</a:t>
                </a:r>
              </a:p>
            </p:txBody>
          </p:sp>
          <p:sp>
            <p:nvSpPr>
              <p:cNvPr id="67" name="Rectangle 61"/>
              <p:cNvSpPr>
                <a:spLocks noChangeAspect="1" noChangeArrowheads="1"/>
              </p:cNvSpPr>
              <p:nvPr/>
            </p:nvSpPr>
            <p:spPr bwMode="auto">
              <a:xfrm>
                <a:off x="1060" y="2714"/>
                <a:ext cx="534"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Merida</a:t>
                </a:r>
              </a:p>
            </p:txBody>
          </p:sp>
          <p:sp>
            <p:nvSpPr>
              <p:cNvPr id="68" name="Rectangle 62"/>
              <p:cNvSpPr>
                <a:spLocks noChangeAspect="1" noChangeArrowheads="1"/>
              </p:cNvSpPr>
              <p:nvPr/>
            </p:nvSpPr>
            <p:spPr bwMode="auto">
              <a:xfrm>
                <a:off x="3966" y="3094"/>
                <a:ext cx="374"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Bari</a:t>
                </a:r>
              </a:p>
            </p:txBody>
          </p:sp>
          <p:sp>
            <p:nvSpPr>
              <p:cNvPr id="69" name="Oval 63"/>
              <p:cNvSpPr>
                <a:spLocks noChangeAspect="1" noChangeArrowheads="1"/>
              </p:cNvSpPr>
              <p:nvPr/>
            </p:nvSpPr>
            <p:spPr bwMode="auto">
              <a:xfrm>
                <a:off x="3168" y="2928"/>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70" name="Oval 64"/>
              <p:cNvSpPr>
                <a:spLocks noChangeAspect="1" noChangeArrowheads="1"/>
              </p:cNvSpPr>
              <p:nvPr/>
            </p:nvSpPr>
            <p:spPr bwMode="auto">
              <a:xfrm>
                <a:off x="3764" y="3014"/>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71" name="Oval 65"/>
              <p:cNvSpPr>
                <a:spLocks noChangeAspect="1" noChangeArrowheads="1"/>
              </p:cNvSpPr>
              <p:nvPr/>
            </p:nvSpPr>
            <p:spPr bwMode="auto">
              <a:xfrm>
                <a:off x="3572" y="2886"/>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72" name="Oval 66"/>
              <p:cNvSpPr>
                <a:spLocks noChangeAspect="1" noChangeArrowheads="1"/>
              </p:cNvSpPr>
              <p:nvPr/>
            </p:nvSpPr>
            <p:spPr bwMode="auto">
              <a:xfrm>
                <a:off x="3716" y="2774"/>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73" name="Oval 67"/>
              <p:cNvSpPr>
                <a:spLocks noChangeAspect="1" noChangeArrowheads="1"/>
              </p:cNvSpPr>
              <p:nvPr/>
            </p:nvSpPr>
            <p:spPr bwMode="auto">
              <a:xfrm>
                <a:off x="4196" y="2870"/>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sp>
            <p:nvSpPr>
              <p:cNvPr id="74" name="Rectangle 68"/>
              <p:cNvSpPr>
                <a:spLocks noChangeAspect="1" noChangeArrowheads="1"/>
              </p:cNvSpPr>
              <p:nvPr/>
            </p:nvSpPr>
            <p:spPr bwMode="auto">
              <a:xfrm>
                <a:off x="2430" y="2530"/>
                <a:ext cx="544" cy="148"/>
              </a:xfrm>
              <a:prstGeom prst="rect">
                <a:avLst/>
              </a:prstGeom>
              <a:grpFill/>
              <a:ln w="9525">
                <a:solidFill>
                  <a:schemeClr val="tx1"/>
                </a:solidFill>
                <a:miter lim="800000"/>
                <a:headEnd/>
                <a:tailEnd/>
              </a:ln>
            </p:spPr>
            <p:txBody>
              <a:bodyPr wrap="none" lIns="54000" tIns="0" rIns="54000" bIns="0" anchor="ctr">
                <a:spAutoFit/>
              </a:bodyPr>
              <a:lstStyle/>
              <a:p>
                <a:pPr algn="ctr" eaLnBrk="1" hangingPunct="1">
                  <a:buFont typeface="Wingdings" pitchFamily="2" charset="2"/>
                  <a:buNone/>
                </a:pPr>
                <a:r>
                  <a:rPr lang="en-US" sz="700" b="1">
                    <a:latin typeface="Tahoma" pitchFamily="34" charset="0"/>
                  </a:rPr>
                  <a:t>Nantes</a:t>
                </a:r>
              </a:p>
            </p:txBody>
          </p:sp>
          <p:sp>
            <p:nvSpPr>
              <p:cNvPr id="75" name="Oval 69"/>
              <p:cNvSpPr>
                <a:spLocks noChangeAspect="1" noChangeArrowheads="1"/>
              </p:cNvSpPr>
              <p:nvPr/>
            </p:nvSpPr>
            <p:spPr bwMode="auto">
              <a:xfrm>
                <a:off x="2823" y="2680"/>
                <a:ext cx="57" cy="56"/>
              </a:xfrm>
              <a:prstGeom prst="ellipse">
                <a:avLst/>
              </a:prstGeom>
              <a:grpFill/>
              <a:ln w="9525">
                <a:solidFill>
                  <a:srgbClr val="A22A2A"/>
                </a:solidFill>
                <a:round/>
                <a:headEnd/>
                <a:tailEnd/>
              </a:ln>
            </p:spPr>
            <p:txBody>
              <a:bodyPr wrap="none" anchor="ctr"/>
              <a:lstStyle/>
              <a:p>
                <a:pPr algn="ctr" eaLnBrk="1" hangingPunct="1">
                  <a:buFont typeface="Wingdings" pitchFamily="2" charset="2"/>
                  <a:buChar char="•"/>
                </a:pPr>
                <a:endParaRPr lang="en-GB" sz="700">
                  <a:latin typeface="Tahoma" pitchFamily="34" charset="0"/>
                </a:endParaRPr>
              </a:p>
            </p:txBody>
          </p:sp>
          <p:cxnSp>
            <p:nvCxnSpPr>
              <p:cNvPr id="76" name="AutoShape 70"/>
              <p:cNvCxnSpPr>
                <a:cxnSpLocks noChangeAspect="1" noChangeShapeType="1"/>
                <a:stCxn id="17" idx="2"/>
                <a:endCxn id="75" idx="6"/>
              </p:cNvCxnSpPr>
              <p:nvPr/>
            </p:nvCxnSpPr>
            <p:spPr bwMode="auto">
              <a:xfrm rot="10800000">
                <a:off x="2880" y="2708"/>
                <a:ext cx="528" cy="152"/>
              </a:xfrm>
              <a:prstGeom prst="curvedConnector3">
                <a:avLst>
                  <a:gd name="adj1" fmla="val 50000"/>
                </a:avLst>
              </a:prstGeom>
              <a:grpFill/>
              <a:ln w="28575">
                <a:solidFill>
                  <a:schemeClr val="tx1"/>
                </a:solidFill>
                <a:round/>
                <a:headEnd/>
                <a:tailEnd type="triangle" w="sm" len="sm"/>
              </a:ln>
            </p:spPr>
          </p:cxnSp>
        </p:grpSp>
      </p:grpSp>
      <p:cxnSp>
        <p:nvCxnSpPr>
          <p:cNvPr id="79" name="Connettore 1 13"/>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44016" y="836712"/>
            <a:ext cx="4139952" cy="1631216"/>
          </a:xfrm>
          <a:prstGeom prst="rect">
            <a:avLst/>
          </a:prstGeom>
          <a:noFill/>
        </p:spPr>
        <p:txBody>
          <a:bodyPr wrap="square" rtlCol="0">
            <a:spAutoFit/>
          </a:bodyPr>
          <a:lstStyle/>
          <a:p>
            <a:pPr algn="just"/>
            <a:r>
              <a:rPr lang="it-IT" sz="2000" dirty="0"/>
              <a:t>Migliaia di computer nei centri di calcolo sparsi in tutto il mondo sono connessi alla </a:t>
            </a:r>
            <a:r>
              <a:rPr lang="it-IT" sz="2000" dirty="0">
                <a:solidFill>
                  <a:srgbClr val="FF0000"/>
                </a:solidFill>
              </a:rPr>
              <a:t>GRIGLIA (GRID)</a:t>
            </a:r>
            <a:r>
              <a:rPr lang="it-IT" sz="2000" dirty="0"/>
              <a:t>. Essi condividono sia la loro capacità di spazio disco sia la potenza di calcolo.</a:t>
            </a:r>
          </a:p>
        </p:txBody>
      </p:sp>
    </p:spTree>
    <p:extLst>
      <p:ext uri="{BB962C8B-B14F-4D97-AF65-F5344CB8AC3E}">
        <p14:creationId xmlns:p14="http://schemas.microsoft.com/office/powerpoint/2010/main" val="37372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67F32944-3B6E-4900-B90E-60338DF04EF4}" type="slidenum">
              <a:rPr lang="en-US" smtClean="0"/>
              <a:pPr>
                <a:defRPr/>
              </a:pPr>
              <a:t>36</a:t>
            </a:fld>
            <a:endParaRPr lang="en-US" dirty="0"/>
          </a:p>
        </p:txBody>
      </p:sp>
      <p:grpSp>
        <p:nvGrpSpPr>
          <p:cNvPr id="4" name="Group 120"/>
          <p:cNvGrpSpPr>
            <a:grpSpLocks/>
          </p:cNvGrpSpPr>
          <p:nvPr/>
        </p:nvGrpSpPr>
        <p:grpSpPr bwMode="auto">
          <a:xfrm>
            <a:off x="3635896" y="1700808"/>
            <a:ext cx="5710968" cy="1754326"/>
            <a:chOff x="3990789" y="1490612"/>
            <a:chExt cx="4849782" cy="1753572"/>
          </a:xfrm>
        </p:grpSpPr>
        <p:sp>
          <p:nvSpPr>
            <p:cNvPr id="60" name="TextBox 59"/>
            <p:cNvSpPr txBox="1"/>
            <p:nvPr/>
          </p:nvSpPr>
          <p:spPr>
            <a:xfrm>
              <a:off x="5520763" y="1490612"/>
              <a:ext cx="3319808" cy="1753572"/>
            </a:xfrm>
            <a:prstGeom prst="rect">
              <a:avLst/>
            </a:prstGeom>
            <a:noFill/>
          </p:spPr>
          <p:txBody>
            <a:bodyPr wrap="square">
              <a:spAutoFit/>
            </a:bodyPr>
            <a:lstStyle/>
            <a:p>
              <a:pPr>
                <a:defRPr/>
              </a:pPr>
              <a:r>
                <a:rPr lang="it-IT" dirty="0">
                  <a:latin typeface="Liberation Serif"/>
                </a:rPr>
                <a:t>Legge di conservazione: energia, impulso e carica elettrica:</a:t>
              </a:r>
            </a:p>
            <a:p>
              <a:pPr>
                <a:defRPr/>
              </a:pPr>
              <a:endParaRPr lang="en-US" dirty="0">
                <a:latin typeface="Liberation Serif"/>
              </a:endParaRPr>
            </a:p>
            <a:p>
              <a:pPr>
                <a:defRPr/>
              </a:pPr>
              <a:r>
                <a:rPr lang="en-US" dirty="0">
                  <a:latin typeface="Liberation Serif"/>
                </a:rPr>
                <a:t>E=E1+E2</a:t>
              </a:r>
            </a:p>
            <a:p>
              <a:pPr>
                <a:defRPr/>
              </a:pPr>
              <a:r>
                <a:rPr lang="en-US" dirty="0">
                  <a:latin typeface="Liberation Serif"/>
                </a:rPr>
                <a:t>p=p1+p2</a:t>
              </a:r>
            </a:p>
            <a:p>
              <a:pPr>
                <a:defRPr/>
              </a:pPr>
              <a:r>
                <a:rPr lang="en-US" dirty="0" err="1">
                  <a:latin typeface="Liberation Serif"/>
                </a:rPr>
                <a:t>Neutra</a:t>
              </a:r>
              <a:r>
                <a:rPr lang="en-US" dirty="0">
                  <a:latin typeface="Liberation Serif"/>
                </a:rPr>
                <a:t>=(+) + (-)</a:t>
              </a:r>
            </a:p>
          </p:txBody>
        </p:sp>
        <p:sp>
          <p:nvSpPr>
            <p:cNvPr id="12334" name="Right Arrow 87"/>
            <p:cNvSpPr>
              <a:spLocks noChangeArrowheads="1"/>
            </p:cNvSpPr>
            <p:nvPr/>
          </p:nvSpPr>
          <p:spPr bwMode="auto">
            <a:xfrm>
              <a:off x="3990789" y="2570268"/>
              <a:ext cx="1467589" cy="144353"/>
            </a:xfrm>
            <a:prstGeom prst="rightArrow">
              <a:avLst>
                <a:gd name="adj1" fmla="val 50000"/>
                <a:gd name="adj2" fmla="val 50014"/>
              </a:avLst>
            </a:prstGeom>
            <a:solidFill>
              <a:srgbClr val="00FFFF"/>
            </a:solidFill>
            <a:ln w="9525" algn="ctr">
              <a:solidFill>
                <a:schemeClr val="tx1"/>
              </a:solidFill>
              <a:round/>
              <a:headEnd/>
              <a:tailEnd/>
            </a:ln>
          </p:spPr>
          <p:txBody>
            <a:bodyPr/>
            <a:lstStyle/>
            <a:p>
              <a:endParaRPr lang="en-US"/>
            </a:p>
          </p:txBody>
        </p:sp>
      </p:grpSp>
      <p:grpSp>
        <p:nvGrpSpPr>
          <p:cNvPr id="5" name="Group 75"/>
          <p:cNvGrpSpPr/>
          <p:nvPr/>
        </p:nvGrpSpPr>
        <p:grpSpPr>
          <a:xfrm>
            <a:off x="2000250" y="2495585"/>
            <a:ext cx="1143001" cy="642937"/>
            <a:chOff x="2000250" y="2357438"/>
            <a:chExt cx="1143001" cy="642937"/>
          </a:xfrm>
        </p:grpSpPr>
        <p:cxnSp>
          <p:nvCxnSpPr>
            <p:cNvPr id="12335" name="Straight Arrow Connector 70"/>
            <p:cNvCxnSpPr>
              <a:cxnSpLocks noChangeShapeType="1"/>
            </p:cNvCxnSpPr>
            <p:nvPr/>
          </p:nvCxnSpPr>
          <p:spPr bwMode="auto">
            <a:xfrm flipV="1">
              <a:off x="2407951" y="2643188"/>
              <a:ext cx="735299" cy="357187"/>
            </a:xfrm>
            <a:prstGeom prst="straightConnector1">
              <a:avLst/>
            </a:prstGeom>
            <a:noFill/>
            <a:ln w="9525" algn="ctr">
              <a:solidFill>
                <a:schemeClr val="tx1"/>
              </a:solidFill>
              <a:round/>
              <a:headEnd/>
              <a:tailEnd type="arrow" w="med" len="med"/>
            </a:ln>
          </p:spPr>
        </p:cxnSp>
        <p:cxnSp>
          <p:nvCxnSpPr>
            <p:cNvPr id="12336" name="Straight Arrow Connector 71"/>
            <p:cNvCxnSpPr>
              <a:cxnSpLocks noChangeShapeType="1"/>
            </p:cNvCxnSpPr>
            <p:nvPr/>
          </p:nvCxnSpPr>
          <p:spPr bwMode="auto">
            <a:xfrm>
              <a:off x="2786063" y="2357438"/>
              <a:ext cx="357188" cy="285750"/>
            </a:xfrm>
            <a:prstGeom prst="straightConnector1">
              <a:avLst/>
            </a:prstGeom>
            <a:noFill/>
            <a:ln w="9525" algn="ctr">
              <a:solidFill>
                <a:schemeClr val="tx1"/>
              </a:solidFill>
              <a:round/>
              <a:headEnd/>
              <a:tailEnd type="arrow" w="med" len="med"/>
            </a:ln>
          </p:spPr>
        </p:cxnSp>
        <p:cxnSp>
          <p:nvCxnSpPr>
            <p:cNvPr id="12337" name="Straight Arrow Connector 79"/>
            <p:cNvCxnSpPr>
              <a:cxnSpLocks noChangeShapeType="1"/>
            </p:cNvCxnSpPr>
            <p:nvPr/>
          </p:nvCxnSpPr>
          <p:spPr bwMode="auto">
            <a:xfrm>
              <a:off x="2000250" y="2643188"/>
              <a:ext cx="1143000" cy="1588"/>
            </a:xfrm>
            <a:prstGeom prst="straightConnector1">
              <a:avLst/>
            </a:prstGeom>
            <a:noFill/>
            <a:ln w="28575" algn="ctr">
              <a:solidFill>
                <a:srgbClr val="FF00FF"/>
              </a:solidFill>
              <a:round/>
              <a:headEnd/>
              <a:tailEnd type="arrow" w="med" len="med"/>
            </a:ln>
          </p:spPr>
        </p:cxnSp>
      </p:grpSp>
      <p:sp>
        <p:nvSpPr>
          <p:cNvPr id="99" name="TextBox 98"/>
          <p:cNvSpPr txBox="1"/>
          <p:nvPr/>
        </p:nvSpPr>
        <p:spPr>
          <a:xfrm>
            <a:off x="323528" y="4005064"/>
            <a:ext cx="5387822" cy="523220"/>
          </a:xfrm>
          <a:prstGeom prst="rect">
            <a:avLst/>
          </a:prstGeom>
          <a:noFill/>
        </p:spPr>
        <p:txBody>
          <a:bodyPr wrap="none">
            <a:spAutoFit/>
          </a:bodyPr>
          <a:lstStyle/>
          <a:p>
            <a:pPr>
              <a:defRPr/>
            </a:pPr>
            <a:r>
              <a:rPr lang="en-US" sz="2000" dirty="0" err="1"/>
              <a:t>dopo</a:t>
            </a:r>
            <a:r>
              <a:rPr lang="en-US" sz="2800" dirty="0">
                <a:latin typeface="+mj-lt"/>
              </a:rPr>
              <a:t> </a:t>
            </a:r>
            <a:r>
              <a:rPr lang="en-US" sz="2800" dirty="0">
                <a:latin typeface="Symbol" pitchFamily="18" charset="2"/>
              </a:rPr>
              <a:t>t</a:t>
            </a:r>
            <a:r>
              <a:rPr lang="en-US" sz="2800" dirty="0"/>
              <a:t> </a:t>
            </a:r>
            <a:r>
              <a:rPr lang="en-US" sz="2800" dirty="0">
                <a:sym typeface="Symbol"/>
              </a:rPr>
              <a:t> </a:t>
            </a:r>
            <a:r>
              <a:rPr lang="en-US" sz="2800" dirty="0"/>
              <a:t>10</a:t>
            </a:r>
            <a:r>
              <a:rPr lang="en-US" sz="2000" baseline="30000" dirty="0">
                <a:latin typeface="+mj-lt"/>
              </a:rPr>
              <a:t>-10</a:t>
            </a:r>
            <a:r>
              <a:rPr lang="en-US" sz="2000" dirty="0">
                <a:latin typeface="+mj-lt"/>
              </a:rPr>
              <a:t> </a:t>
            </a:r>
            <a:r>
              <a:rPr lang="en-US" sz="2800" dirty="0">
                <a:latin typeface="+mj-lt"/>
              </a:rPr>
              <a:t>s = tempo </a:t>
            </a:r>
            <a:r>
              <a:rPr lang="en-US" sz="2800" dirty="0" err="1">
                <a:latin typeface="+mj-lt"/>
              </a:rPr>
              <a:t>di</a:t>
            </a:r>
            <a:r>
              <a:rPr lang="en-US" sz="2800" dirty="0">
                <a:latin typeface="+mj-lt"/>
              </a:rPr>
              <a:t> vita </a:t>
            </a:r>
            <a:r>
              <a:rPr lang="en-US" sz="2800" dirty="0" err="1">
                <a:latin typeface="+mj-lt"/>
              </a:rPr>
              <a:t>medio</a:t>
            </a:r>
            <a:endParaRPr lang="en-US" sz="2800" dirty="0"/>
          </a:p>
        </p:txBody>
      </p:sp>
      <p:sp>
        <p:nvSpPr>
          <p:cNvPr id="12308" name="TextBox 108"/>
          <p:cNvSpPr txBox="1">
            <a:spLocks noChangeArrowheads="1"/>
          </p:cNvSpPr>
          <p:nvPr/>
        </p:nvSpPr>
        <p:spPr bwMode="auto">
          <a:xfrm>
            <a:off x="2071688" y="1924085"/>
            <a:ext cx="184150" cy="369887"/>
          </a:xfrm>
          <a:prstGeom prst="rect">
            <a:avLst/>
          </a:prstGeom>
          <a:noFill/>
          <a:ln w="9525">
            <a:noFill/>
            <a:miter lim="800000"/>
            <a:headEnd/>
            <a:tailEnd/>
          </a:ln>
        </p:spPr>
        <p:txBody>
          <a:bodyPr wrap="none">
            <a:spAutoFit/>
          </a:bodyPr>
          <a:lstStyle/>
          <a:p>
            <a:endParaRPr lang="en-US"/>
          </a:p>
        </p:txBody>
      </p:sp>
      <p:grpSp>
        <p:nvGrpSpPr>
          <p:cNvPr id="9" name="Group 70"/>
          <p:cNvGrpSpPr/>
          <p:nvPr/>
        </p:nvGrpSpPr>
        <p:grpSpPr>
          <a:xfrm>
            <a:off x="2000250" y="2424346"/>
            <a:ext cx="857777" cy="788631"/>
            <a:chOff x="2000250" y="2286199"/>
            <a:chExt cx="857777" cy="788631"/>
          </a:xfrm>
        </p:grpSpPr>
        <p:sp>
          <p:nvSpPr>
            <p:cNvPr id="12325" name="Oval 10"/>
            <p:cNvSpPr>
              <a:spLocks noChangeArrowheads="1"/>
            </p:cNvSpPr>
            <p:nvPr/>
          </p:nvSpPr>
          <p:spPr bwMode="auto">
            <a:xfrm>
              <a:off x="2339752" y="2929300"/>
              <a:ext cx="160456" cy="145530"/>
            </a:xfrm>
            <a:prstGeom prst="ellipse">
              <a:avLst/>
            </a:prstGeom>
            <a:solidFill>
              <a:srgbClr val="00FF00"/>
            </a:solidFill>
            <a:ln w="9525" algn="ctr">
              <a:solidFill>
                <a:schemeClr val="tx1"/>
              </a:solidFill>
              <a:round/>
              <a:headEnd/>
              <a:tailEnd/>
            </a:ln>
          </p:spPr>
          <p:txBody>
            <a:bodyPr/>
            <a:lstStyle/>
            <a:p>
              <a:r>
                <a:rPr lang="en-US" sz="1100">
                  <a:solidFill>
                    <a:schemeClr val="tx2">
                      <a:lumMod val="10000"/>
                    </a:schemeClr>
                  </a:solidFill>
                </a:rPr>
                <a:t>-</a:t>
              </a:r>
            </a:p>
          </p:txBody>
        </p:sp>
        <p:sp>
          <p:nvSpPr>
            <p:cNvPr id="12324" name="Oval 9"/>
            <p:cNvSpPr>
              <a:spLocks noChangeArrowheads="1"/>
            </p:cNvSpPr>
            <p:nvPr/>
          </p:nvSpPr>
          <p:spPr bwMode="auto">
            <a:xfrm>
              <a:off x="2627784" y="2286199"/>
              <a:ext cx="230243" cy="212566"/>
            </a:xfrm>
            <a:prstGeom prst="ellipse">
              <a:avLst/>
            </a:prstGeom>
            <a:solidFill>
              <a:srgbClr val="FF0000"/>
            </a:solidFill>
            <a:ln w="9525" algn="ctr">
              <a:solidFill>
                <a:schemeClr val="tx1"/>
              </a:solidFill>
              <a:round/>
              <a:headEnd/>
              <a:tailEnd/>
            </a:ln>
          </p:spPr>
          <p:txBody>
            <a:bodyPr/>
            <a:lstStyle/>
            <a:p>
              <a:r>
                <a:rPr lang="en-US" sz="1600">
                  <a:solidFill>
                    <a:srgbClr val="001D2E"/>
                  </a:solidFill>
                  <a:latin typeface="+mj-lt"/>
                </a:rPr>
                <a:t>+</a:t>
              </a:r>
            </a:p>
          </p:txBody>
        </p:sp>
        <p:cxnSp>
          <p:nvCxnSpPr>
            <p:cNvPr id="12326" name="Straight Arrow Connector 14"/>
            <p:cNvCxnSpPr>
              <a:cxnSpLocks noChangeShapeType="1"/>
            </p:cNvCxnSpPr>
            <p:nvPr/>
          </p:nvCxnSpPr>
          <p:spPr bwMode="auto">
            <a:xfrm flipV="1">
              <a:off x="2000250" y="2357655"/>
              <a:ext cx="785648" cy="285822"/>
            </a:xfrm>
            <a:prstGeom prst="straightConnector1">
              <a:avLst/>
            </a:prstGeom>
            <a:noFill/>
            <a:ln w="9525" algn="ctr">
              <a:solidFill>
                <a:schemeClr val="tx1"/>
              </a:solidFill>
              <a:round/>
              <a:headEnd/>
              <a:tailEnd type="arrow" w="med" len="med"/>
            </a:ln>
          </p:spPr>
        </p:cxnSp>
        <p:cxnSp>
          <p:nvCxnSpPr>
            <p:cNvPr id="12327" name="Straight Arrow Connector 16"/>
            <p:cNvCxnSpPr>
              <a:cxnSpLocks noChangeShapeType="1"/>
            </p:cNvCxnSpPr>
            <p:nvPr/>
          </p:nvCxnSpPr>
          <p:spPr bwMode="auto">
            <a:xfrm>
              <a:off x="2000250" y="2643477"/>
              <a:ext cx="428535" cy="357278"/>
            </a:xfrm>
            <a:prstGeom prst="straightConnector1">
              <a:avLst/>
            </a:prstGeom>
            <a:noFill/>
            <a:ln w="9525" algn="ctr">
              <a:solidFill>
                <a:schemeClr val="tx1"/>
              </a:solidFill>
              <a:round/>
              <a:headEnd/>
              <a:tailEnd type="arrow" w="med" len="med"/>
            </a:ln>
          </p:spPr>
        </p:cxnSp>
      </p:grpSp>
      <p:grpSp>
        <p:nvGrpSpPr>
          <p:cNvPr id="10" name="Group 79"/>
          <p:cNvGrpSpPr/>
          <p:nvPr/>
        </p:nvGrpSpPr>
        <p:grpSpPr>
          <a:xfrm>
            <a:off x="2051720" y="1638335"/>
            <a:ext cx="1536336" cy="2356842"/>
            <a:chOff x="2051720" y="1500188"/>
            <a:chExt cx="1536336" cy="2356842"/>
          </a:xfrm>
        </p:grpSpPr>
        <p:grpSp>
          <p:nvGrpSpPr>
            <p:cNvPr id="11" name="Group 78"/>
            <p:cNvGrpSpPr/>
            <p:nvPr/>
          </p:nvGrpSpPr>
          <p:grpSpPr>
            <a:xfrm>
              <a:off x="3063044" y="1714500"/>
              <a:ext cx="525012" cy="2142530"/>
              <a:chOff x="3063044" y="1714500"/>
              <a:chExt cx="525012" cy="2142530"/>
            </a:xfrm>
          </p:grpSpPr>
          <p:grpSp>
            <p:nvGrpSpPr>
              <p:cNvPr id="12" name="Group 62"/>
              <p:cNvGrpSpPr>
                <a:grpSpLocks/>
              </p:cNvGrpSpPr>
              <p:nvPr/>
            </p:nvGrpSpPr>
            <p:grpSpPr bwMode="auto">
              <a:xfrm>
                <a:off x="3097216" y="1714500"/>
                <a:ext cx="490840" cy="923330"/>
                <a:chOff x="3571688" y="1571557"/>
                <a:chExt cx="490946" cy="923104"/>
              </a:xfrm>
            </p:grpSpPr>
            <p:sp>
              <p:nvSpPr>
                <p:cNvPr id="47" name="Rectangle 46"/>
                <p:cNvSpPr/>
                <p:nvPr/>
              </p:nvSpPr>
              <p:spPr>
                <a:xfrm>
                  <a:off x="3571688" y="1571557"/>
                  <a:ext cx="490946" cy="923104"/>
                </a:xfrm>
                <a:prstGeom prst="rect">
                  <a:avLst/>
                </a:prstGeom>
              </p:spPr>
              <p:txBody>
                <a:bodyPr wrap="none">
                  <a:spAutoFit/>
                </a:bodyPr>
                <a:lstStyle/>
                <a:p>
                  <a:pPr>
                    <a:defRPr/>
                  </a:pPr>
                  <a:r>
                    <a:rPr lang="en-US">
                      <a:latin typeface="+mn-lt"/>
                    </a:rPr>
                    <a:t>m</a:t>
                  </a:r>
                  <a:r>
                    <a:rPr lang="en-US" sz="1000">
                      <a:latin typeface="+mn-lt"/>
                    </a:rPr>
                    <a:t>1</a:t>
                  </a:r>
                </a:p>
                <a:p>
                  <a:pPr>
                    <a:defRPr/>
                  </a:pPr>
                  <a:r>
                    <a:rPr lang="en-US">
                      <a:latin typeface="+mn-lt"/>
                    </a:rPr>
                    <a:t>p</a:t>
                  </a:r>
                  <a:r>
                    <a:rPr lang="en-US" sz="1000">
                      <a:latin typeface="+mn-lt"/>
                    </a:rPr>
                    <a:t>1</a:t>
                  </a:r>
                  <a:endParaRPr lang="en-US" sz="1400">
                    <a:latin typeface="+mn-lt"/>
                  </a:endParaRPr>
                </a:p>
                <a:p>
                  <a:pPr>
                    <a:defRPr/>
                  </a:pPr>
                  <a:r>
                    <a:rPr lang="en-US">
                      <a:latin typeface="+mn-lt"/>
                    </a:rPr>
                    <a:t>E</a:t>
                  </a:r>
                  <a:r>
                    <a:rPr lang="en-US" sz="1000">
                      <a:latin typeface="+mn-lt"/>
                    </a:rPr>
                    <a:t>1</a:t>
                  </a:r>
                </a:p>
              </p:txBody>
            </p:sp>
            <p:cxnSp>
              <p:nvCxnSpPr>
                <p:cNvPr id="12330" name="Straight Arrow Connector 48"/>
                <p:cNvCxnSpPr>
                  <a:cxnSpLocks noChangeShapeType="1"/>
                </p:cNvCxnSpPr>
                <p:nvPr/>
              </p:nvCxnSpPr>
              <p:spPr bwMode="auto">
                <a:xfrm>
                  <a:off x="3643306" y="1928802"/>
                  <a:ext cx="214314" cy="1588"/>
                </a:xfrm>
                <a:prstGeom prst="straightConnector1">
                  <a:avLst/>
                </a:prstGeom>
                <a:noFill/>
                <a:ln w="9525" algn="ctr">
                  <a:solidFill>
                    <a:schemeClr val="tx1"/>
                  </a:solidFill>
                  <a:round/>
                  <a:headEnd/>
                  <a:tailEnd type="arrow" w="med" len="med"/>
                </a:ln>
              </p:spPr>
            </p:cxnSp>
          </p:grpSp>
          <p:grpSp>
            <p:nvGrpSpPr>
              <p:cNvPr id="13" name="Group 77"/>
              <p:cNvGrpSpPr/>
              <p:nvPr/>
            </p:nvGrpSpPr>
            <p:grpSpPr>
              <a:xfrm>
                <a:off x="3063044" y="2933700"/>
                <a:ext cx="490840" cy="923330"/>
                <a:chOff x="3143240" y="2933700"/>
                <a:chExt cx="490840" cy="923330"/>
              </a:xfrm>
            </p:grpSpPr>
            <p:cxnSp>
              <p:nvCxnSpPr>
                <p:cNvPr id="12296" name="Straight Arrow Connector 53"/>
                <p:cNvCxnSpPr>
                  <a:cxnSpLocks noChangeShapeType="1"/>
                </p:cNvCxnSpPr>
                <p:nvPr/>
              </p:nvCxnSpPr>
              <p:spPr bwMode="auto">
                <a:xfrm>
                  <a:off x="3223436" y="3286124"/>
                  <a:ext cx="214312" cy="1588"/>
                </a:xfrm>
                <a:prstGeom prst="straightConnector1">
                  <a:avLst/>
                </a:prstGeom>
                <a:noFill/>
                <a:ln w="9525" algn="ctr">
                  <a:solidFill>
                    <a:schemeClr val="tx1"/>
                  </a:solidFill>
                  <a:round/>
                  <a:headEnd/>
                  <a:tailEnd type="arrow" w="med" len="med"/>
                </a:ln>
              </p:spPr>
            </p:cxnSp>
            <p:sp>
              <p:nvSpPr>
                <p:cNvPr id="52" name="Rectangle 51"/>
                <p:cNvSpPr/>
                <p:nvPr/>
              </p:nvSpPr>
              <p:spPr bwMode="auto">
                <a:xfrm>
                  <a:off x="3143240" y="2933700"/>
                  <a:ext cx="490840" cy="923330"/>
                </a:xfrm>
                <a:prstGeom prst="rect">
                  <a:avLst/>
                </a:prstGeom>
              </p:spPr>
              <p:txBody>
                <a:bodyPr wrap="none">
                  <a:spAutoFit/>
                </a:bodyPr>
                <a:lstStyle/>
                <a:p>
                  <a:pPr>
                    <a:defRPr/>
                  </a:pPr>
                  <a:r>
                    <a:rPr lang="en-US">
                      <a:latin typeface="+mn-lt"/>
                    </a:rPr>
                    <a:t>m</a:t>
                  </a:r>
                  <a:r>
                    <a:rPr lang="en-US" sz="1000">
                      <a:latin typeface="+mn-lt"/>
                    </a:rPr>
                    <a:t>2</a:t>
                  </a:r>
                </a:p>
                <a:p>
                  <a:pPr>
                    <a:defRPr/>
                  </a:pPr>
                  <a:r>
                    <a:rPr lang="en-US">
                      <a:latin typeface="+mn-lt"/>
                    </a:rPr>
                    <a:t>p</a:t>
                  </a:r>
                  <a:r>
                    <a:rPr lang="en-US" sz="1000">
                      <a:latin typeface="+mn-lt"/>
                    </a:rPr>
                    <a:t>2</a:t>
                  </a:r>
                  <a:endParaRPr lang="en-US" sz="1400">
                    <a:latin typeface="+mn-lt"/>
                  </a:endParaRPr>
                </a:p>
                <a:p>
                  <a:pPr>
                    <a:defRPr/>
                  </a:pPr>
                  <a:r>
                    <a:rPr lang="en-US">
                      <a:latin typeface="+mn-lt"/>
                    </a:rPr>
                    <a:t>E</a:t>
                  </a:r>
                  <a:r>
                    <a:rPr lang="en-US" sz="1000">
                      <a:latin typeface="+mn-lt"/>
                    </a:rPr>
                    <a:t>2</a:t>
                  </a:r>
                </a:p>
              </p:txBody>
            </p:sp>
          </p:grpSp>
        </p:grpSp>
        <p:sp>
          <p:nvSpPr>
            <p:cNvPr id="110" name="TextBox 109"/>
            <p:cNvSpPr txBox="1"/>
            <p:nvPr/>
          </p:nvSpPr>
          <p:spPr bwMode="auto">
            <a:xfrm>
              <a:off x="2051720" y="1500188"/>
              <a:ext cx="1214438" cy="646331"/>
            </a:xfrm>
            <a:prstGeom prst="rect">
              <a:avLst/>
            </a:prstGeom>
            <a:noFill/>
          </p:spPr>
          <p:txBody>
            <a:bodyPr>
              <a:spAutoFit/>
            </a:bodyPr>
            <a:lstStyle/>
            <a:p>
              <a:pPr>
                <a:defRPr/>
              </a:pPr>
              <a:r>
                <a:rPr lang="it-IT" sz="1200" dirty="0">
                  <a:latin typeface="+mj-lt"/>
                </a:rPr>
                <a:t>Particelle </a:t>
              </a:r>
              <a:r>
                <a:rPr lang="it-IT" sz="1200" dirty="0" err="1">
                  <a:latin typeface="+mj-lt"/>
                </a:rPr>
                <a:t>figle</a:t>
              </a:r>
              <a:r>
                <a:rPr lang="it-IT" sz="1200" dirty="0">
                  <a:latin typeface="+mj-lt"/>
                </a:rPr>
                <a:t> dopo il decadimento</a:t>
              </a:r>
            </a:p>
          </p:txBody>
        </p:sp>
      </p:grpSp>
      <p:sp>
        <p:nvSpPr>
          <p:cNvPr id="102" name="TextBox 101"/>
          <p:cNvSpPr txBox="1">
            <a:spLocks noChangeArrowheads="1"/>
          </p:cNvSpPr>
          <p:nvPr/>
        </p:nvSpPr>
        <p:spPr bwMode="auto">
          <a:xfrm>
            <a:off x="0" y="620688"/>
            <a:ext cx="9144000" cy="1077218"/>
          </a:xfrm>
          <a:prstGeom prst="rect">
            <a:avLst/>
          </a:prstGeom>
          <a:noFill/>
          <a:ln w="9525">
            <a:noFill/>
            <a:miter lim="800000"/>
            <a:headEnd/>
            <a:tailEnd/>
          </a:ln>
        </p:spPr>
        <p:txBody>
          <a:bodyPr wrap="square">
            <a:spAutoFit/>
          </a:bodyPr>
          <a:lstStyle/>
          <a:p>
            <a:r>
              <a:rPr lang="it-IT" sz="1600" b="1" dirty="0">
                <a:latin typeface="Liberation Serif"/>
                <a:cs typeface="Raavi" pitchFamily="2" charset="0"/>
              </a:rPr>
              <a:t>Le particelle strane rappresentano storicamente uno dei primi osservabili nell’ambito della fisica dei nuclei pesanti e per lo studio del QGP. Le particelle strane hanno un tempo di vita molto breve. Dopo il loro decadimento, studiando le particelle figlie, è possibile identificare le particelle madri.</a:t>
            </a:r>
          </a:p>
        </p:txBody>
      </p:sp>
      <p:grpSp>
        <p:nvGrpSpPr>
          <p:cNvPr id="18" name="Group 80"/>
          <p:cNvGrpSpPr/>
          <p:nvPr/>
        </p:nvGrpSpPr>
        <p:grpSpPr>
          <a:xfrm>
            <a:off x="500034" y="1638335"/>
            <a:ext cx="1501806" cy="2359025"/>
            <a:chOff x="500034" y="1500188"/>
            <a:chExt cx="1501806" cy="2359025"/>
          </a:xfrm>
        </p:grpSpPr>
        <p:grpSp>
          <p:nvGrpSpPr>
            <p:cNvPr id="19" name="Group 110"/>
            <p:cNvGrpSpPr>
              <a:grpSpLocks/>
            </p:cNvGrpSpPr>
            <p:nvPr/>
          </p:nvGrpSpPr>
          <p:grpSpPr bwMode="auto">
            <a:xfrm>
              <a:off x="500034" y="1500188"/>
              <a:ext cx="1501806" cy="2359025"/>
              <a:chOff x="499977" y="1500174"/>
              <a:chExt cx="1501843" cy="2358248"/>
            </a:xfrm>
          </p:grpSpPr>
          <p:grpSp>
            <p:nvGrpSpPr>
              <p:cNvPr id="20" name="Group 60"/>
              <p:cNvGrpSpPr>
                <a:grpSpLocks/>
              </p:cNvGrpSpPr>
              <p:nvPr/>
            </p:nvGrpSpPr>
            <p:grpSpPr bwMode="auto">
              <a:xfrm>
                <a:off x="755600" y="2857039"/>
                <a:ext cx="385052" cy="830723"/>
                <a:chOff x="755600" y="2857039"/>
                <a:chExt cx="385052" cy="830723"/>
              </a:xfrm>
            </p:grpSpPr>
            <p:sp>
              <p:nvSpPr>
                <p:cNvPr id="26" name="Rectangle 25"/>
                <p:cNvSpPr/>
                <p:nvPr/>
              </p:nvSpPr>
              <p:spPr>
                <a:xfrm>
                  <a:off x="755600" y="2857039"/>
                  <a:ext cx="385052" cy="830723"/>
                </a:xfrm>
                <a:prstGeom prst="rect">
                  <a:avLst/>
                </a:prstGeom>
              </p:spPr>
              <p:txBody>
                <a:bodyPr wrap="none">
                  <a:spAutoFit/>
                </a:bodyPr>
                <a:lstStyle/>
                <a:p>
                  <a:pPr>
                    <a:defRPr/>
                  </a:pPr>
                  <a:r>
                    <a:rPr lang="en-US" sz="1600">
                      <a:latin typeface="+mn-lt"/>
                    </a:rPr>
                    <a:t>m</a:t>
                  </a:r>
                </a:p>
                <a:p>
                  <a:pPr>
                    <a:defRPr/>
                  </a:pPr>
                  <a:r>
                    <a:rPr lang="en-US" sz="1600">
                      <a:latin typeface="+mn-lt"/>
                    </a:rPr>
                    <a:t>p</a:t>
                  </a:r>
                  <a:endParaRPr lang="en-US" sz="1600">
                    <a:latin typeface="StarSymbol"/>
                  </a:endParaRPr>
                </a:p>
                <a:p>
                  <a:pPr>
                    <a:defRPr/>
                  </a:pPr>
                  <a:r>
                    <a:rPr lang="en-US" sz="1600">
                      <a:latin typeface="+mn-lt"/>
                    </a:rPr>
                    <a:t>E</a:t>
                  </a:r>
                </a:p>
              </p:txBody>
            </p:sp>
            <p:cxnSp>
              <p:nvCxnSpPr>
                <p:cNvPr id="12347" name="Straight Arrow Connector 28"/>
                <p:cNvCxnSpPr>
                  <a:cxnSpLocks noChangeShapeType="1"/>
                </p:cNvCxnSpPr>
                <p:nvPr/>
              </p:nvCxnSpPr>
              <p:spPr bwMode="auto">
                <a:xfrm>
                  <a:off x="795918" y="3142693"/>
                  <a:ext cx="214314" cy="1588"/>
                </a:xfrm>
                <a:prstGeom prst="straightConnector1">
                  <a:avLst/>
                </a:prstGeom>
                <a:noFill/>
                <a:ln w="9525" algn="ctr">
                  <a:solidFill>
                    <a:schemeClr val="tx1"/>
                  </a:solidFill>
                  <a:round/>
                  <a:headEnd/>
                  <a:tailEnd type="arrow" w="med" len="med"/>
                </a:ln>
              </p:spPr>
            </p:cxnSp>
          </p:grpSp>
          <p:grpSp>
            <p:nvGrpSpPr>
              <p:cNvPr id="21" name="Group 107"/>
              <p:cNvGrpSpPr>
                <a:grpSpLocks/>
              </p:cNvGrpSpPr>
              <p:nvPr/>
            </p:nvGrpSpPr>
            <p:grpSpPr bwMode="auto">
              <a:xfrm>
                <a:off x="499977" y="1500174"/>
                <a:ext cx="1501843" cy="2358248"/>
                <a:chOff x="499977" y="1500174"/>
                <a:chExt cx="1501843" cy="2358248"/>
              </a:xfrm>
            </p:grpSpPr>
            <p:sp>
              <p:nvSpPr>
                <p:cNvPr id="59" name="TextBox 58"/>
                <p:cNvSpPr txBox="1"/>
                <p:nvPr/>
              </p:nvSpPr>
              <p:spPr>
                <a:xfrm>
                  <a:off x="714297" y="1500174"/>
                  <a:ext cx="1214496" cy="646118"/>
                </a:xfrm>
                <a:prstGeom prst="rect">
                  <a:avLst/>
                </a:prstGeom>
                <a:noFill/>
              </p:spPr>
              <p:txBody>
                <a:bodyPr wrap="square">
                  <a:spAutoFit/>
                </a:bodyPr>
                <a:lstStyle/>
                <a:p>
                  <a:pPr>
                    <a:defRPr/>
                  </a:pPr>
                  <a:r>
                    <a:rPr lang="it-IT" sz="1200" dirty="0">
                      <a:latin typeface="+mj-lt"/>
                    </a:rPr>
                    <a:t>Particella madre prima di decadere</a:t>
                  </a:r>
                </a:p>
              </p:txBody>
            </p:sp>
            <p:grpSp>
              <p:nvGrpSpPr>
                <p:cNvPr id="22" name="Group 104"/>
                <p:cNvGrpSpPr>
                  <a:grpSpLocks/>
                </p:cNvGrpSpPr>
                <p:nvPr/>
              </p:nvGrpSpPr>
              <p:grpSpPr bwMode="auto">
                <a:xfrm>
                  <a:off x="499977" y="1500968"/>
                  <a:ext cx="1501843" cy="2357454"/>
                  <a:chOff x="499977" y="1500968"/>
                  <a:chExt cx="1501843" cy="2357454"/>
                </a:xfrm>
              </p:grpSpPr>
              <p:sp>
                <p:nvSpPr>
                  <p:cNvPr id="12342" name="Oval 8"/>
                  <p:cNvSpPr>
                    <a:spLocks noChangeArrowheads="1"/>
                  </p:cNvSpPr>
                  <p:nvPr/>
                </p:nvSpPr>
                <p:spPr bwMode="auto">
                  <a:xfrm>
                    <a:off x="499977" y="2428548"/>
                    <a:ext cx="428627" cy="428628"/>
                  </a:xfrm>
                  <a:prstGeom prst="ellipse">
                    <a:avLst/>
                  </a:prstGeom>
                  <a:solidFill>
                    <a:srgbClr val="FFFF00"/>
                  </a:solidFill>
                  <a:ln w="9525" algn="ctr">
                    <a:solidFill>
                      <a:schemeClr val="tx1"/>
                    </a:solidFill>
                    <a:round/>
                    <a:headEnd/>
                    <a:tailEnd/>
                  </a:ln>
                </p:spPr>
                <p:txBody>
                  <a:bodyPr/>
                  <a:lstStyle/>
                  <a:p>
                    <a:endParaRPr lang="en-US" sz="800">
                      <a:solidFill>
                        <a:schemeClr val="tx2">
                          <a:lumMod val="10000"/>
                        </a:schemeClr>
                      </a:solidFill>
                      <a:latin typeface="+mj-lt"/>
                    </a:endParaRPr>
                  </a:p>
                </p:txBody>
              </p:sp>
              <p:cxnSp>
                <p:nvCxnSpPr>
                  <p:cNvPr id="12343" name="Straight Connector 18"/>
                  <p:cNvCxnSpPr>
                    <a:cxnSpLocks noChangeShapeType="1"/>
                  </p:cNvCxnSpPr>
                  <p:nvPr/>
                </p:nvCxnSpPr>
                <p:spPr bwMode="auto">
                  <a:xfrm rot="5400000">
                    <a:off x="822299" y="2678901"/>
                    <a:ext cx="2357454" cy="1588"/>
                  </a:xfrm>
                  <a:prstGeom prst="line">
                    <a:avLst/>
                  </a:prstGeom>
                  <a:noFill/>
                  <a:ln w="9525" algn="ctr">
                    <a:solidFill>
                      <a:schemeClr val="tx1"/>
                    </a:solidFill>
                    <a:round/>
                    <a:headEnd/>
                    <a:tailEnd/>
                  </a:ln>
                </p:spPr>
              </p:cxnSp>
              <p:cxnSp>
                <p:nvCxnSpPr>
                  <p:cNvPr id="12344" name="Straight Arrow Connector 72"/>
                  <p:cNvCxnSpPr>
                    <a:cxnSpLocks noChangeShapeType="1"/>
                  </p:cNvCxnSpPr>
                  <p:nvPr/>
                </p:nvCxnSpPr>
                <p:spPr bwMode="auto">
                  <a:xfrm>
                    <a:off x="928625" y="2642792"/>
                    <a:ext cx="1071587" cy="1978"/>
                  </a:xfrm>
                  <a:prstGeom prst="straightConnector1">
                    <a:avLst/>
                  </a:prstGeom>
                  <a:noFill/>
                  <a:ln w="28575" algn="ctr">
                    <a:solidFill>
                      <a:srgbClr val="FF00FF"/>
                    </a:solidFill>
                    <a:round/>
                    <a:headEnd/>
                    <a:tailEnd type="arrow" w="med" len="med"/>
                  </a:ln>
                </p:spPr>
              </p:cxnSp>
            </p:grpSp>
          </p:grpSp>
        </p:grpSp>
        <p:sp>
          <p:nvSpPr>
            <p:cNvPr id="77" name="TextBox 76"/>
            <p:cNvSpPr txBox="1"/>
            <p:nvPr/>
          </p:nvSpPr>
          <p:spPr bwMode="auto">
            <a:xfrm>
              <a:off x="1436093" y="3356992"/>
              <a:ext cx="184731" cy="246221"/>
            </a:xfrm>
            <a:prstGeom prst="rect">
              <a:avLst/>
            </a:prstGeom>
            <a:noFill/>
          </p:spPr>
          <p:txBody>
            <a:bodyPr wrap="none">
              <a:spAutoFit/>
            </a:bodyPr>
            <a:lstStyle/>
            <a:p>
              <a:pPr>
                <a:defRPr/>
              </a:pPr>
              <a:endParaRPr lang="en-US" sz="1000">
                <a:latin typeface="+mj-lt"/>
              </a:endParaRPr>
            </a:p>
          </p:txBody>
        </p:sp>
      </p:grpSp>
      <p:grpSp>
        <p:nvGrpSpPr>
          <p:cNvPr id="23" name="Group 87"/>
          <p:cNvGrpSpPr/>
          <p:nvPr/>
        </p:nvGrpSpPr>
        <p:grpSpPr>
          <a:xfrm>
            <a:off x="-65067" y="1694939"/>
            <a:ext cx="784548" cy="2448272"/>
            <a:chOff x="-169008" y="1556792"/>
            <a:chExt cx="784548" cy="2448272"/>
          </a:xfrm>
        </p:grpSpPr>
        <p:cxnSp>
          <p:nvCxnSpPr>
            <p:cNvPr id="70" name="Straight Arrow Connector 69"/>
            <p:cNvCxnSpPr/>
            <p:nvPr/>
          </p:nvCxnSpPr>
          <p:spPr bwMode="auto">
            <a:xfrm rot="5400000">
              <a:off x="-250065" y="2178835"/>
              <a:ext cx="92869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2" name="Straight Arrow Connector 71"/>
            <p:cNvCxnSpPr/>
            <p:nvPr/>
          </p:nvCxnSpPr>
          <p:spPr bwMode="auto">
            <a:xfrm rot="5400000" flipH="1" flipV="1">
              <a:off x="-276260" y="3205162"/>
              <a:ext cx="989814" cy="87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4" name="TextBox 73"/>
            <p:cNvSpPr txBox="1"/>
            <p:nvPr/>
          </p:nvSpPr>
          <p:spPr>
            <a:xfrm>
              <a:off x="-71470" y="2500306"/>
              <a:ext cx="581954" cy="307777"/>
            </a:xfrm>
            <a:prstGeom prst="rect">
              <a:avLst/>
            </a:prstGeom>
            <a:noFill/>
          </p:spPr>
          <p:txBody>
            <a:bodyPr wrap="none" rtlCol="0">
              <a:spAutoFit/>
            </a:bodyPr>
            <a:lstStyle/>
            <a:p>
              <a:r>
                <a:rPr lang="en-US" sz="1400">
                  <a:latin typeface="+mj-lt"/>
                </a:rPr>
                <a:t>Inter.</a:t>
              </a:r>
            </a:p>
          </p:txBody>
        </p:sp>
        <p:sp>
          <p:nvSpPr>
            <p:cNvPr id="86" name="TextBox 85"/>
            <p:cNvSpPr txBox="1"/>
            <p:nvPr/>
          </p:nvSpPr>
          <p:spPr>
            <a:xfrm>
              <a:off x="-120239" y="3697287"/>
              <a:ext cx="735779" cy="307777"/>
            </a:xfrm>
            <a:prstGeom prst="rect">
              <a:avLst/>
            </a:prstGeom>
            <a:noFill/>
          </p:spPr>
          <p:txBody>
            <a:bodyPr wrap="none" rtlCol="0">
              <a:spAutoFit/>
            </a:bodyPr>
            <a:lstStyle/>
            <a:p>
              <a:r>
                <a:rPr lang="en-US" sz="1400" dirty="0" err="1">
                  <a:latin typeface="+mj-lt"/>
                </a:rPr>
                <a:t>fascio</a:t>
              </a:r>
              <a:r>
                <a:rPr lang="en-US" sz="1400" dirty="0">
                  <a:latin typeface="+mj-lt"/>
                </a:rPr>
                <a:t> 2</a:t>
              </a:r>
            </a:p>
          </p:txBody>
        </p:sp>
        <p:sp>
          <p:nvSpPr>
            <p:cNvPr id="87" name="TextBox 86"/>
            <p:cNvSpPr txBox="1"/>
            <p:nvPr/>
          </p:nvSpPr>
          <p:spPr>
            <a:xfrm>
              <a:off x="-169008" y="1556792"/>
              <a:ext cx="735779" cy="307777"/>
            </a:xfrm>
            <a:prstGeom prst="rect">
              <a:avLst/>
            </a:prstGeom>
            <a:noFill/>
          </p:spPr>
          <p:txBody>
            <a:bodyPr wrap="none" rtlCol="0">
              <a:spAutoFit/>
            </a:bodyPr>
            <a:lstStyle/>
            <a:p>
              <a:r>
                <a:rPr lang="en-US" sz="1400" dirty="0" err="1">
                  <a:latin typeface="+mj-lt"/>
                </a:rPr>
                <a:t>fascio</a:t>
              </a:r>
              <a:r>
                <a:rPr lang="en-US" sz="1400" dirty="0">
                  <a:latin typeface="+mj-lt"/>
                </a:rPr>
                <a:t> 1</a:t>
              </a:r>
            </a:p>
          </p:txBody>
        </p:sp>
      </p:grpSp>
      <p:cxnSp>
        <p:nvCxnSpPr>
          <p:cNvPr id="75" name="Straight Arrow Connector 65"/>
          <p:cNvCxnSpPr>
            <a:cxnSpLocks noChangeShapeType="1"/>
          </p:cNvCxnSpPr>
          <p:nvPr/>
        </p:nvCxnSpPr>
        <p:spPr bwMode="auto">
          <a:xfrm>
            <a:off x="5771905" y="2923356"/>
            <a:ext cx="168247" cy="1588"/>
          </a:xfrm>
          <a:prstGeom prst="straightConnector1">
            <a:avLst/>
          </a:prstGeom>
          <a:noFill/>
          <a:ln w="9525" algn="ctr">
            <a:solidFill>
              <a:schemeClr val="tx1"/>
            </a:solidFill>
            <a:round/>
            <a:headEnd/>
            <a:tailEnd type="arrow" w="med" len="med"/>
          </a:ln>
        </p:spPr>
      </p:cxnSp>
      <p:cxnSp>
        <p:nvCxnSpPr>
          <p:cNvPr id="76" name="Straight Arrow Connector 65"/>
          <p:cNvCxnSpPr>
            <a:cxnSpLocks noChangeShapeType="1"/>
          </p:cNvCxnSpPr>
          <p:nvPr/>
        </p:nvCxnSpPr>
        <p:spPr bwMode="auto">
          <a:xfrm>
            <a:off x="6203953" y="2923356"/>
            <a:ext cx="168247" cy="1588"/>
          </a:xfrm>
          <a:prstGeom prst="straightConnector1">
            <a:avLst/>
          </a:prstGeom>
          <a:noFill/>
          <a:ln w="9525" algn="ctr">
            <a:solidFill>
              <a:schemeClr val="tx1"/>
            </a:solidFill>
            <a:round/>
            <a:headEnd/>
            <a:tailEnd type="arrow" w="med" len="med"/>
          </a:ln>
        </p:spPr>
      </p:cxnSp>
      <p:sp>
        <p:nvSpPr>
          <p:cNvPr id="78" name="CasellaDiTesto 77"/>
          <p:cNvSpPr txBox="1"/>
          <p:nvPr/>
        </p:nvSpPr>
        <p:spPr>
          <a:xfrm>
            <a:off x="0" y="4797152"/>
            <a:ext cx="9144000" cy="523220"/>
          </a:xfrm>
          <a:prstGeom prst="rect">
            <a:avLst/>
          </a:prstGeom>
          <a:solidFill>
            <a:srgbClr val="C00000"/>
          </a:solidFill>
          <a:ln>
            <a:solidFill>
              <a:srgbClr val="C00000"/>
            </a:solidFill>
          </a:ln>
        </p:spPr>
        <p:txBody>
          <a:bodyPr wrap="square" rtlCol="0">
            <a:spAutoFit/>
          </a:bodyPr>
          <a:lstStyle/>
          <a:p>
            <a:pPr algn="ctr"/>
            <a:r>
              <a:rPr lang="it-IT" sz="2800" dirty="0">
                <a:solidFill>
                  <a:schemeClr val="bg1"/>
                </a:solidFill>
                <a:latin typeface="Liberation Serif"/>
              </a:rPr>
              <a:t>Massa invariante: m</a:t>
            </a:r>
            <a:r>
              <a:rPr lang="it-IT" sz="2800" baseline="30000" dirty="0">
                <a:solidFill>
                  <a:schemeClr val="bg1"/>
                </a:solidFill>
                <a:latin typeface="Liberation Serif"/>
              </a:rPr>
              <a:t>2</a:t>
            </a:r>
            <a:r>
              <a:rPr lang="it-IT" sz="2800" dirty="0">
                <a:solidFill>
                  <a:schemeClr val="bg1"/>
                </a:solidFill>
                <a:latin typeface="Liberation Serif"/>
              </a:rPr>
              <a:t> = m</a:t>
            </a:r>
            <a:r>
              <a:rPr lang="it-IT" sz="2800" baseline="-25000" dirty="0">
                <a:solidFill>
                  <a:schemeClr val="bg1"/>
                </a:solidFill>
                <a:latin typeface="Liberation Serif"/>
              </a:rPr>
              <a:t>1</a:t>
            </a:r>
            <a:r>
              <a:rPr lang="it-IT" sz="2800" baseline="30000" dirty="0">
                <a:solidFill>
                  <a:schemeClr val="bg1"/>
                </a:solidFill>
                <a:latin typeface="Liberation Serif"/>
              </a:rPr>
              <a:t>2</a:t>
            </a:r>
            <a:r>
              <a:rPr lang="it-IT" sz="2800" dirty="0">
                <a:solidFill>
                  <a:schemeClr val="bg1"/>
                </a:solidFill>
                <a:latin typeface="Liberation Serif"/>
              </a:rPr>
              <a:t> + m</a:t>
            </a:r>
            <a:r>
              <a:rPr lang="it-IT" sz="2800" baseline="-25000" dirty="0">
                <a:solidFill>
                  <a:schemeClr val="bg1"/>
                </a:solidFill>
                <a:latin typeface="Liberation Serif"/>
              </a:rPr>
              <a:t>2</a:t>
            </a:r>
            <a:r>
              <a:rPr lang="it-IT" sz="2800" baseline="30000" dirty="0">
                <a:solidFill>
                  <a:schemeClr val="bg1"/>
                </a:solidFill>
                <a:latin typeface="Liberation Serif"/>
              </a:rPr>
              <a:t>2</a:t>
            </a:r>
            <a:r>
              <a:rPr lang="it-IT" sz="2800" dirty="0">
                <a:solidFill>
                  <a:schemeClr val="bg1"/>
                </a:solidFill>
                <a:latin typeface="Liberation Serif"/>
              </a:rPr>
              <a:t> +2(E</a:t>
            </a:r>
            <a:r>
              <a:rPr lang="it-IT" sz="2800" baseline="-25000" dirty="0">
                <a:solidFill>
                  <a:schemeClr val="bg1"/>
                </a:solidFill>
                <a:latin typeface="Liberation Serif"/>
              </a:rPr>
              <a:t>1</a:t>
            </a:r>
            <a:r>
              <a:rPr lang="it-IT" sz="2800" dirty="0">
                <a:solidFill>
                  <a:schemeClr val="bg1"/>
                </a:solidFill>
                <a:latin typeface="Liberation Serif"/>
              </a:rPr>
              <a:t>*E</a:t>
            </a:r>
            <a:r>
              <a:rPr lang="it-IT" sz="2800" baseline="-25000" dirty="0">
                <a:solidFill>
                  <a:schemeClr val="bg1"/>
                </a:solidFill>
                <a:latin typeface="Liberation Serif"/>
              </a:rPr>
              <a:t>2</a:t>
            </a:r>
            <a:r>
              <a:rPr lang="it-IT" sz="2800" dirty="0">
                <a:solidFill>
                  <a:schemeClr val="bg1"/>
                </a:solidFill>
                <a:latin typeface="Liberation Serif"/>
              </a:rPr>
              <a:t>) – 2(p</a:t>
            </a:r>
            <a:r>
              <a:rPr lang="it-IT" sz="2800" baseline="-25000" dirty="0">
                <a:solidFill>
                  <a:schemeClr val="bg1"/>
                </a:solidFill>
                <a:latin typeface="Liberation Serif"/>
              </a:rPr>
              <a:t>1</a:t>
            </a:r>
            <a:r>
              <a:rPr lang="it-IT" sz="2800" dirty="0">
                <a:solidFill>
                  <a:schemeClr val="bg1"/>
                </a:solidFill>
                <a:latin typeface="Liberation Serif"/>
              </a:rPr>
              <a:t>*p</a:t>
            </a:r>
            <a:r>
              <a:rPr lang="it-IT" sz="2800" baseline="-25000" dirty="0">
                <a:solidFill>
                  <a:schemeClr val="bg1"/>
                </a:solidFill>
                <a:latin typeface="Liberation Serif"/>
              </a:rPr>
              <a:t>2</a:t>
            </a:r>
            <a:r>
              <a:rPr lang="it-IT" sz="2800" dirty="0">
                <a:solidFill>
                  <a:schemeClr val="bg1"/>
                </a:solidFill>
                <a:latin typeface="Liberation Serif"/>
              </a:rPr>
              <a:t>)</a:t>
            </a:r>
          </a:p>
        </p:txBody>
      </p:sp>
      <p:cxnSp>
        <p:nvCxnSpPr>
          <p:cNvPr id="79" name="Straight Arrow Connector 65"/>
          <p:cNvCxnSpPr>
            <a:cxnSpLocks noChangeShapeType="1"/>
          </p:cNvCxnSpPr>
          <p:nvPr/>
        </p:nvCxnSpPr>
        <p:spPr bwMode="auto">
          <a:xfrm>
            <a:off x="7956376" y="4941168"/>
            <a:ext cx="168247" cy="1588"/>
          </a:xfrm>
          <a:prstGeom prst="straightConnector1">
            <a:avLst/>
          </a:prstGeom>
          <a:noFill/>
          <a:ln w="9525" algn="ctr">
            <a:solidFill>
              <a:schemeClr val="bg1"/>
            </a:solidFill>
            <a:round/>
            <a:headEnd/>
            <a:tailEnd type="arrow" w="med" len="med"/>
          </a:ln>
        </p:spPr>
      </p:cxnSp>
      <p:cxnSp>
        <p:nvCxnSpPr>
          <p:cNvPr id="80" name="Straight Arrow Connector 65"/>
          <p:cNvCxnSpPr>
            <a:cxnSpLocks noChangeShapeType="1"/>
          </p:cNvCxnSpPr>
          <p:nvPr/>
        </p:nvCxnSpPr>
        <p:spPr bwMode="auto">
          <a:xfrm>
            <a:off x="8388424" y="4941168"/>
            <a:ext cx="168247" cy="1588"/>
          </a:xfrm>
          <a:prstGeom prst="straightConnector1">
            <a:avLst/>
          </a:prstGeom>
          <a:noFill/>
          <a:ln w="9525" algn="ctr">
            <a:solidFill>
              <a:schemeClr val="bg1"/>
            </a:solidFill>
            <a:round/>
            <a:headEnd/>
            <a:tailEnd type="arrow" w="med" len="med"/>
          </a:ln>
        </p:spPr>
      </p:cxnSp>
      <p:sp>
        <p:nvSpPr>
          <p:cNvPr id="82" name="CasellaDiTesto 81"/>
          <p:cNvSpPr txBox="1"/>
          <p:nvPr/>
        </p:nvSpPr>
        <p:spPr>
          <a:xfrm>
            <a:off x="0" y="0"/>
            <a:ext cx="9144000" cy="646331"/>
          </a:xfrm>
          <a:prstGeom prst="rect">
            <a:avLst/>
          </a:prstGeom>
          <a:noFill/>
        </p:spPr>
        <p:txBody>
          <a:bodyPr wrap="square" rtlCol="0">
            <a:spAutoFit/>
          </a:bodyPr>
          <a:lstStyle/>
          <a:p>
            <a:pPr algn="ctr"/>
            <a:r>
              <a:rPr lang="it-IT" sz="3600" dirty="0">
                <a:solidFill>
                  <a:srgbClr val="FF0000"/>
                </a:solidFill>
                <a:latin typeface="Liberation Serif"/>
              </a:rPr>
              <a:t>Particelle strane</a:t>
            </a:r>
            <a:endParaRPr lang="it-IT" sz="2000" dirty="0">
              <a:solidFill>
                <a:srgbClr val="FF0000"/>
              </a:solidFill>
              <a:latin typeface="Liberation Serif"/>
            </a:endParaRPr>
          </a:p>
        </p:txBody>
      </p:sp>
      <p:cxnSp>
        <p:nvCxnSpPr>
          <p:cNvPr id="83" name="Connettore 1 8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CasellaDiTesto 83"/>
          <p:cNvSpPr txBox="1"/>
          <p:nvPr/>
        </p:nvSpPr>
        <p:spPr>
          <a:xfrm>
            <a:off x="0" y="5589240"/>
            <a:ext cx="9144000" cy="1015663"/>
          </a:xfrm>
          <a:prstGeom prst="rect">
            <a:avLst/>
          </a:prstGeom>
          <a:solidFill>
            <a:srgbClr val="FFFF00"/>
          </a:solidFill>
          <a:ln>
            <a:solidFill>
              <a:srgbClr val="FF0000"/>
            </a:solidFill>
          </a:ln>
        </p:spPr>
        <p:txBody>
          <a:bodyPr wrap="square" rtlCol="0">
            <a:spAutoFit/>
          </a:bodyPr>
          <a:lstStyle/>
          <a:p>
            <a:r>
              <a:rPr lang="it-IT" sz="2000" b="1" dirty="0">
                <a:solidFill>
                  <a:srgbClr val="FF0000"/>
                </a:solidFill>
                <a:latin typeface="Liberation Serif"/>
              </a:rPr>
              <a:t>Se i valori di massa, energia ad impulso usati sono quelli di due particelle figlie di una data particella madre, il valore della massa invariante è proprio la massa della particella madre!!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3707904" y="3650828"/>
            <a:ext cx="5436096" cy="2154436"/>
          </a:xfrm>
          <a:prstGeom prst="rect">
            <a:avLst/>
          </a:prstGeom>
          <a:noFill/>
          <a:ln w="9525">
            <a:noFill/>
            <a:miter lim="800000"/>
            <a:headEnd/>
            <a:tailEnd/>
          </a:ln>
        </p:spPr>
        <p:txBody>
          <a:bodyPr wrap="square">
            <a:spAutoFit/>
          </a:bodyPr>
          <a:lstStyle/>
          <a:p>
            <a:endParaRPr lang="en-US" sz="1400" b="0" dirty="0"/>
          </a:p>
          <a:p>
            <a:r>
              <a:rPr lang="en-US" b="0" dirty="0"/>
              <a:t> </a:t>
            </a:r>
            <a:r>
              <a:rPr lang="en-US" sz="2400" b="0" dirty="0">
                <a:latin typeface="Symbol" pitchFamily="18" charset="2"/>
              </a:rPr>
              <a:t>t</a:t>
            </a:r>
            <a:r>
              <a:rPr lang="en-US" sz="2400" b="0" dirty="0">
                <a:latin typeface="Liberation Serif"/>
              </a:rPr>
              <a:t> = 0.89</a:t>
            </a:r>
            <a:r>
              <a:rPr lang="en-US" sz="2400" b="0" baseline="30000" dirty="0">
                <a:latin typeface="Liberation Serif"/>
              </a:rPr>
              <a:t> </a:t>
            </a:r>
            <a:r>
              <a:rPr lang="en-US" sz="2400" b="0" dirty="0">
                <a:latin typeface="Liberation Serif"/>
              </a:rPr>
              <a:t>x10</a:t>
            </a:r>
            <a:r>
              <a:rPr lang="en-US" sz="2400" b="0" baseline="30000" dirty="0">
                <a:latin typeface="Liberation Serif"/>
              </a:rPr>
              <a:t>-10 </a:t>
            </a:r>
            <a:r>
              <a:rPr lang="en-US" sz="2400" b="0" dirty="0">
                <a:latin typeface="Liberation Serif"/>
              </a:rPr>
              <a:t>s</a:t>
            </a:r>
          </a:p>
          <a:p>
            <a:r>
              <a:rPr lang="en-US" sz="2400" b="0" dirty="0">
                <a:latin typeface="Liberation Serif"/>
              </a:rPr>
              <a:t>2.67 cm </a:t>
            </a:r>
            <a:r>
              <a:rPr lang="it-IT" sz="2400" b="0" dirty="0">
                <a:latin typeface="Liberation Serif"/>
              </a:rPr>
              <a:t>dal punto di interazione</a:t>
            </a:r>
            <a:endParaRPr lang="en-US" altLang="ja-JP" sz="2400" b="0" dirty="0">
              <a:latin typeface="Liberation Serif"/>
            </a:endParaRPr>
          </a:p>
          <a:p>
            <a:endParaRPr lang="en-US" sz="2400" b="0" dirty="0">
              <a:latin typeface="Liberation Serif"/>
            </a:endParaRPr>
          </a:p>
          <a:p>
            <a:r>
              <a:rPr lang="en-US" sz="2400" b="0" dirty="0">
                <a:latin typeface="Symbol" pitchFamily="18" charset="2"/>
              </a:rPr>
              <a:t>t</a:t>
            </a:r>
            <a:r>
              <a:rPr lang="en-US" sz="2400" b="0" dirty="0">
                <a:latin typeface="Liberation Serif"/>
              </a:rPr>
              <a:t> = 2.6</a:t>
            </a:r>
            <a:r>
              <a:rPr lang="en-US" sz="2400" b="0" baseline="30000" dirty="0">
                <a:latin typeface="Liberation Serif"/>
              </a:rPr>
              <a:t> </a:t>
            </a:r>
            <a:r>
              <a:rPr lang="en-US" sz="2400" b="0" dirty="0">
                <a:latin typeface="Liberation Serif"/>
              </a:rPr>
              <a:t>x10</a:t>
            </a:r>
            <a:r>
              <a:rPr lang="en-US" sz="2400" b="0" baseline="30000" dirty="0">
                <a:latin typeface="Liberation Serif"/>
              </a:rPr>
              <a:t>-10 </a:t>
            </a:r>
            <a:r>
              <a:rPr lang="en-US" sz="2400" b="0" dirty="0">
                <a:latin typeface="Liberation Serif"/>
              </a:rPr>
              <a:t>s</a:t>
            </a:r>
          </a:p>
          <a:p>
            <a:r>
              <a:rPr lang="en-US" sz="2400" b="0" dirty="0">
                <a:latin typeface="Liberation Serif"/>
              </a:rPr>
              <a:t>7.2 cm </a:t>
            </a:r>
            <a:r>
              <a:rPr lang="it-IT" sz="2400" b="0" dirty="0">
                <a:latin typeface="Liberation Serif"/>
              </a:rPr>
              <a:t>dal punto di interazione</a:t>
            </a:r>
            <a:endParaRPr lang="en-US" altLang="ja-JP" sz="2400" b="0" dirty="0">
              <a:latin typeface="Liberation Serif"/>
            </a:endParaRPr>
          </a:p>
        </p:txBody>
      </p:sp>
      <p:graphicFrame>
        <p:nvGraphicFramePr>
          <p:cNvPr id="20483" name="Object 2"/>
          <p:cNvGraphicFramePr>
            <a:graphicFrameLocks noChangeAspect="1"/>
          </p:cNvGraphicFramePr>
          <p:nvPr/>
        </p:nvGraphicFramePr>
        <p:xfrm>
          <a:off x="517525" y="1743075"/>
          <a:ext cx="984250" cy="1125538"/>
        </p:xfrm>
        <a:graphic>
          <a:graphicData uri="http://schemas.openxmlformats.org/presentationml/2006/ole">
            <mc:AlternateContent xmlns:mc="http://schemas.openxmlformats.org/markup-compatibility/2006">
              <mc:Choice xmlns:v="urn:schemas-microsoft-com:vml" Requires="v">
                <p:oleObj spid="_x0000_s2136" name="Equazione" r:id="rId4" imgW="444240" imgH="507960" progId="Equation.3">
                  <p:embed/>
                </p:oleObj>
              </mc:Choice>
              <mc:Fallback>
                <p:oleObj name="Equazione" r:id="rId4" imgW="444240" imgH="50796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25" y="1743075"/>
                        <a:ext cx="984250" cy="1125538"/>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484" name="Object 3"/>
          <p:cNvGraphicFramePr>
            <a:graphicFrameLocks noChangeAspect="1"/>
          </p:cNvGraphicFramePr>
          <p:nvPr/>
        </p:nvGraphicFramePr>
        <p:xfrm>
          <a:off x="4499992" y="1700807"/>
          <a:ext cx="1080120" cy="1430429"/>
        </p:xfrm>
        <a:graphic>
          <a:graphicData uri="http://schemas.openxmlformats.org/presentationml/2006/ole">
            <mc:AlternateContent xmlns:mc="http://schemas.openxmlformats.org/markup-compatibility/2006">
              <mc:Choice xmlns:v="urn:schemas-microsoft-com:vml" Requires="v">
                <p:oleObj spid="_x0000_s2137" name="Equation" r:id="rId6" imgW="456840" imgH="612360" progId="Equation.3">
                  <p:embed/>
                </p:oleObj>
              </mc:Choice>
              <mc:Fallback>
                <p:oleObj name="Equation" r:id="rId6" imgW="456840" imgH="61236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1700807"/>
                        <a:ext cx="1080120" cy="1430429"/>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0486" name="Rectangle 9"/>
          <p:cNvSpPr>
            <a:spLocks noChangeArrowheads="1"/>
          </p:cNvSpPr>
          <p:nvPr/>
        </p:nvSpPr>
        <p:spPr bwMode="auto">
          <a:xfrm>
            <a:off x="228600" y="3933056"/>
            <a:ext cx="1967136" cy="461665"/>
          </a:xfrm>
          <a:prstGeom prst="rect">
            <a:avLst/>
          </a:prstGeom>
          <a:noFill/>
          <a:ln w="9525">
            <a:noFill/>
            <a:miter lim="800000"/>
            <a:headEnd/>
            <a:tailEnd/>
          </a:ln>
        </p:spPr>
        <p:txBody>
          <a:bodyPr wrap="square">
            <a:spAutoFit/>
          </a:bodyPr>
          <a:lstStyle/>
          <a:p>
            <a:r>
              <a:rPr lang="en-GB" sz="2400" b="0" dirty="0">
                <a:latin typeface="Times New Roman" pitchFamily="18" charset="0"/>
              </a:rPr>
              <a:t>K</a:t>
            </a:r>
            <a:r>
              <a:rPr lang="en-GB" sz="2400" b="0" baseline="30000" dirty="0">
                <a:latin typeface="Times New Roman" pitchFamily="18" charset="0"/>
              </a:rPr>
              <a:t>0</a:t>
            </a:r>
            <a:r>
              <a:rPr lang="en-GB" sz="2400" b="0" baseline="-25000" dirty="0">
                <a:latin typeface="Times New Roman" pitchFamily="18" charset="0"/>
              </a:rPr>
              <a:t>s</a:t>
            </a:r>
            <a:r>
              <a:rPr lang="en-GB" sz="2400" b="0" dirty="0">
                <a:latin typeface="Symbol" pitchFamily="18" charset="2"/>
              </a:rPr>
              <a:t> ® </a:t>
            </a:r>
            <a:r>
              <a:rPr lang="en-GB" sz="2400" b="0" dirty="0" err="1">
                <a:latin typeface="Symbol" pitchFamily="18" charset="2"/>
              </a:rPr>
              <a:t>p</a:t>
            </a:r>
            <a:r>
              <a:rPr lang="en-GB" sz="2400" b="0" baseline="30000" dirty="0" err="1">
                <a:latin typeface="Symbol" pitchFamily="18" charset="2"/>
              </a:rPr>
              <a:t></a:t>
            </a:r>
            <a:r>
              <a:rPr lang="en-GB" sz="2400" b="0" dirty="0" err="1">
                <a:latin typeface="Symbol" pitchFamily="18" charset="2"/>
              </a:rPr>
              <a:t>p</a:t>
            </a:r>
            <a:r>
              <a:rPr lang="en-GB" sz="2400" b="0" baseline="30000" dirty="0">
                <a:latin typeface="Symbol" pitchFamily="18" charset="2"/>
              </a:rPr>
              <a:t></a:t>
            </a:r>
            <a:endParaRPr lang="en-GB" sz="2400" b="0" dirty="0">
              <a:latin typeface="Symbol" pitchFamily="18" charset="2"/>
            </a:endParaRPr>
          </a:p>
        </p:txBody>
      </p:sp>
      <p:sp>
        <p:nvSpPr>
          <p:cNvPr id="20487" name="Rectangle 10"/>
          <p:cNvSpPr>
            <a:spLocks noChangeArrowheads="1"/>
          </p:cNvSpPr>
          <p:nvPr/>
        </p:nvSpPr>
        <p:spPr bwMode="auto">
          <a:xfrm>
            <a:off x="179512" y="4983559"/>
            <a:ext cx="4536504" cy="461665"/>
          </a:xfrm>
          <a:prstGeom prst="rect">
            <a:avLst/>
          </a:prstGeom>
          <a:noFill/>
          <a:ln w="9525">
            <a:noFill/>
            <a:miter lim="800000"/>
            <a:headEnd/>
            <a:tailEnd/>
          </a:ln>
        </p:spPr>
        <p:txBody>
          <a:bodyPr wrap="square">
            <a:spAutoFit/>
          </a:bodyPr>
          <a:lstStyle/>
          <a:p>
            <a:r>
              <a:rPr lang="en-GB" sz="2400" b="0" dirty="0">
                <a:latin typeface="Symbol" pitchFamily="18" charset="2"/>
              </a:rPr>
              <a:t>L</a:t>
            </a:r>
            <a:r>
              <a:rPr lang="en-GB" sz="2400" b="0" dirty="0">
                <a:latin typeface="Liberation Serif"/>
              </a:rPr>
              <a:t>(</a:t>
            </a:r>
            <a:r>
              <a:rPr lang="en-GB" sz="2400" b="0" dirty="0" err="1">
                <a:latin typeface="Liberation Serif"/>
              </a:rPr>
              <a:t>anti</a:t>
            </a:r>
            <a:r>
              <a:rPr lang="en-GB" sz="2400" b="0" dirty="0" err="1">
                <a:latin typeface="Symbol" pitchFamily="18" charset="2"/>
              </a:rPr>
              <a:t>L</a:t>
            </a:r>
            <a:r>
              <a:rPr lang="en-GB" sz="2400" b="0" dirty="0">
                <a:latin typeface="Liberation Serif"/>
              </a:rPr>
              <a:t>)</a:t>
            </a:r>
            <a:r>
              <a:rPr lang="en-GB" sz="2400" b="0" dirty="0">
                <a:latin typeface="Symbol" pitchFamily="18" charset="2"/>
              </a:rPr>
              <a:t> ® </a:t>
            </a:r>
            <a:r>
              <a:rPr lang="en-GB" sz="2400" b="0" dirty="0" err="1">
                <a:latin typeface="Symbol" pitchFamily="18" charset="2"/>
              </a:rPr>
              <a:t>p</a:t>
            </a:r>
            <a:r>
              <a:rPr lang="en-GB" sz="2400" b="0" baseline="30000" dirty="0" err="1">
                <a:latin typeface="Symbol" pitchFamily="18" charset="2"/>
              </a:rPr>
              <a:t></a:t>
            </a:r>
            <a:r>
              <a:rPr lang="en-GB" sz="2400" b="0" dirty="0" err="1">
                <a:latin typeface="Times New Roman" pitchFamily="18" charset="0"/>
              </a:rPr>
              <a:t>p</a:t>
            </a:r>
            <a:r>
              <a:rPr lang="en-GB" sz="2400" b="0" baseline="30000" dirty="0">
                <a:latin typeface="Times New Roman" pitchFamily="18" charset="0"/>
              </a:rPr>
              <a:t>+</a:t>
            </a:r>
            <a:r>
              <a:rPr lang="en-GB" sz="2400" b="0" dirty="0">
                <a:latin typeface="Times New Roman" pitchFamily="18" charset="0"/>
              </a:rPr>
              <a:t> (</a:t>
            </a:r>
            <a:r>
              <a:rPr lang="en-GB" sz="2400" b="0" dirty="0" err="1">
                <a:latin typeface="Symbol" pitchFamily="18" charset="2"/>
              </a:rPr>
              <a:t>p</a:t>
            </a:r>
            <a:r>
              <a:rPr lang="en-GB" sz="2400" baseline="30000" dirty="0" err="1">
                <a:latin typeface="Liberation Serif"/>
              </a:rPr>
              <a:t>+</a:t>
            </a:r>
            <a:r>
              <a:rPr lang="en-GB" sz="2400" b="0" dirty="0" err="1">
                <a:latin typeface="Liberation Serif"/>
              </a:rPr>
              <a:t>p</a:t>
            </a:r>
            <a:r>
              <a:rPr lang="en-GB" sz="2400" b="0" baseline="30000" dirty="0">
                <a:latin typeface="Liberation Serif"/>
              </a:rPr>
              <a:t>-</a:t>
            </a:r>
            <a:r>
              <a:rPr lang="en-GB" sz="2400" b="0" dirty="0">
                <a:latin typeface="Times New Roman" pitchFamily="18" charset="0"/>
              </a:rPr>
              <a:t>)</a:t>
            </a:r>
          </a:p>
        </p:txBody>
      </p:sp>
      <p:sp>
        <p:nvSpPr>
          <p:cNvPr id="20488" name="Rectangle 11"/>
          <p:cNvSpPr>
            <a:spLocks noChangeArrowheads="1"/>
          </p:cNvSpPr>
          <p:nvPr/>
        </p:nvSpPr>
        <p:spPr bwMode="auto">
          <a:xfrm>
            <a:off x="6278563" y="1693863"/>
            <a:ext cx="184150" cy="457200"/>
          </a:xfrm>
          <a:prstGeom prst="rect">
            <a:avLst/>
          </a:prstGeom>
          <a:noFill/>
          <a:ln w="9525">
            <a:noFill/>
            <a:miter lim="800000"/>
            <a:headEnd/>
            <a:tailEnd/>
          </a:ln>
        </p:spPr>
        <p:txBody>
          <a:bodyPr wrap="none">
            <a:spAutoFit/>
          </a:bodyPr>
          <a:lstStyle/>
          <a:p>
            <a:endParaRPr lang="it-IT" sz="2400"/>
          </a:p>
        </p:txBody>
      </p:sp>
      <p:pic>
        <p:nvPicPr>
          <p:cNvPr id="20489" name="Picture 12"/>
          <p:cNvPicPr>
            <a:picLocks noChangeAspect="1" noChangeArrowheads="1"/>
          </p:cNvPicPr>
          <p:nvPr/>
        </p:nvPicPr>
        <p:blipFill>
          <a:blip r:embed="rId8" cstate="print"/>
          <a:srcRect/>
          <a:stretch>
            <a:fillRect/>
          </a:stretch>
        </p:blipFill>
        <p:spPr bwMode="auto">
          <a:xfrm>
            <a:off x="6156176" y="1772816"/>
            <a:ext cx="1296144" cy="1177382"/>
          </a:xfrm>
          <a:prstGeom prst="rect">
            <a:avLst/>
          </a:prstGeom>
          <a:noFill/>
          <a:ln w="9525">
            <a:noFill/>
            <a:miter lim="800000"/>
            <a:headEnd/>
            <a:tailEnd/>
          </a:ln>
        </p:spPr>
      </p:pic>
      <p:sp>
        <p:nvSpPr>
          <p:cNvPr id="20490" name="Rectangle 13"/>
          <p:cNvSpPr>
            <a:spLocks noChangeArrowheads="1"/>
          </p:cNvSpPr>
          <p:nvPr/>
        </p:nvSpPr>
        <p:spPr bwMode="auto">
          <a:xfrm>
            <a:off x="1670050" y="1724025"/>
            <a:ext cx="184150" cy="457200"/>
          </a:xfrm>
          <a:prstGeom prst="rect">
            <a:avLst/>
          </a:prstGeom>
          <a:noFill/>
          <a:ln w="9525">
            <a:noFill/>
            <a:miter lim="800000"/>
            <a:headEnd/>
            <a:tailEnd/>
          </a:ln>
        </p:spPr>
        <p:txBody>
          <a:bodyPr wrap="none">
            <a:spAutoFit/>
          </a:bodyPr>
          <a:lstStyle/>
          <a:p>
            <a:endParaRPr lang="it-IT" sz="2400"/>
          </a:p>
        </p:txBody>
      </p:sp>
      <p:pic>
        <p:nvPicPr>
          <p:cNvPr id="20491" name="Picture 14"/>
          <p:cNvPicPr>
            <a:picLocks noChangeAspect="1" noChangeArrowheads="1"/>
          </p:cNvPicPr>
          <p:nvPr/>
        </p:nvPicPr>
        <p:blipFill>
          <a:blip r:embed="rId9" cstate="print"/>
          <a:srcRect/>
          <a:stretch>
            <a:fillRect/>
          </a:stretch>
        </p:blipFill>
        <p:spPr bwMode="auto">
          <a:xfrm>
            <a:off x="1835696" y="1700808"/>
            <a:ext cx="1413158" cy="1296144"/>
          </a:xfrm>
          <a:prstGeom prst="rect">
            <a:avLst/>
          </a:prstGeom>
          <a:noFill/>
          <a:ln w="9525">
            <a:noFill/>
            <a:miter lim="800000"/>
            <a:headEnd/>
            <a:tailEnd/>
          </a:ln>
        </p:spPr>
      </p:pic>
      <p:sp>
        <p:nvSpPr>
          <p:cNvPr id="13" name="CasellaDiTesto 12"/>
          <p:cNvSpPr txBox="1"/>
          <p:nvPr/>
        </p:nvSpPr>
        <p:spPr>
          <a:xfrm>
            <a:off x="0" y="0"/>
            <a:ext cx="9144000" cy="646331"/>
          </a:xfrm>
          <a:prstGeom prst="rect">
            <a:avLst/>
          </a:prstGeom>
          <a:noFill/>
        </p:spPr>
        <p:txBody>
          <a:bodyPr wrap="square" rtlCol="0">
            <a:spAutoFit/>
          </a:bodyPr>
          <a:lstStyle/>
          <a:p>
            <a:pPr algn="ctr"/>
            <a:r>
              <a:rPr lang="it-IT" sz="3600" dirty="0">
                <a:solidFill>
                  <a:srgbClr val="FF0000"/>
                </a:solidFill>
                <a:latin typeface="Liberation Serif"/>
              </a:rPr>
              <a:t>Particelle strane</a:t>
            </a:r>
            <a:endParaRPr lang="it-IT" sz="2000" dirty="0">
              <a:solidFill>
                <a:srgbClr val="FF0000"/>
              </a:solidFill>
              <a:latin typeface="Liberation Serif"/>
            </a:endParaRPr>
          </a:p>
        </p:txBody>
      </p:sp>
      <p:cxnSp>
        <p:nvCxnSpPr>
          <p:cNvPr id="14" name="Connettore 1 13"/>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0" y="764704"/>
            <a:ext cx="9144000" cy="830997"/>
          </a:xfrm>
          <a:prstGeom prst="rect">
            <a:avLst/>
          </a:prstGeom>
          <a:noFill/>
        </p:spPr>
        <p:txBody>
          <a:bodyPr wrap="square" rtlCol="0">
            <a:spAutoFit/>
          </a:bodyPr>
          <a:lstStyle/>
          <a:p>
            <a:r>
              <a:rPr lang="it-IT" sz="2400" dirty="0">
                <a:latin typeface="Liberation Serif"/>
              </a:rPr>
              <a:t>Particelle (adroni: barioni o mesoni) che contengono un quark strano.</a:t>
            </a:r>
          </a:p>
        </p:txBody>
      </p:sp>
      <p:sp>
        <p:nvSpPr>
          <p:cNvPr id="17" name="Segnaposto numero diapositiva 16"/>
          <p:cNvSpPr>
            <a:spLocks noGrp="1"/>
          </p:cNvSpPr>
          <p:nvPr>
            <p:ph type="sldNum" sz="quarter" idx="12"/>
          </p:nvPr>
        </p:nvSpPr>
        <p:spPr/>
        <p:txBody>
          <a:bodyPr/>
          <a:lstStyle/>
          <a:p>
            <a:fld id="{B007B441-5312-499D-93C3-6E37886527FA}" type="slidenum">
              <a:rPr lang="it-IT" smtClean="0"/>
              <a:pPr/>
              <a:t>37</a:t>
            </a:fld>
            <a:endParaRPr 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6800" y="908720"/>
            <a:ext cx="2997200" cy="1206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2531" name="Rectangle 7"/>
          <p:cNvSpPr>
            <a:spLocks noChangeArrowheads="1"/>
          </p:cNvSpPr>
          <p:nvPr/>
        </p:nvSpPr>
        <p:spPr bwMode="auto">
          <a:xfrm>
            <a:off x="519113" y="3240088"/>
            <a:ext cx="184150" cy="457200"/>
          </a:xfrm>
          <a:prstGeom prst="rect">
            <a:avLst/>
          </a:prstGeom>
          <a:noFill/>
          <a:ln w="9525">
            <a:noFill/>
            <a:miter lim="800000"/>
            <a:headEnd/>
            <a:tailEnd/>
          </a:ln>
        </p:spPr>
        <p:txBody>
          <a:bodyPr wrap="none">
            <a:spAutoFit/>
          </a:bodyPr>
          <a:lstStyle/>
          <a:p>
            <a:endParaRPr lang="it-IT" sz="2400"/>
          </a:p>
        </p:txBody>
      </p:sp>
      <p:sp>
        <p:nvSpPr>
          <p:cNvPr id="22532" name="Rectangle 11"/>
          <p:cNvSpPr>
            <a:spLocks noChangeArrowheads="1"/>
          </p:cNvSpPr>
          <p:nvPr/>
        </p:nvSpPr>
        <p:spPr bwMode="auto">
          <a:xfrm>
            <a:off x="1049338" y="6045200"/>
            <a:ext cx="184150" cy="457200"/>
          </a:xfrm>
          <a:prstGeom prst="rect">
            <a:avLst/>
          </a:prstGeom>
          <a:noFill/>
          <a:ln w="9525">
            <a:noFill/>
            <a:miter lim="800000"/>
            <a:headEnd/>
            <a:tailEnd/>
          </a:ln>
        </p:spPr>
        <p:txBody>
          <a:bodyPr wrap="none">
            <a:spAutoFit/>
          </a:bodyPr>
          <a:lstStyle/>
          <a:p>
            <a:endParaRPr lang="it-IT" sz="2400"/>
          </a:p>
        </p:txBody>
      </p:sp>
      <p:sp>
        <p:nvSpPr>
          <p:cNvPr id="30726" name="Rectangle 15"/>
          <p:cNvSpPr>
            <a:spLocks noChangeArrowheads="1"/>
          </p:cNvSpPr>
          <p:nvPr/>
        </p:nvSpPr>
        <p:spPr bwMode="auto">
          <a:xfrm>
            <a:off x="4139952" y="5805264"/>
            <a:ext cx="1378644" cy="40011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GB" sz="2000" b="0" dirty="0">
                <a:solidFill>
                  <a:srgbClr val="000000"/>
                </a:solidFill>
                <a:latin typeface="Symbol" pitchFamily="18" charset="2"/>
              </a:rPr>
              <a:t>L ® </a:t>
            </a:r>
            <a:r>
              <a:rPr lang="en-GB" sz="2000" b="0" dirty="0" err="1">
                <a:solidFill>
                  <a:srgbClr val="000000"/>
                </a:solidFill>
                <a:latin typeface="Symbol" pitchFamily="18" charset="2"/>
              </a:rPr>
              <a:t>p</a:t>
            </a:r>
            <a:r>
              <a:rPr lang="en-GB" sz="2000" b="0" baseline="30000" dirty="0" err="1">
                <a:solidFill>
                  <a:srgbClr val="000000"/>
                </a:solidFill>
                <a:latin typeface="Symbol" pitchFamily="18" charset="2"/>
              </a:rPr>
              <a:t></a:t>
            </a:r>
            <a:r>
              <a:rPr lang="en-GB" sz="2000" b="0" dirty="0" err="1">
                <a:solidFill>
                  <a:srgbClr val="000000"/>
                </a:solidFill>
                <a:latin typeface="Times New Roman" pitchFamily="18" charset="0"/>
              </a:rPr>
              <a:t>p</a:t>
            </a:r>
            <a:r>
              <a:rPr lang="en-GB" sz="2000" b="0" baseline="30000" dirty="0">
                <a:solidFill>
                  <a:srgbClr val="000000"/>
                </a:solidFill>
                <a:latin typeface="Times New Roman" pitchFamily="18" charset="0"/>
              </a:rPr>
              <a:t>+</a:t>
            </a:r>
            <a:endParaRPr lang="en-GB" sz="2000" b="0" dirty="0">
              <a:solidFill>
                <a:srgbClr val="000000"/>
              </a:solidFill>
              <a:latin typeface="Times New Roman" pitchFamily="18" charset="0"/>
            </a:endParaRPr>
          </a:p>
        </p:txBody>
      </p:sp>
      <p:sp>
        <p:nvSpPr>
          <p:cNvPr id="22534" name="Text Box 8"/>
          <p:cNvSpPr txBox="1">
            <a:spLocks noChangeArrowheads="1"/>
          </p:cNvSpPr>
          <p:nvPr/>
        </p:nvSpPr>
        <p:spPr bwMode="auto">
          <a:xfrm>
            <a:off x="1042988" y="5732463"/>
            <a:ext cx="1375698" cy="400110"/>
          </a:xfrm>
          <a:prstGeom prst="rect">
            <a:avLst/>
          </a:prstGeom>
          <a:solidFill>
            <a:schemeClr val="bg1"/>
          </a:solidFill>
          <a:ln w="19050">
            <a:solidFill>
              <a:schemeClr val="tx1"/>
            </a:solidFill>
            <a:miter lim="800000"/>
            <a:headEnd/>
            <a:tailEnd/>
          </a:ln>
        </p:spPr>
        <p:txBody>
          <a:bodyPr wrap="none">
            <a:spAutoFit/>
          </a:bodyPr>
          <a:lstStyle/>
          <a:p>
            <a:r>
              <a:rPr lang="en-GB" sz="2000" b="0" dirty="0">
                <a:latin typeface="Times New Roman" pitchFamily="18" charset="0"/>
              </a:rPr>
              <a:t>K</a:t>
            </a:r>
            <a:r>
              <a:rPr lang="en-GB" sz="2000" b="0" baseline="30000" dirty="0">
                <a:latin typeface="Times New Roman" pitchFamily="18" charset="0"/>
              </a:rPr>
              <a:t>0</a:t>
            </a:r>
            <a:r>
              <a:rPr lang="en-GB" sz="2000" b="0" baseline="-25000" dirty="0">
                <a:latin typeface="Times New Roman" pitchFamily="18" charset="0"/>
              </a:rPr>
              <a:t>s</a:t>
            </a:r>
            <a:r>
              <a:rPr lang="en-GB" sz="2000" b="0" dirty="0">
                <a:latin typeface="Symbol" pitchFamily="18" charset="2"/>
              </a:rPr>
              <a:t> ® </a:t>
            </a:r>
            <a:r>
              <a:rPr lang="en-GB" sz="2000" b="0" dirty="0" err="1">
                <a:latin typeface="Symbol" pitchFamily="18" charset="2"/>
              </a:rPr>
              <a:t>p</a:t>
            </a:r>
            <a:r>
              <a:rPr lang="en-GB" sz="2000" b="0" baseline="30000" dirty="0" err="1">
                <a:latin typeface="Symbol" pitchFamily="18" charset="2"/>
              </a:rPr>
              <a:t></a:t>
            </a:r>
            <a:r>
              <a:rPr lang="en-GB" sz="2000" b="0" dirty="0" err="1">
                <a:latin typeface="Symbol" pitchFamily="18" charset="2"/>
              </a:rPr>
              <a:t>p</a:t>
            </a:r>
            <a:r>
              <a:rPr lang="en-GB" sz="2000" b="0" baseline="30000" dirty="0">
                <a:latin typeface="Symbol" pitchFamily="18" charset="2"/>
              </a:rPr>
              <a:t></a:t>
            </a:r>
            <a:endParaRPr lang="en-GB" sz="2000" b="0" dirty="0">
              <a:latin typeface="Symbol" pitchFamily="18" charset="2"/>
            </a:endParaRPr>
          </a:p>
        </p:txBody>
      </p:sp>
      <p:sp>
        <p:nvSpPr>
          <p:cNvPr id="22535" name="Rectangle 21"/>
          <p:cNvSpPr>
            <a:spLocks noChangeArrowheads="1"/>
          </p:cNvSpPr>
          <p:nvPr/>
        </p:nvSpPr>
        <p:spPr bwMode="auto">
          <a:xfrm>
            <a:off x="755576" y="2708920"/>
            <a:ext cx="1290803" cy="369332"/>
          </a:xfrm>
          <a:prstGeom prst="rect">
            <a:avLst/>
          </a:prstGeom>
          <a:noFill/>
          <a:ln w="9525">
            <a:noFill/>
            <a:miter lim="800000"/>
            <a:headEnd/>
            <a:tailEnd/>
          </a:ln>
        </p:spPr>
        <p:txBody>
          <a:bodyPr wrap="none">
            <a:spAutoFit/>
          </a:bodyPr>
          <a:lstStyle/>
          <a:p>
            <a:r>
              <a:rPr lang="en-US" b="0" dirty="0"/>
              <a:t> </a:t>
            </a:r>
            <a:r>
              <a:rPr lang="en-US" b="0" dirty="0" err="1"/>
              <a:t>simmetrico</a:t>
            </a:r>
            <a:endParaRPr lang="en-US" sz="1800" b="0" dirty="0"/>
          </a:p>
        </p:txBody>
      </p:sp>
      <p:sp>
        <p:nvSpPr>
          <p:cNvPr id="22536" name="Rectangle 22"/>
          <p:cNvSpPr>
            <a:spLocks noChangeArrowheads="1"/>
          </p:cNvSpPr>
          <p:nvPr/>
        </p:nvSpPr>
        <p:spPr bwMode="auto">
          <a:xfrm>
            <a:off x="5508104" y="2564904"/>
            <a:ext cx="1428750" cy="369332"/>
          </a:xfrm>
          <a:prstGeom prst="rect">
            <a:avLst/>
          </a:prstGeom>
          <a:noFill/>
          <a:ln w="9525">
            <a:noFill/>
            <a:miter lim="800000"/>
            <a:headEnd/>
            <a:tailEnd/>
          </a:ln>
        </p:spPr>
        <p:txBody>
          <a:bodyPr>
            <a:spAutoFit/>
          </a:bodyPr>
          <a:lstStyle/>
          <a:p>
            <a:r>
              <a:rPr lang="en-US" b="0" dirty="0" err="1"/>
              <a:t>asimmetrico</a:t>
            </a:r>
            <a:endParaRPr lang="en-US" b="0" dirty="0"/>
          </a:p>
        </p:txBody>
      </p:sp>
      <p:pic>
        <p:nvPicPr>
          <p:cNvPr id="22537" name="Picture 9" descr="mc1.jpg"/>
          <p:cNvPicPr>
            <a:picLocks noChangeAspect="1"/>
          </p:cNvPicPr>
          <p:nvPr/>
        </p:nvPicPr>
        <p:blipFill>
          <a:blip r:embed="rId4" cstate="print"/>
          <a:srcRect/>
          <a:stretch>
            <a:fillRect/>
          </a:stretch>
        </p:blipFill>
        <p:spPr bwMode="auto">
          <a:xfrm>
            <a:off x="323850" y="3717330"/>
            <a:ext cx="2603500" cy="1439862"/>
          </a:xfrm>
          <a:prstGeom prst="rect">
            <a:avLst/>
          </a:prstGeom>
          <a:noFill/>
          <a:ln w="9525">
            <a:noFill/>
            <a:miter lim="800000"/>
            <a:headEnd/>
            <a:tailEnd/>
          </a:ln>
        </p:spPr>
      </p:pic>
      <p:pic>
        <p:nvPicPr>
          <p:cNvPr id="22538" name="Picture 18" descr="mc2.jpg"/>
          <p:cNvPicPr>
            <a:picLocks noChangeAspect="1"/>
          </p:cNvPicPr>
          <p:nvPr/>
        </p:nvPicPr>
        <p:blipFill>
          <a:blip r:embed="rId5" cstate="print"/>
          <a:srcRect/>
          <a:stretch>
            <a:fillRect/>
          </a:stretch>
        </p:blipFill>
        <p:spPr bwMode="auto">
          <a:xfrm>
            <a:off x="4140200" y="3214663"/>
            <a:ext cx="1585913" cy="2014537"/>
          </a:xfrm>
          <a:prstGeom prst="rect">
            <a:avLst/>
          </a:prstGeom>
          <a:noFill/>
          <a:ln w="9525">
            <a:noFill/>
            <a:miter lim="800000"/>
            <a:headEnd/>
            <a:tailEnd/>
          </a:ln>
        </p:spPr>
      </p:pic>
      <p:pic>
        <p:nvPicPr>
          <p:cNvPr id="22539" name="Picture 16" descr="mc3.jpg"/>
          <p:cNvPicPr>
            <a:picLocks noChangeAspect="1"/>
          </p:cNvPicPr>
          <p:nvPr/>
        </p:nvPicPr>
        <p:blipFill>
          <a:blip r:embed="rId6" cstate="print"/>
          <a:srcRect/>
          <a:stretch>
            <a:fillRect/>
          </a:stretch>
        </p:blipFill>
        <p:spPr bwMode="auto">
          <a:xfrm>
            <a:off x="6659563" y="3394050"/>
            <a:ext cx="2049462" cy="1835150"/>
          </a:xfrm>
          <a:prstGeom prst="rect">
            <a:avLst/>
          </a:prstGeom>
          <a:noFill/>
          <a:ln w="9525">
            <a:noFill/>
            <a:miter lim="800000"/>
            <a:headEnd/>
            <a:tailEnd/>
          </a:ln>
        </p:spPr>
      </p:pic>
      <p:sp>
        <p:nvSpPr>
          <p:cNvPr id="30735" name="TextBox 2"/>
          <p:cNvSpPr txBox="1">
            <a:spLocks noChangeArrowheads="1"/>
          </p:cNvSpPr>
          <p:nvPr/>
        </p:nvSpPr>
        <p:spPr bwMode="auto">
          <a:xfrm>
            <a:off x="7019925" y="5805488"/>
            <a:ext cx="1488741" cy="400110"/>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r>
              <a:rPr lang="en-GB" sz="2000" b="0" dirty="0" err="1">
                <a:solidFill>
                  <a:schemeClr val="tx1"/>
                </a:solidFill>
              </a:rPr>
              <a:t>antiΛ</a:t>
            </a:r>
            <a:r>
              <a:rPr lang="en-GB" sz="2000" b="0" dirty="0">
                <a:solidFill>
                  <a:schemeClr val="tx1"/>
                </a:solidFill>
              </a:rPr>
              <a:t>→ </a:t>
            </a:r>
            <a:r>
              <a:rPr lang="en-GB" sz="2000" b="0" dirty="0">
                <a:solidFill>
                  <a:schemeClr val="tx1"/>
                </a:solidFill>
                <a:latin typeface="Symbol" pitchFamily="18" charset="2"/>
              </a:rPr>
              <a:t>p</a:t>
            </a:r>
            <a:r>
              <a:rPr lang="en-GB" sz="2000" b="0" dirty="0">
                <a:solidFill>
                  <a:schemeClr val="tx1"/>
                </a:solidFill>
              </a:rPr>
              <a:t>-p</a:t>
            </a:r>
            <a:r>
              <a:rPr lang="en-GB" sz="2000" b="0" baseline="30000" dirty="0">
                <a:solidFill>
                  <a:schemeClr val="tx1"/>
                </a:solidFill>
              </a:rPr>
              <a:t>-</a:t>
            </a:r>
            <a:r>
              <a:rPr lang="en-GB" sz="2000" b="0" dirty="0">
                <a:solidFill>
                  <a:schemeClr val="tx1"/>
                </a:solidFill>
              </a:rPr>
              <a:t> </a:t>
            </a:r>
            <a:endParaRPr lang="en-US" sz="2000" b="0" dirty="0">
              <a:solidFill>
                <a:schemeClr val="tx1"/>
              </a:solidFill>
            </a:endParaRPr>
          </a:p>
        </p:txBody>
      </p:sp>
      <p:sp>
        <p:nvSpPr>
          <p:cNvPr id="14" name="CasellaDiTesto 13"/>
          <p:cNvSpPr txBox="1"/>
          <p:nvPr/>
        </p:nvSpPr>
        <p:spPr>
          <a:xfrm>
            <a:off x="0" y="0"/>
            <a:ext cx="9144000" cy="584775"/>
          </a:xfrm>
          <a:prstGeom prst="rect">
            <a:avLst/>
          </a:prstGeom>
          <a:noFill/>
        </p:spPr>
        <p:txBody>
          <a:bodyPr wrap="square" rtlCol="0">
            <a:spAutoFit/>
          </a:bodyPr>
          <a:lstStyle/>
          <a:p>
            <a:pPr algn="ctr"/>
            <a:r>
              <a:rPr lang="it-IT" sz="3200" dirty="0">
                <a:solidFill>
                  <a:srgbClr val="FF0000"/>
                </a:solidFill>
                <a:latin typeface="Liberation Serif"/>
              </a:rPr>
              <a:t>Particelle strane: decadimento delle V0</a:t>
            </a:r>
          </a:p>
        </p:txBody>
      </p:sp>
      <p:cxnSp>
        <p:nvCxnSpPr>
          <p:cNvPr id="15" name="Connettore 1 14"/>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107504" y="692696"/>
            <a:ext cx="5976664" cy="1785104"/>
          </a:xfrm>
          <a:prstGeom prst="rect">
            <a:avLst/>
          </a:prstGeom>
          <a:noFill/>
        </p:spPr>
        <p:txBody>
          <a:bodyPr wrap="square" rtlCol="0">
            <a:spAutoFit/>
          </a:bodyPr>
          <a:lstStyle/>
          <a:p>
            <a:pPr algn="just">
              <a:buFont typeface="Arial" pitchFamily="34" charset="0"/>
              <a:buChar char="•"/>
            </a:pPr>
            <a:r>
              <a:rPr lang="it-IT" dirty="0"/>
              <a:t> </a:t>
            </a:r>
            <a:r>
              <a:rPr lang="it-IT" sz="2200" dirty="0">
                <a:latin typeface="Liberation Serif"/>
              </a:rPr>
              <a:t>Una particella neutra (senza traccia) decade</a:t>
            </a:r>
          </a:p>
          <a:p>
            <a:pPr algn="just"/>
            <a:r>
              <a:rPr lang="it-IT" sz="2200" dirty="0">
                <a:latin typeface="Liberation Serif"/>
              </a:rPr>
              <a:t>in due particelle cariche.</a:t>
            </a:r>
          </a:p>
          <a:p>
            <a:pPr algn="just">
              <a:buFont typeface="Arial" pitchFamily="34" charset="0"/>
              <a:buChar char="•"/>
            </a:pPr>
            <a:r>
              <a:rPr lang="it-IT" sz="2200" dirty="0">
                <a:latin typeface="Liberation Serif"/>
              </a:rPr>
              <a:t> In presenza di campo magnetico, le due particelle di carica opposta, si muoveranno in direzioni opposte.</a:t>
            </a:r>
          </a:p>
        </p:txBody>
      </p:sp>
      <p:sp>
        <p:nvSpPr>
          <p:cNvPr id="17" name="Segnaposto numero diapositiva 16"/>
          <p:cNvSpPr>
            <a:spLocks noGrp="1"/>
          </p:cNvSpPr>
          <p:nvPr>
            <p:ph type="sldNum" sz="quarter" idx="12"/>
          </p:nvPr>
        </p:nvSpPr>
        <p:spPr/>
        <p:txBody>
          <a:bodyPr/>
          <a:lstStyle/>
          <a:p>
            <a:fld id="{B007B441-5312-499D-93C3-6E37886527FA}" type="slidenum">
              <a:rPr lang="it-IT" smtClean="0"/>
              <a:pPr/>
              <a:t>38</a:t>
            </a:fld>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979488"/>
            <a:ext cx="4645025" cy="3817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Slide Number Placeholder 3"/>
          <p:cNvSpPr>
            <a:spLocks noGrp="1"/>
          </p:cNvSpPr>
          <p:nvPr>
            <p:ph type="sldNum" sz="quarter" idx="12"/>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F4CE4B87-3A3A-784E-BA67-8A68BF0E9A5E}" type="slidenum">
              <a:rPr lang="en-US" sz="1400" b="0"/>
              <a:pPr/>
              <a:t>39</a:t>
            </a:fld>
            <a:endParaRPr lang="en-US" sz="1400" b="0"/>
          </a:p>
        </p:txBody>
      </p:sp>
      <p:sp>
        <p:nvSpPr>
          <p:cNvPr id="21507" name="Rectangle 2"/>
          <p:cNvSpPr txBox="1">
            <a:spLocks noChangeArrowheads="1"/>
          </p:cNvSpPr>
          <p:nvPr/>
        </p:nvSpPr>
        <p:spPr bwMode="auto">
          <a:xfrm>
            <a:off x="0" y="404664"/>
            <a:ext cx="9143999" cy="488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r>
              <a:rPr lang="fr-CH" sz="4800" b="0" dirty="0">
                <a:solidFill>
                  <a:srgbClr val="FF0000"/>
                </a:solidFill>
                <a:latin typeface="+mn-lt"/>
              </a:rPr>
              <a:t>Come troviamo le V0?!</a:t>
            </a:r>
            <a:endParaRPr lang="en-US" sz="4800" b="0" dirty="0">
              <a:solidFill>
                <a:srgbClr val="FF0000"/>
              </a:solidFill>
              <a:latin typeface="+mn-lt"/>
            </a:endParaRPr>
          </a:p>
        </p:txBody>
      </p:sp>
      <p:sp>
        <p:nvSpPr>
          <p:cNvPr id="21508" name="Rectangle 35"/>
          <p:cNvSpPr>
            <a:spLocks noChangeArrowheads="1"/>
          </p:cNvSpPr>
          <p:nvPr/>
        </p:nvSpPr>
        <p:spPr bwMode="auto">
          <a:xfrm>
            <a:off x="179512" y="4941168"/>
            <a:ext cx="8712968" cy="1384995"/>
          </a:xfrm>
          <a:prstGeom prst="rect">
            <a:avLst/>
          </a:prstGeom>
          <a:solidFill>
            <a:srgbClr val="FFFF00"/>
          </a:solidFill>
          <a:ln>
            <a:solidFill>
              <a:srgbClr val="FF0000"/>
            </a:solidFill>
          </a:ln>
        </p:spPr>
        <p:txBody>
          <a:bodyPr wrap="square">
            <a:spAutoFit/>
          </a:bodyPr>
          <a:lstStyle/>
          <a:p>
            <a:pPr algn="just"/>
            <a:r>
              <a:rPr lang="it-IT" sz="2800" b="0" dirty="0"/>
              <a:t>Cerchiamo due tracce che si muovono in direzione opposta, che hanno la stessa origine, che non sia il punto di interazione (collisione).</a:t>
            </a:r>
          </a:p>
        </p:txBody>
      </p:sp>
    </p:spTree>
    <p:extLst>
      <p:ext uri="{BB962C8B-B14F-4D97-AF65-F5344CB8AC3E}">
        <p14:creationId xmlns:p14="http://schemas.microsoft.com/office/powerpoint/2010/main" val="416922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BE8C3E9-5754-964F-938A-320BB3E6697A}" type="slidenum">
              <a:rPr lang="en-US" smtClean="0"/>
              <a:t>4</a:t>
            </a:fld>
            <a:endParaRPr lang="en-US"/>
          </a:p>
        </p:txBody>
      </p:sp>
      <p:sp>
        <p:nvSpPr>
          <p:cNvPr id="3" name="TextBox 2"/>
          <p:cNvSpPr txBox="1"/>
          <p:nvPr/>
        </p:nvSpPr>
        <p:spPr>
          <a:xfrm>
            <a:off x="0" y="0"/>
            <a:ext cx="9144000" cy="584776"/>
          </a:xfrm>
          <a:prstGeom prst="rect">
            <a:avLst/>
          </a:prstGeom>
          <a:noFill/>
        </p:spPr>
        <p:txBody>
          <a:bodyPr wrap="square" rtlCol="0">
            <a:spAutoFit/>
          </a:bodyPr>
          <a:lstStyle/>
          <a:p>
            <a:pPr algn="ctr"/>
            <a:r>
              <a:rPr lang="fr-CH" sz="3200" b="1" dirty="0">
                <a:solidFill>
                  <a:srgbClr val="FF0000"/>
                </a:solidFill>
              </a:rPr>
              <a:t>Costituenti della materia</a:t>
            </a:r>
            <a:endParaRPr lang="en-US" sz="1600" b="1" dirty="0"/>
          </a:p>
        </p:txBody>
      </p:sp>
      <p:cxnSp>
        <p:nvCxnSpPr>
          <p:cNvPr id="4" name="Connettore 1 4"/>
          <p:cNvCxnSpPr/>
          <p:nvPr/>
        </p:nvCxnSpPr>
        <p:spPr>
          <a:xfrm>
            <a:off x="457200" y="609600"/>
            <a:ext cx="819329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descr="EPbos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643" y="4214582"/>
            <a:ext cx="4893262" cy="2506893"/>
          </a:xfrm>
          <a:prstGeom prst="rect">
            <a:avLst/>
          </a:prstGeom>
        </p:spPr>
      </p:pic>
      <p:pic>
        <p:nvPicPr>
          <p:cNvPr id="6" name="Picture 5" descr="fermions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643" y="726737"/>
            <a:ext cx="4893262" cy="3404312"/>
          </a:xfrm>
          <a:prstGeom prst="rect">
            <a:avLst/>
          </a:prstGeom>
        </p:spPr>
      </p:pic>
      <p:sp>
        <p:nvSpPr>
          <p:cNvPr id="7" name="Oval 6"/>
          <p:cNvSpPr/>
          <p:nvPr/>
        </p:nvSpPr>
        <p:spPr>
          <a:xfrm>
            <a:off x="4202482" y="1925053"/>
            <a:ext cx="2740527" cy="85557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9" name="Straight Arrow Connector 8"/>
          <p:cNvCxnSpPr/>
          <p:nvPr/>
        </p:nvCxnSpPr>
        <p:spPr>
          <a:xfrm>
            <a:off x="6902905" y="2473158"/>
            <a:ext cx="957727" cy="65505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325894" y="3128211"/>
            <a:ext cx="1614905" cy="830997"/>
          </a:xfrm>
          <a:prstGeom prst="rect">
            <a:avLst/>
          </a:prstGeom>
          <a:noFill/>
          <a:ln>
            <a:solidFill>
              <a:schemeClr val="tx1"/>
            </a:solidFill>
          </a:ln>
        </p:spPr>
        <p:txBody>
          <a:bodyPr wrap="square" rtlCol="0">
            <a:spAutoFit/>
          </a:bodyPr>
          <a:lstStyle/>
          <a:p>
            <a:r>
              <a:rPr lang="en-US" sz="2400" dirty="0" err="1"/>
              <a:t>Materia</a:t>
            </a:r>
            <a:r>
              <a:rPr lang="en-US" sz="2400" dirty="0"/>
              <a:t> </a:t>
            </a:r>
            <a:r>
              <a:rPr lang="en-US" sz="2400" dirty="0" err="1"/>
              <a:t>ordinaria</a:t>
            </a:r>
            <a:endParaRPr lang="en-US" sz="2400" dirty="0"/>
          </a:p>
        </p:txBody>
      </p:sp>
      <p:sp>
        <p:nvSpPr>
          <p:cNvPr id="11" name="Oval 10"/>
          <p:cNvSpPr/>
          <p:nvPr/>
        </p:nvSpPr>
        <p:spPr>
          <a:xfrm>
            <a:off x="4354882" y="5178927"/>
            <a:ext cx="2740527" cy="855579"/>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12" name="Straight Arrow Connector 11"/>
          <p:cNvCxnSpPr/>
          <p:nvPr/>
        </p:nvCxnSpPr>
        <p:spPr>
          <a:xfrm flipV="1">
            <a:off x="7055305" y="3959208"/>
            <a:ext cx="805327" cy="152719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190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Lambda0"/>
          <p:cNvPicPr>
            <a:picLocks noChangeAspect="1" noChangeArrowheads="1"/>
          </p:cNvPicPr>
          <p:nvPr/>
        </p:nvPicPr>
        <p:blipFill>
          <a:blip r:embed="rId3" cstate="print"/>
          <a:srcRect t="8168" r="7220"/>
          <a:stretch>
            <a:fillRect/>
          </a:stretch>
        </p:blipFill>
        <p:spPr bwMode="auto">
          <a:xfrm>
            <a:off x="54337" y="3284984"/>
            <a:ext cx="4733687" cy="3516062"/>
          </a:xfrm>
          <a:prstGeom prst="rect">
            <a:avLst/>
          </a:prstGeom>
          <a:noFill/>
          <a:ln w="9525">
            <a:noFill/>
            <a:miter lim="800000"/>
            <a:headEnd/>
            <a:tailEnd/>
          </a:ln>
        </p:spPr>
      </p:pic>
      <p:sp>
        <p:nvSpPr>
          <p:cNvPr id="26627" name="Text Box 5"/>
          <p:cNvSpPr txBox="1">
            <a:spLocks noChangeArrowheads="1"/>
          </p:cNvSpPr>
          <p:nvPr/>
        </p:nvSpPr>
        <p:spPr bwMode="auto">
          <a:xfrm>
            <a:off x="2123728" y="4221088"/>
            <a:ext cx="1175322" cy="461665"/>
          </a:xfrm>
          <a:prstGeom prst="rect">
            <a:avLst/>
          </a:prstGeom>
          <a:solidFill>
            <a:schemeClr val="bg1"/>
          </a:solidFill>
          <a:ln w="19050">
            <a:solidFill>
              <a:schemeClr val="tx1"/>
            </a:solidFill>
            <a:miter lim="800000"/>
            <a:headEnd/>
            <a:tailEnd/>
          </a:ln>
        </p:spPr>
        <p:txBody>
          <a:bodyPr wrap="none">
            <a:spAutoFit/>
          </a:bodyPr>
          <a:lstStyle/>
          <a:p>
            <a:r>
              <a:rPr lang="en-GB" sz="2400" b="0" dirty="0">
                <a:latin typeface="Symbol" pitchFamily="18" charset="2"/>
              </a:rPr>
              <a:t>L ® p</a:t>
            </a:r>
            <a:r>
              <a:rPr lang="en-GB" sz="2400" b="0" dirty="0">
                <a:latin typeface="Times New Roman" pitchFamily="18" charset="0"/>
              </a:rPr>
              <a:t>p</a:t>
            </a:r>
          </a:p>
        </p:txBody>
      </p:sp>
      <p:pic>
        <p:nvPicPr>
          <p:cNvPr id="26628" name="Picture 6" descr="Ka0"/>
          <p:cNvPicPr>
            <a:picLocks noChangeAspect="1" noChangeArrowheads="1"/>
          </p:cNvPicPr>
          <p:nvPr/>
        </p:nvPicPr>
        <p:blipFill>
          <a:blip r:embed="rId4" cstate="print"/>
          <a:srcRect l="1097" t="8493" r="6833"/>
          <a:stretch>
            <a:fillRect/>
          </a:stretch>
        </p:blipFill>
        <p:spPr bwMode="auto">
          <a:xfrm>
            <a:off x="4714338" y="687586"/>
            <a:ext cx="4449070" cy="3317478"/>
          </a:xfrm>
          <a:prstGeom prst="rect">
            <a:avLst/>
          </a:prstGeom>
          <a:noFill/>
          <a:ln w="9525">
            <a:noFill/>
            <a:miter lim="800000"/>
            <a:headEnd/>
            <a:tailEnd/>
          </a:ln>
        </p:spPr>
      </p:pic>
      <p:sp>
        <p:nvSpPr>
          <p:cNvPr id="26630" name="Text Box 8"/>
          <p:cNvSpPr txBox="1">
            <a:spLocks noChangeArrowheads="1"/>
          </p:cNvSpPr>
          <p:nvPr/>
        </p:nvSpPr>
        <p:spPr bwMode="auto">
          <a:xfrm>
            <a:off x="5580112" y="1268760"/>
            <a:ext cx="1383712" cy="461665"/>
          </a:xfrm>
          <a:prstGeom prst="rect">
            <a:avLst/>
          </a:prstGeom>
          <a:solidFill>
            <a:schemeClr val="bg1"/>
          </a:solidFill>
          <a:ln w="19050">
            <a:solidFill>
              <a:schemeClr val="tx1"/>
            </a:solidFill>
            <a:miter lim="800000"/>
            <a:headEnd/>
            <a:tailEnd/>
          </a:ln>
        </p:spPr>
        <p:txBody>
          <a:bodyPr wrap="none">
            <a:spAutoFit/>
          </a:bodyPr>
          <a:lstStyle/>
          <a:p>
            <a:r>
              <a:rPr lang="en-GB" sz="2400" b="0" dirty="0">
                <a:latin typeface="Times New Roman" pitchFamily="18" charset="0"/>
              </a:rPr>
              <a:t>K</a:t>
            </a:r>
            <a:r>
              <a:rPr lang="en-GB" sz="2400" b="0" baseline="30000" dirty="0">
                <a:latin typeface="Times New Roman" pitchFamily="18" charset="0"/>
              </a:rPr>
              <a:t>0</a:t>
            </a:r>
            <a:r>
              <a:rPr lang="en-GB" sz="2400" b="0" baseline="-25000" dirty="0">
                <a:latin typeface="Times New Roman" pitchFamily="18" charset="0"/>
              </a:rPr>
              <a:t>s</a:t>
            </a:r>
            <a:r>
              <a:rPr lang="en-GB" sz="2400" b="0" dirty="0">
                <a:latin typeface="Symbol" pitchFamily="18" charset="2"/>
              </a:rPr>
              <a:t> ® pp</a:t>
            </a:r>
          </a:p>
        </p:txBody>
      </p:sp>
      <p:sp>
        <p:nvSpPr>
          <p:cNvPr id="26632" name="Rectangle 18"/>
          <p:cNvSpPr>
            <a:spLocks noChangeArrowheads="1"/>
          </p:cNvSpPr>
          <p:nvPr/>
        </p:nvSpPr>
        <p:spPr bwMode="auto">
          <a:xfrm>
            <a:off x="1" y="-87913"/>
            <a:ext cx="9144000" cy="657232"/>
          </a:xfrm>
          <a:prstGeom prst="rect">
            <a:avLst/>
          </a:prstGeom>
          <a:noFill/>
          <a:ln w="9525">
            <a:noFill/>
            <a:miter lim="800000"/>
            <a:headEnd/>
            <a:tailEnd/>
          </a:ln>
        </p:spPr>
        <p:txBody>
          <a:bodyPr wrap="square" lIns="92075" tIns="46038" rIns="92075" bIns="46038" anchor="ctr">
            <a:spAutoFit/>
          </a:bodyPr>
          <a:lstStyle/>
          <a:p>
            <a:pPr algn="ctr">
              <a:lnSpc>
                <a:spcPct val="90000"/>
              </a:lnSpc>
            </a:pPr>
            <a:r>
              <a:rPr lang="it-IT" sz="4000" dirty="0">
                <a:solidFill>
                  <a:srgbClr val="FF0000"/>
                </a:solidFill>
              </a:rPr>
              <a:t>Distribuzione di massa invariante</a:t>
            </a:r>
          </a:p>
        </p:txBody>
      </p:sp>
      <p:cxnSp>
        <p:nvCxnSpPr>
          <p:cNvPr id="13" name="Connettore 1 12"/>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467544" y="1124744"/>
            <a:ext cx="4104456" cy="646331"/>
          </a:xfrm>
          <a:prstGeom prst="rect">
            <a:avLst/>
          </a:prstGeom>
          <a:noFill/>
        </p:spPr>
        <p:txBody>
          <a:bodyPr wrap="square" rtlCol="0">
            <a:spAutoFit/>
          </a:bodyPr>
          <a:lstStyle/>
          <a:p>
            <a:r>
              <a:rPr lang="it-IT" sz="3600" dirty="0">
                <a:solidFill>
                  <a:srgbClr val="FF0000"/>
                </a:solidFill>
                <a:latin typeface="Liberation Serif"/>
              </a:rPr>
              <a:t>Eventi reali!!!</a:t>
            </a:r>
            <a:endParaRPr lang="it-IT" sz="2400" dirty="0">
              <a:solidFill>
                <a:srgbClr val="FF0000"/>
              </a:solidFill>
              <a:latin typeface="Liberation Serif"/>
            </a:endParaRPr>
          </a:p>
        </p:txBody>
      </p:sp>
      <p:sp>
        <p:nvSpPr>
          <p:cNvPr id="17" name="Segnaposto numero diapositiva 16"/>
          <p:cNvSpPr>
            <a:spLocks noGrp="1"/>
          </p:cNvSpPr>
          <p:nvPr>
            <p:ph type="sldNum" sz="quarter" idx="12"/>
          </p:nvPr>
        </p:nvSpPr>
        <p:spPr/>
        <p:txBody>
          <a:bodyPr/>
          <a:lstStyle/>
          <a:p>
            <a:fld id="{B007B441-5312-499D-93C3-6E37886527FA}" type="slidenum">
              <a:rPr lang="it-IT" smtClean="0"/>
              <a:pPr/>
              <a:t>40</a:t>
            </a:fld>
            <a:endParaRPr lang="it-IT"/>
          </a:p>
        </p:txBody>
      </p:sp>
      <p:sp>
        <p:nvSpPr>
          <p:cNvPr id="12" name="CasellaDiTesto 11"/>
          <p:cNvSpPr txBox="1"/>
          <p:nvPr/>
        </p:nvSpPr>
        <p:spPr>
          <a:xfrm>
            <a:off x="1619672" y="2276872"/>
            <a:ext cx="2664296" cy="707886"/>
          </a:xfrm>
          <a:prstGeom prst="rect">
            <a:avLst/>
          </a:prstGeom>
          <a:noFill/>
        </p:spPr>
        <p:txBody>
          <a:bodyPr wrap="square" rtlCol="0">
            <a:spAutoFit/>
          </a:bodyPr>
          <a:lstStyle/>
          <a:p>
            <a:r>
              <a:rPr lang="it-IT" sz="4000" dirty="0">
                <a:latin typeface="Liberation Serif"/>
              </a:rPr>
              <a:t>fondo</a:t>
            </a:r>
            <a:endParaRPr lang="it-IT" dirty="0">
              <a:latin typeface="Liberation Serif"/>
            </a:endParaRPr>
          </a:p>
        </p:txBody>
      </p:sp>
      <p:cxnSp>
        <p:nvCxnSpPr>
          <p:cNvPr id="15" name="Connettore 2 14"/>
          <p:cNvCxnSpPr/>
          <p:nvPr/>
        </p:nvCxnSpPr>
        <p:spPr>
          <a:xfrm>
            <a:off x="3059832" y="2708920"/>
            <a:ext cx="2736304"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2987824" y="2852936"/>
            <a:ext cx="1080120" cy="3240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flipH="1">
            <a:off x="1115616" y="2924944"/>
            <a:ext cx="792088" cy="30963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88"/>
          <p:cNvSpPr>
            <a:spLocks noGrp="1"/>
          </p:cNvSpPr>
          <p:nvPr>
            <p:ph type="title"/>
          </p:nvPr>
        </p:nvSpPr>
        <p:spPr>
          <a:xfrm>
            <a:off x="0" y="-27383"/>
            <a:ext cx="9144000" cy="432048"/>
          </a:xfrm>
        </p:spPr>
        <p:txBody>
          <a:bodyPr>
            <a:noAutofit/>
          </a:bodyPr>
          <a:lstStyle/>
          <a:p>
            <a:r>
              <a:rPr lang="fr-FR" sz="3600" dirty="0" err="1">
                <a:solidFill>
                  <a:srgbClr val="FF0000"/>
                </a:solidFill>
                <a:latin typeface="+mn-lt"/>
                <a:ea typeface="ＭＳ Ｐゴシック" charset="0"/>
                <a:cs typeface="ＭＳ Ｐゴシック" charset="0"/>
              </a:rPr>
              <a:t>Geometry</a:t>
            </a:r>
            <a:r>
              <a:rPr lang="fr-FR" sz="3600" dirty="0">
                <a:solidFill>
                  <a:srgbClr val="FF0000"/>
                </a:solidFill>
                <a:latin typeface="+mn-lt"/>
                <a:ea typeface="ＭＳ Ｐゴシック" charset="0"/>
                <a:cs typeface="ＭＳ Ｐゴシック" charset="0"/>
              </a:rPr>
              <a:t> of a Pb-Pb collision</a:t>
            </a:r>
          </a:p>
        </p:txBody>
      </p:sp>
      <p:sp>
        <p:nvSpPr>
          <p:cNvPr id="44035" name="Content Placeholder 90"/>
          <p:cNvSpPr>
            <a:spLocks noGrp="1"/>
          </p:cNvSpPr>
          <p:nvPr>
            <p:ph sz="half" idx="2"/>
          </p:nvPr>
        </p:nvSpPr>
        <p:spPr>
          <a:xfrm>
            <a:off x="3348038" y="1196752"/>
            <a:ext cx="5795962" cy="1943075"/>
          </a:xfrm>
        </p:spPr>
        <p:txBody>
          <a:bodyPr>
            <a:normAutofit fontScale="92500" lnSpcReduction="10000"/>
          </a:bodyPr>
          <a:lstStyle/>
          <a:p>
            <a:r>
              <a:rPr lang="fr-FR" sz="2400" dirty="0" err="1">
                <a:ea typeface="ＭＳ Ｐゴシック" charset="0"/>
                <a:cs typeface="ＭＳ Ｐゴシック" charset="0"/>
              </a:rPr>
              <a:t>Collisione</a:t>
            </a:r>
            <a:r>
              <a:rPr lang="fr-FR" sz="2400" dirty="0">
                <a:ea typeface="ＭＳ Ｐゴシック" charset="0"/>
                <a:cs typeface="ＭＳ Ｐゴシック" charset="0"/>
              </a:rPr>
              <a:t> </a:t>
            </a:r>
            <a:r>
              <a:rPr lang="fr-FR" sz="2400" dirty="0" err="1">
                <a:ea typeface="ＭＳ Ｐゴシック" charset="0"/>
                <a:cs typeface="ＭＳ Ｐゴシック" charset="0"/>
              </a:rPr>
              <a:t>periferica</a:t>
            </a:r>
            <a:endParaRPr lang="fr-FR" sz="2400" dirty="0">
              <a:ea typeface="ＭＳ Ｐゴシック" charset="0"/>
              <a:cs typeface="ＭＳ Ｐゴシック" charset="0"/>
            </a:endParaRPr>
          </a:p>
          <a:p>
            <a:pPr lvl="1"/>
            <a:r>
              <a:rPr lang="fr-FR" dirty="0">
                <a:ea typeface="ＭＳ Ｐゴシック" charset="0"/>
              </a:rPr>
              <a:t>Grande </a:t>
            </a:r>
            <a:r>
              <a:rPr lang="fr-FR" dirty="0" err="1">
                <a:solidFill>
                  <a:srgbClr val="FF0000"/>
                </a:solidFill>
                <a:ea typeface="ＭＳ Ｐゴシック" charset="0"/>
              </a:rPr>
              <a:t>distanza</a:t>
            </a:r>
            <a:r>
              <a:rPr lang="fr-FR" dirty="0">
                <a:ea typeface="ＭＳ Ｐゴシック" charset="0"/>
              </a:rPr>
              <a:t> </a:t>
            </a:r>
            <a:r>
              <a:rPr lang="fr-FR" dirty="0" err="1">
                <a:ea typeface="ＭＳ Ｐゴシック" charset="0"/>
              </a:rPr>
              <a:t>tra</a:t>
            </a:r>
            <a:r>
              <a:rPr lang="fr-FR" dirty="0">
                <a:ea typeface="ＭＳ Ｐゴシック" charset="0"/>
              </a:rPr>
              <a:t> i </a:t>
            </a:r>
            <a:r>
              <a:rPr lang="fr-FR" dirty="0" err="1">
                <a:ea typeface="ＭＳ Ｐゴシック" charset="0"/>
              </a:rPr>
              <a:t>centri</a:t>
            </a:r>
            <a:r>
              <a:rPr lang="fr-FR" dirty="0">
                <a:ea typeface="ＭＳ Ｐゴシック" charset="0"/>
              </a:rPr>
              <a:t> dei </a:t>
            </a:r>
            <a:r>
              <a:rPr lang="fr-FR" dirty="0" err="1">
                <a:ea typeface="ＭＳ Ｐゴシック" charset="0"/>
              </a:rPr>
              <a:t>nuclei</a:t>
            </a:r>
            <a:endParaRPr lang="fr-FR" dirty="0">
              <a:ea typeface="ＭＳ Ｐゴシック" charset="0"/>
            </a:endParaRPr>
          </a:p>
          <a:p>
            <a:pPr lvl="1"/>
            <a:r>
              <a:rPr lang="fr-FR" dirty="0">
                <a:ea typeface="ＭＳ Ｐゴシック" charset="0"/>
              </a:rPr>
              <a:t>Piccolo </a:t>
            </a:r>
            <a:r>
              <a:rPr lang="fr-FR" dirty="0" err="1">
                <a:ea typeface="ＭＳ Ｐゴシック" charset="0"/>
              </a:rPr>
              <a:t>numero</a:t>
            </a:r>
            <a:r>
              <a:rPr lang="fr-FR" dirty="0">
                <a:ea typeface="ＭＳ Ｐゴシック" charset="0"/>
              </a:rPr>
              <a:t> di </a:t>
            </a:r>
            <a:r>
              <a:rPr lang="fr-FR" dirty="0" err="1">
                <a:ea typeface="ＭＳ Ｐゴシック" charset="0"/>
              </a:rPr>
              <a:t>nucleoni</a:t>
            </a:r>
            <a:r>
              <a:rPr lang="fr-FR" dirty="0">
                <a:ea typeface="ＭＳ Ｐゴシック" charset="0"/>
              </a:rPr>
              <a:t> </a:t>
            </a:r>
            <a:r>
              <a:rPr lang="fr-FR" dirty="0" err="1">
                <a:solidFill>
                  <a:srgbClr val="FF0000"/>
                </a:solidFill>
                <a:ea typeface="ＭＳ Ｐゴシック" charset="0"/>
              </a:rPr>
              <a:t>partecipanti</a:t>
            </a:r>
            <a:endParaRPr lang="fr-FR" dirty="0">
              <a:solidFill>
                <a:srgbClr val="FF0000"/>
              </a:solidFill>
              <a:ea typeface="ＭＳ Ｐゴシック" charset="0"/>
            </a:endParaRPr>
          </a:p>
          <a:p>
            <a:pPr lvl="1"/>
            <a:r>
              <a:rPr lang="fr-FR" dirty="0">
                <a:ea typeface="ＭＳ Ｐゴシック" charset="0"/>
              </a:rPr>
              <a:t>Poche </a:t>
            </a:r>
            <a:r>
              <a:rPr lang="fr-FR" dirty="0" err="1">
                <a:ea typeface="ＭＳ Ｐゴシック" charset="0"/>
              </a:rPr>
              <a:t>particelle</a:t>
            </a:r>
            <a:r>
              <a:rPr lang="fr-FR" dirty="0">
                <a:ea typeface="ＭＳ Ｐゴシック" charset="0"/>
              </a:rPr>
              <a:t> </a:t>
            </a:r>
            <a:r>
              <a:rPr lang="fr-FR" dirty="0" err="1">
                <a:ea typeface="ＭＳ Ｐゴシック" charset="0"/>
              </a:rPr>
              <a:t>cariche</a:t>
            </a:r>
            <a:r>
              <a:rPr lang="fr-FR" dirty="0">
                <a:ea typeface="ＭＳ Ｐゴシック" charset="0"/>
              </a:rPr>
              <a:t> </a:t>
            </a:r>
            <a:r>
              <a:rPr lang="fr-FR" dirty="0" err="1">
                <a:ea typeface="ＭＳ Ｐゴシック" charset="0"/>
              </a:rPr>
              <a:t>prodotte</a:t>
            </a:r>
            <a:r>
              <a:rPr lang="fr-FR" dirty="0">
                <a:ea typeface="ＭＳ Ｐゴシック" charset="0"/>
              </a:rPr>
              <a:t> (bassa </a:t>
            </a:r>
            <a:r>
              <a:rPr lang="fr-FR" dirty="0" err="1">
                <a:ea typeface="ＭＳ Ｐゴシック" charset="0"/>
              </a:rPr>
              <a:t>molteplicità</a:t>
            </a:r>
            <a:r>
              <a:rPr lang="fr-FR" dirty="0">
                <a:ea typeface="ＭＳ Ｐゴシック" charset="0"/>
              </a:rPr>
              <a:t>)</a:t>
            </a:r>
          </a:p>
          <a:p>
            <a:pPr lvl="1"/>
            <a:endParaRPr lang="fr-FR" sz="1600" dirty="0">
              <a:latin typeface="Arial" charset="0"/>
              <a:ea typeface="ＭＳ Ｐゴシック" charset="0"/>
              <a:sym typeface="Wingdings" charset="0"/>
            </a:endParaRPr>
          </a:p>
          <a:p>
            <a:pPr lvl="1"/>
            <a:endParaRPr lang="fr-FR" sz="1600" dirty="0">
              <a:latin typeface="Arial" charset="0"/>
              <a:ea typeface="ＭＳ Ｐゴシック" charset="0"/>
              <a:sym typeface="Wingdings" charset="0"/>
            </a:endParaRPr>
          </a:p>
          <a:p>
            <a:pPr lvl="1"/>
            <a:endParaRPr lang="fr-FR" sz="1600" dirty="0">
              <a:latin typeface="Arial" charset="0"/>
              <a:ea typeface="ＭＳ Ｐゴシック" charset="0"/>
            </a:endParaRPr>
          </a:p>
          <a:p>
            <a:pPr lvl="1"/>
            <a:endParaRPr lang="en-GB" sz="1600" dirty="0">
              <a:latin typeface="Arial" charset="0"/>
              <a:ea typeface="ＭＳ Ｐゴシック" charset="0"/>
            </a:endParaRPr>
          </a:p>
        </p:txBody>
      </p:sp>
      <p:grpSp>
        <p:nvGrpSpPr>
          <p:cNvPr id="2" name="Group 106"/>
          <p:cNvGrpSpPr>
            <a:grpSpLocks/>
          </p:cNvGrpSpPr>
          <p:nvPr/>
        </p:nvGrpSpPr>
        <p:grpSpPr bwMode="auto">
          <a:xfrm>
            <a:off x="611560" y="4276724"/>
            <a:ext cx="2034803" cy="1888579"/>
            <a:chOff x="900113" y="4276742"/>
            <a:chExt cx="1746232" cy="1581150"/>
          </a:xfrm>
        </p:grpSpPr>
        <p:grpSp>
          <p:nvGrpSpPr>
            <p:cNvPr id="31788" name="Group 104"/>
            <p:cNvGrpSpPr>
              <a:grpSpLocks/>
            </p:cNvGrpSpPr>
            <p:nvPr/>
          </p:nvGrpSpPr>
          <p:grpSpPr bwMode="auto">
            <a:xfrm>
              <a:off x="2071670" y="4276742"/>
              <a:ext cx="574675" cy="1436687"/>
              <a:chOff x="2071670" y="4276742"/>
              <a:chExt cx="574675" cy="1436687"/>
            </a:xfrm>
          </p:grpSpPr>
          <p:sp>
            <p:nvSpPr>
              <p:cNvPr id="25" name="Figura a mano libera 22"/>
              <p:cNvSpPr/>
              <p:nvPr/>
            </p:nvSpPr>
            <p:spPr bwMode="auto">
              <a:xfrm>
                <a:off x="2071676" y="4276742"/>
                <a:ext cx="574669" cy="143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26" name="Figura a mano libera 23"/>
              <p:cNvSpPr/>
              <p:nvPr/>
            </p:nvSpPr>
            <p:spPr bwMode="auto">
              <a:xfrm>
                <a:off x="2143112" y="466409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solidFill>
                  <a:srgbClr val="FF0000"/>
                </a:solid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27" name="Figura a mano libera 24"/>
              <p:cNvSpPr/>
              <p:nvPr/>
            </p:nvSpPr>
            <p:spPr bwMode="auto">
              <a:xfrm>
                <a:off x="2216136" y="433230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29" name="Figura a mano libera 26"/>
              <p:cNvSpPr/>
              <p:nvPr/>
            </p:nvSpPr>
            <p:spPr bwMode="auto">
              <a:xfrm>
                <a:off x="2216136" y="449740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1" name="Figura a mano libera 28"/>
              <p:cNvSpPr/>
              <p:nvPr/>
            </p:nvSpPr>
            <p:spPr bwMode="auto">
              <a:xfrm>
                <a:off x="2287574" y="543720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2" name="Figura a mano libera 29"/>
              <p:cNvSpPr/>
              <p:nvPr/>
            </p:nvSpPr>
            <p:spPr bwMode="auto">
              <a:xfrm>
                <a:off x="2430447" y="5270517"/>
                <a:ext cx="142874"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3" name="Figura a mano libera 30"/>
              <p:cNvSpPr/>
              <p:nvPr/>
            </p:nvSpPr>
            <p:spPr bwMode="auto">
              <a:xfrm>
                <a:off x="2287574" y="521654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4" name="Figura a mano libera 31"/>
              <p:cNvSpPr/>
              <p:nvPr/>
            </p:nvSpPr>
            <p:spPr bwMode="auto">
              <a:xfrm>
                <a:off x="2430447" y="5005405"/>
                <a:ext cx="142874"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5" name="Figura a mano libera 32"/>
              <p:cNvSpPr/>
              <p:nvPr/>
            </p:nvSpPr>
            <p:spPr bwMode="auto">
              <a:xfrm>
                <a:off x="2287574" y="466409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6" name="Figura a mano libera 33"/>
              <p:cNvSpPr/>
              <p:nvPr/>
            </p:nvSpPr>
            <p:spPr bwMode="auto">
              <a:xfrm>
                <a:off x="2143112" y="4829192"/>
                <a:ext cx="142874"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7" name="Figura a mano libera 34"/>
              <p:cNvSpPr/>
              <p:nvPr/>
            </p:nvSpPr>
            <p:spPr bwMode="auto">
              <a:xfrm>
                <a:off x="2430447" y="4773630"/>
                <a:ext cx="142874"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8" name="Figura a mano libera 35"/>
              <p:cNvSpPr/>
              <p:nvPr/>
            </p:nvSpPr>
            <p:spPr bwMode="auto">
              <a:xfrm>
                <a:off x="2287574" y="4940317"/>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39" name="Figura a mano libera 36"/>
              <p:cNvSpPr/>
              <p:nvPr/>
            </p:nvSpPr>
            <p:spPr bwMode="auto">
              <a:xfrm>
                <a:off x="2143112" y="5049855"/>
                <a:ext cx="142874"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40" name="Figura a mano libera 37"/>
              <p:cNvSpPr/>
              <p:nvPr/>
            </p:nvSpPr>
            <p:spPr bwMode="auto">
              <a:xfrm>
                <a:off x="2143112" y="5270517"/>
                <a:ext cx="142874"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3" name="Figura a mano libera 25"/>
              <p:cNvSpPr/>
              <p:nvPr/>
            </p:nvSpPr>
            <p:spPr bwMode="auto">
              <a:xfrm>
                <a:off x="2359010" y="435135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4" name="Figura a mano libera 27"/>
              <p:cNvSpPr/>
              <p:nvPr/>
            </p:nvSpPr>
            <p:spPr bwMode="auto">
              <a:xfrm>
                <a:off x="2432034" y="451645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1789" name="Straight Arrow Connector 55"/>
            <p:cNvCxnSpPr>
              <a:cxnSpLocks noChangeShapeType="1"/>
            </p:cNvCxnSpPr>
            <p:nvPr/>
          </p:nvCxnSpPr>
          <p:spPr bwMode="auto">
            <a:xfrm>
              <a:off x="1476375" y="5284801"/>
              <a:ext cx="574675" cy="1587"/>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90" name="Straight Arrow Connector 56"/>
            <p:cNvCxnSpPr>
              <a:cxnSpLocks noChangeShapeType="1"/>
            </p:cNvCxnSpPr>
            <p:nvPr/>
          </p:nvCxnSpPr>
          <p:spPr bwMode="auto">
            <a:xfrm rot="10800000" flipV="1">
              <a:off x="1500166" y="4929198"/>
              <a:ext cx="577850" cy="1588"/>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31791" name="Group 105"/>
            <p:cNvGrpSpPr>
              <a:grpSpLocks/>
            </p:cNvGrpSpPr>
            <p:nvPr/>
          </p:nvGrpSpPr>
          <p:grpSpPr bwMode="auto">
            <a:xfrm>
              <a:off x="900113" y="4421204"/>
              <a:ext cx="574675" cy="1436688"/>
              <a:chOff x="900113" y="4421204"/>
              <a:chExt cx="574675" cy="1436688"/>
            </a:xfrm>
          </p:grpSpPr>
          <p:sp>
            <p:nvSpPr>
              <p:cNvPr id="67" name="Figura a mano libera 22"/>
              <p:cNvSpPr/>
              <p:nvPr/>
            </p:nvSpPr>
            <p:spPr bwMode="auto">
              <a:xfrm rot="10800000">
                <a:off x="900113" y="4421205"/>
                <a:ext cx="574669" cy="143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8" name="Figura a mano libera 23"/>
              <p:cNvSpPr/>
              <p:nvPr/>
            </p:nvSpPr>
            <p:spPr bwMode="auto">
              <a:xfrm rot="10800000">
                <a:off x="1258884" y="531020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9" name="Figura a mano libera 24"/>
              <p:cNvSpPr/>
              <p:nvPr/>
            </p:nvSpPr>
            <p:spPr bwMode="auto">
              <a:xfrm rot="10800000">
                <a:off x="1185860" y="564199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0" name="Figura a mano libera 26"/>
              <p:cNvSpPr/>
              <p:nvPr/>
            </p:nvSpPr>
            <p:spPr bwMode="auto">
              <a:xfrm rot="10800000">
                <a:off x="1185860" y="547689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1" name="Figura a mano libera 28"/>
              <p:cNvSpPr/>
              <p:nvPr/>
            </p:nvSpPr>
            <p:spPr bwMode="auto">
              <a:xfrm rot="10800000">
                <a:off x="1114423" y="453709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2" name="Figura a mano libera 29"/>
              <p:cNvSpPr/>
              <p:nvPr/>
            </p:nvSpPr>
            <p:spPr bwMode="auto">
              <a:xfrm rot="10800000">
                <a:off x="971549" y="4695842"/>
                <a:ext cx="142874"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3" name="Figura a mano libera 30"/>
              <p:cNvSpPr/>
              <p:nvPr/>
            </p:nvSpPr>
            <p:spPr bwMode="auto">
              <a:xfrm rot="10800000">
                <a:off x="1114423" y="475775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4" name="Figura a mano libera 31"/>
              <p:cNvSpPr/>
              <p:nvPr/>
            </p:nvSpPr>
            <p:spPr bwMode="auto">
              <a:xfrm rot="10800000">
                <a:off x="971549" y="4960955"/>
                <a:ext cx="142874"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5" name="Figura a mano libera 32"/>
              <p:cNvSpPr/>
              <p:nvPr/>
            </p:nvSpPr>
            <p:spPr bwMode="auto">
              <a:xfrm rot="10800000">
                <a:off x="1114423" y="5310205"/>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6" name="Figura a mano libera 33"/>
              <p:cNvSpPr/>
              <p:nvPr/>
            </p:nvSpPr>
            <p:spPr bwMode="auto">
              <a:xfrm rot="10800000">
                <a:off x="1258884" y="5137167"/>
                <a:ext cx="142874"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7" name="Figura a mano libera 34"/>
              <p:cNvSpPr/>
              <p:nvPr/>
            </p:nvSpPr>
            <p:spPr bwMode="auto">
              <a:xfrm rot="10800000">
                <a:off x="971549" y="5192730"/>
                <a:ext cx="142874"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8" name="Figura a mano libera 35"/>
              <p:cNvSpPr/>
              <p:nvPr/>
            </p:nvSpPr>
            <p:spPr bwMode="auto">
              <a:xfrm rot="10800000">
                <a:off x="1114423" y="5033980"/>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79" name="Figura a mano libera 36"/>
              <p:cNvSpPr/>
              <p:nvPr/>
            </p:nvSpPr>
            <p:spPr bwMode="auto">
              <a:xfrm rot="10800000">
                <a:off x="1258884" y="4916505"/>
                <a:ext cx="142874"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0" name="Figura a mano libera 37"/>
              <p:cNvSpPr/>
              <p:nvPr/>
            </p:nvSpPr>
            <p:spPr bwMode="auto">
              <a:xfrm rot="10800000">
                <a:off x="1258884" y="4695842"/>
                <a:ext cx="142874"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1" name="Figura a mano libera 25"/>
              <p:cNvSpPr/>
              <p:nvPr/>
            </p:nvSpPr>
            <p:spPr bwMode="auto">
              <a:xfrm rot="10800000">
                <a:off x="1042987" y="562294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2" name="Figura a mano libera 27"/>
              <p:cNvSpPr/>
              <p:nvPr/>
            </p:nvSpPr>
            <p:spPr bwMode="auto">
              <a:xfrm rot="10800000">
                <a:off x="969962" y="5457842"/>
                <a:ext cx="142874"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1792" name="Straight Arrow Connector 85"/>
            <p:cNvCxnSpPr>
              <a:cxnSpLocks noChangeShapeType="1"/>
            </p:cNvCxnSpPr>
            <p:nvPr/>
          </p:nvCxnSpPr>
          <p:spPr bwMode="auto">
            <a:xfrm rot="16200000" flipH="1">
              <a:off x="1594636" y="5098275"/>
              <a:ext cx="360359" cy="22205"/>
            </a:xfrm>
            <a:prstGeom prst="straightConnector1">
              <a:avLst/>
            </a:prstGeom>
            <a:noFill/>
            <a:ln w="28575">
              <a:solidFill>
                <a:srgbClr val="4F81BD"/>
              </a:solidFill>
              <a:round/>
              <a:headEnd type="arrow" w="med" len="med"/>
              <a:tailEnd type="arrow" w="med" len="med"/>
            </a:ln>
            <a:extLst>
              <a:ext uri="{909E8E84-426E-40dd-AFC4-6F175D3DCCD1}">
                <a14:hiddenFill xmlns:a14="http://schemas.microsoft.com/office/drawing/2010/main" xmlns="">
                  <a:noFill/>
                </a14:hiddenFill>
              </a:ext>
            </a:extLst>
          </p:spPr>
        </p:cxnSp>
      </p:grpSp>
      <p:grpSp>
        <p:nvGrpSpPr>
          <p:cNvPr id="5" name="Group 107"/>
          <p:cNvGrpSpPr>
            <a:grpSpLocks/>
          </p:cNvGrpSpPr>
          <p:nvPr/>
        </p:nvGrpSpPr>
        <p:grpSpPr bwMode="auto">
          <a:xfrm>
            <a:off x="683568" y="1052736"/>
            <a:ext cx="2159645" cy="2736304"/>
            <a:chOff x="900113" y="1543065"/>
            <a:chExt cx="1800225" cy="2447925"/>
          </a:xfrm>
        </p:grpSpPr>
        <p:grpSp>
          <p:nvGrpSpPr>
            <p:cNvPr id="31751" name="Group 100"/>
            <p:cNvGrpSpPr>
              <a:grpSpLocks/>
            </p:cNvGrpSpPr>
            <p:nvPr/>
          </p:nvGrpSpPr>
          <p:grpSpPr bwMode="auto">
            <a:xfrm>
              <a:off x="2125663" y="1543065"/>
              <a:ext cx="574675" cy="1435100"/>
              <a:chOff x="2125663" y="1543065"/>
              <a:chExt cx="574675" cy="1435100"/>
            </a:xfrm>
          </p:grpSpPr>
          <p:sp>
            <p:nvSpPr>
              <p:cNvPr id="47" name="Figura a mano libera 22"/>
              <p:cNvSpPr/>
              <p:nvPr/>
            </p:nvSpPr>
            <p:spPr bwMode="auto">
              <a:xfrm>
                <a:off x="2125663" y="1543065"/>
                <a:ext cx="574675" cy="143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48" name="Figura a mano libera 23"/>
              <p:cNvSpPr/>
              <p:nvPr/>
            </p:nvSpPr>
            <p:spPr bwMode="auto">
              <a:xfrm>
                <a:off x="2197100" y="1930415"/>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49" name="Figura a mano libera 24"/>
              <p:cNvSpPr/>
              <p:nvPr/>
            </p:nvSpPr>
            <p:spPr bwMode="auto">
              <a:xfrm>
                <a:off x="2270125" y="1598627"/>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0" name="Figura a mano libera 26"/>
              <p:cNvSpPr/>
              <p:nvPr/>
            </p:nvSpPr>
            <p:spPr bwMode="auto">
              <a:xfrm>
                <a:off x="2270125" y="1763727"/>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1" name="Figura a mano libera 28"/>
              <p:cNvSpPr/>
              <p:nvPr/>
            </p:nvSpPr>
            <p:spPr bwMode="auto">
              <a:xfrm>
                <a:off x="2341563" y="2701940"/>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2" name="Figura a mano libera 29"/>
              <p:cNvSpPr/>
              <p:nvPr/>
            </p:nvSpPr>
            <p:spPr bwMode="auto">
              <a:xfrm>
                <a:off x="2484438" y="2535252"/>
                <a:ext cx="142875"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3" name="Figura a mano libera 30"/>
              <p:cNvSpPr/>
              <p:nvPr/>
            </p:nvSpPr>
            <p:spPr bwMode="auto">
              <a:xfrm>
                <a:off x="2341563" y="2481277"/>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4" name="Figura a mano libera 31"/>
              <p:cNvSpPr/>
              <p:nvPr/>
            </p:nvSpPr>
            <p:spPr bwMode="auto">
              <a:xfrm>
                <a:off x="2484438" y="2270140"/>
                <a:ext cx="142875"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5" name="Figura a mano libera 32"/>
              <p:cNvSpPr/>
              <p:nvPr/>
            </p:nvSpPr>
            <p:spPr bwMode="auto">
              <a:xfrm>
                <a:off x="2341563" y="1930415"/>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6" name="Figura a mano libera 33"/>
              <p:cNvSpPr/>
              <p:nvPr/>
            </p:nvSpPr>
            <p:spPr bwMode="auto">
              <a:xfrm>
                <a:off x="2197100" y="2095515"/>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7" name="Figura a mano libera 34"/>
              <p:cNvSpPr/>
              <p:nvPr/>
            </p:nvSpPr>
            <p:spPr bwMode="auto">
              <a:xfrm>
                <a:off x="2484438" y="2039952"/>
                <a:ext cx="142875"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8" name="Figura a mano libera 35"/>
              <p:cNvSpPr/>
              <p:nvPr/>
            </p:nvSpPr>
            <p:spPr bwMode="auto">
              <a:xfrm>
                <a:off x="2341563" y="2206640"/>
                <a:ext cx="142875" cy="163512"/>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59" name="Figura a mano libera 36"/>
              <p:cNvSpPr/>
              <p:nvPr/>
            </p:nvSpPr>
            <p:spPr bwMode="auto">
              <a:xfrm>
                <a:off x="2197100" y="2314590"/>
                <a:ext cx="142875"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0" name="Figura a mano libera 37"/>
              <p:cNvSpPr/>
              <p:nvPr/>
            </p:nvSpPr>
            <p:spPr bwMode="auto">
              <a:xfrm>
                <a:off x="2197100" y="2535252"/>
                <a:ext cx="142875"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1" name="Figura a mano libera 25"/>
              <p:cNvSpPr/>
              <p:nvPr/>
            </p:nvSpPr>
            <p:spPr bwMode="auto">
              <a:xfrm>
                <a:off x="2413000" y="1617677"/>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62" name="Figura a mano libera 27"/>
              <p:cNvSpPr/>
              <p:nvPr/>
            </p:nvSpPr>
            <p:spPr bwMode="auto">
              <a:xfrm>
                <a:off x="2486025" y="1782777"/>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1752" name="Straight Arrow Connector 55"/>
            <p:cNvCxnSpPr>
              <a:cxnSpLocks noChangeShapeType="1"/>
            </p:cNvCxnSpPr>
            <p:nvPr/>
          </p:nvCxnSpPr>
          <p:spPr bwMode="auto">
            <a:xfrm>
              <a:off x="1484313" y="3305190"/>
              <a:ext cx="574675" cy="1587"/>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31753" name="Straight Arrow Connector 56"/>
            <p:cNvCxnSpPr>
              <a:cxnSpLocks noChangeShapeType="1"/>
            </p:cNvCxnSpPr>
            <p:nvPr/>
          </p:nvCxnSpPr>
          <p:spPr bwMode="auto">
            <a:xfrm rot="10800000" flipV="1">
              <a:off x="1547813" y="2260615"/>
              <a:ext cx="577850" cy="1587"/>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xmlns="">
                  <a:noFill/>
                </a14:hiddenFill>
              </a:ext>
            </a:extLst>
          </p:spPr>
        </p:cxnSp>
        <p:grpSp>
          <p:nvGrpSpPr>
            <p:cNvPr id="31754" name="Group 101"/>
            <p:cNvGrpSpPr>
              <a:grpSpLocks/>
            </p:cNvGrpSpPr>
            <p:nvPr/>
          </p:nvGrpSpPr>
          <p:grpSpPr bwMode="auto">
            <a:xfrm>
              <a:off x="900113" y="2554302"/>
              <a:ext cx="574675" cy="1436688"/>
              <a:chOff x="900113" y="2554302"/>
              <a:chExt cx="574675" cy="1436688"/>
            </a:xfrm>
          </p:grpSpPr>
          <p:sp>
            <p:nvSpPr>
              <p:cNvPr id="84" name="Figura a mano libera 22"/>
              <p:cNvSpPr/>
              <p:nvPr/>
            </p:nvSpPr>
            <p:spPr bwMode="auto">
              <a:xfrm rot="10800000">
                <a:off x="900113" y="2554302"/>
                <a:ext cx="574675" cy="143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9360">
                <a:solidFill>
                  <a:srgbClr val="000000"/>
                </a:solidFill>
                <a:prstDash val="solid"/>
                <a:miter/>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5" name="Figura a mano libera 23"/>
              <p:cNvSpPr/>
              <p:nvPr/>
            </p:nvSpPr>
            <p:spPr bwMode="auto">
              <a:xfrm rot="10800000">
                <a:off x="1258888" y="3371865"/>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6" name="Figura a mano libera 24"/>
              <p:cNvSpPr/>
              <p:nvPr/>
            </p:nvSpPr>
            <p:spPr bwMode="auto">
              <a:xfrm rot="10800000">
                <a:off x="1185863" y="3703652"/>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7" name="Figura a mano libera 26"/>
              <p:cNvSpPr/>
              <p:nvPr/>
            </p:nvSpPr>
            <p:spPr bwMode="auto">
              <a:xfrm rot="10800000">
                <a:off x="1185863" y="3538552"/>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8" name="Figura a mano libera 28"/>
              <p:cNvSpPr/>
              <p:nvPr/>
            </p:nvSpPr>
            <p:spPr bwMode="auto">
              <a:xfrm rot="10800000">
                <a:off x="1114425" y="2598752"/>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89" name="Figura a mano libera 29"/>
              <p:cNvSpPr/>
              <p:nvPr/>
            </p:nvSpPr>
            <p:spPr bwMode="auto">
              <a:xfrm rot="10800000">
                <a:off x="971550" y="2757502"/>
                <a:ext cx="142875"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0" name="Figura a mano libera 30"/>
              <p:cNvSpPr/>
              <p:nvPr/>
            </p:nvSpPr>
            <p:spPr bwMode="auto">
              <a:xfrm rot="10800000">
                <a:off x="1114425" y="2819415"/>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1" name="Figura a mano libera 31"/>
              <p:cNvSpPr/>
              <p:nvPr/>
            </p:nvSpPr>
            <p:spPr bwMode="auto">
              <a:xfrm rot="10800000">
                <a:off x="971550" y="3022615"/>
                <a:ext cx="142875"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2" name="Figura a mano libera 32"/>
              <p:cNvSpPr/>
              <p:nvPr/>
            </p:nvSpPr>
            <p:spPr bwMode="auto">
              <a:xfrm rot="10800000">
                <a:off x="1114425" y="3371865"/>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3" name="Figura a mano libera 33"/>
              <p:cNvSpPr/>
              <p:nvPr/>
            </p:nvSpPr>
            <p:spPr bwMode="auto">
              <a:xfrm rot="10800000">
                <a:off x="1258888" y="3198827"/>
                <a:ext cx="142875"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4" name="Figura a mano libera 34"/>
              <p:cNvSpPr/>
              <p:nvPr/>
            </p:nvSpPr>
            <p:spPr bwMode="auto">
              <a:xfrm rot="10800000">
                <a:off x="971550" y="3254390"/>
                <a:ext cx="142875"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5" name="Figura a mano libera 35"/>
              <p:cNvSpPr/>
              <p:nvPr/>
            </p:nvSpPr>
            <p:spPr bwMode="auto">
              <a:xfrm rot="10800000">
                <a:off x="1114425" y="3095640"/>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6" name="Figura a mano libera 36"/>
              <p:cNvSpPr/>
              <p:nvPr/>
            </p:nvSpPr>
            <p:spPr bwMode="auto">
              <a:xfrm rot="10800000">
                <a:off x="1258888" y="2978165"/>
                <a:ext cx="142875" cy="166687"/>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1"/>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7" name="Figura a mano libera 37"/>
              <p:cNvSpPr/>
              <p:nvPr/>
            </p:nvSpPr>
            <p:spPr bwMode="auto">
              <a:xfrm rot="10800000">
                <a:off x="1258888" y="2757502"/>
                <a:ext cx="142875" cy="166688"/>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0000"/>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8" name="Figura a mano libera 25"/>
              <p:cNvSpPr/>
              <p:nvPr/>
            </p:nvSpPr>
            <p:spPr bwMode="auto">
              <a:xfrm rot="10800000">
                <a:off x="1042988" y="3684602"/>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sp>
            <p:nvSpPr>
              <p:cNvPr id="99" name="Figura a mano libera 27"/>
              <p:cNvSpPr/>
              <p:nvPr/>
            </p:nvSpPr>
            <p:spPr bwMode="auto">
              <a:xfrm rot="10800000">
                <a:off x="969963" y="3519502"/>
                <a:ext cx="142875" cy="1651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chemeClr val="tx2"/>
              </a:solidFill>
              <a:ln>
                <a:noFill/>
                <a:prstDash val="solid"/>
              </a:ln>
            </p:spPr>
            <p:txBody>
              <a:bodyPr wrap="none" lIns="90000" tIns="46800" rIns="90000" bIns="46800" anchor="ctr"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Font typeface="StarSymbol"/>
                  <a:buNone/>
                  <a:defRPr/>
                </a:pPr>
                <a:endParaRPr lang="en-US">
                  <a:latin typeface="Liberation Sans" pitchFamily="18"/>
                  <a:ea typeface="DejaVu Sans" pitchFamily="2"/>
                  <a:cs typeface="DejaVu Sans" pitchFamily="2"/>
                </a:endParaRPr>
              </a:p>
            </p:txBody>
          </p:sp>
        </p:grpSp>
        <p:cxnSp>
          <p:nvCxnSpPr>
            <p:cNvPr id="31755" name="Straight Arrow Connector 85"/>
            <p:cNvCxnSpPr>
              <a:cxnSpLocks noChangeShapeType="1"/>
            </p:cNvCxnSpPr>
            <p:nvPr/>
          </p:nvCxnSpPr>
          <p:spPr bwMode="auto">
            <a:xfrm rot="5400000">
              <a:off x="1259681" y="2766234"/>
              <a:ext cx="1008063" cy="0"/>
            </a:xfrm>
            <a:prstGeom prst="straightConnector1">
              <a:avLst/>
            </a:prstGeom>
            <a:noFill/>
            <a:ln w="38100">
              <a:solidFill>
                <a:srgbClr val="4F81BD"/>
              </a:solidFill>
              <a:round/>
              <a:headEnd type="arrow" w="med" len="med"/>
              <a:tailEnd type="arrow" w="med" len="med"/>
            </a:ln>
            <a:extLst>
              <a:ext uri="{909E8E84-426E-40dd-AFC4-6F175D3DCCD1}">
                <a14:hiddenFill xmlns:a14="http://schemas.microsoft.com/office/drawing/2010/main" xmlns="">
                  <a:noFill/>
                </a14:hiddenFill>
              </a:ext>
            </a:extLst>
          </p:spPr>
        </p:cxnSp>
      </p:grpSp>
      <p:sp>
        <p:nvSpPr>
          <p:cNvPr id="100" name="Content Placeholder 90"/>
          <p:cNvSpPr>
            <a:spLocks noGrp="1"/>
          </p:cNvSpPr>
          <p:nvPr>
            <p:ph sz="half" idx="2"/>
          </p:nvPr>
        </p:nvSpPr>
        <p:spPr>
          <a:xfrm>
            <a:off x="3286125" y="3857625"/>
            <a:ext cx="5857875" cy="2152650"/>
          </a:xfrm>
        </p:spPr>
        <p:txBody>
          <a:bodyPr>
            <a:normAutofit lnSpcReduction="10000"/>
          </a:bodyPr>
          <a:lstStyle/>
          <a:p>
            <a:pPr lvl="1">
              <a:buFontTx/>
              <a:buNone/>
            </a:pPr>
            <a:endParaRPr lang="fr-FR" sz="1600" dirty="0">
              <a:latin typeface="Arial" charset="0"/>
              <a:ea typeface="ＭＳ Ｐゴシック" charset="0"/>
              <a:sym typeface="Wingdings" charset="0"/>
            </a:endParaRPr>
          </a:p>
          <a:p>
            <a:r>
              <a:rPr lang="fr-FR" sz="2200" dirty="0" err="1">
                <a:ea typeface="ＭＳ Ｐゴシック" charset="0"/>
                <a:cs typeface="ＭＳ Ｐゴシック" charset="0"/>
              </a:rPr>
              <a:t>Collisione</a:t>
            </a:r>
            <a:r>
              <a:rPr lang="fr-FR" sz="2200" dirty="0">
                <a:ea typeface="ＭＳ Ｐゴシック" charset="0"/>
                <a:cs typeface="ＭＳ Ｐゴシック" charset="0"/>
              </a:rPr>
              <a:t> centrale</a:t>
            </a:r>
          </a:p>
          <a:p>
            <a:pPr lvl="1"/>
            <a:r>
              <a:rPr lang="fr-FR" sz="2200" dirty="0" err="1">
                <a:ea typeface="ＭＳ Ｐゴシック" charset="0"/>
              </a:rPr>
              <a:t>Piccola</a:t>
            </a:r>
            <a:r>
              <a:rPr lang="fr-FR" sz="2200" dirty="0">
                <a:ea typeface="ＭＳ Ｐゴシック" charset="0"/>
              </a:rPr>
              <a:t> </a:t>
            </a:r>
            <a:r>
              <a:rPr lang="fr-FR" sz="2200" dirty="0" err="1">
                <a:solidFill>
                  <a:srgbClr val="FF0000"/>
                </a:solidFill>
                <a:ea typeface="ＭＳ Ｐゴシック" charset="0"/>
              </a:rPr>
              <a:t>distanza</a:t>
            </a:r>
            <a:r>
              <a:rPr lang="fr-FR" sz="2200" dirty="0">
                <a:ea typeface="ＭＳ Ｐゴシック" charset="0"/>
              </a:rPr>
              <a:t> </a:t>
            </a:r>
            <a:r>
              <a:rPr lang="fr-FR" sz="2200" dirty="0" err="1">
                <a:ea typeface="ＭＳ Ｐゴシック" charset="0"/>
              </a:rPr>
              <a:t>tra</a:t>
            </a:r>
            <a:r>
              <a:rPr lang="fr-FR" sz="2200" dirty="0">
                <a:ea typeface="ＭＳ Ｐゴシック" charset="0"/>
              </a:rPr>
              <a:t> i </a:t>
            </a:r>
            <a:r>
              <a:rPr lang="fr-FR" sz="2200" dirty="0" err="1">
                <a:ea typeface="ＭＳ Ｐゴシック" charset="0"/>
              </a:rPr>
              <a:t>centri</a:t>
            </a:r>
            <a:r>
              <a:rPr lang="fr-FR" sz="2200" dirty="0">
                <a:ea typeface="ＭＳ Ｐゴシック" charset="0"/>
              </a:rPr>
              <a:t> dei </a:t>
            </a:r>
            <a:r>
              <a:rPr lang="fr-FR" sz="2200" dirty="0" err="1">
                <a:ea typeface="ＭＳ Ｐゴシック" charset="0"/>
              </a:rPr>
              <a:t>nuclei</a:t>
            </a:r>
            <a:endParaRPr lang="fr-FR" sz="2200" dirty="0">
              <a:ea typeface="ＭＳ Ｐゴシック" charset="0"/>
            </a:endParaRPr>
          </a:p>
          <a:p>
            <a:pPr lvl="1"/>
            <a:r>
              <a:rPr lang="fr-FR" sz="2200" dirty="0">
                <a:ea typeface="ＭＳ Ｐゴシック" charset="0"/>
              </a:rPr>
              <a:t>Alto </a:t>
            </a:r>
            <a:r>
              <a:rPr lang="fr-FR" sz="2200" dirty="0" err="1">
                <a:ea typeface="ＭＳ Ｐゴシック" charset="0"/>
              </a:rPr>
              <a:t>numero</a:t>
            </a:r>
            <a:r>
              <a:rPr lang="fr-FR" sz="2200" dirty="0">
                <a:ea typeface="ＭＳ Ｐゴシック" charset="0"/>
              </a:rPr>
              <a:t> di </a:t>
            </a:r>
            <a:r>
              <a:rPr lang="fr-FR" sz="2200" dirty="0" err="1">
                <a:ea typeface="ＭＳ Ｐゴシック" charset="0"/>
              </a:rPr>
              <a:t>nucleoni</a:t>
            </a:r>
            <a:r>
              <a:rPr lang="fr-FR" sz="2200" dirty="0">
                <a:ea typeface="ＭＳ Ｐゴシック" charset="0"/>
              </a:rPr>
              <a:t> </a:t>
            </a:r>
            <a:r>
              <a:rPr lang="fr-FR" sz="2200" dirty="0" err="1">
                <a:solidFill>
                  <a:srgbClr val="FF0000"/>
                </a:solidFill>
                <a:ea typeface="ＭＳ Ｐゴシック" charset="0"/>
              </a:rPr>
              <a:t>partecipanti</a:t>
            </a:r>
            <a:endParaRPr lang="fr-FR" sz="2200" dirty="0">
              <a:solidFill>
                <a:srgbClr val="FF0000"/>
              </a:solidFill>
              <a:ea typeface="ＭＳ Ｐゴシック" charset="0"/>
            </a:endParaRPr>
          </a:p>
          <a:p>
            <a:pPr lvl="1"/>
            <a:r>
              <a:rPr lang="fr-FR" sz="2200" dirty="0" err="1">
                <a:ea typeface="ＭＳ Ｐゴシック" charset="0"/>
              </a:rPr>
              <a:t>Molte</a:t>
            </a:r>
            <a:r>
              <a:rPr lang="fr-FR" sz="2200" dirty="0">
                <a:ea typeface="ＭＳ Ｐゴシック" charset="0"/>
              </a:rPr>
              <a:t> </a:t>
            </a:r>
            <a:r>
              <a:rPr lang="fr-FR" sz="2200" dirty="0" err="1">
                <a:ea typeface="ＭＳ Ｐゴシック" charset="0"/>
              </a:rPr>
              <a:t>particelle</a:t>
            </a:r>
            <a:r>
              <a:rPr lang="fr-FR" sz="2200" dirty="0">
                <a:ea typeface="ＭＳ Ｐゴシック" charset="0"/>
              </a:rPr>
              <a:t> </a:t>
            </a:r>
            <a:r>
              <a:rPr lang="fr-FR" sz="2200" dirty="0" err="1">
                <a:ea typeface="ＭＳ Ｐゴシック" charset="0"/>
              </a:rPr>
              <a:t>cariche</a:t>
            </a:r>
            <a:r>
              <a:rPr lang="fr-FR" sz="2200" dirty="0">
                <a:ea typeface="ＭＳ Ｐゴシック" charset="0"/>
              </a:rPr>
              <a:t> </a:t>
            </a:r>
            <a:r>
              <a:rPr lang="fr-FR" sz="2200" dirty="0" err="1">
                <a:ea typeface="ＭＳ Ｐゴシック" charset="0"/>
              </a:rPr>
              <a:t>prodotte</a:t>
            </a:r>
            <a:r>
              <a:rPr lang="fr-FR" sz="2200" dirty="0">
                <a:ea typeface="ＭＳ Ｐゴシック" charset="0"/>
              </a:rPr>
              <a:t> (</a:t>
            </a:r>
            <a:r>
              <a:rPr lang="fr-FR" sz="2200" dirty="0" err="1">
                <a:ea typeface="ＭＳ Ｐゴシック" charset="0"/>
              </a:rPr>
              <a:t>alta</a:t>
            </a:r>
            <a:r>
              <a:rPr lang="fr-FR" sz="2200" dirty="0">
                <a:ea typeface="ＭＳ Ｐゴシック" charset="0"/>
              </a:rPr>
              <a:t> </a:t>
            </a:r>
            <a:r>
              <a:rPr lang="fr-FR" sz="2200" dirty="0" err="1">
                <a:ea typeface="ＭＳ Ｐゴシック" charset="0"/>
              </a:rPr>
              <a:t>molteplicità</a:t>
            </a:r>
            <a:r>
              <a:rPr lang="fr-FR" sz="2200" dirty="0">
                <a:ea typeface="ＭＳ Ｐゴシック" charset="0"/>
              </a:rPr>
              <a:t>)</a:t>
            </a:r>
          </a:p>
        </p:txBody>
      </p:sp>
      <p:sp>
        <p:nvSpPr>
          <p:cNvPr id="31750" name="Slide Number Placeholder 5"/>
          <p:cNvSpPr>
            <a:spLocks noGrp="1"/>
          </p:cNvSpPr>
          <p:nvPr>
            <p:ph type="sldNum" sz="quarter" idx="12"/>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CFF82665-496F-394B-A356-918DB947E10C}" type="slidenum">
              <a:rPr lang="en-US" sz="1400" b="0"/>
              <a:pPr/>
              <a:t>41</a:t>
            </a:fld>
            <a:endParaRPr lang="en-US" sz="1400" b="0"/>
          </a:p>
        </p:txBody>
      </p:sp>
      <p:cxnSp>
        <p:nvCxnSpPr>
          <p:cNvPr id="83" name="Connettore 1 12"/>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405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box(in)">
                                      <p:cBhvr>
                                        <p:cTn id="7" dur="500"/>
                                        <p:tgtEl>
                                          <p:spTgt spid="44035">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4035">
                                            <p:txEl>
                                              <p:pRg st="1" end="1"/>
                                            </p:txEl>
                                          </p:spTgt>
                                        </p:tgtEl>
                                        <p:attrNameLst>
                                          <p:attrName>style.visibility</p:attrName>
                                        </p:attrNameLst>
                                      </p:cBhvr>
                                      <p:to>
                                        <p:strVal val="visible"/>
                                      </p:to>
                                    </p:set>
                                    <p:animEffect transition="in" filter="box(in)">
                                      <p:cBhvr>
                                        <p:cTn id="10" dur="500"/>
                                        <p:tgtEl>
                                          <p:spTgt spid="44035">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4035">
                                            <p:txEl>
                                              <p:pRg st="2" end="2"/>
                                            </p:txEl>
                                          </p:spTgt>
                                        </p:tgtEl>
                                        <p:attrNameLst>
                                          <p:attrName>style.visibility</p:attrName>
                                        </p:attrNameLst>
                                      </p:cBhvr>
                                      <p:to>
                                        <p:strVal val="visible"/>
                                      </p:to>
                                    </p:set>
                                    <p:animEffect transition="in" filter="box(in)">
                                      <p:cBhvr>
                                        <p:cTn id="13" dur="500"/>
                                        <p:tgtEl>
                                          <p:spTgt spid="44035">
                                            <p:txEl>
                                              <p:pRg st="2" end="2"/>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4035">
                                            <p:txEl>
                                              <p:pRg st="3" end="3"/>
                                            </p:txEl>
                                          </p:spTgt>
                                        </p:tgtEl>
                                        <p:attrNameLst>
                                          <p:attrName>style.visibility</p:attrName>
                                        </p:attrNameLst>
                                      </p:cBhvr>
                                      <p:to>
                                        <p:strVal val="visible"/>
                                      </p:to>
                                    </p:set>
                                    <p:animEffect transition="in" filter="box(in)">
                                      <p:cBhvr>
                                        <p:cTn id="16" dur="500"/>
                                        <p:tgtEl>
                                          <p:spTgt spid="44035">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00">
                                            <p:txEl>
                                              <p:pRg st="1" end="1"/>
                                            </p:txEl>
                                          </p:spTgt>
                                        </p:tgtEl>
                                        <p:attrNameLst>
                                          <p:attrName>style.visibility</p:attrName>
                                        </p:attrNameLst>
                                      </p:cBhvr>
                                      <p:to>
                                        <p:strVal val="visible"/>
                                      </p:to>
                                    </p:set>
                                    <p:animEffect transition="in" filter="box(in)">
                                      <p:cBhvr>
                                        <p:cTn id="24" dur="500"/>
                                        <p:tgtEl>
                                          <p:spTgt spid="100">
                                            <p:txEl>
                                              <p:pRg st="1" end="1"/>
                                            </p:txEl>
                                          </p:spTgt>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00">
                                            <p:txEl>
                                              <p:pRg st="2" end="2"/>
                                            </p:txEl>
                                          </p:spTgt>
                                        </p:tgtEl>
                                        <p:attrNameLst>
                                          <p:attrName>style.visibility</p:attrName>
                                        </p:attrNameLst>
                                      </p:cBhvr>
                                      <p:to>
                                        <p:strVal val="visible"/>
                                      </p:to>
                                    </p:set>
                                    <p:animEffect transition="in" filter="box(in)">
                                      <p:cBhvr>
                                        <p:cTn id="27" dur="500"/>
                                        <p:tgtEl>
                                          <p:spTgt spid="100">
                                            <p:txEl>
                                              <p:pRg st="2" end="2"/>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ox(i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P spid="10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noChangeArrowheads="1"/>
          </p:cNvPicPr>
          <p:nvPr/>
        </p:nvPicPr>
        <p:blipFill>
          <a:blip r:embed="rId3">
            <a:extLst>
              <a:ext uri="{28A0092B-C50C-407E-A947-70E740481C1C}">
                <a14:useLocalDpi xmlns:a14="http://schemas.microsoft.com/office/drawing/2010/main" val="0"/>
              </a:ext>
            </a:extLst>
          </a:blip>
          <a:srcRect r="5148"/>
          <a:stretch>
            <a:fillRect/>
          </a:stretch>
        </p:blipFill>
        <p:spPr bwMode="auto">
          <a:xfrm>
            <a:off x="4249395" y="1556792"/>
            <a:ext cx="4894606" cy="2879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9" name="Content Placeholder 90"/>
          <p:cNvSpPr>
            <a:spLocks noGrp="1"/>
          </p:cNvSpPr>
          <p:nvPr>
            <p:ph sz="half" idx="2"/>
          </p:nvPr>
        </p:nvSpPr>
        <p:spPr>
          <a:xfrm>
            <a:off x="395536" y="1628800"/>
            <a:ext cx="4028003" cy="2088232"/>
          </a:xfrm>
        </p:spPr>
        <p:txBody>
          <a:bodyPr>
            <a:noAutofit/>
          </a:bodyPr>
          <a:lstStyle/>
          <a:p>
            <a:pPr>
              <a:buFontTx/>
              <a:buNone/>
              <a:defRPr/>
            </a:pPr>
            <a:r>
              <a:rPr lang="it-IT" sz="2300" dirty="0"/>
              <a:t>Distribuzione dell’ampiezza di</a:t>
            </a:r>
          </a:p>
          <a:p>
            <a:pPr>
              <a:buFontTx/>
              <a:buNone/>
              <a:defRPr/>
            </a:pPr>
            <a:r>
              <a:rPr lang="it-IT" sz="2300" dirty="0"/>
              <a:t>segnale del rivelatore V0</a:t>
            </a:r>
          </a:p>
          <a:p>
            <a:pPr>
              <a:buFontTx/>
              <a:buNone/>
              <a:defRPr/>
            </a:pPr>
            <a:r>
              <a:rPr lang="it-IT" sz="2300" dirty="0"/>
              <a:t>(scintillatore plastico)</a:t>
            </a:r>
          </a:p>
          <a:p>
            <a:pPr>
              <a:buFontTx/>
              <a:buNone/>
              <a:defRPr/>
            </a:pPr>
            <a:r>
              <a:rPr lang="it-IT" sz="2300" dirty="0">
                <a:solidFill>
                  <a:srgbClr val="FF0000"/>
                </a:solidFill>
              </a:rPr>
              <a:t>linea rossa: descritta dal</a:t>
            </a:r>
          </a:p>
          <a:p>
            <a:pPr>
              <a:buFontTx/>
              <a:buNone/>
              <a:defRPr/>
            </a:pPr>
            <a:r>
              <a:rPr lang="it-IT" sz="2300" dirty="0">
                <a:solidFill>
                  <a:srgbClr val="FF0000"/>
                </a:solidFill>
              </a:rPr>
              <a:t>modello (Glauber)</a:t>
            </a:r>
          </a:p>
        </p:txBody>
      </p:sp>
      <p:sp>
        <p:nvSpPr>
          <p:cNvPr id="45070" name="TextBox 98"/>
          <p:cNvSpPr txBox="1">
            <a:spLocks noChangeArrowheads="1"/>
          </p:cNvSpPr>
          <p:nvPr/>
        </p:nvSpPr>
        <p:spPr bwMode="auto">
          <a:xfrm>
            <a:off x="7885113" y="5084763"/>
            <a:ext cx="1040144" cy="400110"/>
          </a:xfrm>
          <a:prstGeom prst="rect">
            <a:avLst/>
          </a:prstGeom>
          <a:noFill/>
          <a:ln w="9525">
            <a:noFill/>
            <a:miter lim="800000"/>
            <a:headEnd/>
            <a:tailEnd/>
          </a:ln>
        </p:spPr>
        <p:txBody>
          <a:bodyPr wrap="none">
            <a:spAutoFit/>
          </a:bodyPr>
          <a:lstStyle/>
          <a:p>
            <a:pPr>
              <a:defRPr/>
            </a:pPr>
            <a:r>
              <a:rPr lang="en-GB" sz="2000" b="0" dirty="0" err="1">
                <a:solidFill>
                  <a:srgbClr val="FF0000"/>
                </a:solidFill>
                <a:latin typeface="+mj-lt"/>
              </a:rPr>
              <a:t>centrale</a:t>
            </a:r>
            <a:endParaRPr lang="fr-FR" sz="2000" b="0" dirty="0">
              <a:solidFill>
                <a:srgbClr val="FF0000"/>
              </a:solidFill>
              <a:latin typeface="+mj-lt"/>
            </a:endParaRPr>
          </a:p>
        </p:txBody>
      </p:sp>
      <p:sp>
        <p:nvSpPr>
          <p:cNvPr id="32773" name="TextBox 99"/>
          <p:cNvSpPr txBox="1">
            <a:spLocks noChangeArrowheads="1"/>
          </p:cNvSpPr>
          <p:nvPr/>
        </p:nvSpPr>
        <p:spPr bwMode="auto">
          <a:xfrm>
            <a:off x="4644008" y="5085184"/>
            <a:ext cx="123951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r>
              <a:rPr lang="en-GB" sz="2000" b="0" dirty="0" err="1">
                <a:solidFill>
                  <a:srgbClr val="FF0000"/>
                </a:solidFill>
              </a:rPr>
              <a:t>periferica</a:t>
            </a:r>
            <a:endParaRPr lang="en-GB" sz="2000" b="0" dirty="0">
              <a:solidFill>
                <a:srgbClr val="FF0000"/>
              </a:solidFill>
            </a:endParaRPr>
          </a:p>
        </p:txBody>
      </p:sp>
      <p:sp>
        <p:nvSpPr>
          <p:cNvPr id="32774" name="Oval 9"/>
          <p:cNvSpPr>
            <a:spLocks noChangeArrowheads="1"/>
          </p:cNvSpPr>
          <p:nvPr/>
        </p:nvSpPr>
        <p:spPr bwMode="auto">
          <a:xfrm>
            <a:off x="8007350" y="4664075"/>
            <a:ext cx="395288" cy="395288"/>
          </a:xfrm>
          <a:prstGeom prst="ellipse">
            <a:avLst/>
          </a:prstGeom>
          <a:solidFill>
            <a:srgbClr val="FFCC00"/>
          </a:solidFill>
          <a:ln w="9525">
            <a:solidFill>
              <a:schemeClr val="tx1"/>
            </a:solidFill>
            <a:round/>
            <a:headEnd/>
            <a:tailEnd/>
          </a:ln>
        </p:spPr>
        <p:txBody>
          <a:bodyPr wrap="none" lIns="92075" tIns="46038" rIns="92075" bIns="46038" anchor="ctr">
            <a:spAutoFit/>
          </a:bodyPr>
          <a:lstStyle/>
          <a:p>
            <a:endParaRPr lang="en-GB"/>
          </a:p>
        </p:txBody>
      </p:sp>
      <p:sp>
        <p:nvSpPr>
          <p:cNvPr id="32775" name="Oval 10"/>
          <p:cNvSpPr>
            <a:spLocks noChangeArrowheads="1"/>
          </p:cNvSpPr>
          <p:nvPr/>
        </p:nvSpPr>
        <p:spPr bwMode="auto">
          <a:xfrm>
            <a:off x="8110538" y="4662488"/>
            <a:ext cx="395287" cy="395287"/>
          </a:xfrm>
          <a:prstGeom prst="ellipse">
            <a:avLst/>
          </a:prstGeom>
          <a:solidFill>
            <a:srgbClr val="CCFFCC">
              <a:alpha val="54901"/>
            </a:srgbClr>
          </a:solidFill>
          <a:ln w="9525">
            <a:solidFill>
              <a:schemeClr val="tx1"/>
            </a:solidFill>
            <a:round/>
            <a:headEnd/>
            <a:tailEnd/>
          </a:ln>
        </p:spPr>
        <p:txBody>
          <a:bodyPr wrap="none" lIns="92075" tIns="46038" rIns="92075" bIns="46038" anchor="ctr">
            <a:spAutoFit/>
          </a:bodyPr>
          <a:lstStyle/>
          <a:p>
            <a:endParaRPr lang="en-GB"/>
          </a:p>
        </p:txBody>
      </p:sp>
      <p:sp>
        <p:nvSpPr>
          <p:cNvPr id="32776" name="Oval 9"/>
          <p:cNvSpPr>
            <a:spLocks noChangeArrowheads="1"/>
          </p:cNvSpPr>
          <p:nvPr/>
        </p:nvSpPr>
        <p:spPr bwMode="auto">
          <a:xfrm>
            <a:off x="4918646" y="4675188"/>
            <a:ext cx="395287" cy="395287"/>
          </a:xfrm>
          <a:prstGeom prst="ellipse">
            <a:avLst/>
          </a:prstGeom>
          <a:solidFill>
            <a:srgbClr val="FFCC00"/>
          </a:solidFill>
          <a:ln w="9525">
            <a:solidFill>
              <a:schemeClr val="tx1"/>
            </a:solidFill>
            <a:round/>
            <a:headEnd/>
            <a:tailEnd/>
          </a:ln>
        </p:spPr>
        <p:txBody>
          <a:bodyPr wrap="none" lIns="92075" tIns="46038" rIns="92075" bIns="46038" anchor="ctr">
            <a:spAutoFit/>
          </a:bodyPr>
          <a:lstStyle/>
          <a:p>
            <a:endParaRPr lang="en-GB"/>
          </a:p>
        </p:txBody>
      </p:sp>
      <p:sp>
        <p:nvSpPr>
          <p:cNvPr id="32777" name="Oval 10"/>
          <p:cNvSpPr>
            <a:spLocks noChangeArrowheads="1"/>
          </p:cNvSpPr>
          <p:nvPr/>
        </p:nvSpPr>
        <p:spPr bwMode="auto">
          <a:xfrm>
            <a:off x="5171058" y="4673600"/>
            <a:ext cx="395288" cy="395288"/>
          </a:xfrm>
          <a:prstGeom prst="ellipse">
            <a:avLst/>
          </a:prstGeom>
          <a:solidFill>
            <a:srgbClr val="CCFFCC">
              <a:alpha val="54901"/>
            </a:srgbClr>
          </a:solidFill>
          <a:ln w="9525">
            <a:solidFill>
              <a:schemeClr val="tx1"/>
            </a:solidFill>
            <a:round/>
            <a:headEnd/>
            <a:tailEnd/>
          </a:ln>
        </p:spPr>
        <p:txBody>
          <a:bodyPr wrap="none" lIns="92075" tIns="46038" rIns="92075" bIns="46038" anchor="ctr">
            <a:spAutoFit/>
          </a:bodyPr>
          <a:lstStyle/>
          <a:p>
            <a:endParaRPr lang="en-GB"/>
          </a:p>
        </p:txBody>
      </p:sp>
      <p:cxnSp>
        <p:nvCxnSpPr>
          <p:cNvPr id="32778" name="Straight Arrow Connector 96"/>
          <p:cNvCxnSpPr>
            <a:cxnSpLocks noChangeShapeType="1"/>
          </p:cNvCxnSpPr>
          <p:nvPr/>
        </p:nvCxnSpPr>
        <p:spPr bwMode="auto">
          <a:xfrm>
            <a:off x="3275856" y="2852936"/>
            <a:ext cx="1295722" cy="0"/>
          </a:xfrm>
          <a:prstGeom prst="straightConnector1">
            <a:avLst/>
          </a:prstGeom>
          <a:noFill/>
          <a:ln w="57150" cmpd="sng">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32779" name="Title 88"/>
          <p:cNvSpPr>
            <a:spLocks noGrp="1"/>
          </p:cNvSpPr>
          <p:nvPr>
            <p:ph type="title"/>
          </p:nvPr>
        </p:nvSpPr>
        <p:spPr>
          <a:xfrm>
            <a:off x="0" y="-27383"/>
            <a:ext cx="9143999" cy="576064"/>
          </a:xfrm>
        </p:spPr>
        <p:txBody>
          <a:bodyPr>
            <a:noAutofit/>
          </a:bodyPr>
          <a:lstStyle/>
          <a:p>
            <a:r>
              <a:rPr lang="fr-CH" sz="3600" dirty="0">
                <a:solidFill>
                  <a:srgbClr val="FF0000"/>
                </a:solidFill>
                <a:latin typeface="+mn-lt"/>
                <a:ea typeface="ＭＳ Ｐゴシック" charset="0"/>
                <a:cs typeface="ＭＳ Ｐゴシック" charset="0"/>
              </a:rPr>
              <a:t>Centralità delle collisioni Pb-Pb</a:t>
            </a:r>
            <a:endParaRPr lang="fr-FR" sz="3600" dirty="0">
              <a:solidFill>
                <a:srgbClr val="FF0000"/>
              </a:solidFill>
              <a:latin typeface="+mn-lt"/>
              <a:ea typeface="ＭＳ Ｐゴシック" charset="0"/>
              <a:cs typeface="ＭＳ Ｐゴシック" charset="0"/>
            </a:endParaRPr>
          </a:p>
        </p:txBody>
      </p:sp>
      <p:pic>
        <p:nvPicPr>
          <p:cNvPr id="32780" name="Picture 9" descr="npa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933056"/>
            <a:ext cx="4252913"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Connettore 1 12"/>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B007B441-5312-499D-93C3-6E37886527FA}" type="slidenum">
              <a:rPr lang="it-IT" smtClean="0"/>
              <a:pPr/>
              <a:t>42</a:t>
            </a:fld>
            <a:endParaRPr lang="it-IT"/>
          </a:p>
        </p:txBody>
      </p:sp>
    </p:spTree>
    <p:extLst>
      <p:ext uri="{BB962C8B-B14F-4D97-AF65-F5344CB8AC3E}">
        <p14:creationId xmlns:p14="http://schemas.microsoft.com/office/powerpoint/2010/main" val="205793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p:cNvSpPr>
            <a:spLocks noGrp="1"/>
          </p:cNvSpPr>
          <p:nvPr>
            <p:ph type="sldNum" sz="quarter" idx="12"/>
          </p:nvPr>
        </p:nvSpPr>
        <p:spPr>
          <a:noFill/>
        </p:spPr>
        <p:txBody>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fld id="{BE912913-DF08-F24A-BFBB-0D05693B4FF7}" type="slidenum">
              <a:rPr lang="en-US" sz="1400" b="0"/>
              <a:pPr/>
              <a:t>43</a:t>
            </a:fld>
            <a:endParaRPr lang="en-US" sz="1400" b="0"/>
          </a:p>
        </p:txBody>
      </p:sp>
      <p:sp>
        <p:nvSpPr>
          <p:cNvPr id="27650" name="TextBox 6"/>
          <p:cNvSpPr txBox="1">
            <a:spLocks noChangeArrowheads="1"/>
          </p:cNvSpPr>
          <p:nvPr/>
        </p:nvSpPr>
        <p:spPr bwMode="auto">
          <a:xfrm>
            <a:off x="176213" y="5345340"/>
            <a:ext cx="8899525" cy="1107996"/>
          </a:xfrm>
          <a:prstGeom prst="rect">
            <a:avLst/>
          </a:prstGeom>
          <a:solidFill>
            <a:srgbClr val="FFFF00"/>
          </a:solidFill>
          <a:ln w="9525">
            <a:solidFill>
              <a:srgbClr val="FF0000"/>
            </a:solidFill>
            <a:miter lim="800000"/>
            <a:headEnd/>
            <a:tailEnd/>
          </a:ln>
        </p:spPr>
        <p:txBody>
          <a:bodyPr>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just"/>
            <a:r>
              <a:rPr lang="it-IT" sz="2200" b="0" dirty="0">
                <a:latin typeface="+mn-lt"/>
              </a:rPr>
              <a:t>La produzione della particelle strane nelle collisioni Pb-Pb è maggiore rispetto a quella delle collisioni pp. L’incremento è maggiore se aumenta il contenuto dei quark strani nell’adrone (</a:t>
            </a:r>
            <a:r>
              <a:rPr lang="it-IT" sz="2200" b="0" dirty="0" err="1">
                <a:latin typeface="+mn-lt"/>
              </a:rPr>
              <a:t>Ω</a:t>
            </a:r>
            <a:r>
              <a:rPr lang="it-IT" sz="2200" b="0" dirty="0">
                <a:latin typeface="+mn-lt"/>
              </a:rPr>
              <a:t> ne ha 3, </a:t>
            </a:r>
            <a:r>
              <a:rPr lang="it-IT" sz="2200" b="0" dirty="0" err="1">
                <a:latin typeface="+mn-lt"/>
              </a:rPr>
              <a:t>Ξ</a:t>
            </a:r>
            <a:r>
              <a:rPr lang="it-IT" sz="2200" b="0" dirty="0">
                <a:latin typeface="+mn-lt"/>
              </a:rPr>
              <a:t> ne ha 2, </a:t>
            </a:r>
            <a:r>
              <a:rPr lang="it-IT" sz="2200" b="0" dirty="0" err="1">
                <a:latin typeface="+mn-lt"/>
              </a:rPr>
              <a:t>Λ</a:t>
            </a:r>
            <a:r>
              <a:rPr lang="it-IT" sz="2200" b="0" dirty="0">
                <a:latin typeface="+mn-lt"/>
              </a:rPr>
              <a:t>  1).</a:t>
            </a:r>
          </a:p>
        </p:txBody>
      </p:sp>
      <p:sp>
        <p:nvSpPr>
          <p:cNvPr id="27651" name="TextBox 7"/>
          <p:cNvSpPr txBox="1">
            <a:spLocks noChangeArrowheads="1"/>
          </p:cNvSpPr>
          <p:nvPr/>
        </p:nvSpPr>
        <p:spPr bwMode="auto">
          <a:xfrm>
            <a:off x="18262" y="0"/>
            <a:ext cx="91257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3600" b="0" dirty="0" err="1">
                <a:solidFill>
                  <a:srgbClr val="FF0000"/>
                </a:solidFill>
                <a:latin typeface="+mn-lt"/>
              </a:rPr>
              <a:t>Aumento</a:t>
            </a:r>
            <a:r>
              <a:rPr lang="en-US" sz="3600" b="0" dirty="0">
                <a:solidFill>
                  <a:srgbClr val="FF0000"/>
                </a:solidFill>
                <a:latin typeface="+mn-lt"/>
              </a:rPr>
              <a:t> </a:t>
            </a:r>
            <a:r>
              <a:rPr lang="en-US" sz="3600" b="0" dirty="0" err="1">
                <a:solidFill>
                  <a:srgbClr val="FF0000"/>
                </a:solidFill>
                <a:latin typeface="+mn-lt"/>
              </a:rPr>
              <a:t>della</a:t>
            </a:r>
            <a:r>
              <a:rPr lang="en-US" sz="3600" b="0" dirty="0">
                <a:solidFill>
                  <a:srgbClr val="FF0000"/>
                </a:solidFill>
                <a:latin typeface="+mn-lt"/>
              </a:rPr>
              <a:t> </a:t>
            </a:r>
            <a:r>
              <a:rPr lang="en-US" sz="3600" b="0" dirty="0" err="1">
                <a:solidFill>
                  <a:srgbClr val="FF0000"/>
                </a:solidFill>
                <a:latin typeface="+mn-lt"/>
              </a:rPr>
              <a:t>stranezza</a:t>
            </a:r>
            <a:r>
              <a:rPr lang="en-US" sz="3600" b="0" dirty="0">
                <a:solidFill>
                  <a:srgbClr val="FF0000"/>
                </a:solidFill>
                <a:latin typeface="+mn-lt"/>
              </a:rPr>
              <a:t> </a:t>
            </a:r>
          </a:p>
        </p:txBody>
      </p:sp>
      <p:pic>
        <p:nvPicPr>
          <p:cNvPr id="2765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3721" y="1196752"/>
            <a:ext cx="5362575" cy="359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07504" y="764704"/>
            <a:ext cx="6624736" cy="461665"/>
          </a:xfrm>
          <a:prstGeom prst="rect">
            <a:avLst/>
          </a:prstGeom>
          <a:noFill/>
        </p:spPr>
        <p:txBody>
          <a:bodyPr wrap="square" rtlCol="0">
            <a:spAutoFit/>
          </a:bodyPr>
          <a:lstStyle/>
          <a:p>
            <a:r>
              <a:rPr lang="it-IT" sz="2400" dirty="0"/>
              <a:t>Uno dei primi segnali del QGP!!</a:t>
            </a:r>
          </a:p>
        </p:txBody>
      </p:sp>
      <p:sp>
        <p:nvSpPr>
          <p:cNvPr id="10" name="Oval 9"/>
          <p:cNvSpPr>
            <a:spLocks noChangeArrowheads="1"/>
          </p:cNvSpPr>
          <p:nvPr/>
        </p:nvSpPr>
        <p:spPr bwMode="auto">
          <a:xfrm>
            <a:off x="3995936" y="4689896"/>
            <a:ext cx="395288" cy="395288"/>
          </a:xfrm>
          <a:prstGeom prst="ellipse">
            <a:avLst/>
          </a:prstGeom>
          <a:solidFill>
            <a:srgbClr val="FFCC00"/>
          </a:solidFill>
          <a:ln w="9525">
            <a:solidFill>
              <a:schemeClr val="tx1"/>
            </a:solidFill>
            <a:round/>
            <a:headEnd/>
            <a:tailEnd/>
          </a:ln>
        </p:spPr>
        <p:txBody>
          <a:bodyPr wrap="none" lIns="92075" tIns="46038" rIns="92075" bIns="46038" anchor="ctr">
            <a:spAutoFit/>
          </a:bodyPr>
          <a:lstStyle/>
          <a:p>
            <a:endParaRPr lang="en-GB"/>
          </a:p>
        </p:txBody>
      </p:sp>
      <p:sp>
        <p:nvSpPr>
          <p:cNvPr id="11" name="Oval 10"/>
          <p:cNvSpPr>
            <a:spLocks noChangeArrowheads="1"/>
          </p:cNvSpPr>
          <p:nvPr/>
        </p:nvSpPr>
        <p:spPr bwMode="auto">
          <a:xfrm>
            <a:off x="4099124" y="4688309"/>
            <a:ext cx="395287" cy="395287"/>
          </a:xfrm>
          <a:prstGeom prst="ellipse">
            <a:avLst/>
          </a:prstGeom>
          <a:solidFill>
            <a:srgbClr val="CCFFCC">
              <a:alpha val="54901"/>
            </a:srgbClr>
          </a:solidFill>
          <a:ln w="9525">
            <a:solidFill>
              <a:schemeClr val="tx1"/>
            </a:solidFill>
            <a:round/>
            <a:headEnd/>
            <a:tailEnd/>
          </a:ln>
        </p:spPr>
        <p:txBody>
          <a:bodyPr wrap="none" lIns="92075" tIns="46038" rIns="92075" bIns="46038" anchor="ctr">
            <a:spAutoFit/>
          </a:bodyPr>
          <a:lstStyle/>
          <a:p>
            <a:endParaRPr lang="en-GB"/>
          </a:p>
        </p:txBody>
      </p:sp>
      <p:sp>
        <p:nvSpPr>
          <p:cNvPr id="12" name="Oval 9"/>
          <p:cNvSpPr>
            <a:spLocks noChangeArrowheads="1"/>
          </p:cNvSpPr>
          <p:nvPr/>
        </p:nvSpPr>
        <p:spPr bwMode="auto">
          <a:xfrm>
            <a:off x="2294350" y="4675188"/>
            <a:ext cx="395287" cy="395287"/>
          </a:xfrm>
          <a:prstGeom prst="ellipse">
            <a:avLst/>
          </a:prstGeom>
          <a:solidFill>
            <a:srgbClr val="FFCC00"/>
          </a:solidFill>
          <a:ln w="9525">
            <a:solidFill>
              <a:schemeClr val="tx1"/>
            </a:solidFill>
            <a:round/>
            <a:headEnd/>
            <a:tailEnd/>
          </a:ln>
        </p:spPr>
        <p:txBody>
          <a:bodyPr wrap="none" lIns="92075" tIns="46038" rIns="92075" bIns="46038" anchor="ctr">
            <a:spAutoFit/>
          </a:bodyPr>
          <a:lstStyle/>
          <a:p>
            <a:endParaRPr lang="en-GB"/>
          </a:p>
        </p:txBody>
      </p:sp>
      <p:sp>
        <p:nvSpPr>
          <p:cNvPr id="13" name="Oval 10"/>
          <p:cNvSpPr>
            <a:spLocks noChangeArrowheads="1"/>
          </p:cNvSpPr>
          <p:nvPr/>
        </p:nvSpPr>
        <p:spPr bwMode="auto">
          <a:xfrm>
            <a:off x="2546762" y="4673600"/>
            <a:ext cx="395288" cy="395288"/>
          </a:xfrm>
          <a:prstGeom prst="ellipse">
            <a:avLst/>
          </a:prstGeom>
          <a:solidFill>
            <a:srgbClr val="CCFFCC">
              <a:alpha val="54901"/>
            </a:srgbClr>
          </a:solidFill>
          <a:ln w="9525">
            <a:solidFill>
              <a:schemeClr val="tx1"/>
            </a:solidFill>
            <a:round/>
            <a:headEnd/>
            <a:tailEnd/>
          </a:ln>
        </p:spPr>
        <p:txBody>
          <a:bodyPr wrap="none" lIns="92075" tIns="46038" rIns="92075" bIns="46038" anchor="ctr">
            <a:spAutoFit/>
          </a:bodyPr>
          <a:lstStyle/>
          <a:p>
            <a:endParaRPr lang="en-GB"/>
          </a:p>
        </p:txBody>
      </p:sp>
    </p:spTree>
    <p:extLst>
      <p:ext uri="{BB962C8B-B14F-4D97-AF65-F5344CB8AC3E}">
        <p14:creationId xmlns:p14="http://schemas.microsoft.com/office/powerpoint/2010/main" val="2626639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44</a:t>
            </a:fld>
            <a:endParaRPr lang="it-IT"/>
          </a:p>
        </p:txBody>
      </p:sp>
      <p:sp>
        <p:nvSpPr>
          <p:cNvPr id="4" name="CasellaDiTesto 3"/>
          <p:cNvSpPr txBox="1"/>
          <p:nvPr/>
        </p:nvSpPr>
        <p:spPr>
          <a:xfrm>
            <a:off x="0" y="2204864"/>
            <a:ext cx="9144000" cy="830997"/>
          </a:xfrm>
          <a:prstGeom prst="rect">
            <a:avLst/>
          </a:prstGeom>
          <a:noFill/>
        </p:spPr>
        <p:txBody>
          <a:bodyPr wrap="square" rtlCol="0">
            <a:spAutoFit/>
          </a:bodyPr>
          <a:lstStyle/>
          <a:p>
            <a:pPr algn="ctr"/>
            <a:r>
              <a:rPr lang="it-IT" sz="4800" dirty="0">
                <a:solidFill>
                  <a:srgbClr val="FF0000"/>
                </a:solidFill>
              </a:rPr>
              <a:t>Facciamo l’esercizio!!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B007B441-5312-499D-93C3-6E37886527FA}" type="slidenum">
              <a:rPr lang="it-IT" smtClean="0"/>
              <a:pPr/>
              <a:t>45</a:t>
            </a:fld>
            <a:endParaRPr lang="it-IT"/>
          </a:p>
        </p:txBody>
      </p:sp>
      <p:sp>
        <p:nvSpPr>
          <p:cNvPr id="3" name="CasellaDiTesto 2"/>
          <p:cNvSpPr txBox="1"/>
          <p:nvPr/>
        </p:nvSpPr>
        <p:spPr>
          <a:xfrm>
            <a:off x="0" y="2204864"/>
            <a:ext cx="9144000" cy="830997"/>
          </a:xfrm>
          <a:prstGeom prst="rect">
            <a:avLst/>
          </a:prstGeom>
          <a:noFill/>
        </p:spPr>
        <p:txBody>
          <a:bodyPr wrap="square" rtlCol="0">
            <a:spAutoFit/>
          </a:bodyPr>
          <a:lstStyle/>
          <a:p>
            <a:pPr algn="ctr"/>
            <a:r>
              <a:rPr lang="it-IT" sz="4800" dirty="0">
                <a:solidFill>
                  <a:srgbClr val="FF0000"/>
                </a:solidFill>
                <a:latin typeface="Liberation Serif"/>
              </a:rPr>
              <a:t>backup</a:t>
            </a:r>
            <a:endParaRPr lang="it-IT" dirty="0">
              <a:solidFill>
                <a:srgbClr val="FF0000"/>
              </a:solidFill>
              <a:latin typeface="Liberation Serif"/>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1473"/>
          </a:xfrm>
        </p:spPr>
        <p:txBody>
          <a:bodyPr>
            <a:noAutofit/>
          </a:bodyPr>
          <a:lstStyle/>
          <a:p>
            <a:r>
              <a:rPr lang="en-GB" sz="3600" dirty="0">
                <a:solidFill>
                  <a:srgbClr val="FF0000"/>
                </a:solidFill>
              </a:rPr>
              <a:t>A perfect liquid at LHC</a:t>
            </a:r>
            <a:endParaRPr lang="en-US" sz="3600" dirty="0">
              <a:solidFill>
                <a:srgbClr val="FF0000"/>
              </a:solidFill>
            </a:endParaRPr>
          </a:p>
        </p:txBody>
      </p:sp>
      <p:pic>
        <p:nvPicPr>
          <p:cNvPr id="4" name="Picture 3" descr="aza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8595" y="902264"/>
            <a:ext cx="3137535" cy="1734648"/>
          </a:xfrm>
          <a:prstGeom prst="rect">
            <a:avLst/>
          </a:prstGeom>
        </p:spPr>
      </p:pic>
      <p:sp>
        <p:nvSpPr>
          <p:cNvPr id="5" name="TextBox 4"/>
          <p:cNvSpPr txBox="1"/>
          <p:nvPr/>
        </p:nvSpPr>
        <p:spPr>
          <a:xfrm>
            <a:off x="127001" y="895242"/>
            <a:ext cx="5597127" cy="4401205"/>
          </a:xfrm>
          <a:prstGeom prst="rect">
            <a:avLst/>
          </a:prstGeom>
          <a:noFill/>
        </p:spPr>
        <p:txBody>
          <a:bodyPr wrap="square" rtlCol="0">
            <a:spAutoFit/>
          </a:bodyPr>
          <a:lstStyle/>
          <a:p>
            <a:pPr marL="342900" indent="-342900" algn="just">
              <a:buFont typeface="Arial"/>
              <a:buChar char="•"/>
            </a:pPr>
            <a:r>
              <a:rPr lang="en-US" sz="2000" dirty="0"/>
              <a:t>The primordial matter recreated by high energy lead ion collisions at the LHC was initially expected to behave like a gaseous plasma; instead, it appears to behave like a perfect liquid, with coordinated collective motion (</a:t>
            </a:r>
            <a:r>
              <a:rPr lang="en-US" sz="2000" dirty="0">
                <a:solidFill>
                  <a:srgbClr val="FF0000"/>
                </a:solidFill>
              </a:rPr>
              <a:t>“flow”</a:t>
            </a:r>
            <a:r>
              <a:rPr lang="en-US" sz="2000" dirty="0"/>
              <a:t>) among the constituent particles.</a:t>
            </a:r>
          </a:p>
          <a:p>
            <a:pPr marL="342900" indent="-342900" algn="just">
              <a:buFont typeface="Arial"/>
              <a:buChar char="•"/>
            </a:pPr>
            <a:endParaRPr lang="en-US" sz="2000" dirty="0"/>
          </a:p>
          <a:p>
            <a:pPr marL="342900" indent="-342900" algn="just">
              <a:buFont typeface="Arial"/>
              <a:buChar char="•"/>
            </a:pPr>
            <a:r>
              <a:rPr lang="en-GB" sz="2000" dirty="0"/>
              <a:t>This had already been announced by experiments at RHIC.</a:t>
            </a:r>
          </a:p>
          <a:p>
            <a:pPr marL="342900" indent="-342900" algn="just">
              <a:buFont typeface="Arial"/>
              <a:buChar char="•"/>
            </a:pPr>
            <a:endParaRPr lang="en-GB" sz="2000" dirty="0"/>
          </a:p>
          <a:p>
            <a:pPr marL="342900" indent="-342900" algn="just">
              <a:buFont typeface="Arial"/>
              <a:buChar char="•"/>
            </a:pPr>
            <a:r>
              <a:rPr lang="en-US" sz="2000" dirty="0"/>
              <a:t>The dense</a:t>
            </a:r>
            <a:r>
              <a:rPr lang="el-GR" sz="2000" dirty="0"/>
              <a:t> </a:t>
            </a:r>
            <a:r>
              <a:rPr lang="en-US" sz="2000" dirty="0"/>
              <a:t>matter created by lead collisions flows almost with no friction (like water, which has </a:t>
            </a:r>
            <a:r>
              <a:rPr lang="en-GB" sz="2000" dirty="0"/>
              <a:t>low viscosity) and not like honey (which has high viscosity)</a:t>
            </a:r>
            <a:endParaRPr lang="en-US" sz="2000" dirty="0"/>
          </a:p>
        </p:txBody>
      </p:sp>
      <p:sp>
        <p:nvSpPr>
          <p:cNvPr id="7" name="TextBox 6"/>
          <p:cNvSpPr txBox="1"/>
          <p:nvPr/>
        </p:nvSpPr>
        <p:spPr>
          <a:xfrm>
            <a:off x="6084168" y="3429000"/>
            <a:ext cx="2950656" cy="1138773"/>
          </a:xfrm>
          <a:prstGeom prst="rect">
            <a:avLst/>
          </a:prstGeom>
          <a:noFill/>
        </p:spPr>
        <p:txBody>
          <a:bodyPr wrap="square" rtlCol="0">
            <a:spAutoFit/>
          </a:bodyPr>
          <a:lstStyle/>
          <a:p>
            <a:pPr algn="just"/>
            <a:r>
              <a:rPr lang="en-GB" sz="1700" dirty="0">
                <a:solidFill>
                  <a:srgbClr val="FF0000"/>
                </a:solidFill>
              </a:rPr>
              <a:t>Almond shape</a:t>
            </a:r>
            <a:r>
              <a:rPr lang="en-GB" sz="1700" dirty="0"/>
              <a:t>: More hadrons are observed parallel to the interaction plane then in the plane </a:t>
            </a:r>
            <a:r>
              <a:rPr lang="en-GB" sz="1700" dirty="0" err="1"/>
              <a:t>perpedicular</a:t>
            </a:r>
            <a:r>
              <a:rPr lang="en-GB" sz="1700" dirty="0"/>
              <a:t> to it.</a:t>
            </a:r>
            <a:endParaRPr lang="el-GR" sz="1700" dirty="0"/>
          </a:p>
        </p:txBody>
      </p:sp>
      <p:sp>
        <p:nvSpPr>
          <p:cNvPr id="3" name="TextBox 2"/>
          <p:cNvSpPr txBox="1"/>
          <p:nvPr/>
        </p:nvSpPr>
        <p:spPr>
          <a:xfrm>
            <a:off x="0" y="5599440"/>
            <a:ext cx="9144000" cy="769441"/>
          </a:xfrm>
          <a:prstGeom prst="rect">
            <a:avLst/>
          </a:prstGeom>
          <a:noFill/>
        </p:spPr>
        <p:txBody>
          <a:bodyPr wrap="square" rtlCol="0">
            <a:spAutoFit/>
          </a:bodyPr>
          <a:lstStyle/>
          <a:p>
            <a:pPr algn="ctr"/>
            <a:r>
              <a:rPr lang="en-US" sz="2400" dirty="0">
                <a:solidFill>
                  <a:srgbClr val="FF0000"/>
                </a:solidFill>
              </a:rPr>
              <a:t>One of the most spectacular results of heavy-ion experiments!!</a:t>
            </a:r>
          </a:p>
          <a:p>
            <a:endParaRPr lang="en-US" sz="2000" dirty="0">
              <a:solidFill>
                <a:srgbClr val="FF0000"/>
              </a:solidFill>
            </a:endParaRPr>
          </a:p>
        </p:txBody>
      </p:sp>
      <p:sp>
        <p:nvSpPr>
          <p:cNvPr id="6" name="Slide Number Placeholder 5"/>
          <p:cNvSpPr>
            <a:spLocks noGrp="1"/>
          </p:cNvSpPr>
          <p:nvPr>
            <p:ph type="sldNum" sz="quarter" idx="12"/>
          </p:nvPr>
        </p:nvSpPr>
        <p:spPr/>
        <p:txBody>
          <a:bodyPr/>
          <a:lstStyle/>
          <a:p>
            <a:fld id="{8B9660DA-E739-CB4A-AEFC-82AEB23D0057}" type="slidenum">
              <a:rPr lang="en-US" smtClean="0"/>
              <a:t>46</a:t>
            </a:fld>
            <a:endParaRPr lang="en-US"/>
          </a:p>
        </p:txBody>
      </p:sp>
      <p:cxnSp>
        <p:nvCxnSpPr>
          <p:cNvPr id="10"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472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92"/>
            <a:ext cx="9144000" cy="501473"/>
          </a:xfrm>
        </p:spPr>
        <p:txBody>
          <a:bodyPr>
            <a:noAutofit/>
          </a:bodyPr>
          <a:lstStyle/>
          <a:p>
            <a:r>
              <a:rPr lang="en-GB" sz="3200" dirty="0">
                <a:solidFill>
                  <a:srgbClr val="FF0000"/>
                </a:solidFill>
              </a:rPr>
              <a:t>Highest man-made temperature </a:t>
            </a:r>
            <a:endParaRPr lang="en-US" sz="3200" dirty="0">
              <a:solidFill>
                <a:srgbClr val="FF0000"/>
              </a:solidFill>
            </a:endParaRPr>
          </a:p>
        </p:txBody>
      </p:sp>
      <p:sp>
        <p:nvSpPr>
          <p:cNvPr id="5" name="TextBox 4"/>
          <p:cNvSpPr txBox="1"/>
          <p:nvPr/>
        </p:nvSpPr>
        <p:spPr>
          <a:xfrm>
            <a:off x="109744" y="871755"/>
            <a:ext cx="4389748" cy="5632311"/>
          </a:xfrm>
          <a:prstGeom prst="rect">
            <a:avLst/>
          </a:prstGeom>
          <a:noFill/>
        </p:spPr>
        <p:txBody>
          <a:bodyPr wrap="square" rtlCol="0">
            <a:spAutoFit/>
          </a:bodyPr>
          <a:lstStyle/>
          <a:p>
            <a:pPr marL="342900" indent="-342900" algn="just">
              <a:buFont typeface="Arial"/>
              <a:buChar char="•"/>
            </a:pPr>
            <a:r>
              <a:rPr lang="en-US" sz="2000" dirty="0"/>
              <a:t>Thermal photons, radiated by the quark gluon plasma (</a:t>
            </a:r>
            <a:r>
              <a:rPr lang="en-US" sz="2000" dirty="0">
                <a:solidFill>
                  <a:srgbClr val="FF0000"/>
                </a:solidFill>
              </a:rPr>
              <a:t>“direct” photons,</a:t>
            </a:r>
            <a:r>
              <a:rPr lang="en-US" sz="2000" dirty="0"/>
              <a:t> not coming from decays of hadrons) reflect the temperature of  the system.</a:t>
            </a:r>
          </a:p>
          <a:p>
            <a:pPr marL="342900" indent="-342900" algn="just">
              <a:buFont typeface="Arial"/>
              <a:buChar char="•"/>
            </a:pPr>
            <a:endParaRPr lang="en-US" sz="2000" dirty="0"/>
          </a:p>
          <a:p>
            <a:pPr marL="342900" indent="-342900" algn="just">
              <a:buFont typeface="Arial"/>
              <a:buChar char="•"/>
            </a:pPr>
            <a:r>
              <a:rPr lang="en-US" sz="2000" dirty="0"/>
              <a:t>The inverse slope of the distribution of these photons suggests that the initial temperature of the system created by lead collisions is some trillion of degrees Kelvin.</a:t>
            </a:r>
          </a:p>
          <a:p>
            <a:pPr marL="342900" indent="-342900" algn="just">
              <a:buFont typeface="Arial"/>
              <a:buChar char="•"/>
            </a:pPr>
            <a:endParaRPr lang="en-US" sz="2000" dirty="0"/>
          </a:p>
          <a:p>
            <a:pPr marL="342900" indent="-342900" algn="just">
              <a:buFont typeface="Arial"/>
              <a:buChar char="•"/>
            </a:pPr>
            <a:r>
              <a:rPr lang="en-US" sz="2000" dirty="0"/>
              <a:t>This temperature is 250 000 times higher than the temperature in the core of the sun.</a:t>
            </a:r>
          </a:p>
          <a:p>
            <a:pPr marL="342900" indent="-342900" algn="just">
              <a:buFont typeface="Arial"/>
              <a:buChar char="•"/>
            </a:pPr>
            <a:endParaRPr lang="en-US" sz="2000" dirty="0"/>
          </a:p>
          <a:p>
            <a:pPr marL="342900" indent="-342900" algn="just">
              <a:buFont typeface="Arial"/>
              <a:buChar char="•"/>
            </a:pPr>
            <a:r>
              <a:rPr lang="en-US" sz="2000" dirty="0">
                <a:solidFill>
                  <a:srgbClr val="FF0000"/>
                </a:solidFill>
              </a:rPr>
              <a:t>The hottest piece of matter ever formed.</a:t>
            </a:r>
          </a:p>
        </p:txBody>
      </p:sp>
      <p:pic>
        <p:nvPicPr>
          <p:cNvPr id="9" name="Picture 8" descr="guinne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994" y="3974646"/>
            <a:ext cx="4365533" cy="2269365"/>
          </a:xfrm>
          <a:prstGeom prst="rect">
            <a:avLst/>
          </a:prstGeom>
        </p:spPr>
      </p:pic>
      <p:sp>
        <p:nvSpPr>
          <p:cNvPr id="10" name="TextBox 9"/>
          <p:cNvSpPr txBox="1"/>
          <p:nvPr/>
        </p:nvSpPr>
        <p:spPr>
          <a:xfrm>
            <a:off x="4860032" y="6165304"/>
            <a:ext cx="4023360" cy="369332"/>
          </a:xfrm>
          <a:prstGeom prst="rect">
            <a:avLst/>
          </a:prstGeom>
          <a:noFill/>
        </p:spPr>
        <p:txBody>
          <a:bodyPr wrap="square" rtlCol="0">
            <a:spAutoFit/>
          </a:bodyPr>
          <a:lstStyle/>
          <a:p>
            <a:r>
              <a:rPr lang="en-US" dirty="0">
                <a:solidFill>
                  <a:srgbClr val="FF0000"/>
                </a:solidFill>
              </a:rPr>
              <a:t>Before heavy ion collisions at LHC</a:t>
            </a:r>
          </a:p>
        </p:txBody>
      </p:sp>
      <p:sp>
        <p:nvSpPr>
          <p:cNvPr id="3" name="Slide Number Placeholder 2"/>
          <p:cNvSpPr>
            <a:spLocks noGrp="1"/>
          </p:cNvSpPr>
          <p:nvPr>
            <p:ph type="sldNum" sz="quarter" idx="12"/>
          </p:nvPr>
        </p:nvSpPr>
        <p:spPr/>
        <p:txBody>
          <a:bodyPr/>
          <a:lstStyle/>
          <a:p>
            <a:fld id="{8B9660DA-E739-CB4A-AEFC-82AEB23D0057}" type="slidenum">
              <a:rPr lang="en-US" smtClean="0"/>
              <a:t>47</a:t>
            </a:fld>
            <a:endParaRPr lang="en-US"/>
          </a:p>
        </p:txBody>
      </p:sp>
      <p:pic>
        <p:nvPicPr>
          <p:cNvPr id="4" name="Picture 3" descr="Directphot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245" y="708942"/>
            <a:ext cx="4006556" cy="2792066"/>
          </a:xfrm>
          <a:prstGeom prst="rect">
            <a:avLst/>
          </a:prstGeom>
        </p:spPr>
      </p:pic>
      <p:cxnSp>
        <p:nvCxnSpPr>
          <p:cNvPr id="11"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860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7384"/>
            <a:ext cx="9144000" cy="646331"/>
          </a:xfrm>
          <a:prstGeom prst="rect">
            <a:avLst/>
          </a:prstGeom>
          <a:noFill/>
        </p:spPr>
        <p:txBody>
          <a:bodyPr wrap="square" rtlCol="0">
            <a:spAutoFit/>
          </a:bodyPr>
          <a:lstStyle/>
          <a:p>
            <a:pPr algn="ctr"/>
            <a:r>
              <a:rPr lang="en-GB" sz="3600" dirty="0">
                <a:solidFill>
                  <a:srgbClr val="FF0000"/>
                </a:solidFill>
              </a:rPr>
              <a:t>Energy loss (jet quenching)</a:t>
            </a:r>
            <a:endParaRPr lang="en-US" sz="3600" dirty="0">
              <a:solidFill>
                <a:srgbClr val="FF0000"/>
              </a:solidFill>
            </a:endParaRPr>
          </a:p>
        </p:txBody>
      </p:sp>
      <p:pic>
        <p:nvPicPr>
          <p:cNvPr id="8" name="Picture 7" descr="cms2j.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 y="3282456"/>
            <a:ext cx="4574012" cy="3242888"/>
          </a:xfrm>
          <a:prstGeom prst="rect">
            <a:avLst/>
          </a:prstGeom>
        </p:spPr>
      </p:pic>
      <p:sp>
        <p:nvSpPr>
          <p:cNvPr id="9" name="TextBox 8"/>
          <p:cNvSpPr txBox="1"/>
          <p:nvPr/>
        </p:nvSpPr>
        <p:spPr>
          <a:xfrm>
            <a:off x="69996" y="5929535"/>
            <a:ext cx="4574012" cy="307777"/>
          </a:xfrm>
          <a:prstGeom prst="rect">
            <a:avLst/>
          </a:prstGeom>
          <a:noFill/>
        </p:spPr>
        <p:txBody>
          <a:bodyPr wrap="square" rtlCol="0">
            <a:spAutoFit/>
          </a:bodyPr>
          <a:lstStyle/>
          <a:p>
            <a:r>
              <a:rPr lang="en-US" sz="1400" dirty="0">
                <a:solidFill>
                  <a:srgbClr val="FFFF00"/>
                </a:solidFill>
              </a:rPr>
              <a:t>P</a:t>
            </a:r>
            <a:r>
              <a:rPr lang="en-GB" sz="1400" dirty="0" err="1">
                <a:solidFill>
                  <a:srgbClr val="FFFF00"/>
                </a:solidFill>
              </a:rPr>
              <a:t>roton</a:t>
            </a:r>
            <a:r>
              <a:rPr lang="en-GB" sz="1400" dirty="0">
                <a:solidFill>
                  <a:srgbClr val="FFFF00"/>
                </a:solidFill>
              </a:rPr>
              <a:t> collision event </a:t>
            </a:r>
            <a:r>
              <a:rPr lang="en-US" sz="1400" dirty="0">
                <a:solidFill>
                  <a:srgbClr val="FFFF00"/>
                </a:solidFill>
              </a:rPr>
              <a:t>–</a:t>
            </a:r>
            <a:r>
              <a:rPr lang="en-GB" sz="1400" dirty="0">
                <a:solidFill>
                  <a:srgbClr val="FFFF00"/>
                </a:solidFill>
              </a:rPr>
              <a:t> two jets with energy of </a:t>
            </a:r>
            <a:r>
              <a:rPr lang="el-GR" sz="1400" dirty="0">
                <a:solidFill>
                  <a:srgbClr val="FFFF00"/>
                </a:solidFill>
              </a:rPr>
              <a:t>~20 </a:t>
            </a:r>
            <a:r>
              <a:rPr lang="en-GB" sz="1400" dirty="0" err="1">
                <a:solidFill>
                  <a:srgbClr val="FFFF00"/>
                </a:solidFill>
              </a:rPr>
              <a:t>GeV</a:t>
            </a:r>
            <a:endParaRPr lang="en-US" sz="1400" dirty="0">
              <a:solidFill>
                <a:srgbClr val="FFFF00"/>
              </a:solidFill>
            </a:endParaRPr>
          </a:p>
        </p:txBody>
      </p:sp>
      <p:pic>
        <p:nvPicPr>
          <p:cNvPr id="11" name="Picture 10"/>
          <p:cNvPicPr>
            <a:picLocks noChangeAspect="1"/>
          </p:cNvPicPr>
          <p:nvPr/>
        </p:nvPicPr>
        <p:blipFill>
          <a:blip r:embed="rId3"/>
          <a:stretch>
            <a:fillRect/>
          </a:stretch>
        </p:blipFill>
        <p:spPr>
          <a:xfrm>
            <a:off x="4087502" y="729077"/>
            <a:ext cx="4988937" cy="3203979"/>
          </a:xfrm>
          <a:prstGeom prst="rect">
            <a:avLst/>
          </a:prstGeom>
        </p:spPr>
      </p:pic>
      <p:sp>
        <p:nvSpPr>
          <p:cNvPr id="2" name="TextBox 1"/>
          <p:cNvSpPr txBox="1"/>
          <p:nvPr/>
        </p:nvSpPr>
        <p:spPr>
          <a:xfrm>
            <a:off x="107504" y="1981289"/>
            <a:ext cx="3816424" cy="707886"/>
          </a:xfrm>
          <a:prstGeom prst="rect">
            <a:avLst/>
          </a:prstGeom>
          <a:noFill/>
        </p:spPr>
        <p:txBody>
          <a:bodyPr wrap="square" rtlCol="0">
            <a:spAutoFit/>
          </a:bodyPr>
          <a:lstStyle/>
          <a:p>
            <a:r>
              <a:rPr lang="en-GB" sz="2000" dirty="0" err="1">
                <a:solidFill>
                  <a:srgbClr val="FF0000"/>
                </a:solidFill>
              </a:rPr>
              <a:t>pp</a:t>
            </a:r>
            <a:r>
              <a:rPr lang="en-GB" sz="2000" dirty="0">
                <a:solidFill>
                  <a:srgbClr val="FF0000"/>
                </a:solidFill>
              </a:rPr>
              <a:t> collisions</a:t>
            </a:r>
            <a:r>
              <a:rPr lang="en-GB" sz="2000" dirty="0">
                <a:solidFill>
                  <a:srgbClr val="000000"/>
                </a:solidFill>
              </a:rPr>
              <a:t>: Jets going in opposite directions have ≈ equal energies</a:t>
            </a:r>
            <a:endParaRPr lang="en-US" sz="2000" dirty="0">
              <a:solidFill>
                <a:srgbClr val="000000"/>
              </a:solidFill>
            </a:endParaRPr>
          </a:p>
        </p:txBody>
      </p:sp>
      <p:sp>
        <p:nvSpPr>
          <p:cNvPr id="3" name="TextBox 2"/>
          <p:cNvSpPr txBox="1"/>
          <p:nvPr/>
        </p:nvSpPr>
        <p:spPr>
          <a:xfrm>
            <a:off x="4716016" y="4149080"/>
            <a:ext cx="4326106" cy="2308324"/>
          </a:xfrm>
          <a:prstGeom prst="rect">
            <a:avLst/>
          </a:prstGeom>
          <a:noFill/>
        </p:spPr>
        <p:txBody>
          <a:bodyPr wrap="square" rtlCol="0">
            <a:spAutoFit/>
          </a:bodyPr>
          <a:lstStyle/>
          <a:p>
            <a:r>
              <a:rPr lang="en-US" dirty="0">
                <a:solidFill>
                  <a:srgbClr val="FF0000"/>
                </a:solidFill>
              </a:rPr>
              <a:t>L</a:t>
            </a:r>
            <a:r>
              <a:rPr lang="en-GB" dirty="0" err="1">
                <a:solidFill>
                  <a:srgbClr val="FF0000"/>
                </a:solidFill>
              </a:rPr>
              <a:t>ead</a:t>
            </a:r>
            <a:r>
              <a:rPr lang="en-GB" dirty="0">
                <a:solidFill>
                  <a:srgbClr val="FF0000"/>
                </a:solidFill>
              </a:rPr>
              <a:t> ion collision event:</a:t>
            </a:r>
            <a:endParaRPr lang="el-GR" dirty="0">
              <a:solidFill>
                <a:srgbClr val="FF0000"/>
              </a:solidFill>
            </a:endParaRPr>
          </a:p>
          <a:p>
            <a:pPr marL="285750" indent="-285750">
              <a:buFont typeface="Arial"/>
              <a:buChar char="•"/>
            </a:pPr>
            <a:r>
              <a:rPr lang="en-US" dirty="0"/>
              <a:t>O</a:t>
            </a:r>
            <a:r>
              <a:rPr lang="en-GB" dirty="0"/>
              <a:t>ne jet has much less energy than the other.</a:t>
            </a:r>
          </a:p>
          <a:p>
            <a:pPr marL="285750" indent="-285750">
              <a:buFont typeface="Arial"/>
              <a:buChar char="•"/>
            </a:pPr>
            <a:r>
              <a:rPr lang="en-GB" dirty="0"/>
              <a:t>The jet produced near  the QGP surface has high energy whereas the one that traverses the QGP is absorbed and scattered by the dense medium losing big part of its energy.</a:t>
            </a:r>
            <a:endParaRPr lang="el-GR" dirty="0"/>
          </a:p>
        </p:txBody>
      </p:sp>
      <p:sp>
        <p:nvSpPr>
          <p:cNvPr id="4" name="TextBox 3"/>
          <p:cNvSpPr txBox="1"/>
          <p:nvPr/>
        </p:nvSpPr>
        <p:spPr>
          <a:xfrm>
            <a:off x="107504" y="749139"/>
            <a:ext cx="3621542" cy="1015663"/>
          </a:xfrm>
          <a:prstGeom prst="rect">
            <a:avLst/>
          </a:prstGeom>
          <a:noFill/>
        </p:spPr>
        <p:txBody>
          <a:bodyPr wrap="square" rtlCol="0">
            <a:spAutoFit/>
          </a:bodyPr>
          <a:lstStyle/>
          <a:p>
            <a:pPr algn="just"/>
            <a:r>
              <a:rPr lang="en-GB" sz="2000" dirty="0">
                <a:solidFill>
                  <a:srgbClr val="FF0000"/>
                </a:solidFill>
              </a:rPr>
              <a:t>One of the first announcements from the first lead ion run at LHC, (December</a:t>
            </a:r>
            <a:r>
              <a:rPr lang="el-GR" sz="2000" dirty="0">
                <a:solidFill>
                  <a:srgbClr val="FF0000"/>
                </a:solidFill>
              </a:rPr>
              <a:t> 2010)</a:t>
            </a:r>
            <a:r>
              <a:rPr lang="fr-CH" sz="2000" dirty="0">
                <a:solidFill>
                  <a:srgbClr val="FF0000"/>
                </a:solidFill>
              </a:rPr>
              <a:t>.</a:t>
            </a:r>
            <a:endParaRPr lang="en-US" sz="2000" dirty="0">
              <a:solidFill>
                <a:srgbClr val="FF0000"/>
              </a:solidFill>
            </a:endParaRPr>
          </a:p>
        </p:txBody>
      </p:sp>
      <p:cxnSp>
        <p:nvCxnSpPr>
          <p:cNvPr id="12"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156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131" y="692150"/>
            <a:ext cx="4019813" cy="2880866"/>
          </a:xfrm>
          <a:prstGeom prst="rect">
            <a:avLst/>
          </a:prstGeom>
        </p:spPr>
      </p:pic>
      <p:pic>
        <p:nvPicPr>
          <p:cNvPr id="6" name="Picture 5"/>
          <p:cNvPicPr>
            <a:picLocks noChangeAspect="1"/>
          </p:cNvPicPr>
          <p:nvPr/>
        </p:nvPicPr>
        <p:blipFill>
          <a:blip r:embed="rId3"/>
          <a:stretch>
            <a:fillRect/>
          </a:stretch>
        </p:blipFill>
        <p:spPr>
          <a:xfrm>
            <a:off x="0" y="3656751"/>
            <a:ext cx="3984251" cy="2855380"/>
          </a:xfrm>
          <a:prstGeom prst="rect">
            <a:avLst/>
          </a:prstGeom>
        </p:spPr>
      </p:pic>
      <p:sp>
        <p:nvSpPr>
          <p:cNvPr id="7" name="TextBox 6"/>
          <p:cNvSpPr txBox="1"/>
          <p:nvPr/>
        </p:nvSpPr>
        <p:spPr>
          <a:xfrm>
            <a:off x="4427984" y="1034875"/>
            <a:ext cx="4154582" cy="707886"/>
          </a:xfrm>
          <a:prstGeom prst="rect">
            <a:avLst/>
          </a:prstGeom>
          <a:noFill/>
          <a:ln>
            <a:solidFill>
              <a:srgbClr val="FFFFFF"/>
            </a:solidFill>
          </a:ln>
        </p:spPr>
        <p:txBody>
          <a:bodyPr wrap="square" rtlCol="0">
            <a:spAutoFit/>
          </a:bodyPr>
          <a:lstStyle/>
          <a:p>
            <a:r>
              <a:rPr lang="en-US" sz="2000" dirty="0">
                <a:solidFill>
                  <a:srgbClr val="000000"/>
                </a:solidFill>
              </a:rPr>
              <a:t>ALICE –</a:t>
            </a:r>
            <a:r>
              <a:rPr lang="en-GB" sz="2000" dirty="0">
                <a:solidFill>
                  <a:srgbClr val="000000"/>
                </a:solidFill>
              </a:rPr>
              <a:t> peripheral lead ion collisions- two jets</a:t>
            </a:r>
            <a:endParaRPr lang="en-US" sz="2000" dirty="0">
              <a:solidFill>
                <a:srgbClr val="000000"/>
              </a:solidFill>
            </a:endParaRPr>
          </a:p>
        </p:txBody>
      </p:sp>
      <p:sp>
        <p:nvSpPr>
          <p:cNvPr id="8" name="Rectangle 7"/>
          <p:cNvSpPr/>
          <p:nvPr/>
        </p:nvSpPr>
        <p:spPr>
          <a:xfrm>
            <a:off x="4339775" y="1952666"/>
            <a:ext cx="4572000" cy="1323439"/>
          </a:xfrm>
          <a:prstGeom prst="rect">
            <a:avLst/>
          </a:prstGeom>
          <a:ln>
            <a:solidFill>
              <a:srgbClr val="FFFFFF"/>
            </a:solidFill>
          </a:ln>
        </p:spPr>
        <p:txBody>
          <a:bodyPr>
            <a:spAutoFit/>
          </a:bodyPr>
          <a:lstStyle/>
          <a:p>
            <a:pPr algn="just"/>
            <a:r>
              <a:rPr lang="en-US" sz="2000" dirty="0"/>
              <a:t>ALICE –</a:t>
            </a:r>
            <a:r>
              <a:rPr lang="el-GR" sz="2000" dirty="0"/>
              <a:t> </a:t>
            </a:r>
            <a:r>
              <a:rPr lang="en-GB" sz="2000" dirty="0"/>
              <a:t>central lead ion collisions</a:t>
            </a:r>
          </a:p>
          <a:p>
            <a:pPr algn="just"/>
            <a:r>
              <a:rPr lang="el-GR" sz="2000" dirty="0"/>
              <a:t>1 </a:t>
            </a:r>
            <a:r>
              <a:rPr lang="en-GB" sz="2000" dirty="0"/>
              <a:t>jet is visible, the other has been absorbed while travelling through the QGP and does not come out</a:t>
            </a:r>
            <a:endParaRPr lang="en-US" sz="2000" dirty="0"/>
          </a:p>
        </p:txBody>
      </p:sp>
      <p:cxnSp>
        <p:nvCxnSpPr>
          <p:cNvPr id="10" name="Straight Arrow Connector 9"/>
          <p:cNvCxnSpPr>
            <a:stCxn id="7" idx="1"/>
          </p:cNvCxnSpPr>
          <p:nvPr/>
        </p:nvCxnSpPr>
        <p:spPr>
          <a:xfrm flipH="1">
            <a:off x="3131842" y="1388818"/>
            <a:ext cx="1296142" cy="6000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699792" y="2707270"/>
            <a:ext cx="1639983" cy="15858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50436" y="5097021"/>
            <a:ext cx="184666" cy="369332"/>
          </a:xfrm>
          <a:prstGeom prst="rect">
            <a:avLst/>
          </a:prstGeom>
          <a:noFill/>
        </p:spPr>
        <p:txBody>
          <a:bodyPr wrap="none" rtlCol="0">
            <a:spAutoFit/>
          </a:bodyPr>
          <a:lstStyle/>
          <a:p>
            <a:endParaRPr lang="en-US" dirty="0"/>
          </a:p>
        </p:txBody>
      </p:sp>
      <p:pic>
        <p:nvPicPr>
          <p:cNvPr id="15" name="Picture 14" descr="Je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541832"/>
            <a:ext cx="3970842" cy="3168565"/>
          </a:xfrm>
          <a:prstGeom prst="rect">
            <a:avLst/>
          </a:prstGeom>
        </p:spPr>
      </p:pic>
      <p:sp>
        <p:nvSpPr>
          <p:cNvPr id="11" name="TextBox 10"/>
          <p:cNvSpPr txBox="1"/>
          <p:nvPr/>
        </p:nvSpPr>
        <p:spPr>
          <a:xfrm>
            <a:off x="0" y="-27384"/>
            <a:ext cx="9144000" cy="646331"/>
          </a:xfrm>
          <a:prstGeom prst="rect">
            <a:avLst/>
          </a:prstGeom>
          <a:noFill/>
        </p:spPr>
        <p:txBody>
          <a:bodyPr wrap="square" rtlCol="0">
            <a:spAutoFit/>
          </a:bodyPr>
          <a:lstStyle/>
          <a:p>
            <a:pPr algn="ctr"/>
            <a:r>
              <a:rPr lang="en-GB" sz="3600" dirty="0">
                <a:solidFill>
                  <a:srgbClr val="FF0000"/>
                </a:solidFill>
              </a:rPr>
              <a:t>Energy loss (jet quenching)</a:t>
            </a:r>
            <a:endParaRPr lang="en-US" sz="3600" dirty="0">
              <a:solidFill>
                <a:srgbClr val="FF0000"/>
              </a:solidFill>
            </a:endParaRPr>
          </a:p>
        </p:txBody>
      </p:sp>
      <p:cxnSp>
        <p:nvCxnSpPr>
          <p:cNvPr id="13"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653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584775"/>
          </a:xfrm>
          <a:prstGeom prst="rect">
            <a:avLst/>
          </a:prstGeom>
          <a:noFill/>
        </p:spPr>
        <p:txBody>
          <a:bodyPr wrap="square" rtlCol="0">
            <a:spAutoFit/>
          </a:bodyPr>
          <a:lstStyle/>
          <a:p>
            <a:pPr algn="ctr"/>
            <a:r>
              <a:rPr lang="it-IT" sz="3200" b="1" dirty="0" err="1">
                <a:solidFill>
                  <a:srgbClr val="FF0000"/>
                </a:solidFill>
              </a:rPr>
              <a:t>Perchè</a:t>
            </a:r>
            <a:r>
              <a:rPr lang="it-IT" sz="3200" b="1" dirty="0">
                <a:solidFill>
                  <a:srgbClr val="FF0000"/>
                </a:solidFill>
              </a:rPr>
              <a:t> accelerare le particelle? </a:t>
            </a:r>
          </a:p>
        </p:txBody>
      </p:sp>
      <p:cxnSp>
        <p:nvCxnSpPr>
          <p:cNvPr id="3" name="Connettore 1 2"/>
          <p:cNvCxnSpPr/>
          <p:nvPr/>
        </p:nvCxnSpPr>
        <p:spPr>
          <a:xfrm>
            <a:off x="251520" y="5486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 Box 3"/>
          <p:cNvSpPr/>
          <p:nvPr/>
        </p:nvSpPr>
        <p:spPr>
          <a:xfrm>
            <a:off x="108000" y="627120"/>
            <a:ext cx="900756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ea typeface="DejaVu LGC Sans" pitchFamily="2"/>
                <a:cs typeface="DejaVu LGC Sans" pitchFamily="2"/>
              </a:rPr>
              <a:t>Per vedere il mondo microscopico non possiamo usare gli occhi</a:t>
            </a:r>
          </a:p>
        </p:txBody>
      </p:sp>
      <p:sp>
        <p:nvSpPr>
          <p:cNvPr id="6" name="Text Box 13"/>
          <p:cNvSpPr/>
          <p:nvPr/>
        </p:nvSpPr>
        <p:spPr>
          <a:xfrm>
            <a:off x="1611360" y="1119240"/>
            <a:ext cx="5742000"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ea typeface="DejaVu LGC Sans" pitchFamily="2"/>
                <a:cs typeface="DejaVu LGC Sans" pitchFamily="2"/>
              </a:rPr>
              <a:t>Ci dobbiamo servire di altri strumenti</a:t>
            </a:r>
          </a:p>
        </p:txBody>
      </p:sp>
      <p:sp>
        <p:nvSpPr>
          <p:cNvPr id="7" name="Text Box 24"/>
          <p:cNvSpPr/>
          <p:nvPr/>
        </p:nvSpPr>
        <p:spPr>
          <a:xfrm>
            <a:off x="251520" y="1751471"/>
            <a:ext cx="8634599" cy="52540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FF66"/>
          </a:solidFill>
          <a:ln w="9360">
            <a:solidFill>
              <a:srgbClr val="FF0000"/>
            </a:solidFill>
            <a:prstDash val="solid"/>
            <a:miter/>
          </a:ln>
        </p:spPr>
        <p:txBody>
          <a:bodyPr vert="horz" wrap="square" lIns="90000" tIns="46800" rIns="90000" bIns="46800" anchor="t" anchorCtr="0" compatLnSpc="0">
            <a:spAutoFit/>
          </a:bodyPr>
          <a:lstStyle/>
          <a:p>
            <a:pPr marL="0" marR="0" lvl="0" indent="0" rtl="0" hangingPunct="1">
              <a:buNone/>
              <a:tabLst/>
            </a:pPr>
            <a:r>
              <a:rPr lang="it-IT" sz="2800" b="1" dirty="0">
                <a:solidFill>
                  <a:srgbClr val="FF0000"/>
                </a:solidFill>
                <a:ea typeface="DejaVu LGC Sans" pitchFamily="2"/>
                <a:cs typeface="DejaVu LGC Sans" pitchFamily="2"/>
              </a:rPr>
              <a:t>riconosco parti con dimensioni </a:t>
            </a:r>
            <a:r>
              <a:rPr lang="en-US" sz="2800" b="1" dirty="0">
                <a:solidFill>
                  <a:srgbClr val="FF0000"/>
                </a:solidFill>
                <a:ea typeface="DejaVu LGC Sans" pitchFamily="2"/>
                <a:cs typeface="DejaVu LGC Sans" pitchFamily="2"/>
              </a:rPr>
              <a:t>~</a:t>
            </a:r>
            <a:r>
              <a:rPr lang="it-IT" sz="2800" b="1" dirty="0">
                <a:solidFill>
                  <a:srgbClr val="FF0000"/>
                </a:solidFill>
                <a:ea typeface="DejaVu LGC Sans" pitchFamily="2"/>
                <a:cs typeface="DejaVu LGC Sans" pitchFamily="2"/>
              </a:rPr>
              <a:t> dimensione della sonda</a:t>
            </a:r>
          </a:p>
        </p:txBody>
      </p:sp>
      <p:sp>
        <p:nvSpPr>
          <p:cNvPr id="8" name="Text Box 4"/>
          <p:cNvSpPr/>
          <p:nvPr/>
        </p:nvSpPr>
        <p:spPr>
          <a:xfrm>
            <a:off x="136440" y="2276872"/>
            <a:ext cx="9007560" cy="4696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Per vedere le particelle devo avere </a:t>
            </a:r>
            <a:r>
              <a:rPr lang="it-IT" sz="2400" dirty="0">
                <a:latin typeface="Arial" pitchFamily="18"/>
                <a:ea typeface="DejaVu LGC Sans" pitchFamily="2"/>
                <a:cs typeface="DejaVu LGC Sans" pitchFamily="2"/>
              </a:rPr>
              <a:t>“</a:t>
            </a:r>
            <a:r>
              <a:rPr lang="it-IT" sz="2400" dirty="0">
                <a:latin typeface="Liberation Serif" pitchFamily="18"/>
                <a:ea typeface="DejaVu LGC Sans" pitchFamily="2"/>
                <a:cs typeface="DejaVu LGC Sans" pitchFamily="2"/>
              </a:rPr>
              <a:t>sonde</a:t>
            </a:r>
            <a:r>
              <a:rPr lang="it-IT" sz="2400" dirty="0">
                <a:latin typeface="Arial" pitchFamily="18"/>
                <a:ea typeface="DejaVu LGC Sans" pitchFamily="2"/>
                <a:cs typeface="DejaVu LGC Sans" pitchFamily="2"/>
              </a:rPr>
              <a:t>”</a:t>
            </a:r>
            <a:r>
              <a:rPr lang="it-IT" sz="2400" dirty="0">
                <a:latin typeface="Liberation Serif" pitchFamily="18"/>
                <a:ea typeface="DejaVu LGC Sans" pitchFamily="2"/>
                <a:cs typeface="DejaVu LGC Sans" pitchFamily="2"/>
              </a:rPr>
              <a:t> piccolissime</a:t>
            </a:r>
          </a:p>
        </p:txBody>
      </p:sp>
      <p:sp>
        <p:nvSpPr>
          <p:cNvPr id="9" name="AutoShape 14"/>
          <p:cNvSpPr/>
          <p:nvPr/>
        </p:nvSpPr>
        <p:spPr>
          <a:xfrm>
            <a:off x="3923928" y="2708920"/>
            <a:ext cx="798480" cy="864096"/>
          </a:xfrm>
          <a:custGeom>
            <a:avLst>
              <a:gd name="f0" fmla="val 162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FF0000"/>
          </a:solidFill>
          <a:ln w="57240">
            <a:solidFill>
              <a:srgbClr val="0099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1" name="Rectangle 17"/>
          <p:cNvSpPr/>
          <p:nvPr/>
        </p:nvSpPr>
        <p:spPr>
          <a:xfrm>
            <a:off x="0" y="4398332"/>
            <a:ext cx="6218280" cy="12025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ctr" anchorCtr="0" compatLnSpc="0">
            <a:spAutoFit/>
          </a:bodyPr>
          <a:lstStyle/>
          <a:p>
            <a:pPr marL="0" marR="0" lvl="0" indent="0" rtl="0" hangingPunct="1">
              <a:spcBef>
                <a:spcPts val="1500"/>
              </a:spcBef>
              <a:spcAft>
                <a:spcPts val="0"/>
              </a:spcAft>
              <a:buNone/>
              <a:tabLst/>
            </a:pPr>
            <a:r>
              <a:rPr lang="it-IT" sz="2400" dirty="0">
                <a:solidFill>
                  <a:srgbClr val="FF0000"/>
                </a:solidFill>
                <a:ea typeface="DejaVu LGC Sans" pitchFamily="2"/>
                <a:cs typeface="DejaVu LGC Sans" pitchFamily="2"/>
              </a:rPr>
              <a:t>dualismo onda-corpuscolo</a:t>
            </a:r>
            <a:r>
              <a:rPr lang="it-IT" sz="2400" dirty="0">
                <a:ea typeface="DejaVu LGC Sans" pitchFamily="2"/>
                <a:cs typeface="DejaVu LGC Sans" pitchFamily="2"/>
              </a:rPr>
              <a:t>: le particelle si comportano come onde e la loro dimensione è la lunghezza d’onda associata</a:t>
            </a:r>
          </a:p>
        </p:txBody>
      </p:sp>
      <p:grpSp>
        <p:nvGrpSpPr>
          <p:cNvPr id="12" name="Group 25"/>
          <p:cNvGrpSpPr/>
          <p:nvPr/>
        </p:nvGrpSpPr>
        <p:grpSpPr>
          <a:xfrm>
            <a:off x="6156176" y="4365104"/>
            <a:ext cx="2754360" cy="1274759"/>
            <a:chOff x="6361200" y="2340000"/>
            <a:chExt cx="2754360" cy="1274759"/>
          </a:xfrm>
        </p:grpSpPr>
        <p:pic>
          <p:nvPicPr>
            <p:cNvPr id="13" name="Picture 18"/>
            <p:cNvPicPr>
              <a:picLocks noChangeAspect="1"/>
            </p:cNvPicPr>
            <p:nvPr/>
          </p:nvPicPr>
          <p:blipFill>
            <a:blip r:embed="rId2" cstate="print">
              <a:alphaModFix/>
              <a:lum/>
            </a:blip>
            <a:srcRect l="4986" b="28475"/>
            <a:stretch>
              <a:fillRect/>
            </a:stretch>
          </p:blipFill>
          <p:spPr>
            <a:xfrm>
              <a:off x="6364440" y="2516040"/>
              <a:ext cx="2751120" cy="1098719"/>
            </a:xfrm>
            <a:prstGeom prst="rect">
              <a:avLst/>
            </a:prstGeom>
            <a:noFill/>
            <a:ln>
              <a:noFill/>
            </a:ln>
          </p:spPr>
        </p:pic>
        <p:sp>
          <p:nvSpPr>
            <p:cNvPr id="14" name="Text Box 24"/>
            <p:cNvSpPr/>
            <p:nvPr/>
          </p:nvSpPr>
          <p:spPr>
            <a:xfrm>
              <a:off x="6361200" y="2340000"/>
              <a:ext cx="4888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el-GR" sz="2400">
                  <a:latin typeface="Liberation Serif" pitchFamily="18"/>
                  <a:ea typeface="DejaVu LGC Sans" pitchFamily="2"/>
                  <a:cs typeface="DejaVu LGC Sans" pitchFamily="2"/>
                </a:rPr>
                <a:t>λ</a:t>
              </a:r>
            </a:p>
          </p:txBody>
        </p:sp>
      </p:grpSp>
      <p:sp>
        <p:nvSpPr>
          <p:cNvPr id="15" name="Text Box 16"/>
          <p:cNvSpPr/>
          <p:nvPr/>
        </p:nvSpPr>
        <p:spPr>
          <a:xfrm>
            <a:off x="107504" y="5861311"/>
            <a:ext cx="9036496" cy="4638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el-GR" sz="2400" dirty="0">
                <a:latin typeface="Liberation Serif" pitchFamily="18"/>
                <a:ea typeface="DejaVu LGC Sans" pitchFamily="2"/>
                <a:cs typeface="DejaVu LGC Sans" pitchFamily="2"/>
              </a:rPr>
              <a:t>λ</a:t>
            </a:r>
            <a:r>
              <a:rPr lang="en-US" sz="2400" dirty="0">
                <a:latin typeface="Liberation Serif" pitchFamily="18"/>
                <a:ea typeface="DejaVu LGC Sans" pitchFamily="2"/>
                <a:cs typeface="DejaVu LGC Sans" pitchFamily="2"/>
              </a:rPr>
              <a:t>~ 1/p   </a:t>
            </a:r>
            <a:r>
              <a:rPr lang="it-IT" sz="2400" dirty="0">
                <a:latin typeface="Liberation Serif" pitchFamily="18"/>
                <a:ea typeface="DejaVu LGC Sans" pitchFamily="2"/>
                <a:cs typeface="DejaVu LGC Sans" pitchFamily="2"/>
              </a:rPr>
              <a:t> </a:t>
            </a:r>
            <a:r>
              <a:rPr lang="it-IT" sz="2400" dirty="0">
                <a:ea typeface="DejaVu LGC Sans" pitchFamily="2"/>
                <a:cs typeface="DejaVu LGC Sans" pitchFamily="2"/>
              </a:rPr>
              <a:t>p è la quantità di moto (proporzionale all’energia)</a:t>
            </a:r>
          </a:p>
        </p:txBody>
      </p:sp>
      <p:sp>
        <p:nvSpPr>
          <p:cNvPr id="16" name="Segnaposto numero diapositiva 15"/>
          <p:cNvSpPr>
            <a:spLocks noGrp="1"/>
          </p:cNvSpPr>
          <p:nvPr>
            <p:ph type="sldNum" sz="quarter" idx="12"/>
          </p:nvPr>
        </p:nvSpPr>
        <p:spPr/>
        <p:txBody>
          <a:bodyPr/>
          <a:lstStyle/>
          <a:p>
            <a:fld id="{B007B441-5312-499D-93C3-6E37886527FA}" type="slidenum">
              <a:rPr lang="it-IT" smtClean="0"/>
              <a:pPr/>
              <a:t>5</a:t>
            </a:fld>
            <a:endParaRPr lang="it-IT"/>
          </a:p>
        </p:txBody>
      </p:sp>
      <p:sp>
        <p:nvSpPr>
          <p:cNvPr id="17" name="Text Box 24"/>
          <p:cNvSpPr/>
          <p:nvPr/>
        </p:nvSpPr>
        <p:spPr>
          <a:xfrm>
            <a:off x="3029681" y="3701071"/>
            <a:ext cx="2694447" cy="44800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FF66"/>
          </a:solidFill>
          <a:ln w="9360">
            <a:solidFill>
              <a:srgbClr val="FF0000"/>
            </a:solidFill>
            <a:prstDash val="solid"/>
            <a:miter/>
          </a:ln>
        </p:spPr>
        <p:txBody>
          <a:bodyPr vert="horz" wrap="square" lIns="90000" tIns="46800" rIns="90000" bIns="46800" anchor="t" anchorCtr="0" compatLnSpc="0">
            <a:spAutoFit/>
          </a:bodyPr>
          <a:lstStyle/>
          <a:p>
            <a:pPr marL="0" marR="0" lvl="0" indent="0" rtl="0" hangingPunct="1">
              <a:buNone/>
              <a:tabLst/>
            </a:pPr>
            <a:r>
              <a:rPr lang="it-IT" sz="2400" b="1" dirty="0">
                <a:solidFill>
                  <a:srgbClr val="FF0000"/>
                </a:solidFill>
                <a:latin typeface="Liberation Serif" pitchFamily="18"/>
                <a:ea typeface="DejaVu LGC Sans" pitchFamily="2"/>
                <a:cs typeface="DejaVu LGC Sans" pitchFamily="2"/>
              </a:rPr>
              <a:t>Particelle stesse</a:t>
            </a:r>
          </a:p>
        </p:txBody>
      </p:sp>
      <p:sp>
        <p:nvSpPr>
          <p:cNvPr id="18" name="Text Box 21"/>
          <p:cNvSpPr/>
          <p:nvPr/>
        </p:nvSpPr>
        <p:spPr>
          <a:xfrm>
            <a:off x="0" y="2420888"/>
            <a:ext cx="9144000" cy="22489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66"/>
          </a:solidFill>
          <a:ln w="9360">
            <a:solidFill>
              <a:srgbClr val="FF0000"/>
            </a:solidFill>
            <a:prstDash val="solid"/>
            <a:miter/>
          </a:ln>
        </p:spPr>
        <p:txBody>
          <a:bodyPr vert="horz" wrap="square" lIns="90000" tIns="46800" rIns="90000" bIns="46800" anchor="t" anchorCtr="0" compatLnSpc="0">
            <a:spAutoFit/>
          </a:bodyPr>
          <a:lstStyle/>
          <a:p>
            <a:pPr marL="0" marR="0" lvl="0" indent="0" algn="ctr" rtl="0" hangingPunct="1">
              <a:buNone/>
              <a:tabLst/>
            </a:pPr>
            <a:r>
              <a:rPr lang="it-IT" sz="2800" b="1" dirty="0">
                <a:solidFill>
                  <a:srgbClr val="FF0000"/>
                </a:solidFill>
                <a:ea typeface="DejaVu LGC Sans" pitchFamily="2"/>
                <a:cs typeface="DejaVu LGC Sans" pitchFamily="2"/>
              </a:rPr>
              <a:t>Se voglio vedere oggetti piccoli </a:t>
            </a:r>
            <a:r>
              <a:rPr lang="it-IT" sz="2800" b="1" dirty="0">
                <a:solidFill>
                  <a:srgbClr val="FF0000"/>
                </a:solidFill>
                <a:ea typeface="DejaVu LGC Sans" pitchFamily="2"/>
                <a:cs typeface="DejaVu LGC Sans" pitchFamily="2"/>
                <a:sym typeface="Wingdings" pitchFamily="2" charset="2"/>
              </a:rPr>
              <a:t> </a:t>
            </a:r>
            <a:r>
              <a:rPr lang="it-IT" sz="2800" b="1" dirty="0">
                <a:solidFill>
                  <a:srgbClr val="FF0000"/>
                </a:solidFill>
                <a:latin typeface="Symbol" charset="2"/>
                <a:ea typeface="DejaVu LGC Sans" pitchFamily="2"/>
                <a:cs typeface="Symbol" charset="2"/>
                <a:sym typeface="Wingdings" pitchFamily="2" charset="2"/>
              </a:rPr>
              <a:t>l</a:t>
            </a:r>
            <a:r>
              <a:rPr lang="it-IT" sz="2800" b="1" dirty="0">
                <a:solidFill>
                  <a:srgbClr val="FF0000"/>
                </a:solidFill>
                <a:ea typeface="DejaVu LGC Sans" pitchFamily="2"/>
                <a:cs typeface="DejaVu LGC Sans" pitchFamily="2"/>
                <a:sym typeface="Wingdings" pitchFamily="2" charset="2"/>
              </a:rPr>
              <a:t> PICCOLA  particelle con GRANDE ENERGIA</a:t>
            </a:r>
            <a:endParaRPr lang="it-IT" sz="2800" b="1" dirty="0">
              <a:solidFill>
                <a:srgbClr val="FF0000"/>
              </a:solidFill>
              <a:ea typeface="DejaVu LGC Sans" pitchFamily="2"/>
              <a:cs typeface="DejaVu LGC Sans" pitchFamily="2"/>
            </a:endParaRPr>
          </a:p>
          <a:p>
            <a:pPr marL="0" marR="0" lvl="0" indent="0" algn="ctr" rtl="0" hangingPunct="1">
              <a:buNone/>
              <a:tabLst/>
            </a:pPr>
            <a:endParaRPr lang="it-IT" sz="2800" b="1" dirty="0">
              <a:solidFill>
                <a:srgbClr val="FF0000"/>
              </a:solidFill>
              <a:ea typeface="DejaVu LGC Sans" pitchFamily="2"/>
              <a:cs typeface="DejaVu LGC Sans" pitchFamily="2"/>
            </a:endParaRPr>
          </a:p>
          <a:p>
            <a:pPr marL="0" marR="0" lvl="0" indent="0" algn="ctr" rtl="0" hangingPunct="1">
              <a:buNone/>
              <a:tabLst/>
            </a:pPr>
            <a:r>
              <a:rPr lang="it-IT" sz="2800" b="1" dirty="0">
                <a:solidFill>
                  <a:srgbClr val="FF0000"/>
                </a:solidFill>
                <a:ea typeface="DejaVu LGC Sans" pitchFamily="2"/>
                <a:cs typeface="DejaVu LGC Sans" pitchFamily="2"/>
              </a:rPr>
              <a:t>ACCELERATORI:</a:t>
            </a:r>
          </a:p>
          <a:p>
            <a:pPr marL="0" marR="0" lvl="0" indent="0" algn="ctr" rtl="0" hangingPunct="1">
              <a:buNone/>
              <a:tabLst/>
            </a:pPr>
            <a:r>
              <a:rPr lang="it-IT" sz="2800" b="1" dirty="0">
                <a:solidFill>
                  <a:srgbClr val="FF0000"/>
                </a:solidFill>
                <a:ea typeface="DejaVu LGC Sans" pitchFamily="2"/>
                <a:cs typeface="DejaVu LGC Sans" pitchFamily="2"/>
              </a:rPr>
              <a:t>PIU’ POTENTI SONO </a:t>
            </a:r>
            <a:r>
              <a:rPr lang="it-IT" sz="2800" b="1" dirty="0">
                <a:solidFill>
                  <a:srgbClr val="FF0000"/>
                </a:solidFill>
                <a:ea typeface="DejaVu LGC Sans" pitchFamily="2"/>
                <a:cs typeface="DejaVu LGC Sans" pitchFamily="2"/>
                <a:sym typeface="Wingdings"/>
              </a:rPr>
              <a:t></a:t>
            </a:r>
            <a:r>
              <a:rPr lang="it-IT" sz="2800" b="1" dirty="0">
                <a:solidFill>
                  <a:srgbClr val="FF0000"/>
                </a:solidFill>
                <a:ea typeface="DejaVu LGC Sans" pitchFamily="2"/>
                <a:cs typeface="DejaVu LGC Sans" pitchFamily="2"/>
              </a:rPr>
              <a:t> PIU’ VEDONO IL PICCOLO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427881"/>
          </a:xfrm>
        </p:spPr>
        <p:txBody>
          <a:bodyPr>
            <a:noAutofit/>
          </a:bodyPr>
          <a:lstStyle/>
          <a:p>
            <a:r>
              <a:rPr lang="en-GB" sz="3600" dirty="0">
                <a:solidFill>
                  <a:srgbClr val="FF0000"/>
                </a:solidFill>
                <a:latin typeface="+mn-lt"/>
              </a:rPr>
              <a:t>The J/</a:t>
            </a:r>
            <a:r>
              <a:rPr lang="el-GR" sz="3600" dirty="0">
                <a:solidFill>
                  <a:srgbClr val="FF0000"/>
                </a:solidFill>
                <a:latin typeface="+mn-lt"/>
              </a:rPr>
              <a:t>Ψ</a:t>
            </a:r>
            <a:r>
              <a:rPr lang="en-GB" sz="3600" dirty="0">
                <a:solidFill>
                  <a:srgbClr val="FF0000"/>
                </a:solidFill>
                <a:latin typeface="+mn-lt"/>
              </a:rPr>
              <a:t> mystery</a:t>
            </a:r>
            <a:endParaRPr lang="en-US" sz="3600" dirty="0">
              <a:solidFill>
                <a:srgbClr val="FF0000"/>
              </a:solidFill>
              <a:latin typeface="+mn-lt"/>
            </a:endParaRPr>
          </a:p>
        </p:txBody>
      </p:sp>
      <p:sp>
        <p:nvSpPr>
          <p:cNvPr id="3" name="Content Placeholder 2"/>
          <p:cNvSpPr>
            <a:spLocks noGrp="1"/>
          </p:cNvSpPr>
          <p:nvPr>
            <p:ph idx="1"/>
          </p:nvPr>
        </p:nvSpPr>
        <p:spPr>
          <a:xfrm>
            <a:off x="457200" y="770068"/>
            <a:ext cx="8229600" cy="5356095"/>
          </a:xfrm>
        </p:spPr>
        <p:txBody>
          <a:bodyPr>
            <a:normAutofit/>
          </a:bodyPr>
          <a:lstStyle/>
          <a:p>
            <a:pPr algn="just"/>
            <a:r>
              <a:rPr lang="en-GB" sz="2000" dirty="0"/>
              <a:t>J/</a:t>
            </a:r>
            <a:r>
              <a:rPr lang="el-GR" sz="2000" dirty="0"/>
              <a:t>Ψ </a:t>
            </a:r>
            <a:r>
              <a:rPr lang="en-GB" sz="2000" dirty="0"/>
              <a:t>Discovered in </a:t>
            </a:r>
            <a:r>
              <a:rPr lang="el-GR" sz="2000" dirty="0"/>
              <a:t>1974, </a:t>
            </a:r>
            <a:r>
              <a:rPr lang="en-GB" sz="2000" dirty="0"/>
              <a:t>almost simultaneously</a:t>
            </a:r>
            <a:r>
              <a:rPr lang="el-GR" sz="2000" dirty="0"/>
              <a:t>, </a:t>
            </a:r>
            <a:r>
              <a:rPr lang="en-GB" sz="2000" dirty="0"/>
              <a:t>at</a:t>
            </a:r>
            <a:r>
              <a:rPr lang="el-GR" sz="2000" dirty="0"/>
              <a:t> </a:t>
            </a:r>
            <a:r>
              <a:rPr lang="en-GB" sz="2000" dirty="0"/>
              <a:t>Brookhaven </a:t>
            </a:r>
            <a:r>
              <a:rPr lang="el-GR" sz="2000" dirty="0"/>
              <a:t>(</a:t>
            </a:r>
            <a:r>
              <a:rPr lang="en-GB" sz="2000" dirty="0"/>
              <a:t>proton-nuclei</a:t>
            </a:r>
            <a:r>
              <a:rPr lang="el-GR" sz="2000" dirty="0"/>
              <a:t> </a:t>
            </a:r>
            <a:r>
              <a:rPr lang="en-GB" sz="2000" dirty="0"/>
              <a:t>collisions</a:t>
            </a:r>
            <a:r>
              <a:rPr lang="el-GR" sz="2000" dirty="0"/>
              <a:t>) </a:t>
            </a:r>
            <a:r>
              <a:rPr lang="en-GB" sz="2000" dirty="0"/>
              <a:t>and at </a:t>
            </a:r>
            <a:r>
              <a:rPr lang="el-GR" sz="2000" dirty="0"/>
              <a:t> </a:t>
            </a:r>
            <a:r>
              <a:rPr lang="en-GB" sz="2000" dirty="0"/>
              <a:t>SLAC (collisions</a:t>
            </a:r>
            <a:r>
              <a:rPr lang="el-GR" sz="2000" dirty="0"/>
              <a:t> </a:t>
            </a:r>
            <a:r>
              <a:rPr lang="en-GB" sz="2000" dirty="0" err="1"/>
              <a:t>e</a:t>
            </a:r>
            <a:r>
              <a:rPr lang="en-GB" sz="2000" baseline="30000" dirty="0" err="1"/>
              <a:t>+</a:t>
            </a:r>
            <a:r>
              <a:rPr lang="en-GB" sz="2000" dirty="0" err="1"/>
              <a:t>e</a:t>
            </a:r>
            <a:r>
              <a:rPr lang="en-GB" sz="2000" baseline="30000" dirty="0"/>
              <a:t>-</a:t>
            </a:r>
            <a:r>
              <a:rPr lang="el-GR" sz="2000" dirty="0"/>
              <a:t>)</a:t>
            </a:r>
            <a:r>
              <a:rPr lang="fr-CH" sz="2000" dirty="0"/>
              <a:t>.</a:t>
            </a:r>
          </a:p>
          <a:p>
            <a:pPr algn="just"/>
            <a:endParaRPr lang="el-GR" sz="2000" dirty="0"/>
          </a:p>
          <a:p>
            <a:pPr algn="just"/>
            <a:r>
              <a:rPr lang="en-US" sz="2000" dirty="0"/>
              <a:t>B</a:t>
            </a:r>
            <a:r>
              <a:rPr lang="en-GB" sz="2000" dirty="0" err="1"/>
              <a:t>ound</a:t>
            </a:r>
            <a:r>
              <a:rPr lang="en-GB" sz="2000" dirty="0"/>
              <a:t> state of a </a:t>
            </a:r>
            <a:r>
              <a:rPr lang="en-US" sz="2000" dirty="0">
                <a:solidFill>
                  <a:srgbClr val="FF0000"/>
                </a:solidFill>
              </a:rPr>
              <a:t>c</a:t>
            </a:r>
            <a:r>
              <a:rPr lang="el-GR" sz="2000" dirty="0">
                <a:solidFill>
                  <a:srgbClr val="FF0000"/>
                </a:solidFill>
              </a:rPr>
              <a:t> </a:t>
            </a:r>
            <a:r>
              <a:rPr lang="en-GB" sz="2000" dirty="0">
                <a:solidFill>
                  <a:srgbClr val="FF0000"/>
                </a:solidFill>
              </a:rPr>
              <a:t>quark</a:t>
            </a:r>
            <a:r>
              <a:rPr lang="el-GR" sz="2000" dirty="0">
                <a:solidFill>
                  <a:srgbClr val="FF0000"/>
                </a:solidFill>
              </a:rPr>
              <a:t> </a:t>
            </a:r>
            <a:r>
              <a:rPr lang="en-US" sz="2000" dirty="0">
                <a:solidFill>
                  <a:srgbClr val="FF0000"/>
                </a:solidFill>
              </a:rPr>
              <a:t> and a c</a:t>
            </a:r>
            <a:r>
              <a:rPr lang="el-GR" sz="2000" dirty="0">
                <a:solidFill>
                  <a:srgbClr val="FF0000"/>
                </a:solidFill>
              </a:rPr>
              <a:t> </a:t>
            </a:r>
            <a:r>
              <a:rPr lang="en-GB" sz="2000" dirty="0">
                <a:solidFill>
                  <a:srgbClr val="FF0000"/>
                </a:solidFill>
              </a:rPr>
              <a:t>anti-quark</a:t>
            </a:r>
            <a:r>
              <a:rPr lang="el-GR" sz="2000" dirty="0">
                <a:solidFill>
                  <a:srgbClr val="FF0000"/>
                </a:solidFill>
              </a:rPr>
              <a:t> </a:t>
            </a:r>
            <a:r>
              <a:rPr lang="el-GR" sz="2000" dirty="0"/>
              <a:t>(</a:t>
            </a:r>
            <a:r>
              <a:rPr lang="en-GB" sz="2000" dirty="0"/>
              <a:t>mass</a:t>
            </a:r>
            <a:r>
              <a:rPr lang="el-GR" sz="2000" dirty="0"/>
              <a:t> 3 </a:t>
            </a:r>
            <a:r>
              <a:rPr lang="en-GB" sz="2000" dirty="0" err="1"/>
              <a:t>GeV</a:t>
            </a:r>
            <a:r>
              <a:rPr lang="el-GR" sz="2000" dirty="0"/>
              <a:t>)</a:t>
            </a:r>
            <a:r>
              <a:rPr lang="fr-CH" sz="2000" dirty="0"/>
              <a:t>.</a:t>
            </a:r>
          </a:p>
          <a:p>
            <a:pPr algn="just"/>
            <a:endParaRPr lang="el-GR" sz="2000" dirty="0"/>
          </a:p>
          <a:p>
            <a:pPr algn="just"/>
            <a:r>
              <a:rPr lang="en-GB" sz="2000" dirty="0"/>
              <a:t>The two “object” that make the J/</a:t>
            </a:r>
            <a:r>
              <a:rPr lang="el-GR" sz="2000" dirty="0"/>
              <a:t>Ψ </a:t>
            </a:r>
            <a:r>
              <a:rPr lang="en-GB" sz="2000" dirty="0"/>
              <a:t>are bound due to strong interaction.</a:t>
            </a:r>
            <a:endParaRPr lang="el-GR" sz="2000" dirty="0"/>
          </a:p>
          <a:p>
            <a:pPr algn="just"/>
            <a:endParaRPr lang="el-GR" sz="2000" dirty="0"/>
          </a:p>
          <a:p>
            <a:pPr algn="just"/>
            <a:r>
              <a:rPr lang="en-GB" sz="2000" dirty="0"/>
              <a:t>Inside the quark gluon plasma, due to the high number of free colour charges, the binding between c-quark and c-antiquark becomes weaker, the </a:t>
            </a:r>
            <a:r>
              <a:rPr lang="en-GB" sz="2000" dirty="0">
                <a:solidFill>
                  <a:srgbClr val="FF0000"/>
                </a:solidFill>
              </a:rPr>
              <a:t>pair disintegrates and the J/</a:t>
            </a:r>
            <a:r>
              <a:rPr lang="el-GR" sz="2000" dirty="0">
                <a:solidFill>
                  <a:srgbClr val="FF0000"/>
                </a:solidFill>
              </a:rPr>
              <a:t>Ψ </a:t>
            </a:r>
            <a:r>
              <a:rPr lang="en-GB" sz="2000" dirty="0">
                <a:solidFill>
                  <a:srgbClr val="FF0000"/>
                </a:solidFill>
              </a:rPr>
              <a:t>disappears</a:t>
            </a:r>
            <a:r>
              <a:rPr lang="en-GB" sz="2000" dirty="0"/>
              <a:t>.</a:t>
            </a:r>
          </a:p>
          <a:p>
            <a:pPr algn="just"/>
            <a:endParaRPr lang="en-GB" sz="2000" dirty="0"/>
          </a:p>
          <a:p>
            <a:pPr algn="just"/>
            <a:r>
              <a:rPr lang="en-GB" sz="2000" dirty="0"/>
              <a:t>Suppression of the observed J/</a:t>
            </a:r>
            <a:r>
              <a:rPr lang="el-GR" sz="2000" dirty="0"/>
              <a:t>Ψ</a:t>
            </a:r>
            <a:r>
              <a:rPr lang="en-GB" sz="2000" dirty="0"/>
              <a:t> signal</a:t>
            </a:r>
            <a:r>
              <a:rPr lang="el-GR" sz="2000" dirty="0"/>
              <a:t> (</a:t>
            </a:r>
            <a:r>
              <a:rPr lang="en-GB" sz="2000" dirty="0"/>
              <a:t>J/</a:t>
            </a:r>
            <a:r>
              <a:rPr lang="el-GR" sz="2000" dirty="0"/>
              <a:t>Ψ  -&gt; μμ </a:t>
            </a:r>
            <a:r>
              <a:rPr lang="en-GB" sz="2000" dirty="0"/>
              <a:t>and </a:t>
            </a:r>
            <a:r>
              <a:rPr lang="el-GR" sz="2000" dirty="0"/>
              <a:t> </a:t>
            </a:r>
            <a:r>
              <a:rPr lang="en-GB" sz="2000" dirty="0"/>
              <a:t>J/</a:t>
            </a:r>
            <a:r>
              <a:rPr lang="el-GR" sz="2000" dirty="0"/>
              <a:t>Ψ -&gt; </a:t>
            </a:r>
            <a:r>
              <a:rPr lang="en-GB" sz="2000" dirty="0" err="1"/>
              <a:t>e</a:t>
            </a:r>
            <a:r>
              <a:rPr lang="en-GB" sz="2000" baseline="30000" dirty="0" err="1"/>
              <a:t>+</a:t>
            </a:r>
            <a:r>
              <a:rPr lang="en-GB" sz="2000" dirty="0" err="1"/>
              <a:t>e</a:t>
            </a:r>
            <a:r>
              <a:rPr lang="en-GB" sz="2000" baseline="30000" dirty="0"/>
              <a:t>-</a:t>
            </a:r>
            <a:r>
              <a:rPr lang="el-GR" sz="2000" dirty="0"/>
              <a:t>)</a:t>
            </a:r>
          </a:p>
          <a:p>
            <a:pPr marL="0" indent="0" algn="just">
              <a:buNone/>
            </a:pPr>
            <a:endParaRPr lang="en-GB" sz="2000" dirty="0"/>
          </a:p>
          <a:p>
            <a:pPr algn="just"/>
            <a:r>
              <a:rPr lang="en-GB" sz="2000" dirty="0"/>
              <a:t>Suppression depends on QGP temperature.</a:t>
            </a:r>
          </a:p>
          <a:p>
            <a:pPr marL="0" indent="0">
              <a:buNone/>
            </a:pPr>
            <a:r>
              <a:rPr lang="el-GR" sz="2000" dirty="0"/>
              <a:t> </a:t>
            </a:r>
            <a:endParaRPr lang="en-US" sz="2000" dirty="0"/>
          </a:p>
        </p:txBody>
      </p:sp>
      <p:cxnSp>
        <p:nvCxnSpPr>
          <p:cNvPr id="4"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859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2120" y="686509"/>
            <a:ext cx="3491880" cy="4430022"/>
          </a:xfrm>
        </p:spPr>
        <p:txBody>
          <a:bodyPr>
            <a:normAutofit/>
          </a:bodyPr>
          <a:lstStyle/>
          <a:p>
            <a:r>
              <a:rPr lang="en-GB" sz="1800" dirty="0">
                <a:solidFill>
                  <a:srgbClr val="FF0000"/>
                </a:solidFill>
              </a:rPr>
              <a:t>Regeneration of </a:t>
            </a:r>
            <a:r>
              <a:rPr lang="el-GR" sz="1800" dirty="0">
                <a:solidFill>
                  <a:srgbClr val="FF0000"/>
                </a:solidFill>
              </a:rPr>
              <a:t> </a:t>
            </a:r>
            <a:r>
              <a:rPr lang="en-GB" sz="1800" dirty="0">
                <a:solidFill>
                  <a:srgbClr val="FF0000"/>
                </a:solidFill>
              </a:rPr>
              <a:t>J</a:t>
            </a:r>
            <a:r>
              <a:rPr lang="el-GR" sz="1800" dirty="0">
                <a:solidFill>
                  <a:srgbClr val="FF0000"/>
                </a:solidFill>
              </a:rPr>
              <a:t>/Ψ</a:t>
            </a:r>
            <a:r>
              <a:rPr lang="en-GB" sz="1800" dirty="0">
                <a:solidFill>
                  <a:srgbClr val="FF0000"/>
                </a:solidFill>
              </a:rPr>
              <a:t> </a:t>
            </a:r>
            <a:r>
              <a:rPr lang="en-GB" sz="1800" dirty="0">
                <a:solidFill>
                  <a:srgbClr val="000000"/>
                </a:solidFill>
              </a:rPr>
              <a:t>at very central collisions</a:t>
            </a:r>
          </a:p>
          <a:p>
            <a:endParaRPr lang="en-GB" sz="1800" dirty="0">
              <a:solidFill>
                <a:srgbClr val="000000"/>
              </a:solidFill>
            </a:endParaRPr>
          </a:p>
          <a:p>
            <a:r>
              <a:rPr lang="en-GB" sz="1800" dirty="0">
                <a:solidFill>
                  <a:srgbClr val="000000"/>
                </a:solidFill>
              </a:rPr>
              <a:t>Two competing phenomena</a:t>
            </a:r>
            <a:endParaRPr lang="el-GR" sz="1800" dirty="0">
              <a:solidFill>
                <a:srgbClr val="000000"/>
              </a:solidFill>
            </a:endParaRPr>
          </a:p>
          <a:p>
            <a:endParaRPr lang="el-GR" sz="1800" dirty="0">
              <a:solidFill>
                <a:srgbClr val="000000"/>
              </a:solidFill>
            </a:endParaRPr>
          </a:p>
          <a:p>
            <a:r>
              <a:rPr lang="en-GB" sz="1800" dirty="0">
                <a:solidFill>
                  <a:srgbClr val="000000"/>
                </a:solidFill>
              </a:rPr>
              <a:t>Suppression of J</a:t>
            </a:r>
            <a:r>
              <a:rPr lang="el-GR" sz="1800" dirty="0">
                <a:solidFill>
                  <a:srgbClr val="000000"/>
                </a:solidFill>
              </a:rPr>
              <a:t>/Ψ </a:t>
            </a:r>
            <a:r>
              <a:rPr lang="en-GB" sz="1800" dirty="0">
                <a:solidFill>
                  <a:srgbClr val="000000"/>
                </a:solidFill>
              </a:rPr>
              <a:t>due to interaction with the quark gluon plasma </a:t>
            </a:r>
            <a:r>
              <a:rPr lang="el-GR" sz="1800" dirty="0">
                <a:solidFill>
                  <a:srgbClr val="000000"/>
                </a:solidFill>
              </a:rPr>
              <a:t> </a:t>
            </a:r>
          </a:p>
          <a:p>
            <a:endParaRPr lang="el-GR" sz="1800" dirty="0">
              <a:solidFill>
                <a:srgbClr val="000000"/>
              </a:solidFill>
            </a:endParaRPr>
          </a:p>
          <a:p>
            <a:r>
              <a:rPr lang="en-GB" sz="1800" dirty="0">
                <a:solidFill>
                  <a:srgbClr val="000000"/>
                </a:solidFill>
              </a:rPr>
              <a:t>Creation of many J</a:t>
            </a:r>
            <a:r>
              <a:rPr lang="el-GR" sz="1800" dirty="0">
                <a:solidFill>
                  <a:srgbClr val="000000"/>
                </a:solidFill>
              </a:rPr>
              <a:t>/Ψ </a:t>
            </a:r>
            <a:r>
              <a:rPr lang="en-GB" sz="1800" dirty="0">
                <a:solidFill>
                  <a:srgbClr val="000000"/>
                </a:solidFill>
              </a:rPr>
              <a:t>due to the high number of</a:t>
            </a:r>
            <a:r>
              <a:rPr lang="el-GR" sz="1800" dirty="0">
                <a:solidFill>
                  <a:srgbClr val="000000"/>
                </a:solidFill>
              </a:rPr>
              <a:t> </a:t>
            </a:r>
            <a:r>
              <a:rPr lang="en-GB" sz="1800" dirty="0">
                <a:solidFill>
                  <a:srgbClr val="000000"/>
                </a:solidFill>
              </a:rPr>
              <a:t>c</a:t>
            </a:r>
            <a:r>
              <a:rPr lang="el-GR" sz="1800" dirty="0">
                <a:solidFill>
                  <a:srgbClr val="000000"/>
                </a:solidFill>
              </a:rPr>
              <a:t> </a:t>
            </a:r>
            <a:r>
              <a:rPr lang="en-US" sz="1800" dirty="0">
                <a:solidFill>
                  <a:srgbClr val="000000"/>
                </a:solidFill>
              </a:rPr>
              <a:t>–</a:t>
            </a:r>
            <a:r>
              <a:rPr lang="el-GR" sz="1800" dirty="0">
                <a:solidFill>
                  <a:srgbClr val="000000"/>
                </a:solidFill>
              </a:rPr>
              <a:t> </a:t>
            </a:r>
            <a:r>
              <a:rPr lang="en-GB" sz="1800" dirty="0">
                <a:solidFill>
                  <a:srgbClr val="000000"/>
                </a:solidFill>
              </a:rPr>
              <a:t>anti</a:t>
            </a:r>
            <a:r>
              <a:rPr lang="el-GR" sz="1800" dirty="0">
                <a:solidFill>
                  <a:srgbClr val="000000"/>
                </a:solidFill>
              </a:rPr>
              <a:t>-</a:t>
            </a:r>
            <a:r>
              <a:rPr lang="en-GB" sz="1800" dirty="0">
                <a:solidFill>
                  <a:srgbClr val="000000"/>
                </a:solidFill>
              </a:rPr>
              <a:t>c</a:t>
            </a:r>
            <a:r>
              <a:rPr lang="el-GR" sz="1800" dirty="0">
                <a:solidFill>
                  <a:srgbClr val="000000"/>
                </a:solidFill>
              </a:rPr>
              <a:t> </a:t>
            </a:r>
            <a:r>
              <a:rPr lang="en-GB" sz="1800" dirty="0">
                <a:solidFill>
                  <a:srgbClr val="000000"/>
                </a:solidFill>
              </a:rPr>
              <a:t>pairs created from the huge collision energy</a:t>
            </a:r>
            <a:endParaRPr lang="en-US" sz="1800" dirty="0">
              <a:solidFill>
                <a:srgbClr val="000000"/>
              </a:solidFill>
            </a:endParaRPr>
          </a:p>
        </p:txBody>
      </p:sp>
      <p:pic>
        <p:nvPicPr>
          <p:cNvPr id="4" name="Picture 3"/>
          <p:cNvPicPr>
            <a:picLocks noChangeAspect="1"/>
          </p:cNvPicPr>
          <p:nvPr/>
        </p:nvPicPr>
        <p:blipFill>
          <a:blip r:embed="rId2"/>
          <a:stretch>
            <a:fillRect/>
          </a:stretch>
        </p:blipFill>
        <p:spPr>
          <a:xfrm>
            <a:off x="179512" y="770067"/>
            <a:ext cx="5430311" cy="3955077"/>
          </a:xfrm>
          <a:prstGeom prst="rect">
            <a:avLst/>
          </a:prstGeom>
        </p:spPr>
      </p:pic>
      <p:sp>
        <p:nvSpPr>
          <p:cNvPr id="6" name="Rectangle 5"/>
          <p:cNvSpPr/>
          <p:nvPr/>
        </p:nvSpPr>
        <p:spPr>
          <a:xfrm>
            <a:off x="179512" y="5229200"/>
            <a:ext cx="5513970" cy="1477328"/>
          </a:xfrm>
          <a:prstGeom prst="rect">
            <a:avLst/>
          </a:prstGeom>
          <a:ln w="38100" cmpd="sng">
            <a:solidFill>
              <a:srgbClr val="FF0000"/>
            </a:solidFill>
          </a:ln>
        </p:spPr>
        <p:txBody>
          <a:bodyPr wrap="square">
            <a:spAutoFit/>
          </a:bodyPr>
          <a:lstStyle/>
          <a:p>
            <a:r>
              <a:rPr lang="en-US" sz="2400" dirty="0">
                <a:solidFill>
                  <a:srgbClr val="FF0000"/>
                </a:solidFill>
              </a:rPr>
              <a:t>Nuclear modification factor  </a:t>
            </a:r>
            <a:r>
              <a:rPr lang="en-US" sz="2400" i="1" dirty="0">
                <a:solidFill>
                  <a:srgbClr val="FF0000"/>
                </a:solidFill>
              </a:rPr>
              <a:t>R</a:t>
            </a:r>
            <a:r>
              <a:rPr lang="en-US" sz="2400" baseline="-25000" dirty="0">
                <a:solidFill>
                  <a:srgbClr val="FF0000"/>
                </a:solidFill>
              </a:rPr>
              <a:t>AA </a:t>
            </a:r>
            <a:r>
              <a:rPr lang="en-US" sz="2400" dirty="0">
                <a:solidFill>
                  <a:srgbClr val="000000"/>
                </a:solidFill>
              </a:rPr>
              <a:t>=</a:t>
            </a:r>
          </a:p>
          <a:p>
            <a:endParaRPr lang="en-GB" dirty="0">
              <a:solidFill>
                <a:srgbClr val="000000"/>
              </a:solidFill>
            </a:endParaRPr>
          </a:p>
          <a:p>
            <a:r>
              <a:rPr lang="en-GB" dirty="0">
                <a:solidFill>
                  <a:srgbClr val="000000"/>
                </a:solidFill>
              </a:rPr>
              <a:t>number of J/</a:t>
            </a:r>
            <a:r>
              <a:rPr lang="el-GR" dirty="0">
                <a:solidFill>
                  <a:srgbClr val="000000"/>
                </a:solidFill>
              </a:rPr>
              <a:t>Ψ </a:t>
            </a:r>
            <a:r>
              <a:rPr lang="en-GB" dirty="0">
                <a:solidFill>
                  <a:srgbClr val="000000"/>
                </a:solidFill>
              </a:rPr>
              <a:t>observed in lead ion collisions </a:t>
            </a:r>
          </a:p>
          <a:p>
            <a:r>
              <a:rPr lang="en-GB" baseline="30000" dirty="0">
                <a:solidFill>
                  <a:srgbClr val="000000"/>
                </a:solidFill>
              </a:rPr>
              <a:t>_____________________________________________________________</a:t>
            </a:r>
          </a:p>
          <a:p>
            <a:r>
              <a:rPr lang="en-GB" dirty="0">
                <a:solidFill>
                  <a:srgbClr val="000000"/>
                </a:solidFill>
              </a:rPr>
              <a:t>number of J/</a:t>
            </a:r>
            <a:r>
              <a:rPr lang="el-GR" dirty="0">
                <a:solidFill>
                  <a:srgbClr val="000000"/>
                </a:solidFill>
              </a:rPr>
              <a:t>Ψ </a:t>
            </a:r>
            <a:r>
              <a:rPr lang="en-GB" dirty="0">
                <a:solidFill>
                  <a:srgbClr val="000000"/>
                </a:solidFill>
              </a:rPr>
              <a:t>observed in proton collisions </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689622"/>
            <a:ext cx="2991307" cy="2107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Title 1"/>
          <p:cNvSpPr>
            <a:spLocks noGrp="1"/>
          </p:cNvSpPr>
          <p:nvPr>
            <p:ph type="title"/>
          </p:nvPr>
        </p:nvSpPr>
        <p:spPr>
          <a:xfrm>
            <a:off x="0" y="44624"/>
            <a:ext cx="9144000" cy="427881"/>
          </a:xfrm>
        </p:spPr>
        <p:txBody>
          <a:bodyPr>
            <a:noAutofit/>
          </a:bodyPr>
          <a:lstStyle/>
          <a:p>
            <a:r>
              <a:rPr lang="en-GB" sz="3600" dirty="0">
                <a:solidFill>
                  <a:srgbClr val="FF0000"/>
                </a:solidFill>
                <a:latin typeface="+mn-lt"/>
              </a:rPr>
              <a:t>The J/</a:t>
            </a:r>
            <a:r>
              <a:rPr lang="el-GR" sz="3600" dirty="0">
                <a:solidFill>
                  <a:srgbClr val="FF0000"/>
                </a:solidFill>
                <a:latin typeface="+mn-lt"/>
              </a:rPr>
              <a:t>Ψ</a:t>
            </a:r>
            <a:r>
              <a:rPr lang="en-GB" sz="3600" dirty="0">
                <a:solidFill>
                  <a:srgbClr val="FF0000"/>
                </a:solidFill>
                <a:latin typeface="+mn-lt"/>
              </a:rPr>
              <a:t> mystery</a:t>
            </a:r>
            <a:endParaRPr lang="en-US" sz="3600" dirty="0">
              <a:solidFill>
                <a:srgbClr val="FF0000"/>
              </a:solidFill>
              <a:latin typeface="+mn-lt"/>
            </a:endParaRPr>
          </a:p>
        </p:txBody>
      </p:sp>
      <p:cxnSp>
        <p:nvCxnSpPr>
          <p:cNvPr id="9" name="Connettore 1 1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331640" y="4437112"/>
            <a:ext cx="0" cy="79208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572000" y="4437112"/>
            <a:ext cx="0" cy="79208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3478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9"/>
          <p:cNvGrpSpPr/>
          <p:nvPr/>
        </p:nvGrpSpPr>
        <p:grpSpPr>
          <a:xfrm>
            <a:off x="6444208" y="4221088"/>
            <a:ext cx="1463761" cy="1162080"/>
            <a:chOff x="1665359" y="4667400"/>
            <a:chExt cx="1463761" cy="1162080"/>
          </a:xfrm>
        </p:grpSpPr>
        <p:sp>
          <p:nvSpPr>
            <p:cNvPr id="38" name="Rectangle 40"/>
            <p:cNvSpPr/>
            <p:nvPr/>
          </p:nvSpPr>
          <p:spPr>
            <a:xfrm>
              <a:off x="1665359" y="4683240"/>
              <a:ext cx="362160" cy="1130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0000"/>
            </a:solidFill>
            <a:ln>
              <a:noFill/>
            </a:ln>
            <a:scene3d>
              <a:camera prst="legacyObliqueBottomLeft"/>
              <a:lightRig rig="legacyNormal3" dir="b"/>
            </a:scene3d>
            <a:sp3d extrusionH="457200" prstMaterial="legacyMetal">
              <a:bevelT w="13500" h="13500" prst="angle"/>
              <a:bevelB w="13500" h="13500" prst="angle"/>
              <a:extrusionClr>
                <a:srgbClr val="CC0000"/>
              </a:extrusionClr>
            </a:sp3d>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39" name="Rectangle 41"/>
            <p:cNvSpPr/>
            <p:nvPr/>
          </p:nvSpPr>
          <p:spPr>
            <a:xfrm>
              <a:off x="2751480" y="4699080"/>
              <a:ext cx="361799" cy="1130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0000"/>
            </a:solidFill>
            <a:ln>
              <a:noFill/>
            </a:ln>
            <a:scene3d>
              <a:camera prst="legacyObliqueBottomLeft"/>
              <a:lightRig rig="legacyNormal3" dir="b"/>
            </a:scene3d>
            <a:sp3d extrusionH="457200" prstMaterial="legacyMetal">
              <a:bevelT w="13500" h="13500" prst="angle"/>
              <a:bevelB w="13500" h="13500" prst="angle"/>
              <a:extrusionClr>
                <a:srgbClr val="CC0000"/>
              </a:extrusionClr>
            </a:sp3d>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40" name="Rectangle 43"/>
            <p:cNvSpPr/>
            <p:nvPr/>
          </p:nvSpPr>
          <p:spPr>
            <a:xfrm>
              <a:off x="1665359" y="4667400"/>
              <a:ext cx="381240" cy="53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ln>
            <a:scene3d>
              <a:camera prst="legacyObliqueBottomLeft"/>
              <a:lightRig rig="legacyNormal3" dir="b"/>
            </a:scene3d>
            <a:sp3d extrusionH="457200" prstMaterial="legacyPlastic">
              <a:bevelT w="13500" h="13500" prst="angle"/>
              <a:bevelB w="13500" h="13500" prst="angle"/>
              <a:extrusionClr>
                <a:srgbClr val="FFFFFF"/>
              </a:extrusionClr>
            </a:sp3d>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41" name="Rectangle 44"/>
            <p:cNvSpPr/>
            <p:nvPr/>
          </p:nvSpPr>
          <p:spPr>
            <a:xfrm>
              <a:off x="2748240" y="4667400"/>
              <a:ext cx="380880" cy="533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ln>
            <a:scene3d>
              <a:camera prst="legacyObliqueBottomLeft"/>
              <a:lightRig rig="legacyNormal3" dir="b"/>
            </a:scene3d>
            <a:sp3d extrusionH="457200" prstMaterial="legacyPlastic">
              <a:bevelT w="13500" h="13500" prst="angle"/>
              <a:bevelB w="13500" h="13500" prst="angle"/>
              <a:extrusionClr>
                <a:srgbClr val="FFFFFF"/>
              </a:extrusionClr>
            </a:sp3d>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grpSp>
      <p:sp>
        <p:nvSpPr>
          <p:cNvPr id="2" name="Slide Number Placeholder 1"/>
          <p:cNvSpPr>
            <a:spLocks noGrp="1"/>
          </p:cNvSpPr>
          <p:nvPr>
            <p:ph type="sldNum" sz="quarter" idx="12"/>
          </p:nvPr>
        </p:nvSpPr>
        <p:spPr/>
        <p:txBody>
          <a:bodyPr/>
          <a:lstStyle/>
          <a:p>
            <a:fld id="{B007B441-5312-499D-93C3-6E37886527FA}" type="slidenum">
              <a:rPr lang="it-IT" smtClean="0"/>
              <a:pPr/>
              <a:t>6</a:t>
            </a:fld>
            <a:endParaRPr lang="it-IT"/>
          </a:p>
        </p:txBody>
      </p:sp>
      <p:sp>
        <p:nvSpPr>
          <p:cNvPr id="4" name="Text Box 19"/>
          <p:cNvSpPr/>
          <p:nvPr/>
        </p:nvSpPr>
        <p:spPr>
          <a:xfrm>
            <a:off x="6316680" y="4265425"/>
            <a:ext cx="3808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err="1">
                <a:solidFill>
                  <a:srgbClr val="CC0000"/>
                </a:solidFill>
                <a:latin typeface="Liberation Serif" pitchFamily="18"/>
                <a:ea typeface="DejaVu LGC Sans" pitchFamily="2"/>
                <a:cs typeface="DejaVu LGC Sans" pitchFamily="2"/>
              </a:rPr>
              <a:t>N</a:t>
            </a:r>
            <a:endParaRPr lang="it-IT" sz="2400" dirty="0">
              <a:solidFill>
                <a:srgbClr val="CC0000"/>
              </a:solidFill>
              <a:latin typeface="Liberation Serif" pitchFamily="18"/>
              <a:ea typeface="DejaVu LGC Sans" pitchFamily="2"/>
              <a:cs typeface="DejaVu LGC Sans" pitchFamily="2"/>
            </a:endParaRPr>
          </a:p>
        </p:txBody>
      </p:sp>
      <p:sp>
        <p:nvSpPr>
          <p:cNvPr id="5" name="Freeform 20"/>
          <p:cNvSpPr/>
          <p:nvPr/>
        </p:nvSpPr>
        <p:spPr>
          <a:xfrm>
            <a:off x="5250000" y="3935279"/>
            <a:ext cx="3276359" cy="2133720"/>
          </a:xfrm>
          <a:custGeom>
            <a:avLst/>
            <a:gdLst>
              <a:gd name="f0" fmla="val 10800000"/>
              <a:gd name="f1" fmla="val 5400000"/>
              <a:gd name="f2" fmla="val 180"/>
              <a:gd name="f3" fmla="val w"/>
              <a:gd name="f4" fmla="val h"/>
              <a:gd name="f5" fmla="val 0"/>
              <a:gd name="f6" fmla="val 2064"/>
              <a:gd name="f7" fmla="val 1344"/>
              <a:gd name="f8" fmla="val 380"/>
              <a:gd name="f9" fmla="val 976"/>
              <a:gd name="f10" fmla="val 760"/>
              <a:gd name="f11" fmla="val 608"/>
              <a:gd name="f12" fmla="val 1104"/>
              <a:gd name="f13" fmla="val 384"/>
              <a:gd name="f14" fmla="val 1448"/>
              <a:gd name="f15" fmla="val 160"/>
              <a:gd name="f16" fmla="val 1904"/>
              <a:gd name="f17" fmla="val 64"/>
              <a:gd name="f18" fmla="+- 0 0 0"/>
              <a:gd name="f19" fmla="*/ f3 1 2064"/>
              <a:gd name="f20" fmla="*/ f4 1 1344"/>
              <a:gd name="f21" fmla="*/ f18 f0 1"/>
              <a:gd name="f22" fmla="*/ 0 f19 1"/>
              <a:gd name="f23" fmla="*/ 2133600 f20 1"/>
              <a:gd name="f24" fmla="*/ f21 1 f2"/>
              <a:gd name="f25" fmla="*/ 1752600 f19 1"/>
              <a:gd name="f26" fmla="*/ 609600 f20 1"/>
              <a:gd name="f27" fmla="*/ 3276600 f19 1"/>
              <a:gd name="f28" fmla="*/ 0 f20 1"/>
              <a:gd name="f29" fmla="+- f24 0 f1"/>
            </a:gdLst>
            <a:ahLst/>
            <a:cxnLst>
              <a:cxn ang="3cd4">
                <a:pos x="hc" y="t"/>
              </a:cxn>
              <a:cxn ang="0">
                <a:pos x="r" y="vc"/>
              </a:cxn>
              <a:cxn ang="cd4">
                <a:pos x="hc" y="b"/>
              </a:cxn>
              <a:cxn ang="cd2">
                <a:pos x="l" y="vc"/>
              </a:cxn>
              <a:cxn ang="f29">
                <a:pos x="f22" y="f23"/>
              </a:cxn>
              <a:cxn ang="f29">
                <a:pos x="f25" y="f26"/>
              </a:cxn>
              <a:cxn ang="f29">
                <a:pos x="f27" y="f28"/>
              </a:cxn>
            </a:cxnLst>
            <a:rect l="l" t="t" r="r" b="b"/>
            <a:pathLst>
              <a:path w="2064" h="1344">
                <a:moveTo>
                  <a:pt x="f5" y="f7"/>
                </a:moveTo>
                <a:cubicBezTo>
                  <a:pt x="f8" y="f9"/>
                  <a:pt x="f10" y="f11"/>
                  <a:pt x="f12" y="f13"/>
                </a:cubicBezTo>
                <a:cubicBezTo>
                  <a:pt x="f14" y="f15"/>
                  <a:pt x="f16" y="f17"/>
                  <a:pt x="f6" y="f5"/>
                </a:cubicBezTo>
              </a:path>
            </a:pathLst>
          </a:custGeom>
          <a:noFill/>
          <a:ln w="28440">
            <a:solidFill>
              <a:srgbClr val="009999"/>
            </a:solidFill>
            <a:prstDash val="solid"/>
            <a:round/>
            <a:headEnd type="arrow"/>
            <a:tailEnd type="arrow"/>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pic>
        <p:nvPicPr>
          <p:cNvPr id="6" name="Picture 22"/>
          <p:cNvPicPr>
            <a:picLocks noChangeAspect="1"/>
          </p:cNvPicPr>
          <p:nvPr/>
        </p:nvPicPr>
        <p:blipFill>
          <a:blip r:embed="rId2" cstate="print">
            <a:alphaModFix/>
            <a:lum/>
          </a:blip>
          <a:srcRect/>
          <a:stretch>
            <a:fillRect/>
          </a:stretch>
        </p:blipFill>
        <p:spPr>
          <a:xfrm>
            <a:off x="5173679" y="6007079"/>
            <a:ext cx="214200" cy="214200"/>
          </a:xfrm>
          <a:prstGeom prst="rect">
            <a:avLst/>
          </a:prstGeom>
          <a:noFill/>
          <a:ln>
            <a:noFill/>
          </a:ln>
        </p:spPr>
      </p:pic>
      <p:sp>
        <p:nvSpPr>
          <p:cNvPr id="7" name="Line 28"/>
          <p:cNvSpPr/>
          <p:nvPr/>
        </p:nvSpPr>
        <p:spPr>
          <a:xfrm>
            <a:off x="1358759" y="5121120"/>
            <a:ext cx="0" cy="990720"/>
          </a:xfrm>
          <a:prstGeom prst="line">
            <a:avLst/>
          </a:prstGeom>
          <a:noFill/>
          <a:ln w="28440">
            <a:solidFill>
              <a:srgbClr val="000000"/>
            </a:solidFill>
            <a:prstDash val="solid"/>
            <a:miter/>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pic>
        <p:nvPicPr>
          <p:cNvPr id="8" name="Picture 29"/>
          <p:cNvPicPr>
            <a:picLocks noChangeAspect="1"/>
          </p:cNvPicPr>
          <p:nvPr/>
        </p:nvPicPr>
        <p:blipFill>
          <a:blip r:embed="rId2" cstate="print">
            <a:alphaModFix/>
            <a:lum/>
          </a:blip>
          <a:srcRect/>
          <a:stretch>
            <a:fillRect/>
          </a:stretch>
        </p:blipFill>
        <p:spPr>
          <a:xfrm>
            <a:off x="368400" y="4830600"/>
            <a:ext cx="214200" cy="214560"/>
          </a:xfrm>
          <a:prstGeom prst="rect">
            <a:avLst/>
          </a:prstGeom>
          <a:noFill/>
          <a:ln>
            <a:noFill/>
          </a:ln>
        </p:spPr>
      </p:pic>
      <p:sp>
        <p:nvSpPr>
          <p:cNvPr id="9" name="Line 30"/>
          <p:cNvSpPr/>
          <p:nvPr/>
        </p:nvSpPr>
        <p:spPr>
          <a:xfrm>
            <a:off x="3035279" y="5197440"/>
            <a:ext cx="0" cy="914400"/>
          </a:xfrm>
          <a:prstGeom prst="line">
            <a:avLst/>
          </a:prstGeom>
          <a:noFill/>
          <a:ln w="28440">
            <a:solidFill>
              <a:srgbClr val="000000"/>
            </a:solidFill>
            <a:prstDash val="solid"/>
            <a:miter/>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0" name="Line 31"/>
          <p:cNvSpPr/>
          <p:nvPr/>
        </p:nvSpPr>
        <p:spPr>
          <a:xfrm>
            <a:off x="1358759" y="6111840"/>
            <a:ext cx="228601" cy="0"/>
          </a:xfrm>
          <a:prstGeom prst="line">
            <a:avLst/>
          </a:prstGeom>
          <a:noFill/>
          <a:ln w="28440">
            <a:solidFill>
              <a:srgbClr val="000000"/>
            </a:solidFill>
            <a:prstDash val="solid"/>
            <a:miter/>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1" name="Line 32"/>
          <p:cNvSpPr/>
          <p:nvPr/>
        </p:nvSpPr>
        <p:spPr>
          <a:xfrm>
            <a:off x="2578080" y="6111840"/>
            <a:ext cx="457199" cy="0"/>
          </a:xfrm>
          <a:prstGeom prst="line">
            <a:avLst/>
          </a:prstGeom>
          <a:noFill/>
          <a:ln w="28440">
            <a:solidFill>
              <a:srgbClr val="000000"/>
            </a:solidFill>
            <a:prstDash val="solid"/>
            <a:miter/>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2" name="AutoShape 33"/>
          <p:cNvSpPr/>
          <p:nvPr/>
        </p:nvSpPr>
        <p:spPr>
          <a:xfrm rot="5400000">
            <a:off x="1854120" y="5692800"/>
            <a:ext cx="380880" cy="914400"/>
          </a:xfrm>
          <a:custGeom>
            <a:avLst>
              <a:gd name="f0" fmla="val 5400"/>
            </a:avLst>
            <a:gdLst>
              <a:gd name="f1" fmla="val 10800000"/>
              <a:gd name="f2" fmla="val 5400000"/>
              <a:gd name="f3" fmla="val 180"/>
              <a:gd name="f4" fmla="val w"/>
              <a:gd name="f5" fmla="val h"/>
              <a:gd name="f6" fmla="val 0"/>
              <a:gd name="f7" fmla="val 88"/>
              <a:gd name="f8" fmla="val 21600"/>
              <a:gd name="f9" fmla="val 44"/>
              <a:gd name="f10" fmla="val -2147483647"/>
              <a:gd name="f11" fmla="val 2147483647"/>
              <a:gd name="f12" fmla="val 10800"/>
              <a:gd name="f13" fmla="val 20"/>
              <a:gd name="f14" fmla="val 68"/>
              <a:gd name="f15" fmla="+- 0 0 0"/>
              <a:gd name="f16" fmla="*/ f4 1 88"/>
              <a:gd name="f17" fmla="*/ f5 1 21600"/>
              <a:gd name="f18" fmla="pin 0 f0 10800"/>
              <a:gd name="f19" fmla="*/ f15 f1 1"/>
              <a:gd name="f20" fmla="*/ f18 2 1"/>
              <a:gd name="f21" fmla="*/ f9 f16 1"/>
              <a:gd name="f22" fmla="*/ f18 f17 1"/>
              <a:gd name="f23" fmla="*/ 0 f16 1"/>
              <a:gd name="f24" fmla="*/ 88 f16 1"/>
              <a:gd name="f25" fmla="*/ 44 f16 1"/>
              <a:gd name="f26" fmla="*/ f19 1 f3"/>
              <a:gd name="f27" fmla="*/ 0 f17 1"/>
              <a:gd name="f28" fmla="*/ 10800 f17 1"/>
              <a:gd name="f29" fmla="*/ 21600 f17 1"/>
              <a:gd name="f30" fmla="*/ f20 1 4"/>
              <a:gd name="f31" fmla="*/ f20 1 2"/>
              <a:gd name="f32" fmla="+- f26 0 f2"/>
              <a:gd name="f33" fmla="*/ f30 6 1"/>
              <a:gd name="f34" fmla="+- 21600 0 f30"/>
              <a:gd name="f35" fmla="*/ f31 f17 1"/>
              <a:gd name="f36" fmla="*/ f33 1 11"/>
              <a:gd name="f37" fmla="*/ f34 f17 1"/>
              <a:gd name="f38" fmla="+- f30 0 f36"/>
              <a:gd name="f39" fmla="+- f34 f36 0"/>
              <a:gd name="f40" fmla="+- f30 f36 0"/>
            </a:gdLst>
            <a:ahLst>
              <a:ahXY gdRefY="f0" minY="f6" maxY="f12">
                <a:pos x="f21" y="f22"/>
              </a:ahXY>
            </a:ahLst>
            <a:cxnLst>
              <a:cxn ang="3cd4">
                <a:pos x="hc" y="t"/>
              </a:cxn>
              <a:cxn ang="0">
                <a:pos x="r" y="vc"/>
              </a:cxn>
              <a:cxn ang="cd4">
                <a:pos x="hc" y="b"/>
              </a:cxn>
              <a:cxn ang="cd2">
                <a:pos x="l" y="vc"/>
              </a:cxn>
              <a:cxn ang="f32">
                <a:pos x="f25" y="f35"/>
              </a:cxn>
              <a:cxn ang="f32">
                <a:pos x="f25" y="f27"/>
              </a:cxn>
              <a:cxn ang="f32">
                <a:pos x="f23" y="f28"/>
              </a:cxn>
              <a:cxn ang="f32">
                <a:pos x="f25" y="f29"/>
              </a:cxn>
              <a:cxn ang="f32">
                <a:pos x="f24" y="f28"/>
              </a:cxn>
            </a:cxnLst>
            <a:rect l="f23" t="f35" r="f24" b="f37"/>
            <a:pathLst>
              <a:path w="88" h="21600">
                <a:moveTo>
                  <a:pt x="f9" y="f6"/>
                </a:moveTo>
                <a:cubicBezTo>
                  <a:pt x="f13" y="f6"/>
                  <a:pt x="f6" y="f38"/>
                  <a:pt x="f6" y="f30"/>
                </a:cubicBezTo>
                <a:lnTo>
                  <a:pt x="f6" y="f34"/>
                </a:lnTo>
                <a:cubicBezTo>
                  <a:pt x="f6" y="f39"/>
                  <a:pt x="f13" y="f8"/>
                  <a:pt x="f9" y="f8"/>
                </a:cubicBezTo>
                <a:cubicBezTo>
                  <a:pt x="f14" y="f8"/>
                  <a:pt x="f7" y="f39"/>
                  <a:pt x="f7" y="f34"/>
                </a:cubicBezTo>
                <a:lnTo>
                  <a:pt x="f7" y="f30"/>
                </a:lnTo>
                <a:cubicBezTo>
                  <a:pt x="f7" y="f38"/>
                  <a:pt x="f14" y="f6"/>
                  <a:pt x="f9" y="f6"/>
                </a:cubicBezTo>
                <a:close/>
              </a:path>
              <a:path w="88" h="21600">
                <a:moveTo>
                  <a:pt x="f9" y="f6"/>
                </a:moveTo>
                <a:cubicBezTo>
                  <a:pt x="f13" y="f6"/>
                  <a:pt x="f6" y="f38"/>
                  <a:pt x="f6" y="f30"/>
                </a:cubicBezTo>
                <a:cubicBezTo>
                  <a:pt x="f6" y="f40"/>
                  <a:pt x="f13" y="f31"/>
                  <a:pt x="f9" y="f31"/>
                </a:cubicBezTo>
                <a:cubicBezTo>
                  <a:pt x="f14" y="f31"/>
                  <a:pt x="f7" y="f40"/>
                  <a:pt x="f7" y="f30"/>
                </a:cubicBezTo>
                <a:cubicBezTo>
                  <a:pt x="f7" y="f38"/>
                  <a:pt x="f14" y="f6"/>
                  <a:pt x="f9" y="f6"/>
                </a:cubicBezTo>
                <a:close/>
              </a:path>
            </a:pathLst>
          </a:custGeom>
          <a:solidFill>
            <a:srgbClr val="333399"/>
          </a:solidFill>
          <a:ln w="9360">
            <a:solidFill>
              <a:srgbClr val="333399"/>
            </a:solidFill>
            <a:prstDash val="solid"/>
            <a:miter/>
          </a:ln>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3" name="AutoShape 34"/>
          <p:cNvSpPr/>
          <p:nvPr/>
        </p:nvSpPr>
        <p:spPr>
          <a:xfrm rot="5400000">
            <a:off x="2364960" y="6048480"/>
            <a:ext cx="228600" cy="196920"/>
          </a:xfrm>
          <a:custGeom>
            <a:avLst>
              <a:gd name="f0" fmla="val 8065"/>
            </a:avLst>
            <a:gdLst>
              <a:gd name="f1" fmla="val 10800000"/>
              <a:gd name="f2" fmla="val 5400000"/>
              <a:gd name="f3" fmla="val 180"/>
              <a:gd name="f4" fmla="val w"/>
              <a:gd name="f5" fmla="val h"/>
              <a:gd name="f6" fmla="val 0"/>
              <a:gd name="f7" fmla="val 88"/>
              <a:gd name="f8" fmla="val 21600"/>
              <a:gd name="f9" fmla="val 44"/>
              <a:gd name="f10" fmla="val -2147483647"/>
              <a:gd name="f11" fmla="val 2147483647"/>
              <a:gd name="f12" fmla="val 10800"/>
              <a:gd name="f13" fmla="val 20"/>
              <a:gd name="f14" fmla="val 68"/>
              <a:gd name="f15" fmla="+- 0 0 0"/>
              <a:gd name="f16" fmla="*/ f4 1 88"/>
              <a:gd name="f17" fmla="*/ f5 1 21600"/>
              <a:gd name="f18" fmla="pin 0 f0 10800"/>
              <a:gd name="f19" fmla="*/ f15 f1 1"/>
              <a:gd name="f20" fmla="*/ f18 2 1"/>
              <a:gd name="f21" fmla="*/ f9 f16 1"/>
              <a:gd name="f22" fmla="*/ f18 f17 1"/>
              <a:gd name="f23" fmla="*/ 0 f16 1"/>
              <a:gd name="f24" fmla="*/ 88 f16 1"/>
              <a:gd name="f25" fmla="*/ 44 f16 1"/>
              <a:gd name="f26" fmla="*/ f19 1 f3"/>
              <a:gd name="f27" fmla="*/ 0 f17 1"/>
              <a:gd name="f28" fmla="*/ 10800 f17 1"/>
              <a:gd name="f29" fmla="*/ 21600 f17 1"/>
              <a:gd name="f30" fmla="*/ f20 1 4"/>
              <a:gd name="f31" fmla="*/ f20 1 2"/>
              <a:gd name="f32" fmla="+- f26 0 f2"/>
              <a:gd name="f33" fmla="*/ f30 6 1"/>
              <a:gd name="f34" fmla="+- 21600 0 f30"/>
              <a:gd name="f35" fmla="*/ f31 f17 1"/>
              <a:gd name="f36" fmla="*/ f33 1 11"/>
              <a:gd name="f37" fmla="*/ f34 f17 1"/>
              <a:gd name="f38" fmla="+- f30 0 f36"/>
              <a:gd name="f39" fmla="+- f34 f36 0"/>
              <a:gd name="f40" fmla="+- f30 f36 0"/>
            </a:gdLst>
            <a:ahLst>
              <a:ahXY gdRefY="f0" minY="f6" maxY="f12">
                <a:pos x="f21" y="f22"/>
              </a:ahXY>
            </a:ahLst>
            <a:cxnLst>
              <a:cxn ang="3cd4">
                <a:pos x="hc" y="t"/>
              </a:cxn>
              <a:cxn ang="0">
                <a:pos x="r" y="vc"/>
              </a:cxn>
              <a:cxn ang="cd4">
                <a:pos x="hc" y="b"/>
              </a:cxn>
              <a:cxn ang="cd2">
                <a:pos x="l" y="vc"/>
              </a:cxn>
              <a:cxn ang="f32">
                <a:pos x="f25" y="f35"/>
              </a:cxn>
              <a:cxn ang="f32">
                <a:pos x="f25" y="f27"/>
              </a:cxn>
              <a:cxn ang="f32">
                <a:pos x="f23" y="f28"/>
              </a:cxn>
              <a:cxn ang="f32">
                <a:pos x="f25" y="f29"/>
              </a:cxn>
              <a:cxn ang="f32">
                <a:pos x="f24" y="f28"/>
              </a:cxn>
            </a:cxnLst>
            <a:rect l="f23" t="f35" r="f24" b="f37"/>
            <a:pathLst>
              <a:path w="88" h="21600">
                <a:moveTo>
                  <a:pt x="f9" y="f6"/>
                </a:moveTo>
                <a:cubicBezTo>
                  <a:pt x="f13" y="f6"/>
                  <a:pt x="f6" y="f38"/>
                  <a:pt x="f6" y="f30"/>
                </a:cubicBezTo>
                <a:lnTo>
                  <a:pt x="f6" y="f34"/>
                </a:lnTo>
                <a:cubicBezTo>
                  <a:pt x="f6" y="f39"/>
                  <a:pt x="f13" y="f8"/>
                  <a:pt x="f9" y="f8"/>
                </a:cubicBezTo>
                <a:cubicBezTo>
                  <a:pt x="f14" y="f8"/>
                  <a:pt x="f7" y="f39"/>
                  <a:pt x="f7" y="f34"/>
                </a:cubicBezTo>
                <a:lnTo>
                  <a:pt x="f7" y="f30"/>
                </a:lnTo>
                <a:cubicBezTo>
                  <a:pt x="f7" y="f38"/>
                  <a:pt x="f14" y="f6"/>
                  <a:pt x="f9" y="f6"/>
                </a:cubicBezTo>
                <a:close/>
              </a:path>
              <a:path w="88" h="21600">
                <a:moveTo>
                  <a:pt x="f9" y="f6"/>
                </a:moveTo>
                <a:cubicBezTo>
                  <a:pt x="f13" y="f6"/>
                  <a:pt x="f6" y="f38"/>
                  <a:pt x="f6" y="f30"/>
                </a:cubicBezTo>
                <a:cubicBezTo>
                  <a:pt x="f6" y="f40"/>
                  <a:pt x="f13" y="f31"/>
                  <a:pt x="f9" y="f31"/>
                </a:cubicBezTo>
                <a:cubicBezTo>
                  <a:pt x="f14" y="f31"/>
                  <a:pt x="f7" y="f40"/>
                  <a:pt x="f7" y="f30"/>
                </a:cubicBezTo>
                <a:cubicBezTo>
                  <a:pt x="f7" y="f38"/>
                  <a:pt x="f14" y="f6"/>
                  <a:pt x="f9" y="f6"/>
                </a:cubicBezTo>
                <a:close/>
              </a:path>
            </a:pathLst>
          </a:custGeom>
          <a:solidFill>
            <a:srgbClr val="000000"/>
          </a:solidFill>
          <a:ln w="9360">
            <a:solidFill>
              <a:srgbClr val="000000"/>
            </a:solidFill>
            <a:prstDash val="solid"/>
            <a:miter/>
          </a:ln>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4" name="Text Box 35"/>
          <p:cNvSpPr/>
          <p:nvPr/>
        </p:nvSpPr>
        <p:spPr>
          <a:xfrm>
            <a:off x="2578080" y="6035520"/>
            <a:ext cx="3049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a:solidFill>
                  <a:srgbClr val="FF0000"/>
                </a:solidFill>
                <a:latin typeface="Liberation Serif" pitchFamily="18"/>
                <a:ea typeface="DejaVu LGC Sans" pitchFamily="2"/>
                <a:cs typeface="DejaVu LGC Sans" pitchFamily="2"/>
              </a:rPr>
              <a:t>+</a:t>
            </a:r>
          </a:p>
        </p:txBody>
      </p:sp>
      <p:sp>
        <p:nvSpPr>
          <p:cNvPr id="15" name="Text Box 36"/>
          <p:cNvSpPr/>
          <p:nvPr/>
        </p:nvSpPr>
        <p:spPr>
          <a:xfrm>
            <a:off x="1206480" y="6111840"/>
            <a:ext cx="3049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a:solidFill>
                  <a:srgbClr val="FF0000"/>
                </a:solidFill>
                <a:latin typeface="Liberation Serif" pitchFamily="18"/>
                <a:ea typeface="DejaVu LGC Sans" pitchFamily="2"/>
                <a:cs typeface="DejaVu LGC Sans" pitchFamily="2"/>
              </a:rPr>
              <a:t>-</a:t>
            </a:r>
          </a:p>
        </p:txBody>
      </p:sp>
      <p:sp>
        <p:nvSpPr>
          <p:cNvPr id="16" name="Text Box 38"/>
          <p:cNvSpPr/>
          <p:nvPr/>
        </p:nvSpPr>
        <p:spPr>
          <a:xfrm>
            <a:off x="3263879" y="5349720"/>
            <a:ext cx="175247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a:solidFill>
                  <a:srgbClr val="FF0000"/>
                </a:solidFill>
                <a:latin typeface="Liberation Serif" pitchFamily="18"/>
                <a:ea typeface="DejaVu LGC Sans" pitchFamily="2"/>
                <a:cs typeface="DejaVu LGC Sans" pitchFamily="2"/>
              </a:rPr>
              <a:t>E=100 eV</a:t>
            </a:r>
          </a:p>
        </p:txBody>
      </p:sp>
      <p:sp>
        <p:nvSpPr>
          <p:cNvPr id="17" name="Line 39"/>
          <p:cNvSpPr/>
          <p:nvPr/>
        </p:nvSpPr>
        <p:spPr>
          <a:xfrm>
            <a:off x="3035279" y="3902160"/>
            <a:ext cx="0" cy="914400"/>
          </a:xfrm>
          <a:prstGeom prst="line">
            <a:avLst/>
          </a:prstGeom>
          <a:noFill/>
          <a:ln w="28440">
            <a:solidFill>
              <a:srgbClr val="000000"/>
            </a:solidFill>
            <a:prstDash val="solid"/>
            <a:miter/>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8" name="Line 40"/>
          <p:cNvSpPr/>
          <p:nvPr/>
        </p:nvSpPr>
        <p:spPr>
          <a:xfrm>
            <a:off x="1358759" y="3902160"/>
            <a:ext cx="0" cy="914400"/>
          </a:xfrm>
          <a:prstGeom prst="line">
            <a:avLst/>
          </a:prstGeom>
          <a:noFill/>
          <a:ln w="28440">
            <a:solidFill>
              <a:srgbClr val="000000"/>
            </a:solidFill>
            <a:prstDash val="solid"/>
            <a:miter/>
          </a:ln>
        </p:spPr>
        <p:txBody>
          <a:bodyPr vert="horz" wrap="square" lIns="90000" tIns="46800" rIns="90000" bIns="46800" anchor="t"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19" name="Text Box 41"/>
          <p:cNvSpPr/>
          <p:nvPr/>
        </p:nvSpPr>
        <p:spPr>
          <a:xfrm>
            <a:off x="251520" y="3068960"/>
            <a:ext cx="47847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Campi elettrici per accelerare</a:t>
            </a:r>
          </a:p>
        </p:txBody>
      </p:sp>
      <p:sp>
        <p:nvSpPr>
          <p:cNvPr id="20" name="Text Box 42"/>
          <p:cNvSpPr/>
          <p:nvPr/>
        </p:nvSpPr>
        <p:spPr>
          <a:xfrm>
            <a:off x="5021400" y="2996952"/>
            <a:ext cx="420372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Campi magnetici per curvare, trasportare e confinare</a:t>
            </a:r>
          </a:p>
        </p:txBody>
      </p:sp>
      <p:sp>
        <p:nvSpPr>
          <p:cNvPr id="21" name="Text Box 44"/>
          <p:cNvSpPr/>
          <p:nvPr/>
        </p:nvSpPr>
        <p:spPr>
          <a:xfrm>
            <a:off x="0" y="857280"/>
            <a:ext cx="9144000"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particelle prodotte riscaldando filamenti (</a:t>
            </a:r>
            <a:r>
              <a:rPr lang="it-IT" sz="2400" dirty="0">
                <a:solidFill>
                  <a:srgbClr val="FF0000"/>
                </a:solidFill>
                <a:latin typeface="Liberation Serif" pitchFamily="18"/>
                <a:ea typeface="DejaVu LGC Sans" pitchFamily="2"/>
                <a:cs typeface="DejaVu LGC Sans" pitchFamily="2"/>
              </a:rPr>
              <a:t>elettroni</a:t>
            </a:r>
            <a:r>
              <a:rPr lang="it-IT" sz="2400" dirty="0">
                <a:latin typeface="Liberation Serif" pitchFamily="18"/>
                <a:ea typeface="DejaVu LGC Sans" pitchFamily="2"/>
                <a:cs typeface="DejaVu LGC Sans" pitchFamily="2"/>
              </a:rPr>
              <a:t>) o per ionizzazione (</a:t>
            </a:r>
            <a:r>
              <a:rPr lang="it-IT" sz="2400" dirty="0" err="1">
                <a:latin typeface="Liberation Serif" pitchFamily="18"/>
                <a:ea typeface="DejaVu LGC Sans" pitchFamily="2"/>
                <a:cs typeface="DejaVu LGC Sans" pitchFamily="2"/>
              </a:rPr>
              <a:t>es</a:t>
            </a:r>
            <a:r>
              <a:rPr lang="it-IT" sz="2400" dirty="0">
                <a:latin typeface="Liberation Serif" pitchFamily="18"/>
                <a:ea typeface="DejaVu LGC Sans" pitchFamily="2"/>
                <a:cs typeface="DejaVu LGC Sans" pitchFamily="2"/>
              </a:rPr>
              <a:t> H senza e</a:t>
            </a:r>
            <a:r>
              <a:rPr lang="it-IT" sz="2400" baseline="30000" dirty="0">
                <a:latin typeface="Liberation Serif" pitchFamily="18"/>
                <a:ea typeface="DejaVu LGC Sans" pitchFamily="2"/>
                <a:cs typeface="DejaVu LGC Sans" pitchFamily="2"/>
              </a:rPr>
              <a:t>-</a:t>
            </a:r>
            <a:r>
              <a:rPr lang="it-IT" sz="2400" dirty="0">
                <a:latin typeface="Liberation Serif" pitchFamily="18"/>
                <a:ea typeface="DejaVu LGC Sans" pitchFamily="2"/>
                <a:cs typeface="DejaVu LGC Sans" pitchFamily="2"/>
              </a:rPr>
              <a:t> = </a:t>
            </a:r>
            <a:r>
              <a:rPr lang="it-IT" sz="2400" dirty="0">
                <a:solidFill>
                  <a:srgbClr val="FF0000"/>
                </a:solidFill>
                <a:latin typeface="Liberation Serif" pitchFamily="18"/>
                <a:ea typeface="DejaVu LGC Sans" pitchFamily="2"/>
                <a:cs typeface="DejaVu LGC Sans" pitchFamily="2"/>
              </a:rPr>
              <a:t>protone</a:t>
            </a:r>
            <a:r>
              <a:rPr lang="it-IT" sz="2400" dirty="0">
                <a:latin typeface="Liberation Serif" pitchFamily="18"/>
                <a:ea typeface="DejaVu LGC Sans" pitchFamily="2"/>
                <a:cs typeface="DejaVu LGC Sans" pitchFamily="2"/>
              </a:rPr>
              <a:t>) o con urti (</a:t>
            </a:r>
            <a:r>
              <a:rPr lang="it-IT" sz="2400" dirty="0">
                <a:solidFill>
                  <a:srgbClr val="FF0000"/>
                </a:solidFill>
                <a:latin typeface="Liberation Serif" pitchFamily="18"/>
                <a:ea typeface="DejaVu LGC Sans" pitchFamily="2"/>
                <a:cs typeface="DejaVu LGC Sans" pitchFamily="2"/>
              </a:rPr>
              <a:t>antiparticelle</a:t>
            </a:r>
            <a:r>
              <a:rPr lang="it-IT" sz="2400" dirty="0">
                <a:latin typeface="Liberation Serif" pitchFamily="18"/>
                <a:ea typeface="DejaVu LGC Sans" pitchFamily="2"/>
                <a:cs typeface="DejaVu LGC Sans" pitchFamily="2"/>
              </a:rPr>
              <a:t>)</a:t>
            </a:r>
          </a:p>
        </p:txBody>
      </p:sp>
      <p:sp>
        <p:nvSpPr>
          <p:cNvPr id="22" name="Text Box 45"/>
          <p:cNvSpPr/>
          <p:nvPr/>
        </p:nvSpPr>
        <p:spPr>
          <a:xfrm>
            <a:off x="1988096" y="1925216"/>
            <a:ext cx="525780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FF0000"/>
            </a:solidFill>
            <a:prstDash val="solid"/>
            <a:miter/>
          </a:ln>
        </p:spPr>
        <p:txBody>
          <a:bodyPr vert="horz" wrap="square" lIns="90000" tIns="46800" rIns="90000" bIns="46800" anchor="t" anchorCtr="0" compatLnSpc="0">
            <a:spAutoFit/>
          </a:bodyPr>
          <a:lstStyle/>
          <a:p>
            <a:pPr marL="0" marR="0" lvl="0" indent="0" rtl="0" hangingPunct="1">
              <a:buNone/>
              <a:tabLst/>
            </a:pPr>
            <a:r>
              <a:rPr lang="it-IT" sz="2400">
                <a:latin typeface="Liberation Serif" pitchFamily="18"/>
                <a:ea typeface="DejaVu LGC Sans" pitchFamily="2"/>
                <a:cs typeface="DejaVu LGC Sans" pitchFamily="2"/>
              </a:rPr>
              <a:t>particelle corrono dentro dei tubi</a:t>
            </a:r>
          </a:p>
        </p:txBody>
      </p:sp>
      <p:sp>
        <p:nvSpPr>
          <p:cNvPr id="23" name="AutoShape 46"/>
          <p:cNvSpPr/>
          <p:nvPr/>
        </p:nvSpPr>
        <p:spPr>
          <a:xfrm rot="3072271">
            <a:off x="2594343" y="2365496"/>
            <a:ext cx="319320" cy="925407"/>
          </a:xfrm>
          <a:custGeom>
            <a:avLst>
              <a:gd name="f0" fmla="val 162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FF0000"/>
          </a:solidFill>
          <a:ln w="38160">
            <a:solidFill>
              <a:srgbClr val="0099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4" name="AutoShape 47"/>
          <p:cNvSpPr/>
          <p:nvPr/>
        </p:nvSpPr>
        <p:spPr>
          <a:xfrm rot="18727742">
            <a:off x="5447928" y="2330444"/>
            <a:ext cx="318960" cy="830584"/>
          </a:xfrm>
          <a:custGeom>
            <a:avLst>
              <a:gd name="f0" fmla="val 16200"/>
              <a:gd name="f1" fmla="val 5400"/>
            </a:avLst>
            <a:gdLst>
              <a:gd name="f2" fmla="val w"/>
              <a:gd name="f3" fmla="val h"/>
              <a:gd name="f4" fmla="val 0"/>
              <a:gd name="f5" fmla="val 21600"/>
              <a:gd name="f6" fmla="val 10800"/>
              <a:gd name="f7" fmla="*/ f2 1 21600"/>
              <a:gd name="f8" fmla="*/ f3 1 21600"/>
              <a:gd name="f9" fmla="pin 0 f1 10800"/>
              <a:gd name="f10" fmla="pin 0 f0 21600"/>
              <a:gd name="f11" fmla="val f9"/>
              <a:gd name="f12" fmla="val f10"/>
              <a:gd name="f13" fmla="+- 21600 0 f9"/>
              <a:gd name="f14" fmla="*/ f9 f7 1"/>
              <a:gd name="f15" fmla="*/ f10 f8 1"/>
              <a:gd name="f16" fmla="*/ 0 f8 1"/>
              <a:gd name="f17" fmla="+- 21600 0 f12"/>
              <a:gd name="f18" fmla="*/ f11 f7 1"/>
              <a:gd name="f19" fmla="*/ f13 f7 1"/>
              <a:gd name="f20" fmla="*/ f17 f11 1"/>
              <a:gd name="f21" fmla="*/ f20 1 10800"/>
              <a:gd name="f22" fmla="+- f12 f21 0"/>
              <a:gd name="f23" fmla="*/ f22 f8 1"/>
            </a:gdLst>
            <a:ahLst>
              <a:ahXY gdRefX="f1" minX="f4" maxX="f6" gdRefY="f0" minY="f4" maxY="f5">
                <a:pos x="f14" y="f15"/>
              </a:ahXY>
            </a:ahLst>
            <a:cxnLst>
              <a:cxn ang="3cd4">
                <a:pos x="hc" y="t"/>
              </a:cxn>
              <a:cxn ang="0">
                <a:pos x="r" y="vc"/>
              </a:cxn>
              <a:cxn ang="cd4">
                <a:pos x="hc" y="b"/>
              </a:cxn>
              <a:cxn ang="cd2">
                <a:pos x="l" y="vc"/>
              </a:cxn>
            </a:cxnLst>
            <a:rect l="f18" t="f16" r="f19" b="f23"/>
            <a:pathLst>
              <a:path w="21600" h="21600">
                <a:moveTo>
                  <a:pt x="f11" y="f4"/>
                </a:moveTo>
                <a:lnTo>
                  <a:pt x="f11" y="f12"/>
                </a:lnTo>
                <a:lnTo>
                  <a:pt x="f4" y="f12"/>
                </a:lnTo>
                <a:lnTo>
                  <a:pt x="f6" y="f5"/>
                </a:lnTo>
                <a:lnTo>
                  <a:pt x="f5" y="f12"/>
                </a:lnTo>
                <a:lnTo>
                  <a:pt x="f13" y="f12"/>
                </a:lnTo>
                <a:lnTo>
                  <a:pt x="f13" y="f4"/>
                </a:lnTo>
                <a:close/>
              </a:path>
            </a:pathLst>
          </a:custGeom>
          <a:solidFill>
            <a:srgbClr val="FF0000"/>
          </a:solidFill>
          <a:ln w="38160">
            <a:solidFill>
              <a:srgbClr val="0099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5" name="Text Box 18"/>
          <p:cNvSpPr/>
          <p:nvPr/>
        </p:nvSpPr>
        <p:spPr>
          <a:xfrm>
            <a:off x="7459679" y="4337433"/>
            <a:ext cx="3808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err="1">
                <a:solidFill>
                  <a:srgbClr val="CC0000"/>
                </a:solidFill>
                <a:latin typeface="Liberation Serif" pitchFamily="18"/>
                <a:ea typeface="DejaVu LGC Sans" pitchFamily="2"/>
                <a:cs typeface="DejaVu LGC Sans" pitchFamily="2"/>
              </a:rPr>
              <a:t>S</a:t>
            </a:r>
            <a:endParaRPr lang="it-IT" sz="2400" dirty="0">
              <a:solidFill>
                <a:srgbClr val="CC0000"/>
              </a:solidFill>
              <a:latin typeface="Liberation Serif" pitchFamily="18"/>
              <a:ea typeface="DejaVu LGC Sans" pitchFamily="2"/>
              <a:cs typeface="DejaVu LGC Sans" pitchFamily="2"/>
            </a:endParaRPr>
          </a:p>
        </p:txBody>
      </p:sp>
      <p:sp>
        <p:nvSpPr>
          <p:cNvPr id="26" name="Rectangle 49"/>
          <p:cNvSpPr/>
          <p:nvPr/>
        </p:nvSpPr>
        <p:spPr>
          <a:xfrm>
            <a:off x="7839120" y="4091159"/>
            <a:ext cx="152280" cy="199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7" name="Rectangle 51"/>
          <p:cNvSpPr/>
          <p:nvPr/>
        </p:nvSpPr>
        <p:spPr>
          <a:xfrm rot="2118600">
            <a:off x="7805628" y="3937227"/>
            <a:ext cx="76320" cy="13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8" name="Rectangle 50"/>
          <p:cNvSpPr/>
          <p:nvPr/>
        </p:nvSpPr>
        <p:spPr>
          <a:xfrm rot="223800">
            <a:off x="7639091" y="3940245"/>
            <a:ext cx="201600" cy="144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9" name="Rectangle 52"/>
          <p:cNvSpPr/>
          <p:nvPr/>
        </p:nvSpPr>
        <p:spPr>
          <a:xfrm rot="2118600">
            <a:off x="7578862" y="3933882"/>
            <a:ext cx="75960" cy="13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0" name="Rectangle 53"/>
          <p:cNvSpPr/>
          <p:nvPr/>
        </p:nvSpPr>
        <p:spPr>
          <a:xfrm rot="5400000">
            <a:off x="7654260" y="3904500"/>
            <a:ext cx="75960" cy="2649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69696"/>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1" name="Rectangle 54"/>
          <p:cNvSpPr/>
          <p:nvPr/>
        </p:nvSpPr>
        <p:spPr>
          <a:xfrm rot="1106400">
            <a:off x="7834837" y="4101623"/>
            <a:ext cx="123840" cy="88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DDDDD"/>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32" name="Text Box 55"/>
          <p:cNvSpPr/>
          <p:nvPr/>
        </p:nvSpPr>
        <p:spPr>
          <a:xfrm>
            <a:off x="5615040" y="6137633"/>
            <a:ext cx="317160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Traiettorie circolari</a:t>
            </a:r>
          </a:p>
        </p:txBody>
      </p:sp>
      <p:sp>
        <p:nvSpPr>
          <p:cNvPr id="33" name="AutoShape 57"/>
          <p:cNvSpPr/>
          <p:nvPr/>
        </p:nvSpPr>
        <p:spPr>
          <a:xfrm rot="9178800">
            <a:off x="7769159" y="4068630"/>
            <a:ext cx="296640" cy="298440"/>
          </a:xfrm>
          <a:custGeom>
            <a:avLst>
              <a:gd name="f0" fmla="val 10189"/>
            </a:avLst>
            <a:gdLst>
              <a:gd name="f1" fmla="val 10800000"/>
              <a:gd name="f2" fmla="val 5400000"/>
              <a:gd name="f3" fmla="val 180"/>
              <a:gd name="f4" fmla="val w"/>
              <a:gd name="f5" fmla="val h"/>
              <a:gd name="f6" fmla="val 0"/>
              <a:gd name="f7" fmla="val 21600"/>
              <a:gd name="f8" fmla="*/ 21600 10800 1"/>
              <a:gd name="f9" fmla="val -2147483647"/>
              <a:gd name="f10" fmla="val 2147483647"/>
              <a:gd name="f11" fmla="+- 0 0 0"/>
              <a:gd name="f12" fmla="*/ f4 1 21600"/>
              <a:gd name="f13" fmla="*/ f5 1 21600"/>
              <a:gd name="f14" fmla="pin 0 f0 21600"/>
              <a:gd name="f15" fmla="*/ f11 f1 1"/>
              <a:gd name="f16" fmla="val f14"/>
              <a:gd name="f17" fmla="+- 21600 0 f14"/>
              <a:gd name="f18" fmla="*/ f14 10 1"/>
              <a:gd name="f19" fmla="*/ f14 f12 1"/>
              <a:gd name="f20" fmla="*/ f6 f13 1"/>
              <a:gd name="f21" fmla="*/ 0 f13 1"/>
              <a:gd name="f22" fmla="*/ f15 1 f3"/>
              <a:gd name="f23" fmla="*/ 10800 f12 1"/>
              <a:gd name="f24" fmla="*/ 10800 f13 1"/>
              <a:gd name="f25" fmla="*/ 21600 f13 1"/>
              <a:gd name="f26" fmla="*/ f18 1 24"/>
              <a:gd name="f27" fmla="*/ f16 1 2"/>
              <a:gd name="f28" fmla="+- f16 0 10800"/>
              <a:gd name="f29" fmla="*/ f8 1 f16"/>
              <a:gd name="f30" fmla="+- f22 0 f2"/>
              <a:gd name="f31" fmla="+- f26 1750 0"/>
              <a:gd name="f32" fmla="+- 10800 f27 0"/>
              <a:gd name="f33" fmla="+- 10800 0 f27"/>
              <a:gd name="f34" fmla="?: f28 f29 21600"/>
              <a:gd name="f35" fmla="+- 21600 0 f27"/>
              <a:gd name="f36" fmla="+- 21600 0 f29"/>
              <a:gd name="f37" fmla="*/ f27 f12 1"/>
              <a:gd name="f38" fmla="+- 21600 0 f31"/>
              <a:gd name="f39" fmla="?: f28 f36 0"/>
              <a:gd name="f40" fmla="*/ f31 f12 1"/>
              <a:gd name="f41" fmla="*/ f31 f13 1"/>
              <a:gd name="f42" fmla="*/ f32 f12 1"/>
              <a:gd name="f43" fmla="*/ f35 f12 1"/>
              <a:gd name="f44" fmla="*/ f33 f12 1"/>
              <a:gd name="f45" fmla="*/ f34 f13 1"/>
              <a:gd name="f46" fmla="*/ f38 f12 1"/>
              <a:gd name="f47" fmla="*/ f38 f13 1"/>
              <a:gd name="f48" fmla="*/ f39 f13 1"/>
            </a:gdLst>
            <a:ahLst>
              <a:ahXY gdRefX="f0" minX="f6" maxX="f7">
                <a:pos x="f19" y="f20"/>
              </a:ahXY>
            </a:ahLst>
            <a:cxnLst>
              <a:cxn ang="3cd4">
                <a:pos x="hc" y="t"/>
              </a:cxn>
              <a:cxn ang="0">
                <a:pos x="r" y="vc"/>
              </a:cxn>
              <a:cxn ang="cd4">
                <a:pos x="hc" y="b"/>
              </a:cxn>
              <a:cxn ang="cd2">
                <a:pos x="l" y="vc"/>
              </a:cxn>
              <a:cxn ang="f30">
                <a:pos x="f42" y="f21"/>
              </a:cxn>
              <a:cxn ang="f30">
                <a:pos x="f23" y="f48"/>
              </a:cxn>
              <a:cxn ang="f30">
                <a:pos x="f43" y="f24"/>
              </a:cxn>
              <a:cxn ang="f30">
                <a:pos x="f44" y="f25"/>
              </a:cxn>
              <a:cxn ang="f30">
                <a:pos x="f23" y="f45"/>
              </a:cxn>
              <a:cxn ang="f30">
                <a:pos x="f37" y="f24"/>
              </a:cxn>
            </a:cxnLst>
            <a:rect l="f40" t="f41" r="f46" b="f47"/>
            <a:pathLst>
              <a:path w="21600" h="21600">
                <a:moveTo>
                  <a:pt x="f16" y="f6"/>
                </a:moveTo>
                <a:lnTo>
                  <a:pt x="f7" y="f6"/>
                </a:lnTo>
                <a:lnTo>
                  <a:pt x="f17" y="f7"/>
                </a:lnTo>
                <a:lnTo>
                  <a:pt x="f6" y="f7"/>
                </a:lnTo>
                <a:close/>
              </a:path>
            </a:pathLst>
          </a:custGeom>
          <a:solidFill>
            <a:srgbClr val="DDDDDD"/>
          </a:solidFill>
          <a:ln>
            <a:noFill/>
            <a:prstDash val="solid"/>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cxnSp>
        <p:nvCxnSpPr>
          <p:cNvPr id="34" name="Connettore 1 40"/>
          <p:cNvCxnSpPr/>
          <p:nvPr/>
        </p:nvCxnSpPr>
        <p:spPr>
          <a:xfrm>
            <a:off x="403920" y="701080"/>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 Box 37"/>
          <p:cNvSpPr/>
          <p:nvPr/>
        </p:nvSpPr>
        <p:spPr>
          <a:xfrm>
            <a:off x="1587600" y="6340320"/>
            <a:ext cx="99036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spcBef>
                <a:spcPts val="1500"/>
              </a:spcBef>
              <a:spcAft>
                <a:spcPts val="0"/>
              </a:spcAft>
              <a:buNone/>
              <a:tabLst/>
            </a:pPr>
            <a:r>
              <a:rPr lang="it-IT" sz="2400" dirty="0">
                <a:solidFill>
                  <a:srgbClr val="FF0000"/>
                </a:solidFill>
                <a:latin typeface="Liberation Serif" pitchFamily="18"/>
                <a:ea typeface="DejaVu LGC Sans" pitchFamily="2"/>
                <a:cs typeface="DejaVu LGC Sans" pitchFamily="2"/>
              </a:rPr>
              <a:t>100 V</a:t>
            </a:r>
          </a:p>
        </p:txBody>
      </p:sp>
      <p:sp>
        <p:nvSpPr>
          <p:cNvPr id="42" name="Text Box 43"/>
          <p:cNvSpPr/>
          <p:nvPr/>
        </p:nvSpPr>
        <p:spPr>
          <a:xfrm>
            <a:off x="1100159" y="0"/>
            <a:ext cx="7229519" cy="7100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4000" dirty="0">
                <a:solidFill>
                  <a:srgbClr val="FF0000"/>
                </a:solidFill>
                <a:ea typeface="DejaVu LGC Sans" pitchFamily="2"/>
                <a:cs typeface="DejaVu LGC Sans" pitchFamily="2"/>
              </a:rPr>
              <a:t>Acceleratori: come funzionano</a:t>
            </a:r>
          </a:p>
        </p:txBody>
      </p:sp>
      <p:sp>
        <p:nvSpPr>
          <p:cNvPr id="3" name="TextBox 2"/>
          <p:cNvSpPr txBox="1"/>
          <p:nvPr/>
        </p:nvSpPr>
        <p:spPr>
          <a:xfrm>
            <a:off x="241999" y="5085184"/>
            <a:ext cx="1017633" cy="461665"/>
          </a:xfrm>
          <a:prstGeom prst="rect">
            <a:avLst/>
          </a:prstGeom>
          <a:noFill/>
        </p:spPr>
        <p:txBody>
          <a:bodyPr wrap="square" rtlCol="0">
            <a:spAutoFit/>
          </a:bodyPr>
          <a:lstStyle/>
          <a:p>
            <a:r>
              <a:rPr lang="en-US" sz="2400" dirty="0"/>
              <a:t>Q = </a:t>
            </a:r>
            <a:r>
              <a:rPr lang="en-US" sz="2400" i="1" dirty="0"/>
              <a:t>e</a:t>
            </a:r>
          </a:p>
        </p:txBody>
      </p:sp>
    </p:spTree>
    <p:extLst>
      <p:ext uri="{BB962C8B-B14F-4D97-AF65-F5344CB8AC3E}">
        <p14:creationId xmlns:p14="http://schemas.microsoft.com/office/powerpoint/2010/main" val="16311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path" fill="hold" nodeType="clickEffect">
                                  <p:stCondLst>
                                    <p:cond delay="0"/>
                                  </p:stCondLst>
                                  <p:childTnLst>
                                    <p:animMotion origin="layout" path="M 0 -1.15607 -6 L 0.0967 -1.15607 -6">
                                      <p:cBhvr>
                                        <p:cTn id="6" dur="3000" fill="hold"/>
                                        <p:tgtEl>
                                          <p:spTgt spid="8"/>
                                        </p:tgtEl>
                                      </p:cBhvr>
                                    </p:animMotion>
                                  </p:childTnLst>
                                </p:cTn>
                              </p:par>
                            </p:childTnLst>
                          </p:cTn>
                        </p:par>
                        <p:par>
                          <p:cTn id="7" fill="hold">
                            <p:stCondLst>
                              <p:cond delay="3000"/>
                            </p:stCondLst>
                            <p:childTnLst>
                              <p:par>
                                <p:cTn id="8" presetClass="path" decel="500" fill="hold" nodeType="afterEffect">
                                  <p:stCondLst>
                                    <p:cond delay="0"/>
                                  </p:stCondLst>
                                  <p:childTnLst>
                                    <p:animMotion origin="layout" path="M 0.0967 -4.81481 -6 L 0.38004 -4.81481 -6">
                                      <p:cBhvr>
                                        <p:cTn id="9" dur="500" fill="hold"/>
                                        <p:tgtEl>
                                          <p:spTgt spid="8"/>
                                        </p:tgtEl>
                                      </p:cBhvr>
                                    </p:animMotion>
                                  </p:childTnLst>
                                </p:cTn>
                              </p:par>
                            </p:childTnLst>
                          </p:cTn>
                        </p:par>
                      </p:childTnLst>
                    </p:cTn>
                  </p:par>
                  <p:par>
                    <p:cTn id="10" fill="hold">
                      <p:stCondLst>
                        <p:cond delay="indefinite"/>
                      </p:stCondLst>
                      <p:childTnLst>
                        <p:par>
                          <p:cTn id="11" fill="hold">
                            <p:stCondLst>
                              <p:cond delay="0"/>
                            </p:stCondLst>
                            <p:childTnLst>
                              <p:par>
                                <p:cTn id="12" presetClass="entr"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Class="path" accel="500" decel="500" fill="hold" nodeType="clickEffect">
                                  <p:stCondLst>
                                    <p:cond delay="0"/>
                                  </p:stCondLst>
                                  <p:childTnLst>
                                    <p:animMotion origin="layout" path="M 4.70094 -5.97104 C -3.35464 -5.97104 0.0488 -0.06555 0.11897 -0.15983 C 0.18045 -0.21334 0.24175 -0.26685 0.29437 -0.27912 " rAng="0" ptsTypes="fff">
                                      <p:cBhvr>
                                        <p:cTn id="19" dur="3000" fill="hold"/>
                                        <p:tgtEl>
                                          <p:spTgt spid="6"/>
                                        </p:tgtEl>
                                      </p:cBhvr>
                                      <p:rCtr x="-402779" y="295274"/>
                                    </p:animMotion>
                                  </p:childTnLst>
                                </p:cTn>
                              </p:par>
                            </p:childTnLst>
                          </p:cTn>
                        </p:par>
                        <p:par>
                          <p:cTn id="20" fill="hold">
                            <p:stCondLst>
                              <p:cond delay="3000"/>
                            </p:stCondLst>
                            <p:childTnLst>
                              <p:par>
                                <p:cTn id="21" presetClass="entr"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7 0.00069 L 0.32216 0.00069 " pathEditMode="relative" ptsTypes="AA">
                                      <p:cBhvr>
                                        <p:cTn id="27"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07B441-5312-499D-93C3-6E37886527FA}" type="slidenum">
              <a:rPr lang="it-IT" smtClean="0"/>
              <a:pPr/>
              <a:t>7</a:t>
            </a:fld>
            <a:endParaRPr lang="it-IT"/>
          </a:p>
        </p:txBody>
      </p:sp>
      <p:sp>
        <p:nvSpPr>
          <p:cNvPr id="3" name="Text Box 2"/>
          <p:cNvSpPr/>
          <p:nvPr/>
        </p:nvSpPr>
        <p:spPr>
          <a:xfrm>
            <a:off x="0" y="-27384"/>
            <a:ext cx="914400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600" dirty="0">
                <a:solidFill>
                  <a:srgbClr val="FF0000"/>
                </a:solidFill>
                <a:ea typeface="DejaVu LGC Sans" pitchFamily="2"/>
                <a:cs typeface="DejaVu LGC Sans" pitchFamily="2"/>
              </a:rPr>
              <a:t>Acceleratori</a:t>
            </a:r>
          </a:p>
        </p:txBody>
      </p:sp>
      <p:cxnSp>
        <p:nvCxnSpPr>
          <p:cNvPr id="4" name="Connettore 1 3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219137" y="3412584"/>
            <a:ext cx="3920815" cy="3328784"/>
          </a:xfrm>
          <a:prstGeom prst="rect">
            <a:avLst/>
          </a:prstGeom>
        </p:spPr>
      </p:pic>
      <p:pic>
        <p:nvPicPr>
          <p:cNvPr id="7" name="Picture 6"/>
          <p:cNvPicPr>
            <a:picLocks noChangeAspect="1"/>
          </p:cNvPicPr>
          <p:nvPr/>
        </p:nvPicPr>
        <p:blipFill>
          <a:blip r:embed="rId3"/>
          <a:stretch>
            <a:fillRect/>
          </a:stretch>
        </p:blipFill>
        <p:spPr>
          <a:xfrm>
            <a:off x="4788024" y="1566410"/>
            <a:ext cx="4331787" cy="710462"/>
          </a:xfrm>
          <a:prstGeom prst="rect">
            <a:avLst/>
          </a:prstGeom>
        </p:spPr>
      </p:pic>
      <p:sp>
        <p:nvSpPr>
          <p:cNvPr id="8" name="TextBox 7"/>
          <p:cNvSpPr txBox="1"/>
          <p:nvPr/>
        </p:nvSpPr>
        <p:spPr>
          <a:xfrm>
            <a:off x="107504" y="764704"/>
            <a:ext cx="4608512" cy="2585323"/>
          </a:xfrm>
          <a:prstGeom prst="rect">
            <a:avLst/>
          </a:prstGeom>
          <a:noFill/>
        </p:spPr>
        <p:txBody>
          <a:bodyPr wrap="square" rtlCol="0">
            <a:spAutoFit/>
          </a:bodyPr>
          <a:lstStyle/>
          <a:p>
            <a:pPr algn="just"/>
            <a:r>
              <a:rPr lang="it-IT" dirty="0">
                <a:solidFill>
                  <a:srgbClr val="FF0000"/>
                </a:solidFill>
              </a:rPr>
              <a:t>Acceleratori lineari</a:t>
            </a:r>
            <a:r>
              <a:rPr lang="it-IT" dirty="0"/>
              <a:t>: </a:t>
            </a:r>
          </a:p>
          <a:p>
            <a:pPr marL="285750" indent="-285750" algn="just">
              <a:buFont typeface="Arial"/>
              <a:buChar char="•"/>
            </a:pPr>
            <a:r>
              <a:rPr lang="it-IT" dirty="0"/>
              <a:t>Le particelle vengono accelerate dal campo elettrico longitudinale generato da </a:t>
            </a:r>
            <a:r>
              <a:rPr lang="it-IT" i="1" dirty="0">
                <a:solidFill>
                  <a:srgbClr val="FF0000"/>
                </a:solidFill>
              </a:rPr>
              <a:t>elettrodi susseguenti</a:t>
            </a:r>
            <a:r>
              <a:rPr lang="it-IT" dirty="0"/>
              <a:t>. </a:t>
            </a:r>
          </a:p>
          <a:p>
            <a:pPr marL="285750" indent="-285750" algn="just">
              <a:buFont typeface="Arial"/>
              <a:buChar char="•"/>
            </a:pPr>
            <a:r>
              <a:rPr lang="it-IT" dirty="0"/>
              <a:t>La tensione applicata è variabile nel tempo (sinusoidale) ad una sequenza di </a:t>
            </a:r>
            <a:r>
              <a:rPr lang="it-IT" i="1" dirty="0">
                <a:solidFill>
                  <a:srgbClr val="FF0000"/>
                </a:solidFill>
              </a:rPr>
              <a:t>tubi di </a:t>
            </a:r>
            <a:r>
              <a:rPr lang="it-IT" i="1" dirty="0" err="1">
                <a:solidFill>
                  <a:srgbClr val="FF0000"/>
                </a:solidFill>
              </a:rPr>
              <a:t>drift</a:t>
            </a:r>
            <a:r>
              <a:rPr lang="it-IT" dirty="0"/>
              <a:t>. Le particelle vengono accelerate in corrispondenza dei </a:t>
            </a:r>
            <a:r>
              <a:rPr lang="it-IT" i="1" dirty="0">
                <a:solidFill>
                  <a:srgbClr val="FF0000"/>
                </a:solidFill>
              </a:rPr>
              <a:t>gaps</a:t>
            </a:r>
            <a:r>
              <a:rPr lang="it-IT" dirty="0"/>
              <a:t> </a:t>
            </a:r>
            <a:r>
              <a:rPr lang="en-US" dirty="0"/>
              <a:t>(</a:t>
            </a:r>
            <a:r>
              <a:rPr lang="en-US" dirty="0">
                <a:solidFill>
                  <a:srgbClr val="FF0000"/>
                </a:solidFill>
              </a:rPr>
              <a:t>LINAC</a:t>
            </a:r>
            <a:r>
              <a:rPr lang="en-US" dirty="0"/>
              <a:t>).</a:t>
            </a:r>
          </a:p>
          <a:p>
            <a:endParaRPr lang="en-US" dirty="0"/>
          </a:p>
        </p:txBody>
      </p:sp>
      <p:sp>
        <p:nvSpPr>
          <p:cNvPr id="9" name="TextBox 8"/>
          <p:cNvSpPr txBox="1"/>
          <p:nvPr/>
        </p:nvSpPr>
        <p:spPr>
          <a:xfrm>
            <a:off x="4211960" y="3352924"/>
            <a:ext cx="4752528" cy="2308324"/>
          </a:xfrm>
          <a:prstGeom prst="rect">
            <a:avLst/>
          </a:prstGeom>
          <a:noFill/>
        </p:spPr>
        <p:txBody>
          <a:bodyPr wrap="square" rtlCol="0">
            <a:spAutoFit/>
          </a:bodyPr>
          <a:lstStyle/>
          <a:p>
            <a:pPr algn="just"/>
            <a:r>
              <a:rPr lang="it-IT" dirty="0">
                <a:solidFill>
                  <a:srgbClr val="FF0000"/>
                </a:solidFill>
              </a:rPr>
              <a:t>Acceleratori circolari</a:t>
            </a:r>
            <a:r>
              <a:rPr lang="it-IT" dirty="0"/>
              <a:t>: </a:t>
            </a:r>
          </a:p>
          <a:p>
            <a:pPr marL="285750" indent="-285750" algn="just">
              <a:buFont typeface="Arial"/>
              <a:buChar char="•"/>
            </a:pPr>
            <a:r>
              <a:rPr lang="it-IT" dirty="0"/>
              <a:t>le particelle si muovono lungo una traiettoria circolare, passando molte volte nella stessa cavità a radiofrequenza. </a:t>
            </a:r>
          </a:p>
          <a:p>
            <a:pPr marL="285750" indent="-285750" algn="just">
              <a:buFont typeface="Arial"/>
              <a:buChar char="•"/>
            </a:pPr>
            <a:r>
              <a:rPr lang="it-IT" dirty="0"/>
              <a:t>Il campo magnetico</a:t>
            </a:r>
            <a:r>
              <a:rPr lang="it-IT" b="1" i="1" dirty="0"/>
              <a:t> B </a:t>
            </a:r>
            <a:r>
              <a:rPr lang="it-IT" dirty="0"/>
              <a:t>è diretto verticalmente; il raggio di curvatura dipende dall’energia e dalla carca della particella.</a:t>
            </a:r>
          </a:p>
          <a:p>
            <a:endParaRPr lang="en-US" dirty="0"/>
          </a:p>
        </p:txBody>
      </p:sp>
      <p:sp>
        <p:nvSpPr>
          <p:cNvPr id="5" name="TextBox 4"/>
          <p:cNvSpPr txBox="1"/>
          <p:nvPr/>
        </p:nvSpPr>
        <p:spPr>
          <a:xfrm>
            <a:off x="4860032" y="5661248"/>
            <a:ext cx="3384376" cy="769441"/>
          </a:xfrm>
          <a:prstGeom prst="rect">
            <a:avLst/>
          </a:prstGeom>
          <a:noFill/>
        </p:spPr>
        <p:txBody>
          <a:bodyPr wrap="square" rtlCol="0">
            <a:spAutoFit/>
          </a:bodyPr>
          <a:lstStyle/>
          <a:p>
            <a:r>
              <a:rPr lang="it-IT" sz="4400" dirty="0" err="1">
                <a:solidFill>
                  <a:srgbClr val="FF0000"/>
                </a:solidFill>
              </a:rPr>
              <a:t>d</a:t>
            </a:r>
            <a:r>
              <a:rPr lang="it-IT" sz="4400" b="1" i="1" dirty="0" err="1">
                <a:solidFill>
                  <a:srgbClr val="FF0000"/>
                </a:solidFill>
              </a:rPr>
              <a:t>p</a:t>
            </a:r>
            <a:r>
              <a:rPr lang="it-IT" sz="4400" dirty="0">
                <a:solidFill>
                  <a:srgbClr val="FF0000"/>
                </a:solidFill>
              </a:rPr>
              <a:t>/</a:t>
            </a:r>
            <a:r>
              <a:rPr lang="it-IT" sz="4400" dirty="0" err="1">
                <a:solidFill>
                  <a:srgbClr val="FF0000"/>
                </a:solidFill>
              </a:rPr>
              <a:t>d</a:t>
            </a:r>
            <a:r>
              <a:rPr lang="it-IT" sz="4400" i="1" dirty="0" err="1">
                <a:solidFill>
                  <a:srgbClr val="FF0000"/>
                </a:solidFill>
              </a:rPr>
              <a:t>t</a:t>
            </a:r>
            <a:r>
              <a:rPr lang="it-IT" sz="4400" dirty="0">
                <a:solidFill>
                  <a:srgbClr val="FF0000"/>
                </a:solidFill>
              </a:rPr>
              <a:t> = </a:t>
            </a:r>
            <a:r>
              <a:rPr lang="it-IT" sz="4400" dirty="0" err="1">
                <a:solidFill>
                  <a:srgbClr val="FF0000"/>
                </a:solidFill>
              </a:rPr>
              <a:t>q</a:t>
            </a:r>
            <a:r>
              <a:rPr lang="it-IT" sz="4400" b="1" i="1" dirty="0" err="1">
                <a:solidFill>
                  <a:srgbClr val="FF0000"/>
                </a:solidFill>
              </a:rPr>
              <a:t>v</a:t>
            </a:r>
            <a:r>
              <a:rPr lang="it-IT" sz="4400" dirty="0">
                <a:solidFill>
                  <a:srgbClr val="FF0000"/>
                </a:solidFill>
              </a:rPr>
              <a:t> x </a:t>
            </a:r>
            <a:r>
              <a:rPr lang="it-IT" sz="4400" b="1" i="1" dirty="0">
                <a:solidFill>
                  <a:srgbClr val="FF0000"/>
                </a:solidFill>
              </a:rPr>
              <a:t>B</a:t>
            </a:r>
          </a:p>
        </p:txBody>
      </p:sp>
    </p:spTree>
    <p:extLst>
      <p:ext uri="{BB962C8B-B14F-4D97-AF65-F5344CB8AC3E}">
        <p14:creationId xmlns:p14="http://schemas.microsoft.com/office/powerpoint/2010/main" val="1296344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p:nvPr/>
        </p:nvSpPr>
        <p:spPr>
          <a:xfrm>
            <a:off x="0" y="-27384"/>
            <a:ext cx="9144000" cy="64851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noFill/>
            <a:prstDash val="solid"/>
            <a:miter/>
          </a:ln>
        </p:spPr>
        <p:txBody>
          <a:bodyPr vert="horz" wrap="square" lIns="90000" tIns="46800" rIns="90000" bIns="46800" anchor="t" anchorCtr="0" compatLnSpc="0">
            <a:spAutoFit/>
          </a:bodyPr>
          <a:lstStyle/>
          <a:p>
            <a:pPr marL="0" marR="0" lvl="0" indent="0" algn="ctr" rtl="0" hangingPunct="1">
              <a:buNone/>
              <a:tabLst/>
            </a:pPr>
            <a:r>
              <a:rPr lang="it-IT" sz="3600" dirty="0">
                <a:solidFill>
                  <a:srgbClr val="FF0000"/>
                </a:solidFill>
                <a:ea typeface="DejaVu LGC Sans" pitchFamily="2"/>
                <a:cs typeface="DejaVu LGC Sans" pitchFamily="2"/>
              </a:rPr>
              <a:t>Acceleratori: a bersaglio fisso e collisionatori</a:t>
            </a:r>
          </a:p>
        </p:txBody>
      </p:sp>
      <p:sp>
        <p:nvSpPr>
          <p:cNvPr id="4" name="AutoShape 13"/>
          <p:cNvSpPr/>
          <p:nvPr/>
        </p:nvSpPr>
        <p:spPr>
          <a:xfrm>
            <a:off x="1871640" y="863345"/>
            <a:ext cx="1371599" cy="1295280"/>
          </a:xfrm>
          <a:custGeom>
            <a:avLst/>
            <a:gdLst>
              <a:gd name="f0" fmla="val 10800000"/>
              <a:gd name="f1" fmla="val 5400000"/>
              <a:gd name="f2" fmla="val 180"/>
              <a:gd name="f3" fmla="val w"/>
              <a:gd name="f4" fmla="val h"/>
              <a:gd name="f5" fmla="val 0"/>
              <a:gd name="f6" fmla="val 21600"/>
              <a:gd name="f7" fmla="val 10800000"/>
              <a:gd name="f8" fmla="val 4835"/>
              <a:gd name="f9" fmla="val 16765"/>
              <a:gd name="f10" fmla="val 2025"/>
              <a:gd name="f11" fmla="val 15646"/>
              <a:gd name="f12" fmla="val 5954"/>
              <a:gd name="f13" fmla="val 19575"/>
              <a:gd name="f14" fmla="+- 0 0 0"/>
              <a:gd name="f15" fmla="*/ f3 1 21600"/>
              <a:gd name="f16" fmla="*/ f4 1 21600"/>
              <a:gd name="f17" fmla="*/ f14 f0 1"/>
              <a:gd name="f18" fmla="*/ 3163 f15 1"/>
              <a:gd name="f19" fmla="*/ 18437 f15 1"/>
              <a:gd name="f20" fmla="*/ 18437 f16 1"/>
              <a:gd name="f21" fmla="*/ 3163 f16 1"/>
              <a:gd name="f22" fmla="*/ 685800 f15 1"/>
              <a:gd name="f23" fmla="*/ 0 f16 1"/>
              <a:gd name="f24" fmla="*/ f17 1 f2"/>
              <a:gd name="f25" fmla="*/ 200851 f15 1"/>
              <a:gd name="f26" fmla="*/ 189692 f16 1"/>
              <a:gd name="f27" fmla="*/ 0 f15 1"/>
              <a:gd name="f28" fmla="*/ 647700 f16 1"/>
              <a:gd name="f29" fmla="*/ 1105708 f16 1"/>
              <a:gd name="f30" fmla="*/ 1295400 f16 1"/>
              <a:gd name="f31" fmla="*/ 1170750 f15 1"/>
              <a:gd name="f32" fmla="*/ 1371600 f15 1"/>
              <a:gd name="f33" fmla="+- f24 0 f1"/>
            </a:gdLst>
            <a:ahLst/>
            <a:cxnLst>
              <a:cxn ang="3cd4">
                <a:pos x="hc" y="t"/>
              </a:cxn>
              <a:cxn ang="0">
                <a:pos x="r" y="vc"/>
              </a:cxn>
              <a:cxn ang="cd4">
                <a:pos x="hc" y="b"/>
              </a:cxn>
              <a:cxn ang="cd2">
                <a:pos x="l" y="vc"/>
              </a:cxn>
              <a:cxn ang="f33">
                <a:pos x="f22" y="f23"/>
              </a:cxn>
              <a:cxn ang="f33">
                <a:pos x="f25" y="f26"/>
              </a:cxn>
              <a:cxn ang="f33">
                <a:pos x="f27" y="f28"/>
              </a:cxn>
              <a:cxn ang="f33">
                <a:pos x="f25" y="f29"/>
              </a:cxn>
              <a:cxn ang="f33">
                <a:pos x="f22" y="f30"/>
              </a:cxn>
              <a:cxn ang="f33">
                <a:pos x="f31" y="f29"/>
              </a:cxn>
              <a:cxn ang="f33">
                <a:pos x="f32" y="f28"/>
              </a:cxn>
              <a:cxn ang="f33">
                <a:pos x="f31" y="f26"/>
              </a:cxn>
            </a:cxnLst>
            <a:rect l="f18" t="f21" r="f19" b="f20"/>
            <a:pathLst>
              <a:path w="21600" h="21600">
                <a:moveTo>
                  <a:pt x="f5" y="f7"/>
                </a:moveTo>
                <a:cubicBezTo>
                  <a:pt x="f5" y="f8"/>
                  <a:pt x="f8" y="f5"/>
                  <a:pt x="f7" y="f5"/>
                </a:cubicBezTo>
                <a:cubicBezTo>
                  <a:pt x="f9" y="f5"/>
                  <a:pt x="f6" y="f8"/>
                  <a:pt x="f6" y="f7"/>
                </a:cubicBezTo>
                <a:cubicBezTo>
                  <a:pt x="f6" y="f9"/>
                  <a:pt x="f9" y="f6"/>
                  <a:pt x="f7" y="f6"/>
                </a:cubicBezTo>
                <a:cubicBezTo>
                  <a:pt x="f8" y="f6"/>
                  <a:pt x="f5" y="f9"/>
                  <a:pt x="f5" y="f7"/>
                </a:cubicBezTo>
                <a:close/>
                <a:moveTo>
                  <a:pt x="f10" y="f7"/>
                </a:moveTo>
                <a:cubicBezTo>
                  <a:pt x="f10" y="f11"/>
                  <a:pt x="f12" y="f13"/>
                  <a:pt x="f7" y="f13"/>
                </a:cubicBezTo>
                <a:cubicBezTo>
                  <a:pt x="f11" y="f13"/>
                  <a:pt x="f13" y="f11"/>
                  <a:pt x="f13" y="f7"/>
                </a:cubicBezTo>
                <a:cubicBezTo>
                  <a:pt x="f13" y="f12"/>
                  <a:pt x="f11" y="f10"/>
                  <a:pt x="f7" y="f10"/>
                </a:cubicBezTo>
                <a:cubicBezTo>
                  <a:pt x="f12" y="f10"/>
                  <a:pt x="f10" y="f12"/>
                  <a:pt x="f10" y="f7"/>
                </a:cubicBezTo>
                <a:close/>
              </a:path>
            </a:pathLst>
          </a:custGeom>
          <a:solidFill>
            <a:srgbClr val="333399"/>
          </a:solidFill>
          <a:ln>
            <a:noFill/>
            <a:prstDash val="solid"/>
          </a:ln>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5" name="Rectangle 20"/>
          <p:cNvSpPr/>
          <p:nvPr/>
        </p:nvSpPr>
        <p:spPr>
          <a:xfrm>
            <a:off x="2557439" y="1854480"/>
            <a:ext cx="914400" cy="76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333399"/>
          </a:solidFill>
          <a:ln>
            <a:noFill/>
            <a:prstDash val="solid"/>
          </a:ln>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6" name="Text Box 26"/>
          <p:cNvSpPr/>
          <p:nvPr/>
        </p:nvSpPr>
        <p:spPr>
          <a:xfrm>
            <a:off x="90360" y="1268760"/>
            <a:ext cx="161928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FF0000"/>
            </a:solidFill>
            <a:prstDash val="solid"/>
            <a:miter/>
          </a:ln>
        </p:spPr>
        <p:txBody>
          <a:bodyPr vert="horz" wrap="square" lIns="90000" tIns="46800" rIns="90000" bIns="46800" anchor="t" anchorCtr="0" compatLnSpc="0">
            <a:spAutoFit/>
          </a:bodyPr>
          <a:lstStyle/>
          <a:p>
            <a:pPr marL="0" marR="0" lvl="0" indent="0" algn="ctr" rtl="0" hangingPunct="1">
              <a:buNone/>
              <a:tabLst/>
            </a:pPr>
            <a:r>
              <a:rPr lang="it-IT" sz="2400">
                <a:solidFill>
                  <a:srgbClr val="FF0000"/>
                </a:solidFill>
                <a:latin typeface="Liberation Serif" pitchFamily="18"/>
                <a:ea typeface="DejaVu LGC Sans" pitchFamily="2"/>
                <a:cs typeface="DejaVu LGC Sans" pitchFamily="2"/>
              </a:rPr>
              <a:t>Bersaglio fisso</a:t>
            </a:r>
          </a:p>
        </p:txBody>
      </p:sp>
      <p:sp>
        <p:nvSpPr>
          <p:cNvPr id="7" name="Text Box 27"/>
          <p:cNvSpPr/>
          <p:nvPr/>
        </p:nvSpPr>
        <p:spPr>
          <a:xfrm>
            <a:off x="122400" y="2594279"/>
            <a:ext cx="161892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FF0000"/>
            </a:solidFill>
            <a:prstDash val="solid"/>
            <a:miter/>
          </a:ln>
        </p:spPr>
        <p:txBody>
          <a:bodyPr vert="horz" wrap="square" lIns="90000" tIns="46800" rIns="90000" bIns="46800" anchor="t" anchorCtr="0" compatLnSpc="0">
            <a:spAutoFit/>
          </a:bodyPr>
          <a:lstStyle/>
          <a:p>
            <a:pPr marL="0" marR="0" lvl="0" indent="0" algn="ctr" rtl="0" hangingPunct="1">
              <a:buNone/>
              <a:tabLst/>
            </a:pPr>
            <a:r>
              <a:rPr lang="it-IT" sz="2400">
                <a:solidFill>
                  <a:srgbClr val="FF0000"/>
                </a:solidFill>
                <a:latin typeface="Liberation Serif" pitchFamily="18"/>
                <a:ea typeface="DejaVu LGC Sans" pitchFamily="2"/>
                <a:cs typeface="DejaVu LGC Sans" pitchFamily="2"/>
              </a:rPr>
              <a:t>Collider</a:t>
            </a:r>
          </a:p>
        </p:txBody>
      </p:sp>
      <p:sp>
        <p:nvSpPr>
          <p:cNvPr id="8" name="AutoShape 28"/>
          <p:cNvSpPr/>
          <p:nvPr/>
        </p:nvSpPr>
        <p:spPr>
          <a:xfrm>
            <a:off x="1725480" y="2827439"/>
            <a:ext cx="3124440" cy="2819160"/>
          </a:xfrm>
          <a:custGeom>
            <a:avLst/>
            <a:gdLst>
              <a:gd name="f0" fmla="val 10800000"/>
              <a:gd name="f1" fmla="val 5400000"/>
              <a:gd name="f2" fmla="val 180"/>
              <a:gd name="f3" fmla="val w"/>
              <a:gd name="f4" fmla="val h"/>
              <a:gd name="f5" fmla="val 0"/>
              <a:gd name="f6" fmla="val 21600"/>
              <a:gd name="f7" fmla="val 10800000"/>
              <a:gd name="f8" fmla="val 4835"/>
              <a:gd name="f9" fmla="val 16765"/>
              <a:gd name="f10" fmla="val 2085"/>
              <a:gd name="f11" fmla="val 15613"/>
              <a:gd name="f12" fmla="val 5987"/>
              <a:gd name="f13" fmla="val 19515"/>
              <a:gd name="f14" fmla="+- 0 0 0"/>
              <a:gd name="f15" fmla="*/ f3 1 21600"/>
              <a:gd name="f16" fmla="*/ f4 1 21600"/>
              <a:gd name="f17" fmla="*/ f14 f0 1"/>
              <a:gd name="f18" fmla="*/ 3163 f15 1"/>
              <a:gd name="f19" fmla="*/ 18437 f15 1"/>
              <a:gd name="f20" fmla="*/ 18437 f16 1"/>
              <a:gd name="f21" fmla="*/ 3163 f16 1"/>
              <a:gd name="f22" fmla="*/ 1562100 f15 1"/>
              <a:gd name="f23" fmla="*/ 0 f16 1"/>
              <a:gd name="f24" fmla="*/ f17 1 f2"/>
              <a:gd name="f25" fmla="*/ 457493 f15 1"/>
              <a:gd name="f26" fmla="*/ 412859 f16 1"/>
              <a:gd name="f27" fmla="*/ 0 f15 1"/>
              <a:gd name="f28" fmla="*/ 1409700 f16 1"/>
              <a:gd name="f29" fmla="*/ 2406541 f16 1"/>
              <a:gd name="f30" fmla="*/ 2819400 f16 1"/>
              <a:gd name="f31" fmla="*/ 2666707 f15 1"/>
              <a:gd name="f32" fmla="*/ 3124200 f15 1"/>
              <a:gd name="f33" fmla="+- f24 0 f1"/>
            </a:gdLst>
            <a:ahLst/>
            <a:cxnLst>
              <a:cxn ang="3cd4">
                <a:pos x="hc" y="t"/>
              </a:cxn>
              <a:cxn ang="0">
                <a:pos x="r" y="vc"/>
              </a:cxn>
              <a:cxn ang="cd4">
                <a:pos x="hc" y="b"/>
              </a:cxn>
              <a:cxn ang="cd2">
                <a:pos x="l" y="vc"/>
              </a:cxn>
              <a:cxn ang="f33">
                <a:pos x="f22" y="f23"/>
              </a:cxn>
              <a:cxn ang="f33">
                <a:pos x="f25" y="f26"/>
              </a:cxn>
              <a:cxn ang="f33">
                <a:pos x="f27" y="f28"/>
              </a:cxn>
              <a:cxn ang="f33">
                <a:pos x="f25" y="f29"/>
              </a:cxn>
              <a:cxn ang="f33">
                <a:pos x="f22" y="f30"/>
              </a:cxn>
              <a:cxn ang="f33">
                <a:pos x="f31" y="f29"/>
              </a:cxn>
              <a:cxn ang="f33">
                <a:pos x="f32" y="f28"/>
              </a:cxn>
              <a:cxn ang="f33">
                <a:pos x="f31" y="f26"/>
              </a:cxn>
            </a:cxnLst>
            <a:rect l="f18" t="f21" r="f19" b="f20"/>
            <a:pathLst>
              <a:path w="21600" h="21600">
                <a:moveTo>
                  <a:pt x="f5" y="f7"/>
                </a:moveTo>
                <a:cubicBezTo>
                  <a:pt x="f5" y="f8"/>
                  <a:pt x="f8" y="f5"/>
                  <a:pt x="f7" y="f5"/>
                </a:cubicBezTo>
                <a:cubicBezTo>
                  <a:pt x="f9" y="f5"/>
                  <a:pt x="f6" y="f8"/>
                  <a:pt x="f6" y="f7"/>
                </a:cubicBezTo>
                <a:cubicBezTo>
                  <a:pt x="f6" y="f9"/>
                  <a:pt x="f9" y="f6"/>
                  <a:pt x="f7" y="f6"/>
                </a:cubicBezTo>
                <a:cubicBezTo>
                  <a:pt x="f8" y="f6"/>
                  <a:pt x="f5" y="f9"/>
                  <a:pt x="f5" y="f7"/>
                </a:cubicBezTo>
                <a:close/>
                <a:moveTo>
                  <a:pt x="f10" y="f7"/>
                </a:moveTo>
                <a:cubicBezTo>
                  <a:pt x="f10" y="f11"/>
                  <a:pt x="f12" y="f13"/>
                  <a:pt x="f7" y="f13"/>
                </a:cubicBezTo>
                <a:cubicBezTo>
                  <a:pt x="f11" y="f13"/>
                  <a:pt x="f13" y="f11"/>
                  <a:pt x="f13" y="f7"/>
                </a:cubicBezTo>
                <a:cubicBezTo>
                  <a:pt x="f13" y="f12"/>
                  <a:pt x="f11" y="f10"/>
                  <a:pt x="f7" y="f10"/>
                </a:cubicBezTo>
                <a:cubicBezTo>
                  <a:pt x="f12" y="f10"/>
                  <a:pt x="f10" y="f12"/>
                  <a:pt x="f10" y="f7"/>
                </a:cubicBezTo>
                <a:close/>
              </a:path>
            </a:pathLst>
          </a:custGeom>
          <a:solidFill>
            <a:srgbClr val="BBE0E3"/>
          </a:solidFill>
          <a:ln w="9360">
            <a:solidFill>
              <a:srgbClr val="333399"/>
            </a:solidFill>
            <a:prstDash val="solid"/>
            <a:round/>
          </a:ln>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pic>
        <p:nvPicPr>
          <p:cNvPr id="9" name="Picture 29"/>
          <p:cNvPicPr>
            <a:picLocks noChangeAspect="1"/>
          </p:cNvPicPr>
          <p:nvPr/>
        </p:nvPicPr>
        <p:blipFill>
          <a:blip r:embed="rId3" cstate="print">
            <a:alphaModFix/>
            <a:lum/>
          </a:blip>
          <a:srcRect/>
          <a:stretch>
            <a:fillRect/>
          </a:stretch>
        </p:blipFill>
        <p:spPr>
          <a:xfrm>
            <a:off x="1787400" y="3348120"/>
            <a:ext cx="184320" cy="184320"/>
          </a:xfrm>
          <a:prstGeom prst="rect">
            <a:avLst/>
          </a:prstGeom>
          <a:noFill/>
          <a:ln>
            <a:noFill/>
          </a:ln>
        </p:spPr>
      </p:pic>
      <p:pic>
        <p:nvPicPr>
          <p:cNvPr id="10" name="Picture 30"/>
          <p:cNvPicPr>
            <a:picLocks noChangeAspect="1"/>
          </p:cNvPicPr>
          <p:nvPr/>
        </p:nvPicPr>
        <p:blipFill>
          <a:blip r:embed="rId4" cstate="print">
            <a:alphaModFix/>
            <a:lum/>
          </a:blip>
          <a:srcRect/>
          <a:stretch>
            <a:fillRect/>
          </a:stretch>
        </p:blipFill>
        <p:spPr>
          <a:xfrm>
            <a:off x="1768320" y="3653040"/>
            <a:ext cx="228600" cy="228600"/>
          </a:xfrm>
          <a:prstGeom prst="rect">
            <a:avLst/>
          </a:prstGeom>
          <a:noFill/>
          <a:ln>
            <a:noFill/>
          </a:ln>
        </p:spPr>
      </p:pic>
      <p:pic>
        <p:nvPicPr>
          <p:cNvPr id="11" name="Picture 31"/>
          <p:cNvPicPr>
            <a:picLocks noChangeAspect="1"/>
          </p:cNvPicPr>
          <p:nvPr/>
        </p:nvPicPr>
        <p:blipFill>
          <a:blip r:embed="rId4" cstate="print">
            <a:alphaModFix/>
            <a:lum/>
          </a:blip>
          <a:srcRect/>
          <a:stretch>
            <a:fillRect/>
          </a:stretch>
        </p:blipFill>
        <p:spPr>
          <a:xfrm>
            <a:off x="7097760" y="4029240"/>
            <a:ext cx="228600" cy="228600"/>
          </a:xfrm>
          <a:prstGeom prst="rect">
            <a:avLst/>
          </a:prstGeom>
          <a:noFill/>
          <a:ln>
            <a:noFill/>
          </a:ln>
        </p:spPr>
      </p:pic>
      <p:pic>
        <p:nvPicPr>
          <p:cNvPr id="12" name="Picture 32"/>
          <p:cNvPicPr>
            <a:picLocks noChangeAspect="1"/>
          </p:cNvPicPr>
          <p:nvPr/>
        </p:nvPicPr>
        <p:blipFill>
          <a:blip r:embed="rId5" cstate="print">
            <a:alphaModFix/>
            <a:lum/>
          </a:blip>
          <a:srcRect/>
          <a:stretch>
            <a:fillRect/>
          </a:stretch>
        </p:blipFill>
        <p:spPr>
          <a:xfrm>
            <a:off x="7021440" y="3876960"/>
            <a:ext cx="457200" cy="434880"/>
          </a:xfrm>
          <a:prstGeom prst="rect">
            <a:avLst/>
          </a:prstGeom>
          <a:noFill/>
          <a:ln>
            <a:noFill/>
          </a:ln>
        </p:spPr>
      </p:pic>
      <p:pic>
        <p:nvPicPr>
          <p:cNvPr id="13" name="Picture 33"/>
          <p:cNvPicPr>
            <a:picLocks noChangeAspect="1"/>
          </p:cNvPicPr>
          <p:nvPr/>
        </p:nvPicPr>
        <p:blipFill>
          <a:blip r:embed="rId6" cstate="print">
            <a:alphaModFix/>
            <a:lum/>
          </a:blip>
          <a:srcRect/>
          <a:stretch>
            <a:fillRect/>
          </a:stretch>
        </p:blipFill>
        <p:spPr>
          <a:xfrm>
            <a:off x="6945480" y="4029240"/>
            <a:ext cx="228600" cy="228600"/>
          </a:xfrm>
          <a:prstGeom prst="rect">
            <a:avLst/>
          </a:prstGeom>
          <a:noFill/>
          <a:ln>
            <a:noFill/>
          </a:ln>
        </p:spPr>
      </p:pic>
      <p:pic>
        <p:nvPicPr>
          <p:cNvPr id="14" name="Picture 34"/>
          <p:cNvPicPr>
            <a:picLocks noChangeAspect="1"/>
          </p:cNvPicPr>
          <p:nvPr/>
        </p:nvPicPr>
        <p:blipFill>
          <a:blip r:embed="rId3" cstate="print">
            <a:alphaModFix/>
            <a:lum/>
          </a:blip>
          <a:srcRect/>
          <a:stretch>
            <a:fillRect/>
          </a:stretch>
        </p:blipFill>
        <p:spPr>
          <a:xfrm>
            <a:off x="7097760" y="3876960"/>
            <a:ext cx="183960" cy="183960"/>
          </a:xfrm>
          <a:prstGeom prst="rect">
            <a:avLst/>
          </a:prstGeom>
          <a:noFill/>
          <a:ln>
            <a:noFill/>
          </a:ln>
        </p:spPr>
      </p:pic>
      <p:pic>
        <p:nvPicPr>
          <p:cNvPr id="15" name="Picture 35"/>
          <p:cNvPicPr>
            <a:picLocks noChangeAspect="1"/>
          </p:cNvPicPr>
          <p:nvPr/>
        </p:nvPicPr>
        <p:blipFill>
          <a:blip r:embed="rId6" cstate="print">
            <a:alphaModFix/>
            <a:lum/>
          </a:blip>
          <a:srcRect/>
          <a:stretch>
            <a:fillRect/>
          </a:stretch>
        </p:blipFill>
        <p:spPr>
          <a:xfrm>
            <a:off x="7250040" y="3876960"/>
            <a:ext cx="228600" cy="228600"/>
          </a:xfrm>
          <a:prstGeom prst="rect">
            <a:avLst/>
          </a:prstGeom>
          <a:noFill/>
          <a:ln>
            <a:noFill/>
          </a:ln>
        </p:spPr>
      </p:pic>
      <p:sp>
        <p:nvSpPr>
          <p:cNvPr id="16" name="Rectangle 36"/>
          <p:cNvSpPr/>
          <p:nvPr/>
        </p:nvSpPr>
        <p:spPr>
          <a:xfrm>
            <a:off x="5802480" y="3876960"/>
            <a:ext cx="2743199" cy="457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BBE0E3"/>
          </a:solidFill>
          <a:ln w="9360">
            <a:solidFill>
              <a:srgbClr val="333399"/>
            </a:solidFill>
            <a:prstDash val="solid"/>
            <a:miter/>
          </a:ln>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pic>
        <p:nvPicPr>
          <p:cNvPr id="17" name="Picture 37"/>
          <p:cNvPicPr>
            <a:picLocks noChangeAspect="1"/>
          </p:cNvPicPr>
          <p:nvPr/>
        </p:nvPicPr>
        <p:blipFill>
          <a:blip r:embed="rId4" cstate="print">
            <a:alphaModFix/>
            <a:lum/>
          </a:blip>
          <a:srcRect/>
          <a:stretch>
            <a:fillRect/>
          </a:stretch>
        </p:blipFill>
        <p:spPr>
          <a:xfrm>
            <a:off x="5649840" y="4000800"/>
            <a:ext cx="228600" cy="228600"/>
          </a:xfrm>
          <a:prstGeom prst="rect">
            <a:avLst/>
          </a:prstGeom>
          <a:noFill/>
          <a:ln>
            <a:noFill/>
          </a:ln>
        </p:spPr>
      </p:pic>
      <p:pic>
        <p:nvPicPr>
          <p:cNvPr id="18" name="Picture 38"/>
          <p:cNvPicPr>
            <a:picLocks noChangeAspect="1"/>
          </p:cNvPicPr>
          <p:nvPr/>
        </p:nvPicPr>
        <p:blipFill>
          <a:blip r:embed="rId3" cstate="print">
            <a:alphaModFix/>
            <a:lum/>
          </a:blip>
          <a:srcRect/>
          <a:stretch>
            <a:fillRect/>
          </a:stretch>
        </p:blipFill>
        <p:spPr>
          <a:xfrm>
            <a:off x="8513640" y="4010160"/>
            <a:ext cx="184320" cy="184320"/>
          </a:xfrm>
          <a:prstGeom prst="rect">
            <a:avLst/>
          </a:prstGeom>
          <a:noFill/>
          <a:ln>
            <a:noFill/>
          </a:ln>
        </p:spPr>
      </p:pic>
      <p:sp>
        <p:nvSpPr>
          <p:cNvPr id="19" name="AutoShape 39"/>
          <p:cNvSpPr/>
          <p:nvPr/>
        </p:nvSpPr>
        <p:spPr>
          <a:xfrm>
            <a:off x="6716880" y="3724320"/>
            <a:ext cx="990360" cy="914400"/>
          </a:xfrm>
          <a:custGeom>
            <a:avLst/>
            <a:gdLst>
              <a:gd name="f0" fmla="val 10800000"/>
              <a:gd name="f1" fmla="val 5400000"/>
              <a:gd name="f2" fmla="val 180"/>
              <a:gd name="f3" fmla="val w"/>
              <a:gd name="f4" fmla="val h"/>
              <a:gd name="f5" fmla="val 21600"/>
              <a:gd name="f6" fmla="val 10901"/>
              <a:gd name="f7" fmla="val 5905"/>
              <a:gd name="f8" fmla="val 8458"/>
              <a:gd name="f9" fmla="val 2399"/>
              <a:gd name="f10" fmla="val 7417"/>
              <a:gd name="f11" fmla="val 6425"/>
              <a:gd name="f12" fmla="val 476"/>
              <a:gd name="f13" fmla="val 4732"/>
              <a:gd name="f14" fmla="val 7722"/>
              <a:gd name="f15" fmla="val 106"/>
              <a:gd name="f16" fmla="val 8718"/>
              <a:gd name="f17" fmla="val 3828"/>
              <a:gd name="f18" fmla="val 11880"/>
              <a:gd name="f19" fmla="val 243"/>
              <a:gd name="f20" fmla="val 14689"/>
              <a:gd name="f21" fmla="val 5772"/>
              <a:gd name="f22" fmla="val 14041"/>
              <a:gd name="f23" fmla="val 4868"/>
              <a:gd name="f24" fmla="val 17719"/>
              <a:gd name="f25" fmla="val 7819"/>
              <a:gd name="f26" fmla="val 15730"/>
              <a:gd name="f27" fmla="val 8590"/>
              <a:gd name="f28" fmla="val 10637"/>
              <a:gd name="f29" fmla="val 15038"/>
              <a:gd name="f30" fmla="val 13349"/>
              <a:gd name="f31" fmla="val 19840"/>
              <a:gd name="f32" fmla="val 14125"/>
              <a:gd name="f33" fmla="val 14561"/>
              <a:gd name="f34" fmla="val 18248"/>
              <a:gd name="f35" fmla="val 18195"/>
              <a:gd name="f36" fmla="val 16938"/>
              <a:gd name="f37" fmla="val 13044"/>
              <a:gd name="f38" fmla="val 13393"/>
              <a:gd name="f39" fmla="val 17710"/>
              <a:gd name="f40" fmla="val 10579"/>
              <a:gd name="f41" fmla="val 21198"/>
              <a:gd name="f42" fmla="val 8242"/>
              <a:gd name="f43" fmla="val 16806"/>
              <a:gd name="f44" fmla="val 18482"/>
              <a:gd name="f45" fmla="val 4560"/>
              <a:gd name="f46" fmla="val 14257"/>
              <a:gd name="f47" fmla="val 5429"/>
              <a:gd name="f48" fmla="val 14623"/>
              <a:gd name="f49" fmla="+- 0 0 0"/>
              <a:gd name="f50" fmla="*/ f3 1 21600"/>
              <a:gd name="f51" fmla="*/ f4 1 21600"/>
              <a:gd name="f52" fmla="*/ f49 f0 1"/>
              <a:gd name="f53" fmla="*/ 4680 f50 1"/>
              <a:gd name="f54" fmla="*/ 16140 f50 1"/>
              <a:gd name="f55" fmla="*/ 13280 f51 1"/>
              <a:gd name="f56" fmla="*/ 6570 f51 1"/>
              <a:gd name="f57" fmla="*/ 14623 f50 1"/>
              <a:gd name="f58" fmla="*/ 106 f51 1"/>
              <a:gd name="f59" fmla="*/ f52 1 f2"/>
              <a:gd name="f60" fmla="*/ 106 f50 1"/>
              <a:gd name="f61" fmla="*/ 8718 f51 1"/>
              <a:gd name="f62" fmla="*/ 8590 f50 1"/>
              <a:gd name="f63" fmla="*/ 21600 f51 1"/>
              <a:gd name="f64" fmla="*/ 21600 f50 1"/>
              <a:gd name="f65" fmla="*/ 13393 f51 1"/>
              <a:gd name="f66" fmla="+- f59 0 f1"/>
            </a:gdLst>
            <a:ahLst/>
            <a:cxnLst>
              <a:cxn ang="3cd4">
                <a:pos x="hc" y="t"/>
              </a:cxn>
              <a:cxn ang="0">
                <a:pos x="r" y="vc"/>
              </a:cxn>
              <a:cxn ang="cd4">
                <a:pos x="hc" y="b"/>
              </a:cxn>
              <a:cxn ang="cd2">
                <a:pos x="l" y="vc"/>
              </a:cxn>
              <a:cxn ang="f66">
                <a:pos x="f57" y="f58"/>
              </a:cxn>
              <a:cxn ang="f66">
                <a:pos x="f60" y="f61"/>
              </a:cxn>
              <a:cxn ang="f66">
                <a:pos x="f62" y="f63"/>
              </a:cxn>
              <a:cxn ang="f66">
                <a:pos x="f64" y="f65"/>
              </a:cxn>
            </a:cxnLst>
            <a:rect l="f53" t="f56" r="f54" b="f55"/>
            <a:pathLst>
              <a:path w="21600" h="21600">
                <a:moveTo>
                  <a:pt x="f6" y="f7"/>
                </a:moveTo>
                <a:lnTo>
                  <a:pt x="f8" y="f9"/>
                </a:lnTo>
                <a:lnTo>
                  <a:pt x="f10" y="f11"/>
                </a:lnTo>
                <a:lnTo>
                  <a:pt x="f12" y="f9"/>
                </a:lnTo>
                <a:lnTo>
                  <a:pt x="f13" y="f14"/>
                </a:lnTo>
                <a:lnTo>
                  <a:pt x="f15" y="f16"/>
                </a:lnTo>
                <a:lnTo>
                  <a:pt x="f17" y="f18"/>
                </a:lnTo>
                <a:lnTo>
                  <a:pt x="f19" y="f20"/>
                </a:lnTo>
                <a:lnTo>
                  <a:pt x="f21" y="f22"/>
                </a:lnTo>
                <a:lnTo>
                  <a:pt x="f23" y="f24"/>
                </a:lnTo>
                <a:lnTo>
                  <a:pt x="f25" y="f26"/>
                </a:lnTo>
                <a:lnTo>
                  <a:pt x="f27" y="f5"/>
                </a:lnTo>
                <a:lnTo>
                  <a:pt x="f28" y="f29"/>
                </a:lnTo>
                <a:lnTo>
                  <a:pt x="f30" y="f31"/>
                </a:lnTo>
                <a:lnTo>
                  <a:pt x="f32" y="f33"/>
                </a:lnTo>
                <a:lnTo>
                  <a:pt x="f34" y="f35"/>
                </a:lnTo>
                <a:lnTo>
                  <a:pt x="f36" y="f37"/>
                </a:lnTo>
                <a:lnTo>
                  <a:pt x="f5" y="f38"/>
                </a:lnTo>
                <a:lnTo>
                  <a:pt x="f39" y="f40"/>
                </a:lnTo>
                <a:lnTo>
                  <a:pt x="f41" y="f42"/>
                </a:lnTo>
                <a:lnTo>
                  <a:pt x="f43" y="f10"/>
                </a:lnTo>
                <a:lnTo>
                  <a:pt x="f44" y="f45"/>
                </a:lnTo>
                <a:lnTo>
                  <a:pt x="f46" y="f47"/>
                </a:lnTo>
                <a:lnTo>
                  <a:pt x="f48" y="f15"/>
                </a:lnTo>
                <a:lnTo>
                  <a:pt x="f6" y="f7"/>
                </a:lnTo>
                <a:close/>
              </a:path>
            </a:pathLst>
          </a:custGeom>
          <a:gradFill>
            <a:gsLst>
              <a:gs pos="0">
                <a:srgbClr val="FFFF00"/>
              </a:gs>
              <a:gs pos="100000">
                <a:srgbClr val="FF0000"/>
              </a:gs>
            </a:gsLst>
            <a:lin ang="13500000"/>
          </a:gradFill>
          <a:ln>
            <a:noFill/>
            <a:prstDash val="solid"/>
          </a:ln>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20" name="AutoShape 40"/>
          <p:cNvSpPr/>
          <p:nvPr/>
        </p:nvSpPr>
        <p:spPr>
          <a:xfrm>
            <a:off x="2639880" y="2890920"/>
            <a:ext cx="1295640" cy="304920"/>
          </a:xfrm>
          <a:custGeom>
            <a:avLst>
              <a:gd name="f7" fmla="val 13000"/>
              <a:gd name="f8" fmla="val 19400"/>
              <a:gd name="f9" fmla="val 14400"/>
            </a:avLst>
            <a:gdLst>
              <a:gd name="f3" fmla="val w"/>
              <a:gd name="f4" fmla="val h"/>
              <a:gd name="f5" fmla="val 0"/>
              <a:gd name="f6" fmla="val 21600"/>
              <a:gd name="f7" fmla="val 13000"/>
              <a:gd name="f8" fmla="val 19400"/>
              <a:gd name="f9" fmla="val 14400"/>
              <a:gd name="f10" fmla="val 9675"/>
              <a:gd name="f11" fmla="val 80"/>
              <a:gd name="f12" fmla="*/ f3 1 21600"/>
              <a:gd name="f13" fmla="*/ f4 1 21600"/>
              <a:gd name="f14" fmla="val f7"/>
              <a:gd name="f15" fmla="val f8"/>
              <a:gd name="f16" fmla="val f9"/>
              <a:gd name="f17" fmla="+- 21600 0 f8"/>
              <a:gd name="f18" fmla="+- f8 0 f7"/>
              <a:gd name="f19" fmla="*/ f8 1 2"/>
              <a:gd name="f20" fmla="*/ f9 10000 1"/>
              <a:gd name="f21" fmla="+- f18 0 f17"/>
              <a:gd name="f22" fmla="*/ f20 1 25467"/>
              <a:gd name="f23" fmla="+- f7 f17 0"/>
              <a:gd name="f24" fmla="*/ 0 f12 1"/>
              <a:gd name="f25" fmla="*/ 21600 f12 1"/>
              <a:gd name="f26" fmla="*/ 21600 f13 1"/>
              <a:gd name="f27" fmla="*/ 0 f13 1"/>
              <a:gd name="f28" fmla="*/ f21 1 2"/>
              <a:gd name="f29" fmla="+- f8 0 f28"/>
              <a:gd name="f30" fmla="+- f19 0 f28"/>
              <a:gd name="f31" fmla="*/ f30 10000 1"/>
              <a:gd name="f32" fmla="+- f30 f21 0"/>
              <a:gd name="f33" fmla="*/ f31 1 22326"/>
              <a:gd name="f34" fmla="+- f8 0 f32"/>
              <a:gd name="f35" fmla="*/ f34 10000 1"/>
              <a:gd name="f36" fmla="*/ f35 1 23148"/>
              <a:gd name="f37" fmla="+- f36 f32 0"/>
            </a:gdLst>
            <a:ahLst/>
            <a:cxnLst>
              <a:cxn ang="3cd4">
                <a:pos x="hc" y="t"/>
              </a:cxn>
              <a:cxn ang="0">
                <a:pos x="r" y="vc"/>
              </a:cxn>
              <a:cxn ang="cd4">
                <a:pos x="hc" y="b"/>
              </a:cxn>
              <a:cxn ang="cd2">
                <a:pos x="l" y="vc"/>
              </a:cxn>
            </a:cxnLst>
            <a:rect l="f24" t="f27" r="f25" b="f26"/>
            <a:pathLst>
              <a:path w="21600" h="21600">
                <a:moveTo>
                  <a:pt x="f6" y="f5"/>
                </a:moveTo>
                <a:cubicBezTo>
                  <a:pt x="f10" y="f5"/>
                  <a:pt x="f5" y="f33"/>
                  <a:pt x="f5" y="f30"/>
                </a:cubicBezTo>
                <a:lnTo>
                  <a:pt x="f5" y="f32"/>
                </a:lnTo>
                <a:cubicBezTo>
                  <a:pt x="f5" y="f37"/>
                  <a:pt x="f22" y="f15"/>
                  <a:pt x="f16" y="f15"/>
                </a:cubicBezTo>
                <a:lnTo>
                  <a:pt x="f16" y="f6"/>
                </a:lnTo>
                <a:lnTo>
                  <a:pt x="f6" y="f29"/>
                </a:lnTo>
                <a:lnTo>
                  <a:pt x="f16" y="f14"/>
                </a:lnTo>
                <a:lnTo>
                  <a:pt x="f16" y="f23"/>
                </a:lnTo>
                <a:cubicBezTo>
                  <a:pt x="f16" y="f23"/>
                  <a:pt x="f11" y="f19"/>
                  <a:pt x="f11" y="f19"/>
                </a:cubicBezTo>
                <a:cubicBezTo>
                  <a:pt x="f11" y="f19"/>
                  <a:pt x="f6" y="f21"/>
                  <a:pt x="f6" y="f5"/>
                </a:cubicBezTo>
                <a:close/>
              </a:path>
            </a:pathLst>
          </a:custGeom>
          <a:solidFill>
            <a:srgbClr val="CC0000"/>
          </a:solidFill>
          <a:ln>
            <a:noFill/>
            <a:prstDash val="solid"/>
          </a:ln>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21" name="AutoShape 41"/>
          <p:cNvSpPr/>
          <p:nvPr/>
        </p:nvSpPr>
        <p:spPr>
          <a:xfrm>
            <a:off x="2563919" y="4262520"/>
            <a:ext cx="1371599" cy="381240"/>
          </a:xfrm>
          <a:custGeom>
            <a:avLst>
              <a:gd name="f7" fmla="val 13000"/>
              <a:gd name="f8" fmla="val 19400"/>
              <a:gd name="f9" fmla="val 14400"/>
            </a:avLst>
            <a:gdLst>
              <a:gd name="f3" fmla="val w"/>
              <a:gd name="f4" fmla="val h"/>
              <a:gd name="f5" fmla="val 0"/>
              <a:gd name="f6" fmla="val 21600"/>
              <a:gd name="f7" fmla="val 13000"/>
              <a:gd name="f8" fmla="val 19400"/>
              <a:gd name="f9" fmla="val 14400"/>
              <a:gd name="f10" fmla="val 9675"/>
              <a:gd name="f11" fmla="val 80"/>
              <a:gd name="f12" fmla="*/ f3 1 21600"/>
              <a:gd name="f13" fmla="*/ f4 1 21600"/>
              <a:gd name="f14" fmla="val f7"/>
              <a:gd name="f15" fmla="val f8"/>
              <a:gd name="f16" fmla="val f9"/>
              <a:gd name="f17" fmla="+- 21600 0 f8"/>
              <a:gd name="f18" fmla="+- f8 0 f7"/>
              <a:gd name="f19" fmla="*/ f8 1 2"/>
              <a:gd name="f20" fmla="*/ f9 10000 1"/>
              <a:gd name="f21" fmla="+- f18 0 f17"/>
              <a:gd name="f22" fmla="*/ f20 1 25467"/>
              <a:gd name="f23" fmla="+- f7 f17 0"/>
              <a:gd name="f24" fmla="*/ 0 f12 1"/>
              <a:gd name="f25" fmla="*/ 21600 f12 1"/>
              <a:gd name="f26" fmla="*/ 21600 f13 1"/>
              <a:gd name="f27" fmla="*/ 0 f13 1"/>
              <a:gd name="f28" fmla="*/ f21 1 2"/>
              <a:gd name="f29" fmla="+- f8 0 f28"/>
              <a:gd name="f30" fmla="+- f19 0 f28"/>
              <a:gd name="f31" fmla="*/ f30 10000 1"/>
              <a:gd name="f32" fmla="+- f30 f21 0"/>
              <a:gd name="f33" fmla="*/ f31 1 22326"/>
              <a:gd name="f34" fmla="+- f8 0 f32"/>
              <a:gd name="f35" fmla="*/ f34 10000 1"/>
              <a:gd name="f36" fmla="*/ f35 1 23148"/>
              <a:gd name="f37" fmla="+- f36 f32 0"/>
            </a:gdLst>
            <a:ahLst/>
            <a:cxnLst>
              <a:cxn ang="3cd4">
                <a:pos x="hc" y="t"/>
              </a:cxn>
              <a:cxn ang="0">
                <a:pos x="r" y="vc"/>
              </a:cxn>
              <a:cxn ang="cd4">
                <a:pos x="hc" y="b"/>
              </a:cxn>
              <a:cxn ang="cd2">
                <a:pos x="l" y="vc"/>
              </a:cxn>
            </a:cxnLst>
            <a:rect l="f24" t="f27" r="f25" b="f26"/>
            <a:pathLst>
              <a:path w="21600" h="21600">
                <a:moveTo>
                  <a:pt x="f6" y="f5"/>
                </a:moveTo>
                <a:cubicBezTo>
                  <a:pt x="f10" y="f5"/>
                  <a:pt x="f5" y="f33"/>
                  <a:pt x="f5" y="f30"/>
                </a:cubicBezTo>
                <a:lnTo>
                  <a:pt x="f5" y="f32"/>
                </a:lnTo>
                <a:cubicBezTo>
                  <a:pt x="f5" y="f37"/>
                  <a:pt x="f22" y="f15"/>
                  <a:pt x="f16" y="f15"/>
                </a:cubicBezTo>
                <a:lnTo>
                  <a:pt x="f16" y="f6"/>
                </a:lnTo>
                <a:lnTo>
                  <a:pt x="f6" y="f29"/>
                </a:lnTo>
                <a:lnTo>
                  <a:pt x="f16" y="f14"/>
                </a:lnTo>
                <a:lnTo>
                  <a:pt x="f16" y="f23"/>
                </a:lnTo>
                <a:cubicBezTo>
                  <a:pt x="f16" y="f23"/>
                  <a:pt x="f11" y="f19"/>
                  <a:pt x="f11" y="f19"/>
                </a:cubicBezTo>
                <a:cubicBezTo>
                  <a:pt x="f11" y="f19"/>
                  <a:pt x="f6" y="f21"/>
                  <a:pt x="f6" y="f5"/>
                </a:cubicBezTo>
                <a:close/>
              </a:path>
            </a:pathLst>
          </a:custGeom>
          <a:solidFill>
            <a:srgbClr val="007370"/>
          </a:solidFill>
          <a:ln>
            <a:noFill/>
            <a:prstDash val="solid"/>
          </a:ln>
        </p:spPr>
        <p:txBody>
          <a:bodyPr vert="horz" wrap="non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sp>
        <p:nvSpPr>
          <p:cNvPr id="22" name="Text Box 43"/>
          <p:cNvSpPr/>
          <p:nvPr/>
        </p:nvSpPr>
        <p:spPr>
          <a:xfrm>
            <a:off x="2126488" y="692696"/>
            <a:ext cx="21574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Acceleratore</a:t>
            </a:r>
          </a:p>
        </p:txBody>
      </p:sp>
      <p:sp>
        <p:nvSpPr>
          <p:cNvPr id="23" name="Text Box 47"/>
          <p:cNvSpPr/>
          <p:nvPr/>
        </p:nvSpPr>
        <p:spPr>
          <a:xfrm>
            <a:off x="251520" y="5022865"/>
            <a:ext cx="1765080"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00"/>
          </a:solidFill>
          <a:ln w="9360">
            <a:solidFill>
              <a:srgbClr val="FF0000"/>
            </a:solidFill>
            <a:prstDash val="solid"/>
            <a:miter/>
          </a:ln>
        </p:spPr>
        <p:txBody>
          <a:bodyPr vert="horz" wrap="square" lIns="90000" tIns="46800" rIns="90000" bIns="46800" anchor="t" anchorCtr="0" compatLnSpc="0">
            <a:spAutoFit/>
          </a:bodyPr>
          <a:lstStyle/>
          <a:p>
            <a:pPr marL="0" marR="0" lvl="0" indent="0" rtl="0" hangingPunct="1">
              <a:buNone/>
              <a:tabLst/>
            </a:pPr>
            <a:r>
              <a:rPr lang="it-IT" sz="3200" b="1" dirty="0">
                <a:ea typeface="DejaVu LGC Sans" pitchFamily="2"/>
                <a:cs typeface="DejaVu LGC Sans" pitchFamily="2"/>
              </a:rPr>
              <a:t>E = mc</a:t>
            </a:r>
            <a:r>
              <a:rPr lang="it-IT" sz="3200" b="1" baseline="30000" dirty="0">
                <a:ea typeface="DejaVu LGC Sans" pitchFamily="2"/>
                <a:cs typeface="DejaVu LGC Sans" pitchFamily="2"/>
              </a:rPr>
              <a:t>2</a:t>
            </a:r>
          </a:p>
        </p:txBody>
      </p:sp>
      <p:sp>
        <p:nvSpPr>
          <p:cNvPr id="24" name="AutoShape 48"/>
          <p:cNvSpPr/>
          <p:nvPr/>
        </p:nvSpPr>
        <p:spPr>
          <a:xfrm>
            <a:off x="2138384" y="5157192"/>
            <a:ext cx="814320" cy="42228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28440">
            <a:solidFill>
              <a:srgbClr val="0099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25" name="Text Box 49"/>
          <p:cNvSpPr/>
          <p:nvPr/>
        </p:nvSpPr>
        <p:spPr>
          <a:xfrm>
            <a:off x="3100873" y="5013176"/>
            <a:ext cx="5900503" cy="58695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00"/>
          </a:solidFill>
          <a:ln w="9360">
            <a:solidFill>
              <a:srgbClr val="FF0000"/>
            </a:solidFill>
            <a:prstDash val="solid"/>
            <a:miter/>
          </a:ln>
        </p:spPr>
        <p:txBody>
          <a:bodyPr vert="horz" wrap="square" lIns="90000" tIns="46800" rIns="90000" bIns="46800" anchor="t" anchorCtr="0" compatLnSpc="0">
            <a:spAutoFit/>
          </a:bodyPr>
          <a:lstStyle/>
          <a:p>
            <a:pPr marL="0" marR="0" lvl="0" indent="0" rtl="0" hangingPunct="1">
              <a:buNone/>
              <a:tabLst/>
            </a:pPr>
            <a:r>
              <a:rPr lang="it-IT" sz="3200" b="1" dirty="0">
                <a:ea typeface="DejaVu LGC Sans" pitchFamily="2"/>
                <a:cs typeface="DejaVu LGC Sans" pitchFamily="2"/>
              </a:rPr>
              <a:t>energia </a:t>
            </a:r>
            <a:r>
              <a:rPr lang="it-IT" sz="3200" b="1" dirty="0">
                <a:ea typeface="DejaVu LGC Sans" pitchFamily="2"/>
                <a:cs typeface="DejaVu LGC Sans" pitchFamily="2"/>
                <a:sym typeface="Wingdings"/>
              </a:rPr>
              <a:t></a:t>
            </a:r>
            <a:r>
              <a:rPr lang="it-IT" sz="3200" b="1" dirty="0">
                <a:ea typeface="DejaVu LGC Sans" pitchFamily="2"/>
                <a:cs typeface="DejaVu LGC Sans" pitchFamily="2"/>
              </a:rPr>
              <a:t> massa (particelle)</a:t>
            </a:r>
          </a:p>
        </p:txBody>
      </p:sp>
      <p:pic>
        <p:nvPicPr>
          <p:cNvPr id="26" name="Picture 50"/>
          <p:cNvPicPr>
            <a:picLocks noChangeAspect="1"/>
          </p:cNvPicPr>
          <p:nvPr/>
        </p:nvPicPr>
        <p:blipFill>
          <a:blip r:embed="rId3" cstate="print">
            <a:alphaModFix/>
            <a:lum/>
          </a:blip>
          <a:srcRect/>
          <a:stretch>
            <a:fillRect/>
          </a:stretch>
        </p:blipFill>
        <p:spPr>
          <a:xfrm>
            <a:off x="4176720" y="1745039"/>
            <a:ext cx="166680" cy="166680"/>
          </a:xfrm>
          <a:prstGeom prst="rect">
            <a:avLst/>
          </a:prstGeom>
          <a:noFill/>
          <a:ln>
            <a:noFill/>
          </a:ln>
        </p:spPr>
      </p:pic>
      <p:pic>
        <p:nvPicPr>
          <p:cNvPr id="27" name="Picture 51"/>
          <p:cNvPicPr>
            <a:picLocks noChangeAspect="1"/>
          </p:cNvPicPr>
          <p:nvPr/>
        </p:nvPicPr>
        <p:blipFill>
          <a:blip r:embed="rId7" cstate="print">
            <a:alphaModFix/>
            <a:lum/>
          </a:blip>
          <a:srcRect/>
          <a:stretch>
            <a:fillRect/>
          </a:stretch>
        </p:blipFill>
        <p:spPr>
          <a:xfrm>
            <a:off x="5730840" y="1691040"/>
            <a:ext cx="277920" cy="277560"/>
          </a:xfrm>
          <a:prstGeom prst="rect">
            <a:avLst/>
          </a:prstGeom>
          <a:noFill/>
          <a:ln>
            <a:noFill/>
          </a:ln>
        </p:spPr>
      </p:pic>
      <p:pic>
        <p:nvPicPr>
          <p:cNvPr id="28" name="Picture 52"/>
          <p:cNvPicPr>
            <a:picLocks noChangeAspect="1"/>
          </p:cNvPicPr>
          <p:nvPr/>
        </p:nvPicPr>
        <p:blipFill>
          <a:blip r:embed="rId5" cstate="print">
            <a:alphaModFix/>
            <a:lum/>
          </a:blip>
          <a:srcRect/>
          <a:stretch>
            <a:fillRect/>
          </a:stretch>
        </p:blipFill>
        <p:spPr>
          <a:xfrm>
            <a:off x="5759280" y="1797240"/>
            <a:ext cx="190800" cy="181080"/>
          </a:xfrm>
          <a:prstGeom prst="rect">
            <a:avLst/>
          </a:prstGeom>
          <a:noFill/>
          <a:ln>
            <a:noFill/>
          </a:ln>
        </p:spPr>
      </p:pic>
      <p:pic>
        <p:nvPicPr>
          <p:cNvPr id="29" name="Picture 53"/>
          <p:cNvPicPr>
            <a:picLocks noChangeAspect="1"/>
          </p:cNvPicPr>
          <p:nvPr/>
        </p:nvPicPr>
        <p:blipFill>
          <a:blip r:embed="rId6" cstate="print">
            <a:alphaModFix/>
            <a:lum/>
          </a:blip>
          <a:srcRect/>
          <a:stretch>
            <a:fillRect/>
          </a:stretch>
        </p:blipFill>
        <p:spPr>
          <a:xfrm>
            <a:off x="5775480" y="1835400"/>
            <a:ext cx="142560" cy="142920"/>
          </a:xfrm>
          <a:prstGeom prst="rect">
            <a:avLst/>
          </a:prstGeom>
          <a:noFill/>
          <a:ln>
            <a:noFill/>
          </a:ln>
        </p:spPr>
      </p:pic>
      <p:pic>
        <p:nvPicPr>
          <p:cNvPr id="30" name="Picture 54"/>
          <p:cNvPicPr>
            <a:picLocks noChangeAspect="1"/>
          </p:cNvPicPr>
          <p:nvPr/>
        </p:nvPicPr>
        <p:blipFill>
          <a:blip r:embed="rId8" cstate="print">
            <a:alphaModFix/>
            <a:lum/>
          </a:blip>
          <a:srcRect/>
          <a:stretch>
            <a:fillRect/>
          </a:stretch>
        </p:blipFill>
        <p:spPr>
          <a:xfrm>
            <a:off x="5781600" y="1746480"/>
            <a:ext cx="142920" cy="142920"/>
          </a:xfrm>
          <a:prstGeom prst="rect">
            <a:avLst/>
          </a:prstGeom>
          <a:noFill/>
          <a:ln>
            <a:noFill/>
          </a:ln>
        </p:spPr>
      </p:pic>
      <p:sp>
        <p:nvSpPr>
          <p:cNvPr id="31" name="Text Box 55"/>
          <p:cNvSpPr/>
          <p:nvPr/>
        </p:nvSpPr>
        <p:spPr>
          <a:xfrm>
            <a:off x="5219640" y="620688"/>
            <a:ext cx="163368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bersaglio</a:t>
            </a:r>
          </a:p>
        </p:txBody>
      </p:sp>
      <p:sp>
        <p:nvSpPr>
          <p:cNvPr id="32" name="Rectangle 56"/>
          <p:cNvSpPr/>
          <p:nvPr/>
        </p:nvSpPr>
        <p:spPr>
          <a:xfrm>
            <a:off x="5670720" y="1506720"/>
            <a:ext cx="328320" cy="7653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A8A4"/>
          </a:solidFill>
          <a:ln>
            <a:noFill/>
            <a:prstDash val="solid"/>
          </a:ln>
        </p:spPr>
        <p:txBody>
          <a:bodyPr vert="horz" wrap="square" lIns="90000" tIns="46800" rIns="90000" bIns="46800" anchor="ctr" anchorCtr="0" compatLnSpc="0">
            <a:spAutoFit/>
          </a:bodyPr>
          <a:lstStyle/>
          <a:p>
            <a:pPr lvl="0" rtl="0" hangingPunct="0">
              <a:buNone/>
              <a:tabLst/>
            </a:pPr>
            <a:endParaRPr lang="en-US" sz="2400">
              <a:latin typeface="Liberation Serif" pitchFamily="18"/>
              <a:ea typeface="DejaVu LGC Sans" pitchFamily="2"/>
              <a:cs typeface="DejaVu LGC Sans" pitchFamily="2"/>
            </a:endParaRPr>
          </a:p>
        </p:txBody>
      </p:sp>
      <p:cxnSp>
        <p:nvCxnSpPr>
          <p:cNvPr id="33" name="Connettore 1 32"/>
          <p:cNvCxnSpPr/>
          <p:nvPr/>
        </p:nvCxnSpPr>
        <p:spPr>
          <a:xfrm>
            <a:off x="251520" y="620688"/>
            <a:ext cx="8640960" cy="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Segnaposto numero diapositiva 33"/>
          <p:cNvSpPr>
            <a:spLocks noGrp="1"/>
          </p:cNvSpPr>
          <p:nvPr>
            <p:ph type="sldNum" sz="quarter" idx="12"/>
          </p:nvPr>
        </p:nvSpPr>
        <p:spPr>
          <a:xfrm>
            <a:off x="6732240" y="6160219"/>
            <a:ext cx="2133600" cy="365125"/>
          </a:xfrm>
        </p:spPr>
        <p:txBody>
          <a:bodyPr/>
          <a:lstStyle/>
          <a:p>
            <a:fld id="{B007B441-5312-499D-93C3-6E37886527FA}" type="slidenum">
              <a:rPr lang="it-IT" smtClean="0"/>
              <a:pPr/>
              <a:t>8</a:t>
            </a:fld>
            <a:endParaRPr lang="it-IT" dirty="0"/>
          </a:p>
        </p:txBody>
      </p:sp>
      <p:sp>
        <p:nvSpPr>
          <p:cNvPr id="2" name="TextBox 1"/>
          <p:cNvSpPr txBox="1"/>
          <p:nvPr/>
        </p:nvSpPr>
        <p:spPr>
          <a:xfrm>
            <a:off x="0" y="5733256"/>
            <a:ext cx="9144000" cy="830997"/>
          </a:xfrm>
          <a:prstGeom prst="rect">
            <a:avLst/>
          </a:prstGeom>
          <a:solidFill>
            <a:srgbClr val="FFFF00"/>
          </a:solidFill>
          <a:ln w="28575" cmpd="sng">
            <a:solidFill>
              <a:srgbClr val="FF0000"/>
            </a:solidFill>
          </a:ln>
        </p:spPr>
        <p:txBody>
          <a:bodyPr wrap="square" rtlCol="0">
            <a:spAutoFit/>
          </a:bodyPr>
          <a:lstStyle/>
          <a:p>
            <a:pPr algn="ctr"/>
            <a:r>
              <a:rPr lang="it-IT" sz="2400" b="1" dirty="0"/>
              <a:t>Nei collisionatori l’energia a disposizione per la creazione di nuove particelle è maggiore che nelle collisioni a bersaglio fisso!!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path" accel="500" fill="hold" nodeType="clickEffect">
                                  <p:stCondLst>
                                    <p:cond delay="0"/>
                                  </p:stCondLst>
                                  <p:childTnLst>
                                    <p:animMotion origin="layout" path="M 1.38889 -6 3.52601 -6 L 0.17864 3.52601 -6">
                                      <p:cBhvr>
                                        <p:cTn id="6" dur="2000" fill="hold"/>
                                        <p:tgtEl>
                                          <p:spTgt spid="26"/>
                                        </p:tgtEl>
                                      </p:cBhvr>
                                    </p:animMotion>
                                  </p:childTnLst>
                                </p:cTn>
                              </p:par>
                              <p:set>
                                <p:cBhvr>
                                  <p:cTn id="7" dur="1" fill="hold">
                                    <p:stCondLst>
                                      <p:cond delay="0"/>
                                    </p:stCondLst>
                                  </p:cTn>
                                  <p:tgtEl>
                                    <p:spTgt spid="26"/>
                                  </p:tgtEl>
                                  <p:attrNameLst>
                                    <p:attrName>style.visibility</p:attrName>
                                  </p:attrNameLst>
                                </p:cBhvr>
                                <p:to>
                                  <p:strVal val="hidden"/>
                                </p:to>
                              </p:set>
                              <p:par>
                                <p:cTn id="8" presetClass="path" accel="500" decel="500" fill="hold" nodeType="withEffect">
                                  <p:stCondLst>
                                    <p:cond delay="2000"/>
                                  </p:stCondLst>
                                  <p:childTnLst>
                                    <p:animMotion origin="layout" path="M 0.00434 0.00139 L 0.18542 -0.12231">
                                      <p:cBhvr>
                                        <p:cTn id="9" dur="2000" fill="hold"/>
                                        <p:tgtEl>
                                          <p:spTgt spid="30"/>
                                        </p:tgtEl>
                                      </p:cBhvr>
                                    </p:animMotion>
                                  </p:childTnLst>
                                </p:cTn>
                              </p:par>
                              <p:par>
                                <p:cTn id="10" presetClass="path" accel="500" decel="500" fill="hold" nodeType="withEffect">
                                  <p:stCondLst>
                                    <p:cond delay="2000"/>
                                  </p:stCondLst>
                                  <p:childTnLst>
                                    <p:animMotion origin="layout" path="M 0.00504 -0.01156 L 0.31372 0.06243">
                                      <p:cBhvr>
                                        <p:cTn id="11" dur="2000" fill="hold"/>
                                        <p:tgtEl>
                                          <p:spTgt spid="29"/>
                                        </p:tgtEl>
                                      </p:cBhvr>
                                    </p:animMotion>
                                  </p:childTnLst>
                                </p:cTn>
                              </p:par>
                              <p:par>
                                <p:cTn id="12" presetClass="path" accel="500" decel="500" fill="hold" nodeType="withEffect">
                                  <p:stCondLst>
                                    <p:cond delay="2000"/>
                                  </p:stCondLst>
                                  <p:childTnLst>
                                    <p:animMotion origin="layout" path="M 0.0026 -0.00023 L 0.30729 -0.06266">
                                      <p:cBhvr>
                                        <p:cTn id="13" dur="2000" fill="hold"/>
                                        <p:tgtEl>
                                          <p:spTgt spid="27"/>
                                        </p:tgtEl>
                                      </p:cBhvr>
                                    </p:animMotion>
                                  </p:childTnLst>
                                </p:cTn>
                              </p:par>
                              <p:par>
                                <p:cTn id="14" presetClass="path" accel="500" decel="500" fill="hold" nodeType="withEffect">
                                  <p:stCondLst>
                                    <p:cond delay="2000"/>
                                  </p:stCondLst>
                                  <p:childTnLst>
                                    <p:animMotion origin="layout" path="M 2.22222 -6 -0.00832 L 0.26996 -0.01156">
                                      <p:cBhvr>
                                        <p:cTn id="15" dur="2000" fill="hold"/>
                                        <p:tgtEl>
                                          <p:spTgt spid="28"/>
                                        </p:tgtEl>
                                      </p:cBhvr>
                                    </p:animMotion>
                                  </p:childTnLst>
                                </p:cTn>
                              </p:par>
                            </p:childTnLst>
                          </p:cTn>
                        </p:par>
                      </p:childTnLst>
                    </p:cTn>
                  </p:par>
                  <p:par>
                    <p:cTn id="16" fill="hold">
                      <p:stCondLst>
                        <p:cond delay="indefinite"/>
                      </p:stCondLst>
                      <p:childTnLst>
                        <p:par>
                          <p:cTn id="17" fill="hold">
                            <p:stCondLst>
                              <p:cond delay="0"/>
                            </p:stCondLst>
                            <p:childTnLst>
                              <p:par>
                                <p:cTn id="18" presetClass="path" repeatCount="indefinite" fill="hold" nodeType="clickEffect">
                                  <p:stCondLst>
                                    <p:cond delay="0"/>
                                  </p:stCondLst>
                                  <p:childTnLst>
                                    <p:animMotion origin="layout" path="M 0.00296 0.0481 C -0.00052 -0.05271 0.0691 -0.13549 0.15452 -0.13549 C 0.23941 -0.13503 0.30816 -0.05364 0.30816 0.04786 C 0.30816 0.14937 0.23941 0.23076 0.15452 0.23076 C 0.0691 0.23076 -0.00052 0.14914 0.00296 0.0481 Z">
                                      <p:cBhvr>
                                        <p:cTn id="19" dur="1000" fill="hold"/>
                                        <p:tgtEl>
                                          <p:spTgt spid="9"/>
                                        </p:tgtEl>
                                      </p:cBhvr>
                                    </p:animMotion>
                                  </p:childTnLst>
                                </p:cTn>
                              </p:par>
                              <p:par>
                                <p:cTn id="20" presetClass="path" repeatCount="indefinite" fill="hold" nodeType="withEffect">
                                  <p:stCondLst>
                                    <p:cond delay="0"/>
                                  </p:stCondLst>
                                  <p:childTnLst>
                                    <p:animMotion origin="layout" path="M 0.00556 0.0007 C 0.00556 -0.09873 0.07466 -0.17965 0.15955 -0.17965 C 0.24445 -0.17965 0.3132 -0.09873 0.3132 0.0007 C 0.3132 0.10035 0.24445 0.18104 0.15955 0.18104 C 0.07466 0.18104 0.00556 0.10035 0.00556 0.0007 Z">
                                      <p:cBhvr>
                                        <p:cTn id="21" dur="1000" fill="hold"/>
                                        <p:tgtEl>
                                          <p:spTgt spid="10"/>
                                        </p:tgtEl>
                                      </p:cBhvr>
                                    </p:animMotion>
                                  </p:childTnLst>
                                </p:cTn>
                              </p:par>
                            </p:childTnLst>
                          </p:cTn>
                        </p:par>
                      </p:childTnLst>
                    </p:cTn>
                  </p:par>
                  <p:par>
                    <p:cTn id="22" fill="hold">
                      <p:stCondLst>
                        <p:cond delay="indefinite"/>
                      </p:stCondLst>
                      <p:childTnLst>
                        <p:par>
                          <p:cTn id="23" fill="hold">
                            <p:stCondLst>
                              <p:cond delay="0"/>
                            </p:stCondLst>
                            <p:childTnLst>
                              <p:set>
                                <p:cBhvr>
                                  <p:cTn id="24" dur="1" fill="hold">
                                    <p:stCondLst>
                                      <p:cond delay="0"/>
                                    </p:stCondLst>
                                  </p:cTn>
                                  <p:tgtEl>
                                    <p:spTgt spid="17"/>
                                  </p:tgtEl>
                                  <p:attrNameLst>
                                    <p:attrName>style.visibility</p:attrName>
                                  </p:attrNameLst>
                                </p:cBhvr>
                                <p:to>
                                  <p:strVal val="hidden"/>
                                </p:to>
                              </p:set>
                              <p:set>
                                <p:cBhvr>
                                  <p:cTn id="25" dur="1" fill="hold">
                                    <p:stCondLst>
                                      <p:cond delay="0"/>
                                    </p:stCondLst>
                                  </p:cTn>
                                  <p:tgtEl>
                                    <p:spTgt spid="18"/>
                                  </p:tgtEl>
                                  <p:attrNameLst>
                                    <p:attrName>style.visibility</p:attrName>
                                  </p:attrNameLst>
                                </p:cBhvr>
                                <p:to>
                                  <p:strVal val="hidden"/>
                                </p:to>
                              </p:set>
                            </p:childTnLst>
                          </p:cTn>
                        </p:par>
                        <p:par>
                          <p:cTn id="26" fill="hold">
                            <p:stCondLst>
                              <p:cond delay="2000"/>
                            </p:stCondLst>
                            <p:childTnLst>
                              <p:par>
                                <p:cTn id="27" presetClass="entr"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strVal val="#ppt_w*0.70"/>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Effect transition="in" filter="fade">
                                      <p:cBhvr>
                                        <p:cTn id="31" dur="1000"/>
                                        <p:tgtEl>
                                          <p:spTgt spid="19"/>
                                        </p:tgtEl>
                                      </p:cBhvr>
                                    </p:animEffect>
                                  </p:childTnLst>
                                </p:cTn>
                              </p:par>
                            </p:childTnLst>
                          </p:cTn>
                        </p:par>
                        <p:par>
                          <p:cTn id="32" fill="hold">
                            <p:stCondLst>
                              <p:cond delay="3000"/>
                            </p:stCondLst>
                            <p:childTnLst>
                              <p:par>
                                <p:cTn id="33" presetClass="path" accel="500" decel="500" fill="hold" nodeType="withEffect">
                                  <p:stCondLst>
                                    <p:cond delay="0"/>
                                  </p:stCondLst>
                                  <p:childTnLst>
                                    <p:animMotion origin="layout" path="M 3.33333 -6 1.50289 -6 L 0.1 -0.13318">
                                      <p:cBhvr>
                                        <p:cTn id="34" dur="1000" fill="hold"/>
                                        <p:tgtEl>
                                          <p:spTgt spid="12"/>
                                        </p:tgtEl>
                                      </p:cBhvr>
                                    </p:animMotion>
                                  </p:childTnLst>
                                </p:cTn>
                              </p:par>
                              <p:par>
                                <p:cTn id="35" presetClass="path" accel="500" decel="500" fill="hold" nodeType="withEffect">
                                  <p:stCondLst>
                                    <p:cond delay="0"/>
                                  </p:stCondLst>
                                  <p:childTnLst>
                                    <p:animMotion origin="layout" path="M 3.33333 -6 8.67052 -7 L 0.125 -0.04439">
                                      <p:cBhvr>
                                        <p:cTn id="36" dur="1000" fill="hold"/>
                                        <p:tgtEl>
                                          <p:spTgt spid="15"/>
                                        </p:tgtEl>
                                      </p:cBhvr>
                                    </p:animMotion>
                                  </p:childTnLst>
                                </p:cTn>
                              </p:par>
                              <p:par>
                                <p:cTn id="37" presetClass="path" accel="500" decel="500" fill="hold" nodeType="withEffect">
                                  <p:stCondLst>
                                    <p:cond delay="0"/>
                                  </p:stCondLst>
                                  <p:childTnLst>
                                    <p:animMotion origin="layout" path="M -3.33333 -6 -9.13295 -6 L 0.125 0.08878">
                                      <p:cBhvr>
                                        <p:cTn id="38" dur="1000" fill="hold"/>
                                        <p:tgtEl>
                                          <p:spTgt spid="11"/>
                                        </p:tgtEl>
                                      </p:cBhvr>
                                    </p:animMotion>
                                  </p:childTnLst>
                                </p:cTn>
                              </p:par>
                              <p:par>
                                <p:cTn id="39" presetClass="path" accel="500" decel="500" fill="hold" nodeType="withEffect">
                                  <p:stCondLst>
                                    <p:cond delay="0"/>
                                  </p:stCondLst>
                                  <p:childTnLst>
                                    <p:animMotion origin="layout" path="M 6.66667 -6 8.67052 -7 L -0.07499 0.06659">
                                      <p:cBhvr>
                                        <p:cTn id="40" dur="1000" fill="hold"/>
                                        <p:tgtEl>
                                          <p:spTgt spid="13"/>
                                        </p:tgtEl>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5"/>
          <p:cNvSpPr/>
          <p:nvPr/>
        </p:nvSpPr>
        <p:spPr>
          <a:xfrm>
            <a:off x="6553080" y="6245280"/>
            <a:ext cx="2133720" cy="476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1">
              <a:lnSpc>
                <a:spcPct val="100000"/>
              </a:lnSpc>
              <a:buNone/>
              <a:tabLst/>
            </a:pPr>
            <a:fld id="{F449A8E3-0496-47B9-8071-971BCC8D57B9}" type="slidenum">
              <a:rPr/>
              <a:pPr marL="0" marR="0" lvl="0" indent="0" algn="r" rtl="0" hangingPunct="1">
                <a:lnSpc>
                  <a:spcPct val="100000"/>
                </a:lnSpc>
                <a:buNone/>
                <a:tabLst/>
              </a:pPr>
              <a:t>9</a:t>
            </a:fld>
            <a:endParaRPr lang="it-IT" sz="1400">
              <a:latin typeface="Arial" pitchFamily="18"/>
              <a:ea typeface="DejaVu LGC Sans" pitchFamily="2"/>
              <a:cs typeface="DejaVu LGC Sans" pitchFamily="2"/>
            </a:endParaRPr>
          </a:p>
        </p:txBody>
      </p:sp>
      <p:sp>
        <p:nvSpPr>
          <p:cNvPr id="3" name="Text Box 2"/>
          <p:cNvSpPr/>
          <p:nvPr/>
        </p:nvSpPr>
        <p:spPr>
          <a:xfrm>
            <a:off x="5364088" y="146160"/>
            <a:ext cx="3312368" cy="6836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28440">
            <a:solidFill>
              <a:srgbClr val="FF0000"/>
            </a:solidFill>
            <a:prstDash val="solid"/>
            <a:miter/>
          </a:ln>
        </p:spPr>
        <p:txBody>
          <a:bodyPr vert="horz" wrap="square" lIns="90000" tIns="46800" rIns="90000" bIns="46800" anchor="t" anchorCtr="0" compatLnSpc="0">
            <a:spAutoFit/>
          </a:bodyPr>
          <a:lstStyle/>
          <a:p>
            <a:pPr marL="0" marR="0" lvl="0" indent="0" algn="ctr" rtl="0" hangingPunct="1">
              <a:buNone/>
              <a:tabLst/>
            </a:pPr>
            <a:r>
              <a:rPr lang="it-IT" sz="4000" b="1" dirty="0">
                <a:solidFill>
                  <a:srgbClr val="FF0000"/>
                </a:solidFill>
                <a:latin typeface="Liberation Serif" pitchFamily="18"/>
                <a:ea typeface="DejaVu LGC Sans" pitchFamily="2"/>
                <a:cs typeface="DejaVu LGC Sans" pitchFamily="2"/>
              </a:rPr>
              <a:t>LHC</a:t>
            </a:r>
          </a:p>
        </p:txBody>
      </p:sp>
      <p:pic>
        <p:nvPicPr>
          <p:cNvPr id="4" name="Picture 3"/>
          <p:cNvPicPr>
            <a:picLocks noChangeAspect="1"/>
          </p:cNvPicPr>
          <p:nvPr/>
        </p:nvPicPr>
        <p:blipFill>
          <a:blip r:embed="rId3" cstate="print">
            <a:alphaModFix/>
            <a:lum/>
          </a:blip>
          <a:srcRect b="4485"/>
          <a:stretch>
            <a:fillRect/>
          </a:stretch>
        </p:blipFill>
        <p:spPr>
          <a:xfrm>
            <a:off x="6480" y="-3240"/>
            <a:ext cx="4944960" cy="3457800"/>
          </a:xfrm>
          <a:prstGeom prst="rect">
            <a:avLst/>
          </a:prstGeom>
          <a:noFill/>
          <a:ln>
            <a:noFill/>
          </a:ln>
        </p:spPr>
      </p:pic>
      <p:sp>
        <p:nvSpPr>
          <p:cNvPr id="5" name="Text Box 4"/>
          <p:cNvSpPr/>
          <p:nvPr/>
        </p:nvSpPr>
        <p:spPr>
          <a:xfrm>
            <a:off x="338040" y="154080"/>
            <a:ext cx="3816359" cy="67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1">
              <a:spcBef>
                <a:spcPts val="1247"/>
              </a:spcBef>
              <a:spcAft>
                <a:spcPts val="0"/>
              </a:spcAft>
              <a:buNone/>
              <a:tabLst/>
            </a:pPr>
            <a:r>
              <a:rPr lang="it-IT" sz="1800" b="1">
                <a:solidFill>
                  <a:srgbClr val="FFFFFF"/>
                </a:solidFill>
                <a:latin typeface="Liberation Serif" pitchFamily="18"/>
                <a:ea typeface="DejaVu LGC Sans" pitchFamily="2"/>
                <a:cs typeface="DejaVu LGC Sans" pitchFamily="2"/>
              </a:rPr>
              <a:t>CERN (GINEVRA) 27 KM CIRC</a:t>
            </a:r>
            <a:r>
              <a:rPr lang="it-IT" sz="2000" b="1">
                <a:solidFill>
                  <a:srgbClr val="333399"/>
                </a:solidFill>
                <a:latin typeface="Liberation Serif" pitchFamily="18"/>
                <a:ea typeface="DejaVu LGC Sans" pitchFamily="2"/>
                <a:cs typeface="DejaVu LGC Sans" pitchFamily="2"/>
              </a:rPr>
              <a:t>.</a:t>
            </a:r>
          </a:p>
        </p:txBody>
      </p:sp>
      <p:pic>
        <p:nvPicPr>
          <p:cNvPr id="6" name="Picture 5"/>
          <p:cNvPicPr>
            <a:picLocks noChangeAspect="1"/>
          </p:cNvPicPr>
          <p:nvPr/>
        </p:nvPicPr>
        <p:blipFill>
          <a:blip r:embed="rId4" cstate="print">
            <a:alphaModFix/>
            <a:lum/>
          </a:blip>
          <a:srcRect/>
          <a:stretch>
            <a:fillRect/>
          </a:stretch>
        </p:blipFill>
        <p:spPr>
          <a:xfrm>
            <a:off x="5797440" y="4332240"/>
            <a:ext cx="3330720" cy="2495520"/>
          </a:xfrm>
          <a:prstGeom prst="rect">
            <a:avLst/>
          </a:prstGeom>
          <a:noFill/>
          <a:ln>
            <a:noFill/>
          </a:ln>
        </p:spPr>
      </p:pic>
      <p:pic>
        <p:nvPicPr>
          <p:cNvPr id="7" name="Picture 6"/>
          <p:cNvPicPr>
            <a:picLocks noChangeAspect="1"/>
          </p:cNvPicPr>
          <p:nvPr/>
        </p:nvPicPr>
        <p:blipFill>
          <a:blip r:embed="rId5" cstate="print">
            <a:alphaModFix/>
            <a:lum/>
          </a:blip>
          <a:srcRect/>
          <a:stretch>
            <a:fillRect/>
          </a:stretch>
        </p:blipFill>
        <p:spPr>
          <a:xfrm>
            <a:off x="4994280" y="976319"/>
            <a:ext cx="4135320" cy="2530440"/>
          </a:xfrm>
          <a:prstGeom prst="rect">
            <a:avLst/>
          </a:prstGeom>
          <a:noFill/>
          <a:ln>
            <a:noFill/>
          </a:ln>
        </p:spPr>
      </p:pic>
      <p:sp>
        <p:nvSpPr>
          <p:cNvPr id="8" name="Text Box 7"/>
          <p:cNvSpPr/>
          <p:nvPr/>
        </p:nvSpPr>
        <p:spPr>
          <a:xfrm>
            <a:off x="0" y="4437112"/>
            <a:ext cx="2448000" cy="703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000" dirty="0" err="1">
                <a:latin typeface="Liberation Serif" pitchFamily="18"/>
                <a:ea typeface="DejaVu LGC Sans" pitchFamily="2"/>
                <a:cs typeface="DejaVu LGC Sans" pitchFamily="2"/>
              </a:rPr>
              <a:t>Bunch</a:t>
            </a:r>
            <a:r>
              <a:rPr lang="it-IT" sz="2000" dirty="0">
                <a:latin typeface="Liberation Serif" pitchFamily="18"/>
                <a:ea typeface="DejaVu LGC Sans" pitchFamily="2"/>
                <a:cs typeface="DejaVu LGC Sans" pitchFamily="2"/>
              </a:rPr>
              <a:t> 10</a:t>
            </a:r>
            <a:r>
              <a:rPr lang="it-IT" sz="2000" baseline="30000" dirty="0">
                <a:latin typeface="Liberation Serif" pitchFamily="18"/>
                <a:ea typeface="DejaVu LGC Sans" pitchFamily="2"/>
                <a:cs typeface="DejaVu LGC Sans" pitchFamily="2"/>
              </a:rPr>
              <a:t>11</a:t>
            </a:r>
            <a:r>
              <a:rPr lang="it-IT" sz="2000" dirty="0">
                <a:latin typeface="Liberation Serif" pitchFamily="18"/>
                <a:ea typeface="DejaVu LGC Sans" pitchFamily="2"/>
                <a:cs typeface="DejaVu LGC Sans" pitchFamily="2"/>
              </a:rPr>
              <a:t> protoni</a:t>
            </a:r>
          </a:p>
        </p:txBody>
      </p:sp>
      <p:sp>
        <p:nvSpPr>
          <p:cNvPr id="9" name="AutoShape 8"/>
          <p:cNvSpPr/>
          <p:nvPr/>
        </p:nvSpPr>
        <p:spPr>
          <a:xfrm>
            <a:off x="977759" y="4888080"/>
            <a:ext cx="1030319" cy="42228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9360">
            <a:solidFill>
              <a:srgbClr val="0000CC"/>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0" name="AutoShape 9"/>
          <p:cNvSpPr/>
          <p:nvPr/>
        </p:nvSpPr>
        <p:spPr>
          <a:xfrm flipH="1" flipV="1">
            <a:off x="3645000" y="4888080"/>
            <a:ext cx="1030319" cy="436320"/>
          </a:xfrm>
          <a:custGeom>
            <a:avLst>
              <a:gd name="f0" fmla="val 16200"/>
              <a:gd name="f1" fmla="val 5400"/>
            </a:avLst>
            <a:gdLst>
              <a:gd name="f2" fmla="val w"/>
              <a:gd name="f3" fmla="val h"/>
              <a:gd name="f4" fmla="val 0"/>
              <a:gd name="f5" fmla="val 21600"/>
              <a:gd name="f6" fmla="val 10800"/>
              <a:gd name="f7" fmla="*/ f2 1 21600"/>
              <a:gd name="f8" fmla="*/ f3 1 21600"/>
              <a:gd name="f9" fmla="pin 0 f0 21600"/>
              <a:gd name="f10" fmla="pin 0 f1 10800"/>
              <a:gd name="f11" fmla="val f10"/>
              <a:gd name="f12" fmla="val f9"/>
              <a:gd name="f13" fmla="+- 21600 0 f10"/>
              <a:gd name="f14" fmla="*/ f9 f7 1"/>
              <a:gd name="f15" fmla="*/ f10 f8 1"/>
              <a:gd name="f16" fmla="*/ 0 f7 1"/>
              <a:gd name="f17" fmla="+- 21600 0 f12"/>
              <a:gd name="f18" fmla="*/ f13 f8 1"/>
              <a:gd name="f19" fmla="*/ f11 f8 1"/>
              <a:gd name="f20" fmla="*/ f17 f11 1"/>
              <a:gd name="f21" fmla="*/ f20 1 10800"/>
              <a:gd name="f22" fmla="+- f12 f21 0"/>
              <a:gd name="f23" fmla="*/ f22 f7 1"/>
            </a:gdLst>
            <a:ahLst>
              <a:ahXY gdRefX="f0" minX="f4" maxX="f5" gdRefY="f1" minY="f4" maxY="f6">
                <a:pos x="f14" y="f15"/>
              </a:ahXY>
            </a:ahLst>
            <a:cxnLst>
              <a:cxn ang="3cd4">
                <a:pos x="hc" y="t"/>
              </a:cxn>
              <a:cxn ang="0">
                <a:pos x="r" y="vc"/>
              </a:cxn>
              <a:cxn ang="cd4">
                <a:pos x="hc" y="b"/>
              </a:cxn>
              <a:cxn ang="cd2">
                <a:pos x="l" y="vc"/>
              </a:cxn>
            </a:cxnLst>
            <a:rect l="f16" t="f19" r="f23" b="f18"/>
            <a:pathLst>
              <a:path w="21600" h="21600">
                <a:moveTo>
                  <a:pt x="f4" y="f11"/>
                </a:moveTo>
                <a:lnTo>
                  <a:pt x="f12" y="f11"/>
                </a:lnTo>
                <a:lnTo>
                  <a:pt x="f12" y="f4"/>
                </a:lnTo>
                <a:lnTo>
                  <a:pt x="f5" y="f6"/>
                </a:lnTo>
                <a:lnTo>
                  <a:pt x="f12" y="f5"/>
                </a:lnTo>
                <a:lnTo>
                  <a:pt x="f12" y="f13"/>
                </a:lnTo>
                <a:lnTo>
                  <a:pt x="f4" y="f13"/>
                </a:lnTo>
                <a:close/>
              </a:path>
            </a:pathLst>
          </a:custGeom>
          <a:solidFill>
            <a:srgbClr val="FF0000"/>
          </a:solidFill>
          <a:ln w="9360">
            <a:solidFill>
              <a:srgbClr val="0000CC"/>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1" name="Text Box 10"/>
          <p:cNvSpPr/>
          <p:nvPr/>
        </p:nvSpPr>
        <p:spPr>
          <a:xfrm>
            <a:off x="1136520" y="5517232"/>
            <a:ext cx="333395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2010: </a:t>
            </a:r>
            <a:r>
              <a:rPr lang="en-US" sz="2400" dirty="0">
                <a:latin typeface="Liberation Serif" pitchFamily="18"/>
                <a:ea typeface="DejaVu LGC Sans" pitchFamily="2"/>
                <a:cs typeface="DejaVu LGC Sans" pitchFamily="2"/>
              </a:rPr>
              <a:t>3•10</a:t>
            </a:r>
            <a:r>
              <a:rPr lang="en-US" sz="2400" baseline="30000" dirty="0">
                <a:latin typeface="Liberation Serif" pitchFamily="18"/>
                <a:ea typeface="DejaVu LGC Sans" pitchFamily="2"/>
                <a:cs typeface="DejaVu LGC Sans" pitchFamily="2"/>
              </a:rPr>
              <a:t>6</a:t>
            </a:r>
            <a:r>
              <a:rPr lang="en-US" sz="2400" dirty="0">
                <a:latin typeface="Liberation Serif" pitchFamily="18"/>
                <a:ea typeface="DejaVu LGC Sans" pitchFamily="2"/>
                <a:cs typeface="DejaVu LGC Sans" pitchFamily="2"/>
              </a:rPr>
              <a:t> </a:t>
            </a:r>
            <a:r>
              <a:rPr lang="it-IT" sz="2400" dirty="0">
                <a:latin typeface="Liberation Serif" pitchFamily="18"/>
                <a:ea typeface="DejaVu LGC Sans" pitchFamily="2"/>
                <a:cs typeface="DejaVu LGC Sans" pitchFamily="2"/>
              </a:rPr>
              <a:t>urti/s</a:t>
            </a:r>
          </a:p>
        </p:txBody>
      </p:sp>
      <p:sp>
        <p:nvSpPr>
          <p:cNvPr id="12" name="Text Box 12"/>
          <p:cNvSpPr/>
          <p:nvPr/>
        </p:nvSpPr>
        <p:spPr>
          <a:xfrm>
            <a:off x="318248" y="5949280"/>
            <a:ext cx="5261864" cy="833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dirty="0">
                <a:latin typeface="Liberation Serif" pitchFamily="18"/>
                <a:ea typeface="DejaVu LGC Sans" pitchFamily="2"/>
                <a:cs typeface="DejaVu LGC Sans" pitchFamily="2"/>
              </a:rPr>
              <a:t>E = 7 </a:t>
            </a:r>
            <a:r>
              <a:rPr lang="it-IT" sz="2400" dirty="0" err="1">
                <a:latin typeface="Liberation Serif" pitchFamily="18"/>
                <a:ea typeface="DejaVu LGC Sans" pitchFamily="2"/>
                <a:cs typeface="DejaVu LGC Sans" pitchFamily="2"/>
              </a:rPr>
              <a:t>TeV</a:t>
            </a:r>
            <a:r>
              <a:rPr lang="it-IT" sz="2400" dirty="0">
                <a:latin typeface="Liberation Serif" pitchFamily="18"/>
                <a:ea typeface="DejaVu LGC Sans" pitchFamily="2"/>
                <a:cs typeface="DejaVu LGC Sans" pitchFamily="2"/>
              </a:rPr>
              <a:t>  (</a:t>
            </a:r>
            <a:r>
              <a:rPr lang="en-US" sz="2400" dirty="0">
                <a:latin typeface="Liberation Serif" pitchFamily="18"/>
                <a:ea typeface="DejaVu LGC Sans" pitchFamily="2"/>
                <a:cs typeface="DejaVu LGC Sans" pitchFamily="2"/>
              </a:rPr>
              <a:t>~ </a:t>
            </a:r>
            <a:r>
              <a:rPr lang="en-US" sz="2400" dirty="0" err="1">
                <a:latin typeface="Liberation Serif" pitchFamily="18"/>
                <a:ea typeface="DejaVu LGC Sans" pitchFamily="2"/>
                <a:cs typeface="DejaVu LGC Sans" pitchFamily="2"/>
              </a:rPr>
              <a:t>eurostar</a:t>
            </a:r>
            <a:r>
              <a:rPr lang="en-US" sz="2400" dirty="0">
                <a:latin typeface="Liberation Serif" pitchFamily="18"/>
                <a:ea typeface="DejaVu LGC Sans" pitchFamily="2"/>
                <a:cs typeface="DejaVu LGC Sans" pitchFamily="2"/>
              </a:rPr>
              <a:t> a 200 km/h)</a:t>
            </a:r>
          </a:p>
          <a:p>
            <a:pPr marL="0" marR="0" lvl="0" indent="0" rtl="0" hangingPunct="1">
              <a:buNone/>
              <a:tabLst/>
            </a:pPr>
            <a:r>
              <a:rPr lang="en-US" sz="2400" dirty="0">
                <a:latin typeface="Liberation Serif" pitchFamily="18"/>
                <a:ea typeface="DejaVu LGC Sans" pitchFamily="2"/>
                <a:cs typeface="DejaVu LGC Sans" pitchFamily="2"/>
              </a:rPr>
              <a:t>1 </a:t>
            </a:r>
            <a:r>
              <a:rPr lang="en-US" sz="2400" dirty="0" err="1">
                <a:latin typeface="Liberation Serif" pitchFamily="18"/>
                <a:ea typeface="DejaVu LGC Sans" pitchFamily="2"/>
                <a:cs typeface="DejaVu LGC Sans" pitchFamily="2"/>
              </a:rPr>
              <a:t>TeV</a:t>
            </a:r>
            <a:r>
              <a:rPr lang="en-US" sz="2400" dirty="0">
                <a:latin typeface="Liberation Serif" pitchFamily="18"/>
                <a:ea typeface="DejaVu LGC Sans" pitchFamily="2"/>
                <a:cs typeface="DejaVu LGC Sans" pitchFamily="2"/>
              </a:rPr>
              <a:t> = 10</a:t>
            </a:r>
            <a:r>
              <a:rPr lang="en-US" sz="2400" baseline="30000" dirty="0">
                <a:latin typeface="Liberation Serif" pitchFamily="18"/>
                <a:ea typeface="DejaVu LGC Sans" pitchFamily="2"/>
                <a:cs typeface="DejaVu LGC Sans" pitchFamily="2"/>
              </a:rPr>
              <a:t>12 </a:t>
            </a:r>
            <a:r>
              <a:rPr lang="en-US" sz="2400" dirty="0" err="1">
                <a:latin typeface="Liberation Serif" pitchFamily="18"/>
                <a:ea typeface="DejaVu LGC Sans" pitchFamily="2"/>
                <a:cs typeface="DejaVu LGC Sans" pitchFamily="2"/>
              </a:rPr>
              <a:t>eV</a:t>
            </a:r>
            <a:endParaRPr lang="en-US" sz="2400" dirty="0">
              <a:latin typeface="Liberation Serif" pitchFamily="18"/>
              <a:ea typeface="DejaVu LGC Sans" pitchFamily="2"/>
              <a:cs typeface="DejaVu LGC Sans" pitchFamily="2"/>
            </a:endParaRPr>
          </a:p>
        </p:txBody>
      </p:sp>
      <p:sp>
        <p:nvSpPr>
          <p:cNvPr id="13" name="AutoShape 13"/>
          <p:cNvSpPr/>
          <p:nvPr/>
        </p:nvSpPr>
        <p:spPr>
          <a:xfrm>
            <a:off x="2239920" y="4476600"/>
            <a:ext cx="1189080" cy="1059120"/>
          </a:xfrm>
          <a:custGeom>
            <a:avLst/>
            <a:gdLst>
              <a:gd name="f0" fmla="val 10800000"/>
              <a:gd name="f1" fmla="val 5400000"/>
              <a:gd name="f2" fmla="val 180"/>
              <a:gd name="f3" fmla="val w"/>
              <a:gd name="f4" fmla="val h"/>
              <a:gd name="f5" fmla="val 0"/>
              <a:gd name="f6" fmla="val 21600"/>
              <a:gd name="f7" fmla="val 11464"/>
              <a:gd name="f8" fmla="val 4340"/>
              <a:gd name="f9" fmla="val 9722"/>
              <a:gd name="f10" fmla="val 1887"/>
              <a:gd name="f11" fmla="val 8548"/>
              <a:gd name="f12" fmla="val 6383"/>
              <a:gd name="f13" fmla="val 4503"/>
              <a:gd name="f14" fmla="val 3626"/>
              <a:gd name="f15" fmla="val 5373"/>
              <a:gd name="f16" fmla="val 7816"/>
              <a:gd name="f17" fmla="val 1174"/>
              <a:gd name="f18" fmla="val 8270"/>
              <a:gd name="f19" fmla="val 3934"/>
              <a:gd name="f20" fmla="val 11592"/>
              <a:gd name="f21" fmla="val 12875"/>
              <a:gd name="f22" fmla="val 3329"/>
              <a:gd name="f23" fmla="val 15372"/>
              <a:gd name="f24" fmla="val 1283"/>
              <a:gd name="f25" fmla="val 17824"/>
              <a:gd name="f26" fmla="val 4804"/>
              <a:gd name="f27" fmla="val 18239"/>
              <a:gd name="f28" fmla="val 4918"/>
              <a:gd name="f29" fmla="val 7525"/>
              <a:gd name="f30" fmla="val 18125"/>
              <a:gd name="f31" fmla="val 8698"/>
              <a:gd name="f32" fmla="val 19712"/>
              <a:gd name="f33" fmla="val 9871"/>
              <a:gd name="f34" fmla="val 17371"/>
              <a:gd name="f35" fmla="val 11614"/>
              <a:gd name="f36" fmla="val 18844"/>
              <a:gd name="f37" fmla="val 12178"/>
              <a:gd name="f38" fmla="val 15937"/>
              <a:gd name="f39" fmla="val 14943"/>
              <a:gd name="f40" fmla="val 14640"/>
              <a:gd name="f41" fmla="val 14348"/>
              <a:gd name="f42" fmla="val 18878"/>
              <a:gd name="f43" fmla="val 15632"/>
              <a:gd name="f44" fmla="val 16382"/>
              <a:gd name="f45" fmla="val 12311"/>
              <a:gd name="f46" fmla="val 18270"/>
              <a:gd name="f47" fmla="val 11292"/>
              <a:gd name="f48" fmla="val 16986"/>
              <a:gd name="f49" fmla="val 9404"/>
              <a:gd name="f50" fmla="val 6646"/>
              <a:gd name="f51" fmla="val 6533"/>
              <a:gd name="f52" fmla="val 18005"/>
              <a:gd name="f53" fmla="val 3172"/>
              <a:gd name="f54" fmla="val 14524"/>
              <a:gd name="f55" fmla="val 5778"/>
              <a:gd name="f56" fmla="val 14789"/>
              <a:gd name="f57" fmla="+- 0 0 0"/>
              <a:gd name="f58" fmla="*/ f3 1 21600"/>
              <a:gd name="f59" fmla="*/ f4 1 21600"/>
              <a:gd name="f60" fmla="*/ f57 f0 1"/>
              <a:gd name="f61" fmla="*/ 5400 f58 1"/>
              <a:gd name="f62" fmla="*/ 14160 f58 1"/>
              <a:gd name="f63" fmla="*/ 15290 f59 1"/>
              <a:gd name="f64" fmla="*/ 6570 f59 1"/>
              <a:gd name="f65" fmla="*/ 9722 f58 1"/>
              <a:gd name="f66" fmla="*/ 1887 f59 1"/>
              <a:gd name="f67" fmla="*/ f60 1 f2"/>
              <a:gd name="f68" fmla="*/ 0 f58 1"/>
              <a:gd name="f69" fmla="*/ 12875 f59 1"/>
              <a:gd name="f70" fmla="*/ 11614 f58 1"/>
              <a:gd name="f71" fmla="*/ 18844 f59 1"/>
              <a:gd name="f72" fmla="*/ 21600 f58 1"/>
              <a:gd name="f73" fmla="*/ 6646 f59 1"/>
              <a:gd name="f74" fmla="+- f67 0 f1"/>
            </a:gdLst>
            <a:ahLst/>
            <a:cxnLst>
              <a:cxn ang="3cd4">
                <a:pos x="hc" y="t"/>
              </a:cxn>
              <a:cxn ang="0">
                <a:pos x="r" y="vc"/>
              </a:cxn>
              <a:cxn ang="cd4">
                <a:pos x="hc" y="b"/>
              </a:cxn>
              <a:cxn ang="cd2">
                <a:pos x="l" y="vc"/>
              </a:cxn>
              <a:cxn ang="f74">
                <a:pos x="f65" y="f66"/>
              </a:cxn>
              <a:cxn ang="f74">
                <a:pos x="f68" y="f69"/>
              </a:cxn>
              <a:cxn ang="f74">
                <a:pos x="f70" y="f71"/>
              </a:cxn>
              <a:cxn ang="f74">
                <a:pos x="f72" y="f73"/>
              </a:cxn>
            </a:cxnLst>
            <a:rect l="f61" t="f64" r="f62" b="f63"/>
            <a:pathLst>
              <a:path w="21600" h="21600">
                <a:moveTo>
                  <a:pt x="f7" y="f8"/>
                </a:moveTo>
                <a:lnTo>
                  <a:pt x="f9" y="f10"/>
                </a:lnTo>
                <a:lnTo>
                  <a:pt x="f11" y="f12"/>
                </a:lnTo>
                <a:lnTo>
                  <a:pt x="f13" y="f14"/>
                </a:lnTo>
                <a:lnTo>
                  <a:pt x="f15" y="f16"/>
                </a:lnTo>
                <a:lnTo>
                  <a:pt x="f17" y="f18"/>
                </a:lnTo>
                <a:lnTo>
                  <a:pt x="f19" y="f20"/>
                </a:lnTo>
                <a:lnTo>
                  <a:pt x="f5" y="f21"/>
                </a:lnTo>
                <a:lnTo>
                  <a:pt x="f22" y="f23"/>
                </a:lnTo>
                <a:lnTo>
                  <a:pt x="f24" y="f25"/>
                </a:lnTo>
                <a:lnTo>
                  <a:pt x="f26" y="f27"/>
                </a:lnTo>
                <a:lnTo>
                  <a:pt x="f28" y="f6"/>
                </a:lnTo>
                <a:lnTo>
                  <a:pt x="f29" y="f30"/>
                </a:lnTo>
                <a:lnTo>
                  <a:pt x="f31" y="f32"/>
                </a:lnTo>
                <a:lnTo>
                  <a:pt x="f33" y="f34"/>
                </a:lnTo>
                <a:lnTo>
                  <a:pt x="f35" y="f36"/>
                </a:lnTo>
                <a:lnTo>
                  <a:pt x="f37" y="f38"/>
                </a:lnTo>
                <a:lnTo>
                  <a:pt x="f39" y="f34"/>
                </a:lnTo>
                <a:lnTo>
                  <a:pt x="f40" y="f41"/>
                </a:lnTo>
                <a:lnTo>
                  <a:pt x="f42" y="f43"/>
                </a:lnTo>
                <a:lnTo>
                  <a:pt x="f44" y="f45"/>
                </a:lnTo>
                <a:lnTo>
                  <a:pt x="f46" y="f47"/>
                </a:lnTo>
                <a:lnTo>
                  <a:pt x="f48" y="f49"/>
                </a:lnTo>
                <a:lnTo>
                  <a:pt x="f6" y="f50"/>
                </a:lnTo>
                <a:lnTo>
                  <a:pt x="f44" y="f51"/>
                </a:lnTo>
                <a:lnTo>
                  <a:pt x="f52" y="f53"/>
                </a:lnTo>
                <a:lnTo>
                  <a:pt x="f54" y="f55"/>
                </a:lnTo>
                <a:lnTo>
                  <a:pt x="f56" y="f5"/>
                </a:lnTo>
                <a:lnTo>
                  <a:pt x="f7" y="f8"/>
                </a:lnTo>
                <a:close/>
              </a:path>
            </a:pathLst>
          </a:custGeom>
          <a:solidFill>
            <a:srgbClr val="FFFF00"/>
          </a:solidFill>
          <a:ln w="9360">
            <a:solidFill>
              <a:srgbClr val="FF0000"/>
            </a:solidFill>
            <a:prstDash val="solid"/>
            <a:miter/>
          </a:ln>
        </p:spPr>
        <p:txBody>
          <a:bodyPr vert="horz" wrap="none" lIns="90000" tIns="46800" rIns="90000" bIns="46800" anchor="ctr"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4" name="AutoShape 15">
            <a:hlinkClick r:id="rId6" action="ppaction://program"/>
          </p:cNvPr>
          <p:cNvSpPr/>
          <p:nvPr/>
        </p:nvSpPr>
        <p:spPr>
          <a:xfrm>
            <a:off x="6415200" y="3511440"/>
            <a:ext cx="1828800" cy="784439"/>
          </a:xfrm>
          <a:custGeom>
            <a:avLst>
              <a:gd name="f0" fmla="val 1400"/>
            </a:avLst>
            <a:gdLst>
              <a:gd name="f1" fmla="val w"/>
              <a:gd name="f2" fmla="val h"/>
              <a:gd name="f3" fmla="val ss"/>
              <a:gd name="f4" fmla="val 0"/>
              <a:gd name="f5" fmla="val 5400"/>
              <a:gd name="f6" fmla="val -2147483647"/>
              <a:gd name="f7" fmla="val 2147483647"/>
              <a:gd name="f8" fmla="abs f1"/>
              <a:gd name="f9" fmla="abs f2"/>
              <a:gd name="f10" fmla="abs f3"/>
              <a:gd name="f11" fmla="pin 0 f0 5400"/>
              <a:gd name="f12" fmla="?: f8 f1 1"/>
              <a:gd name="f13" fmla="?: f9 f2 1"/>
              <a:gd name="f14" fmla="?: f10 f3 1"/>
              <a:gd name="f15" fmla="*/ f11 21599 1"/>
              <a:gd name="f16" fmla="*/ f12 1 21600"/>
              <a:gd name="f17" fmla="*/ f13 1 21600"/>
              <a:gd name="f18" fmla="*/ 21600 f12 1"/>
              <a:gd name="f19" fmla="*/ 21600 f13 1"/>
              <a:gd name="f20" fmla="*/ f15 1 21600"/>
              <a:gd name="f21" fmla="min f17 f16"/>
              <a:gd name="f22" fmla="*/ f18 1 f14"/>
              <a:gd name="f23" fmla="*/ f19 1 f14"/>
              <a:gd name="f24" fmla="+- f22 0 f20"/>
              <a:gd name="f25" fmla="+- f23 0 f20"/>
              <a:gd name="f26" fmla="*/ f11 f21 1"/>
              <a:gd name="f27" fmla="*/ f4 f21 1"/>
              <a:gd name="f28" fmla="*/ f20 f21 1"/>
              <a:gd name="f29" fmla="*/ f22 f21 1"/>
              <a:gd name="f30" fmla="*/ f23 f21 1"/>
              <a:gd name="f31" fmla="*/ f24 f21 1"/>
              <a:gd name="f32" fmla="*/ f25 f21 1"/>
            </a:gdLst>
            <a:ahLst>
              <a:ahXY gdRefX="f0" minX="f4" maxX="f5">
                <a:pos x="f26" y="f27"/>
              </a:ahXY>
            </a:ahLst>
            <a:cxnLst>
              <a:cxn ang="3cd4">
                <a:pos x="hc" y="t"/>
              </a:cxn>
              <a:cxn ang="0">
                <a:pos x="r" y="vc"/>
              </a:cxn>
              <a:cxn ang="cd4">
                <a:pos x="hc" y="b"/>
              </a:cxn>
              <a:cxn ang="cd2">
                <a:pos x="l" y="vc"/>
              </a:cxn>
            </a:cxnLst>
            <a:rect l="f28" t="f28" r="f31" b="f32"/>
            <a:pathLst>
              <a:path>
                <a:moveTo>
                  <a:pt x="f27" y="f27"/>
                </a:moveTo>
                <a:lnTo>
                  <a:pt x="f29" y="f27"/>
                </a:lnTo>
                <a:lnTo>
                  <a:pt x="f29" y="f30"/>
                </a:lnTo>
                <a:lnTo>
                  <a:pt x="f27" y="f30"/>
                </a:lnTo>
                <a:close/>
              </a:path>
              <a:path>
                <a:moveTo>
                  <a:pt x="f27" y="f27"/>
                </a:moveTo>
                <a:lnTo>
                  <a:pt x="f29" y="f27"/>
                </a:lnTo>
                <a:lnTo>
                  <a:pt x="f31" y="f28"/>
                </a:lnTo>
                <a:lnTo>
                  <a:pt x="f28" y="f28"/>
                </a:lnTo>
                <a:close/>
              </a:path>
              <a:path>
                <a:moveTo>
                  <a:pt x="f29" y="f27"/>
                </a:moveTo>
                <a:lnTo>
                  <a:pt x="f29" y="f30"/>
                </a:lnTo>
                <a:lnTo>
                  <a:pt x="f31" y="f32"/>
                </a:lnTo>
                <a:lnTo>
                  <a:pt x="f31" y="f28"/>
                </a:lnTo>
                <a:close/>
              </a:path>
              <a:path>
                <a:moveTo>
                  <a:pt x="f29" y="f30"/>
                </a:moveTo>
                <a:lnTo>
                  <a:pt x="f27" y="f30"/>
                </a:lnTo>
                <a:lnTo>
                  <a:pt x="f28" y="f32"/>
                </a:lnTo>
                <a:lnTo>
                  <a:pt x="f31" y="f32"/>
                </a:lnTo>
                <a:close/>
              </a:path>
              <a:path>
                <a:moveTo>
                  <a:pt x="f27" y="f30"/>
                </a:moveTo>
                <a:lnTo>
                  <a:pt x="f27" y="f27"/>
                </a:lnTo>
                <a:lnTo>
                  <a:pt x="f28" y="f28"/>
                </a:lnTo>
                <a:lnTo>
                  <a:pt x="f28" y="f32"/>
                </a:lnTo>
                <a:close/>
              </a:path>
            </a:pathLst>
          </a:custGeom>
          <a:solidFill>
            <a:srgbClr val="BBE0E3"/>
          </a:solidFill>
          <a:ln>
            <a:noFill/>
            <a:prstDash val="solid"/>
          </a:ln>
        </p:spPr>
        <p:txBody>
          <a:bodyPr vert="horz" wrap="none" lIns="90000" tIns="46800" rIns="90000" bIns="46800" anchor="ctr" anchorCtr="0" compatLnSpc="0"/>
          <a:lstStyle/>
          <a:p>
            <a:pPr marL="0" marR="0" lvl="0" indent="0" algn="ctr" rtl="0" hangingPunct="1">
              <a:buNone/>
              <a:tabLst/>
            </a:pPr>
            <a:r>
              <a:rPr lang="it-IT" sz="2400">
                <a:latin typeface="Liberation Serif" pitchFamily="18"/>
                <a:ea typeface="DejaVu LGC Sans" pitchFamily="2"/>
                <a:cs typeface="DejaVu LGC Sans" pitchFamily="2"/>
              </a:rPr>
              <a:t>CERN</a:t>
            </a:r>
          </a:p>
        </p:txBody>
      </p:sp>
      <p:sp>
        <p:nvSpPr>
          <p:cNvPr id="15" name="Line 16"/>
          <p:cNvSpPr/>
          <p:nvPr/>
        </p:nvSpPr>
        <p:spPr>
          <a:xfrm>
            <a:off x="333360" y="4513320"/>
            <a:ext cx="4890960" cy="0"/>
          </a:xfrm>
          <a:prstGeom prst="line">
            <a:avLst/>
          </a:prstGeom>
          <a:noFill/>
          <a:ln w="38160">
            <a:solidFill>
              <a:srgbClr val="0000CC"/>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6" name="Line 17"/>
          <p:cNvSpPr/>
          <p:nvPr/>
        </p:nvSpPr>
        <p:spPr>
          <a:xfrm>
            <a:off x="363600" y="5457960"/>
            <a:ext cx="4890960" cy="0"/>
          </a:xfrm>
          <a:prstGeom prst="line">
            <a:avLst/>
          </a:prstGeom>
          <a:noFill/>
          <a:ln w="38160">
            <a:solidFill>
              <a:srgbClr val="0000CC"/>
            </a:solidFill>
            <a:prstDash val="solid"/>
            <a:miter/>
          </a:ln>
        </p:spPr>
        <p:txBody>
          <a:bodyPr vert="horz" wrap="square" lIns="90000" tIns="46800" rIns="90000" bIns="46800" anchor="t" anchorCtr="0" compatLnSpc="0"/>
          <a:lstStyle/>
          <a:p>
            <a:pPr lvl="0" rtl="0" hangingPunct="0">
              <a:buNone/>
              <a:tabLst/>
            </a:pPr>
            <a:endParaRPr lang="en-US" sz="2400">
              <a:latin typeface="Liberation Serif" pitchFamily="18"/>
              <a:ea typeface="DejaVu LGC Sans" pitchFamily="2"/>
              <a:cs typeface="DejaVu LGC Sans" pitchFamily="2"/>
            </a:endParaRPr>
          </a:p>
        </p:txBody>
      </p:sp>
      <p:sp>
        <p:nvSpPr>
          <p:cNvPr id="17" name="Text Box 18"/>
          <p:cNvSpPr/>
          <p:nvPr/>
        </p:nvSpPr>
        <p:spPr>
          <a:xfrm>
            <a:off x="3563888" y="4437112"/>
            <a:ext cx="2448000" cy="703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000" dirty="0" err="1">
                <a:latin typeface="Liberation Serif" pitchFamily="18"/>
                <a:ea typeface="DejaVu LGC Sans" pitchFamily="2"/>
                <a:cs typeface="DejaVu LGC Sans" pitchFamily="2"/>
              </a:rPr>
              <a:t>Bunch</a:t>
            </a:r>
            <a:r>
              <a:rPr lang="it-IT" sz="2000" dirty="0">
                <a:latin typeface="Liberation Serif" pitchFamily="18"/>
                <a:ea typeface="DejaVu LGC Sans" pitchFamily="2"/>
                <a:cs typeface="DejaVu LGC Sans" pitchFamily="2"/>
              </a:rPr>
              <a:t> 10</a:t>
            </a:r>
            <a:r>
              <a:rPr lang="it-IT" sz="2000" baseline="30000" dirty="0">
                <a:latin typeface="Liberation Serif" pitchFamily="18"/>
                <a:ea typeface="DejaVu LGC Sans" pitchFamily="2"/>
                <a:cs typeface="DejaVu LGC Sans" pitchFamily="2"/>
              </a:rPr>
              <a:t>11</a:t>
            </a:r>
            <a:r>
              <a:rPr lang="it-IT" sz="2000" dirty="0">
                <a:latin typeface="Liberation Serif" pitchFamily="18"/>
                <a:ea typeface="DejaVu LGC Sans" pitchFamily="2"/>
                <a:cs typeface="DejaVu LGC Sans" pitchFamily="2"/>
              </a:rPr>
              <a:t> protoni</a:t>
            </a:r>
          </a:p>
        </p:txBody>
      </p:sp>
      <p:sp>
        <p:nvSpPr>
          <p:cNvPr id="18" name="Text Box 19"/>
          <p:cNvSpPr/>
          <p:nvPr/>
        </p:nvSpPr>
        <p:spPr>
          <a:xfrm>
            <a:off x="558720" y="4024440"/>
            <a:ext cx="1852560"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buNone/>
              <a:tabLst/>
            </a:pPr>
            <a:r>
              <a:rPr lang="it-IT" sz="2400">
                <a:solidFill>
                  <a:srgbClr val="0000CC"/>
                </a:solidFill>
                <a:latin typeface="Liberation Serif" pitchFamily="18"/>
                <a:ea typeface="DejaVu LGC Sans" pitchFamily="2"/>
                <a:cs typeface="DejaVu LGC Sans" pitchFamily="2"/>
              </a:rPr>
              <a:t>Beam pipe</a:t>
            </a:r>
          </a:p>
        </p:txBody>
      </p:sp>
      <p:sp>
        <p:nvSpPr>
          <p:cNvPr id="19" name="Segnaposto numero diapositiva 18"/>
          <p:cNvSpPr>
            <a:spLocks noGrp="1"/>
          </p:cNvSpPr>
          <p:nvPr>
            <p:ph type="sldNum" sz="quarter" idx="12"/>
          </p:nvPr>
        </p:nvSpPr>
        <p:spPr/>
        <p:txBody>
          <a:bodyPr/>
          <a:lstStyle/>
          <a:p>
            <a:fld id="{B007B441-5312-499D-93C3-6E37886527FA}" type="slidenum">
              <a:rPr lang="it-IT" smtClean="0"/>
              <a:pPr/>
              <a:t>9</a:t>
            </a:fld>
            <a:endParaRPr lang="it-IT"/>
          </a:p>
        </p:txBody>
      </p:sp>
      <p:sp>
        <p:nvSpPr>
          <p:cNvPr id="20" name="TextBox 19"/>
          <p:cNvSpPr txBox="1"/>
          <p:nvPr/>
        </p:nvSpPr>
        <p:spPr>
          <a:xfrm>
            <a:off x="395536" y="980728"/>
            <a:ext cx="8496944" cy="4524315"/>
          </a:xfrm>
          <a:prstGeom prst="rect">
            <a:avLst/>
          </a:prstGeom>
          <a:solidFill>
            <a:srgbClr val="FFFF00"/>
          </a:solidFill>
          <a:ln>
            <a:solidFill>
              <a:srgbClr val="FF0000"/>
            </a:solidFill>
          </a:ln>
        </p:spPr>
        <p:txBody>
          <a:bodyPr wrap="square" rtlCol="0">
            <a:spAutoFit/>
          </a:bodyPr>
          <a:lstStyle/>
          <a:p>
            <a:pPr marL="285750" indent="-285750">
              <a:buFont typeface="Arial"/>
              <a:buChar char="•"/>
            </a:pPr>
            <a:r>
              <a:rPr lang="it-IT" sz="2400" dirty="0"/>
              <a:t>I costi di LHC: </a:t>
            </a:r>
            <a:r>
              <a:rPr lang="it-IT" sz="2400" dirty="0">
                <a:solidFill>
                  <a:srgbClr val="FF0000"/>
                </a:solidFill>
              </a:rPr>
              <a:t>≈ 4.5 miliardi di euro + esperimenti ≈ 1.5 miliardi di euro.</a:t>
            </a:r>
          </a:p>
          <a:p>
            <a:pPr marL="285750" indent="-285750">
              <a:buFont typeface="Arial"/>
              <a:buChar char="•"/>
            </a:pPr>
            <a:endParaRPr lang="it-IT" sz="2400" dirty="0">
              <a:solidFill>
                <a:srgbClr val="FF0000"/>
              </a:solidFill>
            </a:endParaRPr>
          </a:p>
          <a:p>
            <a:pPr marL="285750" indent="-285750">
              <a:buFont typeface="Arial"/>
              <a:buChar char="•"/>
            </a:pPr>
            <a:r>
              <a:rPr lang="it-IT" sz="2400" dirty="0"/>
              <a:t> Consumo energetico di LHC: </a:t>
            </a:r>
            <a:r>
              <a:rPr lang="it-IT" sz="2400" dirty="0">
                <a:solidFill>
                  <a:srgbClr val="FF0000"/>
                </a:solidFill>
              </a:rPr>
              <a:t>180 MW (= 180000 famiglie del cantone di Ginevra)</a:t>
            </a:r>
          </a:p>
          <a:p>
            <a:pPr marL="285750" indent="-285750">
              <a:buFont typeface="Arial"/>
              <a:buChar char="•"/>
            </a:pPr>
            <a:endParaRPr lang="it-IT" sz="2400" dirty="0">
              <a:solidFill>
                <a:srgbClr val="FF0000"/>
              </a:solidFill>
            </a:endParaRPr>
          </a:p>
          <a:p>
            <a:pPr marL="285750" indent="-285750">
              <a:buFont typeface="Arial"/>
              <a:buChar char="•"/>
            </a:pPr>
            <a:r>
              <a:rPr lang="it-IT" sz="2400" dirty="0"/>
              <a:t>Quantità di elio necessaria per raffreddare I magneti superconduttori di LHC e la sua temperatura: </a:t>
            </a:r>
            <a:r>
              <a:rPr lang="it-IT" sz="2400" dirty="0">
                <a:solidFill>
                  <a:srgbClr val="FF0000"/>
                </a:solidFill>
              </a:rPr>
              <a:t>120 </a:t>
            </a:r>
            <a:r>
              <a:rPr lang="it-IT" sz="2400" dirty="0" err="1">
                <a:solidFill>
                  <a:srgbClr val="FF0000"/>
                </a:solidFill>
              </a:rPr>
              <a:t>tons</a:t>
            </a:r>
            <a:r>
              <a:rPr lang="it-IT" sz="2400" dirty="0">
                <a:solidFill>
                  <a:srgbClr val="FF0000"/>
                </a:solidFill>
              </a:rPr>
              <a:t> a 1.9 K = -271.25 °C (2.7 K temperatura dello spazio intergalattico)</a:t>
            </a:r>
          </a:p>
          <a:p>
            <a:pPr marL="285750" indent="-285750">
              <a:buFont typeface="Arial"/>
              <a:buChar char="•"/>
            </a:pPr>
            <a:endParaRPr lang="it-IT" sz="2400" dirty="0">
              <a:solidFill>
                <a:srgbClr val="FF0000"/>
              </a:solidFill>
            </a:endParaRPr>
          </a:p>
          <a:p>
            <a:pPr marL="285750" indent="-285750">
              <a:buFont typeface="Arial"/>
              <a:buChar char="•"/>
            </a:pPr>
            <a:r>
              <a:rPr lang="it-IT" sz="2400" dirty="0"/>
              <a:t>Velocità dei protoni dentro LHC: </a:t>
            </a:r>
            <a:r>
              <a:rPr lang="it-IT" sz="2400" dirty="0">
                <a:solidFill>
                  <a:srgbClr val="FF0000"/>
                </a:solidFill>
              </a:rPr>
              <a:t>99.999999 % di </a:t>
            </a:r>
            <a:r>
              <a:rPr lang="it-IT" sz="2400" i="1" dirty="0">
                <a:solidFill>
                  <a:srgbClr val="FF0000"/>
                </a:solidFill>
              </a:rPr>
              <a:t>c</a:t>
            </a:r>
            <a:r>
              <a:rPr lang="it-IT" sz="2400" dirty="0">
                <a:solidFill>
                  <a:srgbClr val="FF0000"/>
                </a:solidFill>
              </a:rPr>
              <a:t>                      (6.5 </a:t>
            </a:r>
            <a:r>
              <a:rPr lang="it-IT" sz="2400" dirty="0" err="1">
                <a:solidFill>
                  <a:srgbClr val="FF0000"/>
                </a:solidFill>
              </a:rPr>
              <a:t>TeV</a:t>
            </a:r>
            <a:r>
              <a:rPr lang="it-IT" sz="2400" dirty="0">
                <a:solidFill>
                  <a:srgbClr val="FF0000"/>
                </a:solidFill>
              </a:rPr>
              <a:t>/fascio), 3 m/</a:t>
            </a:r>
            <a:r>
              <a:rPr lang="it-IT" sz="2400" dirty="0" err="1">
                <a:solidFill>
                  <a:srgbClr val="FF0000"/>
                </a:solidFill>
              </a:rPr>
              <a:t>s</a:t>
            </a:r>
            <a:r>
              <a:rPr lang="it-IT" sz="2400" dirty="0">
                <a:solidFill>
                  <a:srgbClr val="FF0000"/>
                </a:solidFill>
              </a:rPr>
              <a:t> in meno rispetto alla luce nel vuoto.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1927</TotalTime>
  <Words>2693</Words>
  <Application>Microsoft Macintosh PowerPoint</Application>
  <PresentationFormat>Presentazione su schermo (4:3)</PresentationFormat>
  <Paragraphs>505</Paragraphs>
  <Slides>51</Slides>
  <Notes>21</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3</vt:i4>
      </vt:variant>
      <vt:variant>
        <vt:lpstr>Titoli diapositive</vt:lpstr>
      </vt:variant>
      <vt:variant>
        <vt:i4>51</vt:i4>
      </vt:variant>
    </vt:vector>
  </HeadingPairs>
  <TitlesOfParts>
    <vt:vector size="67" baseType="lpstr">
      <vt:lpstr>Arial</vt:lpstr>
      <vt:lpstr>Calibri</vt:lpstr>
      <vt:lpstr>Geneva</vt:lpstr>
      <vt:lpstr>Georgia</vt:lpstr>
      <vt:lpstr>Liberation Sans</vt:lpstr>
      <vt:lpstr>Liberation Serif</vt:lpstr>
      <vt:lpstr>StarSymbol</vt:lpstr>
      <vt:lpstr>Symbol</vt:lpstr>
      <vt:lpstr>Tahoma</vt:lpstr>
      <vt:lpstr>Times New Roman</vt:lpstr>
      <vt:lpstr>Verdana</vt:lpstr>
      <vt:lpstr>Wingdings</vt:lpstr>
      <vt:lpstr>Tema di Office</vt:lpstr>
      <vt:lpstr>Photo Editor Photo</vt:lpstr>
      <vt:lpstr>Equazione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L’esperimento ALICE: Il mini Big Bang!</vt:lpstr>
      <vt:lpstr>ALICE setup</vt:lpstr>
      <vt:lpstr>Presentazione standard di PowerPoint</vt:lpstr>
      <vt:lpstr>Presentazione standard di PowerPoint</vt:lpstr>
      <vt:lpstr>… and some more specialised detectors</vt:lpstr>
      <vt:lpstr>Presentazione standard di PowerPoint</vt:lpstr>
      <vt:lpstr>La camera a proiezione temporale (TPC)</vt:lpstr>
      <vt:lpstr>La camera a proiezione temporale (TPC)</vt:lpstr>
      <vt:lpstr>Il rivelatore “Time of Flight” (TOF)</vt:lpstr>
      <vt:lpstr>Il rivelatore “High Momentum Particle Identification”(HMPID) </vt:lpstr>
      <vt:lpstr>Presentazione standard di PowerPoint</vt:lpstr>
      <vt:lpstr>Presentazione standard di PowerPoint</vt:lpstr>
      <vt:lpstr>L’esperimento ALICE</vt:lpstr>
      <vt:lpstr>Processamento dei segnali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Geometry of a Pb-Pb collision</vt:lpstr>
      <vt:lpstr>Centralità delle collisioni Pb-Pb</vt:lpstr>
      <vt:lpstr>Presentazione standard di PowerPoint</vt:lpstr>
      <vt:lpstr>Presentazione standard di PowerPoint</vt:lpstr>
      <vt:lpstr>Presentazione standard di PowerPoint</vt:lpstr>
      <vt:lpstr>A perfect liquid at LHC</vt:lpstr>
      <vt:lpstr>Highest man-made temperature </vt:lpstr>
      <vt:lpstr>Presentazione standard di PowerPoint</vt:lpstr>
      <vt:lpstr>Presentazione standard di PowerPoint</vt:lpstr>
      <vt:lpstr>The J/Ψ mystery</vt:lpstr>
      <vt:lpstr>The J/Ψ mystery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james</dc:creator>
  <cp:lastModifiedBy>Giacomo Volpe</cp:lastModifiedBy>
  <cp:revision>112</cp:revision>
  <dcterms:created xsi:type="dcterms:W3CDTF">2012-10-18T09:48:57Z</dcterms:created>
  <dcterms:modified xsi:type="dcterms:W3CDTF">2022-03-30T13:05:35Z</dcterms:modified>
</cp:coreProperties>
</file>