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24" r:id="rId4"/>
    <p:sldMasterId id="2147483749" r:id="rId5"/>
    <p:sldMasterId id="2147483761" r:id="rId6"/>
  </p:sldMasterIdLst>
  <p:notesMasterIdLst>
    <p:notesMasterId r:id="rId48"/>
  </p:notesMasterIdLst>
  <p:sldIdLst>
    <p:sldId id="256" r:id="rId7"/>
    <p:sldId id="554" r:id="rId8"/>
    <p:sldId id="553" r:id="rId9"/>
    <p:sldId id="555" r:id="rId10"/>
    <p:sldId id="556" r:id="rId11"/>
    <p:sldId id="286" r:id="rId12"/>
    <p:sldId id="287" r:id="rId13"/>
    <p:sldId id="564" r:id="rId14"/>
    <p:sldId id="314" r:id="rId15"/>
    <p:sldId id="258" r:id="rId16"/>
    <p:sldId id="566" r:id="rId17"/>
    <p:sldId id="567" r:id="rId18"/>
    <p:sldId id="560" r:id="rId19"/>
    <p:sldId id="307" r:id="rId20"/>
    <p:sldId id="565" r:id="rId21"/>
    <p:sldId id="557" r:id="rId22"/>
    <p:sldId id="559" r:id="rId23"/>
    <p:sldId id="558" r:id="rId24"/>
    <p:sldId id="321" r:id="rId25"/>
    <p:sldId id="276" r:id="rId26"/>
    <p:sldId id="331" r:id="rId27"/>
    <p:sldId id="568" r:id="rId28"/>
    <p:sldId id="319" r:id="rId29"/>
    <p:sldId id="325" r:id="rId30"/>
    <p:sldId id="563" r:id="rId31"/>
    <p:sldId id="561" r:id="rId32"/>
    <p:sldId id="492" r:id="rId33"/>
    <p:sldId id="569" r:id="rId34"/>
    <p:sldId id="570" r:id="rId35"/>
    <p:sldId id="571" r:id="rId36"/>
    <p:sldId id="332" r:id="rId37"/>
    <p:sldId id="262" r:id="rId38"/>
    <p:sldId id="273" r:id="rId39"/>
    <p:sldId id="279" r:id="rId40"/>
    <p:sldId id="274" r:id="rId41"/>
    <p:sldId id="289" r:id="rId42"/>
    <p:sldId id="270" r:id="rId43"/>
    <p:sldId id="280" r:id="rId44"/>
    <p:sldId id="281" r:id="rId45"/>
    <p:sldId id="282" r:id="rId46"/>
    <p:sldId id="291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74" d="100"/>
          <a:sy n="74" d="100"/>
        </p:scale>
        <p:origin x="1038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867E6-F17F-404B-B59E-B6E0CD02E32A}" type="datetimeFigureOut">
              <a:rPr lang="it-IT" smtClean="0"/>
              <a:t>13/09/2022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B9A0A-4CF6-4FDA-A7C2-45415D78D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00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1BCF9-D239-4E22-AC05-5A60878FF92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0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B9A0A-4CF6-4FDA-A7C2-45415D78D4D6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60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396A-0B4A-4BA9-8DE3-AFE25464F2C2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F42B-FB64-4340-84A6-4175EB36925A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D93D-CC2A-4E49-A665-23ECA84EB54B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4B75-7C25-42E5-ACB1-07D895912BD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14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FE88-A6BD-4A38-A9A9-037B28A3065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40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03C5-8641-490F-A89C-A7D8FE04EFA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20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6909-0E61-4BE3-8BF5-B735784FFE7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09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560D-30B1-4AAC-8F4D-5F5AB0F61CD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92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FB525-01B9-4731-AAE5-6F472FF0F77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17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2380-D3C3-4D2B-B81E-F7A981569B5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64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BC1A-3C3F-408A-9023-33C488C50F9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780-E41F-4EA4-8832-6106C2CE5837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636A-6582-4AEF-8AD0-7C52E0E7B3D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19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4ECA-64AA-405E-B8D6-C4AEFEE5852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15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FC87-15A5-4BBD-861E-FA0F7F74B7D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4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5880152A-902E-423C-9310-66D47515D69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4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BEF-9915-41CC-8BFE-41332C64C5B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56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331C-218E-45CF-8F42-BF67A19A382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87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984EF-5453-476F-A039-BFA938A2C36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95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7161-AD9C-436E-98DB-9E669BFEB25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59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071-CF89-46BA-8FC8-E96E4453531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71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9A51-9B38-4067-B52D-E63C9472CFA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8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DBC29-9946-432B-855B-27C4FE9AD14E}" type="datetime1">
              <a:rPr lang="it-IT" smtClean="0"/>
              <a:t>13/09/2022</a:t>
            </a:fld>
            <a:endParaRPr lang="it-IT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C71-AA54-439E-9734-B0AAFF161EA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8D32-417C-4CB2-9C9A-2CE9BF6E1F6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38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D78A1-8010-413D-A830-B2274E849E5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58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862-4228-4D92-A994-2C8BA92B411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0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0C5E-2BB6-40A2-AC9C-4354DC063AF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BAF85491-CFF1-4048-97CA-4DEB77AF587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66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B562-F514-4935-BF10-A6723515C36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21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2E43-6AEB-4771-BA3C-C1D9B240AE0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5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B85F-CB52-4CD0-9930-E821081F5BC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72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FFC-CC1D-44EB-AFBE-851E7039C37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4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9F66-117E-47D0-995F-3CFDE5CE5C57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9179-8F57-4CDE-B0A5-D602582F00A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7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960B-AA7B-46D8-AA95-D85D33FD9BE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42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016E6-9C6D-499E-A7C4-1E16E3B7787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09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EBA7C-FBDF-4519-90EE-8AC4049F212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37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F9AE0-D8A1-4436-95F3-A590BF630F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61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685B-B298-47EB-824A-695E4C4F000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00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DF4-6DAA-4F81-B901-E278594CEB3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72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46794AA1-1909-409F-B9A4-6683C946FC1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8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D4FD-BC05-48AC-AEDE-91775FA402B4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23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B21F-1375-4FA2-98B3-DC83E92D5459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27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1F7C-D11C-440E-8EE4-397351D559FA}" type="datetime1">
              <a:rPr lang="it-IT" smtClean="0"/>
              <a:t>13/09/2022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5C89-0084-4160-85E2-7FC19D0927B8}" type="datetime1">
              <a:rPr lang="it-IT" smtClean="0"/>
              <a:t>13/09/2022</a:t>
            </a:fld>
            <a:endParaRPr lang="it-IT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276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EDB3-4B6A-4A6F-8477-52073E08B1F7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898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7E60-482E-4D5D-B3E4-3811F69C4412}" type="datetime1">
              <a:rPr lang="it-IT" smtClean="0"/>
              <a:t>13/09/2022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0703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371B-64D9-4B32-BDF6-F5B1E4AD3486}" type="datetime1">
              <a:rPr lang="it-IT" smtClean="0"/>
              <a:t>13/09/2022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693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B854-9928-40A7-8EE4-D47FC6C1B00A}" type="datetime1">
              <a:rPr lang="it-IT" smtClean="0"/>
              <a:t>13/09/2022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70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73A3-4289-4BA4-B36A-413B921A842D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29132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DF92-52A0-4527-A2D4-2D134B40095A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3406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5314-1B17-45EA-B33D-0BD2D043833D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44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CCE1-DEC8-42DE-AFC0-255D1E40038A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347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FAAA-1A2D-44D4-B0EC-97B06649313F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00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C364-07E3-4997-BFFE-C30D64315E01}" type="datetime1">
              <a:rPr lang="it-IT" smtClean="0"/>
              <a:t>13/09/2022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B417-8E4E-4968-9906-CE1800E91AE3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871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2689-2D18-4B71-B283-2257F54D28E0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145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9ED-552B-4AA9-BEFD-ABB34EBB3136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832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00FF-1E32-4769-881C-1C41CD714F8F}" type="datetime1">
              <a:rPr lang="it-IT" smtClean="0"/>
              <a:t>13/09/2022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2340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5999-CB53-4847-BB0E-BC23FE1D9825}" type="datetime1">
              <a:rPr lang="it-IT" smtClean="0"/>
              <a:t>13/09/2022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342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0F84-AA4B-45F8-B1DD-4DB876CCDE1B}" type="datetime1">
              <a:rPr lang="it-IT" smtClean="0"/>
              <a:t>13/09/2022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2745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70D0-CE6B-4360-842C-7F6940CAA7A4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181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4D91-D221-4559-A163-7B59FEB01EB1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242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754D-8864-4428-9C51-A618B8397AA0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9894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A84C-8754-4395-983D-9D944269C971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08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3A85-7399-4936-BD21-78B4282D84C1}" type="datetime1">
              <a:rPr lang="it-IT" smtClean="0"/>
              <a:t>13/09/2022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FA7D-815C-4A57-A642-F3FC52968B59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B89E-7EB9-4465-AE74-3761FC6A8784}" type="datetime1">
              <a:rPr lang="it-IT" smtClean="0"/>
              <a:t>13/09/2022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9F2AF31-FDA5-4739-9F8B-B55F7979077D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Fargion_UHECR_CRIS_2022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67F5-9515-486F-A359-A8FD42786D1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AD64A-346E-40C3-AE06-DBF1817654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5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F479-2F5D-4D84-A0CC-BC4940F57B1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13/09/2022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6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5A6166B-6A40-4C4F-898F-7E11F606EEEE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/>
              <a:t>Fargion_UHECR_CRIS_2018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961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F4978-583C-4E48-BCBD-34D7C3AFCFDC}" type="datetime1">
              <a:rPr lang="it-IT" smtClean="0"/>
              <a:t>13/09/2022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D.Fargion_21_July_COSPAR_2018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122F1-0DD1-4220-AD7E-FDB116333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54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99792" y="3730752"/>
            <a:ext cx="1948407" cy="1069848"/>
          </a:xfrm>
        </p:spPr>
        <p:txBody>
          <a:bodyPr>
            <a:normAutofit fontScale="40000" lnSpcReduction="20000"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14 </a:t>
            </a:r>
            <a:r>
              <a:rPr lang="it-IT" sz="2800" dirty="0" err="1">
                <a:solidFill>
                  <a:srgbClr val="FFFF00"/>
                </a:solidFill>
              </a:rPr>
              <a:t>September</a:t>
            </a:r>
            <a:r>
              <a:rPr lang="it-IT" sz="2800" dirty="0">
                <a:solidFill>
                  <a:srgbClr val="FFFF00"/>
                </a:solidFill>
              </a:rPr>
              <a:t> 2022-Naples</a:t>
            </a:r>
          </a:p>
          <a:p>
            <a:r>
              <a:rPr lang="it-IT" sz="5100" dirty="0" err="1">
                <a:solidFill>
                  <a:srgbClr val="FFFF00"/>
                </a:solidFill>
              </a:rPr>
              <a:t>D.Fargion</a:t>
            </a:r>
            <a:r>
              <a:rPr lang="it-IT" sz="5100" dirty="0">
                <a:solidFill>
                  <a:srgbClr val="FFFF00"/>
                </a:solidFill>
              </a:rPr>
              <a:t>,</a:t>
            </a:r>
          </a:p>
          <a:p>
            <a:r>
              <a:rPr lang="it-IT" sz="3000" dirty="0" err="1"/>
              <a:t>P.G.Desanctis</a:t>
            </a:r>
            <a:r>
              <a:rPr lang="it-IT" sz="3000" dirty="0"/>
              <a:t> Lucentini,</a:t>
            </a:r>
          </a:p>
          <a:p>
            <a:r>
              <a:rPr lang="it-IT" sz="3000" dirty="0" err="1"/>
              <a:t>M.khlopov</a:t>
            </a:r>
            <a:endParaRPr lang="it-IT" sz="3000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F3A28EC9-CC0D-4316-B2A7-51F07BCD0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425452"/>
            <a:ext cx="4419600" cy="1723628"/>
          </a:xfrm>
        </p:spPr>
        <p:txBody>
          <a:bodyPr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How do we explain the UHECR dipole anisotropy</a:t>
            </a:r>
            <a:r>
              <a:rPr lang="en-US" i="1" dirty="0"/>
              <a:t>?</a:t>
            </a:r>
            <a:endParaRPr lang="it-IT" i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A1EB31-2C71-4EB8-AB2B-67C01180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2376264" cy="172362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2" descr="CRIS 2018">
            <a:extLst>
              <a:ext uri="{FF2B5EF4-FFF2-40B4-BE49-F238E27FC236}">
                <a16:creationId xmlns:a16="http://schemas.microsoft.com/office/drawing/2014/main" id="{1588DF4D-3FE7-4639-A7B1-4F8BFA76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6422" y="139812"/>
            <a:ext cx="2390775" cy="1447801"/>
          </a:xfrm>
          <a:prstGeom prst="rect">
            <a:avLst/>
          </a:prstGeom>
          <a:noFill/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B23DEFE7-AC7E-4709-8BA6-FEB35F2D5C21}"/>
              </a:ext>
            </a:extLst>
          </p:cNvPr>
          <p:cNvSpPr txBox="1">
            <a:spLocks/>
          </p:cNvSpPr>
          <p:nvPr/>
        </p:nvSpPr>
        <p:spPr>
          <a:xfrm>
            <a:off x="5652120" y="2566021"/>
            <a:ext cx="362332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: </a:t>
            </a:r>
            <a:r>
              <a:rPr lang="it-IT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br>
              <a:rPr lang="it-IT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from?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897AC8DA-EF8C-42AA-BB71-0B171BBF569B}"/>
              </a:ext>
            </a:extLst>
          </p:cNvPr>
          <p:cNvSpPr txBox="1">
            <a:spLocks/>
          </p:cNvSpPr>
          <p:nvPr/>
        </p:nvSpPr>
        <p:spPr>
          <a:xfrm>
            <a:off x="5652120" y="3632821"/>
            <a:ext cx="3208045" cy="1668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arXiv:submit</a:t>
            </a:r>
            <a:r>
              <a:rPr lang="en-US" sz="5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/2269349 , 21 </a:t>
            </a:r>
            <a:r>
              <a:rPr lang="en-US" sz="5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2018</a:t>
            </a:r>
            <a:r>
              <a:rPr lang="en-US" sz="5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US" sz="5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34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387424"/>
            <a:ext cx="8229600" cy="1143000"/>
          </a:xfrm>
        </p:spPr>
        <p:txBody>
          <a:bodyPr/>
          <a:lstStyle/>
          <a:p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 </a:t>
            </a:r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narrow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631229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have been found mostly made by light and lightest nuclei.</a:t>
            </a:r>
          </a:p>
          <a:p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considered  a few localized nearby extragalactic sources for most UHECR  clustering as </a:t>
            </a:r>
            <a:r>
              <a:rPr lang="en-US" sz="4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</a:t>
            </a:r>
            <a:r>
              <a:rPr lang="en-US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NG 253, M82.</a:t>
            </a:r>
          </a:p>
          <a:p>
            <a:r>
              <a:rPr lang="en-US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Foreseen Lower energy, 20 </a:t>
            </a:r>
            <a:r>
              <a:rPr lang="en-US" sz="4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multiplet</a:t>
            </a:r>
            <a:r>
              <a:rPr lang="en-US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around Cen A </a:t>
            </a:r>
            <a:r>
              <a:rPr lang="en-US" sz="4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en-US" sz="3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8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38321" cy="64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42FC8C-4237-4516-AB34-26922B1F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5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725" y="908720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it-IT" sz="3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Multiplet</a:t>
            </a: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</a:t>
            </a:r>
            <a:r>
              <a:rPr lang="it-IT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Hot Spot </a:t>
            </a:r>
            <a:r>
              <a:rPr lang="it-IT" sz="32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br>
              <a:rPr lang="it-IT" sz="4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foreseen</a:t>
            </a:r>
            <a:r>
              <a:rPr lang="it-IT" sz="4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2009, </a:t>
            </a:r>
            <a:r>
              <a:rPr lang="it-IT" sz="40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</a:t>
            </a:r>
            <a:r>
              <a:rPr lang="it-IT" sz="4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2011….</a:t>
            </a:r>
            <a:br>
              <a:rPr lang="it-IT" sz="4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</a:t>
            </a:r>
            <a:r>
              <a:rPr lang="it-IT" sz="3200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</a:t>
            </a:r>
            <a:r>
              <a:rPr lang="it-IT" sz="32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 2018 </a:t>
            </a:r>
            <a:r>
              <a:rPr lang="it-IT" sz="3200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</a:t>
            </a:r>
            <a:r>
              <a:rPr lang="it-IT" sz="32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 </a:t>
            </a:r>
            <a:r>
              <a:rPr lang="it-IT" sz="3200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200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endParaRPr lang="it-IT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0" y="2492896"/>
            <a:ext cx="855391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30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3B42FD-CB66-4E51-B6BB-239DCB21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Large scale </a:t>
            </a:r>
            <a:r>
              <a:rPr lang="it-IT" b="1" i="1" dirty="0" err="1">
                <a:solidFill>
                  <a:schemeClr val="accent5">
                    <a:lumMod val="75000"/>
                  </a:schemeClr>
                </a:solidFill>
              </a:rPr>
              <a:t>anisotropy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5">
                    <a:lumMod val="75000"/>
                  </a:schemeClr>
                </a:solidFill>
              </a:rPr>
              <a:t>above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 4 </a:t>
            </a:r>
            <a:r>
              <a:rPr lang="it-IT" b="1" i="1" dirty="0" err="1">
                <a:solidFill>
                  <a:schemeClr val="accent5">
                    <a:lumMod val="75000"/>
                  </a:schemeClr>
                </a:solidFill>
              </a:rPr>
              <a:t>EeV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713688-44CC-4410-881B-AE22741D3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76605"/>
            <a:ext cx="8229600" cy="377315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3595F0-2A83-4C7F-B19A-8DF38163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F5215C-CE3C-4DF4-9F47-370C6D5C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9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40960" cy="1714202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tx1"/>
                </a:solidFill>
              </a:rPr>
              <a:t>Doppler shift </a:t>
            </a:r>
            <a:r>
              <a:rPr lang="it-IT" sz="3200" b="1" i="1" dirty="0" err="1">
                <a:solidFill>
                  <a:schemeClr val="tx1"/>
                </a:solidFill>
              </a:rPr>
              <a:t>at</a:t>
            </a:r>
            <a:r>
              <a:rPr lang="it-IT" sz="3200" b="1" i="1" dirty="0">
                <a:solidFill>
                  <a:schemeClr val="tx1"/>
                </a:solidFill>
              </a:rPr>
              <a:t> 600 km/s </a:t>
            </a:r>
            <a:r>
              <a:rPr lang="it-IT" sz="3200" b="1" i="1" dirty="0" err="1">
                <a:solidFill>
                  <a:schemeClr val="tx1"/>
                </a:solidFill>
              </a:rPr>
              <a:t>flight</a:t>
            </a:r>
            <a:r>
              <a:rPr lang="it-IT" sz="3200" b="1" i="1" dirty="0">
                <a:solidFill>
                  <a:schemeClr val="tx1"/>
                </a:solidFill>
              </a:rPr>
              <a:t>: 0.2%</a:t>
            </a:r>
            <a:r>
              <a:rPr lang="it-IT" sz="3200" i="1" dirty="0">
                <a:solidFill>
                  <a:schemeClr val="tx1"/>
                </a:solidFill>
              </a:rPr>
              <a:t> </a:t>
            </a:r>
            <a:r>
              <a:rPr lang="it-IT" sz="3200" i="1" dirty="0" err="1">
                <a:solidFill>
                  <a:schemeClr val="tx1"/>
                </a:solidFill>
              </a:rPr>
              <a:t>much</a:t>
            </a:r>
            <a:r>
              <a:rPr lang="it-IT" sz="3200" i="1" dirty="0">
                <a:solidFill>
                  <a:schemeClr val="tx1"/>
                </a:solidFill>
              </a:rPr>
              <a:t> </a:t>
            </a:r>
            <a:r>
              <a:rPr lang="it-IT" sz="3200" i="1" dirty="0" err="1">
                <a:solidFill>
                  <a:schemeClr val="tx1"/>
                </a:solidFill>
              </a:rPr>
              <a:t>smaller</a:t>
            </a:r>
            <a:br>
              <a:rPr lang="it-IT" sz="3200" b="1" i="1" dirty="0">
                <a:solidFill>
                  <a:schemeClr val="tx1"/>
                </a:solidFill>
              </a:rPr>
            </a:br>
            <a:r>
              <a:rPr lang="it-IT" sz="3200" b="1" i="1" dirty="0">
                <a:solidFill>
                  <a:schemeClr val="tx1"/>
                </a:solidFill>
              </a:rPr>
              <a:t> </a:t>
            </a:r>
            <a:r>
              <a:rPr lang="it-IT" sz="3200" b="1" i="1" dirty="0" err="1">
                <a:solidFill>
                  <a:srgbClr val="FFFF00"/>
                </a:solidFill>
              </a:rPr>
              <a:t>than</a:t>
            </a:r>
            <a:r>
              <a:rPr lang="it-IT" sz="3200" b="1" i="1" dirty="0">
                <a:solidFill>
                  <a:srgbClr val="FFFF00"/>
                </a:solidFill>
              </a:rPr>
              <a:t> AUGER UHECR </a:t>
            </a:r>
            <a:r>
              <a:rPr lang="it-IT" sz="3200" b="1" i="1" dirty="0" err="1">
                <a:solidFill>
                  <a:srgbClr val="FFFF00"/>
                </a:solidFill>
              </a:rPr>
              <a:t>dipole</a:t>
            </a:r>
            <a:r>
              <a:rPr lang="it-IT" sz="3200" b="1" i="1" dirty="0">
                <a:solidFill>
                  <a:srgbClr val="FFFF00"/>
                </a:solidFill>
              </a:rPr>
              <a:t> 6%</a:t>
            </a:r>
            <a:r>
              <a:rPr lang="it-IT" sz="3200" i="1" dirty="0">
                <a:solidFill>
                  <a:srgbClr val="FFFF00"/>
                </a:solidFill>
              </a:rPr>
              <a:t> </a:t>
            </a:r>
            <a:r>
              <a:rPr lang="it-IT" sz="3200" i="1" dirty="0">
                <a:solidFill>
                  <a:srgbClr val="FFFF00"/>
                </a:solidFill>
                <a:sym typeface="Wingdings" panose="05000000000000000000" pitchFamily="2" charset="2"/>
              </a:rPr>
              <a:t> 18.000 km/s</a:t>
            </a:r>
            <a:br>
              <a:rPr lang="it-IT" sz="2400" b="1" i="1" dirty="0">
                <a:solidFill>
                  <a:srgbClr val="FFFF00"/>
                </a:solidFill>
              </a:rPr>
            </a:br>
            <a:endParaRPr lang="it-IT" sz="2400" b="1" i="1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14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6733"/>
            <a:ext cx="7632848" cy="44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051" y="269776"/>
            <a:ext cx="8801437" cy="1143000"/>
          </a:xfrm>
        </p:spPr>
        <p:txBody>
          <a:bodyPr>
            <a:noAutofit/>
          </a:bodyPr>
          <a:lstStyle/>
          <a:p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5 sigma </a:t>
            </a:r>
            <a:r>
              <a:rPr lang="it-IT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it-IT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UHECR </a:t>
            </a:r>
            <a:r>
              <a:rPr lang="it-IT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wider</a:t>
            </a: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 90-100 </a:t>
            </a:r>
            <a:r>
              <a:rPr lang="it-IT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</a:t>
            </a:r>
            <a:r>
              <a:rPr lang="it-IT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6 % </a:t>
            </a:r>
            <a:r>
              <a:rPr lang="it-IT" i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endParaRPr lang="it-IT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0987"/>
            <a:ext cx="8694662" cy="414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1" y="1421656"/>
            <a:ext cx="8834687" cy="85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>
            <a:off x="1979712" y="1484784"/>
            <a:ext cx="864096" cy="7112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88" y="4382161"/>
            <a:ext cx="13223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7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4" y="1695301"/>
            <a:ext cx="6878154" cy="406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6" y="1700809"/>
            <a:ext cx="8847781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SIZE</a:t>
            </a:r>
            <a:b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connection with 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big bang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D.Fargion_21_July_COSPAR_2018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22F1-0DD1-4220-AD7E-FDB1163335E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6B68565-7EFC-4557-B50F-D306D0497A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886" y="1268760"/>
            <a:ext cx="970443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46A18A0-F434-42BA-90DE-8C215A35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6F0270-4098-46F5-B411-A79FCAC8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D69816-5C99-4E6B-ADDD-968422E9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4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5406EC1-9236-464B-A9E2-45FBF3C93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819"/>
            <a:ext cx="9144000" cy="453036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11659"/>
            <a:ext cx="8352928" cy="850106"/>
          </a:xfrm>
        </p:spPr>
        <p:txBody>
          <a:bodyPr>
            <a:noAutofit/>
          </a:bodyPr>
          <a:lstStyle/>
          <a:p>
            <a:br>
              <a:rPr lang="it-IT" sz="2800" i="1" dirty="0"/>
            </a:br>
            <a:r>
              <a:rPr lang="it-IT" sz="2800" i="1" dirty="0" err="1"/>
              <a:t>Few</a:t>
            </a:r>
            <a:r>
              <a:rPr lang="it-IT" sz="2800" i="1" dirty="0"/>
              <a:t> </a:t>
            </a:r>
            <a:r>
              <a:rPr lang="it-IT" sz="2800" i="1" dirty="0" err="1"/>
              <a:t>EeVs</a:t>
            </a:r>
            <a:r>
              <a:rPr lang="it-IT" sz="2800" i="1" dirty="0"/>
              <a:t> </a:t>
            </a:r>
            <a:r>
              <a:rPr lang="it-IT" sz="2400" i="1" dirty="0"/>
              <a:t>UHECR: </a:t>
            </a:r>
            <a:r>
              <a:rPr lang="it-IT" sz="2400" i="1" dirty="0" err="1">
                <a:solidFill>
                  <a:schemeClr val="accent5">
                    <a:lumMod val="75000"/>
                  </a:schemeClr>
                </a:solidFill>
              </a:rPr>
              <a:t>smeared</a:t>
            </a:r>
            <a:r>
              <a:rPr lang="it-IT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400" i="1" dirty="0" err="1">
                <a:solidFill>
                  <a:schemeClr val="accent5">
                    <a:lumMod val="75000"/>
                  </a:schemeClr>
                </a:solidFill>
              </a:rPr>
              <a:t>maps</a:t>
            </a:r>
            <a:r>
              <a:rPr lang="it-IT" sz="2400" i="1" dirty="0">
                <a:solidFill>
                  <a:schemeClr val="accent5">
                    <a:lumMod val="75000"/>
                  </a:schemeClr>
                </a:solidFill>
              </a:rPr>
              <a:t> in </a:t>
            </a:r>
            <a:br>
              <a:rPr lang="it-IT" sz="24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400" b="1" i="1" dirty="0" err="1">
                <a:solidFill>
                  <a:schemeClr val="accent5">
                    <a:lumMod val="75000"/>
                  </a:schemeClr>
                </a:solidFill>
              </a:rPr>
              <a:t>space</a:t>
            </a:r>
            <a:r>
              <a:rPr lang="it-IT" sz="2400" b="1" i="1" dirty="0">
                <a:solidFill>
                  <a:schemeClr val="accent5">
                    <a:lumMod val="75000"/>
                  </a:schemeClr>
                </a:solidFill>
              </a:rPr>
              <a:t> , energy and time</a:t>
            </a:r>
            <a:r>
              <a:rPr lang="it-IT" sz="2400" i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br>
              <a:rPr lang="it-IT" sz="24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400" i="1" dirty="0"/>
              <a:t>A «fast» </a:t>
            </a:r>
            <a:r>
              <a:rPr lang="it-IT" sz="2400" i="1" dirty="0" err="1"/>
              <a:t>variable</a:t>
            </a:r>
            <a:r>
              <a:rPr lang="it-IT" sz="2400" i="1" dirty="0"/>
              <a:t> angle </a:t>
            </a:r>
            <a:r>
              <a:rPr lang="it-IT" sz="2400" i="1" dirty="0" err="1"/>
              <a:t>directions</a:t>
            </a:r>
            <a:r>
              <a:rPr lang="it-IT" sz="2400" i="1" dirty="0">
                <a:sym typeface="Wingdings" panose="05000000000000000000" pitchFamily="2" charset="2"/>
              </a:rPr>
              <a:t> </a:t>
            </a:r>
            <a:r>
              <a:rPr lang="it-IT" sz="2400" i="1" dirty="0" err="1">
                <a:sym typeface="Wingdings" panose="05000000000000000000" pitchFamily="2" charset="2"/>
              </a:rPr>
              <a:t>very</a:t>
            </a:r>
            <a:r>
              <a:rPr lang="it-IT" sz="2400" i="1" dirty="0"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ym typeface="Wingdings" panose="05000000000000000000" pitchFamily="2" charset="2"/>
              </a:rPr>
              <a:t>near</a:t>
            </a:r>
            <a:r>
              <a:rPr lang="it-IT" sz="2400" i="1" dirty="0">
                <a:sym typeface="Wingdings" panose="05000000000000000000" pitchFamily="2" charset="2"/>
              </a:rPr>
              <a:t> sources:</a:t>
            </a:r>
            <a:br>
              <a:rPr lang="it-IT" sz="2400" i="1" dirty="0">
                <a:sym typeface="Wingdings" panose="05000000000000000000" pitchFamily="2" charset="2"/>
              </a:rPr>
            </a:br>
            <a:r>
              <a:rPr lang="it-IT" sz="2400" i="1" dirty="0" err="1">
                <a:sym typeface="Wingdings" panose="05000000000000000000" pitchFamily="2" charset="2"/>
              </a:rPr>
              <a:t>Even</a:t>
            </a:r>
            <a:r>
              <a:rPr lang="it-IT" sz="2400" i="1" dirty="0"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ym typeface="Wingdings" panose="05000000000000000000" pitchFamily="2" charset="2"/>
              </a:rPr>
              <a:t>Galactic</a:t>
            </a:r>
            <a:r>
              <a:rPr lang="it-IT" sz="2400" i="1" dirty="0"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ym typeface="Wingdings" panose="05000000000000000000" pitchFamily="2" charset="2"/>
              </a:rPr>
              <a:t>ones</a:t>
            </a:r>
            <a:r>
              <a:rPr lang="it-IT" sz="2400" i="1" dirty="0">
                <a:sym typeface="Wingdings" panose="05000000000000000000" pitchFamily="2" charset="2"/>
              </a:rPr>
              <a:t>?</a:t>
            </a:r>
            <a:br>
              <a:rPr lang="it-IT" sz="2800" dirty="0"/>
            </a:b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D.Fargion_21_July_COSPAR_2018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22F1-0DD1-4220-AD7E-FDB1163335E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5840DC5-29CB-46C6-83F0-AC3F769556F3}"/>
              </a:ext>
            </a:extLst>
          </p:cNvPr>
          <p:cNvGrpSpPr/>
          <p:nvPr/>
        </p:nvGrpSpPr>
        <p:grpSpPr>
          <a:xfrm>
            <a:off x="611560" y="1340768"/>
            <a:ext cx="7704856" cy="5015581"/>
            <a:chOff x="611560" y="1340768"/>
            <a:chExt cx="7704856" cy="501558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B8451D5-D112-449A-A885-F6632A16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1340768"/>
              <a:ext cx="7704856" cy="5015581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41B8B66-5B55-4079-840B-7F069083471B}"/>
                </a:ext>
              </a:extLst>
            </p:cNvPr>
            <p:cNvSpPr txBox="1"/>
            <p:nvPr/>
          </p:nvSpPr>
          <p:spPr>
            <a:xfrm>
              <a:off x="6228184" y="2780928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CRAB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2D9F70C-070D-4655-AE8D-BDDF94398FF9}"/>
                </a:ext>
              </a:extLst>
            </p:cNvPr>
            <p:cNvSpPr txBox="1"/>
            <p:nvPr/>
          </p:nvSpPr>
          <p:spPr>
            <a:xfrm>
              <a:off x="5220072" y="4324633"/>
              <a:ext cx="69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VELA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9E9C564-A4BB-41C1-A6EF-422C3141241D}"/>
                </a:ext>
              </a:extLst>
            </p:cNvPr>
            <p:cNvSpPr txBox="1"/>
            <p:nvPr/>
          </p:nvSpPr>
          <p:spPr>
            <a:xfrm>
              <a:off x="5148064" y="4772968"/>
              <a:ext cx="69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LMC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A5A8B1D-A005-4A97-A3DE-4D28854F6D7B}"/>
                </a:ext>
              </a:extLst>
            </p:cNvPr>
            <p:cNvSpPr txBox="1"/>
            <p:nvPr/>
          </p:nvSpPr>
          <p:spPr>
            <a:xfrm flipH="1">
              <a:off x="7020272" y="3952043"/>
              <a:ext cx="746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NGC 253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91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: with </a:t>
            </a:r>
            <a:r>
              <a:rPr lang="it-IT" dirty="0" err="1"/>
              <a:t>galactic</a:t>
            </a:r>
            <a:r>
              <a:rPr lang="it-IT" dirty="0"/>
              <a:t> sources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19</a:t>
            </a:fld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2" y="1332948"/>
            <a:ext cx="7704855" cy="51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5"/>
          <p:cNvSpPr/>
          <p:nvPr/>
        </p:nvSpPr>
        <p:spPr>
          <a:xfrm>
            <a:off x="899592" y="5229200"/>
            <a:ext cx="1440160" cy="504056"/>
          </a:xfrm>
          <a:prstGeom prst="rightArrow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2195736" y="4623115"/>
            <a:ext cx="1440160" cy="504056"/>
          </a:xfrm>
          <a:prstGeom prst="rightArrow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1979712" y="5733256"/>
            <a:ext cx="1440160" cy="504056"/>
          </a:xfrm>
          <a:prstGeom prst="rightArrow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ED55E47D-59B3-4446-BA4D-EAB9DBE2A0FC}"/>
              </a:ext>
            </a:extLst>
          </p:cNvPr>
          <p:cNvSpPr/>
          <p:nvPr/>
        </p:nvSpPr>
        <p:spPr>
          <a:xfrm>
            <a:off x="1051992" y="3284984"/>
            <a:ext cx="1440160" cy="504056"/>
          </a:xfrm>
          <a:prstGeom prst="rightArrow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9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496" y="2130425"/>
            <a:ext cx="4991472" cy="1600327"/>
          </a:xfrm>
        </p:spPr>
        <p:txBody>
          <a:bodyPr>
            <a:noAutofit/>
          </a:bodyPr>
          <a:lstStyle/>
          <a:p>
            <a:r>
              <a:rPr lang="it-IT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: </a:t>
            </a:r>
            <a:r>
              <a:rPr lang="it-IT" sz="5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br>
              <a:rPr lang="it-IT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5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from?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arXiv:submit</a:t>
            </a:r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/2269349 , </a:t>
            </a:r>
          </a:p>
          <a:p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May 2018</a:t>
            </a:r>
          </a:p>
          <a:p>
            <a:r>
              <a:rPr lang="en-US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</a:t>
            </a:fld>
            <a:endParaRPr lang="it-IT"/>
          </a:p>
        </p:txBody>
      </p:sp>
      <p:pic>
        <p:nvPicPr>
          <p:cNvPr id="6" name="Picture 2" descr="CRIS 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0"/>
            <a:ext cx="2390775" cy="1447801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CECC07-2129-4E28-AA63-29FBCD2A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750" y="3575618"/>
            <a:ext cx="3899623" cy="16883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92C24E1-BF60-42AE-B1D1-053819E7F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968" y="242950"/>
            <a:ext cx="4053188" cy="30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20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95536" y="274638"/>
            <a:ext cx="7834064" cy="1143000"/>
          </a:xfrm>
        </p:spPr>
        <p:txBody>
          <a:bodyPr>
            <a:normAutofit/>
          </a:bodyPr>
          <a:lstStyle/>
          <a:p>
            <a:r>
              <a:rPr lang="it-IT" sz="6000" dirty="0" err="1"/>
              <a:t>Forced</a:t>
            </a:r>
            <a:r>
              <a:rPr lang="it-IT" sz="6000" dirty="0"/>
              <a:t> </a:t>
            </a:r>
            <a:r>
              <a:rPr lang="it-IT" sz="6000" dirty="0" err="1"/>
              <a:t>Consequences</a:t>
            </a:r>
            <a:r>
              <a:rPr lang="it-IT" sz="6000" dirty="0"/>
              <a:t>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39552" y="1600200"/>
            <a:ext cx="769004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it-IT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5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</a:t>
            </a:r>
            <a:r>
              <a:rPr lang="it-IT" sz="5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UHECR 6 % </a:t>
            </a:r>
            <a:r>
              <a:rPr lang="it-IT" sz="5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endParaRPr lang="it-IT" sz="5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it-I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must </a:t>
            </a:r>
            <a:r>
              <a:rPr lang="it-IT" sz="4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 </a:t>
            </a:r>
            <a:r>
              <a:rPr lang="it-IT" sz="4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it-IT" sz="4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</a:t>
            </a:r>
            <a:r>
              <a:rPr lang="it-I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4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</a:t>
            </a:r>
            <a:r>
              <a:rPr lang="it-IT" sz="4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4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</a:t>
            </a:r>
            <a:r>
              <a:rPr lang="it-IT" sz="4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it-IT" sz="4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NEAR AS:</a:t>
            </a:r>
          </a:p>
          <a:p>
            <a:pPr marL="0" indent="0">
              <a:buNone/>
            </a:pPr>
            <a:r>
              <a:rPr lang="it-IT" sz="47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LMC, Vela, </a:t>
            </a:r>
            <a:r>
              <a:rPr lang="it-IT" sz="47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r>
              <a:rPr lang="it-IT" sz="47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NGC 253, FORNAX </a:t>
            </a:r>
            <a:r>
              <a:rPr lang="it-IT" sz="47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</a:t>
            </a:r>
            <a:r>
              <a:rPr lang="it-IT" sz="47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7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</a:t>
            </a:r>
            <a:r>
              <a:rPr lang="it-IT" sz="47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best </a:t>
            </a:r>
            <a:r>
              <a:rPr lang="it-IT" sz="47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candiates</a:t>
            </a:r>
            <a:endParaRPr lang="it-IT" sz="47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2809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125C5-69B5-417D-9972-2DAE4746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850106"/>
          </a:xfrm>
        </p:spPr>
        <p:txBody>
          <a:bodyPr>
            <a:no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Our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Old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proposal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about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tens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EeV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nearby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galaxies</a:t>
            </a:r>
            <a:r>
              <a:rPr lang="it-IT" sz="2800" dirty="0">
                <a:solidFill>
                  <a:srgbClr val="FFFF00"/>
                </a:solidFill>
              </a:rPr>
              <a:t> clustering</a:t>
            </a:r>
            <a:r>
              <a:rPr lang="it-IT" sz="28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it-IT" sz="2800" dirty="0" err="1">
                <a:solidFill>
                  <a:srgbClr val="FFFF00"/>
                </a:solidFill>
                <a:sym typeface="Wingdings" panose="05000000000000000000" pitchFamily="2" charset="2"/>
              </a:rPr>
              <a:t>becoming</a:t>
            </a:r>
            <a:r>
              <a:rPr lang="it-IT" sz="2800" dirty="0">
                <a:solidFill>
                  <a:srgbClr val="FFFF00"/>
                </a:solidFill>
                <a:sym typeface="Wingdings" panose="05000000000000000000" pitchFamily="2" charset="2"/>
              </a:rPr>
              <a:t> more </a:t>
            </a:r>
            <a:r>
              <a:rPr lang="it-IT" sz="2800" dirty="0" err="1">
                <a:solidFill>
                  <a:srgbClr val="FFFF00"/>
                </a:solidFill>
                <a:sym typeface="Wingdings" panose="05000000000000000000" pitchFamily="2" charset="2"/>
              </a:rPr>
              <a:t>real</a:t>
            </a:r>
            <a:r>
              <a:rPr lang="it-IT" sz="2800" dirty="0">
                <a:solidFill>
                  <a:srgbClr val="FFFF00"/>
                </a:solidFill>
                <a:sym typeface="Wingdings" panose="05000000000000000000" pitchFamily="2" charset="2"/>
              </a:rPr>
              <a:t> in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recent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ones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439C230-9D0C-4BC2-8762-49D0BFBB2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183" y="1230116"/>
            <a:ext cx="6435265" cy="527095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21BCD7-ACA5-4497-95E0-57C51608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1D52BC-6BD9-4883-BC85-183D2DAA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05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094AE-52E7-4E78-996F-C9D8C7DB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284984"/>
            <a:ext cx="6275040" cy="457199"/>
          </a:xfrm>
        </p:spPr>
        <p:txBody>
          <a:bodyPr>
            <a:normAutofit fontScale="90000"/>
          </a:bodyPr>
          <a:lstStyle/>
          <a:p>
            <a:r>
              <a:rPr lang="it-IT" dirty="0"/>
              <a:t> NEAR </a:t>
            </a:r>
            <a:br>
              <a:rPr lang="it-IT" dirty="0"/>
            </a:br>
            <a:r>
              <a:rPr lang="it-IT" dirty="0"/>
              <a:t>SOURCES </a:t>
            </a:r>
            <a:br>
              <a:rPr lang="it-IT" dirty="0"/>
            </a:br>
            <a:r>
              <a:rPr lang="it-IT" dirty="0"/>
              <a:t>CONSIDERED</a:t>
            </a:r>
            <a:br>
              <a:rPr lang="it-IT" dirty="0"/>
            </a:br>
            <a:r>
              <a:rPr lang="it-IT" sz="2700" dirty="0"/>
              <a:t>by </a:t>
            </a:r>
            <a:r>
              <a:rPr lang="it-IT" sz="2700" dirty="0" err="1"/>
              <a:t>above</a:t>
            </a:r>
            <a:r>
              <a:rPr lang="it-IT" sz="2700" dirty="0"/>
              <a:t> </a:t>
            </a:r>
            <a:r>
              <a:rPr lang="it-IT" sz="2700" dirty="0" err="1"/>
              <a:t>authors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300454F-8C1D-4E11-9D26-D186D6B93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-2187624"/>
            <a:ext cx="6124238" cy="9815084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70F691-0C81-4C6E-803B-8B4658B6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76F4-F1D1-449F-B086-D40A27F1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614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387424"/>
            <a:ext cx="8229600" cy="1143000"/>
          </a:xfrm>
        </p:spPr>
        <p:txBody>
          <a:bodyPr/>
          <a:lstStyle/>
          <a:p>
            <a:r>
              <a:rPr lang="it-IT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</a:t>
            </a:r>
            <a:r>
              <a:rPr lang="it-IT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it-IT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918" y="908720"/>
            <a:ext cx="8424936" cy="5822107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on UHECR (Ultra High Energy Cosmic Ray) composition and  their distribution in the sky from ten </a:t>
            </a:r>
            <a:r>
              <a:rPr lang="en-US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(the dipole anisotropy) up to the highest UHECR energies and their clustering maps: </a:t>
            </a:r>
          </a:p>
          <a:p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have been found mostly made by light and lightest nuclei in a few </a:t>
            </a:r>
            <a:r>
              <a:rPr lang="en-US" sz="36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Mpc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Universe.</a:t>
            </a:r>
          </a:p>
          <a:p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considered  a few sources as</a:t>
            </a:r>
          </a:p>
          <a:p>
            <a:r>
              <a:rPr lang="en-US" sz="40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</a:t>
            </a:r>
            <a:r>
              <a:rPr lang="en-US" sz="4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NG 253, M82.</a:t>
            </a:r>
          </a:p>
          <a:p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Vela , Crab and LMC at 10 </a:t>
            </a:r>
            <a:r>
              <a:rPr lang="en-US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play a role too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5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5097760" cy="84085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</a:t>
            </a:r>
            <a:r>
              <a:rPr lang="it-IT" b="1" i="1" dirty="0" err="1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</a:t>
            </a:r>
            <a:r>
              <a:rPr lang="it-IT" b="1" i="1" dirty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it-IT" b="1" i="1" dirty="0">
              <a:solidFill>
                <a:srgbClr val="FFC3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3899567"/>
          </a:xfrm>
        </p:spPr>
        <p:txBody>
          <a:bodyPr>
            <a:noAutofit/>
          </a:bodyPr>
          <a:lstStyle/>
          <a:p>
            <a:r>
              <a:rPr lang="it-IT" sz="3600" dirty="0" err="1">
                <a:solidFill>
                  <a:srgbClr val="FFFF00"/>
                </a:solidFill>
              </a:rPr>
              <a:t>After</a:t>
            </a:r>
            <a:r>
              <a:rPr lang="it-IT" sz="3600" dirty="0">
                <a:solidFill>
                  <a:srgbClr val="FFFF00"/>
                </a:solidFill>
              </a:rPr>
              <a:t> a </a:t>
            </a:r>
            <a:r>
              <a:rPr lang="it-IT" sz="3600" dirty="0" err="1">
                <a:solidFill>
                  <a:srgbClr val="FFFF00"/>
                </a:solidFill>
              </a:rPr>
              <a:t>century</a:t>
            </a:r>
            <a:r>
              <a:rPr lang="it-IT" sz="3600" dirty="0">
                <a:solidFill>
                  <a:srgbClr val="FFFF00"/>
                </a:solidFill>
              </a:rPr>
              <a:t> of CR and </a:t>
            </a:r>
            <a:r>
              <a:rPr lang="it-IT" sz="3600" dirty="0" err="1">
                <a:solidFill>
                  <a:srgbClr val="FFFF00"/>
                </a:solidFill>
              </a:rPr>
              <a:t>half</a:t>
            </a:r>
            <a:r>
              <a:rPr lang="it-IT" sz="3600" dirty="0">
                <a:solidFill>
                  <a:srgbClr val="FFFF00"/>
                </a:solidFill>
              </a:rPr>
              <a:t> a </a:t>
            </a:r>
            <a:r>
              <a:rPr lang="it-IT" sz="3600" dirty="0" err="1">
                <a:solidFill>
                  <a:srgbClr val="FFFF00"/>
                </a:solidFill>
              </a:rPr>
              <a:t>century</a:t>
            </a:r>
            <a:r>
              <a:rPr lang="it-IT" sz="3600" dirty="0">
                <a:solidFill>
                  <a:srgbClr val="FFFF00"/>
                </a:solidFill>
              </a:rPr>
              <a:t> of UHECR </a:t>
            </a:r>
            <a:r>
              <a:rPr lang="it-IT" sz="3600" dirty="0" err="1">
                <a:solidFill>
                  <a:srgbClr val="FFFF00"/>
                </a:solidFill>
              </a:rPr>
              <a:t>we</a:t>
            </a:r>
            <a:r>
              <a:rPr lang="it-IT" sz="3600" dirty="0">
                <a:solidFill>
                  <a:srgbClr val="FFFF00"/>
                </a:solidFill>
              </a:rPr>
              <a:t> are </a:t>
            </a:r>
            <a:r>
              <a:rPr lang="it-IT" sz="3600" dirty="0" err="1">
                <a:solidFill>
                  <a:srgbClr val="FFFF00"/>
                </a:solidFill>
              </a:rPr>
              <a:t>discovering</a:t>
            </a:r>
            <a:r>
              <a:rPr lang="it-IT" sz="3600" dirty="0">
                <a:solidFill>
                  <a:srgbClr val="FFFF00"/>
                </a:solidFill>
              </a:rPr>
              <a:t>  the </a:t>
            </a:r>
            <a:r>
              <a:rPr lang="it-IT" sz="4400" b="1" dirty="0" err="1">
                <a:solidFill>
                  <a:srgbClr val="FFFF00"/>
                </a:solidFill>
              </a:rPr>
              <a:t>few</a:t>
            </a:r>
            <a:r>
              <a:rPr lang="it-IT" sz="4400" b="1" dirty="0">
                <a:solidFill>
                  <a:srgbClr val="FFFF00"/>
                </a:solidFill>
              </a:rPr>
              <a:t> </a:t>
            </a:r>
            <a:r>
              <a:rPr lang="it-IT" sz="4400" b="1" dirty="0" err="1">
                <a:solidFill>
                  <a:srgbClr val="FFFF00"/>
                </a:solidFill>
              </a:rPr>
              <a:t>nearby</a:t>
            </a:r>
            <a:r>
              <a:rPr lang="it-IT" sz="4400" b="1" dirty="0">
                <a:solidFill>
                  <a:srgbClr val="FFFF00"/>
                </a:solidFill>
              </a:rPr>
              <a:t> </a:t>
            </a:r>
            <a:r>
              <a:rPr lang="it-IT" sz="3600" dirty="0">
                <a:solidFill>
                  <a:srgbClr val="FFFF00"/>
                </a:solidFill>
              </a:rPr>
              <a:t>AGN </a:t>
            </a:r>
            <a:r>
              <a:rPr lang="it-IT" sz="3600" dirty="0" err="1">
                <a:solidFill>
                  <a:srgbClr val="FFFF00"/>
                </a:solidFill>
              </a:rPr>
              <a:t>sources</a:t>
            </a:r>
            <a:r>
              <a:rPr lang="it-IT" sz="3600" dirty="0">
                <a:solidFill>
                  <a:srgbClr val="FFFF00"/>
                </a:solidFill>
              </a:rPr>
              <a:t> of UHECR</a:t>
            </a:r>
          </a:p>
          <a:p>
            <a:r>
              <a:rPr lang="it-IT" sz="3600" dirty="0" err="1">
                <a:solidFill>
                  <a:srgbClr val="FFFF00"/>
                </a:solidFill>
              </a:rPr>
              <a:t>Discovering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also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mainly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that</a:t>
            </a:r>
            <a:endParaRPr lang="it-IT" sz="3600" dirty="0">
              <a:solidFill>
                <a:srgbClr val="FFFF00"/>
              </a:solidFill>
            </a:endParaRPr>
          </a:p>
          <a:p>
            <a:endParaRPr lang="it-IT" sz="3600" dirty="0">
              <a:solidFill>
                <a:srgbClr val="FFFF00"/>
              </a:solidFill>
            </a:endParaRPr>
          </a:p>
          <a:p>
            <a:r>
              <a:rPr lang="it-IT" sz="3600" dirty="0">
                <a:solidFill>
                  <a:srgbClr val="FFFF00"/>
                </a:solidFill>
              </a:rPr>
              <a:t>1) UHECR are </a:t>
            </a:r>
            <a:r>
              <a:rPr lang="it-IT" sz="3600" dirty="0" err="1">
                <a:solidFill>
                  <a:srgbClr val="FFFF00"/>
                </a:solidFill>
              </a:rPr>
              <a:t>not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proton</a:t>
            </a:r>
            <a:r>
              <a:rPr lang="it-IT" sz="3600" dirty="0">
                <a:solidFill>
                  <a:srgbClr val="FFFF00"/>
                </a:solidFill>
              </a:rPr>
              <a:t>, </a:t>
            </a:r>
            <a:r>
              <a:rPr lang="it-IT" sz="3600" dirty="0" err="1">
                <a:solidFill>
                  <a:srgbClr val="FFFF00"/>
                </a:solidFill>
              </a:rPr>
              <a:t>but</a:t>
            </a:r>
            <a:r>
              <a:rPr lang="it-IT" sz="3600" dirty="0">
                <a:solidFill>
                  <a:srgbClr val="FFFF00"/>
                </a:solidFill>
              </a:rPr>
              <a:t> He-</a:t>
            </a:r>
            <a:r>
              <a:rPr lang="it-IT" sz="3600" dirty="0" err="1">
                <a:solidFill>
                  <a:srgbClr val="FFFF00"/>
                </a:solidFill>
              </a:rPr>
              <a:t>like</a:t>
            </a:r>
            <a:endParaRPr lang="it-IT" sz="3600" dirty="0">
              <a:solidFill>
                <a:srgbClr val="FFFF00"/>
              </a:solidFill>
            </a:endParaRPr>
          </a:p>
          <a:p>
            <a:r>
              <a:rPr lang="it-IT" sz="3600" dirty="0">
                <a:solidFill>
                  <a:srgbClr val="FFFF00"/>
                </a:solidFill>
              </a:rPr>
              <a:t>2) 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 are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might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partially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endParaRPr lang="it-IT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07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9248" y="692696"/>
            <a:ext cx="7355160" cy="576064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names and 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nearer</a:t>
            </a: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sources: </a:t>
            </a:r>
            <a:r>
              <a:rPr lang="it-IT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</a:t>
            </a: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A, M82, NG 253, Vela, LMC, SS433----POS 2018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25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9" y="1268685"/>
            <a:ext cx="8010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104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DB11E-FE75-4572-B4AA-8E9FB25D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i="1" dirty="0"/>
              <a:t>Thank </a:t>
            </a:r>
            <a:r>
              <a:rPr lang="it-IT" sz="4400" i="1" dirty="0" err="1"/>
              <a:t>you</a:t>
            </a:r>
            <a:r>
              <a:rPr lang="it-IT" sz="4400" i="1" dirty="0"/>
              <a:t> for the </a:t>
            </a:r>
            <a:r>
              <a:rPr lang="it-IT" sz="4400" i="1" dirty="0" err="1"/>
              <a:t>cosmic</a:t>
            </a:r>
            <a:r>
              <a:rPr lang="it-IT" sz="4400" i="1" dirty="0"/>
              <a:t> </a:t>
            </a:r>
            <a:r>
              <a:rPr lang="it-IT" sz="4400" i="1" dirty="0" err="1"/>
              <a:t>attention</a:t>
            </a:r>
            <a:endParaRPr lang="it-IT" sz="440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A11208-6268-4FBC-A6BF-750FDC111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C19D57-4101-4F98-9937-DB551973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B5EC9E-1CAD-49EE-ABC5-A1B3AD74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735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BCDC3B-00EC-4EFE-949B-1050AF55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357"/>
            <a:ext cx="7715200" cy="174331"/>
          </a:xfrm>
        </p:spPr>
        <p:txBody>
          <a:bodyPr>
            <a:normAutofit fontScale="90000"/>
          </a:bodyPr>
          <a:lstStyle/>
          <a:p>
            <a:r>
              <a:rPr lang="it-IT" dirty="0"/>
              <a:t>TEVS-UHECR connection?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CC076F9-CF96-4833-9586-5B96304D4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57554"/>
            <a:ext cx="5832648" cy="5901268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F19CFA-AA12-4B8F-8799-5BFCDD25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4DA9CC-B8A5-4E82-9B43-DC6FEB56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27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77FECAE-49D7-455A-A3B4-472D63DBD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284984"/>
            <a:ext cx="3663137" cy="17077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7FBF83E-BB41-48D0-8135-209218747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72" y="567680"/>
            <a:ext cx="3663137" cy="17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A3F5E4-1B02-49FF-9222-3A43ABD4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The key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UHECR </a:t>
            </a:r>
            <a:r>
              <a:rPr lang="it-IT" dirty="0" err="1"/>
              <a:t>Dipole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connection with </a:t>
            </a:r>
            <a:r>
              <a:rPr lang="it-IT" dirty="0" err="1"/>
              <a:t>TeVs</a:t>
            </a:r>
            <a:r>
              <a:rPr lang="it-IT" dirty="0"/>
              <a:t> AYGO HAWC </a:t>
            </a:r>
            <a:r>
              <a:rPr lang="it-IT" dirty="0" err="1"/>
              <a:t>region</a:t>
            </a:r>
            <a:r>
              <a:rPr lang="it-IT" dirty="0"/>
              <a:t> 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4B12AC1-9DEA-408A-9CC1-647568F2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768" y="1600200"/>
            <a:ext cx="6006464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453FCE-E4C9-44E6-9F82-1EB9A5F5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896769-4D8D-4C1B-BA03-1EF8DB02F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80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CE36E-3B14-44B7-9C80-9316BD130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5AC804-9CFE-4057-9B93-1EAB39C3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E7C05D-399C-4B8E-886B-9809E876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ECB031-2F27-4364-AA6D-63FAFDA8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14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3000"/>
                <a:shade val="97000"/>
                <a:satMod val="230000"/>
                <a:lumMod val="93000"/>
                <a:lumOff val="7000"/>
                <a:alpha val="86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812751"/>
            <a:ext cx="6832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195" y="1052736"/>
            <a:ext cx="8292157" cy="60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02500" y="-118343"/>
            <a:ext cx="5807546" cy="10270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2800" dirty="0">
                <a:solidFill>
                  <a:srgbClr val="FFFF00"/>
                </a:solidFill>
              </a:rPr>
              <a:t>ANISOTROPIES in UHECR  versus </a:t>
            </a:r>
            <a:r>
              <a:rPr lang="it-IT" sz="2800" dirty="0" err="1">
                <a:solidFill>
                  <a:srgbClr val="FFFF00"/>
                </a:solidFill>
              </a:rPr>
              <a:t>nearby</a:t>
            </a:r>
            <a:r>
              <a:rPr lang="it-IT" sz="2800" dirty="0">
                <a:solidFill>
                  <a:srgbClr val="FFFF00"/>
                </a:solidFill>
              </a:rPr>
              <a:t> mass </a:t>
            </a:r>
            <a:r>
              <a:rPr lang="it-IT" sz="2800" dirty="0" err="1">
                <a:solidFill>
                  <a:srgbClr val="FFFF00"/>
                </a:solidFill>
              </a:rPr>
              <a:t>anisotropy</a:t>
            </a:r>
            <a:r>
              <a:rPr lang="it-IT" sz="2800" dirty="0">
                <a:solidFill>
                  <a:srgbClr val="FFFF00"/>
                </a:solidFill>
              </a:rPr>
              <a:t> on 2016 the VIRGO MISSING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1D7A8-F9C6-4212-AAEB-16168F154D21}" type="slidenum">
              <a:rPr lang="it-IT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D094E-2F21-4996-99D3-FA4DD004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D887EA-497E-4386-97FB-729F05D47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E35F95-C987-447C-998E-1FABD41C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91B0A-C469-4139-98F1-9346FE05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4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635080" cy="648072"/>
          </a:xfrm>
        </p:spPr>
        <p:txBody>
          <a:bodyPr>
            <a:noAutofit/>
          </a:bodyPr>
          <a:lstStyle/>
          <a:p>
            <a:r>
              <a:rPr lang="it-IT" sz="48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Criss</a:t>
            </a:r>
            <a:r>
              <a:rPr lang="it-IT" sz="48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it-IT" sz="48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5723656" cy="2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79044" y="1464938"/>
            <a:ext cx="347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Arxiv</a:t>
            </a:r>
            <a:r>
              <a:rPr lang="en-US" sz="2400" dirty="0">
                <a:solidFill>
                  <a:schemeClr val="bg1"/>
                </a:solidFill>
              </a:rPr>
              <a:t>, POS,  21 May 2018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67D6C4-4496-47CD-8CFB-F2B248EF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432" y="3667629"/>
            <a:ext cx="4860032" cy="25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676456" cy="918102"/>
          </a:xfrm>
        </p:spPr>
        <p:txBody>
          <a:bodyPr>
            <a:noAutofit/>
          </a:bodyPr>
          <a:lstStyle/>
          <a:p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Hawc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talk on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TeVs</a:t>
            </a:r>
            <a:b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ANISOTROPY 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0.1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millipercent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tail</a:t>
            </a: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4546"/>
            <a:ext cx="7416824" cy="55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 rot="5400000">
            <a:off x="5148064" y="2492896"/>
            <a:ext cx="864096" cy="1296144"/>
          </a:xfrm>
          <a:prstGeom prst="downArrow">
            <a:avLst/>
          </a:prstGeom>
          <a:solidFill>
            <a:srgbClr val="FFC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6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59216" cy="634082"/>
          </a:xfrm>
        </p:spPr>
        <p:txBody>
          <a:bodyPr>
            <a:noAutofit/>
          </a:bodyPr>
          <a:lstStyle/>
          <a:p>
            <a:r>
              <a:rPr lang="it-IT" sz="4400" dirty="0" err="1">
                <a:solidFill>
                  <a:srgbClr val="FFFF00"/>
                </a:solidFill>
              </a:rPr>
              <a:t>Conclusions</a:t>
            </a:r>
            <a:endParaRPr lang="it-IT" sz="4400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5145435"/>
          </a:xfrm>
        </p:spPr>
        <p:txBody>
          <a:bodyPr>
            <a:noAutofit/>
          </a:bodyPr>
          <a:lstStyle/>
          <a:p>
            <a:r>
              <a:rPr lang="it-IT" sz="32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Lightest</a:t>
            </a:r>
            <a:r>
              <a:rPr lang="it-IT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Nuclei </a:t>
            </a:r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it-IT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currier</a:t>
            </a:r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UHECR</a:t>
            </a:r>
          </a:p>
          <a:p>
            <a:r>
              <a:rPr lang="it-IT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Probable</a:t>
            </a:r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overlapping</a:t>
            </a:r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Hawc</a:t>
            </a:r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ARGO,</a:t>
            </a:r>
          </a:p>
          <a:p>
            <a:r>
              <a:rPr lang="it-IT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8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8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TeVs</a:t>
            </a:r>
            <a:r>
              <a:rPr lang="it-IT" sz="28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it-IT" sz="32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it-IT" sz="3200" b="1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  </a:t>
            </a:r>
            <a:r>
              <a:rPr lang="it-IT" sz="28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 </a:t>
            </a:r>
            <a:r>
              <a:rPr lang="it-IT" sz="2800" b="1" i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endParaRPr lang="it-IT" sz="2800" b="1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2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  <a:r>
              <a:rPr lang="it-IT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sz="3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Vela, LMC, </a:t>
            </a:r>
            <a:r>
              <a:rPr lang="it-IT" sz="3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3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Extragalactic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Fornax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D,  NGC 253 </a:t>
            </a:r>
          </a:p>
          <a:p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3C454 made by Z-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Burst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due to UHE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relic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(sterile?)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hot dark </a:t>
            </a:r>
            <a:r>
              <a:rPr lang="it-IT" sz="32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halos</a:t>
            </a:r>
            <a:r>
              <a:rPr lang="it-IT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033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err="1"/>
              <a:t>Suggestion</a:t>
            </a:r>
            <a:endParaRPr lang="it-IT" sz="4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34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30323" y="2132856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UHECR are mostly LIGHTEST NUCLEI by Cen A, M82, NGC 253, but some cases might be  NUCLEONS: </a:t>
            </a:r>
          </a:p>
          <a:p>
            <a:r>
              <a:rPr lang="en-US" sz="4000" b="1" i="1" u="sng" dirty="0"/>
              <a:t>TO DISENTANGLE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WE NEED A LOCAL</a:t>
            </a:r>
          </a:p>
          <a:p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UHECR SPECTROSCOPY: </a:t>
            </a:r>
          </a:p>
          <a:p>
            <a:r>
              <a:rPr lang="en-US" sz="4000" b="1" i="1" u="sng" dirty="0"/>
              <a:t>Composition for each group.</a:t>
            </a:r>
          </a:p>
        </p:txBody>
      </p:sp>
    </p:spTree>
    <p:extLst>
      <p:ext uri="{BB962C8B-B14F-4D97-AF65-F5344CB8AC3E}">
        <p14:creationId xmlns:p14="http://schemas.microsoft.com/office/powerpoint/2010/main" val="4075723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Thank</a:t>
            </a:r>
            <a:r>
              <a:rPr lang="it-IT" sz="9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You</a:t>
            </a:r>
            <a:r>
              <a:rPr lang="it-IT" sz="9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the </a:t>
            </a:r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kind</a:t>
            </a:r>
            <a:r>
              <a:rPr lang="it-IT" sz="9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attention</a:t>
            </a:r>
            <a:endParaRPr lang="it-IT" sz="9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038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UHECR: </a:t>
            </a:r>
            <a:r>
              <a:rPr lang="it-IT" sz="49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it-IT" sz="4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9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4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it-IT" sz="49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it-IT" sz="4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9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4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comment also on the possible partial role of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remarkable galactic</a:t>
            </a:r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sources at 10 </a:t>
            </a:r>
            <a:r>
              <a:rPr lang="en-US" sz="40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energies.</a:t>
            </a:r>
          </a:p>
          <a:p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 we revive the eventual role of a relic neutrino eV mass in dark hot halo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(hit by </a:t>
            </a:r>
            <a:r>
              <a:rPr lang="en-US" sz="4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neutrinos) 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explain the new UHECR clustering events  centered around a very far cosmic AGN sources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3C 454.</a:t>
            </a:r>
          </a:p>
          <a:p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73542"/>
            <a:ext cx="8507288" cy="1371282"/>
          </a:xfrm>
        </p:spPr>
        <p:txBody>
          <a:bodyPr>
            <a:noAutofit/>
          </a:bodyPr>
          <a:lstStyle/>
          <a:p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Lightest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Nuclei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r>
              <a:rPr lang="it-IT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it-IT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apparent</a:t>
            </a:r>
            <a:br>
              <a:rPr lang="it-IT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3c 454 </a:t>
            </a:r>
            <a:r>
              <a:rPr lang="it-IT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redshift</a:t>
            </a:r>
            <a:r>
              <a:rPr lang="it-IT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z=1 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2856"/>
            <a:ext cx="8075240" cy="3993307"/>
          </a:xfrm>
        </p:spPr>
        <p:txBody>
          <a:bodyPr>
            <a:noAutofit/>
          </a:bodyPr>
          <a:lstStyle/>
          <a:p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Burst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solution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based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on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ZeV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neutrino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scattering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on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relic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ones</a:t>
            </a:r>
            <a:r>
              <a:rPr lang="it-IT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it-IT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UHECR by NUCLEONS and </a:t>
            </a:r>
            <a:r>
              <a:rPr lang="it-IT" sz="4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NUCLEI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042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290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92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8156" y="917848"/>
            <a:ext cx="8970348" cy="1143000"/>
          </a:xfrm>
        </p:spPr>
        <p:txBody>
          <a:bodyPr>
            <a:noAutofit/>
          </a:bodyPr>
          <a:lstStyle/>
          <a:p>
            <a:r>
              <a:rPr lang="en-US" sz="6000" i="1" dirty="0"/>
              <a:t>1) </a:t>
            </a:r>
            <a:r>
              <a:rPr lang="en-US" sz="6000" i="1" dirty="0">
                <a:solidFill>
                  <a:srgbClr val="FFFF00"/>
                </a:solidFill>
              </a:rPr>
              <a:t>The Virgo Absence in a centered map: two Hot Spot</a:t>
            </a:r>
            <a:endParaRPr lang="it-IT" sz="6000" i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0998"/>
            <a:ext cx="8369562" cy="404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DFE6D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Fargion_UHECR_CRIS_2018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C3067-AD91-4DD4-B773-F7BC54F43A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DFE6D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DFE6D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1187624" y="4005064"/>
            <a:ext cx="2232248" cy="432048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solidFill>
              <a:srgbClr val="FFC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23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25517"/>
            <a:ext cx="10689600" cy="608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C:\Users\win\Desktop\ICRC_JULY_2017\cloudstream_h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97076"/>
            <a:ext cx="77768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trace?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B8B7B0-8230-4C9E-97D7-FF7B9803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</p:spTree>
    <p:extLst>
      <p:ext uri="{BB962C8B-B14F-4D97-AF65-F5344CB8AC3E}">
        <p14:creationId xmlns:p14="http://schemas.microsoft.com/office/powerpoint/2010/main" val="10778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D62B8D-6A51-44E6-AB05-EA659D63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1A22ED-19F1-423D-94B1-DB5CACF9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BA3546-5816-40D1-A7CD-B4849C62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41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414FEB7-38AE-4EED-B7E4-58DA4843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b="0" dirty="0"/>
              <a:t>The recent Ultra High Energy Cosmic Ray (UHECR) dipole anisotropy found by AUGER at </a:t>
            </a:r>
            <a:r>
              <a:rPr lang="en-US" sz="2800" b="0" dirty="0" err="1"/>
              <a:t>EeVs</a:t>
            </a:r>
            <a:r>
              <a:rPr lang="en-US" sz="2800" b="0" dirty="0"/>
              <a:t> energies, requires an explanation.</a:t>
            </a:r>
            <a:br>
              <a:rPr lang="en-US" sz="6000" dirty="0"/>
            </a:br>
            <a:r>
              <a:rPr lang="en-US" sz="2800" b="0" dirty="0"/>
              <a:t>In analogy to the dipole Cosmic Black Body Radiation or other expected cosmic anisotropy one would like to understand the large UHECR dipole at </a:t>
            </a:r>
            <a:r>
              <a:rPr lang="en-US" sz="2800" b="0" dirty="0" err="1"/>
              <a:t>EeV</a:t>
            </a:r>
            <a:r>
              <a:rPr lang="en-US" sz="2800" b="0" dirty="0"/>
              <a:t> energy by a cosmic (bending, cosmic local clustering, Doppler shift) mechanism.</a:t>
            </a:r>
            <a:br>
              <a:rPr lang="en-US" sz="6000" dirty="0"/>
            </a:br>
            <a:r>
              <a:rPr lang="en-US" sz="2800" b="0" dirty="0"/>
              <a:t>However there is not such a tuned process and-or a cosmic source .   We suggest a different reading key of present AUGER dipole data.</a:t>
            </a:r>
            <a:endParaRPr lang="it-IT" sz="6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3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</p:spPr>
        <p:txBody>
          <a:bodyPr>
            <a:noAutofit/>
          </a:bodyPr>
          <a:lstStyle/>
          <a:p>
            <a:r>
              <a:rPr lang="it-IT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it-IT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Message </a:t>
            </a:r>
            <a:r>
              <a:rPr lang="it-IT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</a:t>
            </a:r>
            <a:r>
              <a:rPr lang="it-IT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AUGER 2007</a:t>
            </a:r>
            <a:br>
              <a:rPr lang="it-IT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6000" dirty="0">
                <a:solidFill>
                  <a:srgbClr val="FFFF00"/>
                </a:solidFill>
              </a:rPr>
              <a:t>NO</a:t>
            </a:r>
            <a:r>
              <a:rPr lang="it-IT" sz="6000" dirty="0"/>
              <a:t> </a:t>
            </a:r>
            <a:r>
              <a:rPr lang="it-IT" sz="5400" dirty="0"/>
              <a:t>VIRGO CLUSTERING</a:t>
            </a:r>
            <a:endParaRPr lang="it-IT" sz="6000" dirty="0"/>
          </a:p>
          <a:p>
            <a:r>
              <a:rPr lang="it-IT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</a:t>
            </a:r>
            <a:r>
              <a:rPr lang="it-IT" sz="4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Nearest</a:t>
            </a:r>
            <a:r>
              <a:rPr lang="it-IT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4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</a:t>
            </a:r>
            <a:r>
              <a:rPr lang="it-IT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</a:t>
            </a:r>
            <a:r>
              <a:rPr lang="it-IT" sz="4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</a:t>
            </a:r>
            <a:r>
              <a:rPr lang="it-IT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 in GZK volume</a:t>
            </a:r>
            <a:endParaRPr lang="it-IT" sz="6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6000" dirty="0">
                <a:solidFill>
                  <a:srgbClr val="FFFF00"/>
                </a:solidFill>
              </a:rPr>
              <a:t>NO </a:t>
            </a:r>
            <a:r>
              <a:rPr lang="it-IT" sz="5400" dirty="0"/>
              <a:t>NARROW CLUSTERING</a:t>
            </a:r>
          </a:p>
          <a:p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(3-6 </a:t>
            </a:r>
            <a:r>
              <a:rPr lang="it-IT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</a:t>
            </a: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it-IT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UHECR </a:t>
            </a:r>
            <a:r>
              <a:rPr lang="it-IT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</a:t>
            </a:r>
            <a:endParaRPr lang="it-IT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DFE6D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Fargion_UHECR_CRIS_2018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C3067-AD91-4DD4-B773-F7BC54F43A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DFE6D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DFE6D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86DFE6-F11D-4B42-A666-51430C92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Fargion_UHECR_CRIS_2022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99592" y="44624"/>
            <a:ext cx="7848872" cy="648072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rgbClr val="FFFF00"/>
                </a:solidFill>
              </a:rPr>
              <a:t>Lightest</a:t>
            </a:r>
            <a:r>
              <a:rPr lang="it-IT" b="1" i="1" dirty="0">
                <a:solidFill>
                  <a:srgbClr val="FFFF00"/>
                </a:solidFill>
              </a:rPr>
              <a:t> nuclei </a:t>
            </a:r>
            <a:r>
              <a:rPr lang="it-IT" b="1" i="1" dirty="0" err="1">
                <a:solidFill>
                  <a:srgbClr val="FFFF00"/>
                </a:solidFill>
              </a:rPr>
              <a:t>only</a:t>
            </a:r>
            <a:r>
              <a:rPr lang="it-IT" b="1" i="1" dirty="0">
                <a:solidFill>
                  <a:srgbClr val="FFFF00"/>
                </a:solidFill>
              </a:rPr>
              <a:t> for </a:t>
            </a:r>
            <a:r>
              <a:rPr lang="it-IT" b="1" i="1" dirty="0" err="1">
                <a:solidFill>
                  <a:srgbClr val="FFFF00"/>
                </a:solidFill>
              </a:rPr>
              <a:t>nearby</a:t>
            </a:r>
            <a:r>
              <a:rPr lang="it-IT" i="1" dirty="0">
                <a:solidFill>
                  <a:srgbClr val="FFFF00"/>
                </a:solidFill>
              </a:rPr>
              <a:t> </a:t>
            </a:r>
            <a:r>
              <a:rPr lang="it-IT" i="1" dirty="0" err="1">
                <a:solidFill>
                  <a:srgbClr val="FFFF00"/>
                </a:solidFill>
              </a:rPr>
              <a:t>Mpcs</a:t>
            </a:r>
            <a:r>
              <a:rPr lang="it-IT" i="1" dirty="0">
                <a:solidFill>
                  <a:srgbClr val="FFFF00"/>
                </a:solidFill>
              </a:rPr>
              <a:t> source</a:t>
            </a:r>
            <a:endParaRPr lang="it-IT" b="1" i="1" dirty="0">
              <a:solidFill>
                <a:srgbClr val="FFFF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0194"/>
            <a:ext cx="77057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 rot="10951730">
            <a:off x="5439354" y="4145275"/>
            <a:ext cx="30963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2555776" y="3104964"/>
            <a:ext cx="900534" cy="648072"/>
          </a:xfrm>
          <a:prstGeom prst="rightArrow">
            <a:avLst/>
          </a:prstGeom>
          <a:solidFill>
            <a:schemeClr val="accent3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A423B9C8-2940-4BFC-B3C2-2C71D926AD8D}"/>
              </a:ext>
            </a:extLst>
          </p:cNvPr>
          <p:cNvSpPr/>
          <p:nvPr/>
        </p:nvSpPr>
        <p:spPr>
          <a:xfrm rot="20361162">
            <a:off x="3937912" y="4345411"/>
            <a:ext cx="390396" cy="514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Fargion_UHECR_CRIS_2022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7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52488" y="404813"/>
            <a:ext cx="8291512" cy="2649537"/>
          </a:xfrm>
        </p:spPr>
        <p:txBody>
          <a:bodyPr>
            <a:noAutofit/>
          </a:bodyPr>
          <a:lstStyle/>
          <a:p>
            <a:r>
              <a:rPr lang="it-IT" sz="6000" i="1" dirty="0" err="1"/>
              <a:t>Lightest</a:t>
            </a:r>
            <a:r>
              <a:rPr lang="it-IT" sz="6000" i="1" dirty="0"/>
              <a:t> Nuclei </a:t>
            </a:r>
            <a:br>
              <a:rPr lang="it-IT" sz="6000" i="1" dirty="0"/>
            </a:br>
            <a:r>
              <a:rPr lang="it-IT" sz="6000" i="1" dirty="0"/>
              <a:t>are </a:t>
            </a:r>
            <a:r>
              <a:rPr lang="it-IT" sz="6000" i="1" dirty="0" err="1"/>
              <a:t>opaque</a:t>
            </a:r>
            <a:r>
              <a:rPr lang="it-IT" sz="6000" i="1" dirty="0"/>
              <a:t> and </a:t>
            </a:r>
            <a:r>
              <a:rPr lang="it-IT" sz="6000" i="1" dirty="0" err="1"/>
              <a:t>filtered</a:t>
            </a:r>
            <a:r>
              <a:rPr lang="it-IT" sz="6000" i="1" dirty="0"/>
              <a:t> from 20 </a:t>
            </a:r>
            <a:r>
              <a:rPr lang="it-IT" sz="6000" i="1" dirty="0" err="1"/>
              <a:t>Mpc</a:t>
            </a:r>
            <a:endParaRPr lang="it-IT" sz="60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3429000"/>
            <a:ext cx="7354888" cy="2697163"/>
          </a:xfrm>
        </p:spPr>
        <p:txBody>
          <a:bodyPr>
            <a:normAutofit/>
          </a:bodyPr>
          <a:lstStyle/>
          <a:p>
            <a:r>
              <a:rPr lang="it-IT" sz="54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 </a:t>
            </a:r>
            <a:r>
              <a:rPr lang="it-IT" sz="5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it-IT" sz="54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it-IT" sz="5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</a:t>
            </a:r>
            <a:r>
              <a:rPr lang="it-IT" sz="54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5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54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5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</a:t>
            </a:r>
            <a:endParaRPr lang="it-IT" sz="54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4231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2616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sz="5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</a:t>
            </a:r>
            <a:r>
              <a:rPr lang="it-IT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5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Deflection</a:t>
            </a:r>
            <a:r>
              <a:rPr lang="it-IT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Clustering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51617"/>
            <a:ext cx="8208912" cy="43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2627784" y="1851617"/>
            <a:ext cx="648072" cy="929311"/>
          </a:xfrm>
          <a:prstGeom prst="downArrow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2780184" y="3212976"/>
            <a:ext cx="648072" cy="929311"/>
          </a:xfrm>
          <a:prstGeom prst="downArrow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4716016" y="4044464"/>
            <a:ext cx="648072" cy="929311"/>
          </a:xfrm>
          <a:prstGeom prst="downArrow">
            <a:avLst/>
          </a:prstGeom>
          <a:solidFill>
            <a:srgbClr val="00B050">
              <a:alpha val="4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Fargion_UHECR_CRIS_2018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19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5" y="1334406"/>
            <a:ext cx="6383807" cy="501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08912" cy="1217774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recent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 Light Nuclei  signature 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probing </a:t>
            </a:r>
            <a:br>
              <a:rPr lang="en-US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8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almost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above 10 </a:t>
            </a:r>
            <a:r>
              <a:rPr lang="en-US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b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showeing</a:t>
            </a: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–Be  dominance at UHECR</a:t>
            </a:r>
            <a:endParaRPr lang="it-IT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D.Fargion_21_July_COSPAR_2018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9</a:t>
            </a:fld>
            <a:endParaRPr lang="it-IT"/>
          </a:p>
        </p:txBody>
      </p:sp>
      <p:sp>
        <p:nvSpPr>
          <p:cNvPr id="5" name="Freccia a destra 4"/>
          <p:cNvSpPr/>
          <p:nvPr/>
        </p:nvSpPr>
        <p:spPr>
          <a:xfrm rot="10800000">
            <a:off x="7812360" y="3336236"/>
            <a:ext cx="1152128" cy="596820"/>
          </a:xfrm>
          <a:prstGeom prst="rightArrow">
            <a:avLst/>
          </a:prstGeom>
          <a:solidFill>
            <a:srgbClr val="00B050">
              <a:alpha val="53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10800000">
            <a:off x="7740352" y="1921630"/>
            <a:ext cx="1152128" cy="432048"/>
          </a:xfrm>
          <a:prstGeom prst="rightArrow">
            <a:avLst/>
          </a:prstGeom>
          <a:solidFill>
            <a:srgbClr val="FF0000">
              <a:alpha val="53000"/>
            </a:srgbClr>
          </a:solidFill>
          <a:ln>
            <a:solidFill>
              <a:srgbClr val="FFFF00">
                <a:alpha val="7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 rot="10800000">
            <a:off x="8028384" y="2708920"/>
            <a:ext cx="792088" cy="272074"/>
          </a:xfrm>
          <a:prstGeom prst="rightArrow">
            <a:avLst/>
          </a:prstGeom>
          <a:solidFill>
            <a:srgbClr val="00B0F0">
              <a:alpha val="53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0800000">
            <a:off x="7740352" y="4149080"/>
            <a:ext cx="1152128" cy="432048"/>
          </a:xfrm>
          <a:prstGeom prst="rightArrow">
            <a:avLst/>
          </a:prstGeom>
          <a:solidFill>
            <a:srgbClr val="FF0000">
              <a:alpha val="53000"/>
            </a:srgbClr>
          </a:solidFill>
          <a:ln>
            <a:solidFill>
              <a:srgbClr val="FFFF00">
                <a:alpha val="7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 rot="16200000">
            <a:off x="4572000" y="5069445"/>
            <a:ext cx="1152128" cy="432048"/>
          </a:xfrm>
          <a:prstGeom prst="rightArrow">
            <a:avLst/>
          </a:prstGeom>
          <a:solidFill>
            <a:srgbClr val="FF0000">
              <a:alpha val="53000"/>
            </a:srgbClr>
          </a:solidFill>
          <a:ln>
            <a:solidFill>
              <a:srgbClr val="FFFF00">
                <a:alpha val="7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9" grpId="0" animBg="1"/>
      <p:bldP spid="12" grpId="0" animBg="1"/>
      <p:bldP spid="10" grpId="0" animBg="1"/>
    </p:bldLst>
  </p:timing>
</p:sld>
</file>

<file path=ppt/theme/theme1.xml><?xml version="1.0" encoding="utf-8"?>
<a:theme xmlns:a="http://schemas.openxmlformats.org/drawingml/2006/main" name="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2176</TotalTime>
  <Words>1317</Words>
  <Application>Microsoft Office PowerPoint</Application>
  <PresentationFormat>Presentazione su schermo (4:3)</PresentationFormat>
  <Paragraphs>170</Paragraphs>
  <Slides>41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41</vt:i4>
      </vt:variant>
    </vt:vector>
  </HeadingPairs>
  <TitlesOfParts>
    <vt:vector size="50" baseType="lpstr">
      <vt:lpstr>Arial</vt:lpstr>
      <vt:lpstr>Calibri</vt:lpstr>
      <vt:lpstr>Tw Cen MT</vt:lpstr>
      <vt:lpstr>Intreccio</vt:lpstr>
      <vt:lpstr>1_Presentazione standard2bis</vt:lpstr>
      <vt:lpstr>2_Presentazione standard2bis</vt:lpstr>
      <vt:lpstr>4_Presentazione standard2bis</vt:lpstr>
      <vt:lpstr>1_Intreccio</vt:lpstr>
      <vt:lpstr>1_Tema di Office</vt:lpstr>
      <vt:lpstr>How do we explain the UHECR dipole anisotropy?</vt:lpstr>
      <vt:lpstr>UHECR : where they come from?</vt:lpstr>
      <vt:lpstr>ANISOTROPIES in UHECR  versus nearby mass anisotropy on 2016 the VIRGO MISSING  </vt:lpstr>
      <vt:lpstr>1) The Virgo Absence in a centered map: two Hot Spot</vt:lpstr>
      <vt:lpstr>Main NON Message since AUGER 2007 </vt:lpstr>
      <vt:lpstr>Lightest nuclei only for nearby Mpcs source</vt:lpstr>
      <vt:lpstr>Lightest Nuclei  are opaque and filtered from 20 Mpc</vt:lpstr>
      <vt:lpstr>Composition, Deflection, Clustering</vt:lpstr>
      <vt:lpstr>The recent  2015 Light Nuclei  signature probing  proton and Fe almost absence above 10 EeV and showeing He –Be  dominance at UHECR</vt:lpstr>
      <vt:lpstr>UHECR  narrow Anisotropy Summary</vt:lpstr>
      <vt:lpstr>Presentazione standard di PowerPoint</vt:lpstr>
      <vt:lpstr>20 EeV Multiplet at Cen A Hot Spot anisotropy  foreseen 2009, observed 2011…. Here overlap on  2018 Auger 39 EeV  anisotropy</vt:lpstr>
      <vt:lpstr>Large scale anisotropy above 4 EeV:</vt:lpstr>
      <vt:lpstr>Doppler shift at 600 km/s flight: 0.2% much smaller  than AUGER UHECR dipole 6%  18.000 km/s </vt:lpstr>
      <vt:lpstr>A 5 sigma Dipole 10 EeV  UHECR anisotropy:  6 times  wider :  90-100 degrees; 6 % value</vt:lpstr>
      <vt:lpstr>Different direction and SIZE Some  missing connection with  cosmic big bang dipole</vt:lpstr>
      <vt:lpstr>Presentazione standard di PowerPoint</vt:lpstr>
      <vt:lpstr> Few EeVs UHECR: smeared maps in  space , energy and time: A «fast» variable angle directions very near sources: Even Galactic ones? </vt:lpstr>
      <vt:lpstr>Different map: with galactic sources</vt:lpstr>
      <vt:lpstr>Forced Consequences:</vt:lpstr>
      <vt:lpstr>Our Old proposal about tens EeV nearby galaxies clustering becoming more real in recent ones</vt:lpstr>
      <vt:lpstr> NEAR  SOURCES  CONSIDERED by above authors</vt:lpstr>
      <vt:lpstr>UHECR Anisotropy Summary</vt:lpstr>
      <vt:lpstr>In a unique sentence</vt:lpstr>
      <vt:lpstr>Source names and nearer sources: Cen A, M82, NG 253, Vela, LMC, SS433----POS 2018</vt:lpstr>
      <vt:lpstr>Thank you for the cosmic attention</vt:lpstr>
      <vt:lpstr>TEVS-UHECR connection?</vt:lpstr>
      <vt:lpstr>The key question about UHECR Dipole  connection with TeVs AYGO HAWC region A</vt:lpstr>
      <vt:lpstr>Presentazione standard di PowerPoint</vt:lpstr>
      <vt:lpstr>Presentazione standard di PowerPoint</vt:lpstr>
      <vt:lpstr>Criss May 2018</vt:lpstr>
      <vt:lpstr>Hawc talk on Dipole Anisotropy at TeVs SAME ANISOTROPY  as UHECR one but at 0.1 millipercent!  A secondary tail?</vt:lpstr>
      <vt:lpstr>Conclusions</vt:lpstr>
      <vt:lpstr>Suggestion</vt:lpstr>
      <vt:lpstr>Presentazione standard di PowerPoint</vt:lpstr>
      <vt:lpstr>UHECR: Also Galactic? Also Cosmic?</vt:lpstr>
      <vt:lpstr>Most Lightest Nuclei..but an apparent clustering to 3c 454 at redshift z=1 !</vt:lpstr>
      <vt:lpstr>Presentazione standard di PowerPoint</vt:lpstr>
      <vt:lpstr>Presentazione standard di PowerPoint</vt:lpstr>
      <vt:lpstr>A much local trace?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UHECR : where from?</dc:title>
  <dc:creator>win</dc:creator>
  <cp:lastModifiedBy>Daniele</cp:lastModifiedBy>
  <cp:revision>156</cp:revision>
  <dcterms:created xsi:type="dcterms:W3CDTF">2018-06-18T11:51:51Z</dcterms:created>
  <dcterms:modified xsi:type="dcterms:W3CDTF">2022-09-13T20:05:45Z</dcterms:modified>
</cp:coreProperties>
</file>