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38" r:id="rId2"/>
    <p:sldId id="439" r:id="rId3"/>
    <p:sldId id="443" r:id="rId4"/>
    <p:sldId id="432" r:id="rId5"/>
    <p:sldId id="433" r:id="rId6"/>
    <p:sldId id="44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33"/>
    <a:srgbClr val="4D4D4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FC407-ADDB-4173-A76F-AF48DAD6D6AD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488BF-97E1-41BA-94AE-54507A988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6677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AE002-B8EA-4B7F-8476-40645161E61C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E8E97-1782-4B17-9CD6-2C505411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4136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2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5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2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5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1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1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8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              S. Dalla Torre</a:t>
            </a:r>
            <a:r>
              <a:rPr lang="en-US" dirty="0"/>
              <a:t>                      </a:t>
            </a:r>
            <a:fld id="{FE9940BD-D89E-4CB2-A350-AD678ACA6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9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bnl.gov/event/13614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8C363-22D1-47AE-A7AB-675CD47F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512"/>
            <a:ext cx="10515600" cy="5374838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About Collaboration Meetings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Restarting with all meetings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WG meetings (today at 18.00 CET: PID)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r>
              <a:rPr lang="en-US" dirty="0"/>
              <a:t>Bi-weekly (ATHENA Collaboration meeting) on February 3</a:t>
            </a:r>
            <a:r>
              <a:rPr lang="en-US" baseline="30000" dirty="0"/>
              <a:t>rd</a:t>
            </a:r>
            <a:r>
              <a:rPr lang="en-US" dirty="0"/>
              <a:t> at 11.00 am EST, as usual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FFD5B-C535-4C32-88BD-8C7805D7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F425FC9-0637-490F-B7CD-49652DE45B12}"/>
              </a:ext>
            </a:extLst>
          </p:cNvPr>
          <p:cNvSpPr txBox="1">
            <a:spLocks/>
          </p:cNvSpPr>
          <p:nvPr/>
        </p:nvSpPr>
        <p:spPr>
          <a:xfrm>
            <a:off x="923488" y="6356349"/>
            <a:ext cx="4669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EIC_NET meeting, January 31, 2022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8DE5368-6FF1-45E2-888B-093774D97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1"/>
            <a:ext cx="10515600" cy="83659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ATHENA NEWS, 1/31/2022</a:t>
            </a:r>
          </a:p>
        </p:txBody>
      </p:sp>
    </p:spTree>
    <p:extLst>
      <p:ext uri="{BB962C8B-B14F-4D97-AF65-F5344CB8AC3E}">
        <p14:creationId xmlns:p14="http://schemas.microsoft.com/office/powerpoint/2010/main" val="305732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FFD5B-C535-4C32-88BD-8C7805D7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F425FC9-0637-490F-B7CD-49652DE45B12}"/>
              </a:ext>
            </a:extLst>
          </p:cNvPr>
          <p:cNvSpPr txBox="1">
            <a:spLocks/>
          </p:cNvSpPr>
          <p:nvPr/>
        </p:nvSpPr>
        <p:spPr>
          <a:xfrm>
            <a:off x="923488" y="6356349"/>
            <a:ext cx="4669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EIC_NET meeting, January 31, 2022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8DE5368-6FF1-45E2-888B-093774D97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1"/>
            <a:ext cx="10515600" cy="83659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ATHENA NEWS, 1/31/2022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EF1C42-AB7D-400F-AD88-E697AF08FEAA}"/>
              </a:ext>
            </a:extLst>
          </p:cNvPr>
          <p:cNvSpPr txBox="1"/>
          <p:nvPr/>
        </p:nvSpPr>
        <p:spPr>
          <a:xfrm>
            <a:off x="2319932" y="1479083"/>
            <a:ext cx="79313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800" dirty="0">
                <a:solidFill>
                  <a:schemeClr val="tx1"/>
                </a:solidFill>
                <a:highlight>
                  <a:srgbClr val="00FFFF"/>
                </a:highlight>
                <a:latin typeface="Arial" panose="020B0604020202020204" pitchFamily="34" charset="0"/>
              </a:rPr>
              <a:t>Proposal completion and Proposal defending</a:t>
            </a: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FA13B4-5FAE-4D9F-8581-922B19615110}"/>
              </a:ext>
            </a:extLst>
          </p:cNvPr>
          <p:cNvSpPr txBox="1"/>
          <p:nvPr/>
        </p:nvSpPr>
        <p:spPr>
          <a:xfrm>
            <a:off x="2428875" y="2607469"/>
            <a:ext cx="7291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message: the written version of the Proposal is only  part of the effort !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F5B3B2-3197-41E6-B767-6ED343BFA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9182"/>
            <a:ext cx="12192000" cy="28866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F9D835-1252-4D6F-B3FD-74A41EE92E6D}"/>
              </a:ext>
            </a:extLst>
          </p:cNvPr>
          <p:cNvSpPr txBox="1"/>
          <p:nvPr/>
        </p:nvSpPr>
        <p:spPr>
          <a:xfrm>
            <a:off x="5316196" y="5465033"/>
            <a:ext cx="5344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Proposal submitted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will become public (w/o costing matter) at </a:t>
            </a:r>
          </a:p>
          <a:p>
            <a:r>
              <a:rPr lang="en-US" dirty="0"/>
              <a:t>the end of the Call for Proposal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limited number of printed copies will be available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CAF9775-0E50-462F-9434-3F7E19983220}"/>
              </a:ext>
            </a:extLst>
          </p:cNvPr>
          <p:cNvCxnSpPr>
            <a:cxnSpLocks/>
          </p:cNvCxnSpPr>
          <p:nvPr/>
        </p:nvCxnSpPr>
        <p:spPr>
          <a:xfrm flipV="1">
            <a:off x="6836569" y="4035105"/>
            <a:ext cx="948414" cy="13738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55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A4DB9-0522-4958-8CF2-F0CC45E7B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03036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DPAP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C55E-B5D3-4701-9582-4EC64BBF3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514"/>
            <a:ext cx="7089396" cy="504444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December 13-15  </a:t>
            </a:r>
            <a:r>
              <a:rPr lang="en-US" sz="1700" dirty="0"/>
              <a:t>( </a:t>
            </a:r>
            <a:r>
              <a:rPr lang="en-US" sz="1700" dirty="0">
                <a:hlinkClick r:id="rId2"/>
              </a:rPr>
              <a:t>https://indico.bnl.gov/event/13614/</a:t>
            </a:r>
            <a:r>
              <a:rPr lang="en-US" sz="1700" dirty="0"/>
              <a:t> )</a:t>
            </a:r>
          </a:p>
          <a:p>
            <a:pPr lvl="1"/>
            <a:r>
              <a:rPr lang="en-US" dirty="0"/>
              <a:t>Open presentations, 3 for ATHENA:</a:t>
            </a:r>
          </a:p>
          <a:p>
            <a:pPr lvl="2"/>
            <a:r>
              <a:rPr lang="en-US" dirty="0"/>
              <a:t>Silvia Dalla Torre </a:t>
            </a:r>
          </a:p>
          <a:p>
            <a:pPr lvl="3"/>
            <a:r>
              <a:rPr lang="en-US" dirty="0"/>
              <a:t>Overview of key points, addressing the science requirements in the Call for Proposals, the conceptual realization of the detector given the technology choices, and expected performance via simulation studies.</a:t>
            </a:r>
          </a:p>
          <a:p>
            <a:pPr lvl="2"/>
            <a:r>
              <a:rPr lang="en-US" dirty="0"/>
              <a:t>Thomas Ullrich</a:t>
            </a:r>
          </a:p>
          <a:p>
            <a:pPr lvl="3"/>
            <a:r>
              <a:rPr lang="en-US" dirty="0"/>
              <a:t>Describe the R&amp;D needs and risks, and potential upgrade paths.</a:t>
            </a:r>
          </a:p>
          <a:p>
            <a:pPr lvl="2"/>
            <a:r>
              <a:rPr lang="en-US" dirty="0"/>
              <a:t>Bernd </a:t>
            </a:r>
            <a:r>
              <a:rPr lang="en-US" dirty="0" err="1"/>
              <a:t>Surrow</a:t>
            </a:r>
            <a:endParaRPr lang="en-US" dirty="0"/>
          </a:p>
          <a:p>
            <a:pPr lvl="3"/>
            <a:r>
              <a:rPr lang="en-US" dirty="0"/>
              <a:t>Describe the collaboration and its structure, the proposed schedule and cost, including potential sources of non-project funding and assumptions.</a:t>
            </a:r>
          </a:p>
          <a:p>
            <a:pPr lvl="2"/>
            <a:endParaRPr lang="en-US" dirty="0"/>
          </a:p>
          <a:p>
            <a:pPr lvl="1"/>
            <a:r>
              <a:rPr lang="en-US" i="1" dirty="0"/>
              <a:t>Contribution came from ATHENA members during the discussion phases</a:t>
            </a:r>
          </a:p>
          <a:p>
            <a:r>
              <a:rPr lang="en-US" dirty="0"/>
              <a:t>January 19-31</a:t>
            </a:r>
          </a:p>
          <a:p>
            <a:pPr lvl="1"/>
            <a:r>
              <a:rPr lang="en-US" dirty="0"/>
              <a:t>Executive Session with ATHENA on 1/19:</a:t>
            </a:r>
          </a:p>
          <a:p>
            <a:pPr lvl="1"/>
            <a:r>
              <a:rPr lang="en-US" dirty="0"/>
              <a:t>Silvia, Bernd </a:t>
            </a:r>
          </a:p>
          <a:p>
            <a:pPr lvl="1"/>
            <a:r>
              <a:rPr lang="en-US" dirty="0"/>
              <a:t>a small group of experts invited to attend </a:t>
            </a:r>
          </a:p>
          <a:p>
            <a:pPr lvl="2"/>
            <a:r>
              <a:rPr lang="en-US" dirty="0"/>
              <a:t>Directly involved in preparing the answers</a:t>
            </a:r>
          </a:p>
          <a:p>
            <a:pPr lvl="1"/>
            <a:r>
              <a:rPr lang="en-US" dirty="0"/>
              <a:t>“online” on SLACK all EB and WG conveners</a:t>
            </a:r>
          </a:p>
          <a:p>
            <a:r>
              <a:rPr lang="en-US" i="1" dirty="0"/>
              <a:t>All this contributions fundamental for appropriate professional answering to the DPAP questions posed during the session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4DEE7-221E-474F-B4ED-9FB78A657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riunione management-EIC_NET, 26/8/2020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792AC-E656-4E37-B919-F67CC8D55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              S. Dalla Torre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F0D0E-EF33-46A6-8FA8-54DFD058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2A341F-9758-40B0-BF64-C907A66EFD62}"/>
              </a:ext>
            </a:extLst>
          </p:cNvPr>
          <p:cNvSpPr txBox="1"/>
          <p:nvPr/>
        </p:nvSpPr>
        <p:spPr>
          <a:xfrm>
            <a:off x="8324502" y="1491376"/>
            <a:ext cx="3315395" cy="50475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Valerio </a:t>
            </a:r>
            <a:r>
              <a:rPr lang="en-US" sz="1400" dirty="0" err="1"/>
              <a:t>Calvelli</a:t>
            </a:r>
            <a:r>
              <a:rPr lang="en-US" sz="1400" dirty="0"/>
              <a:t>, CEA-</a:t>
            </a:r>
            <a:r>
              <a:rPr lang="en-US" sz="1400" dirty="0" err="1"/>
              <a:t>Saclay</a:t>
            </a:r>
            <a:br>
              <a:rPr lang="en-US" sz="1400" dirty="0"/>
            </a:br>
            <a:r>
              <a:rPr lang="en-US" sz="1400" dirty="0"/>
              <a:t>Alexandre </a:t>
            </a:r>
            <a:r>
              <a:rPr lang="en-US" sz="1400" dirty="0" err="1"/>
              <a:t>Camsonne</a:t>
            </a:r>
            <a:r>
              <a:rPr lang="en-US" sz="1400" dirty="0"/>
              <a:t>, </a:t>
            </a:r>
            <a:r>
              <a:rPr lang="en-US" sz="1400" dirty="0" err="1"/>
              <a:t>JLab</a:t>
            </a:r>
            <a:br>
              <a:rPr lang="en-US" sz="1400" dirty="0"/>
            </a:br>
            <a:r>
              <a:rPr lang="en-US" sz="1400" dirty="0"/>
              <a:t>Alex Jentsch, BNL</a:t>
            </a:r>
            <a:br>
              <a:rPr lang="en-US" sz="1400" dirty="0"/>
            </a:br>
            <a:r>
              <a:rPr lang="en-US" sz="1400" dirty="0"/>
              <a:t>Laura </a:t>
            </a:r>
            <a:r>
              <a:rPr lang="en-US" sz="1400" dirty="0" err="1"/>
              <a:t>Gonella</a:t>
            </a:r>
            <a:r>
              <a:rPr lang="en-US" sz="1400" dirty="0"/>
              <a:t>, Birmingham University</a:t>
            </a:r>
            <a:br>
              <a:rPr lang="en-US" sz="1400" dirty="0"/>
            </a:br>
            <a:r>
              <a:rPr lang="en-US" sz="1400" dirty="0"/>
              <a:t>Leo Greiner, LBL</a:t>
            </a:r>
            <a:br>
              <a:rPr lang="en-US" sz="1400" dirty="0"/>
            </a:br>
            <a:r>
              <a:rPr lang="en-US" sz="1400" dirty="0"/>
              <a:t>Thomas K </a:t>
            </a:r>
            <a:r>
              <a:rPr lang="en-US" sz="1400" dirty="0" err="1"/>
              <a:t>Hemmick</a:t>
            </a:r>
            <a:r>
              <a:rPr lang="en-US" sz="1400" dirty="0"/>
              <a:t>, Stonybrook University</a:t>
            </a:r>
            <a:br>
              <a:rPr lang="en-US" sz="1400" dirty="0"/>
            </a:br>
            <a:r>
              <a:rPr lang="en-US" sz="1400" dirty="0"/>
              <a:t>Sylvester Joosten, ANL</a:t>
            </a:r>
            <a:br>
              <a:rPr lang="en-US" sz="1400" dirty="0"/>
            </a:br>
            <a:r>
              <a:rPr lang="en-US" sz="1400" dirty="0"/>
              <a:t>Alexander Kiselev, BNL</a:t>
            </a:r>
            <a:br>
              <a:rPr lang="en-US" sz="1400" dirty="0"/>
            </a:br>
            <a:r>
              <a:rPr lang="en-US" sz="1400" dirty="0"/>
              <a:t>Jeff Landgraf, BNL</a:t>
            </a:r>
            <a:br>
              <a:rPr lang="en-US" sz="1400" dirty="0"/>
            </a:br>
            <a:r>
              <a:rPr lang="en-US" sz="1400" dirty="0"/>
              <a:t>Paul Newman, Birmingham University</a:t>
            </a:r>
            <a:br>
              <a:rPr lang="en-US" sz="1400" dirty="0"/>
            </a:br>
            <a:r>
              <a:rPr lang="en-US" sz="1400" dirty="0"/>
              <a:t>Brian Page, BNL</a:t>
            </a:r>
            <a:br>
              <a:rPr lang="en-US" sz="1400" dirty="0"/>
            </a:br>
            <a:r>
              <a:rPr lang="en-US" sz="1400" dirty="0"/>
              <a:t>Krzysztof </a:t>
            </a:r>
            <a:r>
              <a:rPr lang="en-US" sz="1400" dirty="0" err="1"/>
              <a:t>Piotrzkowski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Matt </a:t>
            </a:r>
            <a:r>
              <a:rPr lang="en-US" sz="1400" dirty="0" err="1"/>
              <a:t>Posik</a:t>
            </a:r>
            <a:r>
              <a:rPr lang="en-US" sz="1400" dirty="0"/>
              <a:t>, Temple University</a:t>
            </a:r>
            <a:br>
              <a:rPr lang="en-US" sz="1400" dirty="0"/>
            </a:br>
            <a:r>
              <a:rPr lang="en-US" sz="1400" dirty="0"/>
              <a:t>Paul Reimer, ANL</a:t>
            </a:r>
            <a:br>
              <a:rPr lang="en-US" sz="1400" dirty="0"/>
            </a:br>
            <a:r>
              <a:rPr lang="en-US" sz="1400" dirty="0"/>
              <a:t>Ernst </a:t>
            </a:r>
            <a:r>
              <a:rPr lang="en-US" sz="1400" dirty="0" err="1"/>
              <a:t>Sichtermann</a:t>
            </a:r>
            <a:r>
              <a:rPr lang="en-US" sz="1400" dirty="0"/>
              <a:t>, LBL</a:t>
            </a:r>
            <a:br>
              <a:rPr lang="en-US" sz="1400" dirty="0"/>
            </a:br>
            <a:r>
              <a:rPr lang="en-US" sz="1400" dirty="0"/>
              <a:t>Oleg Tsai, BNL</a:t>
            </a:r>
            <a:br>
              <a:rPr lang="en-US" sz="1400" dirty="0"/>
            </a:br>
            <a:r>
              <a:rPr lang="en-US" sz="1400" dirty="0" err="1"/>
              <a:t>Zhoudunming</a:t>
            </a:r>
            <a:r>
              <a:rPr lang="en-US" sz="1400" dirty="0"/>
              <a:t> Tu, BNL</a:t>
            </a:r>
            <a:br>
              <a:rPr lang="en-US" sz="1400" dirty="0"/>
            </a:br>
            <a:r>
              <a:rPr lang="en-US" sz="1400" dirty="0"/>
              <a:t>Thomas Ullrich, BNL</a:t>
            </a:r>
            <a:br>
              <a:rPr lang="en-US" sz="1400" dirty="0"/>
            </a:br>
            <a:r>
              <a:rPr lang="en-US" sz="1400" dirty="0"/>
              <a:t>Alexander </a:t>
            </a:r>
            <a:r>
              <a:rPr lang="en-US" sz="1400" dirty="0" err="1"/>
              <a:t>Vasilyev</a:t>
            </a:r>
            <a:r>
              <a:rPr lang="en-US" sz="1400" dirty="0"/>
              <a:t>, BNL</a:t>
            </a:r>
            <a:br>
              <a:rPr lang="en-US" sz="1400" dirty="0"/>
            </a:br>
            <a:r>
              <a:rPr lang="en-US" sz="1400" dirty="0"/>
              <a:t>Anselm </a:t>
            </a:r>
            <a:r>
              <a:rPr lang="en-US" sz="1400" dirty="0" err="1"/>
              <a:t>Vossen</a:t>
            </a:r>
            <a:r>
              <a:rPr lang="en-US" sz="1400" dirty="0"/>
              <a:t>, Duke University</a:t>
            </a:r>
            <a:br>
              <a:rPr lang="en-US" sz="1400" dirty="0"/>
            </a:br>
            <a:r>
              <a:rPr lang="en-US" sz="1400" dirty="0" err="1"/>
              <a:t>Zhenyu</a:t>
            </a:r>
            <a:r>
              <a:rPr lang="en-US" sz="1400" dirty="0"/>
              <a:t> Ye, University of Illinois Chicago</a:t>
            </a:r>
            <a:br>
              <a:rPr lang="en-US" sz="1400" dirty="0"/>
            </a:br>
            <a:r>
              <a:rPr lang="en-US" sz="1400" dirty="0"/>
              <a:t>Maria Zurek, ANL</a:t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9265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A728-8C54-427E-8474-C91FD0552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83659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782A9-6DB9-4590-BAAC-BBCF38DD2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7368"/>
            <a:ext cx="10515600" cy="5461543"/>
          </a:xfrm>
        </p:spPr>
        <p:txBody>
          <a:bodyPr>
            <a:normAutofit fontScale="85000" lnSpcReduction="20000"/>
          </a:bodyPr>
          <a:lstStyle/>
          <a:p>
            <a:pPr hangingPunct="1">
              <a:buSzPct val="110000"/>
            </a:pPr>
            <a:r>
              <a:rPr lang="en-US" sz="2900" b="1" dirty="0"/>
              <a:t>Timelines</a:t>
            </a:r>
          </a:p>
          <a:p>
            <a:pPr lvl="1" hangingPunct="1">
              <a:buSzPct val="110000"/>
              <a:buFont typeface="Wingdings" panose="05000000000000000000" pitchFamily="2" charset="2"/>
              <a:buChar char="Ø"/>
            </a:pPr>
            <a:r>
              <a:rPr lang="en-US" sz="2900" dirty="0"/>
              <a:t>DPAP</a:t>
            </a:r>
          </a:p>
          <a:p>
            <a:pPr lvl="2">
              <a:buSzPct val="110000"/>
              <a:buFont typeface="Wingdings" panose="05000000000000000000" pitchFamily="2" charset="2"/>
              <a:buChar char="Ø"/>
            </a:pPr>
            <a:r>
              <a:rPr lang="en-US" sz="2900" dirty="0"/>
              <a:t>Questions received: 12/17/2031</a:t>
            </a:r>
          </a:p>
          <a:p>
            <a:pPr lvl="2">
              <a:buSzPct val="110000"/>
              <a:buFont typeface="Wingdings" panose="05000000000000000000" pitchFamily="2" charset="2"/>
              <a:buChar char="Ø"/>
            </a:pPr>
            <a:r>
              <a:rPr lang="en-US" sz="2900" dirty="0"/>
              <a:t>dead-line for answers: 1/16, 2022 </a:t>
            </a:r>
            <a:r>
              <a:rPr lang="en-US" sz="2900" b="1" dirty="0"/>
              <a:t>matched</a:t>
            </a:r>
          </a:p>
          <a:p>
            <a:pPr lvl="1">
              <a:buSzPct val="110000"/>
              <a:buFont typeface="Wingdings" panose="05000000000000000000" pitchFamily="2" charset="2"/>
              <a:buChar char="Ø"/>
            </a:pPr>
            <a:r>
              <a:rPr lang="en-US" sz="2900" dirty="0"/>
              <a:t>Further DPAP questions</a:t>
            </a:r>
          </a:p>
          <a:p>
            <a:pPr lvl="2">
              <a:buSzPct val="110000"/>
              <a:buFont typeface="Wingdings" panose="05000000000000000000" pitchFamily="2" charset="2"/>
              <a:buChar char="Ø"/>
            </a:pPr>
            <a:r>
              <a:rPr lang="en-US" sz="2900" dirty="0"/>
              <a:t>Questions received: 1/21/2022</a:t>
            </a:r>
          </a:p>
          <a:p>
            <a:pPr lvl="2">
              <a:buSzPct val="110000"/>
              <a:buFont typeface="Wingdings" panose="05000000000000000000" pitchFamily="2" charset="2"/>
              <a:buChar char="Ø"/>
            </a:pPr>
            <a:r>
              <a:rPr lang="en-US" sz="2900" dirty="0"/>
              <a:t>dead-line for answers: 1/30, 2022 </a:t>
            </a:r>
            <a:r>
              <a:rPr lang="en-US" sz="2900" b="1" dirty="0"/>
              <a:t>matched</a:t>
            </a:r>
          </a:p>
          <a:p>
            <a:pPr lvl="1" hangingPunct="1">
              <a:buSzPct val="110000"/>
              <a:buFont typeface="Wingdings" panose="05000000000000000000" pitchFamily="2" charset="2"/>
              <a:buChar char="Ø"/>
            </a:pPr>
            <a:r>
              <a:rPr lang="en-US" sz="2900" dirty="0"/>
              <a:t>DAC </a:t>
            </a:r>
          </a:p>
          <a:p>
            <a:pPr lvl="2">
              <a:buSzPct val="110000"/>
              <a:buFont typeface="Wingdings" panose="05000000000000000000" pitchFamily="2" charset="2"/>
              <a:buChar char="Ø"/>
            </a:pPr>
            <a:r>
              <a:rPr lang="en-US" sz="2900" dirty="0"/>
              <a:t>Questions received: 12/22/2031</a:t>
            </a:r>
          </a:p>
          <a:p>
            <a:pPr lvl="2">
              <a:buSzPct val="110000"/>
              <a:buFont typeface="Wingdings" panose="05000000000000000000" pitchFamily="2" charset="2"/>
              <a:buChar char="Ø"/>
            </a:pPr>
            <a:r>
              <a:rPr lang="en-US" sz="2900" dirty="0"/>
              <a:t>dead-line for answers: 1/9, 2022 </a:t>
            </a:r>
            <a:r>
              <a:rPr lang="en-US" sz="2900" b="1" dirty="0"/>
              <a:t>matched</a:t>
            </a:r>
          </a:p>
          <a:p>
            <a:pPr>
              <a:buSzPct val="110000"/>
              <a:buFont typeface="Wingdings" panose="05000000000000000000" pitchFamily="2" charset="2"/>
              <a:buChar char="Ø"/>
            </a:pPr>
            <a:r>
              <a:rPr lang="en-US" sz="2900" dirty="0"/>
              <a:t>Reminder: also answers to oral questions during December 2031 DPAP meeting</a:t>
            </a:r>
          </a:p>
          <a:p>
            <a:pPr lvl="2">
              <a:buSzPct val="110000"/>
              <a:buFont typeface="Wingdings" panose="05000000000000000000" pitchFamily="2" charset="2"/>
              <a:buChar char="Ø"/>
            </a:pPr>
            <a:endParaRPr lang="en-US" sz="2900" b="1" dirty="0"/>
          </a:p>
          <a:p>
            <a:pPr>
              <a:buSzPct val="110000"/>
            </a:pPr>
            <a:r>
              <a:rPr lang="en-US" sz="2900" dirty="0"/>
              <a:t>All submitted material :</a:t>
            </a:r>
          </a:p>
          <a:p>
            <a:pPr lvl="1">
              <a:buSzPct val="110000"/>
            </a:pPr>
            <a:r>
              <a:rPr lang="en-US" sz="2500" dirty="0"/>
              <a:t>Is going to be collected in a single site with password;</a:t>
            </a:r>
          </a:p>
          <a:p>
            <a:pPr lvl="1">
              <a:buSzPct val="110000"/>
            </a:pPr>
            <a:r>
              <a:rPr lang="en-US" sz="2500" dirty="0"/>
              <a:t>Information to you all in a few days</a:t>
            </a:r>
          </a:p>
          <a:p>
            <a:pPr lvl="1">
              <a:buSzPct val="110000"/>
            </a:pPr>
            <a:endParaRPr lang="en-US" sz="2500" dirty="0"/>
          </a:p>
          <a:p>
            <a:pPr lvl="1">
              <a:buSzPct val="110000"/>
            </a:pPr>
            <a:endParaRPr lang="en-US" sz="2900" dirty="0"/>
          </a:p>
          <a:p>
            <a:pPr lvl="1">
              <a:buSzPct val="110000"/>
            </a:pPr>
            <a:endParaRPr lang="en-US" sz="2900" dirty="0"/>
          </a:p>
          <a:p>
            <a:pPr lvl="1">
              <a:buSzPct val="110000"/>
            </a:pPr>
            <a:endParaRPr lang="en-US" sz="2900" dirty="0"/>
          </a:p>
          <a:p>
            <a:pPr marL="914400" lvl="2" indent="0" hangingPunct="1">
              <a:buSzPct val="110000"/>
              <a:buNone/>
            </a:pPr>
            <a:endParaRPr lang="en-US" sz="2900" dirty="0"/>
          </a:p>
          <a:p>
            <a:pPr marL="914400" lvl="2" indent="0" hangingPunct="1">
              <a:buSzPct val="110000"/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F5131-91B2-42C3-BC8F-1808EC83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4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EBFA4B8-FABF-48EC-97DA-52205F621D6F}"/>
              </a:ext>
            </a:extLst>
          </p:cNvPr>
          <p:cNvSpPr txBox="1">
            <a:spLocks/>
          </p:cNvSpPr>
          <p:nvPr/>
        </p:nvSpPr>
        <p:spPr>
          <a:xfrm>
            <a:off x="923488" y="6356349"/>
            <a:ext cx="4669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EIC_NET meeting, January 31, 2022</a:t>
            </a:r>
          </a:p>
        </p:txBody>
      </p:sp>
    </p:spTree>
    <p:extLst>
      <p:ext uri="{BB962C8B-B14F-4D97-AF65-F5344CB8AC3E}">
        <p14:creationId xmlns:p14="http://schemas.microsoft.com/office/powerpoint/2010/main" val="113365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A728-8C54-427E-8474-C91FD0552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83659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782A9-6DB9-4590-BAAC-BBCF38DD2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3124"/>
            <a:ext cx="10515600" cy="5499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CC"/>
                </a:solidFill>
              </a:rPr>
              <a:t>ABOUT THE CALL</a:t>
            </a:r>
          </a:p>
          <a:p>
            <a:pPr marL="0" indent="0">
              <a:buNone/>
            </a:pPr>
            <a:endParaRPr lang="en-US" dirty="0">
              <a:solidFill>
                <a:srgbClr val="0000CC"/>
              </a:solidFill>
            </a:endParaRPr>
          </a:p>
          <a:p>
            <a:r>
              <a:rPr lang="en-US" dirty="0"/>
              <a:t>It is expected that the whole process is concluded by March 1</a:t>
            </a:r>
            <a:r>
              <a:rPr lang="en-US" baseline="30000" dirty="0"/>
              <a:t>st  </a:t>
            </a:r>
            <a:r>
              <a:rPr lang="en-US" dirty="0"/>
              <a:t>(according to schedule)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/>
              <a:t>We will learn about the outcome in ~ 1.5 m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CC"/>
                </a:solidFill>
              </a:rPr>
              <a:t>ABOUT WG conveners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Baseline: they continue till we will have to move to a different structure</a:t>
            </a:r>
          </a:p>
          <a:p>
            <a:pPr lvl="1"/>
            <a:r>
              <a:rPr lang="en-US" dirty="0"/>
              <a:t>WG conveners that prefer to pause, have to contact the SP-team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F5131-91B2-42C3-BC8F-1808EC83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5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EBFA4B8-FABF-48EC-97DA-52205F621D6F}"/>
              </a:ext>
            </a:extLst>
          </p:cNvPr>
          <p:cNvSpPr txBox="1">
            <a:spLocks/>
          </p:cNvSpPr>
          <p:nvPr/>
        </p:nvSpPr>
        <p:spPr>
          <a:xfrm>
            <a:off x="923488" y="6356349"/>
            <a:ext cx="4669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EIC_NET meeting, January 31, 2022</a:t>
            </a:r>
          </a:p>
        </p:txBody>
      </p:sp>
    </p:spTree>
    <p:extLst>
      <p:ext uri="{BB962C8B-B14F-4D97-AF65-F5344CB8AC3E}">
        <p14:creationId xmlns:p14="http://schemas.microsoft.com/office/powerpoint/2010/main" val="350785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F5131-91B2-42C3-BC8F-1808EC83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6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EBFA4B8-FABF-48EC-97DA-52205F621D6F}"/>
              </a:ext>
            </a:extLst>
          </p:cNvPr>
          <p:cNvSpPr txBox="1">
            <a:spLocks/>
          </p:cNvSpPr>
          <p:nvPr/>
        </p:nvSpPr>
        <p:spPr>
          <a:xfrm>
            <a:off x="923488" y="6356349"/>
            <a:ext cx="4669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EIC_NET meeting, January 31, 2022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38D67B6-18AE-4CAD-9CF0-B257A014A72B}"/>
              </a:ext>
            </a:extLst>
          </p:cNvPr>
          <p:cNvSpPr txBox="1">
            <a:spLocks/>
          </p:cNvSpPr>
          <p:nvPr/>
        </p:nvSpPr>
        <p:spPr>
          <a:xfrm>
            <a:off x="990600" y="288926"/>
            <a:ext cx="10515600" cy="8365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ATHENA at DIS2022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1C122CD-AB8D-40B9-9592-B5D8BD592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27" y="1197314"/>
            <a:ext cx="6573931" cy="4174785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CCF0593-B885-4874-B9E8-0E6B7FC38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3154" y="3733800"/>
            <a:ext cx="5348771" cy="2951331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12858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25580</TotalTime>
  <Words>586</Words>
  <Application>Microsoft Office PowerPoint</Application>
  <PresentationFormat>Widescreen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ATHENA NEWS, 1/31/2022</vt:lpstr>
      <vt:lpstr>ATHENA NEWS, 1/31/2022</vt:lpstr>
      <vt:lpstr>DPAP MEETINGS</vt:lpstr>
      <vt:lpstr>HOMEWORK</vt:lpstr>
      <vt:lpstr>WHAT’s next?</vt:lpstr>
      <vt:lpstr>PowerPoint Presentation</vt:lpstr>
    </vt:vector>
  </TitlesOfParts>
  <Company>Sezione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 Dalla Torre</dc:creator>
  <cp:lastModifiedBy>Silvia Dalla Torre</cp:lastModifiedBy>
  <cp:revision>417</cp:revision>
  <dcterms:created xsi:type="dcterms:W3CDTF">2016-09-21T16:59:46Z</dcterms:created>
  <dcterms:modified xsi:type="dcterms:W3CDTF">2022-01-30T17:36:58Z</dcterms:modified>
</cp:coreProperties>
</file>