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329" r:id="rId6"/>
    <p:sldId id="334" r:id="rId7"/>
    <p:sldId id="357" r:id="rId8"/>
    <p:sldId id="340" r:id="rId9"/>
    <p:sldId id="359" r:id="rId10"/>
    <p:sldId id="333" r:id="rId11"/>
    <p:sldId id="360" r:id="rId12"/>
    <p:sldId id="356" r:id="rId13"/>
    <p:sldId id="345" r:id="rId14"/>
    <p:sldId id="349" r:id="rId15"/>
    <p:sldId id="341" r:id="rId16"/>
    <p:sldId id="361" r:id="rId17"/>
    <p:sldId id="353" r:id="rId18"/>
    <p:sldId id="354" r:id="rId19"/>
    <p:sldId id="312" r:id="rId20"/>
    <p:sldId id="330" r:id="rId21"/>
    <p:sldId id="322" r:id="rId22"/>
    <p:sldId id="362" r:id="rId23"/>
    <p:sldId id="355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Eras Demi ITC" panose="020F0502020204030204" pitchFamily="34" charset="0"/>
      <p:regular r:id="rId36"/>
      <p:bold r:id="rId37"/>
    </p:embeddedFont>
  </p:embeddedFontLst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5BF"/>
    <a:srgbClr val="953B84"/>
    <a:srgbClr val="D196D6"/>
    <a:srgbClr val="E1B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87997" autoAdjust="0"/>
  </p:normalViewPr>
  <p:slideViewPr>
    <p:cSldViewPr>
      <p:cViewPr>
        <p:scale>
          <a:sx n="94" d="100"/>
          <a:sy n="94" d="100"/>
        </p:scale>
        <p:origin x="1136" y="5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2073B-E005-47A8-8348-CFEC9976B1EB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98D28-F0CC-42AE-8E4B-3DC6358FF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074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A98F2-C534-4BB0-9B7D-3D1E742F79EB}" type="datetimeFigureOut">
              <a:rPr lang="en-CH" smtClean="0"/>
              <a:t>9/19/22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A0E81-F56B-4286-A265-814A2487383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34838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29266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0440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06954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75803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60021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16577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56332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17884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74201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62554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13359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58155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3613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8651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54210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848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4193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39811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20387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1973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Fro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uilding, tower, bridg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315416"/>
            <a:ext cx="12192000" cy="68580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75732" y="1741758"/>
            <a:ext cx="7450667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lang="en-US" sz="4000" b="1" i="0" cap="none" spc="0">
                <a:ln w="12700">
                  <a:noFill/>
                  <a:prstDash val="solid"/>
                </a:ln>
                <a:solidFill>
                  <a:srgbClr val="5AA3D9"/>
                </a:solidFill>
                <a:latin typeface="+mj-lt"/>
                <a:ea typeface="+mj-ea"/>
                <a:cs typeface="Ubuntu"/>
              </a:defRPr>
            </a:lvl1pPr>
          </a:lstStyle>
          <a:p>
            <a:pPr>
              <a:defRPr/>
            </a:pPr>
            <a:r>
              <a:rPr dirty="0"/>
              <a:t>Presentation Title</a:t>
            </a:r>
            <a:endParaRPr lang="en-US" dirty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575732" y="3810002"/>
            <a:ext cx="7450667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rgbClr val="4D4D4D"/>
                </a:solidFill>
                <a:latin typeface="+mn-lt"/>
                <a:cs typeface="Ubuntu Ligh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dirty="0"/>
              <a:t>Author and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424D0C-B055-C048-95C0-F170006F7400}"/>
              </a:ext>
            </a:extLst>
          </p:cNvPr>
          <p:cNvSpPr/>
          <p:nvPr userDrawn="1"/>
        </p:nvSpPr>
        <p:spPr>
          <a:xfrm>
            <a:off x="2179775" y="5444106"/>
            <a:ext cx="2032000" cy="1057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A089D1-2EAC-2C4C-A396-78AC683FEB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844090" y="5523004"/>
            <a:ext cx="747991" cy="747991"/>
          </a:xfrm>
          <a:prstGeom prst="rect">
            <a:avLst/>
          </a:prstGeom>
        </p:spPr>
      </p:pic>
      <p:pic>
        <p:nvPicPr>
          <p:cNvPr id="16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7D1C97F-38A6-2C49-B67D-FAE05B15B0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801340" y="5497964"/>
            <a:ext cx="1009504" cy="949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C7CE2-229E-C344-8E22-0336AB675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756398" y="5475777"/>
            <a:ext cx="856258" cy="8424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F0622CBF-F3F3-4916-A1D3-BD13530337FB}" type="datetime1">
              <a:rPr lang="fr-FR"/>
              <a:t>19/09/2022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7" name="Rectangle 5"/>
          <p:cNvSpPr/>
          <p:nvPr userDrawn="1"/>
        </p:nvSpPr>
        <p:spPr bwMode="auto">
          <a:xfrm>
            <a:off x="0" y="0"/>
            <a:ext cx="12192000" cy="6219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 dirty="0"/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27384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888579" y="2743338"/>
            <a:ext cx="7303421" cy="715840"/>
          </a:xfrm>
        </p:spPr>
        <p:txBody>
          <a:bodyPr>
            <a:noAutofit/>
          </a:bodyPr>
          <a:lstStyle>
            <a:lvl1pPr>
              <a:defRPr sz="4400">
                <a:solidFill>
                  <a:srgbClr val="5AA3D9"/>
                </a:solidFill>
              </a:defRPr>
            </a:lvl1pPr>
          </a:lstStyle>
          <a:p>
            <a:pPr>
              <a:defRPr/>
            </a:pPr>
            <a:r>
              <a:t>Slide Title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09602" y="1268760"/>
            <a:ext cx="10969138" cy="4798666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rPr dirty="0"/>
              <a:t>Slide text first level</a:t>
            </a:r>
          </a:p>
          <a:p>
            <a:pPr lvl="1">
              <a:defRPr/>
            </a:pPr>
            <a:r>
              <a:rPr dirty="0"/>
              <a:t>Slide text second level</a:t>
            </a:r>
          </a:p>
          <a:p>
            <a:pPr lvl="2">
              <a:defRPr/>
            </a:pPr>
            <a:r>
              <a:rPr dirty="0"/>
              <a:t>Slide text third level</a:t>
            </a:r>
          </a:p>
          <a:p>
            <a:pPr lvl="3">
              <a:defRPr/>
            </a:pPr>
            <a:r>
              <a:rPr dirty="0"/>
              <a:t>Slide text 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93381D4-F870-40C7-B064-26B7095B2FA2}" type="datetime1">
              <a:rPr lang="en-GB" noProof="0" smtClean="0"/>
              <a:t>19/09/2022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GB" noProof="0" smtClean="0"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Just 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061FC70-CB45-4A4E-A5F9-873E79BEB100}" type="datetime1">
              <a:rPr lang="fr-FR"/>
              <a:t>19/09/2022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5" hasCustomPrompt="1"/>
          </p:nvPr>
        </p:nvSpPr>
        <p:spPr bwMode="auto">
          <a:xfrm>
            <a:off x="609601" y="1245522"/>
            <a:ext cx="5302249" cy="4821904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 hasCustomPrompt="1"/>
          </p:nvPr>
        </p:nvSpPr>
        <p:spPr bwMode="auto">
          <a:xfrm>
            <a:off x="6280150" y="1238257"/>
            <a:ext cx="5302249" cy="4821904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y 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18296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710282-3970-6443-B712-66AC751FD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7724385" y="4597293"/>
            <a:ext cx="1070357" cy="1070357"/>
          </a:xfrm>
          <a:prstGeom prst="rect">
            <a:avLst/>
          </a:prstGeom>
        </p:spPr>
      </p:pic>
      <p:pic>
        <p:nvPicPr>
          <p:cNvPr id="14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E712BC5-FA49-F34C-BDC5-3C415B931E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192344" y="4509120"/>
            <a:ext cx="1324959" cy="1246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CC2E61-7C3C-3A40-A3EB-3D2F3E21C7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6085478" y="4509120"/>
            <a:ext cx="1267142" cy="124670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3060435" y="6356351"/>
            <a:ext cx="1828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>
                    <a:lumMod val="75000"/>
                  </a:schemeClr>
                </a:solidFill>
                <a:latin typeface="+mn-lt"/>
                <a:cs typeface="Ubuntu Light"/>
              </a:defRPr>
            </a:lvl1pPr>
          </a:lstStyle>
          <a:p>
            <a:pPr>
              <a:defRPr/>
            </a:pPr>
            <a:fld id="{F93381D4-F870-40C7-B064-26B7095B2FA2}" type="datetime1">
              <a:rPr lang="en-GB" noProof="0" smtClean="0"/>
              <a:t>19/09/2022</a:t>
            </a:fld>
            <a:endParaRPr lang="en-GB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888579" y="6356351"/>
            <a:ext cx="5720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>
                    <a:lumMod val="75000"/>
                  </a:schemeClr>
                </a:solidFill>
                <a:latin typeface="+mn-lt"/>
                <a:cs typeface="Ubuntu Light"/>
              </a:defRPr>
            </a:lvl1pPr>
          </a:lstStyle>
          <a:p>
            <a:pPr>
              <a:defRPr/>
            </a:pP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10609232" y="6356351"/>
            <a:ext cx="973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>
              <a:defRPr/>
            </a:pPr>
            <a:fld id="{8D6C380F-326D-3C40-9EE7-7FBAB095342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335360" y="835292"/>
            <a:ext cx="11243379" cy="528928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en-GB" noProof="0" dirty="0"/>
              <a:t>Slide text first level</a:t>
            </a:r>
          </a:p>
          <a:p>
            <a:pPr lvl="1">
              <a:defRPr/>
            </a:pPr>
            <a:r>
              <a:rPr lang="en-GB" noProof="0" dirty="0"/>
              <a:t>Slide text second level</a:t>
            </a:r>
          </a:p>
          <a:p>
            <a:pPr lvl="2">
              <a:defRPr/>
            </a:pPr>
            <a:r>
              <a:rPr lang="en-GB" noProof="0" dirty="0"/>
              <a:t>Slide text third level</a:t>
            </a:r>
          </a:p>
          <a:p>
            <a:pPr lvl="3">
              <a:defRPr/>
            </a:pPr>
            <a:r>
              <a:rPr lang="en-GB" noProof="0" dirty="0"/>
              <a:t>Slide text fourth level</a:t>
            </a:r>
          </a:p>
          <a:p>
            <a:pPr lvl="4">
              <a:defRPr/>
            </a:pPr>
            <a:r>
              <a:rPr lang="en-GB" noProof="0" dirty="0"/>
              <a:t>Slide text fifth level</a:t>
            </a:r>
          </a:p>
        </p:txBody>
      </p:sp>
      <p:sp>
        <p:nvSpPr>
          <p:cNvPr id="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335360" y="44624"/>
            <a:ext cx="10969139" cy="45920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>
              <a:defRPr/>
            </a:pPr>
            <a:r>
              <a:rPr lang="en-GB" noProof="0" dirty="0"/>
              <a:t>Slide Title</a:t>
            </a:r>
          </a:p>
        </p:txBody>
      </p:sp>
      <p:cxnSp>
        <p:nvCxnSpPr>
          <p:cNvPr id="9" name="Straight Connector 7"/>
          <p:cNvCxnSpPr>
            <a:cxnSpLocks/>
          </p:cNvCxnSpPr>
          <p:nvPr/>
        </p:nvCxnSpPr>
        <p:spPr bwMode="auto">
          <a:xfrm>
            <a:off x="609600" y="6285763"/>
            <a:ext cx="10969139" cy="0"/>
          </a:xfrm>
          <a:prstGeom prst="line">
            <a:avLst/>
          </a:prstGeom>
          <a:ln w="6350" cmpd="sng">
            <a:solidFill>
              <a:srgbClr val="0C37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9"/>
          <p:cNvCxnSpPr>
            <a:cxnSpLocks/>
          </p:cNvCxnSpPr>
          <p:nvPr userDrawn="1"/>
        </p:nvCxnSpPr>
        <p:spPr bwMode="auto">
          <a:xfrm>
            <a:off x="335360" y="476672"/>
            <a:ext cx="11257171" cy="0"/>
          </a:xfrm>
          <a:prstGeom prst="line">
            <a:avLst/>
          </a:prstGeom>
          <a:ln w="6350" cmpd="sng">
            <a:solidFill>
              <a:srgbClr val="0C37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0424D0C-B055-C048-95C0-F170006F7400}"/>
              </a:ext>
            </a:extLst>
          </p:cNvPr>
          <p:cNvSpPr/>
          <p:nvPr userDrawn="1"/>
        </p:nvSpPr>
        <p:spPr>
          <a:xfrm>
            <a:off x="1304033" y="6371419"/>
            <a:ext cx="914400" cy="475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6F3F69-A09B-FD42-8F6D-71A4CE539E6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1176361" y="6404324"/>
            <a:ext cx="336596" cy="33659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860DAB8-6278-0F44-8EFA-D65A447B92B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678502" y="6381761"/>
            <a:ext cx="454277" cy="427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F2EFC7-F9DC-A948-89DD-2957C84B4B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 bwMode="auto">
          <a:xfrm>
            <a:off x="623392" y="6381328"/>
            <a:ext cx="423482" cy="4166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hf hdr="0" ftr="0"/>
  <p:txStyles>
    <p:titleStyle>
      <a:lvl1pPr algn="l">
        <a:spcBef>
          <a:spcPts val="0"/>
        </a:spcBef>
        <a:buNone/>
        <a:defRPr sz="3200" b="0" i="0">
          <a:solidFill>
            <a:srgbClr val="5AA3D9"/>
          </a:solidFill>
          <a:latin typeface="+mj-lt"/>
          <a:ea typeface="+mj-ea"/>
          <a:cs typeface="Ubuntu Light"/>
        </a:defRPr>
      </a:lvl1pPr>
    </p:titleStyle>
    <p:bodyStyle>
      <a:lvl1pPr marL="225425" indent="-225425" algn="l">
        <a:lnSpc>
          <a:spcPct val="100000"/>
        </a:lnSpc>
        <a:spcBef>
          <a:spcPts val="900"/>
        </a:spcBef>
        <a:buClr>
          <a:srgbClr val="5AA3D9"/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1pPr>
      <a:lvl2pPr marL="460375" indent="-228600" algn="l">
        <a:lnSpc>
          <a:spcPct val="100000"/>
        </a:lnSpc>
        <a:spcBef>
          <a:spcPts val="900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2pPr>
      <a:lvl3pPr marL="685800" indent="-225425" algn="l">
        <a:lnSpc>
          <a:spcPct val="100000"/>
        </a:lnSpc>
        <a:spcBef>
          <a:spcPts val="900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3pPr>
      <a:lvl4pPr marL="909638" indent="-223838" algn="l">
        <a:lnSpc>
          <a:spcPct val="100000"/>
        </a:lnSpc>
        <a:spcBef>
          <a:spcPts val="900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4pPr>
      <a:lvl5pPr marL="1146175" indent="-236538" algn="l">
        <a:lnSpc>
          <a:spcPct val="100000"/>
        </a:lnSpc>
        <a:spcBef>
          <a:spcPts val="900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5pPr>
      <a:lvl6pPr marL="1700784" indent="-182880" algn="l">
        <a:spcBef>
          <a:spcPts val="0"/>
        </a:spcBef>
        <a:buClr>
          <a:schemeClr val="accent5"/>
        </a:buClr>
        <a:buFont typeface="Arial"/>
        <a:buChar char="-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>
        <a:spcBef>
          <a:spcPts val="0"/>
        </a:spcBef>
        <a:buClr>
          <a:schemeClr val="accent6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>
        <a:spcBef>
          <a:spcPts val="0"/>
        </a:spcBef>
        <a:buClr>
          <a:schemeClr val="accent6"/>
        </a:buClr>
        <a:buFont typeface="Arial"/>
        <a:buChar char="▪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>
        <a:spcBef>
          <a:spcPts val="0"/>
        </a:spcBef>
        <a:buClr>
          <a:schemeClr val="accent6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*miguel.martinez.calderon@cern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alf.erik.rossel@cern.ch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*miguel.martinez.calderon@cern.ch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alf.erik.rossel@cern.c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60924" y="1700808"/>
            <a:ext cx="7824524" cy="18263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CERN Photocathode Activities</a:t>
            </a:r>
            <a:endParaRPr lang="en-GB" sz="3600" i="1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368" y="3534658"/>
            <a:ext cx="7272808" cy="105915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dirty="0"/>
              <a:t>Miguel Martinez-Calderon*, Ralf Rossel**, Baptiste Groussin, Eric </a:t>
            </a:r>
            <a:r>
              <a:rPr lang="en-US" sz="1600" dirty="0" err="1"/>
              <a:t>Chevallay</a:t>
            </a:r>
            <a:r>
              <a:rPr lang="en-US" sz="1600" dirty="0"/>
              <a:t>, Valentin </a:t>
            </a:r>
            <a:r>
              <a:rPr lang="en-US" sz="1600" dirty="0" err="1"/>
              <a:t>Fedosseev</a:t>
            </a:r>
            <a:r>
              <a:rPr lang="en-US" sz="1600" dirty="0"/>
              <a:t>, Bruce Marsh &amp; Eduardo Granados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s-ES" sz="1600" i="1" dirty="0"/>
              <a:t>email: </a:t>
            </a:r>
            <a:r>
              <a:rPr lang="es-ES" sz="1600" i="1" dirty="0">
                <a:hlinkClick r:id="rId3"/>
              </a:rPr>
              <a:t>*miguel.martinez.calderon@cern.ch</a:t>
            </a:r>
            <a:r>
              <a:rPr lang="es-ES" sz="1600" i="1" dirty="0"/>
              <a:t>, **</a:t>
            </a:r>
            <a:r>
              <a:rPr lang="es-ES" sz="1600" i="1" dirty="0">
                <a:hlinkClick r:id="rId4"/>
              </a:rPr>
              <a:t>ralf.erik.rossel@cern.ch</a:t>
            </a:r>
            <a:endParaRPr lang="es-ES" sz="1600" i="1" dirty="0"/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s-ES" sz="1600" i="1" dirty="0"/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2000" dirty="0"/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 Photoinjectors at CERN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10</a:t>
            </a:fld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393B74E-36DE-4FD2-B2BC-BE386EF709D1}"/>
              </a:ext>
            </a:extLst>
          </p:cNvPr>
          <p:cNvSpPr txBox="1"/>
          <p:nvPr/>
        </p:nvSpPr>
        <p:spPr>
          <a:xfrm>
            <a:off x="291899" y="866255"/>
            <a:ext cx="11103023" cy="1698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1155CC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en-GB" sz="1400" b="1" dirty="0">
                <a:latin typeface="+mn-ea"/>
                <a:cs typeface="Times New Roman" panose="02020603050405020304" pitchFamily="18" charset="0"/>
              </a:rPr>
              <a:t>Advanced Proton Driven Plasma Wakeﬁeld Acceleration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+mn-ea"/>
                <a:cs typeface="Times New Roman" panose="02020603050405020304" pitchFamily="18" charset="0"/>
              </a:rPr>
              <a:t>Electron source system: 20-MeV radio-frequency structure to generate the witness beam</a:t>
            </a:r>
          </a:p>
          <a:p>
            <a:pPr>
              <a:lnSpc>
                <a:spcPct val="100000"/>
              </a:lnSpc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UV excitation of Cs</a:t>
            </a:r>
            <a:r>
              <a:rPr lang="en-GB" sz="14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GB" sz="1400" dirty="0">
                <a:latin typeface="+mn-ea"/>
                <a:cs typeface="Times New Roman" panose="02020603050405020304" pitchFamily="18" charset="0"/>
              </a:rPr>
              <a:t>Te photocathodes fabricated at CERN Photoemission laboratory</a:t>
            </a:r>
          </a:p>
          <a:p>
            <a:pPr>
              <a:lnSpc>
                <a:spcPct val="100000"/>
              </a:lnSpc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Successful transport thanks to the UHV vessel</a:t>
            </a:r>
          </a:p>
          <a:p>
            <a:pPr>
              <a:lnSpc>
                <a:spcPct val="100000"/>
              </a:lnSpc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Recent fabrication and transport of current AWAKE photocathode and spare for the future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-213978" y="531119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AWAKE experiment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620688"/>
            <a:ext cx="2994666" cy="527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2564904"/>
            <a:ext cx="6728828" cy="3290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E3837-DD45-741B-B041-057AFF858844}"/>
              </a:ext>
            </a:extLst>
          </p:cNvPr>
          <p:cNvSpPr txBox="1"/>
          <p:nvPr/>
        </p:nvSpPr>
        <p:spPr>
          <a:xfrm>
            <a:off x="1847528" y="5854957"/>
            <a:ext cx="5472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200" i="1" dirty="0" err="1"/>
              <a:t>Adli</a:t>
            </a:r>
            <a:r>
              <a:rPr lang="es-ES_tradnl" sz="1200" i="1" dirty="0"/>
              <a:t>, E., </a:t>
            </a:r>
            <a:r>
              <a:rPr lang="es-ES_tradnl" sz="1200" i="1" dirty="0" err="1"/>
              <a:t>Ahuja</a:t>
            </a:r>
            <a:r>
              <a:rPr lang="es-ES_tradnl" sz="1200" i="1" dirty="0"/>
              <a:t>, A., </a:t>
            </a:r>
            <a:r>
              <a:rPr lang="es-ES_tradnl" sz="1200" i="1" dirty="0" err="1"/>
              <a:t>Apsimon</a:t>
            </a:r>
            <a:r>
              <a:rPr lang="es-ES_tradnl" sz="1200" i="1" dirty="0"/>
              <a:t>, O. et al. </a:t>
            </a:r>
            <a:r>
              <a:rPr lang="es-ES_tradnl" sz="1200" i="1" dirty="0" err="1"/>
              <a:t>Acceleration</a:t>
            </a:r>
            <a:r>
              <a:rPr lang="es-ES_tradnl" sz="1200" i="1" dirty="0"/>
              <a:t> </a:t>
            </a:r>
            <a:r>
              <a:rPr lang="es-ES_tradnl" sz="1200" i="1" dirty="0" err="1"/>
              <a:t>of</a:t>
            </a:r>
            <a:r>
              <a:rPr lang="es-ES_tradnl" sz="1200" i="1" dirty="0"/>
              <a:t> </a:t>
            </a:r>
            <a:r>
              <a:rPr lang="es-ES_tradnl" sz="1200" i="1" dirty="0" err="1"/>
              <a:t>electrons</a:t>
            </a:r>
            <a:r>
              <a:rPr lang="es-ES_tradnl" sz="1200" i="1" dirty="0"/>
              <a:t> in </a:t>
            </a:r>
            <a:r>
              <a:rPr lang="es-ES_tradnl" sz="1200" i="1" dirty="0" err="1"/>
              <a:t>the</a:t>
            </a:r>
            <a:r>
              <a:rPr lang="es-ES_tradnl" sz="1200" i="1" dirty="0"/>
              <a:t> plasma </a:t>
            </a:r>
            <a:r>
              <a:rPr lang="es-ES_tradnl" sz="1200" i="1" dirty="0" err="1"/>
              <a:t>wakefield</a:t>
            </a:r>
            <a:r>
              <a:rPr lang="es-ES_tradnl" sz="1200" i="1" dirty="0"/>
              <a:t> </a:t>
            </a:r>
            <a:r>
              <a:rPr lang="es-ES_tradnl" sz="1200" i="1" dirty="0" err="1"/>
              <a:t>of</a:t>
            </a:r>
            <a:r>
              <a:rPr lang="es-ES_tradnl" sz="1200" i="1" dirty="0"/>
              <a:t> a </a:t>
            </a:r>
            <a:r>
              <a:rPr lang="es-ES_tradnl" sz="1200" i="1" dirty="0" err="1"/>
              <a:t>proton</a:t>
            </a:r>
            <a:r>
              <a:rPr lang="es-ES_tradnl" sz="1200" i="1" dirty="0"/>
              <a:t> </a:t>
            </a:r>
            <a:r>
              <a:rPr lang="es-ES_tradnl" sz="1200" i="1" dirty="0" err="1"/>
              <a:t>bunch</a:t>
            </a:r>
            <a:r>
              <a:rPr lang="es-ES_tradnl" sz="1200" i="1" dirty="0"/>
              <a:t>. </a:t>
            </a:r>
            <a:r>
              <a:rPr lang="es-ES_tradnl" sz="1200" i="1" dirty="0" err="1"/>
              <a:t>Nature</a:t>
            </a:r>
            <a:r>
              <a:rPr lang="es-ES_tradnl" sz="1200" i="1" dirty="0"/>
              <a:t> 561, 363–367 (2018). </a:t>
            </a:r>
          </a:p>
        </p:txBody>
      </p:sp>
    </p:spTree>
    <p:extLst>
      <p:ext uri="{BB962C8B-B14F-4D97-AF65-F5344CB8AC3E}">
        <p14:creationId xmlns:p14="http://schemas.microsoft.com/office/powerpoint/2010/main" val="2617671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 Photoinjectors at CERN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11</a:t>
            </a:fld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-233853" y="673743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beam typical parameters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3412" y="1211194"/>
            <a:ext cx="590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AWAKE run 1 electron bunch parameters very well achieved </a:t>
            </a:r>
          </a:p>
          <a:p>
            <a:pPr lvl="0">
              <a:buClr>
                <a:schemeClr val="accent1">
                  <a:lumMod val="60000"/>
                  <a:lumOff val="40000"/>
                </a:schemeClr>
              </a:buClr>
            </a:pPr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marL="285750" lvl="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Operating single bunch at 10 Hz repetition rate (0.1 – 1Hz run 2c, 2d)</a:t>
            </a:r>
          </a:p>
          <a:p>
            <a:pPr marL="285750" lvl="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marL="285750" lvl="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Energy spread improved at higher charges but worse emittance</a:t>
            </a:r>
          </a:p>
          <a:p>
            <a:pPr marL="285750" lvl="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marL="285750" lvl="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Position jitter 25-50 µm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233853" y="3320034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Photoinjector laser system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22D6FB5-D5C9-4B8B-AA13-642C7A0769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3857764"/>
            <a:ext cx="6655860" cy="2221509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UV conversion from 2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mJ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 secondary beam generated from the main amplifier (450mJ for ionizing pulse, primary beam)</a:t>
            </a:r>
          </a:p>
          <a:p>
            <a:pPr lvl="1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Perfect synchronization with the ionizing IR beam (same oscillator)</a:t>
            </a:r>
            <a:endParaRPr lang="en-US" sz="1500" baseline="300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3</a:t>
            </a:r>
            <a:r>
              <a:rPr lang="en-US" sz="1500" baseline="300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rd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 harmonic generation conversion system with 25% efficiency</a:t>
            </a:r>
          </a:p>
          <a:p>
            <a:pPr lvl="1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Motorized aperture and telescope to control beam size at the cathode</a:t>
            </a:r>
          </a:p>
          <a:p>
            <a:pPr lvl="1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Beamline ~16m long with an in-vacuum 14.2m pipe</a:t>
            </a:r>
          </a:p>
          <a:p>
            <a:pPr lvl="1">
              <a:spcBef>
                <a:spcPts val="1200"/>
              </a:spcBef>
              <a:buClr>
                <a:srgbClr val="FFFFFF">
                  <a:lumMod val="75000"/>
                </a:srgbClr>
              </a:buClr>
            </a:pPr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marL="231775" lvl="1" indent="0">
              <a:spcBef>
                <a:spcPts val="1200"/>
              </a:spcBef>
              <a:buNone/>
            </a:pPr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lvl="1"/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lvl="1"/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lvl="1"/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030" y="3162686"/>
            <a:ext cx="3707018" cy="3076288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616646"/>
              </p:ext>
            </p:extLst>
          </p:nvPr>
        </p:nvGraphicFramePr>
        <p:xfrm>
          <a:off x="6640149" y="650645"/>
          <a:ext cx="4942251" cy="23384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7417">
                  <a:extLst>
                    <a:ext uri="{9D8B030D-6E8A-4147-A177-3AD203B41FA5}">
                      <a16:colId xmlns:a16="http://schemas.microsoft.com/office/drawing/2014/main" val="3088569610"/>
                    </a:ext>
                  </a:extLst>
                </a:gridCol>
                <a:gridCol w="1647417">
                  <a:extLst>
                    <a:ext uri="{9D8B030D-6E8A-4147-A177-3AD203B41FA5}">
                      <a16:colId xmlns:a16="http://schemas.microsoft.com/office/drawing/2014/main" val="3379088040"/>
                    </a:ext>
                  </a:extLst>
                </a:gridCol>
                <a:gridCol w="1647417">
                  <a:extLst>
                    <a:ext uri="{9D8B030D-6E8A-4147-A177-3AD203B41FA5}">
                      <a16:colId xmlns:a16="http://schemas.microsoft.com/office/drawing/2014/main" val="2183055173"/>
                    </a:ext>
                  </a:extLst>
                </a:gridCol>
              </a:tblGrid>
              <a:tr h="399605">
                <a:tc>
                  <a:txBody>
                    <a:bodyPr/>
                    <a:lstStyle/>
                    <a:p>
                      <a:r>
                        <a:rPr lang="en-GB" sz="1100" dirty="0"/>
                        <a:t>Beam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Initial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Achieved for AWAKE run 1, run 2a, 2b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572911"/>
                  </a:ext>
                </a:extLst>
              </a:tr>
              <a:tr h="399605">
                <a:tc>
                  <a:txBody>
                    <a:bodyPr/>
                    <a:lstStyle/>
                    <a:p>
                      <a:r>
                        <a:rPr lang="en-GB" sz="1100" b="1" dirty="0"/>
                        <a:t>Beam Energy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16-20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948232"/>
                  </a:ext>
                </a:extLst>
              </a:tr>
              <a:tr h="399605">
                <a:tc>
                  <a:txBody>
                    <a:bodyPr/>
                    <a:lstStyle/>
                    <a:p>
                      <a:r>
                        <a:rPr lang="en-GB" sz="1100" b="1" dirty="0"/>
                        <a:t>Energy spread (</a:t>
                      </a:r>
                      <a:r>
                        <a:rPr lang="en-GB" sz="1100" b="1" dirty="0" err="1"/>
                        <a:t>rms</a:t>
                      </a:r>
                      <a:r>
                        <a:rPr lang="en-GB" sz="1100" b="1" dirty="0"/>
                        <a:t>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0.45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73615"/>
                  </a:ext>
                </a:extLst>
              </a:tr>
              <a:tr h="239763">
                <a:tc>
                  <a:txBody>
                    <a:bodyPr/>
                    <a:lstStyle/>
                    <a:p>
                      <a:r>
                        <a:rPr lang="en-GB" sz="1100" b="1" dirty="0"/>
                        <a:t>Charge</a:t>
                      </a:r>
                      <a:r>
                        <a:rPr lang="en-GB" sz="1100" b="1" baseline="0" dirty="0"/>
                        <a:t> (</a:t>
                      </a:r>
                      <a:r>
                        <a:rPr lang="en-GB" sz="1100" b="1" baseline="0" dirty="0" err="1"/>
                        <a:t>pC</a:t>
                      </a:r>
                      <a:r>
                        <a:rPr lang="en-GB" sz="1100" b="1" baseline="0" dirty="0"/>
                        <a:t>)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50-1000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676133"/>
                  </a:ext>
                </a:extLst>
              </a:tr>
              <a:tr h="399605">
                <a:tc>
                  <a:txBody>
                    <a:bodyPr/>
                    <a:lstStyle/>
                    <a:p>
                      <a:r>
                        <a:rPr lang="en-GB" sz="1100" b="1" dirty="0"/>
                        <a:t>Emittance (</a:t>
                      </a:r>
                      <a:r>
                        <a:rPr lang="en-GB" sz="1100" b="1" dirty="0" err="1"/>
                        <a:t>mm.mrad</a:t>
                      </a:r>
                      <a:r>
                        <a:rPr lang="en-GB" sz="1100" b="1" dirty="0"/>
                        <a:t>) (200 </a:t>
                      </a:r>
                      <a:r>
                        <a:rPr lang="en-GB" sz="1100" b="1" dirty="0" err="1"/>
                        <a:t>pC</a:t>
                      </a:r>
                      <a:r>
                        <a:rPr lang="en-GB" sz="11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391706"/>
                  </a:ext>
                </a:extLst>
              </a:tr>
              <a:tr h="399605">
                <a:tc>
                  <a:txBody>
                    <a:bodyPr/>
                    <a:lstStyle/>
                    <a:p>
                      <a:r>
                        <a:rPr lang="en-GB" sz="1100" b="1" dirty="0"/>
                        <a:t>Bunch length (sig </a:t>
                      </a:r>
                      <a:r>
                        <a:rPr lang="en-GB" sz="1100" b="1" dirty="0" err="1"/>
                        <a:t>ps</a:t>
                      </a:r>
                      <a:r>
                        <a:rPr lang="en-GB" sz="11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/>
                        <a:t>1-4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645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502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 Photoinjectors at CERN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12</a:t>
            </a:fld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-213978" y="531119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AWAKE photocathode fabrication and performance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D68EF46-3623-45FF-A999-FA27A6DC4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3334" y="1084138"/>
            <a:ext cx="4989066" cy="4689723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22D6FB5-D5C9-4B8B-AA13-642C7A07692E}"/>
              </a:ext>
            </a:extLst>
          </p:cNvPr>
          <p:cNvSpPr txBox="1">
            <a:spLocks/>
          </p:cNvSpPr>
          <p:nvPr/>
        </p:nvSpPr>
        <p:spPr bwMode="auto">
          <a:xfrm>
            <a:off x="286541" y="1196752"/>
            <a:ext cx="6413514" cy="4760187"/>
          </a:xfrm>
          <a:prstGeom prst="rect">
            <a:avLst/>
          </a:prstGeom>
        </p:spPr>
        <p:txBody>
          <a:bodyPr vert="horz">
            <a:noAutofit/>
          </a:bodyPr>
          <a:lstStyle>
            <a:lvl1pPr marL="225425" indent="-225425" algn="l">
              <a:lnSpc>
                <a:spcPct val="100000"/>
              </a:lnSpc>
              <a:spcBef>
                <a:spcPts val="900"/>
              </a:spcBef>
              <a:buClr>
                <a:srgbClr val="5AA3D9"/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24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2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8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>
              <a:spcBef>
                <a:spcPts val="0"/>
              </a:spcBef>
              <a:buClr>
                <a:schemeClr val="accent5"/>
              </a:buClr>
              <a:buFont typeface="Arial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>
              <a:spcBef>
                <a:spcPts val="0"/>
              </a:spcBef>
              <a:buClr>
                <a:schemeClr val="accent6"/>
              </a:buClr>
              <a:buSzPct val="100000"/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>
              <a:spcBef>
                <a:spcPts val="0"/>
              </a:spcBef>
              <a:buClr>
                <a:schemeClr val="accent6"/>
              </a:buClr>
              <a:buFont typeface="Arial"/>
              <a:buChar char="▪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>
              <a:spcBef>
                <a:spcPts val="0"/>
              </a:spcBef>
              <a:buClr>
                <a:schemeClr val="accent6"/>
              </a:buClr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Photocathode performance at AWAKE RF-photoinjector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Maximum measured QE ~ 26%,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good agreement with DC-GUN measurements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Saturation Fluence ~ 1.5 µJ/cm</a:t>
            </a:r>
            <a:r>
              <a:rPr lang="en-US" sz="1600" baseline="30000" dirty="0">
                <a:solidFill>
                  <a:schemeClr val="tx2">
                    <a:lumMod val="50000"/>
                  </a:schemeClr>
                </a:solidFill>
              </a:rPr>
              <a:t>2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Issues to measure pulse energy bellow 5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nJ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and charge higher than 800pC during the commissioning tests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Photocathode performing very well during last months of intense operation at AWAKE run 2b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Position jitter measured </a:t>
            </a:r>
            <a:r>
              <a:rPr lang="en-ES" sz="1600" b="0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&lt; 25 µm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6573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508" y="2132856"/>
            <a:ext cx="8444980" cy="4136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 Photoinjectors at CERN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20/09/2022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13</a:t>
            </a:fld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-213978" y="531119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AWAKE run 2c and 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3B74E-36DE-4FD2-B2BC-BE386EF709D1}"/>
              </a:ext>
            </a:extLst>
          </p:cNvPr>
          <p:cNvSpPr txBox="1"/>
          <p:nvPr/>
        </p:nvSpPr>
        <p:spPr>
          <a:xfrm>
            <a:off x="407368" y="4509120"/>
            <a:ext cx="12025335" cy="135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1155CC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endParaRPr lang="en-US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05D8D-3832-EDAC-BCFE-11BB0E8801E1}"/>
              </a:ext>
            </a:extLst>
          </p:cNvPr>
          <p:cNvSpPr txBox="1"/>
          <p:nvPr/>
        </p:nvSpPr>
        <p:spPr>
          <a:xfrm>
            <a:off x="291899" y="938263"/>
            <a:ext cx="11103023" cy="1177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1155CC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New electron beamline for next runs, higher energy required approximately 150MeV</a:t>
            </a:r>
          </a:p>
          <a:p>
            <a:pPr>
              <a:lnSpc>
                <a:spcPct val="10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Two options being considered for the second electron source: 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RF gun based on Copper or Cs</a:t>
            </a:r>
            <a:r>
              <a:rPr lang="en-US" sz="1400" b="1" baseline="-25000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2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Te (Collaboration with INFN and about to be commissioned)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LWFA electron injector in collaboration with Paris-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  <a:latin typeface="+mn-ea"/>
              </a:rPr>
              <a:t>Saclay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 university</a:t>
            </a:r>
          </a:p>
          <a:p>
            <a:pPr lvl="1">
              <a:buFont typeface="Wingdings" pitchFamily="2" charset="2"/>
              <a:buChar char="§"/>
            </a:pPr>
            <a:endParaRPr lang="en-US" sz="1000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F0FF9-8AF1-9521-4F29-85466605AD35}"/>
              </a:ext>
            </a:extLst>
          </p:cNvPr>
          <p:cNvSpPr txBox="1"/>
          <p:nvPr/>
        </p:nvSpPr>
        <p:spPr>
          <a:xfrm>
            <a:off x="1069713" y="6014451"/>
            <a:ext cx="9187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Gschwendtner, E.;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Lotov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K.;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Muggli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 et al, “The AWAKE Run 2 Programme and Beyond”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Symmetry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2022; 14(8):1680.</a:t>
            </a:r>
            <a:endParaRPr lang="es-ES_tradnl" sz="1200" i="1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E241CCB-2E67-2931-C24D-AD4ED2DA4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41640"/>
              </p:ext>
            </p:extLst>
          </p:nvPr>
        </p:nvGraphicFramePr>
        <p:xfrm>
          <a:off x="9252558" y="830253"/>
          <a:ext cx="2244546" cy="34899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44546">
                  <a:extLst>
                    <a:ext uri="{9D8B030D-6E8A-4147-A177-3AD203B41FA5}">
                      <a16:colId xmlns:a16="http://schemas.microsoft.com/office/drawing/2014/main" val="1901292762"/>
                    </a:ext>
                  </a:extLst>
                </a:gridCol>
              </a:tblGrid>
              <a:tr h="554885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Targeted for AWAKE run 2c,d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153564"/>
                  </a:ext>
                </a:extLst>
              </a:tr>
              <a:tr h="51962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100-250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464177"/>
                  </a:ext>
                </a:extLst>
              </a:tr>
              <a:tr h="51962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dirty="0"/>
                        <a:t>Δ𝐸/𝐸 &lt; 2% (0.2% </a:t>
                      </a:r>
                      <a:r>
                        <a:rPr lang="en-GB" sz="1400" b="0" dirty="0"/>
                        <a:t>for transfer line)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741703"/>
                  </a:ext>
                </a:extLst>
              </a:tr>
              <a:tr h="336895">
                <a:tc>
                  <a:txBody>
                    <a:bodyPr/>
                    <a:lstStyle/>
                    <a:p>
                      <a:pPr algn="ctr"/>
                      <a:r>
                        <a:rPr lang="el-GR" sz="1400" b="0" dirty="0"/>
                        <a:t>ε𝑥,𝑦 &lt; 2 </a:t>
                      </a:r>
                      <a:r>
                        <a:rPr lang="en-GB" sz="1400" b="0" dirty="0" err="1"/>
                        <a:t>mm.mrad</a:t>
                      </a:r>
                      <a:r>
                        <a:rPr lang="en-GB" sz="1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165217"/>
                  </a:ext>
                </a:extLst>
              </a:tr>
              <a:tr h="51962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𝑄 = 100 </a:t>
                      </a:r>
                      <a:r>
                        <a:rPr lang="en-GB" sz="1400" b="0" dirty="0" err="1"/>
                        <a:t>pC</a:t>
                      </a:r>
                      <a:r>
                        <a:rPr lang="en-GB" sz="1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595219"/>
                  </a:ext>
                </a:extLst>
              </a:tr>
              <a:tr h="51962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0.01-0.1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663725"/>
                  </a:ext>
                </a:extLst>
              </a:tr>
              <a:tr h="51962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𝜎𝑥,𝑦 = 5.75 µm </a:t>
                      </a:r>
                    </a:p>
                    <a:p>
                      <a:pPr algn="ctr"/>
                      <a:r>
                        <a:rPr lang="en-GB" sz="1400" b="0" dirty="0"/>
                        <a:t>𝜎𝑧 = 60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216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178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 Photoinjectors at CERN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14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EAE2C5-EC46-B64B-8620-55492432E928}"/>
              </a:ext>
            </a:extLst>
          </p:cNvPr>
          <p:cNvSpPr txBox="1">
            <a:spLocks/>
          </p:cNvSpPr>
          <p:nvPr/>
        </p:nvSpPr>
        <p:spPr>
          <a:xfrm>
            <a:off x="4800795" y="1666794"/>
            <a:ext cx="6953552" cy="3464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C377B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en-GB" sz="1400" kern="0" dirty="0">
                <a:solidFill>
                  <a:srgbClr val="4C4C4C"/>
                </a:solidFill>
                <a:latin typeface="Arial"/>
                <a:cs typeface="Times New Roman" panose="02020603050405020304" pitchFamily="18" charset="0"/>
              </a:rPr>
              <a:t>CLEAR is a versatile 200 MeV electron </a:t>
            </a:r>
            <a:r>
              <a:rPr lang="en-GB" sz="1400" kern="0" dirty="0" err="1">
                <a:solidFill>
                  <a:srgbClr val="4C4C4C"/>
                </a:solidFill>
                <a:latin typeface="Arial"/>
                <a:cs typeface="Times New Roman" panose="02020603050405020304" pitchFamily="18" charset="0"/>
              </a:rPr>
              <a:t>linac</a:t>
            </a:r>
            <a:r>
              <a:rPr lang="en-GB" sz="1400" kern="0" dirty="0">
                <a:solidFill>
                  <a:srgbClr val="4C4C4C"/>
                </a:solidFill>
                <a:latin typeface="Arial"/>
                <a:cs typeface="Times New Roman" panose="02020603050405020304" pitchFamily="18" charset="0"/>
              </a:rPr>
              <a:t> + a 20 m experimental beamline, operated at CERN as a multi-purpose user facility.</a:t>
            </a:r>
            <a:endParaRPr lang="en-GB" sz="14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en-GB" sz="14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Scientific and strategic goals: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400" dirty="0">
                <a:latin typeface="+mn-lt"/>
                <a:cs typeface="Times New Roman" panose="02020603050405020304" pitchFamily="18" charset="0"/>
              </a:rPr>
              <a:t>Providing a test facility at CERN with high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availability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, easy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access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 and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high quality e- beams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400" dirty="0">
                <a:latin typeface="+mn-lt"/>
                <a:cs typeface="Times New Roman" panose="02020603050405020304" pitchFamily="18" charset="0"/>
              </a:rPr>
              <a:t>Performing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R&amp;D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 on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accelerator components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, including </a:t>
            </a:r>
            <a:r>
              <a:rPr lang="en-GB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beam instrumentation 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prototyping and </a:t>
            </a:r>
            <a:r>
              <a:rPr lang="en-GB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high gradient RF 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technology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400" dirty="0">
                <a:latin typeface="+mn-lt"/>
                <a:cs typeface="Times New Roman" panose="02020603050405020304" pitchFamily="18" charset="0"/>
              </a:rPr>
              <a:t>Providing an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irradiation facility 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with high-energy electrons, e.g. for testing electronic components in collaboration with </a:t>
            </a:r>
            <a:r>
              <a:rPr lang="en-GB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ESA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 or for medical purposes (</a:t>
            </a:r>
            <a:r>
              <a:rPr lang="en-GB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VHEE/FLASH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)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400" dirty="0">
                <a:latin typeface="+mn-lt"/>
                <a:cs typeface="Times New Roman" panose="02020603050405020304" pitchFamily="18" charset="0"/>
              </a:rPr>
              <a:t>Performing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R&amp;D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 on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novel accelerating techniques 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– electron driven </a:t>
            </a:r>
            <a:r>
              <a:rPr lang="en-GB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plasma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 and </a:t>
            </a:r>
            <a:r>
              <a:rPr lang="en-GB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THz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 acceleration.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400" dirty="0">
                <a:latin typeface="+mn-lt"/>
                <a:cs typeface="Times New Roman" panose="02020603050405020304" pitchFamily="18" charset="0"/>
              </a:rPr>
              <a:t>Maintaining CERN and European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expertise for electron </a:t>
            </a:r>
            <a:r>
              <a:rPr lang="en-GB" sz="1400" dirty="0" err="1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linacs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+mn-lt"/>
                <a:cs typeface="Times New Roman" panose="02020603050405020304" pitchFamily="18" charset="0"/>
              </a:rPr>
              <a:t>linked to future collider studies</a:t>
            </a:r>
          </a:p>
          <a:p>
            <a:endParaRPr lang="en-GB" sz="14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76D2D4-907A-F542-80B1-D3E4DA2CD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4" y="1610939"/>
            <a:ext cx="4545153" cy="3636122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AF10B6E0-C1D2-2B48-A02A-178B29F112AD}"/>
              </a:ext>
            </a:extLst>
          </p:cNvPr>
          <p:cNvSpPr txBox="1">
            <a:spLocks/>
          </p:cNvSpPr>
          <p:nvPr/>
        </p:nvSpPr>
        <p:spPr bwMode="auto">
          <a:xfrm>
            <a:off x="231494" y="486090"/>
            <a:ext cx="9569218" cy="541338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>
              <a:spcBef>
                <a:spcPts val="0"/>
              </a:spcBef>
              <a:buNone/>
              <a:defRPr sz="3200" b="0" i="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CERN Linear Electron  Accelerator for Research (CLEAR)</a:t>
            </a:r>
          </a:p>
        </p:txBody>
      </p:sp>
    </p:spTree>
    <p:extLst>
      <p:ext uri="{BB962C8B-B14F-4D97-AF65-F5344CB8AC3E}">
        <p14:creationId xmlns:p14="http://schemas.microsoft.com/office/powerpoint/2010/main" val="15972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 Photoinjectors at CERN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15</a:t>
            </a:fld>
            <a:endParaRPr lang="en-US" dirty="0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AF10B6E0-C1D2-2B48-A02A-178B29F112AD}"/>
              </a:ext>
            </a:extLst>
          </p:cNvPr>
          <p:cNvSpPr txBox="1">
            <a:spLocks/>
          </p:cNvSpPr>
          <p:nvPr/>
        </p:nvSpPr>
        <p:spPr bwMode="auto">
          <a:xfrm>
            <a:off x="205596" y="488961"/>
            <a:ext cx="9569218" cy="541338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>
              <a:spcBef>
                <a:spcPts val="0"/>
              </a:spcBef>
              <a:buNone/>
              <a:defRPr sz="3200" b="0" i="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beam parameters and time structure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C0C49C8-DE19-614E-BDCB-0DDF49E19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53483"/>
              </p:ext>
            </p:extLst>
          </p:nvPr>
        </p:nvGraphicFramePr>
        <p:xfrm>
          <a:off x="292435" y="974010"/>
          <a:ext cx="5426240" cy="514699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09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61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Beam</a:t>
                      </a:r>
                      <a:r>
                        <a:rPr lang="en-GB" sz="1800" baseline="0" dirty="0"/>
                        <a:t> parameter</a:t>
                      </a:r>
                      <a:endParaRPr lang="en-GB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Range</a:t>
                      </a:r>
                      <a:endParaRPr lang="en-GB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Energy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</a:rPr>
                        <a:t>60 – 220 MeV</a:t>
                      </a:r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Energy Spread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&lt; 0.2 %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</a:rPr>
                        <a:t>rms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 (&lt; 1 MeV FWHM)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Bunch Length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0.1 ps – 10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858188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Bunch Charge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en-GB" sz="1400" b="0" baseline="0" dirty="0" err="1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– 2 </a:t>
                      </a:r>
                      <a:r>
                        <a:rPr lang="en-GB" sz="1400" b="0" baseline="0" dirty="0" err="1">
                          <a:solidFill>
                            <a:schemeClr val="tx1"/>
                          </a:solidFill>
                        </a:rPr>
                        <a:t>nC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46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Number of bunches per train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 to ~150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46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Maximum total train charge 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</a:rPr>
                        <a:t>80 </a:t>
                      </a:r>
                      <a:r>
                        <a:rPr lang="en-GB" sz="1400" b="1" dirty="0" err="1">
                          <a:solidFill>
                            <a:srgbClr val="0070C0"/>
                          </a:solidFill>
                        </a:rPr>
                        <a:t>nC</a:t>
                      </a:r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897715"/>
                  </a:ext>
                </a:extLst>
              </a:tr>
              <a:tr h="65146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Normalized emittances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 mm to 30 mm (bunch charge dependent)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Repetition</a:t>
                      </a:r>
                      <a:r>
                        <a:rPr lang="en-GB" sz="1400" baseline="0" dirty="0"/>
                        <a:t> rate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0.8 to 10 Hz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Bunch spacing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1.5 GHz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 (from 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aser) or 3GHz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(double-pulse setup in the UV)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F2C08C-D49D-644D-B235-293FC93625EC}"/>
              </a:ext>
            </a:extLst>
          </p:cNvPr>
          <p:cNvCxnSpPr/>
          <p:nvPr/>
        </p:nvCxnSpPr>
        <p:spPr>
          <a:xfrm flipV="1">
            <a:off x="9645526" y="3573537"/>
            <a:ext cx="0" cy="229474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C6220C-E7D2-BC43-96FC-5FBF4A76BF5F}"/>
              </a:ext>
            </a:extLst>
          </p:cNvPr>
          <p:cNvGrpSpPr/>
          <p:nvPr/>
        </p:nvGrpSpPr>
        <p:grpSpPr>
          <a:xfrm>
            <a:off x="5849776" y="2538649"/>
            <a:ext cx="6053562" cy="1285638"/>
            <a:chOff x="5794561" y="3204028"/>
            <a:chExt cx="6053562" cy="1285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83FDC0F-AB64-0C4E-AB4C-A78FD73D3933}"/>
                </a:ext>
              </a:extLst>
            </p:cNvPr>
            <p:cNvCxnSpPr/>
            <p:nvPr/>
          </p:nvCxnSpPr>
          <p:spPr>
            <a:xfrm>
              <a:off x="10831690" y="4296860"/>
              <a:ext cx="1016433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504ECE-6BFA-E342-B12A-1E1D8FEB3B37}"/>
                </a:ext>
              </a:extLst>
            </p:cNvPr>
            <p:cNvSpPr/>
            <p:nvPr/>
          </p:nvSpPr>
          <p:spPr>
            <a:xfrm>
              <a:off x="6635262" y="3204028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0EC879-CFD6-DA45-973D-5DEA4B59E4C8}"/>
                </a:ext>
              </a:extLst>
            </p:cNvPr>
            <p:cNvSpPr/>
            <p:nvPr/>
          </p:nvSpPr>
          <p:spPr>
            <a:xfrm>
              <a:off x="6838462" y="3204028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ED666D-F4A6-4D4C-B5D4-4546C7E91A9A}"/>
                </a:ext>
              </a:extLst>
            </p:cNvPr>
            <p:cNvSpPr/>
            <p:nvPr/>
          </p:nvSpPr>
          <p:spPr>
            <a:xfrm>
              <a:off x="7044031" y="3204028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81692F-2B63-704A-BF37-3F3A630EEE88}"/>
                </a:ext>
              </a:extLst>
            </p:cNvPr>
            <p:cNvSpPr/>
            <p:nvPr/>
          </p:nvSpPr>
          <p:spPr>
            <a:xfrm>
              <a:off x="7247231" y="3204028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84312F-9C23-9846-8AEF-EF9C1E22C2E7}"/>
                </a:ext>
              </a:extLst>
            </p:cNvPr>
            <p:cNvSpPr/>
            <p:nvPr/>
          </p:nvSpPr>
          <p:spPr>
            <a:xfrm>
              <a:off x="8388278" y="3204028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C83B44E-9E35-9343-9220-4F234040A4D6}"/>
                </a:ext>
              </a:extLst>
            </p:cNvPr>
            <p:cNvCxnSpPr/>
            <p:nvPr/>
          </p:nvCxnSpPr>
          <p:spPr>
            <a:xfrm>
              <a:off x="5794561" y="4298189"/>
              <a:ext cx="2001197" cy="0"/>
            </a:xfrm>
            <a:prstGeom prst="line">
              <a:avLst/>
            </a:prstGeom>
            <a:ln w="28575"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6313745-F8A3-454D-A731-6CB0F7DFC30F}"/>
                </a:ext>
              </a:extLst>
            </p:cNvPr>
            <p:cNvCxnSpPr/>
            <p:nvPr/>
          </p:nvCxnSpPr>
          <p:spPr>
            <a:xfrm flipH="1">
              <a:off x="9107511" y="4106712"/>
              <a:ext cx="114590" cy="3829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EB0952F-11B9-2D42-8BA6-10F40FB9E553}"/>
                </a:ext>
              </a:extLst>
            </p:cNvPr>
            <p:cNvCxnSpPr/>
            <p:nvPr/>
          </p:nvCxnSpPr>
          <p:spPr>
            <a:xfrm flipH="1">
              <a:off x="9176556" y="4106712"/>
              <a:ext cx="114590" cy="3829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89C437-1944-0448-AA39-7054B0A1DD18}"/>
                </a:ext>
              </a:extLst>
            </p:cNvPr>
            <p:cNvCxnSpPr/>
            <p:nvPr/>
          </p:nvCxnSpPr>
          <p:spPr>
            <a:xfrm>
              <a:off x="7872627" y="4298189"/>
              <a:ext cx="1276549" cy="0"/>
            </a:xfrm>
            <a:prstGeom prst="line">
              <a:avLst/>
            </a:prstGeom>
            <a:ln w="28575"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6C3384E-6A94-BB4F-9D0A-BDA3AEA58C2B}"/>
                </a:ext>
              </a:extLst>
            </p:cNvPr>
            <p:cNvCxnSpPr/>
            <p:nvPr/>
          </p:nvCxnSpPr>
          <p:spPr>
            <a:xfrm flipH="1">
              <a:off x="7854517" y="4242820"/>
              <a:ext cx="34679" cy="1158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4EEC1EE-E8D6-144F-BCB0-64D5AFEEFED9}"/>
                </a:ext>
              </a:extLst>
            </p:cNvPr>
            <p:cNvCxnSpPr/>
            <p:nvPr/>
          </p:nvCxnSpPr>
          <p:spPr>
            <a:xfrm flipH="1">
              <a:off x="7780268" y="4238914"/>
              <a:ext cx="34679" cy="1158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7F205DA-EEE7-4C45-B75F-842A8E6B2610}"/>
                </a:ext>
              </a:extLst>
            </p:cNvPr>
            <p:cNvCxnSpPr/>
            <p:nvPr/>
          </p:nvCxnSpPr>
          <p:spPr>
            <a:xfrm>
              <a:off x="7467655" y="3744028"/>
              <a:ext cx="773723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C278167-4D40-1D42-914C-9A4CAD6F41A2}"/>
                </a:ext>
              </a:extLst>
            </p:cNvPr>
            <p:cNvSpPr/>
            <p:nvPr/>
          </p:nvSpPr>
          <p:spPr>
            <a:xfrm>
              <a:off x="9577756" y="3207943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4050CB3-EA69-524D-9873-DAC768278E5E}"/>
                </a:ext>
              </a:extLst>
            </p:cNvPr>
            <p:cNvSpPr/>
            <p:nvPr/>
          </p:nvSpPr>
          <p:spPr>
            <a:xfrm>
              <a:off x="9780956" y="3207943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732E386-9B02-B443-B37E-BB915B88B96E}"/>
                </a:ext>
              </a:extLst>
            </p:cNvPr>
            <p:cNvSpPr/>
            <p:nvPr/>
          </p:nvSpPr>
          <p:spPr>
            <a:xfrm>
              <a:off x="9986525" y="3207943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59D9F52-919C-5142-9B7D-40F4499BC201}"/>
                </a:ext>
              </a:extLst>
            </p:cNvPr>
            <p:cNvSpPr/>
            <p:nvPr/>
          </p:nvSpPr>
          <p:spPr>
            <a:xfrm>
              <a:off x="10189725" y="3207943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F014FBE-D947-684A-8C94-968690AB1A00}"/>
                </a:ext>
              </a:extLst>
            </p:cNvPr>
            <p:cNvSpPr/>
            <p:nvPr/>
          </p:nvSpPr>
          <p:spPr>
            <a:xfrm>
              <a:off x="11330772" y="3207943"/>
              <a:ext cx="36000" cy="10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7ED80AB-7998-094B-9C62-C1486919EB2E}"/>
                </a:ext>
              </a:extLst>
            </p:cNvPr>
            <p:cNvCxnSpPr/>
            <p:nvPr/>
          </p:nvCxnSpPr>
          <p:spPr>
            <a:xfrm flipH="1">
              <a:off x="10797011" y="4246735"/>
              <a:ext cx="34679" cy="1158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4F4204C-0500-0941-97BF-8E031BD2B4F1}"/>
                </a:ext>
              </a:extLst>
            </p:cNvPr>
            <p:cNvCxnSpPr/>
            <p:nvPr/>
          </p:nvCxnSpPr>
          <p:spPr>
            <a:xfrm flipH="1">
              <a:off x="10722762" y="4242829"/>
              <a:ext cx="34679" cy="1158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1CD8C7F-5511-FE42-A601-65F0A982179B}"/>
                </a:ext>
              </a:extLst>
            </p:cNvPr>
            <p:cNvCxnSpPr/>
            <p:nvPr/>
          </p:nvCxnSpPr>
          <p:spPr>
            <a:xfrm>
              <a:off x="10410149" y="3747943"/>
              <a:ext cx="773723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6EFEA92-7DAE-F248-9824-FA3EE1C06AEA}"/>
                </a:ext>
              </a:extLst>
            </p:cNvPr>
            <p:cNvCxnSpPr/>
            <p:nvPr/>
          </p:nvCxnSpPr>
          <p:spPr>
            <a:xfrm>
              <a:off x="9233851" y="4298189"/>
              <a:ext cx="1506250" cy="0"/>
            </a:xfrm>
            <a:prstGeom prst="line">
              <a:avLst/>
            </a:prstGeom>
            <a:ln w="28575"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A284AE6-FA3C-CE49-B302-A9B7C35D3788}"/>
              </a:ext>
            </a:extLst>
          </p:cNvPr>
          <p:cNvSpPr txBox="1"/>
          <p:nvPr/>
        </p:nvSpPr>
        <p:spPr>
          <a:xfrm>
            <a:off x="11309693" y="369724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BB72B0-9B74-9843-A3B9-173676F7DC84}"/>
              </a:ext>
            </a:extLst>
          </p:cNvPr>
          <p:cNvSpPr txBox="1"/>
          <p:nvPr/>
        </p:nvSpPr>
        <p:spPr>
          <a:xfrm rot="16200000">
            <a:off x="6019260" y="1161117"/>
            <a:ext cx="84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Charge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03C3F2-474A-A043-87CA-F9FEC8400EFE}"/>
              </a:ext>
            </a:extLst>
          </p:cNvPr>
          <p:cNvCxnSpPr/>
          <p:nvPr/>
        </p:nvCxnSpPr>
        <p:spPr>
          <a:xfrm flipV="1">
            <a:off x="6680689" y="1085268"/>
            <a:ext cx="0" cy="4689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8F003CC-5BF2-8C4F-8C53-B38C02CCD473}"/>
              </a:ext>
            </a:extLst>
          </p:cNvPr>
          <p:cNvCxnSpPr/>
          <p:nvPr/>
        </p:nvCxnSpPr>
        <p:spPr>
          <a:xfrm>
            <a:off x="6548493" y="2538649"/>
            <a:ext cx="0" cy="1080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5B5226F-A45E-FE4C-B348-6E11F7FEEF6D}"/>
              </a:ext>
            </a:extLst>
          </p:cNvPr>
          <p:cNvSpPr txBox="1"/>
          <p:nvPr/>
        </p:nvSpPr>
        <p:spPr>
          <a:xfrm rot="16200000">
            <a:off x="5558595" y="260622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Bunch</a:t>
            </a:r>
          </a:p>
          <a:p>
            <a:pPr algn="ctr"/>
            <a:r>
              <a:rPr lang="en-GB" dirty="0"/>
              <a:t>5 </a:t>
            </a:r>
            <a:r>
              <a:rPr lang="en-GB" dirty="0" err="1"/>
              <a:t>pC</a:t>
            </a:r>
            <a:r>
              <a:rPr lang="en-GB" dirty="0"/>
              <a:t> - 3 </a:t>
            </a:r>
            <a:r>
              <a:rPr lang="en-GB" dirty="0" err="1"/>
              <a:t>nC</a:t>
            </a:r>
            <a:endParaRPr lang="en-GB" dirty="0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41747DE9-13F8-6B47-91AE-9FA090BE29DF}"/>
              </a:ext>
            </a:extLst>
          </p:cNvPr>
          <p:cNvSpPr/>
          <p:nvPr/>
        </p:nvSpPr>
        <p:spPr>
          <a:xfrm rot="5400000">
            <a:off x="7441150" y="1149256"/>
            <a:ext cx="283723" cy="1789015"/>
          </a:xfrm>
          <a:prstGeom prst="leftBrace">
            <a:avLst>
              <a:gd name="adj1" fmla="val 41388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FF0645-733E-7245-B5B2-0A977EE32732}"/>
              </a:ext>
            </a:extLst>
          </p:cNvPr>
          <p:cNvSpPr txBox="1"/>
          <p:nvPr/>
        </p:nvSpPr>
        <p:spPr>
          <a:xfrm>
            <a:off x="6825881" y="1242813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Pulse</a:t>
            </a:r>
          </a:p>
          <a:p>
            <a:pPr algn="ctr"/>
            <a:r>
              <a:rPr lang="en-GB" dirty="0"/>
              <a:t>10 </a:t>
            </a:r>
            <a:r>
              <a:rPr lang="en-GB" dirty="0" err="1"/>
              <a:t>pC</a:t>
            </a:r>
            <a:r>
              <a:rPr lang="en-GB" dirty="0"/>
              <a:t> - 30 </a:t>
            </a:r>
            <a:r>
              <a:rPr lang="en-GB" dirty="0" err="1"/>
              <a:t>nC</a:t>
            </a:r>
            <a:endParaRPr lang="en-GB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8AA74A7-864B-564B-8E59-BFED49AD680D}"/>
              </a:ext>
            </a:extLst>
          </p:cNvPr>
          <p:cNvCxnSpPr/>
          <p:nvPr/>
        </p:nvCxnSpPr>
        <p:spPr>
          <a:xfrm flipV="1">
            <a:off x="6732320" y="3618650"/>
            <a:ext cx="0" cy="44793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2B07B4F-F488-214F-928A-B98AB2FDDE2A}"/>
              </a:ext>
            </a:extLst>
          </p:cNvPr>
          <p:cNvCxnSpPr/>
          <p:nvPr/>
        </p:nvCxnSpPr>
        <p:spPr>
          <a:xfrm>
            <a:off x="6478158" y="3881914"/>
            <a:ext cx="202531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C884B30-9AC2-2D45-B60E-9E5E1DB0413F}"/>
              </a:ext>
            </a:extLst>
          </p:cNvPr>
          <p:cNvCxnSpPr/>
          <p:nvPr/>
        </p:nvCxnSpPr>
        <p:spPr>
          <a:xfrm flipH="1">
            <a:off x="6726477" y="3881914"/>
            <a:ext cx="202531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1240822-518A-5C4A-950D-1EA41CD9AA66}"/>
              </a:ext>
            </a:extLst>
          </p:cNvPr>
          <p:cNvSpPr txBox="1"/>
          <p:nvPr/>
        </p:nvSpPr>
        <p:spPr>
          <a:xfrm>
            <a:off x="6931680" y="3697248"/>
            <a:ext cx="115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0.1 - 10 ps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4001BD6-6F3A-9C41-AC0F-F7BF07310FAD}"/>
              </a:ext>
            </a:extLst>
          </p:cNvPr>
          <p:cNvCxnSpPr/>
          <p:nvPr/>
        </p:nvCxnSpPr>
        <p:spPr>
          <a:xfrm flipV="1">
            <a:off x="6893677" y="3639303"/>
            <a:ext cx="0" cy="81804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25BB603-04C0-534D-BA44-CB5176C8F4D1}"/>
              </a:ext>
            </a:extLst>
          </p:cNvPr>
          <p:cNvCxnSpPr/>
          <p:nvPr/>
        </p:nvCxnSpPr>
        <p:spPr>
          <a:xfrm>
            <a:off x="6677216" y="4272684"/>
            <a:ext cx="237600" cy="0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6F3CA2F-1C9F-0741-8F49-9CEE5EC6A5D4}"/>
              </a:ext>
            </a:extLst>
          </p:cNvPr>
          <p:cNvSpPr txBox="1"/>
          <p:nvPr/>
        </p:nvSpPr>
        <p:spPr>
          <a:xfrm>
            <a:off x="6957733" y="4102183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0.666 ns </a:t>
            </a:r>
            <a:br>
              <a:rPr lang="en-GB" dirty="0"/>
            </a:br>
            <a:r>
              <a:rPr lang="en-GB" dirty="0"/>
              <a:t>(1.5 GHz)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07F4EA9-5F25-7643-A713-CDFCC6F4DD50}"/>
              </a:ext>
            </a:extLst>
          </p:cNvPr>
          <p:cNvCxnSpPr/>
          <p:nvPr/>
        </p:nvCxnSpPr>
        <p:spPr>
          <a:xfrm>
            <a:off x="6677216" y="4866653"/>
            <a:ext cx="1799908" cy="0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1650D4F-CBF3-FE43-B8F5-A1C06095A10B}"/>
              </a:ext>
            </a:extLst>
          </p:cNvPr>
          <p:cNvSpPr txBox="1"/>
          <p:nvPr/>
        </p:nvSpPr>
        <p:spPr>
          <a:xfrm>
            <a:off x="6849128" y="4970152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1 - 150 bunches (</a:t>
            </a:r>
            <a:r>
              <a:rPr lang="en-GB" b="1" dirty="0">
                <a:solidFill>
                  <a:srgbClr val="0070C0"/>
                </a:solidFill>
              </a:rPr>
              <a:t>100 ns</a:t>
            </a:r>
            <a:r>
              <a:rPr lang="en-GB" dirty="0"/>
              <a:t>)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4287EAD-4E91-9844-8DDF-CED117302985}"/>
              </a:ext>
            </a:extLst>
          </p:cNvPr>
          <p:cNvCxnSpPr/>
          <p:nvPr/>
        </p:nvCxnSpPr>
        <p:spPr>
          <a:xfrm>
            <a:off x="6677216" y="5530960"/>
            <a:ext cx="2955755" cy="0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9854E71-C248-F946-886A-FD2912E8518F}"/>
              </a:ext>
            </a:extLst>
          </p:cNvPr>
          <p:cNvCxnSpPr>
            <a:cxnSpLocks/>
          </p:cNvCxnSpPr>
          <p:nvPr/>
        </p:nvCxnSpPr>
        <p:spPr>
          <a:xfrm flipV="1">
            <a:off x="8461493" y="3429885"/>
            <a:ext cx="833" cy="155671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6CB969C-6BA0-DB4F-B4F2-27AF15CC60D0}"/>
              </a:ext>
            </a:extLst>
          </p:cNvPr>
          <p:cNvSpPr txBox="1"/>
          <p:nvPr/>
        </p:nvSpPr>
        <p:spPr>
          <a:xfrm>
            <a:off x="6855015" y="5579948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0.1 - 12 s   (0.833 - 10 Hz)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443E4E-8581-4B40-B59C-FBAC41F31F84}"/>
              </a:ext>
            </a:extLst>
          </p:cNvPr>
          <p:cNvSpPr txBox="1"/>
          <p:nvPr/>
        </p:nvSpPr>
        <p:spPr>
          <a:xfrm>
            <a:off x="8930071" y="1963504"/>
            <a:ext cx="307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Single or any number of pulses</a:t>
            </a:r>
          </a:p>
        </p:txBody>
      </p:sp>
    </p:spTree>
    <p:extLst>
      <p:ext uri="{BB962C8B-B14F-4D97-AF65-F5344CB8AC3E}">
        <p14:creationId xmlns:p14="http://schemas.microsoft.com/office/powerpoint/2010/main" val="714626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GB" sz="2600" dirty="0"/>
              <a:t>New strategies for electron beam production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16</a:t>
            </a:fld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2886DAF-4046-41E0-A0C3-BF2B1D4D9C35}"/>
              </a:ext>
            </a:extLst>
          </p:cNvPr>
          <p:cNvSpPr txBox="1"/>
          <p:nvPr/>
        </p:nvSpPr>
        <p:spPr>
          <a:xfrm>
            <a:off x="414549" y="1060390"/>
            <a:ext cx="1115848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at CERN for using metallic photocathodes (Copper)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 vacuum requirements (cost) for future electron beam production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a more robust operation and avoid periodical cathode exchange or rejuvenation (improved lifetime)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their use for new XFELs, ERLs, ICS sources, FLASH therapy machines,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GB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requirement - increase the Copper quantum efficiency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and collaborations to explore surface plasmon-assisted photoemission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the use of fs/laser structuring via LIPSS (Laser Induced Periodical Surface Structures) and Electron beam lithography (NTNU collaboration)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using the same laser as for photocathode excitation also for LIPSS manufacturing (In-situ alternatives to improve QE)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 often used laser cleaning process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 demonstrated for multiphoton absorption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step: Try to exploit and optimize plasmonic resonances of nanostructures at single-photon absorption (UV irradiation of Copper)</a:t>
            </a:r>
            <a:endParaRPr lang="en-CH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0FB4DC92-2BDD-4202-81CD-7CF0B4498196}"/>
              </a:ext>
            </a:extLst>
          </p:cNvPr>
          <p:cNvSpPr/>
          <p:nvPr/>
        </p:nvSpPr>
        <p:spPr>
          <a:xfrm>
            <a:off x="3600058" y="376364"/>
            <a:ext cx="6900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2400" dirty="0">
              <a:solidFill>
                <a:schemeClr val="accent1">
                  <a:lumMod val="75000"/>
                </a:schemeClr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52083EB-3C5B-4785-82A8-6FBE28FDCBA2}"/>
              </a:ext>
            </a:extLst>
          </p:cNvPr>
          <p:cNvSpPr txBox="1">
            <a:spLocks/>
          </p:cNvSpPr>
          <p:nvPr/>
        </p:nvSpPr>
        <p:spPr bwMode="auto">
          <a:xfrm>
            <a:off x="231494" y="486090"/>
            <a:ext cx="9569218" cy="541338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>
              <a:spcBef>
                <a:spcPts val="0"/>
              </a:spcBef>
              <a:buNone/>
              <a:defRPr sz="3200" b="0" i="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Metallic photocathodes surface nanostructuring</a:t>
            </a:r>
          </a:p>
        </p:txBody>
      </p:sp>
    </p:spTree>
    <p:extLst>
      <p:ext uri="{BB962C8B-B14F-4D97-AF65-F5344CB8AC3E}">
        <p14:creationId xmlns:p14="http://schemas.microsoft.com/office/powerpoint/2010/main" val="3892427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GB" sz="2600" dirty="0"/>
              <a:t>New strategies for electron beam production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F03AB-B350-4D45-86E6-C8C33E0FFD4A}"/>
              </a:ext>
            </a:extLst>
          </p:cNvPr>
          <p:cNvSpPr txBox="1"/>
          <p:nvPr/>
        </p:nvSpPr>
        <p:spPr>
          <a:xfrm>
            <a:off x="377527" y="4797152"/>
            <a:ext cx="1152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First approach: LSFL fabrication with fs-lasers λ = 800nm and λ = 515nm for irradiating Cs</a:t>
            </a:r>
            <a:r>
              <a:rPr lang="en-US" sz="1500" baseline="-250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3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Sb</a:t>
            </a:r>
          </a:p>
          <a:p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Interesting results for single-photon absorption using λ = 266 nm in Copper (Cs and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Te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 contamination issues to be addressed)</a:t>
            </a:r>
          </a:p>
          <a:p>
            <a:endParaRPr lang="en-US" sz="1500" dirty="0">
              <a:solidFill>
                <a:schemeClr val="tx2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AA95F-DD1C-4C8C-A65A-0DC05EFC1C33}"/>
              </a:ext>
            </a:extLst>
          </p:cNvPr>
          <p:cNvSpPr txBox="1"/>
          <p:nvPr/>
        </p:nvSpPr>
        <p:spPr>
          <a:xfrm>
            <a:off x="377527" y="5682734"/>
            <a:ext cx="11407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Final goal: Tailor fs-laser structuring at UV for optimized plasmon-assisted photoemission at the same wavelength</a:t>
            </a:r>
            <a:endParaRPr lang="en-GB" sz="16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5 Rectángulo">
                <a:extLst>
                  <a:ext uri="{FF2B5EF4-FFF2-40B4-BE49-F238E27FC236}">
                    <a16:creationId xmlns:a16="http://schemas.microsoft.com/office/drawing/2014/main" id="{9550BCD1-ACEA-4470-AAE5-54B7C7DC4091}"/>
                  </a:ext>
                </a:extLst>
              </p:cNvPr>
              <p:cNvSpPr/>
              <p:nvPr/>
            </p:nvSpPr>
            <p:spPr>
              <a:xfrm>
                <a:off x="416645" y="908720"/>
                <a:ext cx="9052807" cy="213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71771" indent="-271771">
                  <a:spcBef>
                    <a:spcPts val="570"/>
                  </a:spcBef>
                  <a:spcAft>
                    <a:spcPts val="57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rPr>
                  <a:t>Nanopatterns generated slightly above the ablation threshold </a:t>
                </a:r>
              </a:p>
              <a:p>
                <a:pPr marL="271771" indent="-271771">
                  <a:spcBef>
                    <a:spcPts val="570"/>
                  </a:spcBef>
                  <a:spcAft>
                    <a:spcPts val="57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rPr>
                  <a:t>Interaction of the incident laser beam with an electromagnetic wave scattered at the surface which may involve the excitation of Surface Plasmon Polaritons (SPPs)</a:t>
                </a:r>
              </a:p>
              <a:p>
                <a:pPr marL="271771" indent="-271771">
                  <a:spcBef>
                    <a:spcPts val="570"/>
                  </a:spcBef>
                  <a:spcAft>
                    <a:spcPts val="57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rPr>
                  <a:t>Spatial period Ʌ can be tuned through the irradiation wavelength, polarization, fluence and number of pulses.</a:t>
                </a:r>
              </a:p>
              <a:p>
                <a:pPr marL="326126" indent="-326126">
                  <a:spcBef>
                    <a:spcPts val="570"/>
                  </a:spcBef>
                  <a:spcAft>
                    <a:spcPts val="57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rPr>
                  <a:t>Ʌ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4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num>
                      <m:den>
                        <m:r>
                          <m:rPr>
                            <m:nor/>
                          </m:rPr>
                          <a:rPr lang="ta-IN" sz="140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+mn-ea"/>
                          </a:rPr>
                          <m:t>η</m:t>
                        </m:r>
                        <m:r>
                          <a:rPr lang="es-ES" sz="14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±</m:t>
                        </m:r>
                        <m:func>
                          <m:funcPr>
                            <m:ctrlPr>
                              <a:rPr lang="es-ES" sz="1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s-ES" sz="140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rPr>
                  <a:t> ; being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ta-IN" sz="140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</a:rPr>
                      <m:t>η</m:t>
                    </m:r>
                  </m:oMath>
                </a14:m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rPr>
                  <a:t>  the real part of the effective refractive index</a:t>
                </a:r>
              </a:p>
              <a:p>
                <a:pPr marL="271771" indent="-271771">
                  <a:spcBef>
                    <a:spcPts val="570"/>
                  </a:spcBef>
                  <a:spcAft>
                    <a:spcPts val="57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+mn-ea"/>
                    <a:cs typeface="Times New Roman" panose="02020603050405020304" pitchFamily="18" charset="0"/>
                  </a:rPr>
                  <a:t>High quality and homogeneity over large areas can be achieved</a:t>
                </a:r>
              </a:p>
            </p:txBody>
          </p:sp>
        </mc:Choice>
        <mc:Fallback>
          <p:sp>
            <p:nvSpPr>
              <p:cNvPr id="10" name="5 Rectángulo">
                <a:extLst>
                  <a:ext uri="{FF2B5EF4-FFF2-40B4-BE49-F238E27FC236}">
                    <a16:creationId xmlns:a16="http://schemas.microsoft.com/office/drawing/2014/main" id="{9550BCD1-ACEA-4470-AAE5-54B7C7DC40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45" y="908720"/>
                <a:ext cx="9052807" cy="2132443"/>
              </a:xfrm>
              <a:prstGeom prst="rect">
                <a:avLst/>
              </a:prstGeom>
              <a:blipFill>
                <a:blip r:embed="rId3"/>
                <a:stretch>
                  <a:fillRect l="-140" t="-592" b="-1775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489522" y="3060803"/>
            <a:ext cx="7710934" cy="1711099"/>
            <a:chOff x="2489522" y="3228951"/>
            <a:chExt cx="7710934" cy="17110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811A1F-126D-484A-9FDF-17467EBA093B}"/>
                </a:ext>
              </a:extLst>
            </p:cNvPr>
            <p:cNvSpPr/>
            <p:nvPr/>
          </p:nvSpPr>
          <p:spPr>
            <a:xfrm>
              <a:off x="2489522" y="4678440"/>
              <a:ext cx="771093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05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From</a:t>
              </a:r>
              <a:r>
                <a:rPr lang="es-ES" sz="1050" i="1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r>
                <a:rPr lang="fr-FR" sz="1050" i="1" dirty="0">
                  <a:latin typeface="Calibri" panose="020F0502020204030204" pitchFamily="34" charset="0"/>
                  <a:cs typeface="Calibri" panose="020F0502020204030204" pitchFamily="34" charset="0"/>
                </a:rPr>
                <a:t> C. Florian, S. </a:t>
              </a:r>
              <a:r>
                <a:rPr lang="fr-FR" sz="105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Kirner</a:t>
              </a:r>
              <a:r>
                <a:rPr lang="fr-FR" sz="1050" i="1" dirty="0">
                  <a:latin typeface="Calibri" panose="020F0502020204030204" pitchFamily="34" charset="0"/>
                  <a:cs typeface="Calibri" panose="020F0502020204030204" pitchFamily="34" charset="0"/>
                </a:rPr>
                <a:t>, J. Krüger, J. </a:t>
              </a:r>
              <a:r>
                <a:rPr lang="fr-FR" sz="105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Bonse</a:t>
              </a:r>
              <a:r>
                <a:rPr lang="es-ES" sz="1050" i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s-ES" sz="105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Journal</a:t>
              </a:r>
              <a:r>
                <a:rPr lang="es-ES" sz="1050" i="1" dirty="0">
                  <a:latin typeface="Calibri" panose="020F0502020204030204" pitchFamily="34" charset="0"/>
                  <a:cs typeface="Calibri" panose="020F0502020204030204" pitchFamily="34" charset="0"/>
                </a:rPr>
                <a:t> of Laser </a:t>
              </a:r>
              <a:r>
                <a:rPr lang="es-ES" sz="105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Applications</a:t>
              </a:r>
              <a:r>
                <a:rPr lang="es-ES" sz="1050" i="1" dirty="0">
                  <a:latin typeface="Calibri" panose="020F0502020204030204" pitchFamily="34" charset="0"/>
                  <a:cs typeface="Calibri" panose="020F0502020204030204" pitchFamily="34" charset="0"/>
                </a:rPr>
                <a:t>. 32, 022063 (2020)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2651" y="3228951"/>
              <a:ext cx="6639161" cy="1440000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AF10B6E0-C1D2-2B48-A02A-178B29F112AD}"/>
              </a:ext>
            </a:extLst>
          </p:cNvPr>
          <p:cNvSpPr txBox="1">
            <a:spLocks/>
          </p:cNvSpPr>
          <p:nvPr/>
        </p:nvSpPr>
        <p:spPr bwMode="auto">
          <a:xfrm>
            <a:off x="291899" y="496579"/>
            <a:ext cx="9908557" cy="508676"/>
          </a:xfrm>
          <a:prstGeom prst="rect">
            <a:avLst/>
          </a:prstGeom>
        </p:spPr>
        <p:txBody>
          <a:bodyPr vert="horz" lIns="45720" rIns="45720" anchor="ctr">
            <a:normAutofit fontScale="90000"/>
          </a:bodyPr>
          <a:lstStyle>
            <a:lvl1pPr algn="l">
              <a:spcBef>
                <a:spcPts val="0"/>
              </a:spcBef>
              <a:buNone/>
              <a:defRPr sz="3200" b="0" i="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Nanofabrication technology: Fs-laser sub-wavelength patterning Low Spatial Frequency LIPSS </a:t>
            </a:r>
          </a:p>
        </p:txBody>
      </p:sp>
    </p:spTree>
    <p:extLst>
      <p:ext uri="{BB962C8B-B14F-4D97-AF65-F5344CB8AC3E}">
        <p14:creationId xmlns:p14="http://schemas.microsoft.com/office/powerpoint/2010/main" val="283436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08A1E0-28D0-4562-A6CF-900B217A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and future works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584F-A559-4D60-A910-69DA729F3E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93381D4-F870-40C7-B064-26B7095B2FA2}" type="datetime1">
              <a:rPr lang="en-GB" noProof="0" smtClean="0"/>
              <a:t>19/09/2022</a:t>
            </a:fld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68EDD-E4C9-488A-B0E9-0487AF669A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86DAF-4046-41E0-A0C3-BF2B1D4D9C35}"/>
              </a:ext>
            </a:extLst>
          </p:cNvPr>
          <p:cNvSpPr txBox="1"/>
          <p:nvPr/>
        </p:nvSpPr>
        <p:spPr>
          <a:xfrm>
            <a:off x="463640" y="1052736"/>
            <a:ext cx="10840860" cy="3863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automation steps in the current photocathode setup to make the process more repeatable and reliable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of new RF-gun with Copper foil photocathode for AWAKE 2c &amp; 2d or CLEAR-2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production of Cs</a:t>
            </a:r>
            <a:r>
              <a:rPr lang="en-GB" sz="1600" baseline="-25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for AWAKE experiment and future accelerators and R&amp;D at CERN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alternative routes for metallic photocathodes to enable its use in current and future CERN accelerators operation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and improve our capability of adapting the photocathodes design to specific projects, including future accelerators such as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FCC-eh potential projects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237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60924" y="1700808"/>
            <a:ext cx="7824524" cy="18263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dirty="0"/>
              <a:t>Thank you!</a:t>
            </a:r>
            <a:endParaRPr lang="en-GB" sz="3600" i="1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368" y="3534658"/>
            <a:ext cx="7272808" cy="105915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dirty="0"/>
              <a:t>Miguel Martinez-Calderon*, Ralf Rossel**, Baptiste Groussin, Eric </a:t>
            </a:r>
            <a:r>
              <a:rPr lang="en-US" sz="1600" dirty="0" err="1"/>
              <a:t>Chevallay</a:t>
            </a:r>
            <a:r>
              <a:rPr lang="en-US" sz="1600" dirty="0"/>
              <a:t>, Valentin </a:t>
            </a:r>
            <a:r>
              <a:rPr lang="en-US" sz="1600" dirty="0" err="1"/>
              <a:t>Fedosseev</a:t>
            </a:r>
            <a:r>
              <a:rPr lang="en-US" sz="1600" dirty="0"/>
              <a:t>, Bruce Marsh &amp; Eduardo Granados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s-ES" sz="1600" i="1" dirty="0"/>
              <a:t>email: </a:t>
            </a:r>
            <a:r>
              <a:rPr lang="es-ES" sz="1600" i="1" dirty="0">
                <a:hlinkClick r:id="rId3"/>
              </a:rPr>
              <a:t>*miguel.martinez.calderon@cern.ch</a:t>
            </a:r>
            <a:r>
              <a:rPr lang="es-ES" sz="1600" i="1" dirty="0"/>
              <a:t>, **</a:t>
            </a:r>
            <a:r>
              <a:rPr lang="es-ES" sz="1600" i="1" dirty="0">
                <a:hlinkClick r:id="rId4"/>
              </a:rPr>
              <a:t>ralf.erik.rossel@cern.ch</a:t>
            </a:r>
            <a:endParaRPr lang="es-ES" sz="1600" i="1" dirty="0"/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s-ES" sz="1600" i="1" dirty="0"/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2000" dirty="0"/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253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600" dirty="0"/>
              <a:t>Outline</a:t>
            </a:r>
            <a:endParaRPr lang="en-GB" sz="2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2</a:t>
            </a:fld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623392" y="908720"/>
            <a:ext cx="107291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Photocathode fabrication at CERN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CERN Photoemission laboratory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Co-deposition of thin-film Cs</a:t>
            </a:r>
            <a:r>
              <a:rPr lang="en-US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 and Cs</a:t>
            </a:r>
            <a:r>
              <a:rPr lang="en-US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 photocathodes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DC-gun testing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Built-in sequential deposition systems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Photoinjectors at CERN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AWAKE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strategies for electron beam production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and future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26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 Photoinjectors at CERN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20</a:t>
            </a:fld>
            <a:endParaRPr lang="en-US" dirty="0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AF10B6E0-C1D2-2B48-A02A-178B29F112AD}"/>
              </a:ext>
            </a:extLst>
          </p:cNvPr>
          <p:cNvSpPr txBox="1">
            <a:spLocks/>
          </p:cNvSpPr>
          <p:nvPr/>
        </p:nvSpPr>
        <p:spPr bwMode="auto">
          <a:xfrm>
            <a:off x="258005" y="490824"/>
            <a:ext cx="4317383" cy="508676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>
              <a:spcBef>
                <a:spcPts val="0"/>
              </a:spcBef>
              <a:buNone/>
              <a:defRPr sz="3200" b="0" i="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Laser system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431" y="2456272"/>
            <a:ext cx="7893810" cy="130977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193" y="3627049"/>
            <a:ext cx="5030308" cy="2556438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75530" y="936834"/>
            <a:ext cx="9883634" cy="152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Nd:YLF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front-end +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Nd:YLF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pass amplifier =&gt; 30µJ/pulse (</a:t>
            </a:r>
            <a:r>
              <a:rPr lang="el-G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1047nm)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GHz operation commissioned through a double pulse setup in the UV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Distance from the laser room to photocathode =&gt; 70m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Operation at 10Hz now also on a routinely basis</a:t>
            </a:r>
            <a:endParaRPr lang="en-GB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93B74E-36DE-4FD2-B2BC-BE386EF709D1}"/>
              </a:ext>
            </a:extLst>
          </p:cNvPr>
          <p:cNvSpPr txBox="1"/>
          <p:nvPr/>
        </p:nvSpPr>
        <p:spPr>
          <a:xfrm>
            <a:off x="2416697" y="742721"/>
            <a:ext cx="6775648" cy="1267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1155CC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82332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600" dirty="0"/>
              <a:t>Photocathode fabrication at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</a:t>
            </a:fld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30148" y="4729322"/>
            <a:ext cx="640871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Photocathode Preparation Facility has been working since &gt;25 years.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development of manufacturing techniques for Cs</a:t>
            </a:r>
            <a:r>
              <a:rPr lang="en-GB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and Cs</a:t>
            </a:r>
            <a:r>
              <a:rPr lang="en-GB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 photocathodes.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bellow 5*10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-11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mbar inside the preparation chamber and bellow 1*10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-11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mbar at DC-gun position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charge measurements with wall current monitor (WCM) and Faraday cup (FC)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-213978" y="548680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CERN Photoemission laboratory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D80BB8-FFC8-D77D-97A9-B74308BC9C41}"/>
              </a:ext>
            </a:extLst>
          </p:cNvPr>
          <p:cNvGrpSpPr/>
          <p:nvPr/>
        </p:nvGrpSpPr>
        <p:grpSpPr>
          <a:xfrm>
            <a:off x="6619887" y="620688"/>
            <a:ext cx="5522848" cy="5610527"/>
            <a:chOff x="6619887" y="620688"/>
            <a:chExt cx="5522848" cy="56105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84432" y="978530"/>
              <a:ext cx="2158303" cy="1586374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620688"/>
              <a:ext cx="3395744" cy="2266528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6619887" y="3014950"/>
              <a:ext cx="5341965" cy="3216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OFC Copper with diamond powder polishing of the surface</a:t>
              </a:r>
              <a:endParaRPr lang="en-GB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Online QE measurement to optimize the thin-film co-deposition process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Cs and </a:t>
              </a:r>
              <a:r>
                <a:rPr lang="en-US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</a:t>
              </a:r>
              <a:r>
                <a:rPr 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evaporated at the same time so the elements mix together in vapor phase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Monitoring of each component by a separate microbalance (other component is shielded by a mask)</a:t>
              </a:r>
              <a:endParaRPr lang="en-US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Evaporators power is adjusted while measuring the QE and stopped when it starts to decrease from the maximum value of the curve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Pressure in-line monitoring during the whole process (goes up to 1e-8 mbar during materials evaporation)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RF-oven for substrate heating (Cs</a:t>
              </a:r>
              <a:r>
                <a:rPr lang="en-US" sz="13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Sb fabrication)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flipH="1">
            <a:off x="8001000" y="2061865"/>
            <a:ext cx="395186" cy="147935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" y="1607382"/>
            <a:ext cx="4488067" cy="312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99885" y="1072381"/>
            <a:ext cx="2150272" cy="73866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 GUN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kV supplied voltage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(6.5 MV/m electric field)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74630" y="3260144"/>
            <a:ext cx="1127496" cy="461665"/>
          </a:xfrm>
          <a:prstGeom prst="rect">
            <a:avLst/>
          </a:prstGeom>
          <a:noFill/>
          <a:ln w="28575">
            <a:solidFill>
              <a:srgbClr val="BB15B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BB15BF"/>
                </a:solidFill>
              </a:rPr>
              <a:t>UV/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Green </a:t>
            </a:r>
            <a:r>
              <a:rPr lang="en-US" sz="1200" b="1" dirty="0">
                <a:solidFill>
                  <a:srgbClr val="BB15BF"/>
                </a:solidFill>
              </a:rPr>
              <a:t>ns-LASER</a:t>
            </a:r>
            <a:endParaRPr lang="en-US" sz="1200" dirty="0">
              <a:solidFill>
                <a:srgbClr val="BB15B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23989" y="1073412"/>
            <a:ext cx="2535907" cy="73866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charge measured by: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Wall Current Monitor 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WCM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Faraday Cup 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3384773" y="2914332"/>
            <a:ext cx="1584176" cy="463336"/>
          </a:xfrm>
          <a:prstGeom prst="straightConnector1">
            <a:avLst/>
          </a:prstGeom>
          <a:ln w="28575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19475" y="1793492"/>
            <a:ext cx="0" cy="100995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45742" y="1808928"/>
            <a:ext cx="0" cy="97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943872" y="1812076"/>
            <a:ext cx="0" cy="5760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429717" y="2941815"/>
            <a:ext cx="931982" cy="204185"/>
          </a:xfrm>
          <a:prstGeom prst="straightConnector1">
            <a:avLst/>
          </a:prstGeom>
          <a:ln w="28575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2284138" y="3091377"/>
            <a:ext cx="112366" cy="109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429718" y="2567941"/>
            <a:ext cx="2376263" cy="5604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837533" y="2542013"/>
            <a:ext cx="54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e-</a:t>
            </a:r>
            <a:endParaRPr lang="en-GB" sz="1400" b="1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3359696" y="2965664"/>
            <a:ext cx="1584176" cy="463336"/>
          </a:xfrm>
          <a:prstGeom prst="straightConnector1">
            <a:avLst/>
          </a:prstGeom>
          <a:ln w="28575">
            <a:solidFill>
              <a:srgbClr val="BB15B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452791" y="2981222"/>
            <a:ext cx="931982" cy="204185"/>
          </a:xfrm>
          <a:prstGeom prst="straightConnector1">
            <a:avLst/>
          </a:prstGeom>
          <a:ln w="28575">
            <a:solidFill>
              <a:srgbClr val="BB15B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02" y="3559686"/>
            <a:ext cx="804572" cy="10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600" dirty="0"/>
              <a:t>Photocathode fabrication at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20/09/2022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-213978" y="548680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Co-deposition of thin-film Cs</a:t>
            </a:r>
            <a:r>
              <a:rPr lang="en-GB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 and Cs</a:t>
            </a:r>
            <a:r>
              <a:rPr lang="en-GB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 photocathodes 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8001000" y="2061865"/>
            <a:ext cx="395186" cy="147935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6" y="1221305"/>
            <a:ext cx="6323905" cy="40882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680480-5A45-66FD-4696-4CBA367A2648}"/>
              </a:ext>
            </a:extLst>
          </p:cNvPr>
          <p:cNvSpPr/>
          <p:nvPr/>
        </p:nvSpPr>
        <p:spPr>
          <a:xfrm>
            <a:off x="609600" y="5309583"/>
            <a:ext cx="58848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*Collaboration with Daresbury to fabricate bi-alkali photocathodes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*Good results although the CERN Photoemission laboratory is designed for two-elements co-evaporation and many challenges were faced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0C1691-C115-FCB9-F8A7-634E70840DAA}"/>
              </a:ext>
            </a:extLst>
          </p:cNvPr>
          <p:cNvGrpSpPr/>
          <p:nvPr/>
        </p:nvGrpSpPr>
        <p:grpSpPr>
          <a:xfrm>
            <a:off x="7229422" y="538697"/>
            <a:ext cx="4352978" cy="4627787"/>
            <a:chOff x="7229422" y="673421"/>
            <a:chExt cx="4352978" cy="46277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9422" y="981208"/>
              <a:ext cx="4352978" cy="432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16808A-3627-88B9-F528-DAD288BDE20F}"/>
                </a:ext>
              </a:extLst>
            </p:cNvPr>
            <p:cNvSpPr txBox="1"/>
            <p:nvPr/>
          </p:nvSpPr>
          <p:spPr>
            <a:xfrm>
              <a:off x="7474907" y="673421"/>
              <a:ext cx="38620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Example of Cs</a:t>
              </a:r>
              <a:r>
                <a:rPr lang="en-GB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Sb photocathode fabrication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F5AF608-9E61-912C-F1D4-CD941A036B78}"/>
              </a:ext>
            </a:extLst>
          </p:cNvPr>
          <p:cNvSpPr txBox="1"/>
          <p:nvPr/>
        </p:nvSpPr>
        <p:spPr>
          <a:xfrm>
            <a:off x="6603788" y="5510952"/>
            <a:ext cx="6865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300" dirty="0">
                <a:latin typeface="+mn-ea"/>
              </a:rPr>
              <a:t>*Once the QE reaches a maximum peak, the process is stopped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300" dirty="0">
                <a:latin typeface="+mn-ea"/>
              </a:rPr>
              <a:t>*QE normalized from photocurrent data after measurement at DC-gun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8A489B-4420-ECFC-B5AD-45C9876102DB}"/>
              </a:ext>
            </a:extLst>
          </p:cNvPr>
          <p:cNvSpPr txBox="1"/>
          <p:nvPr/>
        </p:nvSpPr>
        <p:spPr>
          <a:xfrm>
            <a:off x="7006843" y="5085184"/>
            <a:ext cx="45404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100" i="1" dirty="0"/>
              <a:t>I. Martini, ¨</a:t>
            </a:r>
            <a:r>
              <a:rPr lang="en-GB" sz="1100" i="1" dirty="0"/>
              <a:t>Characterization of Cs-Sb cathodes for high charge RF photoinjectors”, PhD Thesis, 2015</a:t>
            </a:r>
            <a:endParaRPr lang="es-ES_tradnl" sz="1100" i="1" dirty="0"/>
          </a:p>
        </p:txBody>
      </p:sp>
    </p:spTree>
    <p:extLst>
      <p:ext uri="{BB962C8B-B14F-4D97-AF65-F5344CB8AC3E}">
        <p14:creationId xmlns:p14="http://schemas.microsoft.com/office/powerpoint/2010/main" val="325956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5" t="14710" r="15287" b="10520"/>
          <a:stretch/>
        </p:blipFill>
        <p:spPr>
          <a:xfrm>
            <a:off x="6240016" y="908720"/>
            <a:ext cx="5794559" cy="4574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Photocathode fabrication at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5</a:t>
            </a:fld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-213978" y="599102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Co-deposition of thin-film Cs</a:t>
            </a:r>
            <a:r>
              <a:rPr lang="en-US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 </a:t>
            </a:r>
            <a:endParaRPr lang="en-GB" sz="20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22D6FB5-D5C9-4B8B-AA13-642C7A0769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3907" y="1107490"/>
            <a:ext cx="6164141" cy="484179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>
                <a:latin typeface="+mn-ea"/>
                <a:cs typeface="Arial" panose="020B0604020202020204" pitchFamily="34" charset="0"/>
              </a:rPr>
              <a:t>Photocathode fabricated at the photoemission laboratory in </a:t>
            </a:r>
            <a:r>
              <a:rPr lang="en-US" sz="1600" b="1" dirty="0">
                <a:latin typeface="+mn-ea"/>
                <a:cs typeface="Arial" panose="020B0604020202020204" pitchFamily="34" charset="0"/>
              </a:rPr>
              <a:t>2019</a:t>
            </a:r>
            <a:r>
              <a:rPr lang="en-US" sz="1600" dirty="0">
                <a:latin typeface="+mn-ea"/>
                <a:cs typeface="Arial" panose="020B0604020202020204" pitchFamily="34" charset="0"/>
              </a:rPr>
              <a:t> which was stored in the UHV vessel until installation at AWAKE in </a:t>
            </a:r>
            <a:r>
              <a:rPr lang="en-US" sz="1600" b="1" dirty="0">
                <a:latin typeface="+mn-ea"/>
                <a:cs typeface="Arial" panose="020B0604020202020204" pitchFamily="34" charset="0"/>
              </a:rPr>
              <a:t>March 2022</a:t>
            </a:r>
            <a:r>
              <a:rPr lang="en-US" sz="1600" dirty="0">
                <a:latin typeface="+mn-ea"/>
                <a:cs typeface="Arial" panose="020B0604020202020204" pitchFamily="34" charset="0"/>
              </a:rPr>
              <a:t>… three years successful storage!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>
                <a:latin typeface="+mn-ea"/>
                <a:cs typeface="Arial" panose="020B0604020202020204" pitchFamily="34" charset="0"/>
              </a:rPr>
              <a:t>Co-evaporation of Cesium and Tellurium with stoichiometry of Cs</a:t>
            </a:r>
            <a:r>
              <a:rPr lang="en-US" sz="1600" baseline="-25000" dirty="0">
                <a:latin typeface="+mn-ea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+mn-ea"/>
                <a:cs typeface="Arial" panose="020B0604020202020204" pitchFamily="34" charset="0"/>
              </a:rPr>
              <a:t>Te targeted (should be analyzed by XPS)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>
                <a:latin typeface="+mn-ea"/>
                <a:cs typeface="Arial" panose="020B0604020202020204" pitchFamily="34" charset="0"/>
              </a:rPr>
              <a:t>Fabrication data data available on request (only in paper right now)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>
                <a:latin typeface="+mn-ea"/>
                <a:cs typeface="Arial" panose="020B0604020202020204" pitchFamily="34" charset="0"/>
              </a:rPr>
              <a:t>Test after fabrication with the DC-gun prior installation at AWAKE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3D QE map obtained using UV beam with ∼ 0.1 µJ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Average QE measured with the DC-gun approximately 24%</a:t>
            </a:r>
          </a:p>
        </p:txBody>
      </p:sp>
    </p:spTree>
    <p:extLst>
      <p:ext uri="{BB962C8B-B14F-4D97-AF65-F5344CB8AC3E}">
        <p14:creationId xmlns:p14="http://schemas.microsoft.com/office/powerpoint/2010/main" val="117125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t="18219" r="14170" b="10750"/>
          <a:stretch/>
        </p:blipFill>
        <p:spPr>
          <a:xfrm>
            <a:off x="6672064" y="1268760"/>
            <a:ext cx="5544616" cy="4104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Photocathode fabrication at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6</a:t>
            </a:fld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-213978" y="599102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Co-deposition of thin-film Cs</a:t>
            </a:r>
            <a:r>
              <a:rPr lang="en-US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 </a:t>
            </a:r>
            <a:endParaRPr lang="en-GB" sz="20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22D6FB5-D5C9-4B8B-AA13-642C7A0769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384" y="1110902"/>
            <a:ext cx="6020125" cy="5039396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600" dirty="0"/>
              <a:t>Photocathode fabricated in March 2022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Co-evaporation of Cesium and Tellurium with stoichiometry of Cs</a:t>
            </a:r>
            <a:r>
              <a:rPr lang="en-US" sz="1600" baseline="-25000" dirty="0"/>
              <a:t>2</a:t>
            </a:r>
            <a:r>
              <a:rPr lang="en-US" sz="1600" dirty="0"/>
              <a:t>Te targeted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Fabrication data data available on request (only in-paper right now)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Test after fabrication with the DC-gun first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3D QE map obtained using UV beam with ∼ 0.1 µJ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Average QE measured with the DC-gun approximately 12%</a:t>
            </a:r>
            <a:endParaRPr lang="en-US" sz="1600" dirty="0">
              <a:solidFill>
                <a:srgbClr val="FF0000"/>
              </a:solidFill>
            </a:endParaRPr>
          </a:p>
          <a:p>
            <a:pPr marL="231775" lvl="1" indent="0">
              <a:spcBef>
                <a:spcPts val="1200"/>
              </a:spcBef>
              <a:buNone/>
            </a:pPr>
            <a:endParaRPr lang="en-US" sz="1600" dirty="0"/>
          </a:p>
          <a:p>
            <a:pPr marL="225425" marR="0" lvl="0" indent="-225425" algn="l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AA3D9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Ubuntu Light"/>
              </a:rPr>
              <a:t>Significant difference in the measured QE, probably the Cs and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Ubuntu Light"/>
              </a:rPr>
              <a:t>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Ubuntu Light"/>
              </a:rPr>
              <a:t> flow rates were not adjusted well enough during fabrication process</a:t>
            </a:r>
          </a:p>
          <a:p>
            <a:pPr marL="225425" marR="0" lvl="0" indent="-225425" algn="l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AA3D9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Ubuntu Light"/>
              </a:rPr>
              <a:t>Skilled and experienced operator for a good result… lack of automation steps in the process</a:t>
            </a:r>
          </a:p>
          <a:p>
            <a:pPr lvl="1">
              <a:spcBef>
                <a:spcPts val="1200"/>
              </a:spcBef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3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Photocathode</a:t>
            </a:r>
            <a:r>
              <a:rPr lang="en-US" sz="2600" dirty="0"/>
              <a:t> fabrication at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20/09/2022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7</a:t>
            </a:fld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-213978" y="531119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DC-gun testing platform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900068F-0DDE-4D0E-82D6-F6E167B55BF2}"/>
              </a:ext>
            </a:extLst>
          </p:cNvPr>
          <p:cNvSpPr txBox="1"/>
          <p:nvPr/>
        </p:nvSpPr>
        <p:spPr>
          <a:xfrm>
            <a:off x="5741844" y="548680"/>
            <a:ext cx="61581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UV energy range: 0.1 – 160 µJ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Cathode surface scanning speed: 0.01 – 10 mm/s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Beam size at the cathode in the experiments approximately 2.5mm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ea"/>
                <a:cs typeface="Times New Roman" panose="02020603050405020304" pitchFamily="18" charset="0"/>
              </a:rPr>
              <a:t>Polarization control through a </a:t>
            </a:r>
            <a:r>
              <a:rPr lang="es-ES" sz="1400" dirty="0">
                <a:latin typeface="+mn-ea"/>
                <a:cs typeface="Times New Roman" panose="02020603050405020304" pitchFamily="18" charset="0"/>
              </a:rPr>
              <a:t>λ/2 waveplate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dirty="0" err="1">
                <a:latin typeface="+mn-ea"/>
                <a:cs typeface="Times New Roman" panose="02020603050405020304" pitchFamily="18" charset="0"/>
              </a:rPr>
              <a:t>Same</a:t>
            </a:r>
            <a:r>
              <a:rPr lang="es-ES" sz="1400" dirty="0">
                <a:latin typeface="+mn-ea"/>
                <a:cs typeface="Times New Roman" panose="02020603050405020304" pitchFamily="18" charset="0"/>
              </a:rPr>
              <a:t> laser </a:t>
            </a:r>
            <a:r>
              <a:rPr lang="es-ES" sz="1400" dirty="0" err="1">
                <a:latin typeface="+mn-ea"/>
                <a:cs typeface="Times New Roman" panose="02020603050405020304" pitchFamily="18" charset="0"/>
              </a:rPr>
              <a:t>for</a:t>
            </a:r>
            <a:r>
              <a:rPr lang="es-ES" sz="1400" dirty="0">
                <a:latin typeface="+mn-ea"/>
                <a:cs typeface="Times New Roman" panose="02020603050405020304" pitchFamily="18" charset="0"/>
              </a:rPr>
              <a:t> DC-</a:t>
            </a:r>
            <a:r>
              <a:rPr lang="es-ES" sz="1400" dirty="0" err="1">
                <a:latin typeface="+mn-ea"/>
                <a:cs typeface="Times New Roman" panose="02020603050405020304" pitchFamily="18" charset="0"/>
              </a:rPr>
              <a:t>gun</a:t>
            </a:r>
            <a:r>
              <a:rPr lang="es-ES" sz="14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+mn-ea"/>
                <a:cs typeface="Times New Roman" panose="02020603050405020304" pitchFamily="18" charset="0"/>
              </a:rPr>
              <a:t>testing</a:t>
            </a:r>
            <a:r>
              <a:rPr lang="es-ES" sz="1400" dirty="0">
                <a:latin typeface="+mn-ea"/>
                <a:cs typeface="Times New Roman" panose="02020603050405020304" pitchFamily="18" charset="0"/>
              </a:rPr>
              <a:t> and QE online </a:t>
            </a:r>
            <a:r>
              <a:rPr lang="es-ES" sz="1400" dirty="0" err="1">
                <a:latin typeface="+mn-ea"/>
                <a:cs typeface="Times New Roman" panose="02020603050405020304" pitchFamily="18" charset="0"/>
              </a:rPr>
              <a:t>monitoring</a:t>
            </a:r>
            <a:r>
              <a:rPr lang="es-ES" sz="1400" dirty="0">
                <a:latin typeface="+mn-ea"/>
                <a:cs typeface="Times New Roman" panose="02020603050405020304" pitchFamily="18" charset="0"/>
              </a:rPr>
              <a:t> (</a:t>
            </a:r>
            <a:r>
              <a:rPr lang="es-ES" sz="1400" dirty="0" err="1">
                <a:latin typeface="+mn-ea"/>
                <a:cs typeface="Times New Roman" panose="02020603050405020304" pitchFamily="18" charset="0"/>
              </a:rPr>
              <a:t>different</a:t>
            </a:r>
            <a:r>
              <a:rPr lang="es-ES" sz="14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+mn-ea"/>
                <a:cs typeface="Times New Roman" panose="02020603050405020304" pitchFamily="18" charset="0"/>
              </a:rPr>
              <a:t>path</a:t>
            </a:r>
            <a:r>
              <a:rPr lang="es-ES" sz="1400" dirty="0">
                <a:latin typeface="+mn-ea"/>
                <a:cs typeface="Times New Roman" panose="02020603050405020304" pitchFamily="18" charset="0"/>
              </a:rPr>
              <a:t>)</a:t>
            </a:r>
            <a:endParaRPr lang="en-GB" sz="1400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F22A2CB-942A-37CF-0094-55F5A90FCB15}"/>
              </a:ext>
            </a:extLst>
          </p:cNvPr>
          <p:cNvGrpSpPr/>
          <p:nvPr/>
        </p:nvGrpSpPr>
        <p:grpSpPr>
          <a:xfrm>
            <a:off x="119336" y="863101"/>
            <a:ext cx="5787049" cy="5305844"/>
            <a:chOff x="119336" y="863101"/>
            <a:chExt cx="5787049" cy="530584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67A7969-646A-420F-B1F1-041A34DFD0BE}"/>
                </a:ext>
              </a:extLst>
            </p:cNvPr>
            <p:cNvSpPr txBox="1"/>
            <p:nvPr/>
          </p:nvSpPr>
          <p:spPr>
            <a:xfrm>
              <a:off x="3217769" y="863101"/>
              <a:ext cx="7178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KDP </a:t>
              </a:r>
              <a:r>
                <a:rPr lang="es-ES" sz="1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crystal</a:t>
              </a:r>
              <a:endPara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8957C2-C3AF-4422-A063-1A6119EAE0BB}"/>
                </a:ext>
              </a:extLst>
            </p:cNvPr>
            <p:cNvSpPr txBox="1"/>
            <p:nvPr/>
          </p:nvSpPr>
          <p:spPr>
            <a:xfrm>
              <a:off x="2319650" y="879170"/>
              <a:ext cx="7178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DCDA </a:t>
              </a:r>
              <a:r>
                <a:rPr lang="es-ES" sz="1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crystal</a:t>
              </a:r>
              <a:endPara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BD0A7A6-C130-FB4F-A555-D3B116ACFEFB}"/>
                </a:ext>
              </a:extLst>
            </p:cNvPr>
            <p:cNvGrpSpPr/>
            <p:nvPr/>
          </p:nvGrpSpPr>
          <p:grpSpPr>
            <a:xfrm>
              <a:off x="119336" y="1052736"/>
              <a:ext cx="5787049" cy="5116209"/>
              <a:chOff x="444518" y="1158995"/>
              <a:chExt cx="5787049" cy="5116209"/>
            </a:xfrm>
          </p:grpSpPr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6EF60652-0874-4815-A908-3AE9947C2B6D}"/>
                  </a:ext>
                </a:extLst>
              </p:cNvPr>
              <p:cNvSpPr/>
              <p:nvPr/>
            </p:nvSpPr>
            <p:spPr>
              <a:xfrm>
                <a:off x="998160" y="1185022"/>
                <a:ext cx="1336692" cy="808771"/>
              </a:xfrm>
              <a:prstGeom prst="cub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99988A7-69BF-4783-AA93-1DB0B73058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39696" y="1610103"/>
                <a:ext cx="1584000" cy="0"/>
              </a:xfrm>
              <a:prstGeom prst="line">
                <a:avLst/>
              </a:prstGeom>
              <a:ln w="19050">
                <a:solidFill>
                  <a:srgbClr val="A365D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5939469-F849-49C3-A1A3-B25F6729FA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2480" y="1606181"/>
                <a:ext cx="842412" cy="0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9AD90535-D5C4-476F-99A8-B74CABB93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8702" y="1592911"/>
                <a:ext cx="0" cy="1318635"/>
              </a:xfrm>
              <a:prstGeom prst="line">
                <a:avLst/>
              </a:prstGeom>
              <a:ln w="19050">
                <a:solidFill>
                  <a:srgbClr val="A365D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E7FD141-0628-4411-8BC3-BE9D389BD0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7480" y="2897811"/>
                <a:ext cx="1620000" cy="0"/>
              </a:xfrm>
              <a:prstGeom prst="line">
                <a:avLst/>
              </a:prstGeom>
              <a:ln w="19050">
                <a:solidFill>
                  <a:srgbClr val="A365D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12452FD-6351-4B33-AC24-DFBE1BFC4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2342" y="2864230"/>
                <a:ext cx="0" cy="1426180"/>
              </a:xfrm>
              <a:prstGeom prst="line">
                <a:avLst/>
              </a:prstGeom>
              <a:ln w="19050">
                <a:solidFill>
                  <a:srgbClr val="A365D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A898EA4-2D98-47DD-8FD2-5A8E546B32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2342" y="4290410"/>
                <a:ext cx="4284000" cy="0"/>
              </a:xfrm>
              <a:prstGeom prst="line">
                <a:avLst/>
              </a:prstGeom>
              <a:ln w="19050">
                <a:solidFill>
                  <a:srgbClr val="A365D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26A0768-76CE-4B40-85B9-019FC93640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8567" y="2878250"/>
                <a:ext cx="1443036" cy="9525"/>
              </a:xfrm>
              <a:prstGeom prst="line">
                <a:avLst/>
              </a:prstGeom>
              <a:ln w="19050">
                <a:solidFill>
                  <a:srgbClr val="A365D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2E39204-A499-4AA5-A4B7-920745B2639C}"/>
                  </a:ext>
                </a:extLst>
              </p:cNvPr>
              <p:cNvSpPr/>
              <p:nvPr/>
            </p:nvSpPr>
            <p:spPr>
              <a:xfrm>
                <a:off x="5237031" y="4058947"/>
                <a:ext cx="116682" cy="9525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71893D9-AEE7-473C-AD17-792D35F8F437}"/>
                  </a:ext>
                </a:extLst>
              </p:cNvPr>
              <p:cNvSpPr/>
              <p:nvPr/>
            </p:nvSpPr>
            <p:spPr>
              <a:xfrm>
                <a:off x="5439067" y="4311758"/>
                <a:ext cx="116682" cy="9525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52680E1-D4E2-4142-918A-11B8DC51D289}"/>
                  </a:ext>
                </a:extLst>
              </p:cNvPr>
              <p:cNvSpPr/>
              <p:nvPr/>
            </p:nvSpPr>
            <p:spPr>
              <a:xfrm>
                <a:off x="2420065" y="2702242"/>
                <a:ext cx="1282881" cy="402758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D7A94D1-45E8-4B87-AFA5-B61BA7DB16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40548" y="3740553"/>
                <a:ext cx="452283" cy="1161731"/>
              </a:xfrm>
              <a:prstGeom prst="line">
                <a:avLst/>
              </a:prstGeom>
              <a:ln w="19050">
                <a:solidFill>
                  <a:srgbClr val="A365D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5363EC-643E-4458-876C-E78950AE0E3E}"/>
                  </a:ext>
                </a:extLst>
              </p:cNvPr>
              <p:cNvSpPr txBox="1"/>
              <p:nvPr/>
            </p:nvSpPr>
            <p:spPr>
              <a:xfrm>
                <a:off x="444518" y="4708563"/>
                <a:ext cx="14793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Online </a:t>
                </a:r>
                <a:r>
                  <a:rPr lang="es-ES" sz="1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</a:t>
                </a:r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meter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51D9386-FB08-4DB2-922A-FC7144301C01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">
                <a:off x="5209874" y="1442524"/>
                <a:ext cx="252000" cy="289636"/>
              </a:xfrm>
              <a:prstGeom prst="line">
                <a:avLst/>
              </a:prstGeom>
              <a:ln w="47625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6C9C36-C24F-4DB8-8FE1-180F4A1945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05813" y="1601793"/>
                <a:ext cx="842412" cy="37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2085FEC-B2C5-4051-8DE2-253C529892EF}"/>
                  </a:ext>
                </a:extLst>
              </p:cNvPr>
              <p:cNvSpPr txBox="1"/>
              <p:nvPr/>
            </p:nvSpPr>
            <p:spPr>
              <a:xfrm>
                <a:off x="4160567" y="1370543"/>
                <a:ext cx="14793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ω0 = 4-5 mm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47ADC2-25D6-421E-89CD-BAE1A8773B81}"/>
                  </a:ext>
                </a:extLst>
              </p:cNvPr>
              <p:cNvSpPr txBox="1"/>
              <p:nvPr/>
            </p:nvSpPr>
            <p:spPr>
              <a:xfrm>
                <a:off x="2427730" y="3053358"/>
                <a:ext cx="153411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Variable  </a:t>
                </a:r>
                <a:r>
                  <a:rPr lang="es-ES" sz="1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telescope</a:t>
                </a:r>
                <a:endParaRPr lang="es-E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635CF49-DE62-46ED-AFEF-58F5903034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02802" y="4292778"/>
                <a:ext cx="16209" cy="1692000"/>
              </a:xfrm>
              <a:prstGeom prst="line">
                <a:avLst/>
              </a:prstGeom>
              <a:ln w="19050">
                <a:solidFill>
                  <a:srgbClr val="A365D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6EF60652-0874-4815-A908-3AE9947C2B6D}"/>
                  </a:ext>
                </a:extLst>
              </p:cNvPr>
              <p:cNvSpPr/>
              <p:nvPr/>
            </p:nvSpPr>
            <p:spPr>
              <a:xfrm>
                <a:off x="4518905" y="3347389"/>
                <a:ext cx="718210" cy="397904"/>
              </a:xfrm>
              <a:prstGeom prst="cub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74B7035-9566-4497-B4DD-1DA927D978E9}"/>
                  </a:ext>
                </a:extLst>
              </p:cNvPr>
              <p:cNvSpPr/>
              <p:nvPr/>
            </p:nvSpPr>
            <p:spPr>
              <a:xfrm>
                <a:off x="4870570" y="2149119"/>
                <a:ext cx="880671" cy="153585"/>
              </a:xfrm>
              <a:prstGeom prst="ellipse">
                <a:avLst/>
              </a:prstGeom>
              <a:noFill/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lowchart: Magnetic Disk 25">
                <a:extLst>
                  <a:ext uri="{FF2B5EF4-FFF2-40B4-BE49-F238E27FC236}">
                    <a16:creationId xmlns:a16="http://schemas.microsoft.com/office/drawing/2014/main" id="{C2C444D5-5F01-45D7-9B36-03CE8622D259}"/>
                  </a:ext>
                </a:extLst>
              </p:cNvPr>
              <p:cNvSpPr/>
              <p:nvPr/>
            </p:nvSpPr>
            <p:spPr>
              <a:xfrm rot="5400000">
                <a:off x="3804084" y="4258651"/>
                <a:ext cx="485768" cy="82866"/>
              </a:xfrm>
              <a:prstGeom prst="flowChartMagneticDisk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lowchart: Magnetic Disk 26">
                <a:extLst>
                  <a:ext uri="{FF2B5EF4-FFF2-40B4-BE49-F238E27FC236}">
                    <a16:creationId xmlns:a16="http://schemas.microsoft.com/office/drawing/2014/main" id="{6EB7166B-F9FB-4D3D-A10B-003D39A4EDAB}"/>
                  </a:ext>
                </a:extLst>
              </p:cNvPr>
              <p:cNvSpPr/>
              <p:nvPr/>
            </p:nvSpPr>
            <p:spPr>
              <a:xfrm rot="3872456">
                <a:off x="2935658" y="4265676"/>
                <a:ext cx="551662" cy="45719"/>
              </a:xfrm>
              <a:prstGeom prst="flowChartMagneticDisk">
                <a:avLst/>
              </a:prstGeom>
              <a:solidFill>
                <a:schemeClr val="accent3">
                  <a:lumMod val="75000"/>
                  <a:alpha val="3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828CDC4E-181C-49E5-B52D-31F58D097904}"/>
                  </a:ext>
                </a:extLst>
              </p:cNvPr>
              <p:cNvSpPr/>
              <p:nvPr/>
            </p:nvSpPr>
            <p:spPr>
              <a:xfrm>
                <a:off x="4758027" y="4917267"/>
                <a:ext cx="1094572" cy="129251"/>
              </a:xfrm>
              <a:prstGeom prst="cube">
                <a:avLst/>
              </a:prstGeom>
              <a:solidFill>
                <a:schemeClr val="bg1">
                  <a:lumMod val="85000"/>
                  <a:alpha val="36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7A0E5F8-2EAD-4F2C-AEF7-B8DCEF8CD91C}"/>
                  </a:ext>
                </a:extLst>
              </p:cNvPr>
              <p:cNvCxnSpPr>
                <a:cxnSpLocks/>
                <a:stCxn id="30" idx="5"/>
                <a:endCxn id="27" idx="0"/>
              </p:cNvCxnSpPr>
              <p:nvPr/>
            </p:nvCxnSpPr>
            <p:spPr>
              <a:xfrm flipV="1">
                <a:off x="1441316" y="4285260"/>
                <a:ext cx="1777053" cy="835269"/>
              </a:xfrm>
              <a:prstGeom prst="line">
                <a:avLst/>
              </a:prstGeom>
              <a:ln w="19050">
                <a:solidFill>
                  <a:srgbClr val="A365D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146CC95F-AF7E-40FA-856B-29A82B68C221}"/>
                  </a:ext>
                </a:extLst>
              </p:cNvPr>
              <p:cNvSpPr/>
              <p:nvPr/>
            </p:nvSpPr>
            <p:spPr>
              <a:xfrm>
                <a:off x="723106" y="4971315"/>
                <a:ext cx="718210" cy="397904"/>
              </a:xfrm>
              <a:prstGeom prst="cub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051EA65-4961-43F7-9C38-A20E39AA1A09}"/>
                  </a:ext>
                </a:extLst>
              </p:cNvPr>
              <p:cNvSpPr txBox="1"/>
              <p:nvPr/>
            </p:nvSpPr>
            <p:spPr>
              <a:xfrm>
                <a:off x="4030537" y="3122535"/>
                <a:ext cx="178091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Virtual line + </a:t>
                </a:r>
                <a:r>
                  <a:rPr lang="es-ES" sz="1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screen</a:t>
                </a:r>
                <a:endParaRPr lang="es-E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7D94BE-A777-42B8-9078-51F57030B6AD}"/>
                  </a:ext>
                </a:extLst>
              </p:cNvPr>
              <p:cNvSpPr txBox="1"/>
              <p:nvPr/>
            </p:nvSpPr>
            <p:spPr>
              <a:xfrm>
                <a:off x="1106832" y="1158995"/>
                <a:ext cx="17898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Nd:YAG</a:t>
                </a:r>
                <a:endParaRPr lang="es-E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S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4-5 </a:t>
                </a:r>
                <a:r>
                  <a:rPr lang="es-ES" sz="1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</a:t>
                </a:r>
                <a:r>
                  <a:rPr lang="es-ES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pulses</a:t>
                </a:r>
              </a:p>
              <a:p>
                <a:r>
                  <a:rPr lang="es-ES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1064 nm</a:t>
                </a:r>
              </a:p>
              <a:p>
                <a:r>
                  <a:rPr lang="es-ES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Hz</a:t>
                </a:r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90DCFCFF-8B33-4D15-80D3-677B99DA6240}"/>
                  </a:ext>
                </a:extLst>
              </p:cNvPr>
              <p:cNvSpPr/>
              <p:nvPr/>
            </p:nvSpPr>
            <p:spPr>
              <a:xfrm>
                <a:off x="2691501" y="1425834"/>
                <a:ext cx="442868" cy="400109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75DE09EE-6F7E-4FE7-978A-E891BF44A407}"/>
                  </a:ext>
                </a:extLst>
              </p:cNvPr>
              <p:cNvSpPr/>
              <p:nvPr/>
            </p:nvSpPr>
            <p:spPr>
              <a:xfrm>
                <a:off x="3648694" y="1399910"/>
                <a:ext cx="442868" cy="400109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2313A42-A5AC-4129-AFB4-FAC1D830D9AF}"/>
                  </a:ext>
                </a:extLst>
              </p:cNvPr>
              <p:cNvSpPr txBox="1"/>
              <p:nvPr/>
            </p:nvSpPr>
            <p:spPr>
              <a:xfrm>
                <a:off x="4249616" y="1986566"/>
                <a:ext cx="71783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 </a:t>
                </a:r>
                <a:r>
                  <a:rPr lang="es-ES" sz="1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filters</a:t>
                </a:r>
                <a:endParaRPr lang="es-E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F8E0F0B-30FE-4163-96AA-9B70A2BEA357}"/>
                  </a:ext>
                </a:extLst>
              </p:cNvPr>
              <p:cNvSpPr txBox="1"/>
              <p:nvPr/>
            </p:nvSpPr>
            <p:spPr>
              <a:xfrm>
                <a:off x="3079793" y="2397999"/>
                <a:ext cx="95742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= 100mm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5961C8-DC75-42EC-953E-5CE0142A3B2F}"/>
                  </a:ext>
                </a:extLst>
              </p:cNvPr>
              <p:cNvSpPr txBox="1"/>
              <p:nvPr/>
            </p:nvSpPr>
            <p:spPr>
              <a:xfrm>
                <a:off x="2222019" y="2394944"/>
                <a:ext cx="95742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= 150mm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09F9C3-0B81-440A-9AC4-20450A92D0A2}"/>
                  </a:ext>
                </a:extLst>
              </p:cNvPr>
              <p:cNvSpPr txBox="1"/>
              <p:nvPr/>
            </p:nvSpPr>
            <p:spPr>
              <a:xfrm>
                <a:off x="2173455" y="3629889"/>
                <a:ext cx="18637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splitter</a:t>
                </a:r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(75-25%)</a:t>
                </a:r>
              </a:p>
              <a:p>
                <a:pPr algn="ctr"/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Polarization</a:t>
                </a:r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senstitive</a:t>
                </a:r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5A8F5FE-232F-4563-B9F0-28C96281A2D0}"/>
                  </a:ext>
                </a:extLst>
              </p:cNvPr>
              <p:cNvSpPr txBox="1"/>
              <p:nvPr/>
            </p:nvSpPr>
            <p:spPr>
              <a:xfrm>
                <a:off x="1457845" y="3779418"/>
                <a:ext cx="95742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= 3 m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844145F-B313-4F1A-892F-F27713B3F9F3}"/>
                  </a:ext>
                </a:extLst>
              </p:cNvPr>
              <p:cNvSpPr txBox="1"/>
              <p:nvPr/>
            </p:nvSpPr>
            <p:spPr>
              <a:xfrm>
                <a:off x="3565571" y="3812835"/>
                <a:ext cx="95742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λ/2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5B7BF79-74F9-4AAE-B17A-8D15C23C78E0}"/>
                  </a:ext>
                </a:extLst>
              </p:cNvPr>
              <p:cNvSpPr txBox="1"/>
              <p:nvPr/>
            </p:nvSpPr>
            <p:spPr>
              <a:xfrm>
                <a:off x="3763144" y="4856451"/>
                <a:ext cx="105683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sampler</a:t>
                </a:r>
                <a:endParaRPr lang="es-E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DF419A5-3F2B-40FB-94C4-B4DEA7310EFE}"/>
                  </a:ext>
                </a:extLst>
              </p:cNvPr>
              <p:cNvSpPr txBox="1"/>
              <p:nvPr/>
            </p:nvSpPr>
            <p:spPr>
              <a:xfrm>
                <a:off x="4367808" y="6021288"/>
                <a:ext cx="186375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In-vacuum</a:t>
                </a:r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  <a:endParaRPr lang="es-E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AE9D1C7-8C2F-4985-8CF0-906BF90B4CF3}"/>
                  </a:ext>
                </a:extLst>
              </p:cNvPr>
              <p:cNvSpPr/>
              <p:nvPr/>
            </p:nvSpPr>
            <p:spPr>
              <a:xfrm>
                <a:off x="4852495" y="5334173"/>
                <a:ext cx="880671" cy="153585"/>
              </a:xfrm>
              <a:prstGeom prst="ellipse">
                <a:avLst/>
              </a:prstGeom>
              <a:solidFill>
                <a:schemeClr val="bg2">
                  <a:alpha val="38000"/>
                </a:schemeClr>
              </a:solidFill>
              <a:ln>
                <a:solidFill>
                  <a:schemeClr val="bg2">
                    <a:lumMod val="75000"/>
                    <a:alpha val="88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DAF2DB0-4719-4489-9296-57E0CE2B6098}"/>
                  </a:ext>
                </a:extLst>
              </p:cNvPr>
              <p:cNvSpPr txBox="1"/>
              <p:nvPr/>
            </p:nvSpPr>
            <p:spPr>
              <a:xfrm>
                <a:off x="3380233" y="5266218"/>
                <a:ext cx="186375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DC-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gun</a:t>
                </a:r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viewport</a:t>
                </a:r>
                <a:endParaRPr lang="es-E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4C0CDCC-C986-4C84-ADB3-7608D82464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6905" y="5949280"/>
                <a:ext cx="2304000" cy="0"/>
              </a:xfrm>
              <a:prstGeom prst="line">
                <a:avLst/>
              </a:prstGeom>
              <a:ln w="19050">
                <a:solidFill>
                  <a:srgbClr val="A365D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0161BD9-7E36-4A3D-B719-6CC57CDB6433}"/>
                  </a:ext>
                </a:extLst>
              </p:cNvPr>
              <p:cNvSpPr/>
              <p:nvPr/>
            </p:nvSpPr>
            <p:spPr>
              <a:xfrm rot="10800000">
                <a:off x="1508794" y="4021941"/>
                <a:ext cx="615207" cy="542205"/>
              </a:xfrm>
              <a:prstGeom prst="ellipse">
                <a:avLst/>
              </a:prstGeom>
              <a:solidFill>
                <a:srgbClr val="2F5597">
                  <a:alpha val="50196"/>
                </a:srgbClr>
              </a:solidFill>
              <a:ln>
                <a:solidFill>
                  <a:srgbClr val="5D5D5D"/>
                </a:solidFill>
              </a:ln>
              <a:scene3d>
                <a:camera prst="isometricOffAxis1Left">
                  <a:rot lat="0" lon="16200000" rev="0"/>
                </a:camera>
                <a:lightRig rig="freezing" dir="t">
                  <a:rot lat="0" lon="0" rev="0"/>
                </a:lightRig>
              </a:scene3d>
              <a:sp3d extrusionH="44450" prstMaterial="clear">
                <a:bevelT w="368300" prst="coolSlant"/>
                <a:extrusionClr>
                  <a:schemeClr val="accent1">
                    <a:lumMod val="20000"/>
                    <a:lumOff val="80000"/>
                  </a:schemeClr>
                </a:extrusionClr>
                <a:contourClr>
                  <a:schemeClr val="accent1">
                    <a:lumMod val="20000"/>
                    <a:lumOff val="8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31F3F69-68C7-4A52-B151-AAB7C6635C88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">
                <a:off x="5214594" y="4139655"/>
                <a:ext cx="252000" cy="289636"/>
              </a:xfrm>
              <a:prstGeom prst="line">
                <a:avLst/>
              </a:prstGeom>
              <a:ln w="47625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977595A-C685-4470-A67C-07E2B4D97FC6}"/>
                  </a:ext>
                </a:extLst>
              </p:cNvPr>
              <p:cNvCxnSpPr>
                <a:cxnSpLocks/>
              </p:cNvCxnSpPr>
              <p:nvPr/>
            </p:nvCxnSpPr>
            <p:spPr>
              <a:xfrm rot="4980000">
                <a:off x="5196004" y="5805768"/>
                <a:ext cx="252000" cy="289636"/>
              </a:xfrm>
              <a:prstGeom prst="line">
                <a:avLst/>
              </a:prstGeom>
              <a:ln w="47625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E1A2067-79DC-412A-AE76-38BE80D1E1B3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">
                <a:off x="892540" y="4158506"/>
                <a:ext cx="252000" cy="289636"/>
              </a:xfrm>
              <a:prstGeom prst="line">
                <a:avLst/>
              </a:prstGeom>
              <a:ln w="47625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88656F8-E910-473F-84FB-24771A8BD29B}"/>
                  </a:ext>
                </a:extLst>
              </p:cNvPr>
              <p:cNvCxnSpPr>
                <a:cxnSpLocks/>
              </p:cNvCxnSpPr>
              <p:nvPr/>
            </p:nvCxnSpPr>
            <p:spPr>
              <a:xfrm rot="4920000">
                <a:off x="889682" y="2716837"/>
                <a:ext cx="252000" cy="289636"/>
              </a:xfrm>
              <a:prstGeom prst="line">
                <a:avLst/>
              </a:prstGeom>
              <a:ln w="47625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5539A95-49B2-4BF5-B890-86492C194755}"/>
                  </a:ext>
                </a:extLst>
              </p:cNvPr>
              <p:cNvSpPr/>
              <p:nvPr/>
            </p:nvSpPr>
            <p:spPr>
              <a:xfrm rot="10800000">
                <a:off x="2449893" y="2740481"/>
                <a:ext cx="252000" cy="324000"/>
              </a:xfrm>
              <a:prstGeom prst="ellipse">
                <a:avLst/>
              </a:prstGeom>
              <a:solidFill>
                <a:srgbClr val="2F5597">
                  <a:alpha val="50196"/>
                </a:srgbClr>
              </a:solidFill>
              <a:ln>
                <a:solidFill>
                  <a:srgbClr val="5D5D5D"/>
                </a:solidFill>
              </a:ln>
              <a:scene3d>
                <a:camera prst="isometricOffAxis1Left">
                  <a:rot lat="0" lon="16200000" rev="0"/>
                </a:camera>
                <a:lightRig rig="freezing" dir="t">
                  <a:rot lat="0" lon="0" rev="0"/>
                </a:lightRig>
              </a:scene3d>
              <a:sp3d extrusionH="44450" prstMaterial="clear">
                <a:bevelT w="368300" prst="coolSlant"/>
                <a:extrusionClr>
                  <a:schemeClr val="accent1">
                    <a:lumMod val="20000"/>
                    <a:lumOff val="80000"/>
                  </a:schemeClr>
                </a:extrusionClr>
                <a:contourClr>
                  <a:schemeClr val="accent1">
                    <a:lumMod val="20000"/>
                    <a:lumOff val="8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2822D1D-9A15-4DDF-8AE0-490385023DC2}"/>
                  </a:ext>
                </a:extLst>
              </p:cNvPr>
              <p:cNvSpPr/>
              <p:nvPr/>
            </p:nvSpPr>
            <p:spPr>
              <a:xfrm>
                <a:off x="3480773" y="2743938"/>
                <a:ext cx="252000" cy="324000"/>
              </a:xfrm>
              <a:prstGeom prst="ellipse">
                <a:avLst/>
              </a:prstGeom>
              <a:solidFill>
                <a:srgbClr val="2F5597">
                  <a:alpha val="50196"/>
                </a:srgbClr>
              </a:solidFill>
              <a:ln>
                <a:solidFill>
                  <a:srgbClr val="5D5D5D"/>
                </a:solidFill>
              </a:ln>
              <a:scene3d>
                <a:camera prst="isometricOffAxis1Left">
                  <a:rot lat="0" lon="16200000" rev="0"/>
                </a:camera>
                <a:lightRig rig="freezing" dir="t">
                  <a:rot lat="0" lon="0" rev="0"/>
                </a:lightRig>
              </a:scene3d>
              <a:sp3d extrusionH="44450" prstMaterial="clear">
                <a:bevelT w="368300" prst="coolSlant"/>
                <a:extrusionClr>
                  <a:schemeClr val="accent1">
                    <a:lumMod val="20000"/>
                    <a:lumOff val="80000"/>
                  </a:schemeClr>
                </a:extrusionClr>
                <a:contourClr>
                  <a:schemeClr val="accent1">
                    <a:lumMod val="20000"/>
                    <a:lumOff val="8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EF26819-4C5B-46E3-9D29-84D228E3ACB0}"/>
                  </a:ext>
                </a:extLst>
              </p:cNvPr>
              <p:cNvCxnSpPr>
                <a:cxnSpLocks/>
              </p:cNvCxnSpPr>
              <p:nvPr/>
            </p:nvCxnSpPr>
            <p:spPr>
              <a:xfrm rot="4980000">
                <a:off x="5209874" y="2755034"/>
                <a:ext cx="252000" cy="289636"/>
              </a:xfrm>
              <a:prstGeom prst="line">
                <a:avLst/>
              </a:prstGeom>
              <a:ln w="47625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 descr="A picture containing projector&#10;&#10;Description automatically generated">
                <a:extLst>
                  <a:ext uri="{FF2B5EF4-FFF2-40B4-BE49-F238E27FC236}">
                    <a16:creationId xmlns:a16="http://schemas.microsoft.com/office/drawing/2014/main" id="{57AD888B-E8E6-B045-0EBF-0CE66F3FC1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317" t="17983" r="32058" b="27493"/>
              <a:stretch/>
            </p:blipFill>
            <p:spPr>
              <a:xfrm>
                <a:off x="2354099" y="5623168"/>
                <a:ext cx="777709" cy="640863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318F87E-AF86-05E6-D860-3F770CF3BCD2}"/>
                  </a:ext>
                </a:extLst>
              </p:cNvPr>
              <p:cNvSpPr txBox="1"/>
              <p:nvPr/>
            </p:nvSpPr>
            <p:spPr>
              <a:xfrm>
                <a:off x="2350249" y="5357531"/>
                <a:ext cx="1292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 Gun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3AE0FDC-CE45-5F7C-C743-D901326ECB32}"/>
                  </a:ext>
                </a:extLst>
              </p:cNvPr>
              <p:cNvSpPr txBox="1"/>
              <p:nvPr/>
            </p:nvSpPr>
            <p:spPr>
              <a:xfrm>
                <a:off x="1256102" y="5722106"/>
                <a:ext cx="13888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cathode</a:t>
                </a:r>
                <a:r>
                  <a:rPr lang="es-E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∼ 2.5mm </a:t>
                </a: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09C37C-A234-DC9D-3DAD-0B78F9AF6A4E}"/>
              </a:ext>
            </a:extLst>
          </p:cNvPr>
          <p:cNvGrpSpPr/>
          <p:nvPr/>
        </p:nvGrpSpPr>
        <p:grpSpPr>
          <a:xfrm>
            <a:off x="5773558" y="2427726"/>
            <a:ext cx="6209730" cy="3840960"/>
            <a:chOff x="5773558" y="2427726"/>
            <a:chExt cx="6209730" cy="384096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BC4090C-65BF-9CC8-F2F5-C07A44C1A506}"/>
                </a:ext>
              </a:extLst>
            </p:cNvPr>
            <p:cNvGrpSpPr/>
            <p:nvPr/>
          </p:nvGrpSpPr>
          <p:grpSpPr>
            <a:xfrm>
              <a:off x="6387227" y="3191859"/>
              <a:ext cx="4995897" cy="3076827"/>
              <a:chOff x="6387227" y="3191859"/>
              <a:chExt cx="4995897" cy="307682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CA33C2-13E0-6A09-65E1-EE3805785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80576" y="3191859"/>
                <a:ext cx="4252691" cy="2751741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39AF2BA-0292-496F-B9DB-3FA0DD3E8F07}"/>
                  </a:ext>
                </a:extLst>
              </p:cNvPr>
              <p:cNvSpPr txBox="1"/>
              <p:nvPr/>
            </p:nvSpPr>
            <p:spPr>
              <a:xfrm>
                <a:off x="6387227" y="5837799"/>
                <a:ext cx="499589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_tradnl" sz="1100" i="1" dirty="0"/>
                  <a:t>I. Martini, ¨</a:t>
                </a:r>
                <a:r>
                  <a:rPr lang="en-GB" sz="1100" i="1" dirty="0"/>
                  <a:t>Characterization of Cs-Sb cathodes for high charge RF photoinjectors”, PhD Thesis, 2015</a:t>
                </a:r>
                <a:endParaRPr lang="es-ES_tradnl" sz="1100" i="1" dirty="0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85A95E-7962-3053-B519-E18ECEC2BADD}"/>
                </a:ext>
              </a:extLst>
            </p:cNvPr>
            <p:cNvSpPr txBox="1"/>
            <p:nvPr/>
          </p:nvSpPr>
          <p:spPr>
            <a:xfrm>
              <a:off x="5773558" y="2427726"/>
              <a:ext cx="620973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+mn-ea"/>
                  <a:cs typeface="Times New Roman" panose="02020603050405020304" pitchFamily="18" charset="0"/>
                </a:rPr>
                <a:t>LIFETIME studies can be carried out with higher repetition rate </a:t>
              </a:r>
              <a:r>
                <a:rPr lang="en-GB" sz="1400" dirty="0" err="1">
                  <a:latin typeface="+mn-ea"/>
                  <a:cs typeface="Times New Roman" panose="02020603050405020304" pitchFamily="18" charset="0"/>
                </a:rPr>
                <a:t>Nd:YAG</a:t>
              </a:r>
              <a:r>
                <a:rPr lang="en-GB" sz="1400" dirty="0">
                  <a:latin typeface="+mn-ea"/>
                  <a:cs typeface="Times New Roman" panose="02020603050405020304" pitchFamily="18" charset="0"/>
                </a:rPr>
                <a:t> laser (2 kHz max. and 50 ns </a:t>
              </a:r>
              <a:r>
                <a:rPr lang="en-GB" sz="1400" dirty="0" err="1">
                  <a:latin typeface="+mn-ea"/>
                  <a:cs typeface="Times New Roman" panose="02020603050405020304" pitchFamily="18" charset="0"/>
                </a:rPr>
                <a:t>fwhm</a:t>
              </a:r>
              <a:r>
                <a:rPr lang="en-GB" sz="1400" dirty="0">
                  <a:latin typeface="+mn-ea"/>
                  <a:cs typeface="Times New Roman" panose="02020603050405020304" pitchFamily="18" charset="0"/>
                </a:rPr>
                <a:t>), by measuring the charge extracted per bunch in the DC gun for several days, example for Cs</a:t>
              </a:r>
              <a:r>
                <a:rPr lang="en-GB" sz="1400" baseline="-25000" dirty="0">
                  <a:latin typeface="+mn-ea"/>
                  <a:cs typeface="Times New Roman" panose="02020603050405020304" pitchFamily="18" charset="0"/>
                </a:rPr>
                <a:t>3</a:t>
              </a:r>
              <a:r>
                <a:rPr lang="en-GB" sz="1400" dirty="0">
                  <a:latin typeface="+mn-ea"/>
                  <a:cs typeface="Times New Roman" panose="02020603050405020304" pitchFamily="18" charset="0"/>
                </a:rPr>
                <a:t>Sb</a:t>
              </a:r>
              <a:endParaRPr lang="en-CH" sz="1400" dirty="0">
                <a:latin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02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Photocathode</a:t>
            </a:r>
            <a:r>
              <a:rPr lang="en-US" sz="2600" dirty="0"/>
              <a:t> fabrication at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8</a:t>
            </a:fld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-213978" y="531119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Photocathode transportation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900068F-0DDE-4D0E-82D6-F6E167B55BF2}"/>
              </a:ext>
            </a:extLst>
          </p:cNvPr>
          <p:cNvSpPr txBox="1"/>
          <p:nvPr/>
        </p:nvSpPr>
        <p:spPr>
          <a:xfrm>
            <a:off x="335360" y="980728"/>
            <a:ext cx="11582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ea"/>
                <a:cs typeface="Times New Roman" panose="02020603050405020304" pitchFamily="18" charset="0"/>
              </a:rPr>
              <a:t>UHV Transport Carrier (4 storage slots: Docked at AWAKE and moved to CERN Photoemission Laboratory when new Cs</a:t>
            </a:r>
            <a:r>
              <a:rPr lang="en-US" sz="16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+mn-ea"/>
                <a:cs typeface="Times New Roman" panose="02020603050405020304" pitchFamily="18" charset="0"/>
              </a:rPr>
              <a:t>Te photocathodes need to be manufactured)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ea"/>
                <a:cs typeface="Times New Roman" panose="02020603050405020304" pitchFamily="18" charset="0"/>
              </a:rPr>
              <a:t>UHV Transfer Arm (1 storage slot) </a:t>
            </a:r>
            <a:r>
              <a:rPr lang="es-ES" sz="1600" dirty="0" err="1">
                <a:latin typeface="+mn-ea"/>
                <a:cs typeface="Times New Roman" panose="02020603050405020304" pitchFamily="18" charset="0"/>
              </a:rPr>
              <a:t>for</a:t>
            </a:r>
            <a:r>
              <a:rPr lang="es-ES" sz="16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+mn-ea"/>
                <a:cs typeface="Times New Roman" panose="02020603050405020304" pitchFamily="18" charset="0"/>
              </a:rPr>
              <a:t>analyizing</a:t>
            </a:r>
            <a:r>
              <a:rPr lang="es-ES" sz="16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+mn-ea"/>
                <a:cs typeface="Times New Roman" panose="02020603050405020304" pitchFamily="18" charset="0"/>
              </a:rPr>
              <a:t>the</a:t>
            </a:r>
            <a:r>
              <a:rPr lang="es-ES" sz="16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+mn-ea"/>
                <a:cs typeface="Times New Roman" panose="02020603050405020304" pitchFamily="18" charset="0"/>
              </a:rPr>
              <a:t>produced</a:t>
            </a:r>
            <a:r>
              <a:rPr lang="es-ES" sz="16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+mn-ea"/>
                <a:cs typeface="Times New Roman" panose="02020603050405020304" pitchFamily="18" charset="0"/>
              </a:rPr>
              <a:t>cathodes</a:t>
            </a:r>
            <a:r>
              <a:rPr lang="es-ES" sz="1600" dirty="0">
                <a:latin typeface="+mn-ea"/>
                <a:cs typeface="Times New Roman" panose="02020603050405020304" pitchFamily="18" charset="0"/>
              </a:rPr>
              <a:t> at </a:t>
            </a:r>
            <a:r>
              <a:rPr lang="es-ES" sz="1600" dirty="0" err="1">
                <a:latin typeface="+mn-ea"/>
                <a:cs typeface="Times New Roman" panose="02020603050405020304" pitchFamily="18" charset="0"/>
              </a:rPr>
              <a:t>Photoemission</a:t>
            </a:r>
            <a:r>
              <a:rPr lang="es-ES" sz="16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+mn-ea"/>
                <a:cs typeface="Times New Roman" panose="02020603050405020304" pitchFamily="18" charset="0"/>
              </a:rPr>
              <a:t>laboratory</a:t>
            </a:r>
            <a:r>
              <a:rPr lang="es-ES" sz="16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+mn-ea"/>
                <a:cs typeface="Times New Roman" panose="02020603050405020304" pitchFamily="18" charset="0"/>
              </a:rPr>
              <a:t>with</a:t>
            </a:r>
            <a:r>
              <a:rPr lang="es-ES" sz="16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+mn-ea"/>
                <a:cs typeface="Times New Roman" panose="02020603050405020304" pitchFamily="18" charset="0"/>
              </a:rPr>
              <a:t>the</a:t>
            </a:r>
            <a:r>
              <a:rPr lang="es-ES" sz="1600" dirty="0">
                <a:latin typeface="+mn-ea"/>
                <a:cs typeface="Times New Roman" panose="02020603050405020304" pitchFamily="18" charset="0"/>
              </a:rPr>
              <a:t> XPS machine</a:t>
            </a:r>
            <a:endParaRPr lang="en-GB" sz="1600" dirty="0"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H" sz="1600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3D4683-1FBC-4BAF-B2EA-DA4A6AFD6711}"/>
              </a:ext>
            </a:extLst>
          </p:cNvPr>
          <p:cNvGrpSpPr/>
          <p:nvPr/>
        </p:nvGrpSpPr>
        <p:grpSpPr>
          <a:xfrm>
            <a:off x="2207235" y="2178386"/>
            <a:ext cx="2474830" cy="4091736"/>
            <a:chOff x="1424721" y="2399541"/>
            <a:chExt cx="2474830" cy="4091736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42" r="1636" b="19459"/>
            <a:stretch/>
          </p:blipFill>
          <p:spPr>
            <a:xfrm>
              <a:off x="1424721" y="2399541"/>
              <a:ext cx="2474830" cy="3639749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1439200" y="6029612"/>
              <a:ext cx="2460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Transport carrier installed in AWAKE, March 2022</a:t>
              </a:r>
              <a:endParaRPr lang="en-GB" sz="1200" dirty="0"/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2168708"/>
            <a:ext cx="4478311" cy="362890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952851" y="5818135"/>
            <a:ext cx="246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Transfer arm for UHV transport to XPS analysis machine at CERN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6233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r>
              <a:rPr lang="en-US" sz="2800" dirty="0"/>
              <a:t>Photocathode fabrication at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40F0D-DD99-432B-84F3-957B240F8C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72651" y="6338184"/>
            <a:ext cx="1828144" cy="365125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fr-FR" smtClean="0"/>
              <a:t>19/09/2022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9</a:t>
            </a:fld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-213978" y="599102"/>
            <a:ext cx="1002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Built-in sequential deposition systems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368" y="4280364"/>
            <a:ext cx="6336704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marR="0" lvl="0" indent="-225425" algn="l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AA3D9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Historic operation of the CLEAR photocathode</a:t>
            </a:r>
            <a:endParaRPr lang="en-US" sz="1400" dirty="0">
              <a:solidFill>
                <a:srgbClr val="00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Sequential deposition: </a:t>
            </a:r>
            <a:endParaRPr lang="en-GB" sz="1400" b="1" dirty="0">
              <a:solidFill>
                <a:srgbClr val="000000"/>
              </a:solidFill>
              <a:latin typeface="+mn-ea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2017  =&gt; First layer: 15 nm of Tellurium; Second Layer: 45 nm of Cs</a:t>
            </a:r>
            <a:endParaRPr lang="en-GB" sz="1400" dirty="0">
              <a:latin typeface="+mn-ea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2018  =&gt; First layer: 15 nm of Tellurium; Second Layer: 40 nm of Cs</a:t>
            </a:r>
            <a:endParaRPr lang="en-GB" sz="1400" dirty="0">
              <a:latin typeface="+mn-ea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2020  =&gt; First layer: 15 nm of Tellurium; Second Layer: 40 nm of Cs</a:t>
            </a:r>
            <a:endParaRPr lang="en-GB" sz="1400" dirty="0">
              <a:latin typeface="+mn-ea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2022  =&gt;  First layer: 15 nm of Tellurium; Second Layer: 40 nm of Cs</a:t>
            </a:r>
            <a:endParaRPr lang="en-GB" sz="14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i1.wp.com/lasciencepourtous.cafe-sciences.org/wp-content/uploads/sites/2/2022/04/photocathode_CsTe.png?resize=393%2C301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04" y="2290077"/>
            <a:ext cx="2372893" cy="181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o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8519" r="7258" b="388"/>
          <a:stretch/>
        </p:blipFill>
        <p:spPr bwMode="auto">
          <a:xfrm>
            <a:off x="7080840" y="564711"/>
            <a:ext cx="3528392" cy="27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18061" r="6294" b="-130"/>
          <a:stretch/>
        </p:blipFill>
        <p:spPr bwMode="auto">
          <a:xfrm>
            <a:off x="7080840" y="3363236"/>
            <a:ext cx="3557538" cy="28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33134E0-F38C-4A3A-B306-94C91A78DF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6874" y="1113832"/>
            <a:ext cx="6220679" cy="362901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In-situ fabrication of Cs</a:t>
            </a:r>
            <a:r>
              <a:rPr lang="en-GB" sz="14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GB" sz="1400" dirty="0">
                <a:latin typeface="+mn-ea"/>
                <a:cs typeface="Times New Roman" panose="02020603050405020304" pitchFamily="18" charset="0"/>
              </a:rPr>
              <a:t>Te photocathodes via sequential deposition</a:t>
            </a:r>
          </a:p>
          <a:p>
            <a:pPr>
              <a:spcBef>
                <a:spcPts val="1200"/>
              </a:spcBef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Maximum QE achieved for the actual run was 2.5%</a:t>
            </a:r>
          </a:p>
          <a:p>
            <a:pPr>
              <a:spcBef>
                <a:spcPts val="1200"/>
              </a:spcBef>
            </a:pPr>
            <a:r>
              <a:rPr lang="en-GB" sz="1400" dirty="0">
                <a:latin typeface="+mn-ea"/>
                <a:cs typeface="Times New Roman" panose="02020603050405020304" pitchFamily="18" charset="0"/>
              </a:rPr>
              <a:t>Saturation fluence of approximately 300µJ/cm</a:t>
            </a:r>
            <a:r>
              <a:rPr lang="en-GB" sz="1400" baseline="30000" dirty="0">
                <a:latin typeface="+mn-ea"/>
                <a:cs typeface="Times New Roman" panose="02020603050405020304" pitchFamily="18" charset="0"/>
              </a:rPr>
              <a:t>2</a:t>
            </a:r>
          </a:p>
          <a:p>
            <a:pPr lvl="1">
              <a:spcBef>
                <a:spcPts val="1200"/>
              </a:spcBef>
            </a:pPr>
            <a:endParaRPr lang="en-US" sz="1400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36685"/>
      </p:ext>
    </p:extLst>
  </p:cSld>
  <p:clrMapOvr>
    <a:masterClrMapping/>
  </p:clrMapOvr>
</p:sld>
</file>

<file path=ppt/theme/theme1.xml><?xml version="1.0" encoding="utf-8"?>
<a:theme xmlns:a="http://schemas.openxmlformats.org/drawingml/2006/main" name="CERN_ENdept_Presentation_ArialFont copy">
  <a:themeElements>
    <a:clrScheme name="Custom 6">
      <a:dk1>
        <a:srgbClr val="4C4C4C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Technic"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C119363C39C469A384AB5E04343F1" ma:contentTypeVersion="0" ma:contentTypeDescription="Create a new document." ma:contentTypeScope="" ma:versionID="af4344a90efd31c7a5c38aba7d66ce0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A024D3-BF3C-4888-9114-7E7558FC4F7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F4CC875-C401-4233-8B71-2C068EC6D3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987FA8-5CC2-4B9B-BD0C-15A83ABCA4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CERN_ENdept_Presentation_ArialFont copy</Template>
  <TotalTime>56731</TotalTime>
  <Words>2255</Words>
  <Application>Microsoft Macintosh PowerPoint</Application>
  <DocSecurity>0</DocSecurity>
  <PresentationFormat>Widescreen</PresentationFormat>
  <Paragraphs>322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Century Gothic</vt:lpstr>
      <vt:lpstr>Times New Roman</vt:lpstr>
      <vt:lpstr>Calibri</vt:lpstr>
      <vt:lpstr>Cambria Math</vt:lpstr>
      <vt:lpstr>Arial</vt:lpstr>
      <vt:lpstr>Wingdings</vt:lpstr>
      <vt:lpstr>Eras Demi ITC</vt:lpstr>
      <vt:lpstr>CERN_ENdept_Presentation_ArialFont copy</vt:lpstr>
      <vt:lpstr>CERN Photocathode Activities</vt:lpstr>
      <vt:lpstr>Outline</vt:lpstr>
      <vt:lpstr>Photocathode fabrication at CERN</vt:lpstr>
      <vt:lpstr>Photocathode fabrication at CERN</vt:lpstr>
      <vt:lpstr>Photocathode fabrication at CERN</vt:lpstr>
      <vt:lpstr>Photocathode fabrication at CERN</vt:lpstr>
      <vt:lpstr>Photocathode fabrication at CERN</vt:lpstr>
      <vt:lpstr>Photocathode fabrication at CERN</vt:lpstr>
      <vt:lpstr>Photocathode fabrication at CERN</vt:lpstr>
      <vt:lpstr> Photoinjectors at CERN </vt:lpstr>
      <vt:lpstr> Photoinjectors at CERN </vt:lpstr>
      <vt:lpstr> Photoinjectors at CERN </vt:lpstr>
      <vt:lpstr> Photoinjectors at CERN </vt:lpstr>
      <vt:lpstr> Photoinjectors at CERN </vt:lpstr>
      <vt:lpstr> Photoinjectors at CERN </vt:lpstr>
      <vt:lpstr>New strategies for electron beam production </vt:lpstr>
      <vt:lpstr>New strategies for electron beam production </vt:lpstr>
      <vt:lpstr>Conclusion and future works</vt:lpstr>
      <vt:lpstr>Thank you!</vt:lpstr>
      <vt:lpstr> Photoinjectors at CERN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Sylvia MARTAKIS</dc:creator>
  <cp:keywords/>
  <dc:description/>
  <cp:lastModifiedBy>Miguel Martinez Calderon</cp:lastModifiedBy>
  <cp:revision>1227</cp:revision>
  <dcterms:created xsi:type="dcterms:W3CDTF">2020-09-04T12:34:15Z</dcterms:created>
  <dcterms:modified xsi:type="dcterms:W3CDTF">2022-09-20T20:23:14Z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0x01010054EC119363C39C469A384AB5E04343F1</vt:lpwstr>
  </property>
</Properties>
</file>