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23"/>
  </p:notesMasterIdLst>
  <p:sldIdLst>
    <p:sldId id="256" r:id="rId5"/>
    <p:sldId id="343" r:id="rId6"/>
    <p:sldId id="392" r:id="rId7"/>
    <p:sldId id="381" r:id="rId8"/>
    <p:sldId id="346" r:id="rId9"/>
    <p:sldId id="377" r:id="rId10"/>
    <p:sldId id="383" r:id="rId11"/>
    <p:sldId id="384" r:id="rId12"/>
    <p:sldId id="385" r:id="rId13"/>
    <p:sldId id="390" r:id="rId14"/>
    <p:sldId id="389" r:id="rId15"/>
    <p:sldId id="388" r:id="rId16"/>
    <p:sldId id="397" r:id="rId17"/>
    <p:sldId id="391" r:id="rId18"/>
    <p:sldId id="398" r:id="rId19"/>
    <p:sldId id="287" r:id="rId20"/>
    <p:sldId id="394" r:id="rId21"/>
    <p:sldId id="3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7254" autoAdjust="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BDED-66DE-43B7-AD8B-8079B3CBF4DB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54095-6AF0-4971-AEF4-E94AAC961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9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41FF-0F87-4179-A7B4-FB377BBD022B}" type="datetime1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ED2C-2F94-4AA1-8BB6-733FFE40633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E8CC-C1CF-48C2-AD7B-C39841B67167}" type="datetime1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ED2C-2F94-4AA1-8BB6-733FFE4063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A826-632F-4282-8666-B1AB7BCADED8}" type="datetime1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ED2C-2F94-4AA1-8BB6-733FFE4063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C447-D9D7-4525-ABFE-5D0CE9AA63B8}" type="datetime1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ED2C-2F94-4AA1-8BB6-733FFE4063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CFD7-5B60-4402-80DF-637EF0183659}" type="datetime1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ED2C-2F94-4AA1-8BB6-733FFE40633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FD1-C296-40F7-9D5F-A923C068998D}" type="datetime1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ED2C-2F94-4AA1-8BB6-733FFE4063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C99B-D083-4473-85F8-E1DD99E77D99}" type="datetime1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ED2C-2F94-4AA1-8BB6-733FFE40633E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C2FD-3721-4DC6-A456-B96CFC5630D3}" type="datetime1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ED2C-2F94-4AA1-8BB6-733FFE4063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F02E-FFB9-43AF-A02B-B855CB6E4866}" type="datetime1">
              <a:rPr lang="en-GB" smtClean="0"/>
              <a:t>20/09/2022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ED2C-2F94-4AA1-8BB6-733FFE4063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7ECF-6EAA-4652-AFFB-06AB4230368E}" type="datetime1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ED2C-2F94-4AA1-8BB6-733FFE40633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7445-5A52-48D0-9D66-08A440C92DC3}" type="datetime1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ED2C-2F94-4AA1-8BB6-733FFE40633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CB23C26-F339-4FE4-9C26-F46CA53683F1}" type="datetime1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34EED2C-2F94-4AA1-8BB6-733FFE40633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am.Soomary@Liverpool.ac.uk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Liam.Soomary@cockcroft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44336"/>
            <a:ext cx="12192000" cy="1913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618984" y="5352131"/>
            <a:ext cx="2557673" cy="805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814" y="0"/>
            <a:ext cx="10035684" cy="2612571"/>
          </a:xfrm>
        </p:spPr>
        <p:txBody>
          <a:bodyPr>
            <a:noAutofit/>
          </a:bodyPr>
          <a:lstStyle/>
          <a:p>
            <a:r>
              <a:rPr lang="en-GB" sz="3600" b="1" cap="small" dirty="0">
                <a:latin typeface="+mn-lt"/>
              </a:rPr>
              <a:t>Studies on t</a:t>
            </a:r>
            <a:r>
              <a:rPr lang="en-GB" sz="3600" b="1" cap="small" dirty="0" smtClean="0">
                <a:latin typeface="+mn-lt"/>
              </a:rPr>
              <a:t>he </a:t>
            </a:r>
            <a:r>
              <a:rPr lang="en-GB" sz="3600" b="1" cap="small" dirty="0">
                <a:latin typeface="+mn-lt"/>
              </a:rPr>
              <a:t>E</a:t>
            </a:r>
            <a:r>
              <a:rPr lang="en-GB" sz="3600" b="1" cap="small" dirty="0" smtClean="0">
                <a:latin typeface="+mn-lt"/>
              </a:rPr>
              <a:t>volution </a:t>
            </a:r>
            <a:r>
              <a:rPr lang="en-GB" sz="3600" b="1" cap="small" dirty="0">
                <a:latin typeface="+mn-lt"/>
              </a:rPr>
              <a:t>of </a:t>
            </a:r>
            <a:r>
              <a:rPr lang="en-GB" sz="3600" b="1" cap="small" dirty="0" smtClean="0">
                <a:latin typeface="+mn-lt"/>
              </a:rPr>
              <a:t>Mean Transverse Energy (MTE) </a:t>
            </a:r>
            <a:r>
              <a:rPr lang="en-GB" sz="3600" b="1" cap="small" dirty="0">
                <a:latin typeface="+mn-lt"/>
              </a:rPr>
              <a:t>for P</a:t>
            </a:r>
            <a:r>
              <a:rPr lang="en-GB" sz="3600" b="1" cap="small" dirty="0" smtClean="0">
                <a:latin typeface="+mn-lt"/>
              </a:rPr>
              <a:t>hotocathodes Subjected </a:t>
            </a:r>
            <a:r>
              <a:rPr lang="en-GB" sz="3600" b="1" cap="small" dirty="0">
                <a:latin typeface="+mn-lt"/>
              </a:rPr>
              <a:t>to </a:t>
            </a:r>
            <a:r>
              <a:rPr lang="en-GB" sz="3600" b="1" cap="small" dirty="0" smtClean="0">
                <a:latin typeface="+mn-lt"/>
              </a:rPr>
              <a:t>Controlled Degradation </a:t>
            </a:r>
            <a:r>
              <a:rPr lang="en-GB" sz="3600" b="1" cap="small" dirty="0">
                <a:latin typeface="+mn-lt"/>
              </a:rPr>
              <a:t>by </a:t>
            </a:r>
            <a:r>
              <a:rPr lang="en-GB" sz="3600" b="1" cap="small" dirty="0" smtClean="0">
                <a:latin typeface="+mn-lt"/>
              </a:rPr>
              <a:t>Gas Exposure</a:t>
            </a:r>
            <a:endParaRPr lang="en-GB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813" y="3037901"/>
            <a:ext cx="10042434" cy="1752600"/>
          </a:xfrm>
        </p:spPr>
        <p:txBody>
          <a:bodyPr>
            <a:normAutofit/>
          </a:bodyPr>
          <a:lstStyle/>
          <a:p>
            <a:r>
              <a:rPr lang="en-GB" i="1" dirty="0"/>
              <a:t>Liam </a:t>
            </a:r>
            <a:r>
              <a:rPr lang="en-GB" i="1" dirty="0" smtClean="0"/>
              <a:t>Soomary</a:t>
            </a:r>
          </a:p>
          <a:p>
            <a:r>
              <a:rPr lang="en-GB" i="1" dirty="0" smtClean="0">
                <a:hlinkClick r:id="rId2"/>
              </a:rPr>
              <a:t>Liam.Soomary@cockcroft.ac.uk</a:t>
            </a:r>
            <a:r>
              <a:rPr lang="en-GB" i="1" dirty="0" smtClean="0"/>
              <a:t> / </a:t>
            </a:r>
            <a:r>
              <a:rPr lang="en-GB" i="1" dirty="0" smtClean="0">
                <a:hlinkClick r:id="rId3"/>
              </a:rPr>
              <a:t>Liam.Soomary@Liverpool.ac.uk</a:t>
            </a:r>
            <a:endParaRPr lang="en-GB" i="1" dirty="0" smtClean="0"/>
          </a:p>
          <a:p>
            <a:r>
              <a:rPr lang="en-GB" i="1" dirty="0" smtClean="0"/>
              <a:t>EWPAA 2022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80" y="5290695"/>
            <a:ext cx="2990826" cy="1220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32" y="5352131"/>
            <a:ext cx="1729342" cy="1220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3" y="5352131"/>
            <a:ext cx="2174855" cy="1220944"/>
          </a:xfrm>
          <a:prstGeom prst="rect">
            <a:avLst/>
          </a:prstGeom>
        </p:spPr>
      </p:pic>
      <p:pic>
        <p:nvPicPr>
          <p:cNvPr id="1026" name="Picture 2" descr="Logo: UKRI STF Council Logo Horiz blk | NOIRLa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60" y="5498275"/>
            <a:ext cx="3144520" cy="8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76000" y="0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>
                <a:solidFill>
                  <a:schemeClr val="tx1"/>
                </a:solidFill>
              </a:rPr>
              <a:t>1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63"/>
    </mc:Choice>
    <mc:Fallback xmlns="">
      <p:transition advTm="15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491" y="383722"/>
            <a:ext cx="10030279" cy="498021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QE Values as a Function of Wavelength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7542" y="1519343"/>
            <a:ext cx="4638675" cy="94364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Measured QE using a 405 nm laser gives </a:t>
            </a:r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en-GB" dirty="0" smtClean="0">
                <a:solidFill>
                  <a:schemeClr val="tx1"/>
                </a:solidFill>
              </a:rPr>
              <a:t> QE of </a:t>
            </a:r>
            <a:r>
              <a:rPr lang="en-GB" dirty="0" smtClean="0">
                <a:solidFill>
                  <a:schemeClr val="tx1"/>
                </a:solidFill>
              </a:rPr>
              <a:t>2.4E-2 </a:t>
            </a:r>
            <a:r>
              <a:rPr lang="en-GB" dirty="0" smtClean="0">
                <a:solidFill>
                  <a:schemeClr val="tx1"/>
                </a:solidFill>
              </a:rPr>
              <a:t>%</a:t>
            </a:r>
          </a:p>
          <a:p>
            <a:pPr marL="82296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1461154"/>
            <a:ext cx="7515898" cy="4227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7542" y="2697837"/>
            <a:ext cx="4796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n-GB" sz="2400" dirty="0" smtClean="0"/>
              <a:t>Using </a:t>
            </a:r>
            <a:r>
              <a:rPr lang="en-GB" sz="2400" dirty="0"/>
              <a:t>the relative QE, we can calculate that at 266 nm the QE is approximately </a:t>
            </a:r>
            <a:r>
              <a:rPr lang="en-GB" sz="2400" dirty="0" smtClean="0"/>
              <a:t>5.8E-1 </a:t>
            </a:r>
            <a:r>
              <a:rPr lang="en-GB" sz="2400" dirty="0" smtClean="0"/>
              <a:t>%</a:t>
            </a:r>
            <a:endParaRPr lang="en-GB" sz="2400" dirty="0"/>
          </a:p>
          <a:p>
            <a:pPr marL="82296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97543" y="4318001"/>
            <a:ext cx="4594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n-GB" sz="2400" dirty="0" smtClean="0"/>
              <a:t>QE </a:t>
            </a:r>
            <a:r>
              <a:rPr lang="en-GB" sz="2400" dirty="0"/>
              <a:t>of a previously measured Cs-Cu sample at 266 nm with a UV laser had a QE of </a:t>
            </a:r>
            <a:r>
              <a:rPr lang="en-GB" sz="2400" dirty="0" smtClean="0"/>
              <a:t>3.1E-1 %</a:t>
            </a:r>
            <a:endParaRPr lang="en-GB" sz="2400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76000" y="-6386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1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00" y="511684"/>
            <a:ext cx="10125077" cy="569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54" y="391886"/>
            <a:ext cx="10079309" cy="604157"/>
          </a:xfrm>
        </p:spPr>
        <p:txBody>
          <a:bodyPr>
            <a:noAutofit/>
          </a:bodyPr>
          <a:lstStyle/>
          <a:p>
            <a:r>
              <a:rPr lang="en-GB" sz="3600" dirty="0" smtClean="0"/>
              <a:t>Implantation Step MTE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247871" y="3299473"/>
            <a:ext cx="40991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Reaches the thermal floor (25 meV) here!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297471" y="3668805"/>
            <a:ext cx="107971" cy="157764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76000" y="0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11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39560" y="6207040"/>
            <a:ext cx="1011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*Herbert </a:t>
            </a:r>
            <a:r>
              <a:rPr lang="en-GB" sz="1200" dirty="0"/>
              <a:t>B. </a:t>
            </a:r>
            <a:r>
              <a:rPr lang="en-GB" sz="1200" dirty="0" err="1" smtClean="0"/>
              <a:t>Michaelson</a:t>
            </a:r>
            <a:r>
              <a:rPr lang="en-GB" sz="1200" dirty="0" smtClean="0"/>
              <a:t>, </a:t>
            </a:r>
            <a:r>
              <a:rPr lang="en-GB" sz="1200" dirty="0"/>
              <a:t>"The work function of the elements and its periodicity", Journal of Applied Physics 48, 4729-4733 (</a:t>
            </a:r>
            <a:r>
              <a:rPr lang="en-GB" sz="1200" dirty="0" smtClean="0"/>
              <a:t>1977) DOI:10.1063/1.323539 and…</a:t>
            </a:r>
          </a:p>
          <a:p>
            <a:r>
              <a:rPr lang="en-GB" sz="1200" dirty="0" smtClean="0"/>
              <a:t>*S </a:t>
            </a:r>
            <a:r>
              <a:rPr lang="en-GB" sz="1200" dirty="0" err="1"/>
              <a:t>Cristofaro</a:t>
            </a:r>
            <a:r>
              <a:rPr lang="en-GB" sz="1200" dirty="0"/>
              <a:t> </a:t>
            </a:r>
            <a:r>
              <a:rPr lang="en-GB" sz="1200" i="1" dirty="0"/>
              <a:t>et </a:t>
            </a:r>
            <a:r>
              <a:rPr lang="en-GB" sz="1200" i="1" dirty="0" smtClean="0"/>
              <a:t>al., </a:t>
            </a:r>
            <a:r>
              <a:rPr lang="en-GB" sz="1200" dirty="0" smtClean="0"/>
              <a:t>2020, </a:t>
            </a:r>
            <a:r>
              <a:rPr lang="en-GB" sz="1200" dirty="0"/>
              <a:t>Plasma Res. Express, 2, </a:t>
            </a:r>
            <a:r>
              <a:rPr lang="en-GB" sz="1200" dirty="0" smtClean="0"/>
              <a:t>035009, </a:t>
            </a:r>
            <a:r>
              <a:rPr lang="en-GB" sz="1200" dirty="0"/>
              <a:t>DOI:10.1088/2516-1067/abae81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8157" y="20554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818157" y="23466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1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492" y="73479"/>
            <a:ext cx="10046607" cy="87357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we see on the screen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079" y="900792"/>
            <a:ext cx="5295900" cy="5191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We see that at short wavelengths, where the Cu poly sample emits, there is a superposition of 2 spots.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This leads to the convolution of the measured MTE , which calls for a difference in analysis method.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6449" y="1227797"/>
            <a:ext cx="4514018" cy="473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76000" y="0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6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7" t="29768" r="31315" b="20823"/>
          <a:stretch/>
        </p:blipFill>
        <p:spPr>
          <a:xfrm>
            <a:off x="1040492" y="947057"/>
            <a:ext cx="4024238" cy="4067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73479"/>
            <a:ext cx="12192000" cy="8735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dirty="0" smtClean="0"/>
              <a:t>           First Implantation               Second Implantation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28251" r="30886" b="20104"/>
          <a:stretch/>
        </p:blipFill>
        <p:spPr>
          <a:xfrm>
            <a:off x="7107766" y="947057"/>
            <a:ext cx="3979333" cy="4067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217334" y="3369733"/>
            <a:ext cx="2599266" cy="21166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443133" y="3437467"/>
            <a:ext cx="2328334" cy="2048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72573" y="5486401"/>
            <a:ext cx="8646854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At 266 nm we see differences in the superimposed spots</a:t>
            </a:r>
            <a:endParaRPr lang="en-GB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76000" y="0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3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39" y="1008452"/>
            <a:ext cx="9209025" cy="5180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656" y="391886"/>
            <a:ext cx="10038443" cy="595993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+mn-lt"/>
              </a:rPr>
              <a:t>O</a:t>
            </a:r>
            <a:r>
              <a:rPr lang="en-GB" sz="3600" baseline="-25000" dirty="0" smtClean="0">
                <a:latin typeface="+mn-lt"/>
              </a:rPr>
              <a:t>2</a:t>
            </a:r>
            <a:r>
              <a:rPr lang="en-GB" sz="3600" dirty="0" smtClean="0">
                <a:latin typeface="+mn-lt"/>
              </a:rPr>
              <a:t> Degradation of Cs Implanted Cu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952" y="1544429"/>
            <a:ext cx="5565694" cy="1233905"/>
          </a:xfr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We see over a 60% drop in the QE in under 25 minutes.</a:t>
            </a:r>
          </a:p>
          <a:p>
            <a:pPr marL="82296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82296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This is slightly more robust than negative electron affinity GaAs*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76000" y="0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0777" y="6188530"/>
            <a:ext cx="10091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</a:t>
            </a:r>
            <a:r>
              <a:rPr lang="en-GB" sz="1200" dirty="0" err="1" smtClean="0"/>
              <a:t>N.Chanlek</a:t>
            </a:r>
            <a:r>
              <a:rPr lang="en-GB" sz="1200" dirty="0"/>
              <a:t> </a:t>
            </a:r>
            <a:r>
              <a:rPr lang="en-GB" sz="1200" i="1" dirty="0" smtClean="0"/>
              <a:t>et al</a:t>
            </a:r>
            <a:r>
              <a:rPr lang="en-GB" sz="1200" dirty="0" smtClean="0"/>
              <a:t>., (2014), </a:t>
            </a:r>
            <a:r>
              <a:rPr lang="en-GB" sz="1200" i="1" dirty="0" smtClean="0"/>
              <a:t>“The </a:t>
            </a:r>
            <a:r>
              <a:rPr lang="en-GB" sz="1200" i="1" dirty="0"/>
              <a:t>degradation of quantum efficiency in negative electron affinity GaAs photocathodes under gas </a:t>
            </a:r>
            <a:r>
              <a:rPr lang="en-GB" sz="1200" i="1" dirty="0" smtClean="0"/>
              <a:t>exposure”, </a:t>
            </a:r>
            <a:r>
              <a:rPr lang="en-GB" sz="1200" dirty="0"/>
              <a:t>Journal of Physics D Applied </a:t>
            </a:r>
            <a:r>
              <a:rPr lang="en-GB" sz="1200" dirty="0" smtClean="0"/>
              <a:t>Physics, </a:t>
            </a:r>
            <a:r>
              <a:rPr lang="en-GB" sz="1200" dirty="0"/>
              <a:t>47. 055110. 10.1088/0022-3727/47/5/055110.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84" y="1134648"/>
            <a:ext cx="3936642" cy="35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1714500"/>
            <a:ext cx="10058400" cy="3886200"/>
          </a:xfrm>
        </p:spPr>
        <p:txBody>
          <a:bodyPr/>
          <a:lstStyle/>
          <a:p>
            <a:r>
              <a:rPr lang="en-GB" dirty="0" smtClean="0"/>
              <a:t>Further studies into Cs implanted Cu, optimizing implantation depth vs QE;</a:t>
            </a:r>
          </a:p>
          <a:p>
            <a:endParaRPr lang="en-GB" dirty="0"/>
          </a:p>
          <a:p>
            <a:r>
              <a:rPr lang="en-GB" dirty="0" smtClean="0"/>
              <a:t>Replantation / rejuvenation experiments;</a:t>
            </a:r>
          </a:p>
          <a:p>
            <a:endParaRPr lang="en-GB" dirty="0"/>
          </a:p>
          <a:p>
            <a:r>
              <a:rPr lang="en-GB" dirty="0" smtClean="0"/>
              <a:t>Medium Energy Ion Scattering (MEIS) studies.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76000" y="0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40492" y="73479"/>
            <a:ext cx="10046607" cy="8735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dirty="0" smtClean="0"/>
              <a:t>Further Work that can be done.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204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2329" y="367393"/>
            <a:ext cx="10087428" cy="8572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 you for listening!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02611" y="1322614"/>
            <a:ext cx="59234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Daresbury Lab Photocathode Team: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Dr. Andrew Vick	</a:t>
            </a:r>
            <a:r>
              <a:rPr lang="en-GB" dirty="0"/>
              <a:t>	Hugh Churn</a:t>
            </a:r>
          </a:p>
          <a:p>
            <a:r>
              <a:rPr lang="en-GB" dirty="0" smtClean="0"/>
              <a:t>Dr</a:t>
            </a:r>
            <a:r>
              <a:rPr lang="en-GB" dirty="0"/>
              <a:t>. Lee </a:t>
            </a:r>
            <a:r>
              <a:rPr lang="en-GB" dirty="0" smtClean="0"/>
              <a:t>Jones		</a:t>
            </a:r>
            <a:r>
              <a:rPr lang="en-GB" b="1" dirty="0" smtClean="0"/>
              <a:t>Liam Soomary </a:t>
            </a:r>
            <a:r>
              <a:rPr lang="en-GB" dirty="0" smtClean="0"/>
              <a:t>(Ph.D. Student)</a:t>
            </a:r>
            <a:endParaRPr lang="en-GB" dirty="0"/>
          </a:p>
          <a:p>
            <a:r>
              <a:rPr lang="en-GB" dirty="0" smtClean="0"/>
              <a:t>Dr. </a:t>
            </a:r>
            <a:r>
              <a:rPr lang="en-GB" dirty="0"/>
              <a:t>Tim Noakes		Chris Benjamin (Ph.D. Student)</a:t>
            </a:r>
          </a:p>
          <a:p>
            <a:r>
              <a:rPr lang="en-GB" dirty="0" smtClean="0"/>
              <a:t>Dr</a:t>
            </a:r>
            <a:r>
              <a:rPr lang="en-GB" dirty="0"/>
              <a:t>. Reza </a:t>
            </a:r>
            <a:r>
              <a:rPr lang="en-GB" dirty="0" smtClean="0"/>
              <a:t>Valizadeh</a:t>
            </a:r>
            <a:r>
              <a:rPr lang="en-GB" dirty="0"/>
              <a:t>	</a:t>
            </a:r>
            <a:r>
              <a:rPr lang="en-GB" dirty="0" smtClean="0"/>
              <a:t>	</a:t>
            </a:r>
          </a:p>
          <a:p>
            <a:r>
              <a:rPr lang="en-GB" dirty="0" smtClean="0"/>
              <a:t>Prof. Carsten Welsch</a:t>
            </a:r>
          </a:p>
        </p:txBody>
      </p:sp>
      <p:pic>
        <p:nvPicPr>
          <p:cNvPr id="2050" name="Picture 2" descr="D:\3D Print Files\Downloads\20201121_144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54" y="2867790"/>
            <a:ext cx="2683081" cy="215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9447" y="3914991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Lola (Site Overlord)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4944336"/>
            <a:ext cx="12192000" cy="1913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618984" y="5352131"/>
            <a:ext cx="2557673" cy="805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59" y="5637056"/>
            <a:ext cx="2990826" cy="12209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09" y="5547443"/>
            <a:ext cx="1729342" cy="12209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1" y="5575689"/>
            <a:ext cx="2174855" cy="1220944"/>
          </a:xfrm>
          <a:prstGeom prst="rect">
            <a:avLst/>
          </a:prstGeom>
        </p:spPr>
      </p:pic>
      <p:pic>
        <p:nvPicPr>
          <p:cNvPr id="22" name="Picture 2" descr="Logo: UKRI STF Council Logo Horiz blk | NOIR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15" y="5844636"/>
            <a:ext cx="3144520" cy="8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96281" y="5059742"/>
            <a:ext cx="4177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EWPAA 2022 - Milano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76000" y="2268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16</a:t>
            </a:fld>
            <a:endParaRPr lang="en-GB" dirty="0"/>
          </a:p>
        </p:txBody>
      </p:sp>
      <p:pic>
        <p:nvPicPr>
          <p:cNvPr id="1026" name="Picture 2" descr="D:\3D Print Files\Downloads\IMG-20220918-WA00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20859" r="11738" b="24714"/>
          <a:stretch/>
        </p:blipFill>
        <p:spPr bwMode="auto">
          <a:xfrm>
            <a:off x="7168243" y="1688079"/>
            <a:ext cx="4698493" cy="25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678" y="3037117"/>
            <a:ext cx="10066565" cy="1232804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latin typeface="+mn-lt"/>
              </a:rPr>
              <a:t>Additional Slides</a:t>
            </a:r>
            <a:endParaRPr lang="en-GB" sz="7200" b="1" dirty="0"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38678" y="4180116"/>
            <a:ext cx="10115550" cy="19186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76000" y="0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"/>
    </mc:Choice>
    <mc:Fallback xmlns="">
      <p:transition spd="slow" advTm="1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8284" y="1382236"/>
                <a:ext cx="11255432" cy="4802185"/>
              </a:xfrm>
            </p:spPr>
            <p:txBody>
              <a:bodyPr anchor="t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GB" dirty="0">
                    <a:solidFill>
                      <a:schemeClr val="tx1"/>
                    </a:solidFill>
                  </a:rPr>
                  <a:t>gain provided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by the </a:t>
                </a:r>
                <a:r>
                  <a:rPr lang="en-GB" dirty="0">
                    <a:solidFill>
                      <a:schemeClr val="tx1"/>
                    </a:solidFill>
                  </a:rPr>
                  <a:t>MCP was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found </a:t>
                </a:r>
                <a:r>
                  <a:rPr lang="en-GB" dirty="0">
                    <a:solidFill>
                      <a:schemeClr val="tx1"/>
                    </a:solidFill>
                  </a:rPr>
                  <a:t>to double for each increase of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41 </a:t>
                </a:r>
                <a:r>
                  <a:rPr lang="en-GB" dirty="0">
                    <a:solidFill>
                      <a:schemeClr val="tx1"/>
                    </a:solidFill>
                  </a:rPr>
                  <a:t>V in difference between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the MCP </a:t>
                </a:r>
                <a:r>
                  <a:rPr lang="en-GB" dirty="0">
                    <a:solidFill>
                      <a:schemeClr val="tx1"/>
                    </a:solidFill>
                  </a:rPr>
                  <a:t>back and the MCP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front:</a:t>
                </a:r>
              </a:p>
              <a:p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tx1"/>
                    </a:solidFill>
                  </a:rPr>
                  <a:t>Where </a:t>
                </a:r>
                <a:r>
                  <a:rPr lang="en-GB" dirty="0">
                    <a:solidFill>
                      <a:schemeClr val="tx1"/>
                    </a:solidFill>
                  </a:rPr>
                  <a:t>∆MCP is the voltage difference between the MCP back plate and the MCP front plate.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The estimated </a:t>
                </a:r>
                <a:r>
                  <a:rPr lang="en-GB" dirty="0">
                    <a:solidFill>
                      <a:schemeClr val="tx1"/>
                    </a:solidFill>
                  </a:rPr>
                  <a:t>relative QE for each wavelength is then calculated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using the equation:</a:t>
                </a:r>
              </a:p>
              <a:p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tx1"/>
                    </a:solidFill>
                  </a:rPr>
                  <a:t>W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here </a:t>
                </a:r>
                <a:r>
                  <a:rPr lang="en-GB" dirty="0">
                    <a:solidFill>
                      <a:schemeClr val="tx1"/>
                    </a:solidFill>
                  </a:rPr>
                  <a:t>the Corrected Image Intensity is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GB" dirty="0">
                    <a:solidFill>
                      <a:schemeClr val="tx1"/>
                    </a:solidFill>
                  </a:rPr>
                  <a:t>intensity of the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photoemission after background subtraction, </a:t>
                </a:r>
                <a:r>
                  <a:rPr lang="en-GB" dirty="0">
                    <a:solidFill>
                      <a:schemeClr val="tx1"/>
                    </a:solidFill>
                  </a:rPr>
                  <a:t>t is the exposure time and (P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T) </a:t>
                </a:r>
                <a:r>
                  <a:rPr lang="en-GB" dirty="0">
                    <a:solidFill>
                      <a:schemeClr val="tx1"/>
                    </a:solidFill>
                  </a:rPr>
                  <a:t>is the power of the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transmitted light falling </a:t>
                </a:r>
                <a:r>
                  <a:rPr lang="en-GB" dirty="0">
                    <a:solidFill>
                      <a:schemeClr val="tx1"/>
                    </a:solidFill>
                  </a:rPr>
                  <a:t>on the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cathode</a:t>
                </a:r>
                <a:r>
                  <a:rPr lang="en-GB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284" y="1382236"/>
                <a:ext cx="11255432" cy="4802185"/>
              </a:xfrm>
              <a:blipFill>
                <a:blip r:embed="rId2"/>
                <a:stretch>
                  <a:fillRect l="-867" t="-1777" r="-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040493" y="171449"/>
            <a:ext cx="10087428" cy="791937"/>
          </a:xfrm>
        </p:spPr>
        <p:txBody>
          <a:bodyPr>
            <a:noAutofit/>
          </a:bodyPr>
          <a:lstStyle/>
          <a:p>
            <a:r>
              <a:rPr lang="en-GB" sz="3600" dirty="0" smtClean="0"/>
              <a:t>Relative QE Calculation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2227245"/>
                <a:ext cx="12192000" cy="500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𝑀𝐶𝑃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𝐺𝑎𝑖𝑛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𝑀𝐶𝑃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41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27245"/>
                <a:ext cx="12192000" cy="500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3988704"/>
                <a:ext cx="12192000" cy="667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𝑅𝑒𝑙𝑎𝑡𝑖𝑣𝑒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𝑄𝐸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𝐶𝑜𝑟𝑟𝑒𝑐𝑡𝑒𝑑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𝐼𝑚𝑎𝑔𝑒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𝐼𝑛𝑡𝑒𝑛𝑠𝑖𝑡𝑦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𝑀𝐶𝑃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𝐺𝑎𝑖𝑛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88704"/>
                <a:ext cx="12192000" cy="6674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76000" y="0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7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29" y="383721"/>
            <a:ext cx="10062936" cy="726622"/>
          </a:xfrm>
        </p:spPr>
        <p:txBody>
          <a:bodyPr>
            <a:noAutofit/>
          </a:bodyPr>
          <a:lstStyle/>
          <a:p>
            <a:r>
              <a:rPr lang="en-GB" sz="3600" b="1" cap="small" dirty="0" smtClean="0"/>
              <a:t>Presentation Outline: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864" y="391886"/>
            <a:ext cx="10058401" cy="458832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Brief overview </a:t>
            </a:r>
            <a:r>
              <a:rPr lang="en-GB" dirty="0">
                <a:solidFill>
                  <a:schemeClr val="tx1"/>
                </a:solidFill>
              </a:rPr>
              <a:t>of </a:t>
            </a:r>
            <a:r>
              <a:rPr lang="en-GB" dirty="0" smtClean="0">
                <a:solidFill>
                  <a:schemeClr val="tx1"/>
                </a:solidFill>
              </a:rPr>
              <a:t> the Transverse Energy Spread Spectrometer (TESS);</a:t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Cu polycrystalline degradation;</a:t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Cs implanted Cu production and degradation.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76000" y="0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4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1">
        <p:fade/>
      </p:transition>
    </mc:Choice>
    <mc:Fallback xmlns="">
      <p:transition spd="med" advTm="4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502" y="276225"/>
            <a:ext cx="10067926" cy="1780108"/>
          </a:xfrm>
        </p:spPr>
        <p:txBody>
          <a:bodyPr>
            <a:normAutofit fontScale="90000"/>
          </a:bodyPr>
          <a:lstStyle/>
          <a:p>
            <a:r>
              <a:rPr lang="en-GB" b="1" cap="small" dirty="0" smtClean="0">
                <a:latin typeface="+mn-lt"/>
              </a:rPr>
              <a:t>The TESS Instrument</a:t>
            </a:r>
            <a:endParaRPr lang="en-GB" dirty="0">
              <a:latin typeface="+mn-lt"/>
            </a:endParaRPr>
          </a:p>
        </p:txBody>
      </p:sp>
      <p:pic>
        <p:nvPicPr>
          <p:cNvPr id="1026" name="Picture 2" descr="D:\3D Print Files\Downloads\20210726_142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4" y="3137128"/>
            <a:ext cx="4884963" cy="36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D Print Files\Downloads\20210726_111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2165577"/>
            <a:ext cx="6180365" cy="46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76000" y="0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6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63">
        <p:fade/>
      </p:transition>
    </mc:Choice>
    <mc:Fallback xmlns="">
      <p:transition spd="med" advTm="15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D28320-FACB-4A4B-BC5B-CBB2FB06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8873" y="369343"/>
            <a:ext cx="5433111" cy="601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8806295">
            <a:off x="8771353" y="1523258"/>
            <a:ext cx="511933" cy="2450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3133113">
            <a:off x="7887751" y="2236637"/>
            <a:ext cx="396458" cy="490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19590192" flipV="1">
            <a:off x="8041997" y="1924674"/>
            <a:ext cx="799294" cy="133030"/>
          </a:xfrm>
          <a:prstGeom prst="rightArrow">
            <a:avLst>
              <a:gd name="adj1" fmla="val 5507"/>
              <a:gd name="adj2" fmla="val 5209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92554" y="1675727"/>
            <a:ext cx="1571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Optical Power Meter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5" idx="1"/>
          </p:cNvCxnSpPr>
          <p:nvPr/>
        </p:nvCxnSpPr>
        <p:spPr>
          <a:xfrm flipV="1">
            <a:off x="7486861" y="2104511"/>
            <a:ext cx="477673" cy="328379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9158" y="54232"/>
            <a:ext cx="4433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 dirty="0" smtClean="0"/>
              <a:t>Brief TESS Overview</a:t>
            </a:r>
            <a:endParaRPr lang="en-GB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757506" y="6134333"/>
            <a:ext cx="161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*Not </a:t>
            </a:r>
            <a:r>
              <a:rPr lang="en-GB" dirty="0"/>
              <a:t>T</a:t>
            </a:r>
            <a:r>
              <a:rPr lang="en-GB" dirty="0" smtClean="0"/>
              <a:t>o Scale*</a:t>
            </a:r>
            <a:endParaRPr lang="en-GB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525725"/>
              </p:ext>
            </p:extLst>
          </p:nvPr>
        </p:nvGraphicFramePr>
        <p:xfrm>
          <a:off x="466226" y="754794"/>
          <a:ext cx="4748551" cy="2886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8686">
                  <a:extLst>
                    <a:ext uri="{9D8B030D-6E8A-4147-A177-3AD203B41FA5}">
                      <a16:colId xmlns:a16="http://schemas.microsoft.com/office/drawing/2014/main" val="4038626893"/>
                    </a:ext>
                  </a:extLst>
                </a:gridCol>
                <a:gridCol w="2339865">
                  <a:extLst>
                    <a:ext uri="{9D8B030D-6E8A-4147-A177-3AD203B41FA5}">
                      <a16:colId xmlns:a16="http://schemas.microsoft.com/office/drawing/2014/main" val="767680110"/>
                    </a:ext>
                  </a:extLst>
                </a:gridCol>
              </a:tblGrid>
              <a:tr h="3777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TESS Specifications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625448"/>
                  </a:ext>
                </a:extLst>
              </a:tr>
              <a:tr h="462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Wavelength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200 nm </a:t>
                      </a:r>
                      <a:r>
                        <a:rPr lang="en-GB" sz="1400" u="none" strike="noStrike" dirty="0" smtClean="0">
                          <a:effectLst/>
                        </a:rPr>
                        <a:t>to</a:t>
                      </a:r>
                      <a:r>
                        <a:rPr lang="en-GB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400" u="none" strike="noStrike" dirty="0" smtClean="0">
                          <a:effectLst/>
                        </a:rPr>
                        <a:t>2000 nm (operation</a:t>
                      </a:r>
                      <a:r>
                        <a:rPr lang="en-GB" sz="1400" u="none" strike="noStrike" baseline="0" dirty="0" smtClean="0">
                          <a:effectLst/>
                        </a:rPr>
                        <a:t> typically 230 nm to 800 nm)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/>
                </a:tc>
                <a:extLst>
                  <a:ext uri="{0D108BD9-81ED-4DB2-BD59-A6C34878D82A}">
                    <a16:rowId xmlns:a16="http://schemas.microsoft.com/office/drawing/2014/main" val="217970071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Monochromator Bandwidth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± 1 nm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/>
                </a:tc>
                <a:extLst>
                  <a:ext uri="{0D108BD9-81ED-4DB2-BD59-A6C34878D82A}">
                    <a16:rowId xmlns:a16="http://schemas.microsoft.com/office/drawing/2014/main" val="388840503"/>
                  </a:ext>
                </a:extLst>
              </a:tr>
              <a:tr h="369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Light Spot Size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approx. 100 µm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/>
                </a:tc>
                <a:extLst>
                  <a:ext uri="{0D108BD9-81ED-4DB2-BD59-A6C34878D82A}">
                    <a16:rowId xmlns:a16="http://schemas.microsoft.com/office/drawing/2014/main" val="3853231394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Camera Exposure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Typically</a:t>
                      </a:r>
                      <a:r>
                        <a:rPr lang="en-GB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400" u="none" strike="noStrike" dirty="0" smtClean="0">
                          <a:effectLst/>
                        </a:rPr>
                        <a:t>1s to 120s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/>
                </a:tc>
                <a:extLst>
                  <a:ext uri="{0D108BD9-81ED-4DB2-BD59-A6C34878D82A}">
                    <a16:rowId xmlns:a16="http://schemas.microsoft.com/office/drawing/2014/main" val="1472399311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Cathode dimensions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51" marR="8251" marT="82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mm x 2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mm circular pucks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/>
                </a:tc>
                <a:extLst>
                  <a:ext uri="{0D108BD9-81ED-4DB2-BD59-A6C34878D82A}">
                    <a16:rowId xmlns:a16="http://schemas.microsoft.com/office/drawing/2014/main" val="165987285"/>
                  </a:ext>
                </a:extLst>
              </a:tr>
              <a:tr h="3354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Chamber Pressure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51" marR="8251" marT="82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5 x 10</a:t>
                      </a:r>
                      <a:r>
                        <a:rPr lang="en-GB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 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/>
                </a:tc>
                <a:extLst>
                  <a:ext uri="{0D108BD9-81ED-4DB2-BD59-A6C34878D82A}">
                    <a16:rowId xmlns:a16="http://schemas.microsoft.com/office/drawing/2014/main" val="1479430012"/>
                  </a:ext>
                </a:extLst>
              </a:tr>
              <a:tr h="3354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Aggregate </a:t>
                      </a:r>
                      <a:r>
                        <a:rPr lang="en-GB" sz="1400" u="none" strike="noStrike" dirty="0">
                          <a:effectLst/>
                        </a:rPr>
                        <a:t>error on each MTE measurement = 10 %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62877"/>
                  </a:ext>
                </a:extLst>
              </a:tr>
            </a:tbl>
          </a:graphicData>
        </a:graphic>
      </p:graphicFrame>
      <p:sp>
        <p:nvSpPr>
          <p:cNvPr id="16" name="The Transverse Energy Spread Spectrometer (TESS) is an instrument specially developed at Daresbury Laboratory to measure the intrinsic transverse and longitudinal energy distributions of the emitted electrons from III-V semiconductor, multi-alkali and metal photocathode."/>
          <p:cNvSpPr txBox="1">
            <a:spLocks noGrp="1"/>
          </p:cNvSpPr>
          <p:nvPr/>
        </p:nvSpPr>
        <p:spPr>
          <a:xfrm>
            <a:off x="466226" y="3508457"/>
            <a:ext cx="5098444" cy="3186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84200" marR="0" indent="-584200" algn="l" defTabSz="825500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40000"/>
              <a:buFontTx/>
              <a:buBlip>
                <a:blip r:embed="rId3"/>
              </a:buBlip>
              <a:tabLst/>
              <a:defRPr sz="5000" b="0" i="0" u="none" strike="noStrike" cap="none" spc="0" baseline="0">
                <a:solidFill>
                  <a:srgbClr val="73737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168400" marR="0" indent="-584200" algn="l" defTabSz="825500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40000"/>
              <a:buFontTx/>
              <a:buBlip>
                <a:blip r:embed="rId3"/>
              </a:buBlip>
              <a:tabLst/>
              <a:defRPr sz="5000" b="0" i="0" u="none" strike="noStrike" cap="none" spc="0" baseline="0">
                <a:solidFill>
                  <a:srgbClr val="73737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752600" marR="0" indent="-584200" algn="l" defTabSz="825500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40000"/>
              <a:buFontTx/>
              <a:buBlip>
                <a:blip r:embed="rId3"/>
              </a:buBlip>
              <a:tabLst/>
              <a:defRPr sz="5000" b="0" i="0" u="none" strike="noStrike" cap="none" spc="0" baseline="0">
                <a:solidFill>
                  <a:srgbClr val="73737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336800" marR="0" indent="-584200" algn="l" defTabSz="825500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40000"/>
              <a:buFontTx/>
              <a:buBlip>
                <a:blip r:embed="rId3"/>
              </a:buBlip>
              <a:tabLst/>
              <a:defRPr sz="5000" b="0" i="0" u="none" strike="noStrike" cap="none" spc="0" baseline="0">
                <a:solidFill>
                  <a:srgbClr val="73737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921000" marR="0" indent="-584200" algn="l" defTabSz="825500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40000"/>
              <a:buFontTx/>
              <a:buBlip>
                <a:blip r:embed="rId3"/>
              </a:buBlip>
              <a:tabLst/>
              <a:defRPr sz="5000" b="0" i="0" u="none" strike="noStrike" cap="none" spc="0" baseline="0">
                <a:solidFill>
                  <a:srgbClr val="73737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505200" marR="0" indent="-584200" algn="l" defTabSz="825500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40000"/>
              <a:buFontTx/>
              <a:buBlip>
                <a:blip r:embed="rId3"/>
              </a:buBlip>
              <a:tabLst/>
              <a:defRPr sz="5000" b="0" i="0" u="none" strike="noStrike" cap="none" spc="0" baseline="0">
                <a:solidFill>
                  <a:srgbClr val="73737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089400" marR="0" indent="-584200" algn="l" defTabSz="825500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40000"/>
              <a:buFontTx/>
              <a:buBlip>
                <a:blip r:embed="rId3"/>
              </a:buBlip>
              <a:tabLst/>
              <a:defRPr sz="5000" b="0" i="0" u="none" strike="noStrike" cap="none" spc="0" baseline="0">
                <a:solidFill>
                  <a:srgbClr val="73737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673600" marR="0" indent="-584200" algn="l" defTabSz="825500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40000"/>
              <a:buFontTx/>
              <a:buBlip>
                <a:blip r:embed="rId3"/>
              </a:buBlip>
              <a:tabLst/>
              <a:defRPr sz="5000" b="0" i="0" u="none" strike="noStrike" cap="none" spc="0" baseline="0">
                <a:solidFill>
                  <a:srgbClr val="73737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257800" marR="0" indent="-584200" algn="l" defTabSz="825500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40000"/>
              <a:buFontTx/>
              <a:buBlip>
                <a:blip r:embed="rId3"/>
              </a:buBlip>
              <a:tabLst/>
              <a:defRPr sz="5000" b="0" i="0" u="none" strike="noStrike" cap="none" spc="0" baseline="0">
                <a:solidFill>
                  <a:srgbClr val="73737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SzTx/>
              <a:buNone/>
            </a:pPr>
            <a:r>
              <a:rPr sz="20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TESS</a:t>
            </a:r>
            <a:r>
              <a:rPr sz="2000" dirty="0" smtClean="0">
                <a:solidFill>
                  <a:schemeClr val="tx1"/>
                </a:solidFill>
                <a:latin typeface="+mn-lt"/>
              </a:rPr>
              <a:t> instrument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+mn-lt"/>
              </a:rPr>
              <a:t>at </a:t>
            </a:r>
            <a:r>
              <a:rPr sz="2000" dirty="0">
                <a:solidFill>
                  <a:schemeClr val="tx1"/>
                </a:solidFill>
                <a:latin typeface="+mn-lt"/>
              </a:rPr>
              <a:t>Daresbury </a:t>
            </a:r>
            <a:r>
              <a:rPr sz="2000" dirty="0" smtClean="0">
                <a:solidFill>
                  <a:schemeClr val="tx1"/>
                </a:solidFill>
                <a:latin typeface="+mn-lt"/>
              </a:rPr>
              <a:t>Laboratory measure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sz="2000" dirty="0">
                <a:solidFill>
                  <a:schemeClr val="tx1"/>
                </a:solidFill>
                <a:latin typeface="+mn-lt"/>
              </a:rPr>
              <a:t>the intrinsic transverse and longitudinal energy distributions </a:t>
            </a:r>
            <a:r>
              <a:rPr sz="2000" dirty="0" smtClean="0">
                <a:solidFill>
                  <a:schemeClr val="tx1"/>
                </a:solidFill>
                <a:latin typeface="+mn-lt"/>
              </a:rPr>
              <a:t>of </a:t>
            </a:r>
            <a:r>
              <a:rPr sz="2000" dirty="0">
                <a:solidFill>
                  <a:schemeClr val="tx1"/>
                </a:solidFill>
                <a:latin typeface="+mn-lt"/>
              </a:rPr>
              <a:t>emitted </a:t>
            </a:r>
            <a:r>
              <a:rPr sz="2000" dirty="0" smtClean="0">
                <a:solidFill>
                  <a:schemeClr val="tx1"/>
                </a:solidFill>
                <a:latin typeface="+mn-lt"/>
              </a:rPr>
              <a:t>electrons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 from chosen </a:t>
            </a:r>
            <a:r>
              <a:rPr sz="2000" dirty="0" smtClean="0">
                <a:solidFill>
                  <a:schemeClr val="tx1"/>
                </a:solidFill>
                <a:latin typeface="+mn-lt"/>
              </a:rPr>
              <a:t>photocathode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 candidates</a:t>
            </a:r>
            <a:r>
              <a:rPr sz="2000" dirty="0" smtClean="0">
                <a:solidFill>
                  <a:schemeClr val="tx1"/>
                </a:solidFill>
                <a:latin typeface="+mn-lt"/>
              </a:rPr>
              <a:t>. </a:t>
            </a:r>
            <a:endParaRPr lang="en-GB" sz="20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SzTx/>
              <a:buNone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These studies are important for optimized energy resolution.</a:t>
            </a:r>
            <a:r>
              <a:rPr sz="2000" dirty="0" smtClean="0">
                <a:solidFill>
                  <a:schemeClr val="tx1"/>
                </a:solidFill>
                <a:latin typeface="+mn-lt"/>
              </a:rPr>
              <a:t> 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76000" y="0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7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029" y="0"/>
            <a:ext cx="10042072" cy="3061607"/>
          </a:xfrm>
        </p:spPr>
        <p:txBody>
          <a:bodyPr>
            <a:normAutofit/>
          </a:bodyPr>
          <a:lstStyle/>
          <a:p>
            <a:r>
              <a:rPr lang="en-GB" sz="7200" b="1" cap="small" dirty="0" smtClean="0">
                <a:latin typeface="+mn-lt"/>
              </a:rPr>
              <a:t>Degradation of polycrystalline</a:t>
            </a:r>
            <a:r>
              <a:rPr lang="en-GB" sz="7200" dirty="0">
                <a:latin typeface="+mn-lt"/>
              </a:rPr>
              <a:t> </a:t>
            </a:r>
            <a:r>
              <a:rPr lang="en-GB" sz="7200" b="1" cap="small" dirty="0" smtClean="0">
                <a:latin typeface="+mn-lt"/>
              </a:rPr>
              <a:t>Cu</a:t>
            </a:r>
            <a:endParaRPr lang="en-GB" sz="7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06" y="3198668"/>
            <a:ext cx="3629978" cy="3429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1220" y="3399315"/>
            <a:ext cx="459132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>
                <a:cs typeface="Calibri" pitchFamily="34" charset="0"/>
              </a:rPr>
              <a:t>Why </a:t>
            </a:r>
            <a:r>
              <a:rPr lang="en-GB" sz="2800" b="1" u="sng" dirty="0" smtClean="0">
                <a:cs typeface="Calibri" pitchFamily="34" charset="0"/>
              </a:rPr>
              <a:t>polycrystalline copper?</a:t>
            </a:r>
            <a:endParaRPr lang="en-GB" sz="2800" b="1" u="sng" dirty="0">
              <a:cs typeface="Calibri" pitchFamily="34" charset="0"/>
            </a:endParaRPr>
          </a:p>
          <a:p>
            <a:endParaRPr lang="en-GB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76000" y="0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5</a:t>
            </a:fld>
            <a:endParaRPr lang="en-GB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045028" y="3936438"/>
            <a:ext cx="5664177" cy="2256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cs typeface="Calibri" pitchFamily="34" charset="0"/>
              </a:rPr>
              <a:t>It is a commonly used photocathode material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cs typeface="Calibri" pitchFamily="34" charset="0"/>
              </a:rPr>
              <a:t>Easy to prepare, clean and characterise</a:t>
            </a:r>
            <a:endParaRPr lang="en-GB" sz="2000" dirty="0">
              <a:solidFill>
                <a:schemeClr val="tx1"/>
              </a:solidFill>
              <a:cs typeface="Calibri" pitchFamily="34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cs typeface="Calibri" pitchFamily="34" charset="0"/>
              </a:rPr>
              <a:t>Surprising lack of literature on degradation in UHV conditions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63">
        <p:fade/>
      </p:transition>
    </mc:Choice>
    <mc:Fallback xmlns="">
      <p:transition spd="med" advTm="15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2329" y="57150"/>
            <a:ext cx="10038442" cy="1420585"/>
          </a:xfrm>
        </p:spPr>
        <p:txBody>
          <a:bodyPr>
            <a:normAutofit/>
          </a:bodyPr>
          <a:lstStyle/>
          <a:p>
            <a:r>
              <a:rPr lang="en-GB" sz="3600" b="1" cap="small" dirty="0">
                <a:latin typeface="+mn-lt"/>
              </a:rPr>
              <a:t>Degradation of the </a:t>
            </a:r>
            <a:r>
              <a:rPr lang="en-GB" sz="3600" b="1" cap="small" dirty="0" smtClean="0">
                <a:latin typeface="+mn-lt"/>
              </a:rPr>
              <a:t>Cu polycrystalline Surface</a:t>
            </a:r>
            <a:endParaRPr lang="en-GB" sz="36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66568"/>
            <a:ext cx="6153848" cy="4490355"/>
          </a:xfrm>
        </p:spPr>
        <p:txBody>
          <a:bodyPr>
            <a:no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cs typeface="Calibri" pitchFamily="34" charset="0"/>
              </a:rPr>
              <a:t>A </a:t>
            </a:r>
            <a:r>
              <a:rPr lang="en-GB" sz="2400" dirty="0" smtClean="0">
                <a:solidFill>
                  <a:schemeClr val="tx1"/>
                </a:solidFill>
                <a:cs typeface="Calibri" pitchFamily="34" charset="0"/>
              </a:rPr>
              <a:t>polycrystalline copper photocathode </a:t>
            </a:r>
            <a:r>
              <a:rPr lang="en-GB" sz="2400" dirty="0">
                <a:solidFill>
                  <a:schemeClr val="tx1"/>
                </a:solidFill>
                <a:cs typeface="Calibri" pitchFamily="34" charset="0"/>
              </a:rPr>
              <a:t>was prepared in </a:t>
            </a:r>
            <a:r>
              <a:rPr lang="en-GB" sz="2400" dirty="0" smtClean="0">
                <a:solidFill>
                  <a:schemeClr val="tx1"/>
                </a:solidFill>
                <a:cs typeface="Calibri" pitchFamily="34" charset="0"/>
              </a:rPr>
              <a:t>Daresbury’s surface characterisation suite, the Multiprobe system*.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cs typeface="Calibri" pitchFamily="34" charset="0"/>
              </a:rPr>
              <a:t>Sample transferred from Multiprobe to TESS via UHV suitcase (&lt;1 x 10</a:t>
            </a:r>
            <a:r>
              <a:rPr lang="en-GB" baseline="30000" dirty="0" smtClean="0">
                <a:solidFill>
                  <a:schemeClr val="tx1"/>
                </a:solidFill>
                <a:cs typeface="Calibri" pitchFamily="34" charset="0"/>
              </a:rPr>
              <a:t>-10 </a:t>
            </a:r>
            <a:r>
              <a:rPr lang="en-GB" dirty="0" smtClean="0">
                <a:solidFill>
                  <a:schemeClr val="tx1"/>
                </a:solidFill>
                <a:cs typeface="Calibri" pitchFamily="34" charset="0"/>
              </a:rPr>
              <a:t>mbar).</a:t>
            </a:r>
            <a:endParaRPr lang="en-GB" sz="24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C:\Users\Liam\Downloads\20181106_144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84" y="1022250"/>
            <a:ext cx="5973969" cy="448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3848" y="5576205"/>
            <a:ext cx="5618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*T.C.Q, Noakes </a:t>
            </a:r>
            <a:r>
              <a:rPr lang="en-GB" sz="1400" i="1" dirty="0" smtClean="0"/>
              <a:t>et al.</a:t>
            </a:r>
            <a:r>
              <a:rPr lang="en-GB" sz="1400" dirty="0"/>
              <a:t>, </a:t>
            </a:r>
            <a:r>
              <a:rPr lang="en-GB" sz="1400" dirty="0" smtClean="0"/>
              <a:t>CERN-ACC-2014-0039, </a:t>
            </a:r>
            <a:r>
              <a:rPr lang="en-GB" sz="1400" dirty="0"/>
              <a:t>EuCARD2-Mil-MS73-final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000" y="-14509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1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51" y="941168"/>
            <a:ext cx="5756433" cy="32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0537" y="383362"/>
            <a:ext cx="10066564" cy="557806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+mn-lt"/>
              </a:rPr>
              <a:t>Cu (Poly) Degradation at 256 nm</a:t>
            </a:r>
            <a:endParaRPr lang="en-GB" sz="4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66" y="3376797"/>
            <a:ext cx="6081354" cy="34207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790604" y="5592788"/>
            <a:ext cx="3208712" cy="641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6864" y="4736968"/>
            <a:ext cx="5607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see the relative QE plateau shortly after 10 L. This could be due to all active bonding sites being taken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22526" y="1062132"/>
            <a:ext cx="57564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Cathode </a:t>
            </a:r>
            <a:r>
              <a:rPr lang="en-GB" sz="2400" dirty="0">
                <a:cs typeface="Calibri" pitchFamily="34" charset="0"/>
              </a:rPr>
              <a:t>subjected to a cumulative gas exposure of 100 </a:t>
            </a:r>
            <a:r>
              <a:rPr lang="en-GB" sz="2400" dirty="0" smtClean="0">
                <a:cs typeface="Calibri" pitchFamily="34" charset="0"/>
              </a:rPr>
              <a:t>L over a 5 hour experiment</a:t>
            </a:r>
          </a:p>
          <a:p>
            <a:endParaRPr lang="en-GB" sz="2400" dirty="0"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 pitchFamily="34" charset="0"/>
              </a:rPr>
              <a:t>O</a:t>
            </a:r>
            <a:r>
              <a:rPr lang="en-GB" sz="2400" baseline="-25000" dirty="0">
                <a:cs typeface="Calibri" pitchFamily="34" charset="0"/>
              </a:rPr>
              <a:t>2</a:t>
            </a:r>
            <a:r>
              <a:rPr lang="en-GB" sz="2400" dirty="0">
                <a:cs typeface="Calibri" pitchFamily="34" charset="0"/>
              </a:rPr>
              <a:t> is the gas species with the largest negative effect on </a:t>
            </a:r>
            <a:r>
              <a:rPr lang="en-GB" sz="2400" dirty="0" smtClean="0">
                <a:cs typeface="Calibri" pitchFamily="34" charset="0"/>
              </a:rPr>
              <a:t>QE</a:t>
            </a:r>
            <a:endParaRPr lang="en-GB" sz="2400" dirty="0"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76000" y="0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7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864" y="0"/>
            <a:ext cx="10066565" cy="3045279"/>
          </a:xfrm>
        </p:spPr>
        <p:txBody>
          <a:bodyPr>
            <a:normAutofit/>
          </a:bodyPr>
          <a:lstStyle/>
          <a:p>
            <a:r>
              <a:rPr lang="en-GB" sz="7200" b="1" dirty="0">
                <a:latin typeface="+mn-lt"/>
              </a:rPr>
              <a:t>Cs </a:t>
            </a:r>
            <a:r>
              <a:rPr lang="en-GB" sz="7200" b="1" dirty="0" smtClean="0">
                <a:latin typeface="+mn-lt"/>
              </a:rPr>
              <a:t>implantation into Polycrystalline Cu</a:t>
            </a:r>
            <a:endParaRPr lang="en-GB" sz="7200" b="1" dirty="0"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38678" y="4180116"/>
            <a:ext cx="10115550" cy="19186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Attractive option to lower work function, with a possibly tuneable QE based off implantation depth and number of ions;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Easy to produce;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Potentially rejuvenate samples with additional implantation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8678" y="3412672"/>
            <a:ext cx="10062936" cy="767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dirty="0" smtClean="0"/>
              <a:t>Why study Cs Implantation?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76000" y="0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63">
        <p:fade/>
      </p:transition>
    </mc:Choice>
    <mc:Fallback xmlns="">
      <p:transition spd="med" advTm="1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20534" y="6150234"/>
            <a:ext cx="10115551" cy="91006"/>
          </a:xfrm>
          <a:prstGeom prst="rect">
            <a:avLst/>
          </a:prstGeom>
          <a:blipFill dpi="0" rotWithShape="1">
            <a:blip r:embed="rId2">
              <a:alphaModFix amt="87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  <a14:imgEffect>
                        <a14:brightnessContrast bright="-2000" contrast="-26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190500" dist="203200" dir="4500000" sx="92000" sy="92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67393"/>
            <a:ext cx="10107385" cy="5715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+mn-lt"/>
              </a:rPr>
              <a:t>Experimental Setup</a:t>
            </a:r>
            <a:endParaRPr lang="en-GB" sz="3600" dirty="0">
              <a:latin typeface="+mn-lt"/>
            </a:endParaRPr>
          </a:p>
        </p:txBody>
      </p:sp>
      <p:pic>
        <p:nvPicPr>
          <p:cNvPr id="4098" name="Picture 2" descr="D:\3D Print Files\Downloads\20220913_145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7185" y="1208949"/>
            <a:ext cx="5647182" cy="42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82448" y="2956318"/>
            <a:ext cx="4944737" cy="3785296"/>
            <a:chOff x="1942924" y="1633820"/>
            <a:chExt cx="5557204" cy="4421651"/>
          </a:xfrm>
        </p:grpSpPr>
        <p:sp>
          <p:nvSpPr>
            <p:cNvPr id="4" name="Donut 3"/>
            <p:cNvSpPr/>
            <p:nvPr/>
          </p:nvSpPr>
          <p:spPr>
            <a:xfrm>
              <a:off x="1942924" y="2537355"/>
              <a:ext cx="3518116" cy="3518116"/>
            </a:xfrm>
            <a:prstGeom prst="donu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135935" y="4350657"/>
              <a:ext cx="1325105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Elbow Connector 6"/>
            <p:cNvCxnSpPr/>
            <p:nvPr/>
          </p:nvCxnSpPr>
          <p:spPr>
            <a:xfrm rot="10800000">
              <a:off x="3474752" y="4093241"/>
              <a:ext cx="997949" cy="282756"/>
            </a:xfrm>
            <a:prstGeom prst="bentConnector3">
              <a:avLst>
                <a:gd name="adj1" fmla="val 3806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rot="2572098">
              <a:off x="3548597" y="4277723"/>
              <a:ext cx="409168" cy="1186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2572098">
              <a:off x="3681899" y="4256370"/>
              <a:ext cx="266848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 rot="18797305">
              <a:off x="4614579" y="2300544"/>
              <a:ext cx="1692919" cy="359471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 rot="2714406">
              <a:off x="4703424" y="3045192"/>
              <a:ext cx="393592" cy="4571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5160361" y="1663419"/>
              <a:ext cx="985559" cy="1038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263542" y="1740892"/>
              <a:ext cx="985559" cy="1038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 rot="2648896">
              <a:off x="5103434" y="2660357"/>
              <a:ext cx="256174" cy="14231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 rot="2482373">
              <a:off x="4780517" y="2790263"/>
              <a:ext cx="563540" cy="2512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925515" y="2635377"/>
              <a:ext cx="277541" cy="5610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767808" y="2827490"/>
              <a:ext cx="588958" cy="18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4" name="TextBox 4103"/>
            <p:cNvSpPr txBox="1"/>
            <p:nvPr/>
          </p:nvSpPr>
          <p:spPr>
            <a:xfrm>
              <a:off x="5452404" y="3253718"/>
              <a:ext cx="10463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Gate Valve</a:t>
              </a:r>
              <a:endParaRPr lang="en-GB" sz="1600" dirty="0"/>
            </a:p>
          </p:txBody>
        </p:sp>
        <p:sp>
          <p:nvSpPr>
            <p:cNvPr id="4105" name="TextBox 4104"/>
            <p:cNvSpPr txBox="1"/>
            <p:nvPr/>
          </p:nvSpPr>
          <p:spPr>
            <a:xfrm>
              <a:off x="5725280" y="2745477"/>
              <a:ext cx="136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Cs Ion Source</a:t>
              </a:r>
              <a:endParaRPr lang="en-GB" sz="1600" dirty="0"/>
            </a:p>
          </p:txBody>
        </p:sp>
        <p:sp>
          <p:nvSpPr>
            <p:cNvPr id="4106" name="TextBox 4105"/>
            <p:cNvSpPr txBox="1"/>
            <p:nvPr/>
          </p:nvSpPr>
          <p:spPr>
            <a:xfrm>
              <a:off x="3444536" y="3457808"/>
              <a:ext cx="16177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Callibration Plate</a:t>
              </a:r>
              <a:endParaRPr lang="en-GB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0345" y="4866977"/>
              <a:ext cx="21691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Sample on Transfer Arm</a:t>
              </a:r>
              <a:endParaRPr lang="en-GB" sz="1600" dirty="0"/>
            </a:p>
          </p:txBody>
        </p:sp>
        <p:cxnSp>
          <p:nvCxnSpPr>
            <p:cNvPr id="4112" name="Straight Arrow Connector 4111"/>
            <p:cNvCxnSpPr>
              <a:stCxn id="4106" idx="2"/>
            </p:cNvCxnSpPr>
            <p:nvPr/>
          </p:nvCxnSpPr>
          <p:spPr>
            <a:xfrm flipH="1">
              <a:off x="3973726" y="3796362"/>
              <a:ext cx="279686" cy="296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231521" y="4387061"/>
              <a:ext cx="42161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231520" y="4350657"/>
              <a:ext cx="42161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1" name="Straight Arrow Connector 4120"/>
            <p:cNvCxnSpPr/>
            <p:nvPr/>
          </p:nvCxnSpPr>
          <p:spPr>
            <a:xfrm flipH="1" flipV="1">
              <a:off x="5307357" y="3097883"/>
              <a:ext cx="370876" cy="1811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5354404" y="2745478"/>
              <a:ext cx="470900" cy="905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3" name="TextBox 4122"/>
            <p:cNvSpPr txBox="1"/>
            <p:nvPr/>
          </p:nvSpPr>
          <p:spPr>
            <a:xfrm>
              <a:off x="5946818" y="4204239"/>
              <a:ext cx="15533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To Picoammeter</a:t>
              </a:r>
              <a:endParaRPr lang="en-GB" sz="1600" dirty="0"/>
            </a:p>
          </p:txBody>
        </p:sp>
        <p:cxnSp>
          <p:nvCxnSpPr>
            <p:cNvPr id="4125" name="Straight Arrow Connector 4124"/>
            <p:cNvCxnSpPr>
              <a:endCxn id="4123" idx="1"/>
            </p:cNvCxnSpPr>
            <p:nvPr/>
          </p:nvCxnSpPr>
          <p:spPr>
            <a:xfrm>
              <a:off x="5678233" y="4373516"/>
              <a:ext cx="2685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7" name="Straight Arrow Connector 4126"/>
            <p:cNvCxnSpPr/>
            <p:nvPr/>
          </p:nvCxnSpPr>
          <p:spPr>
            <a:xfrm flipV="1">
              <a:off x="3369852" y="4396376"/>
              <a:ext cx="325053" cy="4429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34528" y="1012501"/>
            <a:ext cx="67977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Implantation was performed in the </a:t>
            </a:r>
            <a:br>
              <a:rPr lang="en-GB" dirty="0" smtClean="0"/>
            </a:br>
            <a:r>
              <a:rPr lang="en-GB" dirty="0" smtClean="0"/>
              <a:t>cleaning chamber at a pressure of 1 x 10</a:t>
            </a:r>
            <a:r>
              <a:rPr lang="en-GB" baseline="30000" dirty="0" smtClean="0"/>
              <a:t>-9</a:t>
            </a:r>
            <a:r>
              <a:rPr lang="en-GB" dirty="0" smtClean="0"/>
              <a:t> mbar.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Cs ion source brought </a:t>
            </a:r>
            <a:r>
              <a:rPr lang="en-GB" dirty="0" smtClean="0"/>
              <a:t>toward sample, calibrating with drain current.</a:t>
            </a:r>
            <a:br>
              <a:rPr lang="en-GB" dirty="0" smtClean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implantation </a:t>
            </a:r>
            <a:r>
              <a:rPr lang="en-GB" dirty="0" smtClean="0"/>
              <a:t>steps</a:t>
            </a:r>
            <a:r>
              <a:rPr lang="en-GB" dirty="0"/>
              <a:t>:</a:t>
            </a:r>
            <a:r>
              <a:rPr lang="en-GB" dirty="0" smtClean="0"/>
              <a:t> first </a:t>
            </a:r>
            <a:r>
              <a:rPr lang="en-GB" dirty="0"/>
              <a:t>at 500 </a:t>
            </a:r>
            <a:r>
              <a:rPr lang="en-GB" dirty="0" smtClean="0"/>
              <a:t>eV; </a:t>
            </a:r>
            <a:r>
              <a:rPr lang="en-GB" dirty="0"/>
              <a:t>second at 300 eV. 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000" y="2268"/>
            <a:ext cx="1016000" cy="365125"/>
          </a:xfrm>
        </p:spPr>
        <p:txBody>
          <a:bodyPr/>
          <a:lstStyle/>
          <a:p>
            <a:fld id="{034EED2C-2F94-4AA1-8BB6-733FFE40633E}" type="slidenum">
              <a:rPr lang="en-GB" smtClean="0"/>
              <a:t>9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739149" y="1059601"/>
            <a:ext cx="149271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Cs Ion Source</a:t>
            </a:r>
            <a:endParaRPr lang="en-GB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8485507" y="1428933"/>
            <a:ext cx="1115269" cy="3780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57461" y="5596236"/>
            <a:ext cx="1901927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Callibration Plate</a:t>
            </a:r>
            <a:endParaRPr lang="en-GB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9376756" y="5282154"/>
            <a:ext cx="390699" cy="31408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314373" y="4165364"/>
            <a:ext cx="1200072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Gate Valve</a:t>
            </a:r>
            <a:endParaRPr lang="en-GB" dirty="0"/>
          </a:p>
        </p:txBody>
      </p:sp>
      <p:cxnSp>
        <p:nvCxnSpPr>
          <p:cNvPr id="46" name="Straight Arrow Connector 45"/>
          <p:cNvCxnSpPr>
            <a:stCxn id="45" idx="1"/>
          </p:cNvCxnSpPr>
          <p:nvPr/>
        </p:nvCxnSpPr>
        <p:spPr>
          <a:xfrm flipH="1">
            <a:off x="8485509" y="4350030"/>
            <a:ext cx="828864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4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Comments xmlns="eba68c5d-a16d-4544-b27e-a8c1f589a1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escriptionDoc" ma:contentTypeID="0x010100C117084739E9BA4AA0BF5AE274F2102B" ma:contentTypeVersion="10" ma:contentTypeDescription="Description" ma:contentTypeScope="" ma:versionID="9cc42c2642f0b0ace91228b2e5512d79">
  <xsd:schema xmlns:xsd="http://www.w3.org/2001/XMLSchema" xmlns:xs="http://www.w3.org/2001/XMLSchema" xmlns:p="http://schemas.microsoft.com/office/2006/metadata/properties" xmlns:ns2="eba68c5d-a16d-4544-b27e-a8c1f589a1c5" targetNamespace="http://schemas.microsoft.com/office/2006/metadata/properties" ma:root="true" ma:fieldsID="fdef09023150f26131c59e3f87465038" ns2:_="">
    <xsd:import namespace="eba68c5d-a16d-4544-b27e-a8c1f589a1c5"/>
    <xsd:element name="properties">
      <xsd:complexType>
        <xsd:sequence>
          <xsd:element name="documentManagement">
            <xsd:complexType>
              <xsd:all>
                <xsd:element ref="ns2:DescriptionComment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68c5d-a16d-4544-b27e-a8c1f589a1c5" elementFormDefault="qualified">
    <xsd:import namespace="http://schemas.microsoft.com/office/2006/documentManagement/types"/>
    <xsd:import namespace="http://schemas.microsoft.com/office/infopath/2007/PartnerControls"/>
    <xsd:element name="DescriptionComments" ma:index="8" nillable="true" ma:displayName="Description" ma:description="Description of the document" ma:internalName="DescriptionComments" ma:readOnly="fals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0553E9-B1D6-436A-B5B4-FC44BF073265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eba68c5d-a16d-4544-b27e-a8c1f589a1c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BC8915-1CC4-4408-B9B1-F5C6ADB6CE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A50B0F-F6F5-47B4-8CD9-A54D3D74D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a68c5d-a16d-4544-b27e-a8c1f589a1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4366</TotalTime>
  <Words>790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Helvetica Neue</vt:lpstr>
      <vt:lpstr>Times New Roman</vt:lpstr>
      <vt:lpstr>NewsPrint</vt:lpstr>
      <vt:lpstr>Studies on the Evolution of Mean Transverse Energy (MTE) for Photocathodes Subjected to Controlled Degradation by Gas Exposure</vt:lpstr>
      <vt:lpstr>Presentation Outline:</vt:lpstr>
      <vt:lpstr>The TESS Instrument</vt:lpstr>
      <vt:lpstr>PowerPoint Presentation</vt:lpstr>
      <vt:lpstr>Degradation of polycrystalline Cu</vt:lpstr>
      <vt:lpstr>Degradation of the Cu polycrystalline Surface</vt:lpstr>
      <vt:lpstr>Cu (Poly) Degradation at 256 nm</vt:lpstr>
      <vt:lpstr>Cs implantation into Polycrystalline Cu</vt:lpstr>
      <vt:lpstr>Experimental Setup</vt:lpstr>
      <vt:lpstr>QE Values as a Function of Wavelength</vt:lpstr>
      <vt:lpstr>Implantation Step MTE</vt:lpstr>
      <vt:lpstr>What we see on the screen</vt:lpstr>
      <vt:lpstr>PowerPoint Presentation</vt:lpstr>
      <vt:lpstr>O2 Degradation of Cs Implanted Cu</vt:lpstr>
      <vt:lpstr>PowerPoint Presentation</vt:lpstr>
      <vt:lpstr>Thank you for listening!</vt:lpstr>
      <vt:lpstr>Additional Slides</vt:lpstr>
      <vt:lpstr>Relative QE Calculation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Update</dc:title>
  <dc:creator>Liam Soomary</dc:creator>
  <cp:lastModifiedBy>RePack by Diakov</cp:lastModifiedBy>
  <cp:revision>225</cp:revision>
  <dcterms:created xsi:type="dcterms:W3CDTF">2018-03-16T10:12:01Z</dcterms:created>
  <dcterms:modified xsi:type="dcterms:W3CDTF">2022-09-20T22:28:38Z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0x010100C117084739E9BA4AA0BF5AE274F2102B</vt:lpwstr>
  </property>
</Properties>
</file>