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56" r:id="rId5"/>
    <p:sldId id="2624" r:id="rId6"/>
    <p:sldId id="2570" r:id="rId7"/>
    <p:sldId id="2572" r:id="rId8"/>
    <p:sldId id="2573" r:id="rId9"/>
    <p:sldId id="2619" r:id="rId10"/>
    <p:sldId id="2575" r:id="rId11"/>
    <p:sldId id="2626" r:id="rId12"/>
    <p:sldId id="2576" r:id="rId13"/>
    <p:sldId id="2592" r:id="rId14"/>
    <p:sldId id="2630" r:id="rId15"/>
    <p:sldId id="2577" r:id="rId16"/>
    <p:sldId id="2578" r:id="rId17"/>
    <p:sldId id="2579" r:id="rId18"/>
    <p:sldId id="2580" r:id="rId19"/>
    <p:sldId id="2597" r:id="rId20"/>
    <p:sldId id="2631" r:id="rId21"/>
    <p:sldId id="2584" r:id="rId22"/>
    <p:sldId id="2634" r:id="rId23"/>
    <p:sldId id="2633" r:id="rId24"/>
    <p:sldId id="1026" r:id="rId25"/>
    <p:sldId id="1027" r:id="rId26"/>
    <p:sldId id="1028" r:id="rId27"/>
    <p:sldId id="266" r:id="rId28"/>
    <p:sldId id="265" r:id="rId29"/>
    <p:sldId id="2611" r:id="rId30"/>
    <p:sldId id="2639" r:id="rId31"/>
    <p:sldId id="2609" r:id="rId32"/>
    <p:sldId id="2613" r:id="rId33"/>
    <p:sldId id="2602" r:id="rId34"/>
    <p:sldId id="2615" r:id="rId35"/>
    <p:sldId id="2635" r:id="rId36"/>
    <p:sldId id="2637" r:id="rId37"/>
    <p:sldId id="2621" r:id="rId38"/>
    <p:sldId id="2618" r:id="rId39"/>
    <p:sldId id="2603" r:id="rId40"/>
    <p:sldId id="379" r:id="rId41"/>
    <p:sldId id="2622" r:id="rId42"/>
    <p:sldId id="2574" r:id="rId43"/>
  </p:sldIdLst>
  <p:sldSz cx="12192000" cy="6858000"/>
  <p:notesSz cx="6934200" cy="92202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64A0"/>
    <a:srgbClr val="E5EBF7"/>
    <a:srgbClr val="ED7D31"/>
    <a:srgbClr val="4472C4"/>
    <a:srgbClr val="FF4F4F"/>
    <a:srgbClr val="FFC5C5"/>
    <a:srgbClr val="FF5353"/>
    <a:srgbClr val="454545"/>
    <a:srgbClr val="515151"/>
    <a:srgbClr val="34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DB4068-D1AA-4DC3-BF31-0A7762C1CC3A}" v="3" dt="2022-09-20T08:39:57.670"/>
    <p1510:client id="{E0817309-892B-4777-A0D6-6649BA1BE547}" v="26" dt="2022-09-19T22:08:08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4660"/>
  </p:normalViewPr>
  <p:slideViewPr>
    <p:cSldViewPr snapToGrid="0" showGuides="1">
      <p:cViewPr varScale="1">
        <p:scale>
          <a:sx n="150" d="100"/>
          <a:sy n="150" d="100"/>
        </p:scale>
        <p:origin x="858" y="264"/>
      </p:cViewPr>
      <p:guideLst>
        <p:guide orient="horz" pos="231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02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9E95BE-C714-475C-A8B6-F024AD19581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0EC827-7087-4133-9A5D-88B20964D4CC}">
      <dgm:prSet/>
      <dgm:spPr/>
      <dgm:t>
        <a:bodyPr/>
        <a:lstStyle/>
        <a:p>
          <a:r>
            <a:rPr lang="en-US"/>
            <a:t>Moderate currents</a:t>
          </a:r>
        </a:p>
      </dgm:t>
    </dgm:pt>
    <dgm:pt modelId="{B7340D2B-06DA-4AFF-8F27-601B7CDECB99}" type="parTrans" cxnId="{42C471D3-1D2E-437C-9460-9E597B766830}">
      <dgm:prSet/>
      <dgm:spPr/>
      <dgm:t>
        <a:bodyPr/>
        <a:lstStyle/>
        <a:p>
          <a:endParaRPr lang="en-US"/>
        </a:p>
      </dgm:t>
    </dgm:pt>
    <dgm:pt modelId="{51324394-6B2F-4E0B-9F19-086A5766CC7C}" type="sibTrans" cxnId="{42C471D3-1D2E-437C-9460-9E597B766830}">
      <dgm:prSet/>
      <dgm:spPr/>
      <dgm:t>
        <a:bodyPr/>
        <a:lstStyle/>
        <a:p>
          <a:endParaRPr lang="en-US"/>
        </a:p>
      </dgm:t>
    </dgm:pt>
    <dgm:pt modelId="{D145463B-E8A0-4FF6-ABA3-DC78F7834F3C}">
      <dgm:prSet/>
      <dgm:spPr/>
      <dgm:t>
        <a:bodyPr/>
        <a:lstStyle/>
        <a:p>
          <a:r>
            <a:rPr lang="en-US"/>
            <a:t>Low emittance</a:t>
          </a:r>
        </a:p>
      </dgm:t>
    </dgm:pt>
    <dgm:pt modelId="{0565970F-7DD4-472C-A866-B6935F526B70}" type="parTrans" cxnId="{E63DE6B0-3D96-41D3-8B86-3976A70C5D1F}">
      <dgm:prSet/>
      <dgm:spPr/>
      <dgm:t>
        <a:bodyPr/>
        <a:lstStyle/>
        <a:p>
          <a:endParaRPr lang="en-US"/>
        </a:p>
      </dgm:t>
    </dgm:pt>
    <dgm:pt modelId="{9B23A87C-3FFF-434E-A37E-C62EE0671CE8}" type="sibTrans" cxnId="{E63DE6B0-3D96-41D3-8B86-3976A70C5D1F}">
      <dgm:prSet/>
      <dgm:spPr/>
      <dgm:t>
        <a:bodyPr/>
        <a:lstStyle/>
        <a:p>
          <a:endParaRPr lang="en-US"/>
        </a:p>
      </dgm:t>
    </dgm:pt>
    <dgm:pt modelId="{7373F499-CFC5-47E9-B2FF-6A2FF51B8423}">
      <dgm:prSet/>
      <dgm:spPr/>
      <dgm:t>
        <a:bodyPr/>
        <a:lstStyle/>
        <a:p>
          <a:r>
            <a:rPr lang="en-US"/>
            <a:t>Ultrafast electron diffraction/microscopy</a:t>
          </a:r>
        </a:p>
      </dgm:t>
    </dgm:pt>
    <dgm:pt modelId="{08E26457-FE98-4A14-BA62-82EA732D233E}" type="parTrans" cxnId="{240B18C9-8412-4F76-8402-C67E6ADC0892}">
      <dgm:prSet/>
      <dgm:spPr/>
      <dgm:t>
        <a:bodyPr/>
        <a:lstStyle/>
        <a:p>
          <a:endParaRPr lang="en-US"/>
        </a:p>
      </dgm:t>
    </dgm:pt>
    <dgm:pt modelId="{8D50568A-247C-49F2-9B78-B4ACB2FC6294}" type="sibTrans" cxnId="{240B18C9-8412-4F76-8402-C67E6ADC0892}">
      <dgm:prSet/>
      <dgm:spPr/>
      <dgm:t>
        <a:bodyPr/>
        <a:lstStyle/>
        <a:p>
          <a:endParaRPr lang="en-US"/>
        </a:p>
      </dgm:t>
    </dgm:pt>
    <dgm:pt modelId="{5FBB36B9-FF70-49A8-A804-369EF0D67477}">
      <dgm:prSet/>
      <dgm:spPr/>
      <dgm:t>
        <a:bodyPr/>
        <a:lstStyle/>
        <a:p>
          <a:r>
            <a:rPr lang="en-US"/>
            <a:t>High brightness</a:t>
          </a:r>
        </a:p>
      </dgm:t>
    </dgm:pt>
    <dgm:pt modelId="{C04A9D6B-9972-48BC-BFA0-8ED3E9E1DD90}" type="parTrans" cxnId="{491348DE-7B88-4C25-8189-6CFE0C0BA8CD}">
      <dgm:prSet/>
      <dgm:spPr/>
      <dgm:t>
        <a:bodyPr/>
        <a:lstStyle/>
        <a:p>
          <a:endParaRPr lang="en-US"/>
        </a:p>
      </dgm:t>
    </dgm:pt>
    <dgm:pt modelId="{6CE88653-69C8-4F86-8D51-856C1C572A8C}" type="sibTrans" cxnId="{491348DE-7B88-4C25-8189-6CFE0C0BA8CD}">
      <dgm:prSet/>
      <dgm:spPr/>
      <dgm:t>
        <a:bodyPr/>
        <a:lstStyle/>
        <a:p>
          <a:endParaRPr lang="en-US"/>
        </a:p>
      </dgm:t>
    </dgm:pt>
    <dgm:pt modelId="{AED3BD41-4F97-46C6-901E-82A931601371}">
      <dgm:prSet/>
      <dgm:spPr/>
      <dgm:t>
        <a:bodyPr/>
        <a:lstStyle/>
        <a:p>
          <a:r>
            <a:rPr lang="en-US"/>
            <a:t>Very low current</a:t>
          </a:r>
        </a:p>
      </dgm:t>
    </dgm:pt>
    <dgm:pt modelId="{0B482409-6B9D-4863-971C-12558CA30504}" type="parTrans" cxnId="{9D1F1116-FC30-4785-9915-D16111A5F7F4}">
      <dgm:prSet/>
      <dgm:spPr/>
      <dgm:t>
        <a:bodyPr/>
        <a:lstStyle/>
        <a:p>
          <a:endParaRPr lang="en-US"/>
        </a:p>
      </dgm:t>
    </dgm:pt>
    <dgm:pt modelId="{F0DD7836-B17D-47A6-856B-C0A763D3B215}" type="sibTrans" cxnId="{9D1F1116-FC30-4785-9915-D16111A5F7F4}">
      <dgm:prSet/>
      <dgm:spPr/>
      <dgm:t>
        <a:bodyPr/>
        <a:lstStyle/>
        <a:p>
          <a:endParaRPr lang="en-US"/>
        </a:p>
      </dgm:t>
    </dgm:pt>
    <dgm:pt modelId="{CEF13B6F-FC6B-4AFA-9BAF-F2F163CD8FEE}">
      <dgm:prSet/>
      <dgm:spPr/>
      <dgm:t>
        <a:bodyPr/>
        <a:lstStyle/>
        <a:p>
          <a:r>
            <a:rPr lang="en-US"/>
            <a:t>Short pulse duration</a:t>
          </a:r>
        </a:p>
      </dgm:t>
    </dgm:pt>
    <dgm:pt modelId="{240CB7B5-8FE0-4F40-9084-13C49FA16BC0}" type="parTrans" cxnId="{C1853B1C-16A4-4A21-9F69-1964F5D70209}">
      <dgm:prSet/>
      <dgm:spPr/>
      <dgm:t>
        <a:bodyPr/>
        <a:lstStyle/>
        <a:p>
          <a:endParaRPr lang="en-US"/>
        </a:p>
      </dgm:t>
    </dgm:pt>
    <dgm:pt modelId="{DA931D89-E1A5-4CD6-AE53-AE2DC08DCBF3}" type="sibTrans" cxnId="{C1853B1C-16A4-4A21-9F69-1964F5D70209}">
      <dgm:prSet/>
      <dgm:spPr/>
      <dgm:t>
        <a:bodyPr/>
        <a:lstStyle/>
        <a:p>
          <a:endParaRPr lang="en-US"/>
        </a:p>
      </dgm:t>
    </dgm:pt>
    <dgm:pt modelId="{3CACE22C-5088-409A-A95D-FD06758542B1}">
      <dgm:prSet/>
      <dgm:spPr/>
      <dgm:t>
        <a:bodyPr/>
        <a:lstStyle/>
        <a:p>
          <a:r>
            <a:rPr lang="en-US"/>
            <a:t>Polarized </a:t>
          </a:r>
        </a:p>
      </dgm:t>
    </dgm:pt>
    <dgm:pt modelId="{C34F47CF-59EA-4A92-A14E-AA5ECBC51A68}" type="parTrans" cxnId="{31A7B3A8-B61A-4880-96C9-613E02BDC25D}">
      <dgm:prSet/>
      <dgm:spPr/>
      <dgm:t>
        <a:bodyPr/>
        <a:lstStyle/>
        <a:p>
          <a:endParaRPr lang="en-US"/>
        </a:p>
      </dgm:t>
    </dgm:pt>
    <dgm:pt modelId="{F1B625D0-2849-4785-BCD7-101B5C136145}" type="sibTrans" cxnId="{31A7B3A8-B61A-4880-96C9-613E02BDC25D}">
      <dgm:prSet/>
      <dgm:spPr/>
      <dgm:t>
        <a:bodyPr/>
        <a:lstStyle/>
        <a:p>
          <a:endParaRPr lang="en-US"/>
        </a:p>
      </dgm:t>
    </dgm:pt>
    <dgm:pt modelId="{D2A92670-F895-4B64-924B-D1B7F7511118}">
      <dgm:prSet/>
      <dgm:spPr/>
      <dgm:t>
        <a:bodyPr/>
        <a:lstStyle/>
        <a:p>
          <a:r>
            <a:rPr lang="en-US"/>
            <a:t>High polarization</a:t>
          </a:r>
        </a:p>
      </dgm:t>
    </dgm:pt>
    <dgm:pt modelId="{D5769978-907C-42E9-9FDA-7F06D2E00A9A}" type="parTrans" cxnId="{7305C794-4897-40D8-9E7B-1DA583D2AA47}">
      <dgm:prSet/>
      <dgm:spPr/>
      <dgm:t>
        <a:bodyPr/>
        <a:lstStyle/>
        <a:p>
          <a:endParaRPr lang="en-US"/>
        </a:p>
      </dgm:t>
    </dgm:pt>
    <dgm:pt modelId="{6711196C-51D6-410C-9CEC-48201ABED776}" type="sibTrans" cxnId="{7305C794-4897-40D8-9E7B-1DA583D2AA47}">
      <dgm:prSet/>
      <dgm:spPr/>
      <dgm:t>
        <a:bodyPr/>
        <a:lstStyle/>
        <a:p>
          <a:endParaRPr lang="en-US"/>
        </a:p>
      </dgm:t>
    </dgm:pt>
    <dgm:pt modelId="{F98AEF31-993E-467C-B34A-C1031F11F953}">
      <dgm:prSet/>
      <dgm:spPr/>
      <dgm:t>
        <a:bodyPr/>
        <a:lstStyle/>
        <a:p>
          <a:r>
            <a:rPr lang="en-US"/>
            <a:t>High QE</a:t>
          </a:r>
        </a:p>
      </dgm:t>
    </dgm:pt>
    <dgm:pt modelId="{657D2B0C-6735-42A1-BFE7-449E58722B1C}" type="parTrans" cxnId="{360FC11F-157A-401A-AA42-D004E5E1B1C8}">
      <dgm:prSet/>
      <dgm:spPr/>
      <dgm:t>
        <a:bodyPr/>
        <a:lstStyle/>
        <a:p>
          <a:endParaRPr lang="en-US"/>
        </a:p>
      </dgm:t>
    </dgm:pt>
    <dgm:pt modelId="{41D987CD-CB4D-40A9-9C3A-7A1D2941C490}" type="sibTrans" cxnId="{360FC11F-157A-401A-AA42-D004E5E1B1C8}">
      <dgm:prSet/>
      <dgm:spPr/>
      <dgm:t>
        <a:bodyPr/>
        <a:lstStyle/>
        <a:p>
          <a:endParaRPr lang="en-US"/>
        </a:p>
      </dgm:t>
    </dgm:pt>
    <dgm:pt modelId="{60C53BA8-5966-49F1-8C22-36C763B0F06B}">
      <dgm:prSet/>
      <dgm:spPr/>
      <dgm:t>
        <a:bodyPr/>
        <a:lstStyle/>
        <a:p>
          <a:r>
            <a:rPr lang="en-US"/>
            <a:t>Electron beam for e-cooling</a:t>
          </a:r>
        </a:p>
      </dgm:t>
    </dgm:pt>
    <dgm:pt modelId="{93272B1B-6DAA-46B7-8C46-38EC6CCD9D79}" type="parTrans" cxnId="{29CE5E87-CB50-49AE-9A88-5A8D07D44660}">
      <dgm:prSet/>
      <dgm:spPr/>
      <dgm:t>
        <a:bodyPr/>
        <a:lstStyle/>
        <a:p>
          <a:endParaRPr lang="en-US"/>
        </a:p>
      </dgm:t>
    </dgm:pt>
    <dgm:pt modelId="{9CCF2F0E-0565-43D4-90A9-94B16EE8349B}" type="sibTrans" cxnId="{29CE5E87-CB50-49AE-9A88-5A8D07D44660}">
      <dgm:prSet/>
      <dgm:spPr/>
      <dgm:t>
        <a:bodyPr/>
        <a:lstStyle/>
        <a:p>
          <a:endParaRPr lang="en-US"/>
        </a:p>
      </dgm:t>
    </dgm:pt>
    <dgm:pt modelId="{ECB740E6-3F67-4EB5-96F9-B4BCCD0B6471}">
      <dgm:prSet/>
      <dgm:spPr/>
      <dgm:t>
        <a:bodyPr/>
        <a:lstStyle/>
        <a:p>
          <a:r>
            <a:rPr lang="en-US" dirty="0"/>
            <a:t>High average current (&gt;100mA)</a:t>
          </a:r>
        </a:p>
      </dgm:t>
    </dgm:pt>
    <dgm:pt modelId="{600A54C5-6F5D-4A03-A0B4-BCF955137772}" type="parTrans" cxnId="{C411618B-6775-448B-A2F2-A95F9FC04C55}">
      <dgm:prSet/>
      <dgm:spPr/>
      <dgm:t>
        <a:bodyPr/>
        <a:lstStyle/>
        <a:p>
          <a:endParaRPr lang="en-US"/>
        </a:p>
      </dgm:t>
    </dgm:pt>
    <dgm:pt modelId="{4C3B7969-85E0-47B9-ACCD-461E14F9E5D0}" type="sibTrans" cxnId="{C411618B-6775-448B-A2F2-A95F9FC04C55}">
      <dgm:prSet/>
      <dgm:spPr/>
      <dgm:t>
        <a:bodyPr/>
        <a:lstStyle/>
        <a:p>
          <a:endParaRPr lang="en-US"/>
        </a:p>
      </dgm:t>
    </dgm:pt>
    <dgm:pt modelId="{66C68D9A-9E0A-4F32-9D3F-57FEC2BD3BFA}">
      <dgm:prSet/>
      <dgm:spPr/>
      <dgm:t>
        <a:bodyPr/>
        <a:lstStyle/>
        <a:p>
          <a:r>
            <a:rPr lang="en-US" dirty="0"/>
            <a:t>High bunch charge (1nC)</a:t>
          </a:r>
        </a:p>
      </dgm:t>
    </dgm:pt>
    <dgm:pt modelId="{729EFBB7-8DD4-429F-ADA2-E48B794C5409}" type="parTrans" cxnId="{9F86DAFF-F506-4859-B5F5-C2AE27C918C4}">
      <dgm:prSet/>
      <dgm:spPr/>
      <dgm:t>
        <a:bodyPr/>
        <a:lstStyle/>
        <a:p>
          <a:endParaRPr lang="en-US"/>
        </a:p>
      </dgm:t>
    </dgm:pt>
    <dgm:pt modelId="{1FFAD243-A7EA-45ED-93E4-C8D98AA07123}" type="sibTrans" cxnId="{9F86DAFF-F506-4859-B5F5-C2AE27C918C4}">
      <dgm:prSet/>
      <dgm:spPr/>
      <dgm:t>
        <a:bodyPr/>
        <a:lstStyle/>
        <a:p>
          <a:endParaRPr lang="en-US"/>
        </a:p>
      </dgm:t>
    </dgm:pt>
    <dgm:pt modelId="{2AB63DBA-A48F-4D15-91B1-D81BEFFEDC2B}">
      <dgm:prSet/>
      <dgm:spPr/>
      <dgm:t>
        <a:bodyPr/>
        <a:lstStyle/>
        <a:p>
          <a:r>
            <a:rPr lang="en-US" dirty="0"/>
            <a:t>Low emittance</a:t>
          </a:r>
        </a:p>
      </dgm:t>
    </dgm:pt>
    <dgm:pt modelId="{30B4B7E8-3120-4704-AB27-8CE56A877201}" type="parTrans" cxnId="{F0595AE7-AD0F-4BDE-A47C-B4EBFE196121}">
      <dgm:prSet/>
      <dgm:spPr/>
      <dgm:t>
        <a:bodyPr/>
        <a:lstStyle/>
        <a:p>
          <a:endParaRPr lang="en-US"/>
        </a:p>
      </dgm:t>
    </dgm:pt>
    <dgm:pt modelId="{86065B61-713D-456F-9B02-8139559CC52A}" type="sibTrans" cxnId="{F0595AE7-AD0F-4BDE-A47C-B4EBFE196121}">
      <dgm:prSet/>
      <dgm:spPr/>
      <dgm:t>
        <a:bodyPr/>
        <a:lstStyle/>
        <a:p>
          <a:endParaRPr lang="en-US"/>
        </a:p>
      </dgm:t>
    </dgm:pt>
    <dgm:pt modelId="{13DAC7F3-58FE-438D-AF47-C3113ABB97D4}">
      <dgm:prSet custT="1"/>
      <dgm:spPr/>
      <dgm:t>
        <a:bodyPr/>
        <a:lstStyle/>
        <a:p>
          <a:r>
            <a:rPr lang="en-US" sz="2700"/>
            <a:t>FEL sources</a:t>
          </a:r>
        </a:p>
      </dgm:t>
    </dgm:pt>
    <dgm:pt modelId="{E12B9A6E-948E-4EA0-AF0F-EBF317A2FBCC}" type="sibTrans" cxnId="{ED29A984-80CC-4446-AA8C-08F0CFECB51B}">
      <dgm:prSet/>
      <dgm:spPr/>
      <dgm:t>
        <a:bodyPr/>
        <a:lstStyle/>
        <a:p>
          <a:endParaRPr lang="en-US"/>
        </a:p>
      </dgm:t>
    </dgm:pt>
    <dgm:pt modelId="{2A2A2BD9-1AFF-4099-8EE0-399C93080D8B}" type="parTrans" cxnId="{ED29A984-80CC-4446-AA8C-08F0CFECB51B}">
      <dgm:prSet/>
      <dgm:spPr/>
      <dgm:t>
        <a:bodyPr/>
        <a:lstStyle/>
        <a:p>
          <a:endParaRPr lang="en-US"/>
        </a:p>
      </dgm:t>
    </dgm:pt>
    <dgm:pt modelId="{CC055AED-7DE1-4F83-B5E5-E4557A0ADB0D}" type="pres">
      <dgm:prSet presAssocID="{A49E95BE-C714-475C-A8B6-F024AD195819}" presName="linear" presStyleCnt="0">
        <dgm:presLayoutVars>
          <dgm:animLvl val="lvl"/>
          <dgm:resizeHandles val="exact"/>
        </dgm:presLayoutVars>
      </dgm:prSet>
      <dgm:spPr/>
    </dgm:pt>
    <dgm:pt modelId="{69026011-0F86-4FD5-9B33-700D482639E7}" type="pres">
      <dgm:prSet presAssocID="{13DAC7F3-58FE-438D-AF47-C3113ABB97D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D6B8818-0A6E-4A6B-BB3A-845C822C0CC5}" type="pres">
      <dgm:prSet presAssocID="{13DAC7F3-58FE-438D-AF47-C3113ABB97D4}" presName="childText" presStyleLbl="revTx" presStyleIdx="0" presStyleCnt="4">
        <dgm:presLayoutVars>
          <dgm:bulletEnabled val="1"/>
        </dgm:presLayoutVars>
      </dgm:prSet>
      <dgm:spPr/>
    </dgm:pt>
    <dgm:pt modelId="{EBC55D65-CAF4-46C9-8390-CED4195EF235}" type="pres">
      <dgm:prSet presAssocID="{7373F499-CFC5-47E9-B2FF-6A2FF51B842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494364F-ED48-4761-85FA-CAF96FA8A795}" type="pres">
      <dgm:prSet presAssocID="{7373F499-CFC5-47E9-B2FF-6A2FF51B8423}" presName="childText" presStyleLbl="revTx" presStyleIdx="1" presStyleCnt="4">
        <dgm:presLayoutVars>
          <dgm:bulletEnabled val="1"/>
        </dgm:presLayoutVars>
      </dgm:prSet>
      <dgm:spPr/>
    </dgm:pt>
    <dgm:pt modelId="{55A57186-7932-4212-B2E6-E3673480FBE2}" type="pres">
      <dgm:prSet presAssocID="{3CACE22C-5088-409A-A95D-FD06758542B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4551EC0-8095-4F6B-9C1E-9FF6913A8151}" type="pres">
      <dgm:prSet presAssocID="{3CACE22C-5088-409A-A95D-FD06758542B1}" presName="childText" presStyleLbl="revTx" presStyleIdx="2" presStyleCnt="4">
        <dgm:presLayoutVars>
          <dgm:bulletEnabled val="1"/>
        </dgm:presLayoutVars>
      </dgm:prSet>
      <dgm:spPr/>
    </dgm:pt>
    <dgm:pt modelId="{E29E3DB9-B441-4889-9D0B-6A9F4239E6F5}" type="pres">
      <dgm:prSet presAssocID="{60C53BA8-5966-49F1-8C22-36C763B0F06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1848916-2FDF-413E-A5E5-24D246A6F87C}" type="pres">
      <dgm:prSet presAssocID="{60C53BA8-5966-49F1-8C22-36C763B0F06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B5FEA03-EC4B-4458-A324-AC46DE2386FA}" type="presOf" srcId="{B10EC827-7087-4133-9A5D-88B20964D4CC}" destId="{7D6B8818-0A6E-4A6B-BB3A-845C822C0CC5}" srcOrd="0" destOrd="0" presId="urn:microsoft.com/office/officeart/2005/8/layout/vList2"/>
    <dgm:cxn modelId="{9D1F1116-FC30-4785-9915-D16111A5F7F4}" srcId="{7373F499-CFC5-47E9-B2FF-6A2FF51B8423}" destId="{AED3BD41-4F97-46C6-901E-82A931601371}" srcOrd="1" destOrd="0" parTransId="{0B482409-6B9D-4863-971C-12558CA30504}" sibTransId="{F0DD7836-B17D-47A6-856B-C0A763D3B215}"/>
    <dgm:cxn modelId="{C1853B1C-16A4-4A21-9F69-1964F5D70209}" srcId="{7373F499-CFC5-47E9-B2FF-6A2FF51B8423}" destId="{CEF13B6F-FC6B-4AFA-9BAF-F2F163CD8FEE}" srcOrd="2" destOrd="0" parTransId="{240CB7B5-8FE0-4F40-9084-13C49FA16BC0}" sibTransId="{DA931D89-E1A5-4CD6-AE53-AE2DC08DCBF3}"/>
    <dgm:cxn modelId="{360FC11F-157A-401A-AA42-D004E5E1B1C8}" srcId="{3CACE22C-5088-409A-A95D-FD06758542B1}" destId="{F98AEF31-993E-467C-B34A-C1031F11F953}" srcOrd="1" destOrd="0" parTransId="{657D2B0C-6735-42A1-BFE7-449E58722B1C}" sibTransId="{41D987CD-CB4D-40A9-9C3A-7A1D2941C490}"/>
    <dgm:cxn modelId="{D2D66B5C-F379-443A-B66B-8EAD33DFE3C2}" type="presOf" srcId="{2AB63DBA-A48F-4D15-91B1-D81BEFFEDC2B}" destId="{31848916-2FDF-413E-A5E5-24D246A6F87C}" srcOrd="0" destOrd="2" presId="urn:microsoft.com/office/officeart/2005/8/layout/vList2"/>
    <dgm:cxn modelId="{5C42B160-CED4-441B-9B31-915F5893C97B}" type="presOf" srcId="{D2A92670-F895-4B64-924B-D1B7F7511118}" destId="{34551EC0-8095-4F6B-9C1E-9FF6913A8151}" srcOrd="0" destOrd="0" presId="urn:microsoft.com/office/officeart/2005/8/layout/vList2"/>
    <dgm:cxn modelId="{1F639E62-035B-4B68-A17A-933968A3C1C3}" type="presOf" srcId="{66C68D9A-9E0A-4F32-9D3F-57FEC2BD3BFA}" destId="{31848916-2FDF-413E-A5E5-24D246A6F87C}" srcOrd="0" destOrd="1" presId="urn:microsoft.com/office/officeart/2005/8/layout/vList2"/>
    <dgm:cxn modelId="{AC0D2D45-3834-4A1A-A16F-C348FCC14568}" type="presOf" srcId="{7373F499-CFC5-47E9-B2FF-6A2FF51B8423}" destId="{EBC55D65-CAF4-46C9-8390-CED4195EF235}" srcOrd="0" destOrd="0" presId="urn:microsoft.com/office/officeart/2005/8/layout/vList2"/>
    <dgm:cxn modelId="{FD155068-7DB7-4912-8764-6BB7C97C9872}" type="presOf" srcId="{D145463B-E8A0-4FF6-ABA3-DC78F7834F3C}" destId="{7D6B8818-0A6E-4A6B-BB3A-845C822C0CC5}" srcOrd="0" destOrd="1" presId="urn:microsoft.com/office/officeart/2005/8/layout/vList2"/>
    <dgm:cxn modelId="{7137C548-480E-4335-9AAB-9853534D4D50}" type="presOf" srcId="{13DAC7F3-58FE-438D-AF47-C3113ABB97D4}" destId="{69026011-0F86-4FD5-9B33-700D482639E7}" srcOrd="0" destOrd="0" presId="urn:microsoft.com/office/officeart/2005/8/layout/vList2"/>
    <dgm:cxn modelId="{210B3E82-14BF-43E1-9D46-58EB5244F6C7}" type="presOf" srcId="{A49E95BE-C714-475C-A8B6-F024AD195819}" destId="{CC055AED-7DE1-4F83-B5E5-E4557A0ADB0D}" srcOrd="0" destOrd="0" presId="urn:microsoft.com/office/officeart/2005/8/layout/vList2"/>
    <dgm:cxn modelId="{ED29A984-80CC-4446-AA8C-08F0CFECB51B}" srcId="{A49E95BE-C714-475C-A8B6-F024AD195819}" destId="{13DAC7F3-58FE-438D-AF47-C3113ABB97D4}" srcOrd="0" destOrd="0" parTransId="{2A2A2BD9-1AFF-4099-8EE0-399C93080D8B}" sibTransId="{E12B9A6E-948E-4EA0-AF0F-EBF317A2FBCC}"/>
    <dgm:cxn modelId="{29CE5E87-CB50-49AE-9A88-5A8D07D44660}" srcId="{A49E95BE-C714-475C-A8B6-F024AD195819}" destId="{60C53BA8-5966-49F1-8C22-36C763B0F06B}" srcOrd="3" destOrd="0" parTransId="{93272B1B-6DAA-46B7-8C46-38EC6CCD9D79}" sibTransId="{9CCF2F0E-0565-43D4-90A9-94B16EE8349B}"/>
    <dgm:cxn modelId="{C411618B-6775-448B-A2F2-A95F9FC04C55}" srcId="{60C53BA8-5966-49F1-8C22-36C763B0F06B}" destId="{ECB740E6-3F67-4EB5-96F9-B4BCCD0B6471}" srcOrd="0" destOrd="0" parTransId="{600A54C5-6F5D-4A03-A0B4-BCF955137772}" sibTransId="{4C3B7969-85E0-47B9-ACCD-461E14F9E5D0}"/>
    <dgm:cxn modelId="{7305C794-4897-40D8-9E7B-1DA583D2AA47}" srcId="{3CACE22C-5088-409A-A95D-FD06758542B1}" destId="{D2A92670-F895-4B64-924B-D1B7F7511118}" srcOrd="0" destOrd="0" parTransId="{D5769978-907C-42E9-9FDA-7F06D2E00A9A}" sibTransId="{6711196C-51D6-410C-9CEC-48201ABED776}"/>
    <dgm:cxn modelId="{BDE3FD94-0E5B-438A-8E20-97640CE8D717}" type="presOf" srcId="{AED3BD41-4F97-46C6-901E-82A931601371}" destId="{F494364F-ED48-4761-85FA-CAF96FA8A795}" srcOrd="0" destOrd="1" presId="urn:microsoft.com/office/officeart/2005/8/layout/vList2"/>
    <dgm:cxn modelId="{E578639C-D3D3-41EF-8045-B0B465BA9014}" type="presOf" srcId="{60C53BA8-5966-49F1-8C22-36C763B0F06B}" destId="{E29E3DB9-B441-4889-9D0B-6A9F4239E6F5}" srcOrd="0" destOrd="0" presId="urn:microsoft.com/office/officeart/2005/8/layout/vList2"/>
    <dgm:cxn modelId="{31A7B3A8-B61A-4880-96C9-613E02BDC25D}" srcId="{A49E95BE-C714-475C-A8B6-F024AD195819}" destId="{3CACE22C-5088-409A-A95D-FD06758542B1}" srcOrd="2" destOrd="0" parTransId="{C34F47CF-59EA-4A92-A14E-AA5ECBC51A68}" sibTransId="{F1B625D0-2849-4785-BCD7-101B5C136145}"/>
    <dgm:cxn modelId="{13B8C8A8-DF2D-4D33-B792-3E89F0AEBAD9}" type="presOf" srcId="{F98AEF31-993E-467C-B34A-C1031F11F953}" destId="{34551EC0-8095-4F6B-9C1E-9FF6913A8151}" srcOrd="0" destOrd="1" presId="urn:microsoft.com/office/officeart/2005/8/layout/vList2"/>
    <dgm:cxn modelId="{E63DE6B0-3D96-41D3-8B86-3976A70C5D1F}" srcId="{13DAC7F3-58FE-438D-AF47-C3113ABB97D4}" destId="{D145463B-E8A0-4FF6-ABA3-DC78F7834F3C}" srcOrd="1" destOrd="0" parTransId="{0565970F-7DD4-472C-A866-B6935F526B70}" sibTransId="{9B23A87C-3FFF-434E-A37E-C62EE0671CE8}"/>
    <dgm:cxn modelId="{C7834DBA-9F70-422B-B37A-148ED0E6FF03}" type="presOf" srcId="{5FBB36B9-FF70-49A8-A804-369EF0D67477}" destId="{F494364F-ED48-4761-85FA-CAF96FA8A795}" srcOrd="0" destOrd="0" presId="urn:microsoft.com/office/officeart/2005/8/layout/vList2"/>
    <dgm:cxn modelId="{240B18C9-8412-4F76-8402-C67E6ADC0892}" srcId="{A49E95BE-C714-475C-A8B6-F024AD195819}" destId="{7373F499-CFC5-47E9-B2FF-6A2FF51B8423}" srcOrd="1" destOrd="0" parTransId="{08E26457-FE98-4A14-BA62-82EA732D233E}" sibTransId="{8D50568A-247C-49F2-9B78-B4ACB2FC6294}"/>
    <dgm:cxn modelId="{42C471D3-1D2E-437C-9460-9E597B766830}" srcId="{13DAC7F3-58FE-438D-AF47-C3113ABB97D4}" destId="{B10EC827-7087-4133-9A5D-88B20964D4CC}" srcOrd="0" destOrd="0" parTransId="{B7340D2B-06DA-4AFF-8F27-601B7CDECB99}" sibTransId="{51324394-6B2F-4E0B-9F19-086A5766CC7C}"/>
    <dgm:cxn modelId="{491348DE-7B88-4C25-8189-6CFE0C0BA8CD}" srcId="{7373F499-CFC5-47E9-B2FF-6A2FF51B8423}" destId="{5FBB36B9-FF70-49A8-A804-369EF0D67477}" srcOrd="0" destOrd="0" parTransId="{C04A9D6B-9972-48BC-BFA0-8ED3E9E1DD90}" sibTransId="{6CE88653-69C8-4F86-8D51-856C1C572A8C}"/>
    <dgm:cxn modelId="{0A2E6ADE-281D-400C-AA23-AEF37FDDE9A5}" type="presOf" srcId="{ECB740E6-3F67-4EB5-96F9-B4BCCD0B6471}" destId="{31848916-2FDF-413E-A5E5-24D246A6F87C}" srcOrd="0" destOrd="0" presId="urn:microsoft.com/office/officeart/2005/8/layout/vList2"/>
    <dgm:cxn modelId="{F0595AE7-AD0F-4BDE-A47C-B4EBFE196121}" srcId="{60C53BA8-5966-49F1-8C22-36C763B0F06B}" destId="{2AB63DBA-A48F-4D15-91B1-D81BEFFEDC2B}" srcOrd="2" destOrd="0" parTransId="{30B4B7E8-3120-4704-AB27-8CE56A877201}" sibTransId="{86065B61-713D-456F-9B02-8139559CC52A}"/>
    <dgm:cxn modelId="{4887BFF9-2600-4C52-9887-79679792CBDF}" type="presOf" srcId="{3CACE22C-5088-409A-A95D-FD06758542B1}" destId="{55A57186-7932-4212-B2E6-E3673480FBE2}" srcOrd="0" destOrd="0" presId="urn:microsoft.com/office/officeart/2005/8/layout/vList2"/>
    <dgm:cxn modelId="{403A15FE-E3E8-44D2-80F7-9100979F69F5}" type="presOf" srcId="{CEF13B6F-FC6B-4AFA-9BAF-F2F163CD8FEE}" destId="{F494364F-ED48-4761-85FA-CAF96FA8A795}" srcOrd="0" destOrd="2" presId="urn:microsoft.com/office/officeart/2005/8/layout/vList2"/>
    <dgm:cxn modelId="{9F86DAFF-F506-4859-B5F5-C2AE27C918C4}" srcId="{60C53BA8-5966-49F1-8C22-36C763B0F06B}" destId="{66C68D9A-9E0A-4F32-9D3F-57FEC2BD3BFA}" srcOrd="1" destOrd="0" parTransId="{729EFBB7-8DD4-429F-ADA2-E48B794C5409}" sibTransId="{1FFAD243-A7EA-45ED-93E4-C8D98AA07123}"/>
    <dgm:cxn modelId="{E88EC3B9-7997-4FB6-8E5F-D87A21D56B6B}" type="presParOf" srcId="{CC055AED-7DE1-4F83-B5E5-E4557A0ADB0D}" destId="{69026011-0F86-4FD5-9B33-700D482639E7}" srcOrd="0" destOrd="0" presId="urn:microsoft.com/office/officeart/2005/8/layout/vList2"/>
    <dgm:cxn modelId="{FE35421F-1604-43FD-80BB-FCE68076B875}" type="presParOf" srcId="{CC055AED-7DE1-4F83-B5E5-E4557A0ADB0D}" destId="{7D6B8818-0A6E-4A6B-BB3A-845C822C0CC5}" srcOrd="1" destOrd="0" presId="urn:microsoft.com/office/officeart/2005/8/layout/vList2"/>
    <dgm:cxn modelId="{9AF63A36-138A-461E-8DE0-078637734FF8}" type="presParOf" srcId="{CC055AED-7DE1-4F83-B5E5-E4557A0ADB0D}" destId="{EBC55D65-CAF4-46C9-8390-CED4195EF235}" srcOrd="2" destOrd="0" presId="urn:microsoft.com/office/officeart/2005/8/layout/vList2"/>
    <dgm:cxn modelId="{F418DA70-FB05-4917-A0DB-413163AB24F1}" type="presParOf" srcId="{CC055AED-7DE1-4F83-B5E5-E4557A0ADB0D}" destId="{F494364F-ED48-4761-85FA-CAF96FA8A795}" srcOrd="3" destOrd="0" presId="urn:microsoft.com/office/officeart/2005/8/layout/vList2"/>
    <dgm:cxn modelId="{11D6C767-E2B9-4B09-A8E2-9EF17D17FF9F}" type="presParOf" srcId="{CC055AED-7DE1-4F83-B5E5-E4557A0ADB0D}" destId="{55A57186-7932-4212-B2E6-E3673480FBE2}" srcOrd="4" destOrd="0" presId="urn:microsoft.com/office/officeart/2005/8/layout/vList2"/>
    <dgm:cxn modelId="{7070EC4A-9EE2-43FA-A7F6-4B8FBB33CBFE}" type="presParOf" srcId="{CC055AED-7DE1-4F83-B5E5-E4557A0ADB0D}" destId="{34551EC0-8095-4F6B-9C1E-9FF6913A8151}" srcOrd="5" destOrd="0" presId="urn:microsoft.com/office/officeart/2005/8/layout/vList2"/>
    <dgm:cxn modelId="{44EE3F76-E490-41EE-840B-7A44A03B868E}" type="presParOf" srcId="{CC055AED-7DE1-4F83-B5E5-E4557A0ADB0D}" destId="{E29E3DB9-B441-4889-9D0B-6A9F4239E6F5}" srcOrd="6" destOrd="0" presId="urn:microsoft.com/office/officeart/2005/8/layout/vList2"/>
    <dgm:cxn modelId="{27FA2ABC-8F91-499F-AFC3-D200302EC6B0}" type="presParOf" srcId="{CC055AED-7DE1-4F83-B5E5-E4557A0ADB0D}" destId="{31848916-2FDF-413E-A5E5-24D246A6F87C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26011-0F86-4FD5-9B33-700D482639E7}">
      <dsp:nvSpPr>
        <dsp:cNvPr id="0" name=""/>
        <dsp:cNvSpPr/>
      </dsp:nvSpPr>
      <dsp:spPr>
        <a:xfrm>
          <a:off x="0" y="111637"/>
          <a:ext cx="734887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FEL sources</a:t>
          </a:r>
        </a:p>
      </dsp:txBody>
      <dsp:txXfrm>
        <a:off x="31613" y="143250"/>
        <a:ext cx="7285644" cy="584369"/>
      </dsp:txXfrm>
    </dsp:sp>
    <dsp:sp modelId="{7D6B8818-0A6E-4A6B-BB3A-845C822C0CC5}">
      <dsp:nvSpPr>
        <dsp:cNvPr id="0" name=""/>
        <dsp:cNvSpPr/>
      </dsp:nvSpPr>
      <dsp:spPr>
        <a:xfrm>
          <a:off x="0" y="759232"/>
          <a:ext cx="734887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327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Moderate currents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Low emittance</a:t>
          </a:r>
        </a:p>
      </dsp:txBody>
      <dsp:txXfrm>
        <a:off x="0" y="759232"/>
        <a:ext cx="7348870" cy="726570"/>
      </dsp:txXfrm>
    </dsp:sp>
    <dsp:sp modelId="{EBC55D65-CAF4-46C9-8390-CED4195EF235}">
      <dsp:nvSpPr>
        <dsp:cNvPr id="0" name=""/>
        <dsp:cNvSpPr/>
      </dsp:nvSpPr>
      <dsp:spPr>
        <a:xfrm>
          <a:off x="0" y="1485802"/>
          <a:ext cx="734887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Ultrafast electron diffraction/microscopy</a:t>
          </a:r>
        </a:p>
      </dsp:txBody>
      <dsp:txXfrm>
        <a:off x="31613" y="1517415"/>
        <a:ext cx="7285644" cy="584369"/>
      </dsp:txXfrm>
    </dsp:sp>
    <dsp:sp modelId="{F494364F-ED48-4761-85FA-CAF96FA8A795}">
      <dsp:nvSpPr>
        <dsp:cNvPr id="0" name=""/>
        <dsp:cNvSpPr/>
      </dsp:nvSpPr>
      <dsp:spPr>
        <a:xfrm>
          <a:off x="0" y="2133397"/>
          <a:ext cx="7348870" cy="108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327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High brightness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Very low current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Short pulse duration</a:t>
          </a:r>
        </a:p>
      </dsp:txBody>
      <dsp:txXfrm>
        <a:off x="0" y="2133397"/>
        <a:ext cx="7348870" cy="1089854"/>
      </dsp:txXfrm>
    </dsp:sp>
    <dsp:sp modelId="{55A57186-7932-4212-B2E6-E3673480FBE2}">
      <dsp:nvSpPr>
        <dsp:cNvPr id="0" name=""/>
        <dsp:cNvSpPr/>
      </dsp:nvSpPr>
      <dsp:spPr>
        <a:xfrm>
          <a:off x="0" y="3223252"/>
          <a:ext cx="734887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Polarized </a:t>
          </a:r>
        </a:p>
      </dsp:txBody>
      <dsp:txXfrm>
        <a:off x="31613" y="3254865"/>
        <a:ext cx="7285644" cy="584369"/>
      </dsp:txXfrm>
    </dsp:sp>
    <dsp:sp modelId="{34551EC0-8095-4F6B-9C1E-9FF6913A8151}">
      <dsp:nvSpPr>
        <dsp:cNvPr id="0" name=""/>
        <dsp:cNvSpPr/>
      </dsp:nvSpPr>
      <dsp:spPr>
        <a:xfrm>
          <a:off x="0" y="3870847"/>
          <a:ext cx="734887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327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High polarization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High QE</a:t>
          </a:r>
        </a:p>
      </dsp:txBody>
      <dsp:txXfrm>
        <a:off x="0" y="3870847"/>
        <a:ext cx="7348870" cy="726570"/>
      </dsp:txXfrm>
    </dsp:sp>
    <dsp:sp modelId="{E29E3DB9-B441-4889-9D0B-6A9F4239E6F5}">
      <dsp:nvSpPr>
        <dsp:cNvPr id="0" name=""/>
        <dsp:cNvSpPr/>
      </dsp:nvSpPr>
      <dsp:spPr>
        <a:xfrm>
          <a:off x="0" y="4597417"/>
          <a:ext cx="734887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Electron beam for e-cooling</a:t>
          </a:r>
        </a:p>
      </dsp:txBody>
      <dsp:txXfrm>
        <a:off x="31613" y="4629030"/>
        <a:ext cx="7285644" cy="584369"/>
      </dsp:txXfrm>
    </dsp:sp>
    <dsp:sp modelId="{31848916-2FDF-413E-A5E5-24D246A6F87C}">
      <dsp:nvSpPr>
        <dsp:cNvPr id="0" name=""/>
        <dsp:cNvSpPr/>
      </dsp:nvSpPr>
      <dsp:spPr>
        <a:xfrm>
          <a:off x="0" y="5245013"/>
          <a:ext cx="7348870" cy="108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327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High average current (&gt;100mA)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High bunch charge (1nC)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Low emittance</a:t>
          </a:r>
        </a:p>
      </dsp:txBody>
      <dsp:txXfrm>
        <a:off x="0" y="5245013"/>
        <a:ext cx="7348870" cy="1089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D0CE27-58EB-1F11-3FDB-8644B6F884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066409-ADA6-FEDB-0AE5-F7C7DD497F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4BDDF-8F0A-49A3-B2D2-807836476E5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75E90-1D89-C1A0-A2AE-63A4392F1C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EF80E-0343-8CEE-C34D-7320D0667B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27475" y="87582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0DA00-1B02-4F23-A400-882FAC95D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47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2611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2611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r">
              <a:defRPr sz="1200"/>
            </a:lvl1pPr>
          </a:lstStyle>
          <a:p>
            <a:fld id="{CF7B2AC6-81BB-4B19-96D9-F20101DCD3D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1152525"/>
            <a:ext cx="5530850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1" tIns="46150" rIns="92301" bIns="461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437221"/>
            <a:ext cx="5547360" cy="3630454"/>
          </a:xfrm>
          <a:prstGeom prst="rect">
            <a:avLst/>
          </a:prstGeom>
        </p:spPr>
        <p:txBody>
          <a:bodyPr vert="horz" lIns="92301" tIns="46150" rIns="92301" bIns="4615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26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26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r">
              <a:defRPr sz="1200"/>
            </a:lvl1pPr>
          </a:lstStyle>
          <a:p>
            <a:fld id="{30EBE311-714E-4238-9E80-988F19046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15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16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23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73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BA52FA-6C28-4981-B1E1-79E91D6FF3FA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204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13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71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44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2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06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5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86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63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0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05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48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06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65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30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532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21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61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46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361663-F15D-4BFA-B51F-CA82D6A7AA6E}" type="slidenum">
              <a:rPr lang="de-DE" altLang="de-DE" smtClean="0"/>
              <a:pPr>
                <a:defRPr/>
              </a:pPr>
              <a:t>37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1318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1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6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25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A52FA-6C28-4981-B1E1-79E91D6FF3F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63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39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FB76A-6EF1-4344-B84D-07CD68888B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5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9DF2CF-C1C0-AB4A-B4EA-437540EBE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F0D4A1-7ED9-F544-84C8-33AAAA64D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0FBCE9-DF5A-2F47-9E58-4EB3AD84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AFA1F3-3795-FF4B-8F5E-DC8E043A1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C4CBEA-BE06-A64B-AFFB-16FB85BD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62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651B13-0CC7-1B41-A6AC-1809A530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F0B885-5BE8-E04B-B399-0D5299478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111204-DCEE-1945-A1B7-A381FF771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629D8E-47FF-1240-BA01-668485C3F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8E5E9A-257C-C749-A561-3F1EA7808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80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72D7B75-4E2B-D442-97CE-91E44624B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2D0AC93-3C82-9043-90EE-9D87931C0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BC6A24-9482-D043-BA3C-1906BD837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2E3DE7-A115-AB47-AA2A-4A99550A3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13D31E-6233-DC43-935A-AD990BD7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969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4102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42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278016-29BD-9A4A-A21C-C69E3CCAF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87BDBE-5887-294D-B752-85B53B651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D8047D-A71B-9D4E-8CBA-66F2BA05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A79E1D-CEC4-AF40-99C6-FCD338C23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EDFAAF-F603-8044-A9FE-3D887949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972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5DD61-793F-2F40-9D5D-D3E28BD36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6D87BA-BF4E-9643-B97A-2C3A4E782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8E64C6-B257-334D-A497-C70C1C63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85DE36-4824-E64C-B20B-47ADF344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BB359F-BBA8-6744-B91E-D3D5DB8A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65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2E1179-3E6C-A94F-8852-1454A93C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226DD8-9DFF-2148-BE9D-326AF65B7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6E43ED-6911-F94E-8BF3-96E53E06A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087522-6969-D44D-99FF-F7E0C229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99797C-12C5-5744-996B-C5BC02D3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0D2132-7C5D-2C42-BDB7-896BA7B8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033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0C426D-F315-FC4D-BDDC-9912CE91E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FC47E8-911E-924D-9A7C-DE61C9369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3ABAEB6-5F7F-284B-B2E3-4740740B7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0D7B337-4809-1048-ABDE-E6D7BAF29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C64B39E-51DA-1040-AB11-DCF91FF50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4B0ADDA-8BA3-B14A-B111-5C36832A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042597-009B-0142-924D-2FE2CF84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0EF88D9-388E-DF4D-A088-88818C08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21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90C18-884E-554B-ADB4-9F10A140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5F21EB-5FFE-2D45-B1C2-7E26F3904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9DB4D14-47D7-2D49-BEEF-49C84A254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4266DE-D5BA-294C-88E7-53146D6E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16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0EA2ABC-2889-4B41-A6A8-C5291202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7A81E15-D04C-0B49-983D-7EDAF7EAF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2FA6821-484F-8E4D-8D30-5EB576A2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373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FB9D7-0159-9E43-975A-82EC8A7A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3FE2ED-7F19-EB4B-B089-64DF3FA96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FFAB85-A160-C541-9850-77BC4BE48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CE7E63-822C-EB44-8B32-8468F105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E2E963-D490-1B40-9B90-6C6A2301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29D75B-A9A9-604F-86CE-E826D3D2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02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3E445B-5944-AC41-B2E1-621D3F77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5E6FE43-9976-5E4F-9EB1-9046BE70F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DC96049-C012-FD42-8AB3-132662563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23D43E6-B714-904D-A298-E6BEF61FA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97A99C-BE66-604F-B207-4926160B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05E912-71BE-4B49-8DCB-3AFE2412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50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9A531FB-0093-FC58-FCC2-36030F63106F}"/>
              </a:ext>
            </a:extLst>
          </p:cNvPr>
          <p:cNvSpPr/>
          <p:nvPr userDrawn="1"/>
        </p:nvSpPr>
        <p:spPr>
          <a:xfrm>
            <a:off x="-6911" y="-9331"/>
            <a:ext cx="614050" cy="68843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chemeClr val="bg1"/>
              </a:gs>
              <a:gs pos="60000">
                <a:srgbClr val="E5EBF7"/>
              </a:gs>
              <a:gs pos="88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2000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8048FD4-9055-3646-9E83-9836036E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E1F77B-E0A9-FC48-B37D-F497E8AB9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40A770-BAF2-C14F-ADF1-A393ACAEB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652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FAC37-3D87-FE42-B2CF-6799DDA75034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B3EB08-B965-1948-90DA-EEBDFA1B0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880994-BE1E-DC49-9E2C-67689A141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A9AA9A-917E-BF0A-377C-1EA3DF926410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-314734" y="5931037"/>
            <a:ext cx="1160993" cy="688883"/>
            <a:chOff x="4838195" y="4868539"/>
            <a:chExt cx="1185883" cy="703651"/>
          </a:xfrm>
        </p:grpSpPr>
        <p:pic>
          <p:nvPicPr>
            <p:cNvPr id="16" name="Picture 15" descr="C:\Users\monaco\Desktop\cathodes_TESLA\TESLA\photo database\plug 81\81_2\prima della spedizione\foto digitali\DSCN2240.JPG">
              <a:extLst>
                <a:ext uri="{FF2B5EF4-FFF2-40B4-BE49-F238E27FC236}">
                  <a16:creationId xmlns:a16="http://schemas.microsoft.com/office/drawing/2014/main" id="{09D9528A-6C8B-4215-5AF9-3A375AA54E9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 cstate="print"/>
            <a:srcRect l="-573" t="3981" r="-10071" b="238"/>
            <a:stretch/>
          </p:blipFill>
          <p:spPr bwMode="auto">
            <a:xfrm rot="16200000">
              <a:off x="4782841" y="4923893"/>
              <a:ext cx="703651" cy="5929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FA81F4-1E14-FBB6-D673-4B11C44B223E}"/>
                </a:ext>
              </a:extLst>
            </p:cNvPr>
            <p:cNvPicPr/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06" t="16154" r="2362" b="22926"/>
            <a:stretch/>
          </p:blipFill>
          <p:spPr bwMode="auto">
            <a:xfrm>
              <a:off x="5431135" y="4933740"/>
              <a:ext cx="592943" cy="6309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866E3FF-626E-7715-0E48-7407918E9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0"/>
          <a:stretch/>
        </p:blipFill>
        <p:spPr>
          <a:xfrm rot="16200000">
            <a:off x="-1482140" y="3575827"/>
            <a:ext cx="3552225" cy="437631"/>
          </a:xfrm>
          <a:prstGeom prst="rect">
            <a:avLst/>
          </a:prstGeom>
          <a:solidFill>
            <a:srgbClr val="1A64A0"/>
          </a:solidFill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35D6C30-EADD-EE2C-38C6-F9E772ACA241}"/>
              </a:ext>
            </a:extLst>
          </p:cNvPr>
          <p:cNvSpPr txBox="1"/>
          <p:nvPr userDrawn="1"/>
        </p:nvSpPr>
        <p:spPr>
          <a:xfrm rot="16200000">
            <a:off x="-268735" y="1106605"/>
            <a:ext cx="11202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1A64A0"/>
                </a:solidFill>
              </a:rPr>
              <a:t>20-22 Sep 2022</a:t>
            </a:r>
            <a:br>
              <a:rPr lang="en-US" sz="1100" dirty="0">
                <a:solidFill>
                  <a:srgbClr val="1A64A0"/>
                </a:solidFill>
              </a:rPr>
            </a:br>
            <a:r>
              <a:rPr lang="en-US" sz="1100" dirty="0">
                <a:solidFill>
                  <a:srgbClr val="1A64A0"/>
                </a:solidFill>
              </a:rPr>
              <a:t>Milano</a:t>
            </a:r>
          </a:p>
        </p:txBody>
      </p:sp>
      <p:pic>
        <p:nvPicPr>
          <p:cNvPr id="54" name="Picture 5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50B719D-99F2-FD39-EC1C-8157966E0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05"/>
          <a:stretch/>
        </p:blipFill>
        <p:spPr>
          <a:xfrm>
            <a:off x="82147" y="315562"/>
            <a:ext cx="437255" cy="42599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5BCB6C4-9774-4A1F-136B-8C2650C96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r="14100"/>
          <a:stretch/>
        </p:blipFill>
        <p:spPr>
          <a:xfrm>
            <a:off x="6307" y="0"/>
            <a:ext cx="588134" cy="3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5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3.png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12" Type="http://schemas.openxmlformats.org/officeDocument/2006/relationships/image" Target="../media/image4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11" Type="http://schemas.openxmlformats.org/officeDocument/2006/relationships/image" Target="../media/image42.png"/><Relationship Id="rId5" Type="http://schemas.openxmlformats.org/officeDocument/2006/relationships/image" Target="../media/image37.emf"/><Relationship Id="rId10" Type="http://schemas.openxmlformats.org/officeDocument/2006/relationships/image" Target="../media/image41.png"/><Relationship Id="rId4" Type="http://schemas.openxmlformats.org/officeDocument/2006/relationships/image" Target="../media/image36.emf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1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1.png"/><Relationship Id="rId3" Type="http://schemas.openxmlformats.org/officeDocument/2006/relationships/image" Target="../media/image65.png"/><Relationship Id="rId7" Type="http://schemas.openxmlformats.org/officeDocument/2006/relationships/image" Target="../media/image69.tmp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tmp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5.png"/><Relationship Id="rId3" Type="http://schemas.openxmlformats.org/officeDocument/2006/relationships/image" Target="../media/image780.png"/><Relationship Id="rId7" Type="http://schemas.openxmlformats.org/officeDocument/2006/relationships/image" Target="../media/image82.jpe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11" Type="http://schemas.openxmlformats.org/officeDocument/2006/relationships/image" Target="../media/image83.png"/><Relationship Id="rId5" Type="http://schemas.openxmlformats.org/officeDocument/2006/relationships/image" Target="../media/image80.emf"/><Relationship Id="rId10" Type="http://schemas.openxmlformats.org/officeDocument/2006/relationships/image" Target="../media/image34.png"/><Relationship Id="rId4" Type="http://schemas.openxmlformats.org/officeDocument/2006/relationships/image" Target="../media/image79.jpe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11" Type="http://schemas.openxmlformats.org/officeDocument/2006/relationships/image" Target="../media/image83.png"/><Relationship Id="rId5" Type="http://schemas.openxmlformats.org/officeDocument/2006/relationships/image" Target="../media/image88.png"/><Relationship Id="rId10" Type="http://schemas.openxmlformats.org/officeDocument/2006/relationships/image" Target="../media/image34.png"/><Relationship Id="rId4" Type="http://schemas.openxmlformats.org/officeDocument/2006/relationships/image" Target="../media/image87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94.png"/><Relationship Id="rId4" Type="http://schemas.openxmlformats.org/officeDocument/2006/relationships/image" Target="../media/image92.pn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9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9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jp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emf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tmp"/><Relationship Id="rId13" Type="http://schemas.openxmlformats.org/officeDocument/2006/relationships/image" Target="../media/image1420.png"/><Relationship Id="rId18" Type="http://schemas.openxmlformats.org/officeDocument/2006/relationships/image" Target="../media/image147.png"/><Relationship Id="rId3" Type="http://schemas.openxmlformats.org/officeDocument/2006/relationships/image" Target="../media/image136.png"/><Relationship Id="rId21" Type="http://schemas.openxmlformats.org/officeDocument/2006/relationships/image" Target="../media/image150.png"/><Relationship Id="rId7" Type="http://schemas.openxmlformats.org/officeDocument/2006/relationships/image" Target="../media/image140.tmp"/><Relationship Id="rId12" Type="http://schemas.openxmlformats.org/officeDocument/2006/relationships/image" Target="../media/image1410.png"/><Relationship Id="rId17" Type="http://schemas.openxmlformats.org/officeDocument/2006/relationships/image" Target="../media/image14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50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24" Type="http://schemas.openxmlformats.org/officeDocument/2006/relationships/image" Target="../media/image153.png"/><Relationship Id="rId5" Type="http://schemas.openxmlformats.org/officeDocument/2006/relationships/image" Target="../media/image138.png"/><Relationship Id="rId15" Type="http://schemas.openxmlformats.org/officeDocument/2006/relationships/image" Target="../media/image1440.png"/><Relationship Id="rId23" Type="http://schemas.openxmlformats.org/officeDocument/2006/relationships/image" Target="../media/image152.png"/><Relationship Id="rId10" Type="http://schemas.openxmlformats.org/officeDocument/2006/relationships/image" Target="../media/image143.png"/><Relationship Id="rId19" Type="http://schemas.openxmlformats.org/officeDocument/2006/relationships/image" Target="../media/image148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image" Target="../media/image1430.png"/><Relationship Id="rId22" Type="http://schemas.openxmlformats.org/officeDocument/2006/relationships/image" Target="../media/image1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6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tmp"/><Relationship Id="rId5" Type="http://schemas.openxmlformats.org/officeDocument/2006/relationships/image" Target="../media/image116.png"/><Relationship Id="rId4" Type="http://schemas.openxmlformats.org/officeDocument/2006/relationships/image" Target="../media/image1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7.png"/><Relationship Id="rId7" Type="http://schemas.openxmlformats.org/officeDocument/2006/relationships/image" Target="../media/image3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57.jpeg"/><Relationship Id="rId5" Type="http://schemas.openxmlformats.org/officeDocument/2006/relationships/image" Target="../media/image159.jpeg"/><Relationship Id="rId10" Type="http://schemas.openxmlformats.org/officeDocument/2006/relationships/image" Target="../media/image54.jpeg"/><Relationship Id="rId4" Type="http://schemas.openxmlformats.org/officeDocument/2006/relationships/image" Target="../media/image158.png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2.png"/><Relationship Id="rId7" Type="http://schemas.openxmlformats.org/officeDocument/2006/relationships/image" Target="../media/image16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mi1211137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7E6C32-9FF2-FB40-8A28-985FA9A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652" y="2926081"/>
            <a:ext cx="10318281" cy="283331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Review of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recent photocathode advancements</a:t>
            </a:r>
            <a:r>
              <a:rPr lang="en-US" dirty="0"/>
              <a:t> </a:t>
            </a:r>
            <a:endParaRPr lang="it-IT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53FBCE20-A4E6-47A4-A608-9FD6C4F90B2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06056" y="0"/>
            <a:ext cx="11585944" cy="2137144"/>
          </a:xfrm>
          <a:prstGeom prst="rect">
            <a:avLst/>
          </a:prstGeom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3812458" y="6083710"/>
            <a:ext cx="474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>
                <a:solidFill>
                  <a:schemeClr val="tx1">
                    <a:lumMod val="65000"/>
                    <a:lumOff val="35000"/>
                  </a:schemeClr>
                </a:solidFill>
              </a:rPr>
              <a:t>L. Monaco – INFN LASA</a:t>
            </a:r>
            <a:endParaRPr lang="it-IT" i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09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BED8-9D15-22F6-56EC-5E34CE660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11179"/>
          </a:xfrm>
        </p:spPr>
        <p:txBody>
          <a:bodyPr/>
          <a:lstStyle/>
          <a:p>
            <a:r>
              <a:rPr lang="en-US"/>
              <a:t>Study activities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08236-B756-052A-6BD3-9EF2BF637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74" y="829434"/>
            <a:ext cx="6111014" cy="2058940"/>
          </a:xfrm>
        </p:spPr>
        <p:txBody>
          <a:bodyPr/>
          <a:lstStyle/>
          <a:p>
            <a:pPr lvl="1"/>
            <a:endParaRPr lang="en-US"/>
          </a:p>
          <a:p>
            <a:pPr lvl="1"/>
            <a:r>
              <a:rPr lang="en-US"/>
              <a:t>work function lowering</a:t>
            </a:r>
            <a:br>
              <a:rPr lang="en-US"/>
            </a:br>
            <a:r>
              <a:rPr lang="en-US"/>
              <a:t>(increase of QE)</a:t>
            </a:r>
          </a:p>
          <a:p>
            <a:pPr lvl="1"/>
            <a:r>
              <a:rPr lang="en-US"/>
              <a:t>increase of robustness</a:t>
            </a:r>
          </a:p>
          <a:p>
            <a:pPr lvl="1"/>
            <a:r>
              <a:rPr lang="en-US"/>
              <a:t>measured MTE with TESS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CA08B-A6A4-4951-1036-8CBEABED7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584" y="0"/>
            <a:ext cx="2352415" cy="41357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31B592A-2114-60D8-CA44-4FBC89C92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8864" y="73362"/>
            <a:ext cx="1576388" cy="403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D7FE46-1D3F-60D6-A155-741CB8883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735" y="39204"/>
            <a:ext cx="2238116" cy="335375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4C025743-30A0-B0D4-5064-B8ACC70E1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79" y="1115255"/>
            <a:ext cx="3139180" cy="828987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E5230E1A-6322-D605-9A8A-89D40F2C4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80" y="2018861"/>
            <a:ext cx="3755065" cy="155353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5BF427-BCA4-0C10-C483-C7268949777A}"/>
              </a:ext>
            </a:extLst>
          </p:cNvPr>
          <p:cNvSpPr/>
          <p:nvPr/>
        </p:nvSpPr>
        <p:spPr>
          <a:xfrm>
            <a:off x="5651190" y="668673"/>
            <a:ext cx="2665359" cy="41281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QE @ </a:t>
            </a:r>
            <a:r>
              <a:rPr lang="en-US">
                <a:latin typeface="Symbol" panose="05050102010706020507" pitchFamily="18" charset="2"/>
              </a:rPr>
              <a:t>l</a:t>
            </a:r>
            <a:r>
              <a:rPr lang="en-US"/>
              <a:t> = 266nm (4.7 eV)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3276F37-E83A-90B1-8D6B-5B57460FCDEC}"/>
              </a:ext>
            </a:extLst>
          </p:cNvPr>
          <p:cNvSpPr/>
          <p:nvPr/>
        </p:nvSpPr>
        <p:spPr>
          <a:xfrm>
            <a:off x="9055507" y="2120828"/>
            <a:ext cx="764123" cy="55245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462383-3A18-4062-CB19-8AE599A1D851}"/>
              </a:ext>
            </a:extLst>
          </p:cNvPr>
          <p:cNvSpPr txBox="1"/>
          <p:nvPr/>
        </p:nvSpPr>
        <p:spPr>
          <a:xfrm>
            <a:off x="660527" y="688624"/>
            <a:ext cx="4624514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/>
              <a:t>MgO on polycrystalline Cu cathode</a:t>
            </a:r>
          </a:p>
        </p:txBody>
      </p:sp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804BD536-A7F5-6648-5EA5-2FC86421BB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3"/>
          <a:stretch/>
        </p:blipFill>
        <p:spPr>
          <a:xfrm>
            <a:off x="10358267" y="455845"/>
            <a:ext cx="1723968" cy="25687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424726C-5956-6BA9-552D-D0B3E279FF6A}"/>
              </a:ext>
            </a:extLst>
          </p:cNvPr>
          <p:cNvSpPr/>
          <p:nvPr/>
        </p:nvSpPr>
        <p:spPr>
          <a:xfrm>
            <a:off x="9561171" y="663360"/>
            <a:ext cx="771525" cy="41281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XPS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CB6A031-B65C-A349-D38B-06E387C47941}"/>
              </a:ext>
            </a:extLst>
          </p:cNvPr>
          <p:cNvSpPr txBox="1">
            <a:spLocks/>
          </p:cNvSpPr>
          <p:nvPr/>
        </p:nvSpPr>
        <p:spPr>
          <a:xfrm>
            <a:off x="579630" y="3487641"/>
            <a:ext cx="7036253" cy="1548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/>
              <a:t>Ag polycrystalline shows a lower QE degradation </a:t>
            </a:r>
            <a:r>
              <a:rPr lang="en-US" err="1"/>
              <a:t>w.r.t.</a:t>
            </a:r>
            <a:r>
              <a:rPr lang="en-US"/>
              <a:t> single crystal Ag</a:t>
            </a:r>
          </a:p>
          <a:p>
            <a:pPr lvl="1"/>
            <a:r>
              <a:rPr lang="en-US"/>
              <a:t>QE degrades faster under cryogenic condition</a:t>
            </a:r>
            <a:br>
              <a:rPr lang="en-US"/>
            </a:br>
            <a:r>
              <a:rPr lang="en-US"/>
              <a:t>-&gt; at cold, higher sticking of O</a:t>
            </a:r>
            <a:r>
              <a:rPr lang="en-US" baseline="-25000"/>
              <a:t>2</a:t>
            </a:r>
            <a:r>
              <a:rPr lang="en-US"/>
              <a:t> to the surface</a:t>
            </a:r>
          </a:p>
        </p:txBody>
      </p:sp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B8E818A9-2FD6-72F5-AFC2-53D934250C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9528"/>
          <a:stretch/>
        </p:blipFill>
        <p:spPr>
          <a:xfrm>
            <a:off x="8661547" y="3400171"/>
            <a:ext cx="3393439" cy="156910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2F4CCDE-1DFE-23D7-69A4-6A423CDCAFC6}"/>
              </a:ext>
            </a:extLst>
          </p:cNvPr>
          <p:cNvSpPr/>
          <p:nvPr/>
        </p:nvSpPr>
        <p:spPr>
          <a:xfrm>
            <a:off x="7756653" y="3927720"/>
            <a:ext cx="764123" cy="55245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916893-06BC-6BC4-CC36-052F600E3F1A}"/>
              </a:ext>
            </a:extLst>
          </p:cNvPr>
          <p:cNvSpPr txBox="1"/>
          <p:nvPr/>
        </p:nvSpPr>
        <p:spPr>
          <a:xfrm>
            <a:off x="660526" y="2957175"/>
            <a:ext cx="4624515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/>
              <a:t>Ag - Polycrystalline vs single crystal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F5E293-2C07-ED0B-6D6E-ABB9CD5233EE}"/>
              </a:ext>
            </a:extLst>
          </p:cNvPr>
          <p:cNvSpPr txBox="1"/>
          <p:nvPr/>
        </p:nvSpPr>
        <p:spPr>
          <a:xfrm>
            <a:off x="662643" y="5036529"/>
            <a:ext cx="4988547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/>
              <a:t>Femtosecond beam from flat surface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78DB78D2-749E-6A9E-7540-20B7CDA9AF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66708" r="53601" b="26560"/>
          <a:stretch/>
        </p:blipFill>
        <p:spPr>
          <a:xfrm>
            <a:off x="9561171" y="4953021"/>
            <a:ext cx="2567354" cy="46166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8569CDA-924A-F392-E328-9CEE59FFC547}"/>
              </a:ext>
            </a:extLst>
          </p:cNvPr>
          <p:cNvSpPr txBox="1">
            <a:spLocks/>
          </p:cNvSpPr>
          <p:nvPr/>
        </p:nvSpPr>
        <p:spPr>
          <a:xfrm>
            <a:off x="641974" y="5498194"/>
            <a:ext cx="7036253" cy="461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Combine benefit of tip and flat emitters to get femtosecond, few electrons beam with high brightness.</a:t>
            </a:r>
          </a:p>
        </p:txBody>
      </p:sp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3DA3CB74-52B3-4D3E-6EC4-C310193315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38980" r="10859" b="44359"/>
          <a:stretch/>
        </p:blipFill>
        <p:spPr>
          <a:xfrm>
            <a:off x="1206849" y="5890834"/>
            <a:ext cx="4117886" cy="927962"/>
          </a:xfrm>
          <a:prstGeom prst="rect">
            <a:avLst/>
          </a:prstGeom>
        </p:spPr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70577A2-D863-58FA-0E18-439C4EDD0B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39898" r="10381" b="24712"/>
          <a:stretch/>
        </p:blipFill>
        <p:spPr>
          <a:xfrm>
            <a:off x="8250214" y="5470652"/>
            <a:ext cx="2933602" cy="1351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46F33-F968-10B7-26AF-4B764E0A3BBD}"/>
              </a:ext>
            </a:extLst>
          </p:cNvPr>
          <p:cNvSpPr txBox="1"/>
          <p:nvPr/>
        </p:nvSpPr>
        <p:spPr>
          <a:xfrm>
            <a:off x="9113645" y="3204099"/>
            <a:ext cx="2759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L. A .J. </a:t>
            </a:r>
            <a:r>
              <a:rPr lang="en-US" sz="1100" i="1" dirty="0" err="1"/>
              <a:t>Soomary</a:t>
            </a:r>
            <a:r>
              <a:rPr lang="en-US" sz="1100" i="1" dirty="0"/>
              <a:t> et al., THPOPT034, IPAC2022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15EA09-04F9-21E4-C7A7-CA2254764B7D}"/>
              </a:ext>
            </a:extLst>
          </p:cNvPr>
          <p:cNvSpPr txBox="1"/>
          <p:nvPr/>
        </p:nvSpPr>
        <p:spPr>
          <a:xfrm>
            <a:off x="5946443" y="1910264"/>
            <a:ext cx="2646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C. Benjamin et al., MOPOMS025, IPAC2022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0270D4-E4C3-0284-9383-F0316E41127C}"/>
              </a:ext>
            </a:extLst>
          </p:cNvPr>
          <p:cNvSpPr txBox="1"/>
          <p:nvPr/>
        </p:nvSpPr>
        <p:spPr>
          <a:xfrm>
            <a:off x="5326628" y="6585417"/>
            <a:ext cx="2989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C. M. Pierce et al., P3 workshop, November 2021 </a:t>
            </a:r>
          </a:p>
        </p:txBody>
      </p:sp>
    </p:spTree>
    <p:extLst>
      <p:ext uri="{BB962C8B-B14F-4D97-AF65-F5344CB8AC3E}">
        <p14:creationId xmlns:p14="http://schemas.microsoft.com/office/powerpoint/2010/main" val="2664451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7A3F-413E-407F-9BA8-93EB1AC3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Semiconductor Photocathodes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3404A-8EDB-4FF5-BD84-F8958B26B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50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0D6D-52EA-4FD8-B22F-B77D21ABA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3" y="1095744"/>
            <a:ext cx="10990613" cy="5099784"/>
          </a:xfrm>
        </p:spPr>
        <p:txBody>
          <a:bodyPr>
            <a:noAutofit/>
          </a:bodyPr>
          <a:lstStyle/>
          <a:p>
            <a:r>
              <a:rPr lang="en-US" sz="2600">
                <a:solidFill>
                  <a:srgbClr val="FF0000"/>
                </a:solidFill>
              </a:rPr>
              <a:t>High charge</a:t>
            </a:r>
            <a:r>
              <a:rPr lang="en-US" sz="2600"/>
              <a:t>, </a:t>
            </a:r>
            <a:r>
              <a:rPr lang="en-US" sz="2600">
                <a:solidFill>
                  <a:srgbClr val="FF9900"/>
                </a:solidFill>
              </a:rPr>
              <a:t>long pulses </a:t>
            </a:r>
            <a:r>
              <a:rPr lang="en-US" sz="2600"/>
              <a:t>and </a:t>
            </a:r>
            <a:r>
              <a:rPr lang="en-US" sz="2600">
                <a:solidFill>
                  <a:srgbClr val="00B050"/>
                </a:solidFill>
              </a:rPr>
              <a:t>high repetition rate </a:t>
            </a:r>
            <a:r>
              <a:rPr lang="en-US" sz="2600"/>
              <a:t>machines require </a:t>
            </a:r>
            <a:r>
              <a:rPr lang="en-US" sz="2600">
                <a:solidFill>
                  <a:srgbClr val="C00000"/>
                </a:solidFill>
              </a:rPr>
              <a:t>high QE photocathodes</a:t>
            </a:r>
            <a:r>
              <a:rPr lang="en-US" sz="2600" b="1">
                <a:solidFill>
                  <a:srgbClr val="C00000"/>
                </a:solidFill>
              </a:rPr>
              <a:t> </a:t>
            </a:r>
            <a:r>
              <a:rPr lang="en-US" sz="2600"/>
              <a:t>given the limited average laser power to some tens of Watts.</a:t>
            </a:r>
          </a:p>
          <a:p>
            <a:r>
              <a:rPr lang="en-US" sz="2600" b="1" i="1">
                <a:solidFill>
                  <a:schemeClr val="accent6">
                    <a:lumMod val="75000"/>
                  </a:schemeClr>
                </a:solidFill>
              </a:rPr>
              <a:t>Semiconductor</a:t>
            </a:r>
            <a:r>
              <a:rPr lang="en-US" sz="2600" b="1" i="1">
                <a:solidFill>
                  <a:srgbClr val="00B050"/>
                </a:solidFill>
              </a:rPr>
              <a:t> </a:t>
            </a:r>
            <a:r>
              <a:rPr lang="en-US" sz="2600"/>
              <a:t>photocathodes have high QE, but they are sensitive to gas exposition and require UHV conditions.</a:t>
            </a:r>
          </a:p>
          <a:p>
            <a:pPr marL="0" indent="0">
              <a:buNone/>
            </a:pPr>
            <a:r>
              <a:rPr lang="en-US" sz="2600"/>
              <a:t>   Their use in Gun requires also:</a:t>
            </a:r>
          </a:p>
          <a:p>
            <a:pPr lvl="1"/>
            <a:r>
              <a:rPr lang="en-US" sz="2600">
                <a:solidFill>
                  <a:srgbClr val="00B050"/>
                </a:solidFill>
              </a:rPr>
              <a:t>QE uniformity</a:t>
            </a:r>
          </a:p>
          <a:p>
            <a:pPr lvl="1"/>
            <a:r>
              <a:rPr lang="en-US" sz="2600"/>
              <a:t>Low dark current</a:t>
            </a:r>
          </a:p>
          <a:p>
            <a:pPr lvl="1"/>
            <a:r>
              <a:rPr lang="en-US" sz="2600">
                <a:solidFill>
                  <a:srgbClr val="00B050"/>
                </a:solidFill>
              </a:rPr>
              <a:t>Long operative lifetime</a:t>
            </a:r>
          </a:p>
          <a:p>
            <a:pPr lvl="1"/>
            <a:r>
              <a:rPr lang="en-US" sz="2600">
                <a:solidFill>
                  <a:srgbClr val="00B050"/>
                </a:solidFill>
              </a:rPr>
              <a:t>Stable operation along </a:t>
            </a:r>
            <a:br>
              <a:rPr lang="en-US" sz="2600">
                <a:solidFill>
                  <a:srgbClr val="00B050"/>
                </a:solidFill>
              </a:rPr>
            </a:br>
            <a:r>
              <a:rPr lang="en-US" sz="2600">
                <a:solidFill>
                  <a:srgbClr val="00B050"/>
                </a:solidFill>
              </a:rPr>
              <a:t>the train</a:t>
            </a:r>
          </a:p>
          <a:p>
            <a:pPr lvl="1"/>
            <a:r>
              <a:rPr lang="en-US" sz="2600"/>
              <a:t>Fast response time</a:t>
            </a:r>
          </a:p>
          <a:p>
            <a:pPr lvl="1"/>
            <a:r>
              <a:rPr lang="en-US" sz="2600"/>
              <a:t>Low thermal emittance</a:t>
            </a:r>
            <a:r>
              <a:rPr lang="en-US" sz="2200"/>
              <a:t> </a:t>
            </a:r>
          </a:p>
        </p:txBody>
      </p:sp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9D7D0311-2F0A-A13B-EF61-B9818615C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/>
          <a:stretch/>
        </p:blipFill>
        <p:spPr>
          <a:xfrm>
            <a:off x="5599856" y="2686049"/>
            <a:ext cx="6592144" cy="3919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5E00B-E188-4872-A58B-453184A65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983" y="15829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/>
              <a:t>Introduction</a:t>
            </a:r>
            <a:endParaRPr lang="it-IT" sz="4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B4C9B-3730-531A-3EF9-A0D37BD5FFA7}"/>
              </a:ext>
            </a:extLst>
          </p:cNvPr>
          <p:cNvSpPr txBox="1"/>
          <p:nvPr/>
        </p:nvSpPr>
        <p:spPr>
          <a:xfrm>
            <a:off x="7157599" y="6593003"/>
            <a:ext cx="38507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/>
              <a:t>J. Smedley, Snowmass2021 Electron Source Workshop, Feb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86B1D5-3857-CBA6-A0B0-2F4B3DB3D37A}"/>
              </a:ext>
            </a:extLst>
          </p:cNvPr>
          <p:cNvSpPr/>
          <p:nvPr/>
        </p:nvSpPr>
        <p:spPr>
          <a:xfrm>
            <a:off x="6508376" y="2866443"/>
            <a:ext cx="1661032" cy="3059227"/>
          </a:xfrm>
          <a:prstGeom prst="rect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7699C-8F7E-6446-8E5B-3E0F031F925F}"/>
              </a:ext>
            </a:extLst>
          </p:cNvPr>
          <p:cNvSpPr txBox="1"/>
          <p:nvPr/>
        </p:nvSpPr>
        <p:spPr>
          <a:xfrm>
            <a:off x="6614458" y="5019452"/>
            <a:ext cx="1448867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UV</a:t>
            </a:r>
            <a:br>
              <a:rPr lang="it-IT" dirty="0"/>
            </a:br>
            <a:r>
              <a:rPr lang="it-IT" sz="1400" dirty="0"/>
              <a:t>10</a:t>
            </a:r>
            <a:r>
              <a:rPr lang="it-IT" sz="1400" baseline="30000" dirty="0"/>
              <a:t>-9 </a:t>
            </a:r>
            <a:r>
              <a:rPr lang="it-IT" sz="1400" dirty="0"/>
              <a:t>- 10</a:t>
            </a:r>
            <a:r>
              <a:rPr lang="it-IT" sz="1400" baseline="30000" dirty="0"/>
              <a:t>-10</a:t>
            </a:r>
            <a:r>
              <a:rPr lang="it-IT" sz="1400" dirty="0"/>
              <a:t> mbar</a:t>
            </a:r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15FD8-C4EB-5B6C-E409-0990032AE7C5}"/>
              </a:ext>
            </a:extLst>
          </p:cNvPr>
          <p:cNvSpPr/>
          <p:nvPr/>
        </p:nvSpPr>
        <p:spPr>
          <a:xfrm>
            <a:off x="8169407" y="2866445"/>
            <a:ext cx="3503107" cy="3059226"/>
          </a:xfrm>
          <a:prstGeom prst="rect">
            <a:avLst/>
          </a:prstGeom>
          <a:solidFill>
            <a:srgbClr val="ED7D31">
              <a:alpha val="18039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BE01A8-2874-2D77-4ACA-1EED3C7F9D2E}"/>
              </a:ext>
            </a:extLst>
          </p:cNvPr>
          <p:cNvSpPr txBox="1"/>
          <p:nvPr/>
        </p:nvSpPr>
        <p:spPr>
          <a:xfrm>
            <a:off x="8460494" y="5019452"/>
            <a:ext cx="145126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/>
              <a:t>Visible</a:t>
            </a:r>
            <a:br>
              <a:rPr lang="it-IT" dirty="0"/>
            </a:br>
            <a:r>
              <a:rPr lang="it-IT" sz="1400" dirty="0"/>
              <a:t>10</a:t>
            </a:r>
            <a:r>
              <a:rPr lang="it-IT" sz="1400" baseline="30000" dirty="0"/>
              <a:t>-10</a:t>
            </a:r>
            <a:r>
              <a:rPr lang="it-IT" sz="1400" dirty="0">
                <a:solidFill>
                  <a:schemeClr val="bg1"/>
                </a:solidFill>
              </a:rPr>
              <a:t> - </a:t>
            </a:r>
            <a:r>
              <a:rPr lang="it-IT" sz="1400" dirty="0"/>
              <a:t>10</a:t>
            </a:r>
            <a:r>
              <a:rPr lang="it-IT" sz="1400" baseline="30000" dirty="0"/>
              <a:t>-11</a:t>
            </a:r>
            <a:r>
              <a:rPr lang="it-IT" sz="1400" dirty="0"/>
              <a:t> mbar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7463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44B0F-1142-4A23-914B-BB94213A0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Alkali Telluride</a:t>
            </a:r>
            <a:br>
              <a:rPr lang="en-GB"/>
            </a:br>
            <a:r>
              <a:rPr lang="en-GB"/>
              <a:t>C</a:t>
            </a:r>
            <a:r>
              <a:rPr lang="en-GB" baseline="-25000"/>
              <a:t>2</a:t>
            </a:r>
            <a:r>
              <a:rPr lang="en-GB"/>
              <a:t>Te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70DDB-0F95-1B81-65AF-AC0E51AE5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169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AF8AA-E338-41EF-8657-0A60172E8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0" y="-5577"/>
            <a:ext cx="11478772" cy="745568"/>
          </a:xfrm>
        </p:spPr>
        <p:txBody>
          <a:bodyPr>
            <a:normAutofit/>
          </a:bodyPr>
          <a:lstStyle/>
          <a:p>
            <a:r>
              <a:rPr lang="it-IT" sz="4000"/>
              <a:t>INFN LASA Cs</a:t>
            </a:r>
            <a:r>
              <a:rPr lang="it-IT" sz="4000" baseline="-25000"/>
              <a:t>2</a:t>
            </a:r>
            <a:r>
              <a:rPr lang="it-IT" sz="4000"/>
              <a:t>Te </a:t>
            </a:r>
            <a:r>
              <a:rPr lang="it-IT" sz="4000" err="1"/>
              <a:t>Photocathodes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C0F2F-FA44-47E8-B12F-8BEA6472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60" y="642639"/>
            <a:ext cx="11455460" cy="4987333"/>
          </a:xfrm>
        </p:spPr>
        <p:txBody>
          <a:bodyPr/>
          <a:lstStyle/>
          <a:p>
            <a:r>
              <a:rPr lang="en-US" sz="2400"/>
              <a:t>INFN LASA produce Cs</a:t>
            </a:r>
            <a:r>
              <a:rPr lang="en-US" sz="2400" baseline="-25000"/>
              <a:t>2</a:t>
            </a:r>
            <a:r>
              <a:rPr lang="en-US" sz="2400"/>
              <a:t>Te photocathode since 90s and it’s a reference lab for this activity</a:t>
            </a:r>
          </a:p>
          <a:p>
            <a:r>
              <a:rPr lang="en-US" sz="2400"/>
              <a:t>With a continuos interplay between collaborators and R&amp;D, we today growth cathodes that have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</a:rPr>
              <a:t>few years of operative lifetime </a:t>
            </a:r>
            <a:r>
              <a:rPr lang="en-US" sz="2400"/>
              <a:t>and are a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</a:rPr>
              <a:t>reference </a:t>
            </a:r>
            <a:r>
              <a:rPr lang="en-US" sz="2400"/>
              <a:t>for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</a:rPr>
              <a:t>many accelerator </a:t>
            </a:r>
            <a:r>
              <a:rPr lang="en-US" sz="2400"/>
              <a:t>complex for users. </a:t>
            </a:r>
          </a:p>
          <a:p>
            <a:r>
              <a:rPr lang="en-US" sz="2400"/>
              <a:t>More than </a:t>
            </a:r>
            <a:r>
              <a:rPr lang="en-US" sz="2400">
                <a:solidFill>
                  <a:schemeClr val="accent2"/>
                </a:solidFill>
              </a:rPr>
              <a:t>150 photocathodes </a:t>
            </a:r>
            <a:r>
              <a:rPr lang="en-US" sz="2400"/>
              <a:t>delivered up to now!</a:t>
            </a:r>
          </a:p>
          <a:p>
            <a:r>
              <a:rPr lang="en-US" sz="2400"/>
              <a:t>Cs</a:t>
            </a:r>
            <a:r>
              <a:rPr lang="en-US" sz="2400" baseline="-25000"/>
              <a:t>2</a:t>
            </a:r>
            <a:r>
              <a:rPr lang="en-US" sz="2400"/>
              <a:t>Te photocathodes have been demonstrated 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</a:rPr>
              <a:t>usable</a:t>
            </a:r>
            <a:r>
              <a:rPr lang="en-US" sz="2400"/>
              <a:t> also </a:t>
            </a:r>
            <a:br>
              <a:rPr lang="en-US" sz="2400"/>
            </a:br>
            <a:r>
              <a:rPr lang="en-US" sz="2400"/>
              <a:t>for 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</a:rPr>
              <a:t>CW operation</a:t>
            </a:r>
            <a:r>
              <a:rPr lang="en-US" sz="2400"/>
              <a:t>.</a:t>
            </a:r>
          </a:p>
          <a:p>
            <a:endParaRPr lang="en-US"/>
          </a:p>
        </p:txBody>
      </p:sp>
      <p:pic>
        <p:nvPicPr>
          <p:cNvPr id="55" name="Picture 54" descr="tuoca02_talk.pdf - Adobe Acrobat Pro">
            <a:extLst>
              <a:ext uri="{FF2B5EF4-FFF2-40B4-BE49-F238E27FC236}">
                <a16:creationId xmlns:a16="http://schemas.microsoft.com/office/drawing/2014/main" id="{42A57070-67F2-4DA6-B842-80E0A452B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846" y="3170186"/>
            <a:ext cx="3273520" cy="2415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21BFA89-9846-4949-B20A-FFE28E4F8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84" y="49324"/>
            <a:ext cx="1179436" cy="643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382BE9-60C9-64BD-E87C-E62D4E2D2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60" y="3477276"/>
            <a:ext cx="4307474" cy="3371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4EB4-1043-883D-2498-EFC3D61C5A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789"/>
          <a:stretch/>
        </p:blipFill>
        <p:spPr>
          <a:xfrm>
            <a:off x="9274115" y="2329933"/>
            <a:ext cx="2921458" cy="17271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E6B393-3CD1-841E-9E86-9632811186CF}"/>
              </a:ext>
            </a:extLst>
          </p:cNvPr>
          <p:cNvSpPr txBox="1"/>
          <p:nvPr/>
        </p:nvSpPr>
        <p:spPr>
          <a:xfrm>
            <a:off x="9517128" y="4649848"/>
            <a:ext cx="2475468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dirty="0" err="1"/>
              <a:t>Extracted</a:t>
            </a:r>
            <a:r>
              <a:rPr lang="it-IT" sz="1600" dirty="0"/>
              <a:t> </a:t>
            </a:r>
            <a:r>
              <a:rPr lang="it-IT" sz="1600" dirty="0" err="1"/>
              <a:t>charge</a:t>
            </a:r>
            <a:r>
              <a:rPr lang="it-IT" sz="1600" dirty="0"/>
              <a:t>: 32.2 C</a:t>
            </a:r>
          </a:p>
          <a:p>
            <a:r>
              <a:rPr lang="it-IT" sz="1600" dirty="0"/>
              <a:t>1452 days of </a:t>
            </a:r>
            <a:r>
              <a:rPr lang="it-IT" sz="1600" dirty="0" err="1"/>
              <a:t>operation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61F02-50B0-1A38-596C-36E922D2540E}"/>
              </a:ext>
            </a:extLst>
          </p:cNvPr>
          <p:cNvSpPr txBox="1"/>
          <p:nvPr/>
        </p:nvSpPr>
        <p:spPr>
          <a:xfrm>
            <a:off x="9508744" y="1849796"/>
            <a:ext cx="2537618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1600" dirty="0" err="1"/>
              <a:t>Extracted</a:t>
            </a:r>
            <a:r>
              <a:rPr lang="it-IT" sz="1600" dirty="0"/>
              <a:t> </a:t>
            </a:r>
            <a:r>
              <a:rPr lang="it-IT" sz="1600" dirty="0" err="1"/>
              <a:t>charge</a:t>
            </a:r>
            <a:r>
              <a:rPr lang="it-IT" sz="1600" dirty="0"/>
              <a:t>: ~ 23 C</a:t>
            </a:r>
          </a:p>
          <a:p>
            <a:r>
              <a:rPr lang="it-IT" sz="1600" dirty="0"/>
              <a:t>1063 days of </a:t>
            </a:r>
            <a:r>
              <a:rPr lang="it-IT" sz="1600" dirty="0" err="1"/>
              <a:t>oper</a:t>
            </a:r>
            <a:r>
              <a:rPr lang="it-IT" sz="1600" dirty="0"/>
              <a:t>. </a:t>
            </a:r>
            <a:r>
              <a:rPr lang="it-IT" sz="1600" dirty="0" err="1"/>
              <a:t>until</a:t>
            </a:r>
            <a:r>
              <a:rPr lang="it-IT" sz="1600" dirty="0"/>
              <a:t> </a:t>
            </a:r>
            <a:r>
              <a:rPr lang="it-IT" sz="1600" dirty="0" err="1"/>
              <a:t>now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083541-0F6C-494B-D5E4-C4146F4E8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0505" y="1964397"/>
            <a:ext cx="826673" cy="365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B59CE0-50E7-6872-11BC-9FE6322820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553" b="27174"/>
          <a:stretch/>
        </p:blipFill>
        <p:spPr>
          <a:xfrm>
            <a:off x="9295685" y="5208339"/>
            <a:ext cx="2878387" cy="16406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EE36B22-B4A8-6FFB-CDA1-BC360C8C8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56" y="5166760"/>
            <a:ext cx="420147" cy="4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836EA9D-C498-5C78-C3DA-E7968A478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269" y="4573124"/>
            <a:ext cx="548148" cy="54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503C69-D559-3C6B-33CD-6DFF0E4FDC4E}"/>
              </a:ext>
            </a:extLst>
          </p:cNvPr>
          <p:cNvSpPr txBox="1"/>
          <p:nvPr/>
        </p:nvSpPr>
        <p:spPr>
          <a:xfrm>
            <a:off x="5294729" y="6190136"/>
            <a:ext cx="382829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D. Sertore, Snowmass2021 Electron Source Workshop, Feb 2022</a:t>
            </a:r>
          </a:p>
          <a:p>
            <a:r>
              <a:rPr lang="en-US" sz="1100" i="1" dirty="0"/>
              <a:t>F. Sannibale, TUOCA02, IPAC2016</a:t>
            </a:r>
          </a:p>
          <a:p>
            <a:r>
              <a:rPr lang="en-US" sz="1100" i="1" dirty="0"/>
              <a:t>S. Schreiber et al., TUP07, FEL2022</a:t>
            </a:r>
          </a:p>
        </p:txBody>
      </p:sp>
    </p:spTree>
    <p:extLst>
      <p:ext uri="{BB962C8B-B14F-4D97-AF65-F5344CB8AC3E}">
        <p14:creationId xmlns:p14="http://schemas.microsoft.com/office/powerpoint/2010/main" val="181211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6D4AB2C-1B3D-493A-9E48-ED15E35E3A5B}"/>
              </a:ext>
            </a:extLst>
          </p:cNvPr>
          <p:cNvGrpSpPr>
            <a:grpSpLocks noChangeAspect="1"/>
          </p:cNvGrpSpPr>
          <p:nvPr/>
        </p:nvGrpSpPr>
        <p:grpSpPr>
          <a:xfrm>
            <a:off x="5274245" y="1210205"/>
            <a:ext cx="2388644" cy="3036567"/>
            <a:chOff x="981554" y="654902"/>
            <a:chExt cx="5308880" cy="674892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C05AA5A-9A6A-4C2C-9DDA-5C0C9D20D07E}"/>
                </a:ext>
              </a:extLst>
            </p:cNvPr>
            <p:cNvGrpSpPr/>
            <p:nvPr/>
          </p:nvGrpSpPr>
          <p:grpSpPr>
            <a:xfrm>
              <a:off x="981554" y="654902"/>
              <a:ext cx="5308880" cy="6748923"/>
              <a:chOff x="981554" y="654902"/>
              <a:chExt cx="5308880" cy="674892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8235DFB-07C3-4660-882E-7CA3FC3EB3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30" t="1644" r="5604" b="3298"/>
              <a:stretch/>
            </p:blipFill>
            <p:spPr>
              <a:xfrm>
                <a:off x="1031264" y="5129717"/>
                <a:ext cx="5259170" cy="2274108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6E005DC-D867-4323-AEEC-C4AEA955615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1554" y="654902"/>
                <a:ext cx="5308877" cy="4254132"/>
                <a:chOff x="978090" y="900752"/>
                <a:chExt cx="4899546" cy="3926126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19876DA8-B997-4E9F-9B9F-0136969459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670" t="4214" r="4481" b="3053"/>
                <a:stretch/>
              </p:blipFill>
              <p:spPr>
                <a:xfrm>
                  <a:off x="978090" y="900752"/>
                  <a:ext cx="4899546" cy="1833348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CC578C8D-9032-4BA4-8B4F-BB6149A61A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312" t="4060" r="5337" b="34"/>
                <a:stretch/>
              </p:blipFill>
              <p:spPr>
                <a:xfrm>
                  <a:off x="1023967" y="2943753"/>
                  <a:ext cx="4853669" cy="1883125"/>
                </a:xfrm>
                <a:prstGeom prst="rect">
                  <a:avLst/>
                </a:prstGeom>
              </p:spPr>
            </p:pic>
          </p:grp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7E12B8-DDE1-4444-88AE-B7DA289C364F}"/>
                </a:ext>
              </a:extLst>
            </p:cNvPr>
            <p:cNvSpPr/>
            <p:nvPr/>
          </p:nvSpPr>
          <p:spPr>
            <a:xfrm>
              <a:off x="4430055" y="5254297"/>
              <a:ext cx="1369855" cy="1759180"/>
            </a:xfrm>
            <a:prstGeom prst="rect">
              <a:avLst/>
            </a:prstGeom>
            <a:solidFill>
              <a:srgbClr val="00B05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CA1772-447A-40BD-A974-00BE7E4C88B4}"/>
                </a:ext>
              </a:extLst>
            </p:cNvPr>
            <p:cNvSpPr/>
            <p:nvPr/>
          </p:nvSpPr>
          <p:spPr>
            <a:xfrm>
              <a:off x="1445500" y="2929462"/>
              <a:ext cx="1605063" cy="1757747"/>
            </a:xfrm>
            <a:prstGeom prst="rect">
              <a:avLst/>
            </a:prstGeom>
            <a:solidFill>
              <a:srgbClr val="C0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B0645D-0999-4211-B866-CEF49F3984C9}"/>
                </a:ext>
              </a:extLst>
            </p:cNvPr>
            <p:cNvSpPr/>
            <p:nvPr/>
          </p:nvSpPr>
          <p:spPr>
            <a:xfrm>
              <a:off x="1431352" y="5255732"/>
              <a:ext cx="1605063" cy="1757747"/>
            </a:xfrm>
            <a:prstGeom prst="rect">
              <a:avLst/>
            </a:prstGeom>
            <a:solidFill>
              <a:srgbClr val="C0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C3FCF67-6943-41ED-9671-F7CACEE74E49}"/>
                </a:ext>
              </a:extLst>
            </p:cNvPr>
            <p:cNvSpPr/>
            <p:nvPr/>
          </p:nvSpPr>
          <p:spPr>
            <a:xfrm>
              <a:off x="1445501" y="713156"/>
              <a:ext cx="1605064" cy="1757746"/>
            </a:xfrm>
            <a:prstGeom prst="rect">
              <a:avLst/>
            </a:prstGeom>
            <a:solidFill>
              <a:srgbClr val="C0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FFC233B-C094-42A1-94D7-CEFDC7FF34DB}"/>
                </a:ext>
              </a:extLst>
            </p:cNvPr>
            <p:cNvSpPr/>
            <p:nvPr/>
          </p:nvSpPr>
          <p:spPr>
            <a:xfrm>
              <a:off x="3049531" y="2929462"/>
              <a:ext cx="1399223" cy="1758879"/>
            </a:xfrm>
            <a:prstGeom prst="rect">
              <a:avLst/>
            </a:prstGeom>
            <a:solidFill>
              <a:srgbClr val="0070C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5F4C48C-886E-4F00-A41F-5E6A96FCE0F6}"/>
                </a:ext>
              </a:extLst>
            </p:cNvPr>
            <p:cNvSpPr/>
            <p:nvPr/>
          </p:nvSpPr>
          <p:spPr>
            <a:xfrm>
              <a:off x="3035383" y="5254600"/>
              <a:ext cx="1399223" cy="1758879"/>
            </a:xfrm>
            <a:prstGeom prst="rect">
              <a:avLst/>
            </a:prstGeom>
            <a:solidFill>
              <a:srgbClr val="0070C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F93CA-B666-4EE0-AED7-7EAD9D78B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40" y="567066"/>
            <a:ext cx="11455460" cy="58506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Deposition system is equipped with a “</a:t>
            </a:r>
            <a:r>
              <a:rPr lang="en-US" sz="2400" dirty="0" err="1"/>
              <a:t>multiwave</a:t>
            </a:r>
            <a:r>
              <a:rPr lang="en-US" sz="2400" dirty="0"/>
              <a:t>” diagnostics for the monitoring of optical parameters and QE during cathode growth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" dirty="0"/>
          </a:p>
          <a:p>
            <a:pPr marL="0" indent="0">
              <a:buNone/>
            </a:pPr>
            <a:r>
              <a:rPr lang="en-US" sz="2400" dirty="0"/>
              <a:t>Measurements at PITZ and FLASH RF gun provide feedback to production process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it-IT" sz="2400" dirty="0"/>
          </a:p>
          <a:p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lvl="2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42A1B-1E8F-4DB8-89C9-7F73EDD0F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0" y="-5577"/>
            <a:ext cx="11478772" cy="655960"/>
          </a:xfrm>
        </p:spPr>
        <p:txBody>
          <a:bodyPr>
            <a:normAutofit/>
          </a:bodyPr>
          <a:lstStyle/>
          <a:p>
            <a:r>
              <a:rPr lang="it-IT" sz="4000" dirty="0" err="1"/>
              <a:t>Photocathode</a:t>
            </a:r>
            <a:r>
              <a:rPr lang="it-IT" sz="4000" dirty="0"/>
              <a:t> </a:t>
            </a:r>
            <a:r>
              <a:rPr lang="it-IT" sz="4000" dirty="0" err="1"/>
              <a:t>Fundamental</a:t>
            </a:r>
            <a:r>
              <a:rPr lang="it-IT" sz="4000" dirty="0"/>
              <a:t> R&amp;D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85186-6248-43B3-B795-AF73F1D5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8257"/>
            <a:ext cx="2743200" cy="365125"/>
          </a:xfrm>
        </p:spPr>
        <p:txBody>
          <a:bodyPr/>
          <a:lstStyle/>
          <a:p>
            <a:fld id="{04C9B3F7-442F-44E1-8CDE-96AB193CDDE0}" type="slidenum">
              <a:rPr lang="it-IT" smtClean="0"/>
              <a:pPr/>
              <a:t>15</a:t>
            </a:fld>
            <a:endParaRPr lang="it-IT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70C681D-566D-4920-9354-997114BAF2BF}"/>
              </a:ext>
            </a:extLst>
          </p:cNvPr>
          <p:cNvGrpSpPr>
            <a:grpSpLocks noChangeAspect="1"/>
          </p:cNvGrpSpPr>
          <p:nvPr/>
        </p:nvGrpSpPr>
        <p:grpSpPr>
          <a:xfrm>
            <a:off x="1214802" y="1600279"/>
            <a:ext cx="2844034" cy="2612025"/>
            <a:chOff x="4549191" y="1004024"/>
            <a:chExt cx="3374916" cy="309960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B1BDD68-E36B-475C-B11D-302F4A5FD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9191" y="1004024"/>
              <a:ext cx="3374916" cy="3099601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542C8D-4018-4DD6-8A95-823E50E738A6}"/>
                </a:ext>
              </a:extLst>
            </p:cNvPr>
            <p:cNvSpPr/>
            <p:nvPr/>
          </p:nvSpPr>
          <p:spPr>
            <a:xfrm>
              <a:off x="7030043" y="1468370"/>
              <a:ext cx="393830" cy="1641111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203CA4C-F5FC-4195-9117-104CA3EFBC83}"/>
              </a:ext>
            </a:extLst>
          </p:cNvPr>
          <p:cNvGrpSpPr>
            <a:grpSpLocks noChangeAspect="1"/>
          </p:cNvGrpSpPr>
          <p:nvPr/>
        </p:nvGrpSpPr>
        <p:grpSpPr>
          <a:xfrm>
            <a:off x="8304623" y="1231958"/>
            <a:ext cx="3063885" cy="2783129"/>
            <a:chOff x="905069" y="3223042"/>
            <a:chExt cx="3849401" cy="349666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395D37D-7854-4206-B5AC-E4110D91EA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5069" y="3471404"/>
              <a:ext cx="3793414" cy="3248302"/>
              <a:chOff x="7461730" y="2421214"/>
              <a:chExt cx="4045624" cy="3596023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B1F9CF9E-800E-4F8D-B200-12F529A2FA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97" t="2051" r="5046" b="4470"/>
              <a:stretch/>
            </p:blipFill>
            <p:spPr>
              <a:xfrm>
                <a:off x="7461730" y="2421214"/>
                <a:ext cx="4045624" cy="3596023"/>
              </a:xfrm>
              <a:prstGeom prst="rect">
                <a:avLst/>
              </a:prstGeom>
            </p:spPr>
          </p:pic>
          <p:sp>
            <p:nvSpPr>
              <p:cNvPr id="46" name="TextBox 50">
                <a:extLst>
                  <a:ext uri="{FF2B5EF4-FFF2-40B4-BE49-F238E27FC236}">
                    <a16:creationId xmlns:a16="http://schemas.microsoft.com/office/drawing/2014/main" id="{3AAC7858-BE0E-4161-B79E-30598062B2BA}"/>
                  </a:ext>
                </a:extLst>
              </p:cNvPr>
              <p:cNvSpPr txBox="1"/>
              <p:nvPr/>
            </p:nvSpPr>
            <p:spPr>
              <a:xfrm>
                <a:off x="7830064" y="5570286"/>
                <a:ext cx="703809" cy="3104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800" b="1" i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Te dep.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17D2992-54A0-4079-82F2-52AE0B45E6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1319" y="5436458"/>
                <a:ext cx="492332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2F5A2A1-AA38-4213-8AF2-EF5D9F8393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02199" y="5436458"/>
                <a:ext cx="2557698" cy="0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55">
                <a:extLst>
                  <a:ext uri="{FF2B5EF4-FFF2-40B4-BE49-F238E27FC236}">
                    <a16:creationId xmlns:a16="http://schemas.microsoft.com/office/drawing/2014/main" id="{EFD47A79-84F3-41D5-83B9-9D1C289395EE}"/>
                  </a:ext>
                </a:extLst>
              </p:cNvPr>
              <p:cNvSpPr txBox="1"/>
              <p:nvPr/>
            </p:nvSpPr>
            <p:spPr>
              <a:xfrm>
                <a:off x="9597943" y="5176032"/>
                <a:ext cx="844088" cy="2295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800" b="1" i="1">
                    <a:solidFill>
                      <a:schemeClr val="accent2">
                        <a:lumMod val="50000"/>
                      </a:schemeClr>
                    </a:solidFill>
                  </a:rPr>
                  <a:t>Cs dep.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2339BD0-85CB-487E-BD02-96623140F4ED}"/>
                  </a:ext>
                </a:extLst>
              </p:cNvPr>
              <p:cNvSpPr txBox="1"/>
              <p:nvPr/>
            </p:nvSpPr>
            <p:spPr>
              <a:xfrm>
                <a:off x="10019985" y="3713366"/>
                <a:ext cx="1139910" cy="598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1000" i="1"/>
                  <a:t>λ</a:t>
                </a:r>
                <a:r>
                  <a:rPr lang="it-IT" sz="1000" i="1"/>
                  <a:t> = 254 nm </a:t>
                </a:r>
                <a:r>
                  <a:rPr lang="el-GR" sz="100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φ</a:t>
                </a:r>
                <a:r>
                  <a:rPr lang="it-IT" sz="1000" i="1" baseline="-25000"/>
                  <a:t>spot</a:t>
                </a:r>
                <a:r>
                  <a:rPr lang="it-IT" sz="1000" i="1"/>
                  <a:t>=5 mm</a:t>
                </a:r>
                <a:endParaRPr lang="it-IT" sz="1000" i="1" baseline="-25000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3A24029-7D4C-4108-930C-43F982C4F639}"/>
                  </a:ext>
                </a:extLst>
              </p:cNvPr>
              <p:cNvGrpSpPr/>
              <p:nvPr/>
            </p:nvGrpSpPr>
            <p:grpSpPr>
              <a:xfrm>
                <a:off x="8870329" y="2690978"/>
                <a:ext cx="1010719" cy="598757"/>
                <a:chOff x="9291535" y="2749167"/>
                <a:chExt cx="1010719" cy="598757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1094600-15D8-49FA-B785-671C836EACB0}"/>
                    </a:ext>
                  </a:extLst>
                </p:cNvPr>
                <p:cNvSpPr txBox="1"/>
                <p:nvPr/>
              </p:nvSpPr>
              <p:spPr>
                <a:xfrm>
                  <a:off x="9307304" y="2749167"/>
                  <a:ext cx="994950" cy="59875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it-IT" sz="700"/>
                    <a:t>113.2 (5nm)</a:t>
                  </a:r>
                </a:p>
                <a:p>
                  <a:r>
                    <a:rPr lang="it-IT" sz="700"/>
                    <a:t>149.1 (10nm)</a:t>
                  </a:r>
                </a:p>
                <a:p>
                  <a:r>
                    <a:rPr lang="it-IT" sz="700"/>
                    <a:t>146.1 (15nm)</a:t>
                  </a:r>
                </a:p>
              </p:txBody>
            </p: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FBB9D4EB-7905-4356-84E3-6E97F3B51B61}"/>
                    </a:ext>
                  </a:extLst>
                </p:cNvPr>
                <p:cNvGrpSpPr/>
                <p:nvPr/>
              </p:nvGrpSpPr>
              <p:grpSpPr>
                <a:xfrm>
                  <a:off x="9291535" y="2840374"/>
                  <a:ext cx="77740" cy="359825"/>
                  <a:chOff x="9291535" y="2840374"/>
                  <a:chExt cx="77740" cy="359825"/>
                </a:xfrm>
              </p:grpSpPr>
              <p:sp>
                <p:nvSpPr>
                  <p:cNvPr id="60" name="Isosceles Triangle 59">
                    <a:extLst>
                      <a:ext uri="{FF2B5EF4-FFF2-40B4-BE49-F238E27FC236}">
                        <a16:creationId xmlns:a16="http://schemas.microsoft.com/office/drawing/2014/main" id="{B62F610D-1CEB-48CD-8AFB-1D3540238DE3}"/>
                      </a:ext>
                    </a:extLst>
                  </p:cNvPr>
                  <p:cNvSpPr/>
                  <p:nvPr/>
                </p:nvSpPr>
                <p:spPr>
                  <a:xfrm>
                    <a:off x="9291535" y="2840374"/>
                    <a:ext cx="77740" cy="78276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400"/>
                  </a:p>
                </p:txBody>
              </p:sp>
              <p:sp>
                <p:nvSpPr>
                  <p:cNvPr id="61" name="Isosceles Triangle 60">
                    <a:extLst>
                      <a:ext uri="{FF2B5EF4-FFF2-40B4-BE49-F238E27FC236}">
                        <a16:creationId xmlns:a16="http://schemas.microsoft.com/office/drawing/2014/main" id="{2DEC6AB2-33E2-429D-A167-CEAD4C16BF1B}"/>
                      </a:ext>
                    </a:extLst>
                  </p:cNvPr>
                  <p:cNvSpPr/>
                  <p:nvPr/>
                </p:nvSpPr>
                <p:spPr>
                  <a:xfrm>
                    <a:off x="9291535" y="2977868"/>
                    <a:ext cx="77740" cy="78276"/>
                  </a:xfrm>
                  <a:prstGeom prst="triangle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400"/>
                  </a:p>
                </p:txBody>
              </p:sp>
              <p:sp>
                <p:nvSpPr>
                  <p:cNvPr id="62" name="Isosceles Triangle 61">
                    <a:extLst>
                      <a:ext uri="{FF2B5EF4-FFF2-40B4-BE49-F238E27FC236}">
                        <a16:creationId xmlns:a16="http://schemas.microsoft.com/office/drawing/2014/main" id="{32F6C349-512E-489A-8BBA-E9C43FC1A46E}"/>
                      </a:ext>
                    </a:extLst>
                  </p:cNvPr>
                  <p:cNvSpPr/>
                  <p:nvPr/>
                </p:nvSpPr>
                <p:spPr>
                  <a:xfrm>
                    <a:off x="9291535" y="3121923"/>
                    <a:ext cx="77740" cy="78276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400"/>
                  </a:p>
                </p:txBody>
              </p:sp>
            </p:grp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8DBDFECA-C8D0-4F7E-85A3-9DEF03D2E446}"/>
                  </a:ext>
                </a:extLst>
              </p:cNvPr>
              <p:cNvGrpSpPr/>
              <p:nvPr/>
            </p:nvGrpSpPr>
            <p:grpSpPr>
              <a:xfrm>
                <a:off x="10019986" y="2688021"/>
                <a:ext cx="1008026" cy="598757"/>
                <a:chOff x="10019986" y="2688021"/>
                <a:chExt cx="1008026" cy="598757"/>
              </a:xfrm>
            </p:grpSpPr>
            <p:sp>
              <p:nvSpPr>
                <p:cNvPr id="53" name="TextBox 57">
                  <a:extLst>
                    <a:ext uri="{FF2B5EF4-FFF2-40B4-BE49-F238E27FC236}">
                      <a16:creationId xmlns:a16="http://schemas.microsoft.com/office/drawing/2014/main" id="{B805BA76-9FF3-4E40-9E05-B946963F440E}"/>
                    </a:ext>
                  </a:extLst>
                </p:cNvPr>
                <p:cNvSpPr txBox="1"/>
                <p:nvPr/>
              </p:nvSpPr>
              <p:spPr>
                <a:xfrm>
                  <a:off x="10033061" y="2688021"/>
                  <a:ext cx="994951" cy="59875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it-IT" sz="700"/>
                    <a:t>676.1 (5nm)</a:t>
                  </a:r>
                </a:p>
                <a:p>
                  <a:r>
                    <a:rPr lang="it-IT" sz="700"/>
                    <a:t>672.2 (10nm)</a:t>
                  </a:r>
                </a:p>
                <a:p>
                  <a:r>
                    <a:rPr lang="it-IT" sz="700"/>
                    <a:t>678.1 (15nm)</a:t>
                  </a:r>
                </a:p>
              </p:txBody>
            </p: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BEA37C1B-49A0-42C0-8CF8-4DF7CA79D5B0}"/>
                    </a:ext>
                  </a:extLst>
                </p:cNvPr>
                <p:cNvGrpSpPr/>
                <p:nvPr/>
              </p:nvGrpSpPr>
              <p:grpSpPr>
                <a:xfrm>
                  <a:off x="10019986" y="2783470"/>
                  <a:ext cx="70659" cy="360073"/>
                  <a:chOff x="6700057" y="2405251"/>
                  <a:chExt cx="70659" cy="360073"/>
                </a:xfrm>
              </p:grpSpPr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804B1823-C776-4DEB-9B80-F8E3102B7853}"/>
                      </a:ext>
                    </a:extLst>
                  </p:cNvPr>
                  <p:cNvSpPr/>
                  <p:nvPr/>
                </p:nvSpPr>
                <p:spPr>
                  <a:xfrm>
                    <a:off x="6700058" y="2405251"/>
                    <a:ext cx="70658" cy="7315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0BDBA9D3-FDA7-4FA6-A347-6E3BD960EFF1}"/>
                      </a:ext>
                    </a:extLst>
                  </p:cNvPr>
                  <p:cNvSpPr/>
                  <p:nvPr/>
                </p:nvSpPr>
                <p:spPr>
                  <a:xfrm>
                    <a:off x="6700058" y="2547293"/>
                    <a:ext cx="70658" cy="73151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8C8D2988-258D-4620-AB5D-7F0CACA41F4A}"/>
                      </a:ext>
                    </a:extLst>
                  </p:cNvPr>
                  <p:cNvSpPr/>
                  <p:nvPr/>
                </p:nvSpPr>
                <p:spPr>
                  <a:xfrm>
                    <a:off x="6700057" y="2692172"/>
                    <a:ext cx="70658" cy="73152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E385FF5-BF00-4E40-833C-22EF877A9B60}"/>
                </a:ext>
              </a:extLst>
            </p:cNvPr>
            <p:cNvSpPr txBox="1"/>
            <p:nvPr/>
          </p:nvSpPr>
          <p:spPr>
            <a:xfrm>
              <a:off x="1114595" y="3223042"/>
              <a:ext cx="3639875" cy="3605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1200" b="1" i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Reflectivity during production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29679925-B4C7-428E-A9BB-D6B4F35533C1}"/>
              </a:ext>
            </a:extLst>
          </p:cNvPr>
          <p:cNvSpPr txBox="1"/>
          <p:nvPr/>
        </p:nvSpPr>
        <p:spPr>
          <a:xfrm>
            <a:off x="6373667" y="995931"/>
            <a:ext cx="189585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R vs Cs Thickness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A3C4D74-0BA5-4A34-872D-0058C186F89F}"/>
              </a:ext>
            </a:extLst>
          </p:cNvPr>
          <p:cNvSpPr txBox="1"/>
          <p:nvPr/>
        </p:nvSpPr>
        <p:spPr>
          <a:xfrm>
            <a:off x="1111707" y="1302372"/>
            <a:ext cx="274088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QE vs Cs Thickness and </a:t>
            </a:r>
            <a:r>
              <a:rPr lang="en-US">
                <a:latin typeface="Symbol" panose="05050102010706020507" pitchFamily="18" charset="2"/>
              </a:rPr>
              <a:t>l</a:t>
            </a:r>
          </a:p>
        </p:txBody>
      </p:sp>
      <p:pic>
        <p:nvPicPr>
          <p:cNvPr id="67" name="Picture 66" descr="Logo, company name&#10;&#10;Description automatically generated">
            <a:extLst>
              <a:ext uri="{FF2B5EF4-FFF2-40B4-BE49-F238E27FC236}">
                <a16:creationId xmlns:a16="http://schemas.microsoft.com/office/drawing/2014/main" id="{A989A06A-2BC3-4D0E-85B1-1C97C3F824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84" y="49324"/>
            <a:ext cx="1179436" cy="643436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F32FEFD1-3DA0-2678-7DD4-B08CD3DA36DD}"/>
              </a:ext>
            </a:extLst>
          </p:cNvPr>
          <p:cNvGrpSpPr>
            <a:grpSpLocks noChangeAspect="1"/>
          </p:cNvGrpSpPr>
          <p:nvPr/>
        </p:nvGrpSpPr>
        <p:grpSpPr>
          <a:xfrm>
            <a:off x="860450" y="4669638"/>
            <a:ext cx="3972807" cy="2072602"/>
            <a:chOff x="3543215" y="680321"/>
            <a:chExt cx="5638999" cy="2941849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E9FD667-543E-DB9F-523E-1E44863C6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215" y="1152489"/>
              <a:ext cx="3014198" cy="235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72" descr="Chart, line chart&#10;&#10;Description automatically generated">
              <a:extLst>
                <a:ext uri="{FF2B5EF4-FFF2-40B4-BE49-F238E27FC236}">
                  <a16:creationId xmlns:a16="http://schemas.microsoft.com/office/drawing/2014/main" id="{69CFF941-D31F-9531-68F0-D38EA082A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9216" y="823141"/>
              <a:ext cx="2572998" cy="1764343"/>
            </a:xfrm>
            <a:prstGeom prst="rect">
              <a:avLst/>
            </a:prstGeom>
          </p:spPr>
        </p:pic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B387791A-71FB-A492-0A5D-2242B6D32C07}"/>
                </a:ext>
              </a:extLst>
            </p:cNvPr>
            <p:cNvCxnSpPr>
              <a:cxnSpLocks/>
            </p:cNvCxnSpPr>
            <p:nvPr/>
          </p:nvCxnSpPr>
          <p:spPr>
            <a:xfrm>
              <a:off x="6194066" y="1523512"/>
              <a:ext cx="1049460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45C7634-B102-CBB6-F8D4-D7E954656E64}"/>
                </a:ext>
              </a:extLst>
            </p:cNvPr>
            <p:cNvSpPr txBox="1"/>
            <p:nvPr/>
          </p:nvSpPr>
          <p:spPr>
            <a:xfrm>
              <a:off x="7809600" y="1500005"/>
              <a:ext cx="1035088" cy="37132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err="1">
                  <a:latin typeface="Symbol" panose="05050102010706020507" pitchFamily="18" charset="2"/>
                </a:rPr>
                <a:t>s</a:t>
              </a:r>
              <a:r>
                <a:rPr lang="en-US" sz="1100" baseline="-25000" err="1"/>
                <a:t>r</a:t>
              </a:r>
              <a:r>
                <a:rPr lang="en-US" sz="1100"/>
                <a:t>=11nm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0CD96F9-5CEA-2308-5CEB-E13669059E79}"/>
                </a:ext>
              </a:extLst>
            </p:cNvPr>
            <p:cNvCxnSpPr>
              <a:cxnSpLocks/>
            </p:cNvCxnSpPr>
            <p:nvPr/>
          </p:nvCxnSpPr>
          <p:spPr>
            <a:xfrm>
              <a:off x="6194066" y="1900580"/>
              <a:ext cx="818984" cy="880999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B3E528D-79A5-062F-0908-FF8891C5F2FC}"/>
                </a:ext>
              </a:extLst>
            </p:cNvPr>
            <p:cNvSpPr txBox="1"/>
            <p:nvPr/>
          </p:nvSpPr>
          <p:spPr>
            <a:xfrm>
              <a:off x="7047912" y="2713100"/>
              <a:ext cx="1035088" cy="371329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err="1">
                  <a:latin typeface="Symbol" panose="05050102010706020507" pitchFamily="18" charset="2"/>
                </a:rPr>
                <a:t>s</a:t>
              </a:r>
              <a:r>
                <a:rPr lang="en-US" sz="1100" baseline="-25000" err="1"/>
                <a:t>r</a:t>
              </a:r>
              <a:r>
                <a:rPr lang="en-US" sz="1100"/>
                <a:t>=6nm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A8B4D76F-B677-4AEB-C3FA-615040A38BCA}"/>
                </a:ext>
              </a:extLst>
            </p:cNvPr>
            <p:cNvCxnSpPr>
              <a:cxnSpLocks/>
            </p:cNvCxnSpPr>
            <p:nvPr/>
          </p:nvCxnSpPr>
          <p:spPr>
            <a:xfrm>
              <a:off x="6168016" y="2170312"/>
              <a:ext cx="845034" cy="1149007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DA1D50E-3DF8-D359-FB5B-3A76B6D0EABF}"/>
                </a:ext>
              </a:extLst>
            </p:cNvPr>
            <p:cNvSpPr txBox="1"/>
            <p:nvPr/>
          </p:nvSpPr>
          <p:spPr>
            <a:xfrm>
              <a:off x="7047912" y="3250841"/>
              <a:ext cx="1035088" cy="37132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err="1">
                  <a:latin typeface="Symbol" panose="05050102010706020507" pitchFamily="18" charset="2"/>
                </a:rPr>
                <a:t>s</a:t>
              </a:r>
              <a:r>
                <a:rPr lang="en-US" sz="1100" baseline="-25000" err="1"/>
                <a:t>r</a:t>
              </a:r>
              <a:r>
                <a:rPr lang="en-US" sz="1100"/>
                <a:t>=7nm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955F9B4F-7C2B-E651-E189-8258A914906C}"/>
                </a:ext>
              </a:extLst>
            </p:cNvPr>
            <p:cNvSpPr/>
            <p:nvPr/>
          </p:nvSpPr>
          <p:spPr>
            <a:xfrm>
              <a:off x="7013051" y="680321"/>
              <a:ext cx="1817124" cy="310559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Mo (</a:t>
              </a:r>
              <a:r>
                <a:rPr lang="en-US" sz="1100" err="1"/>
                <a:t>R@</a:t>
              </a:r>
              <a:r>
                <a:rPr lang="en-US" sz="1100" err="1">
                  <a:latin typeface="Symbol" panose="05050102010706020507" pitchFamily="18" charset="2"/>
                </a:rPr>
                <a:t>l</a:t>
              </a:r>
              <a:r>
                <a:rPr lang="en-US" sz="1100" err="1"/>
                <a:t>s</a:t>
              </a:r>
              <a:r>
                <a:rPr lang="en-US" sz="1100"/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E768B5-E942-9A03-8250-7E5490073C45}"/>
              </a:ext>
            </a:extLst>
          </p:cNvPr>
          <p:cNvGrpSpPr/>
          <p:nvPr/>
        </p:nvGrpSpPr>
        <p:grpSpPr>
          <a:xfrm>
            <a:off x="4644684" y="4639249"/>
            <a:ext cx="2774516" cy="2026739"/>
            <a:chOff x="4644684" y="4639249"/>
            <a:chExt cx="2774516" cy="2026739"/>
          </a:xfrm>
        </p:grpSpPr>
        <p:pic>
          <p:nvPicPr>
            <p:cNvPr id="82" name="Picture 81" descr="Chart, histogram&#10;&#10;Description automatically generated">
              <a:extLst>
                <a:ext uri="{FF2B5EF4-FFF2-40B4-BE49-F238E27FC236}">
                  <a16:creationId xmlns:a16="http://schemas.microsoft.com/office/drawing/2014/main" id="{AEC53E6A-38AA-CF35-225C-F0B71CB50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747" y="4794508"/>
              <a:ext cx="2480453" cy="18714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53411B5-DB53-3C3E-E50E-CE62DFA02333}"/>
                    </a:ext>
                  </a:extLst>
                </p:cNvPr>
                <p:cNvSpPr txBox="1"/>
                <p:nvPr/>
              </p:nvSpPr>
              <p:spPr>
                <a:xfrm>
                  <a:off x="4644684" y="6249707"/>
                  <a:ext cx="1308173" cy="338554"/>
                </a:xfrm>
                <a:prstGeom prst="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≈185 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𝑓𝑠</m:t>
                        </m:r>
                      </m:oMath>
                    </m:oMathPara>
                  </a14:m>
                  <a:endParaRPr lang="en-US" sz="1600" b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53411B5-DB53-3C3E-E50E-CE62DFA023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4684" y="6249707"/>
                  <a:ext cx="1308173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1DF3E469-06F5-0B48-BA68-9636A168152A}"/>
                </a:ext>
              </a:extLst>
            </p:cNvPr>
            <p:cNvSpPr/>
            <p:nvPr/>
          </p:nvSpPr>
          <p:spPr>
            <a:xfrm>
              <a:off x="4968325" y="4639249"/>
              <a:ext cx="1486613" cy="254072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Response time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8BF21F4-0357-79FD-37F2-AAB6D3D6D69F}"/>
              </a:ext>
            </a:extLst>
          </p:cNvPr>
          <p:cNvGrpSpPr>
            <a:grpSpLocks noChangeAspect="1"/>
          </p:cNvGrpSpPr>
          <p:nvPr/>
        </p:nvGrpSpPr>
        <p:grpSpPr>
          <a:xfrm>
            <a:off x="7549470" y="4644018"/>
            <a:ext cx="4552751" cy="1807008"/>
            <a:chOff x="4547445" y="3666828"/>
            <a:chExt cx="7323792" cy="2906847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59EC36A-FE5C-31D8-07CC-EE495ED0C9E2}"/>
                </a:ext>
              </a:extLst>
            </p:cNvPr>
            <p:cNvSpPr txBox="1"/>
            <p:nvPr/>
          </p:nvSpPr>
          <p:spPr>
            <a:xfrm>
              <a:off x="4554095" y="3704022"/>
              <a:ext cx="3168353" cy="42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100">
                  <a:solidFill>
                    <a:schemeClr val="accent1">
                      <a:lumMod val="50000"/>
                    </a:schemeClr>
                  </a:solidFill>
                </a:rPr>
                <a:t>Thermal emittance vs E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9D772DD-CD4B-009D-B4A6-62E5B4389D56}"/>
                </a:ext>
              </a:extLst>
            </p:cNvPr>
            <p:cNvSpPr txBox="1"/>
            <p:nvPr/>
          </p:nvSpPr>
          <p:spPr>
            <a:xfrm>
              <a:off x="8024286" y="3666828"/>
              <a:ext cx="3733680" cy="69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100">
                  <a:solidFill>
                    <a:schemeClr val="accent1">
                      <a:lumMod val="50000"/>
                    </a:schemeClr>
                  </a:solidFill>
                </a:rPr>
                <a:t>QE map (1</a:t>
              </a:r>
              <a:r>
                <a:rPr lang="en-US" sz="1100" baseline="30000">
                  <a:solidFill>
                    <a:schemeClr val="accent1">
                      <a:lumMod val="50000"/>
                    </a:schemeClr>
                  </a:solidFill>
                </a:rPr>
                <a:t>st</a:t>
              </a:r>
              <a:r>
                <a:rPr lang="en-US" sz="1100">
                  <a:solidFill>
                    <a:schemeClr val="accent1">
                      <a:lumMod val="50000"/>
                    </a:schemeClr>
                  </a:solidFill>
                </a:rPr>
                <a:t> row) and thermal</a:t>
              </a:r>
              <a:br>
                <a:rPr lang="en-US" sz="1100">
                  <a:solidFill>
                    <a:schemeClr val="accent1">
                      <a:lumMod val="50000"/>
                    </a:schemeClr>
                  </a:solidFill>
                </a:rPr>
              </a:br>
              <a:r>
                <a:rPr lang="en-US" sz="1100">
                  <a:solidFill>
                    <a:schemeClr val="accent1">
                      <a:lumMod val="50000"/>
                    </a:schemeClr>
                  </a:solidFill>
                </a:rPr>
                <a:t>emittance map (2</a:t>
              </a:r>
              <a:r>
                <a:rPr lang="en-US" sz="1100" baseline="30000">
                  <a:solidFill>
                    <a:schemeClr val="accent1">
                      <a:lumMod val="50000"/>
                    </a:schemeClr>
                  </a:solidFill>
                </a:rPr>
                <a:t>nd </a:t>
              </a:r>
              <a:r>
                <a:rPr lang="en-US" sz="1100">
                  <a:solidFill>
                    <a:schemeClr val="accent1">
                      <a:lumMod val="50000"/>
                    </a:schemeClr>
                  </a:solidFill>
                </a:rPr>
                <a:t>row)</a:t>
              </a: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C23EDC3-08C6-420A-4498-85D6C78A7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445" y="4120009"/>
              <a:ext cx="2997639" cy="2453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E963D1C-9D40-A61B-2749-C70FAA98C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9599" y="4293305"/>
              <a:ext cx="4061638" cy="2155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E8E7D08-193F-A1B4-AE44-515ACA794272}"/>
              </a:ext>
            </a:extLst>
          </p:cNvPr>
          <p:cNvSpPr txBox="1"/>
          <p:nvPr/>
        </p:nvSpPr>
        <p:spPr>
          <a:xfrm>
            <a:off x="8846424" y="1060072"/>
            <a:ext cx="21323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L. Monaco et al., WEA04, FEL2019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5A745-49BF-0305-FA5F-10676618C7D4}"/>
              </a:ext>
            </a:extLst>
          </p:cNvPr>
          <p:cNvSpPr txBox="1"/>
          <p:nvPr/>
        </p:nvSpPr>
        <p:spPr>
          <a:xfrm>
            <a:off x="736538" y="4546391"/>
            <a:ext cx="2435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D. Sertore et al., THPOPT027, IPAC2022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D7EBF2-4532-0768-FB69-53044B768706}"/>
              </a:ext>
            </a:extLst>
          </p:cNvPr>
          <p:cNvSpPr txBox="1"/>
          <p:nvPr/>
        </p:nvSpPr>
        <p:spPr>
          <a:xfrm>
            <a:off x="4668311" y="6633040"/>
            <a:ext cx="31406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G. </a:t>
            </a:r>
            <a:r>
              <a:rPr lang="fr-FR" sz="1100" i="1" dirty="0" err="1"/>
              <a:t>Loisch</a:t>
            </a:r>
            <a:r>
              <a:rPr lang="fr-FR" sz="1100" i="1" dirty="0"/>
              <a:t> et al., </a:t>
            </a:r>
            <a:r>
              <a:rPr lang="fr-FR" sz="1100" i="1" dirty="0" err="1"/>
              <a:t>Appl</a:t>
            </a:r>
            <a:r>
              <a:rPr lang="fr-FR" sz="1100" i="1" dirty="0"/>
              <a:t>. Phys. </a:t>
            </a:r>
            <a:r>
              <a:rPr lang="fr-FR" sz="1100" i="1" dirty="0" err="1"/>
              <a:t>Lett</a:t>
            </a:r>
            <a:r>
              <a:rPr lang="fr-FR" sz="1100" i="1" dirty="0"/>
              <a:t>. 120, 104102 (2022)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F2BCC9-7B2C-67C8-0AB8-0983F5D93069}"/>
              </a:ext>
            </a:extLst>
          </p:cNvPr>
          <p:cNvSpPr txBox="1"/>
          <p:nvPr/>
        </p:nvSpPr>
        <p:spPr>
          <a:xfrm>
            <a:off x="9763993" y="6454758"/>
            <a:ext cx="21162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P. Huang et al., WEP062, FEL2019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989CDC-7856-C115-B48F-5D1FBBB0AF87}"/>
              </a:ext>
            </a:extLst>
          </p:cNvPr>
          <p:cNvSpPr/>
          <p:nvPr/>
        </p:nvSpPr>
        <p:spPr>
          <a:xfrm>
            <a:off x="10705388" y="3910250"/>
            <a:ext cx="1486613" cy="25407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Response time</a:t>
            </a:r>
          </a:p>
        </p:txBody>
      </p:sp>
    </p:spTree>
    <p:extLst>
      <p:ext uri="{BB962C8B-B14F-4D97-AF65-F5344CB8AC3E}">
        <p14:creationId xmlns:p14="http://schemas.microsoft.com/office/powerpoint/2010/main" val="3893412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ACF0396-0A9B-45E3-A9A2-4D859CBB2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25" y="0"/>
            <a:ext cx="1133475" cy="314325"/>
          </a:xfrm>
          <a:prstGeom prst="rect">
            <a:avLst/>
          </a:prstGeom>
        </p:spPr>
      </p:pic>
      <p:sp>
        <p:nvSpPr>
          <p:cNvPr id="23" name="Textfeld 1">
            <a:extLst>
              <a:ext uri="{FF2B5EF4-FFF2-40B4-BE49-F238E27FC236}">
                <a16:creationId xmlns:a16="http://schemas.microsoft.com/office/drawing/2014/main" id="{818E3D7F-259E-FE72-5CFA-7896DD7F8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654" y="25460"/>
            <a:ext cx="97615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4400">
                <a:latin typeface="+mj-lt"/>
                <a:cs typeface="Arial" charset="0"/>
              </a:rPr>
              <a:t>HZDR SRF Gun Cs</a:t>
            </a:r>
            <a:r>
              <a:rPr lang="en-US" altLang="de-DE" sz="4400" baseline="-25000">
                <a:latin typeface="+mj-lt"/>
                <a:cs typeface="Arial" charset="0"/>
              </a:rPr>
              <a:t>2</a:t>
            </a:r>
            <a:r>
              <a:rPr lang="en-US" altLang="de-DE" sz="4400">
                <a:latin typeface="+mj-lt"/>
                <a:cs typeface="Arial" charset="0"/>
              </a:rPr>
              <a:t>Te on Cu operation </a:t>
            </a:r>
            <a:endParaRPr lang="de-DE" altLang="de-DE" sz="4400">
              <a:latin typeface="+mj-lt"/>
              <a:cs typeface="Arial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1CE5D68-07F8-D331-E43B-375F792769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6" t="3324" r="4185" b="3659"/>
          <a:stretch/>
        </p:blipFill>
        <p:spPr>
          <a:xfrm>
            <a:off x="1017715" y="2521614"/>
            <a:ext cx="2618762" cy="2185959"/>
          </a:xfrm>
          <a:prstGeom prst="rect">
            <a:avLst/>
          </a:prstGeom>
        </p:spPr>
      </p:pic>
      <p:sp>
        <p:nvSpPr>
          <p:cNvPr id="47" name="TextBox 15">
            <a:extLst>
              <a:ext uri="{FF2B5EF4-FFF2-40B4-BE49-F238E27FC236}">
                <a16:creationId xmlns:a16="http://schemas.microsoft.com/office/drawing/2014/main" id="{A148AD29-8944-A2B8-8048-392EF1325F10}"/>
              </a:ext>
            </a:extLst>
          </p:cNvPr>
          <p:cNvSpPr txBox="1"/>
          <p:nvPr/>
        </p:nvSpPr>
        <p:spPr>
          <a:xfrm>
            <a:off x="749934" y="873517"/>
            <a:ext cx="8884552" cy="1611586"/>
          </a:xfrm>
          <a:prstGeom prst="rect">
            <a:avLst/>
          </a:prstGeom>
          <a:noFill/>
        </p:spPr>
        <p:txBody>
          <a:bodyPr wrap="square" tIns="36000" bIns="36000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de-DE" sz="2000" b="1" spc="-1" dirty="0">
                <a:solidFill>
                  <a:prstClr val="black"/>
                </a:solidFill>
                <a:ea typeface="+mn-lt"/>
                <a:cs typeface="Calibri"/>
              </a:rPr>
              <a:t>Switch </a:t>
            </a:r>
            <a:r>
              <a:rPr lang="de-DE" sz="2000" b="1" spc="-1" dirty="0" err="1">
                <a:solidFill>
                  <a:prstClr val="black"/>
                </a:solidFill>
                <a:ea typeface="+mn-lt"/>
                <a:cs typeface="Calibri"/>
              </a:rPr>
              <a:t>from</a:t>
            </a:r>
            <a:r>
              <a:rPr lang="de-DE" sz="2000" b="1" spc="-1" dirty="0">
                <a:solidFill>
                  <a:prstClr val="black"/>
                </a:solidFill>
                <a:ea typeface="+mn-lt"/>
                <a:cs typeface="Calibri"/>
              </a:rPr>
              <a:t> Mo </a:t>
            </a:r>
            <a:r>
              <a:rPr lang="de-DE" sz="2000" b="1" spc="-1" dirty="0" err="1">
                <a:solidFill>
                  <a:prstClr val="black"/>
                </a:solidFill>
                <a:ea typeface="+mn-lt"/>
                <a:cs typeface="Calibri"/>
              </a:rPr>
              <a:t>substrate</a:t>
            </a:r>
            <a:r>
              <a:rPr lang="de-DE" sz="2000" b="1" spc="-1" dirty="0">
                <a:solidFill>
                  <a:prstClr val="black"/>
                </a:solidFill>
                <a:ea typeface="+mn-lt"/>
                <a:cs typeface="Calibri"/>
              </a:rPr>
              <a:t> </a:t>
            </a:r>
            <a:r>
              <a:rPr lang="de-DE" sz="2000" b="1" spc="-1" dirty="0" err="1">
                <a:solidFill>
                  <a:prstClr val="black"/>
                </a:solidFill>
                <a:ea typeface="+mn-lt"/>
                <a:cs typeface="Calibri"/>
              </a:rPr>
              <a:t>to</a:t>
            </a:r>
            <a:r>
              <a:rPr lang="de-DE" sz="2000" b="1" spc="-1" dirty="0">
                <a:solidFill>
                  <a:prstClr val="black"/>
                </a:solidFill>
                <a:ea typeface="+mn-lt"/>
                <a:cs typeface="Calibri"/>
              </a:rPr>
              <a:t> </a:t>
            </a:r>
            <a:r>
              <a:rPr lang="de-DE" sz="2000" b="1" spc="-1" dirty="0" err="1">
                <a:solidFill>
                  <a:prstClr val="black"/>
                </a:solidFill>
                <a:ea typeface="+mn-lt"/>
                <a:cs typeface="Calibri"/>
              </a:rPr>
              <a:t>copper</a:t>
            </a:r>
            <a:r>
              <a:rPr lang="de-DE" sz="2000" b="1" spc="-1" dirty="0">
                <a:solidFill>
                  <a:prstClr val="black"/>
                </a:solidFill>
                <a:ea typeface="+mn-lt"/>
                <a:cs typeface="Calibri"/>
              </a:rPr>
              <a:t> </a:t>
            </a:r>
            <a:r>
              <a:rPr lang="de-DE" sz="2000" b="1" spc="-1" dirty="0" err="1">
                <a:solidFill>
                  <a:prstClr val="black"/>
                </a:solidFill>
                <a:ea typeface="+mn-lt"/>
                <a:cs typeface="Calibri"/>
              </a:rPr>
              <a:t>substrate</a:t>
            </a:r>
            <a:r>
              <a:rPr lang="de-DE" sz="2000" b="1" spc="-1" dirty="0">
                <a:solidFill>
                  <a:prstClr val="black"/>
                </a:solidFill>
                <a:ea typeface="+mn-lt"/>
                <a:cs typeface="Calibri"/>
              </a:rPr>
              <a:t> </a:t>
            </a:r>
            <a:r>
              <a:rPr lang="de-DE" sz="2000" b="1" spc="-1" dirty="0" err="1">
                <a:solidFill>
                  <a:prstClr val="black"/>
                </a:solidFill>
                <a:ea typeface="+mn-lt"/>
                <a:cs typeface="Calibri"/>
              </a:rPr>
              <a:t>for</a:t>
            </a:r>
            <a:r>
              <a:rPr lang="de-DE" sz="2000" b="1" spc="-1" dirty="0">
                <a:solidFill>
                  <a:prstClr val="black"/>
                </a:solidFill>
                <a:ea typeface="+mn-lt"/>
                <a:cs typeface="Calibri"/>
              </a:rPr>
              <a:t> </a:t>
            </a:r>
            <a:r>
              <a:rPr lang="de-DE" sz="2000" b="1" spc="-1" dirty="0" err="1">
                <a:solidFill>
                  <a:prstClr val="black"/>
                </a:solidFill>
                <a:ea typeface="+mn-lt"/>
                <a:cs typeface="Calibri"/>
              </a:rPr>
              <a:t>improving</a:t>
            </a:r>
            <a:r>
              <a:rPr lang="de-DE" sz="2000" b="1" spc="-1" dirty="0">
                <a:solidFill>
                  <a:prstClr val="black"/>
                </a:solidFill>
                <a:ea typeface="+mn-lt"/>
                <a:cs typeface="Calibri"/>
              </a:rPr>
              <a:t> thermal </a:t>
            </a:r>
            <a:r>
              <a:rPr lang="de-DE" sz="2000" b="1" spc="-1" dirty="0" err="1">
                <a:solidFill>
                  <a:prstClr val="black"/>
                </a:solidFill>
                <a:ea typeface="+mn-lt"/>
                <a:cs typeface="Calibri"/>
              </a:rPr>
              <a:t>contact</a:t>
            </a:r>
            <a:endParaRPr lang="de-DE" sz="2000" b="1" spc="-1" dirty="0">
              <a:solidFill>
                <a:prstClr val="black"/>
              </a:solidFill>
              <a:ea typeface="+mn-lt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de-DE" sz="2000" spc="-1" dirty="0">
                <a:solidFill>
                  <a:prstClr val="black"/>
                </a:solidFill>
                <a:ea typeface="+mn-lt"/>
                <a:cs typeface="Calibri"/>
              </a:rPr>
              <a:t>2020.06-2022.02 </a:t>
            </a:r>
            <a:r>
              <a:rPr lang="de-DE" sz="2000" spc="-1" dirty="0" err="1">
                <a:solidFill>
                  <a:prstClr val="black"/>
                </a:solidFill>
                <a:ea typeface="+mn-lt"/>
                <a:cs typeface="Calibri"/>
              </a:rPr>
              <a:t>extracted</a:t>
            </a:r>
            <a:r>
              <a:rPr lang="de-DE" sz="2000" spc="-1" dirty="0">
                <a:solidFill>
                  <a:prstClr val="black"/>
                </a:solidFill>
                <a:ea typeface="+mn-lt"/>
                <a:cs typeface="Calibri"/>
              </a:rPr>
              <a:t> </a:t>
            </a:r>
            <a:r>
              <a:rPr lang="de-DE" sz="2000" b="1" spc="-1" dirty="0">
                <a:solidFill>
                  <a:srgbClr val="FF0000"/>
                </a:solidFill>
                <a:ea typeface="+mn-lt"/>
                <a:cs typeface="Calibri"/>
              </a:rPr>
              <a:t>91.3 C </a:t>
            </a:r>
            <a:r>
              <a:rPr lang="de-DE" sz="2000" spc="-1" dirty="0" err="1">
                <a:solidFill>
                  <a:prstClr val="black"/>
                </a:solidFill>
                <a:ea typeface="+mn-lt"/>
                <a:cs typeface="Calibri"/>
              </a:rPr>
              <a:t>for</a:t>
            </a:r>
            <a:r>
              <a:rPr lang="de-DE" sz="2000" b="1" spc="-1" dirty="0">
                <a:solidFill>
                  <a:srgbClr val="FF0000"/>
                </a:solidFill>
                <a:ea typeface="+mn-lt"/>
                <a:cs typeface="Calibri"/>
              </a:rPr>
              <a:t> </a:t>
            </a:r>
            <a:r>
              <a:rPr lang="de-DE" sz="2000" b="1" spc="-1" dirty="0">
                <a:solidFill>
                  <a:srgbClr val="0070C0"/>
                </a:solidFill>
                <a:ea typeface="+mn-lt"/>
                <a:cs typeface="Calibri"/>
              </a:rPr>
              <a:t>3064 h </a:t>
            </a:r>
            <a:r>
              <a:rPr lang="de-DE" sz="2000" b="1" spc="-1" dirty="0" err="1">
                <a:solidFill>
                  <a:srgbClr val="0070C0"/>
                </a:solidFill>
                <a:ea typeface="+mn-lt"/>
                <a:cs typeface="Calibri"/>
              </a:rPr>
              <a:t>user</a:t>
            </a:r>
            <a:r>
              <a:rPr lang="de-DE" sz="2000" b="1" spc="-1" dirty="0">
                <a:solidFill>
                  <a:srgbClr val="0070C0"/>
                </a:solidFill>
                <a:ea typeface="+mn-lt"/>
                <a:cs typeface="Calibri"/>
              </a:rPr>
              <a:t> beam</a:t>
            </a:r>
            <a:r>
              <a:rPr lang="de-DE" sz="2000" spc="-1" dirty="0">
                <a:solidFill>
                  <a:srgbClr val="0070C0"/>
                </a:solidFill>
                <a:ea typeface="+mn-lt"/>
                <a:cs typeface="Calibri"/>
              </a:rPr>
              <a:t> </a:t>
            </a:r>
            <a:r>
              <a:rPr lang="de-DE" sz="2000" spc="-1" dirty="0">
                <a:ea typeface="+mn-lt"/>
                <a:cs typeface="Calibri"/>
              </a:rPr>
              <a:t>(7 Cs</a:t>
            </a:r>
            <a:r>
              <a:rPr lang="de-DE" sz="2000" spc="-1" baseline="-25000" dirty="0">
                <a:ea typeface="+mn-lt"/>
                <a:cs typeface="Calibri"/>
              </a:rPr>
              <a:t>2</a:t>
            </a:r>
            <a:r>
              <a:rPr lang="de-DE" sz="2000" spc="-1" dirty="0">
                <a:ea typeface="+mn-lt"/>
                <a:cs typeface="Calibri"/>
              </a:rPr>
              <a:t>Te)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de-DE" sz="2000" dirty="0">
                <a:solidFill>
                  <a:prstClr val="black"/>
                </a:solidFill>
              </a:rPr>
              <a:t>Providing 200pC/2.3ps, 50-100kHz (CW)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de-DE" sz="2000" dirty="0">
                <a:solidFill>
                  <a:prstClr val="black"/>
                </a:solidFill>
              </a:rPr>
              <a:t>2-3 </a:t>
            </a:r>
            <a:r>
              <a:rPr lang="de-DE" sz="2000" dirty="0" err="1">
                <a:solidFill>
                  <a:prstClr val="black"/>
                </a:solidFill>
              </a:rPr>
              <a:t>months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lifetime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with</a:t>
            </a:r>
            <a:r>
              <a:rPr lang="de-DE" sz="2000" dirty="0">
                <a:solidFill>
                  <a:prstClr val="black"/>
                </a:solidFill>
              </a:rPr>
              <a:t> QE 0.5%-1%</a:t>
            </a:r>
          </a:p>
          <a:p>
            <a:pPr marL="342900" indent="-342900">
              <a:buFont typeface="Calibri" panose="020F0502020204030204" pitchFamily="34" charset="0"/>
              <a:buChar char="?"/>
              <a:defRPr/>
            </a:pPr>
            <a:r>
              <a:rPr lang="de-DE" sz="2000" dirty="0">
                <a:solidFill>
                  <a:prstClr val="black"/>
                </a:solidFill>
              </a:rPr>
              <a:t>QE </a:t>
            </a:r>
            <a:r>
              <a:rPr lang="de-DE" sz="2000" dirty="0" err="1">
                <a:solidFill>
                  <a:prstClr val="black"/>
                </a:solidFill>
              </a:rPr>
              <a:t>drops</a:t>
            </a:r>
            <a:r>
              <a:rPr lang="de-DE" sz="2000" dirty="0">
                <a:solidFill>
                  <a:prstClr val="black"/>
                </a:solidFill>
              </a:rPr>
              <a:t> down due </a:t>
            </a:r>
            <a:r>
              <a:rPr lang="de-DE" sz="2000" dirty="0" err="1">
                <a:solidFill>
                  <a:prstClr val="black"/>
                </a:solidFill>
              </a:rPr>
              <a:t>to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transport</a:t>
            </a:r>
            <a:r>
              <a:rPr lang="de-DE" sz="2000" dirty="0">
                <a:solidFill>
                  <a:prstClr val="black"/>
                </a:solidFill>
              </a:rPr>
              <a:t>, </a:t>
            </a:r>
            <a:r>
              <a:rPr lang="de-DE" sz="2000" dirty="0" err="1">
                <a:solidFill>
                  <a:prstClr val="black"/>
                </a:solidFill>
              </a:rPr>
              <a:t>multipacting</a:t>
            </a:r>
            <a:r>
              <a:rPr lang="de-DE" sz="2000" dirty="0">
                <a:solidFill>
                  <a:prstClr val="black"/>
                </a:solidFill>
              </a:rPr>
              <a:t> and beam </a:t>
            </a:r>
            <a:r>
              <a:rPr lang="de-DE" sz="2000" dirty="0" err="1">
                <a:solidFill>
                  <a:prstClr val="black"/>
                </a:solidFill>
              </a:rPr>
              <a:t>operation</a:t>
            </a:r>
            <a:endParaRPr lang="de-DE" sz="2000" dirty="0">
              <a:solidFill>
                <a:prstClr val="black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959262F-46E2-0ACB-735F-68FC00214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982" y="2851004"/>
            <a:ext cx="1914097" cy="305534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CED9F76-89C3-1B9F-E590-25D1A9D359EA}"/>
              </a:ext>
            </a:extLst>
          </p:cNvPr>
          <p:cNvSpPr txBox="1"/>
          <p:nvPr/>
        </p:nvSpPr>
        <p:spPr>
          <a:xfrm>
            <a:off x="8987971" y="2330525"/>
            <a:ext cx="3204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 i="1">
                <a:solidFill>
                  <a:srgbClr val="00589C"/>
                </a:solidFill>
                <a:latin typeface="Calibri" pitchFamily="34" charset="0"/>
                <a:cs typeface="Arial" charset="0"/>
              </a:rPr>
              <a:t>Status: </a:t>
            </a:r>
            <a:r>
              <a:rPr lang="de-DE" sz="2400" b="1" i="1" err="1">
                <a:solidFill>
                  <a:srgbClr val="00589C"/>
                </a:solidFill>
                <a:latin typeface="Calibri" pitchFamily="34" charset="0"/>
                <a:cs typeface="Arial" charset="0"/>
              </a:rPr>
              <a:t>stable</a:t>
            </a:r>
            <a:r>
              <a:rPr lang="de-DE" sz="2400" b="1" i="1">
                <a:solidFill>
                  <a:srgbClr val="00589C"/>
                </a:solidFill>
                <a:latin typeface="Calibri" pitchFamily="34" charset="0"/>
                <a:cs typeface="Arial" charset="0"/>
              </a:rPr>
              <a:t> </a:t>
            </a:r>
            <a:r>
              <a:rPr lang="de-DE" sz="2400" b="1" i="1" err="1">
                <a:solidFill>
                  <a:srgbClr val="00589C"/>
                </a:solidFill>
                <a:latin typeface="Calibri" pitchFamily="34" charset="0"/>
                <a:cs typeface="Arial" charset="0"/>
              </a:rPr>
              <a:t>operation</a:t>
            </a:r>
            <a:endParaRPr lang="de-DE" sz="2400" b="1" i="1">
              <a:solidFill>
                <a:srgbClr val="00589C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5231B76-3674-2BE1-11C7-07B2613F02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28"/>
          <a:stretch/>
        </p:blipFill>
        <p:spPr>
          <a:xfrm>
            <a:off x="9112103" y="4009805"/>
            <a:ext cx="1182879" cy="84202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BABF5E9-7057-4474-2CD0-C6935A044675}"/>
              </a:ext>
            </a:extLst>
          </p:cNvPr>
          <p:cNvSpPr txBox="1"/>
          <p:nvPr/>
        </p:nvSpPr>
        <p:spPr>
          <a:xfrm>
            <a:off x="8704482" y="3789608"/>
            <a:ext cx="15905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>
                <a:solidFill>
                  <a:prstClr val="black"/>
                </a:solidFill>
                <a:latin typeface="Calibri" pitchFamily="34" charset="0"/>
                <a:cs typeface="Arial" charset="0"/>
              </a:rPr>
              <a:t>thermal emittance 0.6-1.2 µm</a:t>
            </a:r>
          </a:p>
        </p:txBody>
      </p:sp>
      <p:sp>
        <p:nvSpPr>
          <p:cNvPr id="52" name="Left-Right Arrow 43">
            <a:extLst>
              <a:ext uri="{FF2B5EF4-FFF2-40B4-BE49-F238E27FC236}">
                <a16:creationId xmlns:a16="http://schemas.microsoft.com/office/drawing/2014/main" id="{626CE935-AB73-4269-D8A2-D4C0FA21F763}"/>
              </a:ext>
            </a:extLst>
          </p:cNvPr>
          <p:cNvSpPr/>
          <p:nvPr/>
        </p:nvSpPr>
        <p:spPr>
          <a:xfrm>
            <a:off x="9997165" y="4363581"/>
            <a:ext cx="595634" cy="1506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267E954-491E-CD24-1E8F-5DAC5DB996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012"/>
          <a:stretch/>
        </p:blipFill>
        <p:spPr>
          <a:xfrm>
            <a:off x="9819755" y="504868"/>
            <a:ext cx="1238770" cy="136163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16B822D-665F-E241-5FAE-1964E21C4F88}"/>
              </a:ext>
            </a:extLst>
          </p:cNvPr>
          <p:cNvSpPr txBox="1"/>
          <p:nvPr/>
        </p:nvSpPr>
        <p:spPr>
          <a:xfrm>
            <a:off x="6418265" y="1716147"/>
            <a:ext cx="4856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C00000"/>
                </a:solidFill>
                <a:latin typeface="Calibri" pitchFamily="34" charset="0"/>
                <a:cs typeface="Arial" charset="0"/>
              </a:rPr>
              <a:t>Up </a:t>
            </a:r>
            <a:r>
              <a:rPr lang="de-DE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to</a:t>
            </a:r>
            <a:r>
              <a:rPr lang="de-DE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de-DE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now</a:t>
            </a:r>
            <a:r>
              <a:rPr lang="de-DE">
                <a:solidFill>
                  <a:srgbClr val="C00000"/>
                </a:solidFill>
                <a:latin typeface="Calibri" pitchFamily="34" charset="0"/>
                <a:cs typeface="Arial" charset="0"/>
              </a:rPr>
              <a:t>, 7 Cs</a:t>
            </a:r>
            <a:r>
              <a:rPr lang="de-DE" baseline="-25000">
                <a:solidFill>
                  <a:srgbClr val="C00000"/>
                </a:solidFill>
                <a:latin typeface="Calibri" pitchFamily="34" charset="0"/>
                <a:cs typeface="Arial" charset="0"/>
              </a:rPr>
              <a:t>2</a:t>
            </a:r>
            <a:r>
              <a:rPr lang="de-DE">
                <a:solidFill>
                  <a:srgbClr val="C00000"/>
                </a:solidFill>
                <a:latin typeface="Calibri" pitchFamily="34" charset="0"/>
                <a:cs typeface="Arial" charset="0"/>
              </a:rPr>
              <a:t>Te </a:t>
            </a:r>
            <a:r>
              <a:rPr lang="de-DE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cathodes</a:t>
            </a:r>
            <a:r>
              <a:rPr lang="de-DE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de-DE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have</a:t>
            </a:r>
            <a:r>
              <a:rPr lang="de-DE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de-DE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been</a:t>
            </a:r>
            <a:r>
              <a:rPr lang="de-DE">
                <a:solidFill>
                  <a:srgbClr val="C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de-DE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operated</a:t>
            </a:r>
            <a:r>
              <a:rPr lang="de-DE">
                <a:solidFill>
                  <a:srgbClr val="C00000"/>
                </a:solidFill>
                <a:latin typeface="Calibri" pitchFamily="34" charset="0"/>
                <a:cs typeface="Arial" charset="0"/>
              </a:rPr>
              <a:t> in </a:t>
            </a:r>
            <a:r>
              <a:rPr lang="de-DE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the</a:t>
            </a:r>
            <a:r>
              <a:rPr lang="de-DE">
                <a:solidFill>
                  <a:srgbClr val="C00000"/>
                </a:solidFill>
                <a:latin typeface="Calibri" pitchFamily="34" charset="0"/>
                <a:cs typeface="Arial" charset="0"/>
              </a:rPr>
              <a:t> SRF </a:t>
            </a:r>
            <a:r>
              <a:rPr lang="de-DE" err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gun</a:t>
            </a:r>
            <a:endParaRPr lang="de-DE">
              <a:solidFill>
                <a:srgbClr val="C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C1DF1C0A-7BAF-32AB-26B6-A513585FD3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29"/>
          <a:stretch/>
        </p:blipFill>
        <p:spPr>
          <a:xfrm>
            <a:off x="1017715" y="4785262"/>
            <a:ext cx="2590056" cy="1966467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FABE62-F91A-705C-B29F-5C193F10F6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57" y="2690584"/>
            <a:ext cx="2496868" cy="3981820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61F22241-C5AE-3B27-D6C8-6E6ADA0F10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4"/>
          <a:stretch/>
        </p:blipFill>
        <p:spPr>
          <a:xfrm>
            <a:off x="6318357" y="2753276"/>
            <a:ext cx="3105655" cy="909213"/>
          </a:xfrm>
          <a:prstGeom prst="rect">
            <a:avLst/>
          </a:prstGeom>
        </p:spPr>
      </p:pic>
      <p:pic>
        <p:nvPicPr>
          <p:cNvPr id="24" name="Picture 23" descr="Graphical user interface&#10;&#10;Description automatically generated">
            <a:extLst>
              <a:ext uri="{FF2B5EF4-FFF2-40B4-BE49-F238E27FC236}">
                <a16:creationId xmlns:a16="http://schemas.microsoft.com/office/drawing/2014/main" id="{39F97DA8-6B65-F067-19BF-5594C5F478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67"/>
          <a:stretch/>
        </p:blipFill>
        <p:spPr>
          <a:xfrm>
            <a:off x="6274225" y="5069377"/>
            <a:ext cx="3545530" cy="12867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CF316-286D-D169-3D98-13F5898091C8}"/>
              </a:ext>
            </a:extLst>
          </p:cNvPr>
          <p:cNvSpPr txBox="1"/>
          <p:nvPr/>
        </p:nvSpPr>
        <p:spPr>
          <a:xfrm>
            <a:off x="6300361" y="4710081"/>
            <a:ext cx="2713746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/>
              <a:t>SEM and EDX analysis after usage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75A4F-36D5-BAFA-0816-D4799AC3B718}"/>
              </a:ext>
            </a:extLst>
          </p:cNvPr>
          <p:cNvSpPr txBox="1"/>
          <p:nvPr/>
        </p:nvSpPr>
        <p:spPr>
          <a:xfrm>
            <a:off x="8155189" y="6407663"/>
            <a:ext cx="37273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R. Xiang et al., THPOPT022, IPAC2022</a:t>
            </a:r>
          </a:p>
          <a:p>
            <a:r>
              <a:rPr lang="en-US" sz="1100" i="1" dirty="0"/>
              <a:t>R. Xiang, Snowmass2021 Electron Source Workshop, Feb 2022</a:t>
            </a:r>
          </a:p>
        </p:txBody>
      </p:sp>
    </p:spTree>
    <p:extLst>
      <p:ext uri="{BB962C8B-B14F-4D97-AF65-F5344CB8AC3E}">
        <p14:creationId xmlns:p14="http://schemas.microsoft.com/office/powerpoint/2010/main" val="3731238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613C-1578-2645-A906-40153476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78" y="35902"/>
            <a:ext cx="10515600" cy="754924"/>
          </a:xfrm>
        </p:spPr>
        <p:txBody>
          <a:bodyPr/>
          <a:lstStyle/>
          <a:p>
            <a:r>
              <a:rPr lang="it-IT" dirty="0"/>
              <a:t>Cs</a:t>
            </a:r>
            <a:r>
              <a:rPr lang="it-IT" baseline="-25000" dirty="0"/>
              <a:t>2</a:t>
            </a:r>
            <a:r>
              <a:rPr lang="it-IT" dirty="0"/>
              <a:t>Te co-</a:t>
            </a:r>
            <a:r>
              <a:rPr lang="it-IT" dirty="0" err="1"/>
              <a:t>evaporation</a:t>
            </a:r>
            <a:r>
              <a:rPr lang="it-IT" dirty="0"/>
              <a:t> </a:t>
            </a:r>
            <a:r>
              <a:rPr lang="it-IT" dirty="0" err="1"/>
              <a:t>towards</a:t>
            </a:r>
            <a:r>
              <a:rPr lang="it-IT" dirty="0"/>
              <a:t> production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8F297-9B13-E35E-B53B-ECB3502B92F2}"/>
              </a:ext>
            </a:extLst>
          </p:cNvPr>
          <p:cNvGrpSpPr>
            <a:grpSpLocks noChangeAspect="1"/>
          </p:cNvGrpSpPr>
          <p:nvPr/>
        </p:nvGrpSpPr>
        <p:grpSpPr>
          <a:xfrm>
            <a:off x="7599414" y="831930"/>
            <a:ext cx="4330855" cy="574280"/>
            <a:chOff x="6886827" y="1273338"/>
            <a:chExt cx="5305173" cy="7034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B6083D-A4E0-9B03-5EEA-9DC8B1F10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9414" y="1395401"/>
              <a:ext cx="492586" cy="481811"/>
            </a:xfrm>
            <a:prstGeom prst="rect">
              <a:avLst/>
            </a:prstGeom>
          </p:spPr>
        </p:pic>
        <p:pic>
          <p:nvPicPr>
            <p:cNvPr id="5" name="Picture 11" descr="Logo - ASTeC STFC (Poster).jpg">
              <a:extLst>
                <a:ext uri="{FF2B5EF4-FFF2-40B4-BE49-F238E27FC236}">
                  <a16:creationId xmlns:a16="http://schemas.microsoft.com/office/drawing/2014/main" id="{8FD92A69-D576-EFC3-943D-255B82BFD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 flipV="1">
              <a:off x="6886827" y="1380236"/>
              <a:ext cx="1741319" cy="41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2BA351-4EE1-A282-5B2A-11EF24134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0367" y="1361464"/>
              <a:ext cx="1232228" cy="50303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DCEA85-A329-9CDA-673C-51608E90E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099" y="1391279"/>
              <a:ext cx="582176" cy="4110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E7769B-1DF7-057C-C6D5-94B840158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7577" y="1402506"/>
              <a:ext cx="715195" cy="401504"/>
            </a:xfrm>
            <a:prstGeom prst="rect">
              <a:avLst/>
            </a:prstGeom>
          </p:spPr>
        </p:pic>
        <p:pic>
          <p:nvPicPr>
            <p:cNvPr id="9" name="Picture 2" descr="university-of-warwick-logo - edie Sustainability Leaders Awards 2022">
              <a:extLst>
                <a:ext uri="{FF2B5EF4-FFF2-40B4-BE49-F238E27FC236}">
                  <a16:creationId xmlns:a16="http://schemas.microsoft.com/office/drawing/2014/main" id="{E41FB69F-4F11-83D3-21F9-B03A916F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336" y="1273338"/>
              <a:ext cx="737954" cy="703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 descr="A picture containing text, electronics, different, tape&#10;&#10;Description automatically generated">
            <a:extLst>
              <a:ext uri="{FF2B5EF4-FFF2-40B4-BE49-F238E27FC236}">
                <a16:creationId xmlns:a16="http://schemas.microsoft.com/office/drawing/2014/main" id="{72220160-1179-9ACF-968B-F783710CE9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" y="992319"/>
            <a:ext cx="2095712" cy="23494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3F89E5-B647-60D2-253A-94CFEB72FF84}"/>
              </a:ext>
            </a:extLst>
          </p:cNvPr>
          <p:cNvSpPr txBox="1"/>
          <p:nvPr/>
        </p:nvSpPr>
        <p:spPr>
          <a:xfrm>
            <a:off x="2725190" y="935504"/>
            <a:ext cx="4161638" cy="10464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Cs</a:t>
            </a:r>
            <a:r>
              <a:rPr lang="en-US" sz="1400" baseline="-25000" dirty="0"/>
              <a:t>2</a:t>
            </a:r>
            <a:r>
              <a:rPr lang="en-US" sz="1400" dirty="0"/>
              <a:t>Te history: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/>
              <a:t>Cu substrates prepared at Daresbury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/>
              <a:t>Co-deposition at CERN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/>
              <a:t>Delivery in UHV (1</a:t>
            </a:r>
            <a:r>
              <a:rPr lang="en-US" sz="1200" baseline="30000" dirty="0"/>
              <a:t>.</a:t>
            </a:r>
            <a:r>
              <a:rPr lang="en-US" sz="1200" dirty="0"/>
              <a:t>10</a:t>
            </a:r>
            <a:r>
              <a:rPr lang="en-US" sz="1200" baseline="30000" dirty="0"/>
              <a:t>-10</a:t>
            </a:r>
            <a:r>
              <a:rPr lang="en-US" sz="1200" dirty="0"/>
              <a:t>mbar)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/>
              <a:t>Transfer in PPF (XHV 5</a:t>
            </a:r>
            <a:r>
              <a:rPr lang="en-US" sz="1200" baseline="30000" dirty="0"/>
              <a:t>.</a:t>
            </a:r>
            <a:r>
              <a:rPr lang="en-US" sz="1200" dirty="0"/>
              <a:t>10</a:t>
            </a:r>
            <a:r>
              <a:rPr lang="en-US" sz="1200" baseline="30000" dirty="0"/>
              <a:t>-12 </a:t>
            </a:r>
            <a:r>
              <a:rPr lang="en-US" sz="1200" dirty="0"/>
              <a:t>mbar, </a:t>
            </a:r>
            <a:r>
              <a:rPr lang="en-US" sz="1200" dirty="0" err="1"/>
              <a:t>p</a:t>
            </a:r>
            <a:r>
              <a:rPr lang="en-US" sz="1200" baseline="-25000" dirty="0" err="1"/>
              <a:t>max</a:t>
            </a:r>
            <a:r>
              <a:rPr lang="en-US" sz="1200" dirty="0"/>
              <a:t> 1</a:t>
            </a:r>
            <a:r>
              <a:rPr lang="en-US" sz="1200" baseline="30000" dirty="0"/>
              <a:t>.</a:t>
            </a:r>
            <a:r>
              <a:rPr lang="en-US" sz="1200" dirty="0"/>
              <a:t>10</a:t>
            </a:r>
            <a:r>
              <a:rPr lang="en-US" sz="1200" baseline="30000" dirty="0"/>
              <a:t>-9 </a:t>
            </a:r>
            <a:r>
              <a:rPr lang="en-US" sz="1200" dirty="0"/>
              <a:t>mbar in transfer)</a:t>
            </a:r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63B40A7E-7FA6-B027-A380-961D077EE8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57" y="1314519"/>
            <a:ext cx="3363008" cy="1766611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884D8CD0-8FC6-A9ED-583A-D51DE5ACA7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t="6126" r="2488"/>
          <a:stretch/>
        </p:blipFill>
        <p:spPr>
          <a:xfrm>
            <a:off x="9735095" y="2543760"/>
            <a:ext cx="2423265" cy="15657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77AA1F-E13E-C0EC-FEBB-75050A7E82E8}"/>
              </a:ext>
            </a:extLst>
          </p:cNvPr>
          <p:cNvSpPr txBox="1"/>
          <p:nvPr/>
        </p:nvSpPr>
        <p:spPr>
          <a:xfrm>
            <a:off x="2700611" y="2881547"/>
            <a:ext cx="4186217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TEDCs &amp; XPS results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Films behave differently and this is confirmed by XPS results.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P6: large TEDC @ </a:t>
            </a:r>
            <a:r>
              <a:rPr lang="en-US" sz="120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sz="1200">
                <a:solidFill>
                  <a:schemeClr val="bg1"/>
                </a:solidFill>
              </a:rPr>
              <a:t>s&gt; 400nm, probably due to oxygen peak (XPS) that reduces the work function increasing MTE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721DF6-49F8-835C-3B5A-BEE26B8A8334}"/>
              </a:ext>
            </a:extLst>
          </p:cNvPr>
          <p:cNvSpPr txBox="1"/>
          <p:nvPr/>
        </p:nvSpPr>
        <p:spPr>
          <a:xfrm>
            <a:off x="1999127" y="1927440"/>
            <a:ext cx="4899990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numCol="1">
            <a:spAutoFit/>
          </a:bodyPr>
          <a:lstStyle/>
          <a:p>
            <a:pPr algn="ctr"/>
            <a:r>
              <a:rPr lang="en-US" sz="1200">
                <a:solidFill>
                  <a:srgbClr val="C00000"/>
                </a:solidFill>
              </a:rPr>
              <a:t>Cs</a:t>
            </a:r>
            <a:r>
              <a:rPr lang="en-US" sz="1200" baseline="-25000">
                <a:solidFill>
                  <a:srgbClr val="C00000"/>
                </a:solidFill>
              </a:rPr>
              <a:t>2</a:t>
            </a:r>
            <a:r>
              <a:rPr lang="en-US" sz="1200">
                <a:solidFill>
                  <a:srgbClr val="C00000"/>
                </a:solidFill>
              </a:rPr>
              <a:t>Te diagnostic:</a:t>
            </a:r>
          </a:p>
          <a:p>
            <a:pPr marL="180975" indent="-180975" algn="ctr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C00000"/>
                </a:solidFill>
              </a:rPr>
              <a:t>TEDC (Transverse Energy Distribution Curve) in TESS</a:t>
            </a:r>
          </a:p>
          <a:p>
            <a:pPr marL="180975" indent="-180975" algn="ctr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C00000"/>
                </a:solidFill>
                <a:latin typeface="Symbol" panose="05050102010706020507" pitchFamily="18" charset="2"/>
              </a:rPr>
              <a:t>l </a:t>
            </a:r>
            <a:r>
              <a:rPr lang="en-US" sz="1100">
                <a:solidFill>
                  <a:srgbClr val="C00000"/>
                </a:solidFill>
              </a:rPr>
              <a:t>= 236÷436nm (10nm step), T @ RT &amp; cryogenic T</a:t>
            </a:r>
          </a:p>
          <a:p>
            <a:pPr marL="180975" indent="-180975" algn="ctr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C00000"/>
                </a:solidFill>
              </a:rPr>
              <a:t>QE determined in TESS</a:t>
            </a:r>
          </a:p>
          <a:p>
            <a:pPr marL="180975" indent="-180975" algn="ctr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C00000"/>
                </a:solidFill>
              </a:rPr>
              <a:t>XPS analysis -&gt; evaluation of Cs/</a:t>
            </a:r>
            <a:r>
              <a:rPr lang="en-US" sz="1100" err="1">
                <a:solidFill>
                  <a:srgbClr val="C00000"/>
                </a:solidFill>
              </a:rPr>
              <a:t>Te</a:t>
            </a:r>
            <a:r>
              <a:rPr lang="en-US" sz="1100">
                <a:solidFill>
                  <a:srgbClr val="C00000"/>
                </a:solidFill>
              </a:rPr>
              <a:t> ratio, main peaks</a:t>
            </a:r>
          </a:p>
        </p:txBody>
      </p:sp>
      <p:pic>
        <p:nvPicPr>
          <p:cNvPr id="17" name="Picture 11" descr="Logo - ASTeC STFC (Poster).jpg">
            <a:extLst>
              <a:ext uri="{FF2B5EF4-FFF2-40B4-BE49-F238E27FC236}">
                <a16:creationId xmlns:a16="http://schemas.microsoft.com/office/drawing/2014/main" id="{217852B4-A667-A021-7C1C-EA2E8CEDAE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8095898" y="4184294"/>
            <a:ext cx="1741319" cy="41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6E2B44-5089-423C-6E11-52E0D0B40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365" y="4205398"/>
            <a:ext cx="1232228" cy="50303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5F834FA-75F6-4F21-7BE9-B02FCD44FAC3}"/>
              </a:ext>
            </a:extLst>
          </p:cNvPr>
          <p:cNvSpPr/>
          <p:nvPr/>
        </p:nvSpPr>
        <p:spPr>
          <a:xfrm>
            <a:off x="629478" y="903871"/>
            <a:ext cx="11528882" cy="3205681"/>
          </a:xfrm>
          <a:prstGeom prst="roundRect">
            <a:avLst>
              <a:gd name="adj" fmla="val 76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16D18F7-0A91-113C-46B4-192B6ADC0F42}"/>
              </a:ext>
            </a:extLst>
          </p:cNvPr>
          <p:cNvSpPr/>
          <p:nvPr/>
        </p:nvSpPr>
        <p:spPr>
          <a:xfrm>
            <a:off x="629478" y="4160165"/>
            <a:ext cx="11528882" cy="2661934"/>
          </a:xfrm>
          <a:prstGeom prst="roundRect">
            <a:avLst>
              <a:gd name="adj" fmla="val 76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19A1D8-C91C-9E8E-B5E0-2B2706298860}"/>
              </a:ext>
            </a:extLst>
          </p:cNvPr>
          <p:cNvSpPr txBox="1"/>
          <p:nvPr/>
        </p:nvSpPr>
        <p:spPr>
          <a:xfrm>
            <a:off x="756459" y="4295911"/>
            <a:ext cx="72124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CLARA injector at STFC</a:t>
            </a:r>
            <a:r>
              <a:rPr lang="en-US" sz="1400" dirty="0"/>
              <a:t>: S-band RF Gun, successfully operated with Cu cathodes</a:t>
            </a:r>
          </a:p>
          <a:p>
            <a:pPr marL="0" indent="0">
              <a:buNone/>
            </a:pPr>
            <a:r>
              <a:rPr lang="en-US" sz="1400" dirty="0"/>
              <a:t>For FEL application, Alkali telluride (Cs</a:t>
            </a:r>
            <a:r>
              <a:rPr lang="en-US" sz="1400" baseline="-25000" dirty="0"/>
              <a:t>2</a:t>
            </a:r>
            <a:r>
              <a:rPr lang="en-US" sz="1400" dirty="0"/>
              <a:t>Te) is chosen (Mo substrate)</a:t>
            </a:r>
          </a:p>
          <a:p>
            <a:r>
              <a:rPr lang="en-US" sz="1400" dirty="0"/>
              <a:t>Design of a new preparation facility for(also by ion beam deposition/implantation):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metal, metal/oxide, </a:t>
            </a:r>
            <a:r>
              <a:rPr lang="en-US" sz="1200" dirty="0" err="1"/>
              <a:t>caesium</a:t>
            </a:r>
            <a:r>
              <a:rPr lang="en-US" sz="1200" dirty="0"/>
              <a:t> implanted on metal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Alkali-Telluride and Alkali-Antimonide</a:t>
            </a:r>
            <a:endParaRPr lang="it-IT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2B715D-6057-5187-C585-A785FCD32524}"/>
              </a:ext>
            </a:extLst>
          </p:cNvPr>
          <p:cNvSpPr txBox="1"/>
          <p:nvPr/>
        </p:nvSpPr>
        <p:spPr>
          <a:xfrm>
            <a:off x="756459" y="5464599"/>
            <a:ext cx="4969938" cy="12926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Cs</a:t>
            </a:r>
            <a:r>
              <a:rPr lang="en-US" sz="1200" baseline="-25000" dirty="0"/>
              <a:t>2</a:t>
            </a:r>
            <a:r>
              <a:rPr lang="en-US" sz="1200" dirty="0"/>
              <a:t>Te history: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100" dirty="0"/>
              <a:t>Mo substrates (0.5mm thick)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100" dirty="0"/>
              <a:t>Cleaning: acetone, methanol, deionized water in US bath, baking (p 10</a:t>
            </a:r>
            <a:r>
              <a:rPr lang="en-US" sz="1100" baseline="30000" dirty="0"/>
              <a:t>-9</a:t>
            </a:r>
            <a:r>
              <a:rPr lang="en-US" sz="1100" dirty="0"/>
              <a:t> mbar), ion beam spattering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100" b="1" dirty="0"/>
              <a:t>Sequential deposition </a:t>
            </a:r>
            <a:r>
              <a:rPr lang="en-US" sz="1100" dirty="0"/>
              <a:t>(1h for each) </a:t>
            </a:r>
            <a:r>
              <a:rPr lang="en-US" sz="1100" b="1" dirty="0"/>
              <a:t>and Co-deposition </a:t>
            </a:r>
            <a:r>
              <a:rPr lang="en-US" sz="1100" dirty="0"/>
              <a:t>(1h in total)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100" dirty="0"/>
              <a:t>T 120 °C, 20nm </a:t>
            </a:r>
            <a:r>
              <a:rPr lang="en-US" sz="1100" dirty="0" err="1"/>
              <a:t>Te</a:t>
            </a:r>
            <a:r>
              <a:rPr lang="en-US" sz="1100" dirty="0"/>
              <a:t> (ion beam sputtering), Cs (source)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100" dirty="0"/>
              <a:t>QE after deposition, XPS analysis</a:t>
            </a:r>
          </a:p>
        </p:txBody>
      </p: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123CB953-3040-0364-04AE-36D3CEAB259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r="10360" b="25048"/>
          <a:stretch/>
        </p:blipFill>
        <p:spPr>
          <a:xfrm>
            <a:off x="6838486" y="4796813"/>
            <a:ext cx="3105696" cy="1854191"/>
          </a:xfrm>
          <a:prstGeom prst="rect">
            <a:avLst/>
          </a:prstGeom>
        </p:spPr>
      </p:pic>
      <p:pic>
        <p:nvPicPr>
          <p:cNvPr id="26" name="Picture 25" descr="A close-up of a person wearing a helmet&#10;&#10;Description automatically generated with low confidence">
            <a:extLst>
              <a:ext uri="{FF2B5EF4-FFF2-40B4-BE49-F238E27FC236}">
                <a16:creationId xmlns:a16="http://schemas.microsoft.com/office/drawing/2014/main" id="{6B20BE5D-F766-16E9-8194-AB322BBF03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1" r="16013" b="14110"/>
          <a:stretch/>
        </p:blipFill>
        <p:spPr>
          <a:xfrm>
            <a:off x="5853378" y="5534078"/>
            <a:ext cx="989034" cy="864571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976C2F6F-D62E-B125-122A-903D50B3E5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41"/>
          <a:stretch/>
        </p:blipFill>
        <p:spPr>
          <a:xfrm>
            <a:off x="10144998" y="4796813"/>
            <a:ext cx="2000159" cy="17831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6181CDE-7521-7E4D-C095-F1DAC13BAB3A}"/>
              </a:ext>
            </a:extLst>
          </p:cNvPr>
          <p:cNvSpPr txBox="1"/>
          <p:nvPr/>
        </p:nvSpPr>
        <p:spPr>
          <a:xfrm>
            <a:off x="861478" y="3763157"/>
            <a:ext cx="2759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L. A. J. </a:t>
            </a:r>
            <a:r>
              <a:rPr lang="en-US" sz="1100" i="1" dirty="0" err="1"/>
              <a:t>Soomary</a:t>
            </a:r>
            <a:r>
              <a:rPr lang="en-US" sz="1100" i="1" dirty="0"/>
              <a:t> et al., THPOPT033, IPAC2022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836F01-C593-4425-246A-468B129E90E2}"/>
              </a:ext>
            </a:extLst>
          </p:cNvPr>
          <p:cNvSpPr txBox="1"/>
          <p:nvPr/>
        </p:nvSpPr>
        <p:spPr>
          <a:xfrm>
            <a:off x="6899117" y="6588238"/>
            <a:ext cx="2759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i="1" dirty="0"/>
              <a:t>R. </a:t>
            </a:r>
            <a:r>
              <a:rPr lang="es-ES" sz="1100" i="1" dirty="0" err="1"/>
              <a:t>Valizadeh</a:t>
            </a:r>
            <a:r>
              <a:rPr lang="es-ES" sz="1100" i="1" dirty="0"/>
              <a:t> et al., MOPOMS027, IPAC2022</a:t>
            </a:r>
          </a:p>
        </p:txBody>
      </p:sp>
    </p:spTree>
    <p:extLst>
      <p:ext uri="{BB962C8B-B14F-4D97-AF65-F5344CB8AC3E}">
        <p14:creationId xmlns:p14="http://schemas.microsoft.com/office/powerpoint/2010/main" val="182755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95DF-F78E-49DD-8399-2A8F2554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Alkali antimonide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4AE34-3B30-45A3-91DC-A6E1DCD2E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259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E935B-6C62-4CB1-918E-29ECC357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64" y="35337"/>
            <a:ext cx="10515600" cy="667075"/>
          </a:xfrm>
        </p:spPr>
        <p:txBody>
          <a:bodyPr anchor="t">
            <a:normAutofit/>
          </a:bodyPr>
          <a:lstStyle/>
          <a:p>
            <a:r>
              <a:rPr lang="en-US" sz="4000" dirty="0"/>
              <a:t>Lifetime at high average current operation</a:t>
            </a:r>
          </a:p>
        </p:txBody>
      </p:sp>
      <p:pic>
        <p:nvPicPr>
          <p:cNvPr id="38" name="Picture 3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E9D9E9F-7A65-7B98-6236-92D1F4835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6" t="61909"/>
          <a:stretch/>
        </p:blipFill>
        <p:spPr>
          <a:xfrm>
            <a:off x="7293424" y="1901972"/>
            <a:ext cx="2558516" cy="1104251"/>
          </a:xfrm>
          <a:prstGeom prst="rect">
            <a:avLst/>
          </a:prstGeom>
        </p:spPr>
      </p:pic>
      <p:pic>
        <p:nvPicPr>
          <p:cNvPr id="40" name="Picture 3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DBD772F-04A7-2D8D-CE13-B102EF8C2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7"/>
          <a:stretch/>
        </p:blipFill>
        <p:spPr>
          <a:xfrm>
            <a:off x="8201025" y="3311585"/>
            <a:ext cx="3948513" cy="2256285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9AC7EEB-24A0-5A5D-1614-1B25165A3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313" y="802"/>
            <a:ext cx="1546344" cy="371858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BBF991D-B837-6503-E49E-3706AD176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657" y="0"/>
            <a:ext cx="1254343" cy="444637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F6A6D2A-6C56-3E47-9365-6D6EA8C6A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855" y="404211"/>
            <a:ext cx="1133476" cy="306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7FFD48-5298-A806-6D58-840DE832A49B}"/>
              </a:ext>
            </a:extLst>
          </p:cNvPr>
          <p:cNvSpPr txBox="1"/>
          <p:nvPr/>
        </p:nvSpPr>
        <p:spPr>
          <a:xfrm>
            <a:off x="721262" y="558943"/>
            <a:ext cx="8792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Demanding EIC requests for Electron beam e-cooling: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&gt;100 mA, 1.5 </a:t>
            </a:r>
            <a:r>
              <a:rPr lang="en-US" sz="2000" dirty="0" err="1">
                <a:solidFill>
                  <a:schemeClr val="accent1"/>
                </a:solidFill>
              </a:rPr>
              <a:t>nC</a:t>
            </a:r>
            <a:r>
              <a:rPr lang="en-US" sz="2000" dirty="0">
                <a:solidFill>
                  <a:schemeClr val="accent1"/>
                </a:solidFill>
              </a:rPr>
              <a:t> bunch charge, 1.5 </a:t>
            </a:r>
            <a:r>
              <a:rPr lang="en-US" sz="2000" dirty="0" err="1">
                <a:solidFill>
                  <a:schemeClr val="accent1"/>
                </a:solidFill>
              </a:rPr>
              <a:t>mm</a:t>
            </a:r>
            <a:r>
              <a:rPr lang="en-US" sz="2000" baseline="30000" dirty="0" err="1">
                <a:solidFill>
                  <a:schemeClr val="accent1"/>
                </a:solidFill>
              </a:rPr>
              <a:t>.</a:t>
            </a:r>
            <a:r>
              <a:rPr lang="en-US" sz="2000" dirty="0" err="1">
                <a:solidFill>
                  <a:schemeClr val="accent1"/>
                </a:solidFill>
              </a:rPr>
              <a:t>mrad</a:t>
            </a:r>
            <a:r>
              <a:rPr lang="en-US" sz="2000" dirty="0">
                <a:solidFill>
                  <a:schemeClr val="accent1"/>
                </a:solidFill>
              </a:rPr>
              <a:t>, &gt; 3 days lifetime 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57621413-AEC8-426B-7586-C5CEACA681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0" y="1455842"/>
            <a:ext cx="3028684" cy="21823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A45136-EFF2-BDDD-4FDB-5D3ABD8368A9}"/>
              </a:ext>
            </a:extLst>
          </p:cNvPr>
          <p:cNvSpPr/>
          <p:nvPr/>
        </p:nvSpPr>
        <p:spPr>
          <a:xfrm>
            <a:off x="1237717" y="1337927"/>
            <a:ext cx="1263895" cy="27655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/>
              <a:t>LEReC</a:t>
            </a:r>
            <a:r>
              <a:rPr lang="it-IT" sz="1100" dirty="0"/>
              <a:t> </a:t>
            </a:r>
            <a:r>
              <a:rPr lang="it-IT" sz="1100" dirty="0" err="1"/>
              <a:t>result</a:t>
            </a:r>
            <a:endParaRPr lang="it-IT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673148-D15A-84F1-EAE0-5DB53F208290}"/>
              </a:ext>
            </a:extLst>
          </p:cNvPr>
          <p:cNvSpPr txBox="1"/>
          <p:nvPr/>
        </p:nvSpPr>
        <p:spPr>
          <a:xfrm>
            <a:off x="938831" y="1929770"/>
            <a:ext cx="254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Cs</a:t>
            </a:r>
            <a:r>
              <a:rPr lang="en-US" sz="1200" baseline="-25000" dirty="0">
                <a:solidFill>
                  <a:srgbClr val="FF0000"/>
                </a:solidFill>
              </a:rPr>
              <a:t>2</a:t>
            </a:r>
            <a:r>
              <a:rPr lang="en-US" sz="1200" dirty="0">
                <a:solidFill>
                  <a:srgbClr val="FF0000"/>
                </a:solidFill>
              </a:rPr>
              <a:t>KSb (QE start: 4-8%)</a:t>
            </a:r>
          </a:p>
          <a:p>
            <a:r>
              <a:rPr lang="en-US" sz="1200" dirty="0">
                <a:solidFill>
                  <a:srgbClr val="FF0000"/>
                </a:solidFill>
              </a:rPr>
              <a:t>25mA CW (9MHz), 50-80 </a:t>
            </a:r>
            <a:r>
              <a:rPr lang="en-US" sz="1200" dirty="0" err="1">
                <a:solidFill>
                  <a:srgbClr val="FF0000"/>
                </a:solidFill>
              </a:rPr>
              <a:t>pC</a:t>
            </a:r>
            <a:r>
              <a:rPr lang="en-US" sz="1200" dirty="0">
                <a:solidFill>
                  <a:srgbClr val="FF0000"/>
                </a:solidFill>
              </a:rPr>
              <a:t>/bunch</a:t>
            </a:r>
          </a:p>
          <a:p>
            <a:r>
              <a:rPr lang="en-US" sz="1200" dirty="0">
                <a:solidFill>
                  <a:srgbClr val="FF0000"/>
                </a:solidFill>
              </a:rPr>
              <a:t>Lifetime: 142h (6 days)</a:t>
            </a: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207E6BE9-19CB-995F-E4D0-E0424EA005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/>
          <a:stretch/>
        </p:blipFill>
        <p:spPr>
          <a:xfrm>
            <a:off x="637180" y="4107848"/>
            <a:ext cx="2936338" cy="21768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1B06C2-C0AA-8686-B8A6-5B76A1103C16}"/>
              </a:ext>
            </a:extLst>
          </p:cNvPr>
          <p:cNvSpPr txBox="1"/>
          <p:nvPr/>
        </p:nvSpPr>
        <p:spPr>
          <a:xfrm>
            <a:off x="806267" y="6069780"/>
            <a:ext cx="250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CsK</a:t>
            </a:r>
            <a:r>
              <a:rPr lang="en-US" sz="1200" baseline="-25000" dirty="0">
                <a:solidFill>
                  <a:srgbClr val="FF0000"/>
                </a:solidFill>
              </a:rPr>
              <a:t>2</a:t>
            </a:r>
            <a:r>
              <a:rPr lang="en-US" sz="1200" dirty="0">
                <a:solidFill>
                  <a:srgbClr val="FF0000"/>
                </a:solidFill>
              </a:rPr>
              <a:t>Sb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65mA CW, lifetime: 30h 1/e (1d)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BD904A-E8AF-0D3C-D0E9-741A863558A5}"/>
              </a:ext>
            </a:extLst>
          </p:cNvPr>
          <p:cNvSpPr/>
          <p:nvPr/>
        </p:nvSpPr>
        <p:spPr>
          <a:xfrm>
            <a:off x="1150487" y="4001251"/>
            <a:ext cx="1618742" cy="27655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Cornell record </a:t>
            </a:r>
            <a:r>
              <a:rPr lang="it-IT" sz="1100" dirty="0" err="1"/>
              <a:t>current</a:t>
            </a:r>
            <a:endParaRPr lang="it-IT" sz="1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F0E51A-097C-E850-C1FB-5739604D34F7}"/>
              </a:ext>
            </a:extLst>
          </p:cNvPr>
          <p:cNvSpPr txBox="1"/>
          <p:nvPr/>
        </p:nvSpPr>
        <p:spPr>
          <a:xfrm>
            <a:off x="3540455" y="1455842"/>
            <a:ext cx="657240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Drawback</a:t>
            </a:r>
            <a:r>
              <a:rPr lang="en-US" sz="2000" dirty="0"/>
              <a:t> (not only for High Average current): 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en-US" dirty="0"/>
              <a:t>Cs-K-Sb QE drop ~ 70 °C (Cs losses)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en-US" dirty="0"/>
              <a:t>Cs-K-Sb QE drop </a:t>
            </a:r>
            <a:r>
              <a:rPr lang="en-US" dirty="0" err="1"/>
              <a:t>P</a:t>
            </a:r>
            <a:r>
              <a:rPr lang="en-US" baseline="-25000" dirty="0" err="1"/>
              <a:t>laser</a:t>
            </a:r>
            <a:r>
              <a:rPr lang="en-US" dirty="0"/>
              <a:t> &gt;5W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en-US" dirty="0"/>
              <a:t>Ion back bombardment</a:t>
            </a:r>
          </a:p>
          <a:p>
            <a:endParaRPr lang="en-US" sz="1600" dirty="0"/>
          </a:p>
          <a:p>
            <a:r>
              <a:rPr lang="en-US" sz="2000" dirty="0">
                <a:solidFill>
                  <a:srgbClr val="00B050"/>
                </a:solidFill>
              </a:rPr>
              <a:t>Solutions</a:t>
            </a:r>
          </a:p>
          <a:p>
            <a:pPr marL="179388" indent="-179388">
              <a:buFont typeface="Wingdings" panose="05000000000000000000" pitchFamily="2" charset="2"/>
              <a:buChar char="Ø"/>
            </a:pPr>
            <a:r>
              <a:rPr lang="en-US" dirty="0"/>
              <a:t>new robust cathodes: multi-alkali (Na), </a:t>
            </a:r>
            <a:br>
              <a:rPr lang="en-US" dirty="0"/>
            </a:br>
            <a:r>
              <a:rPr lang="en-US" dirty="0"/>
              <a:t>coating, epitaxial growth, graphene, etc.</a:t>
            </a:r>
          </a:p>
          <a:p>
            <a:pPr marL="179388" indent="-179388">
              <a:buFont typeface="Wingdings" panose="05000000000000000000" pitchFamily="2" charset="2"/>
              <a:buChar char="Ø"/>
            </a:pPr>
            <a:r>
              <a:rPr lang="en-US" dirty="0"/>
              <a:t>cathode cooling</a:t>
            </a:r>
          </a:p>
          <a:p>
            <a:pPr marL="179388" indent="-179388">
              <a:buFont typeface="Wingdings" panose="05000000000000000000" pitchFamily="2" charset="2"/>
              <a:buChar char="Ø"/>
            </a:pPr>
            <a:r>
              <a:rPr lang="en-US" dirty="0"/>
              <a:t>anode bias voltage/coating off-centered</a:t>
            </a:r>
          </a:p>
          <a:p>
            <a:pPr marL="179388" indent="-179388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23595E9-5D92-E216-8E4E-50027562CC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5100" y="399347"/>
            <a:ext cx="612557" cy="4661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247DC5-062F-1D42-A4ED-AE233B2B48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3397" y="418843"/>
            <a:ext cx="456008" cy="456008"/>
          </a:xfrm>
          <a:prstGeom prst="rect">
            <a:avLst/>
          </a:prstGeom>
        </p:spPr>
      </p:pic>
      <p:pic>
        <p:nvPicPr>
          <p:cNvPr id="30" name="Picture 29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3ABAC4FB-5FBA-C5FE-F5F3-5DAFECE91F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838" y="929130"/>
            <a:ext cx="1501022" cy="3778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5CBA1-D8C7-FE74-B909-7A05E3E4FE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37657" y="692835"/>
            <a:ext cx="1133475" cy="314325"/>
          </a:xfrm>
          <a:prstGeom prst="rect">
            <a:avLst/>
          </a:prstGeom>
        </p:spPr>
      </p:pic>
      <p:pic>
        <p:nvPicPr>
          <p:cNvPr id="32" name="Picture 3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CDC2F36-9ADB-E3A7-66A6-89A3FB061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3" r="51423" b="30488"/>
          <a:stretch/>
        </p:blipFill>
        <p:spPr>
          <a:xfrm>
            <a:off x="9851940" y="1493527"/>
            <a:ext cx="2231840" cy="1470756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507F73C-3C74-F525-C22B-9AACDC37D21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8" b="9548"/>
          <a:stretch/>
        </p:blipFill>
        <p:spPr>
          <a:xfrm>
            <a:off x="3564594" y="4545402"/>
            <a:ext cx="4335966" cy="1713512"/>
          </a:xfrm>
          <a:prstGeom prst="rect">
            <a:avLst/>
          </a:prstGeom>
        </p:spPr>
      </p:pic>
      <p:pic>
        <p:nvPicPr>
          <p:cNvPr id="45" name="Picture 4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E3255-1B50-1C52-59F2-CB12F99350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965" y="5873811"/>
            <a:ext cx="3458584" cy="78624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CCE80A4-A599-3DA5-955E-80B6646056F6}"/>
              </a:ext>
            </a:extLst>
          </p:cNvPr>
          <p:cNvSpPr/>
          <p:nvPr/>
        </p:nvSpPr>
        <p:spPr>
          <a:xfrm>
            <a:off x="8810625" y="5632942"/>
            <a:ext cx="2981325" cy="27655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MIST: K</a:t>
            </a:r>
            <a:r>
              <a:rPr lang="it-IT" sz="1100" baseline="-25000" dirty="0"/>
              <a:t>2</a:t>
            </a:r>
            <a:r>
              <a:rPr lang="it-IT" sz="1100" dirty="0"/>
              <a:t>CsSb in </a:t>
            </a:r>
            <a:r>
              <a:rPr lang="it-IT" sz="1100" dirty="0" err="1"/>
              <a:t>puck</a:t>
            </a:r>
            <a:r>
              <a:rPr lang="it-IT" sz="1100" dirty="0"/>
              <a:t>, </a:t>
            </a:r>
            <a:r>
              <a:rPr lang="it-IT" sz="1100" dirty="0" err="1"/>
              <a:t>heating</a:t>
            </a:r>
            <a:r>
              <a:rPr lang="it-IT" sz="1100" dirty="0"/>
              <a:t> </a:t>
            </a:r>
            <a:r>
              <a:rPr lang="it-IT" sz="1100" dirty="0" err="1"/>
              <a:t>trasnferred</a:t>
            </a:r>
            <a:r>
              <a:rPr lang="it-IT" sz="1100" dirty="0"/>
              <a:t> by BN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C362B69-8C36-8EFD-3269-764DE80951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36864" y="991929"/>
            <a:ext cx="834268" cy="3688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B33BF5B-BE9D-3E4D-A296-9BE968F0882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0349" b="32325"/>
          <a:stretch/>
        </p:blipFill>
        <p:spPr>
          <a:xfrm>
            <a:off x="9036805" y="521564"/>
            <a:ext cx="685800" cy="32456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E21EDCC-34CA-2023-C307-9668C740DB89}"/>
              </a:ext>
            </a:extLst>
          </p:cNvPr>
          <p:cNvSpPr txBox="1"/>
          <p:nvPr/>
        </p:nvSpPr>
        <p:spPr>
          <a:xfrm>
            <a:off x="1041282" y="3555375"/>
            <a:ext cx="2263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i="1" dirty="0"/>
              <a:t>X. Gu et al., PRAB 23, 013401 (2020)</a:t>
            </a:r>
            <a:endParaRPr lang="es-ES" sz="1100" i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9F5035-1D79-DC9B-4D34-DA289B8C9A48}"/>
              </a:ext>
            </a:extLst>
          </p:cNvPr>
          <p:cNvSpPr txBox="1"/>
          <p:nvPr/>
        </p:nvSpPr>
        <p:spPr>
          <a:xfrm>
            <a:off x="8004442" y="3102142"/>
            <a:ext cx="3847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L. </a:t>
            </a:r>
            <a:r>
              <a:rPr lang="en-US" sz="1100" i="1" dirty="0" err="1"/>
              <a:t>Cultrera</a:t>
            </a:r>
            <a:r>
              <a:rPr lang="en-US" sz="1100" i="1" dirty="0"/>
              <a:t>, Snowmass2021 Electron Source Workshop, Feb 2022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A8D644-7162-DA9D-8865-F29AD09EE0E5}"/>
              </a:ext>
            </a:extLst>
          </p:cNvPr>
          <p:cNvSpPr txBox="1"/>
          <p:nvPr/>
        </p:nvSpPr>
        <p:spPr>
          <a:xfrm>
            <a:off x="3784570" y="6258315"/>
            <a:ext cx="4055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E. Wang et al., Snowmass2021 Electron Source Workshop, Feb 2022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A42B454-7874-5CF2-A1ED-3FCE46C71160}"/>
              </a:ext>
            </a:extLst>
          </p:cNvPr>
          <p:cNvSpPr txBox="1"/>
          <p:nvPr/>
        </p:nvSpPr>
        <p:spPr>
          <a:xfrm>
            <a:off x="571805" y="6460597"/>
            <a:ext cx="3280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i="1" dirty="0"/>
              <a:t>B. Dunham et al., Appl. Phys. Lett. 102, 034105 (2013)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DAAC8B-B484-96C7-752C-157B8ACEE445}"/>
              </a:ext>
            </a:extLst>
          </p:cNvPr>
          <p:cNvSpPr txBox="1"/>
          <p:nvPr/>
        </p:nvSpPr>
        <p:spPr>
          <a:xfrm>
            <a:off x="3938950" y="6531445"/>
            <a:ext cx="4055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i="1" dirty="0"/>
              <a:t>D. Filippetto et al., arXiv:2207.08875v1 [physics.acc-ph]  18 Jul 2022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401C4CC-8A81-455C-027D-A79618B2A25A}"/>
              </a:ext>
            </a:extLst>
          </p:cNvPr>
          <p:cNvSpPr txBox="1"/>
          <p:nvPr/>
        </p:nvSpPr>
        <p:spPr>
          <a:xfrm>
            <a:off x="9018101" y="6531445"/>
            <a:ext cx="2502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M. A. </a:t>
            </a:r>
            <a:r>
              <a:rPr lang="fr-FR" sz="1100" i="1" dirty="0" err="1"/>
              <a:t>Dehn</a:t>
            </a:r>
            <a:r>
              <a:rPr lang="fr-FR" sz="1100" i="1" dirty="0"/>
              <a:t> et al., THPOPT024, IPAC2022</a:t>
            </a:r>
          </a:p>
        </p:txBody>
      </p:sp>
    </p:spTree>
    <p:extLst>
      <p:ext uri="{BB962C8B-B14F-4D97-AF65-F5344CB8AC3E}">
        <p14:creationId xmlns:p14="http://schemas.microsoft.com/office/powerpoint/2010/main" val="205010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3013C-CCEF-4E38-B84B-C49F4A278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76" y="14749"/>
            <a:ext cx="10515600" cy="899652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9A553-6B30-4526-8605-51C0806A2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576" y="736704"/>
            <a:ext cx="11232158" cy="585070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1F3864"/>
                </a:solidFill>
              </a:rPr>
              <a:t>Photocathodes required performance</a:t>
            </a:r>
          </a:p>
          <a:p>
            <a:r>
              <a:rPr lang="en-US" dirty="0">
                <a:solidFill>
                  <a:srgbClr val="1F3864"/>
                </a:solidFill>
              </a:rPr>
              <a:t>Metals</a:t>
            </a:r>
          </a:p>
          <a:p>
            <a:r>
              <a:rPr lang="en-US" dirty="0">
                <a:solidFill>
                  <a:srgbClr val="1F3864"/>
                </a:solidFill>
              </a:rPr>
              <a:t>Semiconductors</a:t>
            </a:r>
          </a:p>
          <a:p>
            <a:pPr lvl="1"/>
            <a:r>
              <a:rPr lang="en-US" dirty="0">
                <a:solidFill>
                  <a:srgbClr val="1F3864"/>
                </a:solidFill>
              </a:rPr>
              <a:t>Cs</a:t>
            </a:r>
            <a:r>
              <a:rPr lang="en-US" baseline="-25000" dirty="0">
                <a:solidFill>
                  <a:srgbClr val="1F3864"/>
                </a:solidFill>
              </a:rPr>
              <a:t>2</a:t>
            </a:r>
            <a:r>
              <a:rPr lang="en-US" dirty="0">
                <a:solidFill>
                  <a:srgbClr val="1F3864"/>
                </a:solidFill>
              </a:rPr>
              <a:t>Te</a:t>
            </a:r>
          </a:p>
          <a:p>
            <a:pPr lvl="1"/>
            <a:r>
              <a:rPr lang="en-US" dirty="0">
                <a:solidFill>
                  <a:srgbClr val="1F3864"/>
                </a:solidFill>
              </a:rPr>
              <a:t>Alkali antimonide</a:t>
            </a:r>
          </a:p>
          <a:p>
            <a:r>
              <a:rPr lang="en-US" dirty="0">
                <a:solidFill>
                  <a:srgbClr val="1F3864"/>
                </a:solidFill>
              </a:rPr>
              <a:t>Photocathode improvements</a:t>
            </a:r>
          </a:p>
          <a:p>
            <a:r>
              <a:rPr lang="en-US" dirty="0">
                <a:solidFill>
                  <a:srgbClr val="1F3864"/>
                </a:solidFill>
              </a:rPr>
              <a:t>Photocathode diagnostic improvement in production systems for operation</a:t>
            </a:r>
          </a:p>
          <a:p>
            <a:r>
              <a:rPr lang="en-US" dirty="0">
                <a:solidFill>
                  <a:srgbClr val="1F3864"/>
                </a:solidFill>
              </a:rPr>
              <a:t>News on photocathodes test facilities</a:t>
            </a:r>
          </a:p>
          <a:p>
            <a:r>
              <a:rPr lang="en-US" dirty="0">
                <a:solidFill>
                  <a:srgbClr val="1F3864"/>
                </a:solidFill>
              </a:rPr>
              <a:t>The modern approach to photocathode developments and advancements </a:t>
            </a:r>
          </a:p>
        </p:txBody>
      </p:sp>
    </p:spTree>
    <p:extLst>
      <p:ext uri="{BB962C8B-B14F-4D97-AF65-F5344CB8AC3E}">
        <p14:creationId xmlns:p14="http://schemas.microsoft.com/office/powerpoint/2010/main" val="2854258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4500-4555-4FF4-A126-DBFBFB304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0" y="-5577"/>
            <a:ext cx="11478772" cy="745568"/>
          </a:xfrm>
        </p:spPr>
        <p:txBody>
          <a:bodyPr>
            <a:normAutofit/>
          </a:bodyPr>
          <a:lstStyle/>
          <a:p>
            <a:r>
              <a:rPr lang="en-US" sz="4000" dirty="0"/>
              <a:t>“Green” Photocathodes INFN - DESY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23A134-64B9-42F1-B62A-3CC51DE1A5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2159" y="560836"/>
                <a:ext cx="11455460" cy="5584283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CW machine operation requests </a:t>
                </a:r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photocathode</a:t>
                </a:r>
                <a:r>
                  <a:rPr lang="en-US" sz="2400" dirty="0"/>
                  <a:t>:</a:t>
                </a:r>
              </a:p>
              <a:p>
                <a:pPr lvl="1"/>
                <a:r>
                  <a:rPr lang="en-US" sz="2000" dirty="0"/>
                  <a:t>sensitive to 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visible light </a:t>
                </a:r>
                <a:r>
                  <a:rPr lang="en-US" sz="2000" dirty="0"/>
                  <a:t>to relax requests on lasers. </a:t>
                </a:r>
              </a:p>
              <a:p>
                <a:pPr lvl="1"/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smaller thermal emittances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sz="2000" dirty="0"/>
                  <a:t>≈ 0.3 mm </a:t>
                </a:r>
                <a:r>
                  <a:rPr lang="en-US" sz="2000" dirty="0" err="1"/>
                  <a:t>mrad</a:t>
                </a:r>
                <a:r>
                  <a:rPr lang="en-US" sz="2000" dirty="0"/>
                  <a:t> to improve machine </a:t>
                </a:r>
                <a:br>
                  <a:rPr lang="en-US" sz="2000" dirty="0"/>
                </a:br>
                <a:r>
                  <a:rPr lang="en-US" sz="2000" dirty="0"/>
                  <a:t>performances. </a:t>
                </a:r>
              </a:p>
              <a:p>
                <a:r>
                  <a:rPr lang="en-US" sz="2400" dirty="0"/>
                  <a:t>However, these materials </a:t>
                </a:r>
                <a:r>
                  <a:rPr lang="en-US" sz="2400" dirty="0">
                    <a:solidFill>
                      <a:schemeClr val="accent5">
                        <a:lumMod val="75000"/>
                      </a:schemeClr>
                    </a:solidFill>
                  </a:rPr>
                  <a:t>requires XUHV </a:t>
                </a:r>
                <a:r>
                  <a:rPr lang="en-US" sz="2400" dirty="0"/>
                  <a:t>(≈ 10</a:t>
                </a:r>
                <a:r>
                  <a:rPr lang="en-US" sz="2400" baseline="30000" dirty="0"/>
                  <a:t>-11</a:t>
                </a:r>
                <a:r>
                  <a:rPr lang="en-US" sz="2400" dirty="0"/>
                  <a:t> mbar) </a:t>
                </a:r>
                <a:br>
                  <a:rPr lang="en-US" sz="2400" dirty="0"/>
                </a:br>
                <a:r>
                  <a:rPr lang="en-US" sz="2400" dirty="0"/>
                  <a:t>being more sensitive than Cs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Te</a:t>
                </a:r>
              </a:p>
              <a:p>
                <a:r>
                  <a:rPr lang="en-US" sz="2400" dirty="0"/>
                  <a:t>In collaboration with DESY PITZ:</a:t>
                </a:r>
              </a:p>
              <a:p>
                <a:pPr lvl="1"/>
                <a:r>
                  <a:rPr lang="en-US" sz="2000" dirty="0"/>
                  <a:t>we have developed a 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new deposition system </a:t>
                </a:r>
                <a:r>
                  <a:rPr lang="en-US" sz="2000" dirty="0"/>
                  <a:t>suitable </a:t>
                </a:r>
                <a:br>
                  <a:rPr lang="en-US" sz="2000" dirty="0"/>
                </a:br>
                <a:r>
                  <a:rPr lang="en-US" sz="2000" dirty="0"/>
                  <a:t>for «green» photocathodes.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23A134-64B9-42F1-B62A-3CC51DE1A5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2159" y="560836"/>
                <a:ext cx="11455460" cy="5584283"/>
              </a:xfrm>
              <a:blipFill>
                <a:blip r:embed="rId3"/>
                <a:stretch>
                  <a:fillRect l="-745" t="-1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8A8DB4F-567D-40FE-ABDB-43F39F5999E6}"/>
              </a:ext>
            </a:extLst>
          </p:cNvPr>
          <p:cNvGrpSpPr/>
          <p:nvPr/>
        </p:nvGrpSpPr>
        <p:grpSpPr>
          <a:xfrm>
            <a:off x="8825251" y="543781"/>
            <a:ext cx="3312368" cy="2459365"/>
            <a:chOff x="9462499" y="2715718"/>
            <a:chExt cx="2627932" cy="19417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D654A0-C0AA-4378-8D0F-ACEA42A85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419" y="2903565"/>
              <a:ext cx="2581230" cy="175392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631FA1E-DABF-4298-8834-ECF30CA382F9}"/>
                </a:ext>
              </a:extLst>
            </p:cNvPr>
            <p:cNvSpPr/>
            <p:nvPr/>
          </p:nvSpPr>
          <p:spPr>
            <a:xfrm>
              <a:off x="9462499" y="2715718"/>
              <a:ext cx="2627932" cy="250149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/>
                <a:t>New </a:t>
              </a:r>
              <a:r>
                <a:rPr lang="it-IT" sz="1100" dirty="0" err="1"/>
                <a:t>deposition</a:t>
              </a:r>
              <a:r>
                <a:rPr lang="it-IT" sz="1100" dirty="0"/>
                <a:t> system for «green» </a:t>
              </a:r>
              <a:r>
                <a:rPr lang="it-IT" sz="1100" dirty="0" err="1"/>
                <a:t>cathodes</a:t>
              </a:r>
              <a:endParaRPr lang="it-IT" sz="11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447F84-8E39-4AEF-B318-9EC043A43571}"/>
              </a:ext>
            </a:extLst>
          </p:cNvPr>
          <p:cNvGrpSpPr>
            <a:grpSpLocks noChangeAspect="1"/>
          </p:cNvGrpSpPr>
          <p:nvPr/>
        </p:nvGrpSpPr>
        <p:grpSpPr>
          <a:xfrm>
            <a:off x="8049117" y="2108098"/>
            <a:ext cx="3489780" cy="2539352"/>
            <a:chOff x="4387130" y="4318648"/>
            <a:chExt cx="3489780" cy="25393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E9AA9D-0AD5-40B4-99CE-537EA9FDE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7314" y="4553105"/>
              <a:ext cx="1662334" cy="221570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237B73B-6684-4932-9ABB-5EAD99B4A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9648" y="4538932"/>
              <a:ext cx="1757517" cy="2319068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873A3F3-F182-43DE-847C-B16CC3ABC273}"/>
                </a:ext>
              </a:extLst>
            </p:cNvPr>
            <p:cNvSpPr/>
            <p:nvPr/>
          </p:nvSpPr>
          <p:spPr>
            <a:xfrm>
              <a:off x="4387130" y="4318648"/>
              <a:ext cx="3489780" cy="276557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/>
                <a:t>First </a:t>
              </a:r>
              <a:r>
                <a:rPr lang="it-IT" sz="1100" err="1"/>
                <a:t>photocathode</a:t>
              </a:r>
              <a:r>
                <a:rPr lang="it-IT" sz="1100"/>
                <a:t> </a:t>
              </a:r>
              <a:r>
                <a:rPr lang="it-IT" sz="1100" err="1"/>
                <a:t>desposited</a:t>
              </a:r>
              <a:r>
                <a:rPr lang="it-IT" sz="1100"/>
                <a:t> in LASA system</a:t>
              </a:r>
            </a:p>
          </p:txBody>
        </p:sp>
      </p:grpSp>
      <p:pic>
        <p:nvPicPr>
          <p:cNvPr id="6" name="Picture 5" descr="A picture containing electronics, loudspeaker, close&#10;&#10;Description automatically generated">
            <a:extLst>
              <a:ext uri="{FF2B5EF4-FFF2-40B4-BE49-F238E27FC236}">
                <a16:creationId xmlns:a16="http://schemas.microsoft.com/office/drawing/2014/main" id="{0ECDB636-6600-42DC-8A53-B67CFADB40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337" y="2838691"/>
            <a:ext cx="970884" cy="97689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967C9CD-234C-4D0E-90F0-8DA1EE9D6ADB}"/>
              </a:ext>
            </a:extLst>
          </p:cNvPr>
          <p:cNvGrpSpPr>
            <a:grpSpLocks noChangeAspect="1"/>
          </p:cNvGrpSpPr>
          <p:nvPr/>
        </p:nvGrpSpPr>
        <p:grpSpPr>
          <a:xfrm>
            <a:off x="9832257" y="72783"/>
            <a:ext cx="2259325" cy="419162"/>
            <a:chOff x="4777736" y="5855101"/>
            <a:chExt cx="4283618" cy="7947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F198A5-CDBD-4A6B-A04D-7560A3A00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7736" y="5863840"/>
              <a:ext cx="1424703" cy="77724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9E675838-7497-42C4-B96C-4E0E78619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163" y="5855101"/>
              <a:ext cx="796587" cy="794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AAE6760C-3078-4AEC-836D-3D5D44E569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2571" y="5869442"/>
              <a:ext cx="768783" cy="76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pitz-logo-var-1-blue">
              <a:extLst>
                <a:ext uri="{FF2B5EF4-FFF2-40B4-BE49-F238E27FC236}">
                  <a16:creationId xmlns:a16="http://schemas.microsoft.com/office/drawing/2014/main" id="{83AE67B8-C9E4-4BBD-A8D4-105236825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5260" y="5886939"/>
              <a:ext cx="779138" cy="73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823ACB1-52AF-4578-81A6-D6562AA77E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058"/>
          <a:stretch/>
        </p:blipFill>
        <p:spPr>
          <a:xfrm>
            <a:off x="666269" y="3755570"/>
            <a:ext cx="4279304" cy="24866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3E32104-0799-435C-8A9F-07D045460195}"/>
              </a:ext>
            </a:extLst>
          </p:cNvPr>
          <p:cNvSpPr txBox="1"/>
          <p:nvPr/>
        </p:nvSpPr>
        <p:spPr>
          <a:xfrm>
            <a:off x="4468740" y="4699222"/>
            <a:ext cx="1796190" cy="13515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/>
              <a:t>#123.1 QE@2.4 eV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~8% (At INFN)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~4% (In PITZ </a:t>
            </a:r>
            <a:r>
              <a:rPr lang="en-US" sz="1400" dirty="0" err="1"/>
              <a:t>loadlock</a:t>
            </a:r>
            <a:r>
              <a:rPr lang="en-US" sz="14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~5.6% (In PITZ gun)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4B1EF1-E993-4949-BDC2-DA9D5E28844C}"/>
              </a:ext>
            </a:extLst>
          </p:cNvPr>
          <p:cNvSpPr txBox="1"/>
          <p:nvPr/>
        </p:nvSpPr>
        <p:spPr>
          <a:xfrm>
            <a:off x="6089737" y="4659753"/>
            <a:ext cx="60018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lvl="1" indent="-184150">
              <a:buFont typeface="Arial" panose="020B0604020202020204" pitchFamily="34" charset="0"/>
              <a:buChar char="•"/>
            </a:pPr>
            <a:r>
              <a:rPr lang="en-US" sz="2000" dirty="0"/>
              <a:t>A deposition process was studied in the R&amp;D system </a:t>
            </a:r>
            <a:br>
              <a:rPr lang="en-US" sz="2000" dirty="0"/>
            </a:br>
            <a:r>
              <a:rPr lang="en-US" sz="2000" dirty="0"/>
              <a:t>and transfer to growing these cathodes. </a:t>
            </a:r>
          </a:p>
          <a:p>
            <a:pPr marL="358775" lvl="1" indent="-1841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first K</a:t>
            </a:r>
            <a:r>
              <a:rPr lang="en-US" sz="2000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CsSb photocathodes have been produced</a:t>
            </a:r>
            <a:r>
              <a:rPr lang="en-US" sz="2000" dirty="0"/>
              <a:t> in June ’21 and tested in July in the PITZ RF Gun. </a:t>
            </a:r>
          </a:p>
          <a:p>
            <a:pPr marL="358775" lvl="1" indent="-184150">
              <a:buFont typeface="Arial" panose="020B0604020202020204" pitchFamily="34" charset="0"/>
              <a:buChar char="•"/>
            </a:pPr>
            <a:r>
              <a:rPr lang="en-US" sz="2000" dirty="0"/>
              <a:t>Successful transfer of the photocathodes to PITZ with limited QE degradation</a:t>
            </a:r>
          </a:p>
          <a:p>
            <a:endParaRPr lang="it-IT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25DC826-7140-4532-80D4-344FDC2C72F3}"/>
              </a:ext>
            </a:extLst>
          </p:cNvPr>
          <p:cNvSpPr/>
          <p:nvPr/>
        </p:nvSpPr>
        <p:spPr>
          <a:xfrm>
            <a:off x="1139383" y="3755570"/>
            <a:ext cx="4471154" cy="25191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Spectral</a:t>
            </a:r>
            <a:r>
              <a:rPr lang="it-IT" sz="1400" dirty="0"/>
              <a:t> </a:t>
            </a:r>
            <a:r>
              <a:rPr lang="it-IT" sz="1400" dirty="0" err="1"/>
              <a:t>response</a:t>
            </a:r>
            <a:r>
              <a:rPr lang="it-IT" sz="1400" dirty="0"/>
              <a:t> of first batch of «green» </a:t>
            </a:r>
            <a:r>
              <a:rPr lang="it-IT" sz="1400" dirty="0" err="1"/>
              <a:t>photocathodes</a:t>
            </a:r>
            <a:endParaRPr lang="it-IT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214EB-60E4-B50E-FBE3-D0AC085EBC3B}"/>
              </a:ext>
            </a:extLst>
          </p:cNvPr>
          <p:cNvSpPr txBox="1"/>
          <p:nvPr/>
        </p:nvSpPr>
        <p:spPr>
          <a:xfrm>
            <a:off x="6575357" y="6570014"/>
            <a:ext cx="2351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i="1" dirty="0"/>
              <a:t>D Setore et al., THPOPT027, IPAC2022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94EF0-2578-3A9F-3037-7F7643455C7F}"/>
              </a:ext>
            </a:extLst>
          </p:cNvPr>
          <p:cNvSpPr txBox="1"/>
          <p:nvPr/>
        </p:nvSpPr>
        <p:spPr>
          <a:xfrm>
            <a:off x="9493608" y="6581113"/>
            <a:ext cx="21419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S. Mohanty et al., TUP04, FEL2022</a:t>
            </a:r>
          </a:p>
        </p:txBody>
      </p: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C58BDE5D-39E0-D50E-2C12-F1796A6BF7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3" y="6203319"/>
            <a:ext cx="3882260" cy="59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8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65619-67F5-4F5E-89A1-594AA8C7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61" y="0"/>
            <a:ext cx="10515600" cy="758517"/>
          </a:xfrm>
        </p:spPr>
        <p:txBody>
          <a:bodyPr anchor="t">
            <a:normAutofit/>
          </a:bodyPr>
          <a:lstStyle/>
          <a:p>
            <a:r>
              <a:rPr lang="en-US" sz="4000" dirty="0"/>
              <a:t>K</a:t>
            </a:r>
            <a:r>
              <a:rPr lang="en-US" sz="4000" baseline="-25000" dirty="0"/>
              <a:t>2</a:t>
            </a:r>
            <a:r>
              <a:rPr lang="en-US" sz="4000" dirty="0"/>
              <a:t>CsSb photocathode in high gradients RF Gun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A8955-5138-4AD6-827F-ED09F3996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761" y="1383368"/>
            <a:ext cx="5616575" cy="5010249"/>
          </a:xfrm>
        </p:spPr>
        <p:txBody>
          <a:bodyPr>
            <a:normAutofit/>
          </a:bodyPr>
          <a:lstStyle/>
          <a:p>
            <a:r>
              <a:rPr lang="en-US" sz="2400" dirty="0"/>
              <a:t>Cathode RF conditioning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Below 30 MV/m, almost not necessary, up to 400 </a:t>
            </a:r>
            <a:r>
              <a:rPr lang="en-US" sz="2000" dirty="0" err="1">
                <a:latin typeface="Symbol" panose="05050102010706020507" pitchFamily="18" charset="2"/>
              </a:rPr>
              <a:t>m</a:t>
            </a:r>
            <a:r>
              <a:rPr lang="en-US" sz="2000" dirty="0" err="1"/>
              <a:t>s</a:t>
            </a:r>
            <a:r>
              <a:rPr lang="en-US" sz="2000" dirty="0"/>
              <a:t> was tested without vac events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Above 30-40 MV/m, much more vac events than Cs</a:t>
            </a:r>
            <a:r>
              <a:rPr lang="en-US" sz="2000" baseline="-25000" dirty="0"/>
              <a:t>2</a:t>
            </a:r>
            <a:r>
              <a:rPr lang="en-US" sz="2000" dirty="0"/>
              <a:t>Te conditioning, degrades QE significantly</a:t>
            </a:r>
          </a:p>
          <a:p>
            <a:r>
              <a:rPr lang="en-US" sz="2400" dirty="0"/>
              <a:t>Cathode QE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Fresh QE in gun is consistent</a:t>
            </a:r>
            <a:br>
              <a:rPr lang="en-US" sz="2000" dirty="0"/>
            </a:br>
            <a:r>
              <a:rPr lang="en-US" sz="2000" dirty="0"/>
              <a:t> with lab measurements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QE decrease dominated </a:t>
            </a:r>
            <a:br>
              <a:rPr lang="en-US" sz="2000" dirty="0"/>
            </a:br>
            <a:r>
              <a:rPr lang="en-US" sz="2000" dirty="0"/>
              <a:t>by vac events during </a:t>
            </a:r>
            <a:br>
              <a:rPr lang="en-US" sz="2000" dirty="0"/>
            </a:br>
            <a:r>
              <a:rPr lang="en-US" sz="2000" dirty="0"/>
              <a:t>conditioning, QE also </a:t>
            </a:r>
            <a:br>
              <a:rPr lang="en-US" sz="2000" dirty="0"/>
            </a:br>
            <a:r>
              <a:rPr lang="en-US" sz="2000" dirty="0"/>
              <a:t>slowly decreases </a:t>
            </a:r>
            <a:br>
              <a:rPr lang="en-US" sz="2000" dirty="0"/>
            </a:br>
            <a:r>
              <a:rPr lang="en-US" sz="2000" dirty="0"/>
              <a:t>w/o vac events.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87E90-D720-4C72-A178-20D10575F5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2761" y="947580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Cathode RF conditioning, QE, lifetime, vacuum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9CA2AB-F0B4-4A2A-BCAD-7D21A779D0A0}"/>
              </a:ext>
            </a:extLst>
          </p:cNvPr>
          <p:cNvGrpSpPr>
            <a:grpSpLocks noChangeAspect="1"/>
          </p:cNvGrpSpPr>
          <p:nvPr/>
        </p:nvGrpSpPr>
        <p:grpSpPr>
          <a:xfrm>
            <a:off x="6928200" y="860697"/>
            <a:ext cx="4796276" cy="1851556"/>
            <a:chOff x="6339037" y="394222"/>
            <a:chExt cx="5420315" cy="20924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BF63856-172C-4F73-BEBC-0C5FF2B0B1C1}"/>
                </a:ext>
              </a:extLst>
            </p:cNvPr>
            <p:cNvGrpSpPr/>
            <p:nvPr/>
          </p:nvGrpSpPr>
          <p:grpSpPr>
            <a:xfrm>
              <a:off x="6339037" y="640182"/>
              <a:ext cx="5420315" cy="1846500"/>
              <a:chOff x="797453" y="3001214"/>
              <a:chExt cx="9991725" cy="276485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5FEF5AE-3408-4120-9F8C-0587E1F5C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7453" y="3280048"/>
                <a:ext cx="9991725" cy="2486025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54D5369-DD7F-4704-B55B-2596671314B7}"/>
                  </a:ext>
                </a:extLst>
              </p:cNvPr>
              <p:cNvSpPr/>
              <p:nvPr/>
            </p:nvSpPr>
            <p:spPr>
              <a:xfrm>
                <a:off x="4008846" y="3331268"/>
                <a:ext cx="1752876" cy="645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30/35 MV/m</a:t>
                </a:r>
              </a:p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5.6/5.5%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CC8DAED-E205-4728-848D-49E1C457B7D1}"/>
                  </a:ext>
                </a:extLst>
              </p:cNvPr>
              <p:cNvSpPr/>
              <p:nvPr/>
            </p:nvSpPr>
            <p:spPr>
              <a:xfrm>
                <a:off x="6974183" y="3322975"/>
                <a:ext cx="1752876" cy="645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30/45 MV/m</a:t>
                </a:r>
              </a:p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0.8/1.2%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71BD453-B047-4242-A87C-17AACF79AB77}"/>
                  </a:ext>
                </a:extLst>
              </p:cNvPr>
              <p:cNvGrpSpPr/>
              <p:nvPr/>
            </p:nvGrpSpPr>
            <p:grpSpPr>
              <a:xfrm>
                <a:off x="2382487" y="3001214"/>
                <a:ext cx="6531789" cy="1192496"/>
                <a:chOff x="2575557" y="-230493"/>
                <a:chExt cx="6531789" cy="6032698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FFB7400-2A64-438B-BB52-B46ED2F3D83A}"/>
                    </a:ext>
                  </a:extLst>
                </p:cNvPr>
                <p:cNvSpPr txBox="1"/>
                <p:nvPr/>
              </p:nvSpPr>
              <p:spPr>
                <a:xfrm>
                  <a:off x="2575557" y="-230493"/>
                  <a:ext cx="707246" cy="277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Cath in</a:t>
                  </a:r>
                </a:p>
              </p:txBody>
            </p:sp>
            <p:sp>
              <p:nvSpPr>
                <p:cNvPr id="12" name="Arrow: Down 11">
                  <a:extLst>
                    <a:ext uri="{FF2B5EF4-FFF2-40B4-BE49-F238E27FC236}">
                      <a16:creationId xmlns:a16="http://schemas.microsoft.com/office/drawing/2014/main" id="{BB687EA3-51D4-4276-A487-9E4E790294C3}"/>
                    </a:ext>
                  </a:extLst>
                </p:cNvPr>
                <p:cNvSpPr/>
                <p:nvPr/>
              </p:nvSpPr>
              <p:spPr>
                <a:xfrm>
                  <a:off x="8643147" y="1321645"/>
                  <a:ext cx="118562" cy="4480560"/>
                </a:xfrm>
                <a:prstGeom prst="downArrow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038CD33-0B19-4649-BEB9-562178CA3407}"/>
                    </a:ext>
                  </a:extLst>
                </p:cNvPr>
                <p:cNvSpPr txBox="1"/>
                <p:nvPr/>
              </p:nvSpPr>
              <p:spPr>
                <a:xfrm>
                  <a:off x="8297509" y="-227781"/>
                  <a:ext cx="809837" cy="277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Cath out</a:t>
                  </a:r>
                </a:p>
              </p:txBody>
            </p:sp>
            <p:sp>
              <p:nvSpPr>
                <p:cNvPr id="14" name="Arrow: Down 13">
                  <a:extLst>
                    <a:ext uri="{FF2B5EF4-FFF2-40B4-BE49-F238E27FC236}">
                      <a16:creationId xmlns:a16="http://schemas.microsoft.com/office/drawing/2014/main" id="{C91CF67E-F125-4488-B68F-6DF957BCFE09}"/>
                    </a:ext>
                  </a:extLst>
                </p:cNvPr>
                <p:cNvSpPr/>
                <p:nvPr/>
              </p:nvSpPr>
              <p:spPr>
                <a:xfrm>
                  <a:off x="2810618" y="1321645"/>
                  <a:ext cx="118562" cy="4480560"/>
                </a:xfrm>
                <a:prstGeom prst="downArrow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err="1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5" name="Arrow: Left-Right 34">
              <a:extLst>
                <a:ext uri="{FF2B5EF4-FFF2-40B4-BE49-F238E27FC236}">
                  <a16:creationId xmlns:a16="http://schemas.microsoft.com/office/drawing/2014/main" id="{89FD310C-669E-49B5-A0A0-A8A437F02574}"/>
                </a:ext>
              </a:extLst>
            </p:cNvPr>
            <p:cNvSpPr/>
            <p:nvPr/>
          </p:nvSpPr>
          <p:spPr>
            <a:xfrm>
              <a:off x="7968082" y="640182"/>
              <a:ext cx="2309661" cy="132859"/>
            </a:xfrm>
            <a:prstGeom prst="left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566C7C-AD9F-4D5F-8F61-EFE2BF4F4D4E}"/>
                </a:ext>
              </a:extLst>
            </p:cNvPr>
            <p:cNvSpPr txBox="1"/>
            <p:nvPr/>
          </p:nvSpPr>
          <p:spPr>
            <a:xfrm>
              <a:off x="7968082" y="394222"/>
              <a:ext cx="243207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/>
                <a:t>2 days &lt;1% QE (</a:t>
              </a:r>
              <a:r>
                <a:rPr lang="en-US" sz="1050" b="1" u="sng">
                  <a:solidFill>
                    <a:srgbClr val="FF0000"/>
                  </a:solidFill>
                </a:rPr>
                <a:t>T</a:t>
              </a:r>
              <a:r>
                <a:rPr lang="en-US" sz="1050" b="1" u="sng" baseline="-25000">
                  <a:solidFill>
                    <a:srgbClr val="FF0000"/>
                  </a:solidFill>
                </a:rPr>
                <a:t>cath</a:t>
              </a:r>
              <a:r>
                <a:rPr lang="en-US" sz="1050" b="1" u="sng">
                  <a:solidFill>
                    <a:srgbClr val="FF0000"/>
                  </a:solidFill>
                </a:rPr>
                <a:t>~70</a:t>
              </a:r>
              <a:r>
                <a:rPr lang="zh-CN" altLang="en-US" sz="1050" b="1" u="sng">
                  <a:solidFill>
                    <a:srgbClr val="FF0000"/>
                  </a:solidFill>
                  <a:latin typeface="+mn-ea"/>
                </a:rPr>
                <a:t>℃</a:t>
              </a:r>
              <a:r>
                <a:rPr lang="en-US" sz="1050" b="1" u="sng">
                  <a:solidFill>
                    <a:srgbClr val="FF0000"/>
                  </a:solidFill>
                </a:rPr>
                <a:t> #123.1</a:t>
              </a:r>
              <a:r>
                <a:rPr lang="en-US" sz="1050" b="1"/>
                <a:t>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FD2B01-55E4-44FC-B03F-3207129008E9}"/>
              </a:ext>
            </a:extLst>
          </p:cNvPr>
          <p:cNvGrpSpPr>
            <a:grpSpLocks noChangeAspect="1"/>
          </p:cNvGrpSpPr>
          <p:nvPr/>
        </p:nvGrpSpPr>
        <p:grpSpPr>
          <a:xfrm>
            <a:off x="4014589" y="3288316"/>
            <a:ext cx="2617978" cy="1725484"/>
            <a:chOff x="-731306" y="4364348"/>
            <a:chExt cx="3973549" cy="247649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76FF99-4EEF-4D1B-A6BB-1C7D02CD2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757" y="4364348"/>
              <a:ext cx="3302000" cy="247649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16D968-3559-43FE-B180-2B0B686414E9}"/>
                </a:ext>
              </a:extLst>
            </p:cNvPr>
            <p:cNvSpPr txBox="1"/>
            <p:nvPr/>
          </p:nvSpPr>
          <p:spPr>
            <a:xfrm>
              <a:off x="-731306" y="4389043"/>
              <a:ext cx="1358381" cy="662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Fresh QE map in gun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5AF6AA1-923B-4B89-A179-DEB92696B8BE}"/>
              </a:ext>
            </a:extLst>
          </p:cNvPr>
          <p:cNvGrpSpPr>
            <a:grpSpLocks noChangeAspect="1"/>
          </p:cNvGrpSpPr>
          <p:nvPr/>
        </p:nvGrpSpPr>
        <p:grpSpPr>
          <a:xfrm>
            <a:off x="4014589" y="5213855"/>
            <a:ext cx="2368249" cy="1535419"/>
            <a:chOff x="8454584" y="4296411"/>
            <a:chExt cx="3507334" cy="227392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F462701-53CD-4FC2-86CD-85A40DDEA7DF}"/>
                </a:ext>
              </a:extLst>
            </p:cNvPr>
            <p:cNvGrpSpPr/>
            <p:nvPr/>
          </p:nvGrpSpPr>
          <p:grpSpPr>
            <a:xfrm>
              <a:off x="8454584" y="4296411"/>
              <a:ext cx="3507334" cy="2273928"/>
              <a:chOff x="8664285" y="4431611"/>
              <a:chExt cx="3303818" cy="2141982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3A65B93-4FA1-4D36-BAC5-44614C5D91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67834"/>
              <a:stretch/>
            </p:blipFill>
            <p:spPr>
              <a:xfrm>
                <a:off x="8664285" y="4431611"/>
                <a:ext cx="3303818" cy="1828731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78603EF-FA95-49AF-965E-380E7504C0BB}"/>
                  </a:ext>
                </a:extLst>
              </p:cNvPr>
              <p:cNvSpPr txBox="1"/>
              <p:nvPr/>
            </p:nvSpPr>
            <p:spPr>
              <a:xfrm>
                <a:off x="9020155" y="6271057"/>
                <a:ext cx="2894402" cy="302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</a:rPr>
                  <a:t>QE slowly drops by 20% in 12 hours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D38C69A-AA98-4284-8F60-0BC71EF49DFA}"/>
                </a:ext>
              </a:extLst>
            </p:cNvPr>
            <p:cNvSpPr txBox="1"/>
            <p:nvPr/>
          </p:nvSpPr>
          <p:spPr>
            <a:xfrm>
              <a:off x="10375044" y="4414114"/>
              <a:ext cx="1560964" cy="683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Overnight run</a:t>
              </a:r>
            </a:p>
            <a:p>
              <a:r>
                <a:rPr lang="en-US" sz="1200">
                  <a:solidFill>
                    <a:srgbClr val="FF0000"/>
                  </a:solidFill>
                </a:rPr>
                <a:t>No vac events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496212-9279-4E25-8749-306DFD012574}"/>
              </a:ext>
            </a:extLst>
          </p:cNvPr>
          <p:cNvGrpSpPr/>
          <p:nvPr/>
        </p:nvGrpSpPr>
        <p:grpSpPr>
          <a:xfrm>
            <a:off x="6816830" y="4513467"/>
            <a:ext cx="5257800" cy="2355805"/>
            <a:chOff x="6533343" y="4487040"/>
            <a:chExt cx="5257800" cy="235580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76F0803-7282-477F-96CA-706F7E1E7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t="3615" r="7316"/>
            <a:stretch/>
          </p:blipFill>
          <p:spPr>
            <a:xfrm>
              <a:off x="6533343" y="4487040"/>
              <a:ext cx="5257800" cy="235580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6A437E-CA0D-4E0E-BD5A-69FFA1B9EA2E}"/>
                </a:ext>
              </a:extLst>
            </p:cNvPr>
            <p:cNvSpPr txBox="1"/>
            <p:nvPr/>
          </p:nvSpPr>
          <p:spPr>
            <a:xfrm>
              <a:off x="7271418" y="4622009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H</a:t>
              </a:r>
              <a:r>
                <a:rPr lang="en-US" sz="1000" b="1" baseline="-25000"/>
                <a:t>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E1187C-BEA2-4250-AA8B-47684C69EFA6}"/>
                </a:ext>
              </a:extLst>
            </p:cNvPr>
            <p:cNvSpPr txBox="1"/>
            <p:nvPr/>
          </p:nvSpPr>
          <p:spPr>
            <a:xfrm>
              <a:off x="8359287" y="4842715"/>
              <a:ext cx="425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H</a:t>
              </a:r>
              <a:r>
                <a:rPr lang="en-US" sz="1000" b="1" baseline="-25000"/>
                <a:t>2</a:t>
              </a:r>
              <a:r>
                <a:rPr lang="en-US" sz="1000" b="1"/>
                <a:t>O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960EA62-B74D-4845-AFE4-B1D9BFE296BB}"/>
                </a:ext>
              </a:extLst>
            </p:cNvPr>
            <p:cNvSpPr txBox="1"/>
            <p:nvPr/>
          </p:nvSpPr>
          <p:spPr>
            <a:xfrm>
              <a:off x="9067634" y="4941207"/>
              <a:ext cx="3770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CO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1BFFEC-E565-42FA-A9A1-7119A0EF3564}"/>
                </a:ext>
              </a:extLst>
            </p:cNvPr>
            <p:cNvSpPr txBox="1"/>
            <p:nvPr/>
          </p:nvSpPr>
          <p:spPr>
            <a:xfrm>
              <a:off x="10241466" y="5123631"/>
              <a:ext cx="425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CO</a:t>
              </a:r>
              <a:r>
                <a:rPr lang="en-US" sz="1000" b="1" baseline="-25000"/>
                <a:t>2</a:t>
              </a:r>
            </a:p>
          </p:txBody>
        </p:sp>
        <p:sp>
          <p:nvSpPr>
            <p:cNvPr id="49" name="Textfeld 6">
              <a:extLst>
                <a:ext uri="{FF2B5EF4-FFF2-40B4-BE49-F238E27FC236}">
                  <a16:creationId xmlns:a16="http://schemas.microsoft.com/office/drawing/2014/main" id="{99F5B513-2325-4EF0-AA3F-F0F7FF501BE2}"/>
                </a:ext>
              </a:extLst>
            </p:cNvPr>
            <p:cNvSpPr txBox="1"/>
            <p:nvPr/>
          </p:nvSpPr>
          <p:spPr>
            <a:xfrm>
              <a:off x="8112710" y="4787318"/>
              <a:ext cx="418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/>
                <a:t>O</a:t>
              </a:r>
              <a:r>
                <a:rPr lang="de-DE" sz="1000" b="1" baseline="30000"/>
                <a:t>+</a:t>
              </a:r>
            </a:p>
            <a:p>
              <a:pPr algn="ctr"/>
              <a:r>
                <a:rPr lang="de-DE" sz="1000" b="1"/>
                <a:t>CH</a:t>
              </a:r>
              <a:r>
                <a:rPr lang="de-DE" sz="1000" b="1" baseline="-25000"/>
                <a:t>4</a:t>
              </a:r>
              <a:endParaRPr lang="de-DE" sz="1000" b="1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B6B82A-F7FD-4917-B4C4-5559D6C71FF9}"/>
              </a:ext>
            </a:extLst>
          </p:cNvPr>
          <p:cNvGrpSpPr>
            <a:grpSpLocks noChangeAspect="1"/>
          </p:cNvGrpSpPr>
          <p:nvPr/>
        </p:nvGrpSpPr>
        <p:grpSpPr>
          <a:xfrm>
            <a:off x="6533343" y="2733131"/>
            <a:ext cx="5515895" cy="1738236"/>
            <a:chOff x="6096002" y="2548700"/>
            <a:chExt cx="6095998" cy="192104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B928299-5FE9-4745-8ED9-00AB4366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02" y="2840808"/>
              <a:ext cx="6095998" cy="1628937"/>
            </a:xfrm>
            <a:prstGeom prst="rect">
              <a:avLst/>
            </a:prstGeom>
          </p:spPr>
        </p:pic>
        <p:sp>
          <p:nvSpPr>
            <p:cNvPr id="37" name="Arrow: Left-Right 36">
              <a:extLst>
                <a:ext uri="{FF2B5EF4-FFF2-40B4-BE49-F238E27FC236}">
                  <a16:creationId xmlns:a16="http://schemas.microsoft.com/office/drawing/2014/main" id="{91AE0EE2-DDED-46F5-A429-832768D6F57D}"/>
                </a:ext>
              </a:extLst>
            </p:cNvPr>
            <p:cNvSpPr/>
            <p:nvPr/>
          </p:nvSpPr>
          <p:spPr>
            <a:xfrm>
              <a:off x="7070615" y="2794660"/>
              <a:ext cx="2048671" cy="152843"/>
            </a:xfrm>
            <a:prstGeom prst="left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solidFill>
                  <a:schemeClr val="tx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812B4B7-DCB1-4CBC-80A4-F45670E051A1}"/>
                </a:ext>
              </a:extLst>
            </p:cNvPr>
            <p:cNvSpPr txBox="1"/>
            <p:nvPr/>
          </p:nvSpPr>
          <p:spPr>
            <a:xfrm>
              <a:off x="7070615" y="2548700"/>
              <a:ext cx="299333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/>
                <a:t>2 days &lt;1% QE (</a:t>
              </a:r>
              <a:r>
                <a:rPr lang="en-US" sz="1050" b="1" u="sng" err="1">
                  <a:solidFill>
                    <a:srgbClr val="FF0000"/>
                  </a:solidFill>
                </a:rPr>
                <a:t>T</a:t>
              </a:r>
              <a:r>
                <a:rPr lang="en-US" sz="1050" b="1" u="sng" baseline="-25000" err="1">
                  <a:solidFill>
                    <a:srgbClr val="FF0000"/>
                  </a:solidFill>
                </a:rPr>
                <a:t>cath</a:t>
              </a:r>
              <a:r>
                <a:rPr lang="en-US" sz="1050" b="1" u="sng" baseline="-25000">
                  <a:solidFill>
                    <a:srgbClr val="FF0000"/>
                  </a:solidFill>
                </a:rPr>
                <a:t> </a:t>
              </a:r>
              <a:r>
                <a:rPr lang="en-US" sz="1050" b="1" u="sng">
                  <a:solidFill>
                    <a:srgbClr val="FF0000"/>
                  </a:solidFill>
                </a:rPr>
                <a:t>~50</a:t>
              </a:r>
              <a:r>
                <a:rPr lang="zh-CN" altLang="en-US" sz="1050" b="1" u="sng">
                  <a:solidFill>
                    <a:srgbClr val="FF0000"/>
                  </a:solidFill>
                  <a:latin typeface="+mn-ea"/>
                </a:rPr>
                <a:t>℃</a:t>
              </a:r>
              <a:r>
                <a:rPr lang="en-US" sz="1050" b="1" u="sng">
                  <a:solidFill>
                    <a:srgbClr val="FF0000"/>
                  </a:solidFill>
                </a:rPr>
                <a:t> #147.1</a:t>
              </a:r>
              <a:r>
                <a:rPr lang="en-US" sz="1050" b="1"/>
                <a:t>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97E351-2124-C382-BAAF-790C0829D1A1}"/>
              </a:ext>
            </a:extLst>
          </p:cNvPr>
          <p:cNvGrpSpPr>
            <a:grpSpLocks noChangeAspect="1"/>
          </p:cNvGrpSpPr>
          <p:nvPr/>
        </p:nvGrpSpPr>
        <p:grpSpPr>
          <a:xfrm>
            <a:off x="10962575" y="69579"/>
            <a:ext cx="1156918" cy="921427"/>
            <a:chOff x="6920788" y="5849023"/>
            <a:chExt cx="2193485" cy="174699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1B6FE6F-5112-ED1B-C2C6-6AFB95129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0788" y="5849023"/>
              <a:ext cx="1424702" cy="77724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4B892647-15E9-1307-3898-6F804FD46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164" y="6801302"/>
              <a:ext cx="796587" cy="794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6902A0CC-0E01-9251-C0B7-4CBD3C673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490" y="6829985"/>
              <a:ext cx="768783" cy="766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 descr="pitz-logo-var-1-blue">
              <a:extLst>
                <a:ext uri="{FF2B5EF4-FFF2-40B4-BE49-F238E27FC236}">
                  <a16:creationId xmlns:a16="http://schemas.microsoft.com/office/drawing/2014/main" id="{9F1FBADF-C12C-7DA9-4ABE-F148BEE07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856" y="5852250"/>
              <a:ext cx="779139" cy="73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EAFAC07-240C-0215-5098-1CCF65B2BAD5}"/>
              </a:ext>
            </a:extLst>
          </p:cNvPr>
          <p:cNvSpPr txBox="1"/>
          <p:nvPr/>
        </p:nvSpPr>
        <p:spPr>
          <a:xfrm>
            <a:off x="709558" y="6482995"/>
            <a:ext cx="21419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S. Mohanty et al., TUP04, FEL2022</a:t>
            </a:r>
          </a:p>
        </p:txBody>
      </p:sp>
    </p:spTree>
    <p:extLst>
      <p:ext uri="{BB962C8B-B14F-4D97-AF65-F5344CB8AC3E}">
        <p14:creationId xmlns:p14="http://schemas.microsoft.com/office/powerpoint/2010/main" val="1536974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E935B-6C62-4CB1-918E-29ECC357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76" y="14177"/>
            <a:ext cx="10515600" cy="1115330"/>
          </a:xfrm>
        </p:spPr>
        <p:txBody>
          <a:bodyPr anchor="t">
            <a:normAutofit/>
          </a:bodyPr>
          <a:lstStyle/>
          <a:p>
            <a:r>
              <a:rPr lang="en-US" sz="4000" dirty="0"/>
              <a:t>K</a:t>
            </a:r>
            <a:r>
              <a:rPr lang="en-US" sz="4000" baseline="-25000" dirty="0"/>
              <a:t>2</a:t>
            </a:r>
            <a:r>
              <a:rPr lang="en-US" sz="4000" dirty="0"/>
              <a:t>CsSb photocathode in high gradient RF Gun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D69BA-6E68-4BDD-8D43-6F634429A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68" y="1083373"/>
            <a:ext cx="5616575" cy="5010249"/>
          </a:xfrm>
        </p:spPr>
        <p:txBody>
          <a:bodyPr>
            <a:normAutofit/>
          </a:bodyPr>
          <a:lstStyle/>
          <a:p>
            <a:r>
              <a:rPr lang="en-US" sz="2400" dirty="0"/>
              <a:t>Dark current vs gun gradient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67242-4A5F-4234-B331-55E7353FDE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3468" y="675041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Dark current, cathode response time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2B7832-46B4-41F2-9747-07CAF40020E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042187" y="1066140"/>
            <a:ext cx="5077306" cy="5010249"/>
          </a:xfrm>
        </p:spPr>
        <p:txBody>
          <a:bodyPr/>
          <a:lstStyle/>
          <a:p>
            <a:r>
              <a:rPr lang="en-US" sz="2400" dirty="0"/>
              <a:t>Cathode response time measurement</a:t>
            </a:r>
          </a:p>
          <a:p>
            <a:pPr marL="542925" lvl="1"/>
            <a:r>
              <a:rPr lang="en-US" sz="1600" dirty="0"/>
              <a:t>#147.1 CsK</a:t>
            </a:r>
            <a:r>
              <a:rPr lang="en-US" sz="1600" baseline="-25000" dirty="0"/>
              <a:t>2</a:t>
            </a:r>
            <a:r>
              <a:rPr lang="en-US" sz="1600" dirty="0"/>
              <a:t>Sb, </a:t>
            </a:r>
            <a:r>
              <a:rPr lang="en-US" sz="1600" b="1" dirty="0"/>
              <a:t>measured in green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when QE dropped to 0.4%</a:t>
            </a:r>
          </a:p>
          <a:p>
            <a:pPr marL="542925" lvl="1"/>
            <a:r>
              <a:rPr lang="en-US" sz="1600" dirty="0"/>
              <a:t>Two laser pulses with known optical delays shine the cathode to calibrate the beam temporal response at photoemission</a:t>
            </a:r>
          </a:p>
          <a:p>
            <a:pPr marL="542925" lvl="1"/>
            <a:r>
              <a:rPr lang="en-US" sz="1600" dirty="0"/>
              <a:t>Preliminary data show that response time is </a:t>
            </a:r>
            <a:r>
              <a:rPr lang="en-US" sz="1600" b="1" dirty="0"/>
              <a:t>below the resolution of 100 fs!</a:t>
            </a:r>
            <a:r>
              <a:rPr lang="en-US" sz="1600" dirty="0"/>
              <a:t> Much shorter than high QE Cs</a:t>
            </a:r>
            <a:r>
              <a:rPr lang="en-US" sz="1600" baseline="-25000" dirty="0"/>
              <a:t>2</a:t>
            </a:r>
            <a:r>
              <a:rPr lang="en-US" sz="1600" dirty="0"/>
              <a:t>Te cathode response time in UV (~200 fs)</a:t>
            </a:r>
            <a:br>
              <a:rPr lang="en-US" sz="1600" dirty="0"/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-&gt; but…measurement to be repeated on a fresh cathode</a:t>
            </a:r>
            <a:r>
              <a:rPr lang="en-US" sz="1600" b="1" dirty="0"/>
              <a:t> since QE degradation could indicate possibly changes in the surface chemistry of the film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9F898BC-8D57-4F00-A92B-EB1FD2FB2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875155"/>
              </p:ext>
            </p:extLst>
          </p:nvPr>
        </p:nvGraphicFramePr>
        <p:xfrm>
          <a:off x="885905" y="5425829"/>
          <a:ext cx="2558453" cy="136063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94049">
                  <a:extLst>
                    <a:ext uri="{9D8B030D-6E8A-4147-A177-3AD203B41FA5}">
                      <a16:colId xmlns:a16="http://schemas.microsoft.com/office/drawing/2014/main" val="2951980188"/>
                    </a:ext>
                  </a:extLst>
                </a:gridCol>
                <a:gridCol w="782202">
                  <a:extLst>
                    <a:ext uri="{9D8B030D-6E8A-4147-A177-3AD203B41FA5}">
                      <a16:colId xmlns:a16="http://schemas.microsoft.com/office/drawing/2014/main" val="2008148762"/>
                    </a:ext>
                  </a:extLst>
                </a:gridCol>
                <a:gridCol w="782202">
                  <a:extLst>
                    <a:ext uri="{9D8B030D-6E8A-4147-A177-3AD203B41FA5}">
                      <a16:colId xmlns:a16="http://schemas.microsoft.com/office/drawing/2014/main" val="2850265849"/>
                    </a:ext>
                  </a:extLst>
                </a:gridCol>
              </a:tblGrid>
              <a:tr h="194377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beta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 (nm</a:t>
                      </a:r>
                      <a:r>
                        <a:rPr lang="en-US" sz="1200" u="none" strike="noStrike" baseline="30000">
                          <a:effectLst/>
                        </a:rPr>
                        <a:t>2</a:t>
                      </a:r>
                      <a:r>
                        <a:rPr lang="en-US" sz="1200" u="none" strike="noStrike">
                          <a:effectLst/>
                        </a:rPr>
                        <a:t>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647451"/>
                  </a:ext>
                </a:extLst>
              </a:tr>
              <a:tr h="1943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en-US" sz="1200" u="none" strike="noStrike" baseline="-25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Te 672.2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15212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519995"/>
                  </a:ext>
                </a:extLst>
              </a:tr>
              <a:tr h="1943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123.1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80913582"/>
                  </a:ext>
                </a:extLst>
              </a:tr>
              <a:tr h="1943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147.1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97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0.98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836374"/>
                  </a:ext>
                </a:extLst>
              </a:tr>
              <a:tr h="1943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147.1</a:t>
                      </a:r>
                    </a:p>
                  </a:txBody>
                  <a:tcPr marL="6703" marR="6703" marT="670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6703" marR="6703" marT="670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</a:t>
                      </a:r>
                    </a:p>
                  </a:txBody>
                  <a:tcPr marL="6703" marR="6703" marT="670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476782"/>
                  </a:ext>
                </a:extLst>
              </a:tr>
              <a:tr h="1943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112.1</a:t>
                      </a:r>
                    </a:p>
                  </a:txBody>
                  <a:tcPr marL="6703" marR="6703" marT="6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6703" marR="6703" marT="6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</a:t>
                      </a:r>
                    </a:p>
                  </a:txBody>
                  <a:tcPr marL="6703" marR="6703" marT="6703" marB="0" anchor="b"/>
                </a:tc>
                <a:extLst>
                  <a:ext uri="{0D108BD9-81ED-4DB2-BD59-A6C34878D82A}">
                    <a16:rowId xmlns:a16="http://schemas.microsoft.com/office/drawing/2014/main" val="4142913253"/>
                  </a:ext>
                </a:extLst>
              </a:tr>
              <a:tr h="1943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112.1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246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0.013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03" marR="6703" marT="670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72472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17E0E279-A223-4C48-AC3E-8E041839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433" y="5225936"/>
            <a:ext cx="1575619" cy="15479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1E21A2-A658-4F48-AC84-070D3D24E1F9}"/>
              </a:ext>
            </a:extLst>
          </p:cNvPr>
          <p:cNvSpPr txBox="1"/>
          <p:nvPr/>
        </p:nvSpPr>
        <p:spPr>
          <a:xfrm>
            <a:off x="3861552" y="4966991"/>
            <a:ext cx="1503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Dark current imaging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243DFE-9633-4D77-965A-07380B118D55}"/>
              </a:ext>
            </a:extLst>
          </p:cNvPr>
          <p:cNvSpPr txBox="1"/>
          <p:nvPr/>
        </p:nvSpPr>
        <p:spPr>
          <a:xfrm>
            <a:off x="643539" y="4909967"/>
            <a:ext cx="3116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F-N analysis, high dark current due to low emission threshold, not due to surface quality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C3891E-962E-435E-91C2-F8D00EAE6377}"/>
              </a:ext>
            </a:extLst>
          </p:cNvPr>
          <p:cNvSpPr txBox="1"/>
          <p:nvPr/>
        </p:nvSpPr>
        <p:spPr>
          <a:xfrm>
            <a:off x="4146421" y="1947090"/>
            <a:ext cx="2360045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All cathodes </a:t>
            </a:r>
            <a:r>
              <a:rPr lang="en-US" sz="1400" dirty="0"/>
              <a:t>have </a:t>
            </a:r>
            <a:r>
              <a:rPr lang="en-US" sz="1400" b="1" dirty="0">
                <a:solidFill>
                  <a:schemeClr val="accent1"/>
                </a:solidFill>
              </a:rPr>
              <a:t>higher dark current than Cs</a:t>
            </a:r>
            <a:r>
              <a:rPr lang="en-US" sz="1400" b="1" baseline="-25000" dirty="0">
                <a:solidFill>
                  <a:schemeClr val="accent1"/>
                </a:solidFill>
              </a:rPr>
              <a:t>2</a:t>
            </a:r>
            <a:r>
              <a:rPr lang="en-US" sz="1400" b="1" dirty="0">
                <a:solidFill>
                  <a:schemeClr val="accent1"/>
                </a:solidFill>
              </a:rPr>
              <a:t>Te one</a:t>
            </a:r>
            <a:r>
              <a:rPr lang="en-US" sz="1400" dirty="0"/>
              <a:t>.</a:t>
            </a:r>
          </a:p>
          <a:p>
            <a:endParaRPr lang="en-US" sz="1100" dirty="0"/>
          </a:p>
          <a:p>
            <a:r>
              <a:rPr lang="en-US" sz="1400" dirty="0"/>
              <a:t>#112.1 dark current increased during cathode conditioning.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0173AE-16F5-4F39-AE62-1CA6362C6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673" y="4517951"/>
            <a:ext cx="3718874" cy="213630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FC2BC06-EA1C-4695-9D62-06873FF3A00B}"/>
              </a:ext>
            </a:extLst>
          </p:cNvPr>
          <p:cNvGrpSpPr>
            <a:grpSpLocks noChangeAspect="1"/>
          </p:cNvGrpSpPr>
          <p:nvPr/>
        </p:nvGrpSpPr>
        <p:grpSpPr>
          <a:xfrm>
            <a:off x="10962575" y="69579"/>
            <a:ext cx="1156918" cy="921427"/>
            <a:chOff x="6920788" y="5849023"/>
            <a:chExt cx="2193485" cy="174699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B259E2-BF5E-4FF9-A26B-C99DE0044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0788" y="5849023"/>
              <a:ext cx="1424702" cy="77724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E8CAE6D0-1241-450B-AC01-D8E63391C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164" y="6801302"/>
              <a:ext cx="796587" cy="794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7F38F554-7B49-41E0-9CE3-EDF53C540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490" y="6829985"/>
              <a:ext cx="768783" cy="766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 descr="pitz-logo-var-1-blue">
              <a:extLst>
                <a:ext uri="{FF2B5EF4-FFF2-40B4-BE49-F238E27FC236}">
                  <a16:creationId xmlns:a16="http://schemas.microsoft.com/office/drawing/2014/main" id="{5C39FE3D-A750-4780-80C7-4D6478E82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856" y="5852250"/>
              <a:ext cx="779139" cy="73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FFDEA33-5F98-1E5B-0C9D-DD863A75867D}"/>
              </a:ext>
            </a:extLst>
          </p:cNvPr>
          <p:cNvSpPr txBox="1"/>
          <p:nvPr/>
        </p:nvSpPr>
        <p:spPr>
          <a:xfrm>
            <a:off x="8119465" y="6643475"/>
            <a:ext cx="21419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S. Mohanty et al., TUP04, FEL2022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2CFB0D-5D7E-D330-01B0-6F8B9FBA0F46}"/>
              </a:ext>
            </a:extLst>
          </p:cNvPr>
          <p:cNvGrpSpPr/>
          <p:nvPr/>
        </p:nvGrpSpPr>
        <p:grpSpPr>
          <a:xfrm>
            <a:off x="707992" y="1752107"/>
            <a:ext cx="3477201" cy="2066267"/>
            <a:chOff x="582425" y="2984898"/>
            <a:chExt cx="3560905" cy="227147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0D4F940-EB7C-6DAB-7F1D-DC8B44408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1281"/>
            <a:stretch/>
          </p:blipFill>
          <p:spPr>
            <a:xfrm>
              <a:off x="582425" y="2984898"/>
              <a:ext cx="3537897" cy="2271473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3C0D1EC-C896-1B9D-98D8-0B816C81B9BC}"/>
                </a:ext>
              </a:extLst>
            </p:cNvPr>
            <p:cNvGrpSpPr/>
            <p:nvPr/>
          </p:nvGrpSpPr>
          <p:grpSpPr>
            <a:xfrm>
              <a:off x="2485604" y="2984898"/>
              <a:ext cx="1657726" cy="1378590"/>
              <a:chOff x="10295868" y="1528961"/>
              <a:chExt cx="1657726" cy="1378590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4E0EB025-8EF0-4637-9C4C-81ADEDB790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066494" y="2061223"/>
                <a:ext cx="12088" cy="84632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AEFEB755-E774-16D6-8C76-0A229C843205}"/>
                  </a:ext>
                </a:extLst>
              </p:cNvPr>
              <p:cNvCxnSpPr/>
              <p:nvPr/>
            </p:nvCxnSpPr>
            <p:spPr>
              <a:xfrm flipH="1">
                <a:off x="11455400" y="2065867"/>
                <a:ext cx="210295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6B1D15E-9831-E39B-7531-BE288C04D12F}"/>
                  </a:ext>
                </a:extLst>
              </p:cNvPr>
              <p:cNvSpPr txBox="1"/>
              <p:nvPr/>
            </p:nvSpPr>
            <p:spPr>
              <a:xfrm>
                <a:off x="11377795" y="1823053"/>
                <a:ext cx="57579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>
                    <a:solidFill>
                      <a:srgbClr val="7030A0"/>
                    </a:solidFill>
                  </a:rPr>
                  <a:t>Cs</a:t>
                </a:r>
                <a:r>
                  <a:rPr lang="en-US" sz="1050" b="1" baseline="-25000">
                    <a:solidFill>
                      <a:srgbClr val="7030A0"/>
                    </a:solidFill>
                  </a:rPr>
                  <a:t>2</a:t>
                </a:r>
                <a:r>
                  <a:rPr lang="en-US" sz="1050" b="1">
                    <a:solidFill>
                      <a:srgbClr val="7030A0"/>
                    </a:solidFill>
                  </a:rPr>
                  <a:t>Te</a:t>
                </a:r>
              </a:p>
            </p:txBody>
          </p:sp>
          <p:sp>
            <p:nvSpPr>
              <p:cNvPr id="51" name="Right Brace 50">
                <a:extLst>
                  <a:ext uri="{FF2B5EF4-FFF2-40B4-BE49-F238E27FC236}">
                    <a16:creationId xmlns:a16="http://schemas.microsoft.com/office/drawing/2014/main" id="{04BEFEC1-C04B-334C-CA97-2BAEA43760D9}"/>
                  </a:ext>
                </a:extLst>
              </p:cNvPr>
              <p:cNvSpPr/>
              <p:nvPr/>
            </p:nvSpPr>
            <p:spPr>
              <a:xfrm rot="16200000">
                <a:off x="10668904" y="1394189"/>
                <a:ext cx="100124" cy="846196"/>
              </a:xfrm>
              <a:prstGeom prst="rightBrac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2994AD3-793E-CB6B-6B2C-2C853BFE2F16}"/>
                  </a:ext>
                </a:extLst>
              </p:cNvPr>
              <p:cNvSpPr txBox="1"/>
              <p:nvPr/>
            </p:nvSpPr>
            <p:spPr>
              <a:xfrm>
                <a:off x="10401794" y="1528961"/>
                <a:ext cx="67678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>
                    <a:solidFill>
                      <a:srgbClr val="00AA92"/>
                    </a:solidFill>
                  </a:rPr>
                  <a:t>CsK</a:t>
                </a:r>
                <a:r>
                  <a:rPr lang="en-US" sz="1050" b="1" baseline="-25000">
                    <a:solidFill>
                      <a:srgbClr val="00AA92"/>
                    </a:solidFill>
                  </a:rPr>
                  <a:t>2</a:t>
                </a:r>
                <a:r>
                  <a:rPr lang="en-US" sz="1050" b="1">
                    <a:solidFill>
                      <a:srgbClr val="00AA92"/>
                    </a:solidFill>
                  </a:rPr>
                  <a:t>Sb</a:t>
                </a:r>
              </a:p>
            </p:txBody>
          </p:sp>
        </p:grpSp>
      </p:grpSp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CF8CABEE-E09F-35C0-790C-2F51FD761D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94" y="3175611"/>
            <a:ext cx="2125701" cy="138349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BEC710D-931D-82F3-6156-985AD7E4A382}"/>
              </a:ext>
            </a:extLst>
          </p:cNvPr>
          <p:cNvSpPr txBox="1"/>
          <p:nvPr/>
        </p:nvSpPr>
        <p:spPr>
          <a:xfrm>
            <a:off x="743468" y="3901986"/>
            <a:ext cx="3572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Higher dark current can be due to the different energy threshold of films: 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E</a:t>
            </a:r>
            <a:r>
              <a:rPr lang="en-US" sz="1600" b="1" baseline="-25000" dirty="0">
                <a:solidFill>
                  <a:schemeClr val="accent1"/>
                </a:solidFill>
              </a:rPr>
              <a:t>th</a:t>
            </a:r>
            <a:r>
              <a:rPr lang="en-US" sz="1600" b="1" dirty="0">
                <a:solidFill>
                  <a:schemeClr val="accent1"/>
                </a:solidFill>
              </a:rPr>
              <a:t> (</a:t>
            </a:r>
            <a:r>
              <a:rPr lang="en-US" sz="1600" b="1" dirty="0" err="1">
                <a:solidFill>
                  <a:schemeClr val="accent1"/>
                </a:solidFill>
              </a:rPr>
              <a:t>KCsSb</a:t>
            </a:r>
            <a:r>
              <a:rPr lang="en-US" sz="1600" b="1" dirty="0">
                <a:solidFill>
                  <a:schemeClr val="accent1"/>
                </a:solidFill>
              </a:rPr>
              <a:t>) = 1.9 eV &lt; E</a:t>
            </a:r>
            <a:r>
              <a:rPr lang="en-US" sz="1600" b="1" baseline="-25000" dirty="0">
                <a:solidFill>
                  <a:schemeClr val="accent1"/>
                </a:solidFill>
              </a:rPr>
              <a:t>th</a:t>
            </a:r>
            <a:r>
              <a:rPr lang="en-US" sz="1600" b="1" dirty="0">
                <a:solidFill>
                  <a:schemeClr val="accent1"/>
                </a:solidFill>
              </a:rPr>
              <a:t> (Cs</a:t>
            </a:r>
            <a:r>
              <a:rPr lang="en-US" sz="1600" b="1" baseline="-25000" dirty="0">
                <a:solidFill>
                  <a:schemeClr val="accent1"/>
                </a:solidFill>
              </a:rPr>
              <a:t>2</a:t>
            </a:r>
            <a:r>
              <a:rPr lang="en-US" sz="1600" b="1" dirty="0">
                <a:solidFill>
                  <a:schemeClr val="accent1"/>
                </a:solidFill>
              </a:rPr>
              <a:t>Te) = 3.5 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B5B4A7-C7EF-8174-2DAC-7E64C5FD71E9}"/>
              </a:ext>
            </a:extLst>
          </p:cNvPr>
          <p:cNvSpPr txBox="1"/>
          <p:nvPr/>
        </p:nvSpPr>
        <p:spPr>
          <a:xfrm>
            <a:off x="1166742" y="1481542"/>
            <a:ext cx="3119252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Max dark current @ 0.8 m from cathode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29CDB98-0EA3-4226-7B3F-054D76A9BAD9}"/>
              </a:ext>
            </a:extLst>
          </p:cNvPr>
          <p:cNvSpPr/>
          <p:nvPr/>
        </p:nvSpPr>
        <p:spPr>
          <a:xfrm>
            <a:off x="9441126" y="5371632"/>
            <a:ext cx="1393041" cy="37061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Response time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FB7E5DB-6702-C587-B0C2-474BBACF577D}"/>
              </a:ext>
            </a:extLst>
          </p:cNvPr>
          <p:cNvSpPr/>
          <p:nvPr/>
        </p:nvSpPr>
        <p:spPr>
          <a:xfrm rot="614615">
            <a:off x="5661132" y="3271794"/>
            <a:ext cx="554496" cy="1206468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A37FE6D-6904-4D69-5FA7-BAB6BFBA5405}"/>
              </a:ext>
            </a:extLst>
          </p:cNvPr>
          <p:cNvSpPr txBox="1"/>
          <p:nvPr/>
        </p:nvSpPr>
        <p:spPr>
          <a:xfrm>
            <a:off x="5636235" y="4909967"/>
            <a:ext cx="14992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Mo dark current similar to Cs</a:t>
            </a:r>
            <a:r>
              <a:rPr lang="en-US" sz="1400" b="1" baseline="-25000" dirty="0">
                <a:solidFill>
                  <a:srgbClr val="00B050"/>
                </a:solidFill>
              </a:rPr>
              <a:t>2</a:t>
            </a:r>
            <a:r>
              <a:rPr lang="en-US" sz="1400" b="1" dirty="0">
                <a:solidFill>
                  <a:srgbClr val="00B050"/>
                </a:solidFill>
              </a:rPr>
              <a:t>Te </a:t>
            </a:r>
            <a:r>
              <a:rPr lang="en-US" sz="1400" dirty="0"/>
              <a:t>one confirm that the </a:t>
            </a:r>
            <a:r>
              <a:rPr lang="en-US" sz="1400" b="1" dirty="0">
                <a:solidFill>
                  <a:srgbClr val="00B050"/>
                </a:solidFill>
              </a:rPr>
              <a:t>major contribution </a:t>
            </a:r>
            <a:r>
              <a:rPr lang="en-US" sz="1400" dirty="0"/>
              <a:t>of dark current comes </a:t>
            </a:r>
            <a:r>
              <a:rPr lang="en-US" sz="1400" b="1" dirty="0">
                <a:solidFill>
                  <a:srgbClr val="00B050"/>
                </a:solidFill>
              </a:rPr>
              <a:t>from the  film</a:t>
            </a:r>
            <a:r>
              <a:rPr lang="en-US" sz="1400" dirty="0"/>
              <a:t> itself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074E5E7-8CB1-23A6-2CA1-6175BAC98AA8}"/>
              </a:ext>
            </a:extLst>
          </p:cNvPr>
          <p:cNvCxnSpPr>
            <a:cxnSpLocks/>
          </p:cNvCxnSpPr>
          <p:nvPr/>
        </p:nvCxnSpPr>
        <p:spPr>
          <a:xfrm flipH="1" flipV="1">
            <a:off x="6124611" y="4225758"/>
            <a:ext cx="119197" cy="741233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595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502E37FA-80FF-2FA2-A169-AF936D1772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31"/>
          <a:stretch/>
        </p:blipFill>
        <p:spPr>
          <a:xfrm>
            <a:off x="926803" y="4468043"/>
            <a:ext cx="3415942" cy="2168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A61CF-C923-4EA9-B580-23239C5A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76" y="-25073"/>
            <a:ext cx="10515600" cy="854382"/>
          </a:xfrm>
        </p:spPr>
        <p:txBody>
          <a:bodyPr anchor="t">
            <a:normAutofit/>
          </a:bodyPr>
          <a:lstStyle/>
          <a:p>
            <a:r>
              <a:rPr lang="en-US" sz="4000" dirty="0"/>
              <a:t>K</a:t>
            </a:r>
            <a:r>
              <a:rPr lang="en-US" sz="4000" baseline="-25000" dirty="0"/>
              <a:t>2</a:t>
            </a:r>
            <a:r>
              <a:rPr lang="en-US" sz="4000" dirty="0"/>
              <a:t>CsSb photocathode in high gradients RF Gun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2CD85-B171-4C25-9C74-56043D83E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557" y="945325"/>
            <a:ext cx="5734157" cy="5010249"/>
          </a:xfrm>
        </p:spPr>
        <p:txBody>
          <a:bodyPr/>
          <a:lstStyle/>
          <a:p>
            <a:pPr marL="174625" indent="-174625">
              <a:spcAft>
                <a:spcPts val="600"/>
              </a:spcAft>
            </a:pPr>
            <a:r>
              <a:rPr lang="en-US" sz="2000" b="1" dirty="0"/>
              <a:t>Thermal emittance</a:t>
            </a:r>
            <a:r>
              <a:rPr lang="en-US" sz="2000" dirty="0"/>
              <a:t> vs QE &amp; laser </a:t>
            </a:r>
            <a:r>
              <a:rPr lang="en-US" sz="2000" dirty="0">
                <a:latin typeface="Symbol" panose="05050102010706020507" pitchFamily="18" charset="2"/>
              </a:rPr>
              <a:t>l</a:t>
            </a:r>
            <a:endParaRPr lang="en-US" sz="1400" b="1" dirty="0">
              <a:solidFill>
                <a:srgbClr val="ED7D31"/>
              </a:solidFill>
            </a:endParaRPr>
          </a:p>
          <a:p>
            <a:pPr marL="179388" lvl="2" indent="-1428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515 nm: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19 MV/m, 0.6 µ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m.rad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/mm </a:t>
            </a:r>
            <a:r>
              <a:rPr lang="en-US" sz="1600" dirty="0"/>
              <a:t>(2%, 0.8%, 1.5%) 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sz="1400" dirty="0"/>
              <a:t>-&gt; Consistent with APEX gun results</a:t>
            </a:r>
            <a:endParaRPr lang="en-US" sz="1600" dirty="0"/>
          </a:p>
          <a:p>
            <a:pPr marL="179388" lvl="2" indent="-142875">
              <a:spcBef>
                <a:spcPts val="0"/>
              </a:spcBef>
            </a:pPr>
            <a:r>
              <a:rPr lang="en-US" sz="1600" b="1" dirty="0"/>
              <a:t>515 nm: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29 MV/m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0.7 µ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m.rad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/mm</a:t>
            </a:r>
            <a:r>
              <a:rPr lang="en-US" sz="1600" b="1" dirty="0">
                <a:solidFill>
                  <a:srgbClr val="ED7D31"/>
                </a:solidFill>
              </a:rPr>
              <a:t> </a:t>
            </a:r>
            <a:r>
              <a:rPr lang="en-US" sz="1600" dirty="0"/>
              <a:t>(1.5%)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sz="1400" dirty="0"/>
              <a:t>-&gt; limited at 30MV/m since high dark current</a:t>
            </a:r>
            <a:endParaRPr lang="en-US" sz="1600" b="1" dirty="0"/>
          </a:p>
          <a:p>
            <a:pPr marL="180975" lvl="1" indent="-142875">
              <a:spcBef>
                <a:spcPts val="0"/>
              </a:spcBef>
            </a:pPr>
            <a:r>
              <a:rPr lang="en-US" sz="1600" b="1" dirty="0"/>
              <a:t>257 nm: </a:t>
            </a:r>
            <a:r>
              <a:rPr lang="en-US" sz="1600" b="1" dirty="0">
                <a:solidFill>
                  <a:srgbClr val="4472C4"/>
                </a:solidFill>
              </a:rPr>
              <a:t>19 MV/m</a:t>
            </a:r>
            <a:r>
              <a:rPr lang="en-US" sz="1600" dirty="0">
                <a:solidFill>
                  <a:srgbClr val="4472C4"/>
                </a:solidFill>
              </a:rPr>
              <a:t>, </a:t>
            </a:r>
            <a:r>
              <a:rPr lang="en-US" sz="1600" b="1" dirty="0">
                <a:solidFill>
                  <a:srgbClr val="4472C4"/>
                </a:solidFill>
              </a:rPr>
              <a:t>1 µ</a:t>
            </a:r>
            <a:r>
              <a:rPr lang="en-US" sz="1600" b="1" dirty="0" err="1">
                <a:solidFill>
                  <a:srgbClr val="4472C4"/>
                </a:solidFill>
              </a:rPr>
              <a:t>m.rad</a:t>
            </a:r>
            <a:r>
              <a:rPr lang="en-US" sz="1600" b="1" dirty="0">
                <a:solidFill>
                  <a:srgbClr val="4472C4"/>
                </a:solidFill>
              </a:rPr>
              <a:t>/mm </a:t>
            </a:r>
            <a:r>
              <a:rPr lang="en-US" sz="1600" dirty="0"/>
              <a:t>(2.5%)</a:t>
            </a:r>
          </a:p>
          <a:p>
            <a:pPr marL="38100" lvl="1" indent="0">
              <a:spcBef>
                <a:spcPts val="0"/>
              </a:spcBef>
              <a:buNone/>
            </a:pPr>
            <a:r>
              <a:rPr lang="en-US" sz="1600" dirty="0"/>
              <a:t>	</a:t>
            </a:r>
            <a:r>
              <a:rPr lang="en-US" sz="1400" dirty="0"/>
              <a:t>-&gt; Very similar to Cs</a:t>
            </a:r>
            <a:r>
              <a:rPr lang="en-US" sz="1400" baseline="-25000" dirty="0"/>
              <a:t>2</a:t>
            </a:r>
            <a:r>
              <a:rPr lang="en-US" sz="1400" dirty="0"/>
              <a:t>Te cathode</a:t>
            </a:r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3992B-B834-4681-979B-120A04222A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5557" y="645117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Thermal emittance and 100 </a:t>
            </a:r>
            <a:r>
              <a:rPr lang="en-US" dirty="0" err="1"/>
              <a:t>pC</a:t>
            </a:r>
            <a:r>
              <a:rPr lang="en-US" dirty="0"/>
              <a:t> emittance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3668C9-6EF3-4B8C-85FF-92C1E379CAA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07730" y="967360"/>
            <a:ext cx="6023492" cy="3835124"/>
          </a:xfrm>
        </p:spPr>
        <p:txBody>
          <a:bodyPr>
            <a:normAutofit/>
          </a:bodyPr>
          <a:lstStyle/>
          <a:p>
            <a:r>
              <a:rPr lang="en-US" sz="2000" b="1" dirty="0"/>
              <a:t>100 </a:t>
            </a:r>
            <a:r>
              <a:rPr lang="en-US" sz="2000" b="1" dirty="0" err="1"/>
              <a:t>pC</a:t>
            </a:r>
            <a:r>
              <a:rPr lang="en-US" sz="2000" b="1" dirty="0"/>
              <a:t> emittance</a:t>
            </a:r>
            <a:r>
              <a:rPr lang="en-US" sz="2000" dirty="0"/>
              <a:t>, </a:t>
            </a:r>
            <a:r>
              <a:rPr lang="en-US" sz="2000" b="1" dirty="0"/>
              <a:t>CsK</a:t>
            </a:r>
            <a:r>
              <a:rPr lang="en-US" sz="2000" b="1" baseline="-25000" dirty="0"/>
              <a:t>2</a:t>
            </a:r>
            <a:r>
              <a:rPr lang="en-US" sz="2000" b="1" dirty="0"/>
              <a:t>Sb vs Cs</a:t>
            </a:r>
            <a:r>
              <a:rPr lang="en-US" sz="2000" b="1" baseline="-25000" dirty="0"/>
              <a:t>2</a:t>
            </a:r>
            <a:r>
              <a:rPr lang="en-US" sz="2000" b="1" dirty="0"/>
              <a:t>Te</a:t>
            </a:r>
            <a:endParaRPr lang="en-US" sz="1600" b="1" dirty="0"/>
          </a:p>
          <a:p>
            <a:pPr marL="447675" lvl="1"/>
            <a:r>
              <a:rPr lang="en-US" sz="1800" b="1" dirty="0"/>
              <a:t>40 MV/m</a:t>
            </a:r>
            <a:r>
              <a:rPr lang="en-US" sz="1800" dirty="0"/>
              <a:t> 1.6 cell L-band gun, ~20 MeV </a:t>
            </a:r>
            <a:r>
              <a:rPr lang="en-US" sz="1800" dirty="0" err="1"/>
              <a:t>linac</a:t>
            </a:r>
            <a:endParaRPr lang="en-US" sz="1800" dirty="0"/>
          </a:p>
          <a:p>
            <a:pPr marL="447675" lvl="1"/>
            <a:r>
              <a:rPr lang="en-US" sz="1800" dirty="0"/>
              <a:t>Emittance reduced by </a:t>
            </a:r>
            <a:r>
              <a:rPr lang="en-US" sz="1800" b="1" dirty="0">
                <a:solidFill>
                  <a:srgbClr val="ED7D31"/>
                </a:solidFill>
              </a:rPr>
              <a:t>~23%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4D brightness increased by </a:t>
            </a:r>
            <a:r>
              <a:rPr lang="en-US" sz="1800" b="1" dirty="0">
                <a:solidFill>
                  <a:srgbClr val="ED7D31"/>
                </a:solidFill>
              </a:rPr>
              <a:t>~60% 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6D3C30C-B2BA-43C4-801E-13F432D02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63187"/>
              </p:ext>
            </p:extLst>
          </p:nvPr>
        </p:nvGraphicFramePr>
        <p:xfrm>
          <a:off x="5722026" y="2186789"/>
          <a:ext cx="4644984" cy="132932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90967">
                  <a:extLst>
                    <a:ext uri="{9D8B030D-6E8A-4147-A177-3AD203B41FA5}">
                      <a16:colId xmlns:a16="http://schemas.microsoft.com/office/drawing/2014/main" val="3779096357"/>
                    </a:ext>
                  </a:extLst>
                </a:gridCol>
                <a:gridCol w="1212080">
                  <a:extLst>
                    <a:ext uri="{9D8B030D-6E8A-4147-A177-3AD203B41FA5}">
                      <a16:colId xmlns:a16="http://schemas.microsoft.com/office/drawing/2014/main" val="1951432777"/>
                    </a:ext>
                  </a:extLst>
                </a:gridCol>
                <a:gridCol w="1250644">
                  <a:extLst>
                    <a:ext uri="{9D8B030D-6E8A-4147-A177-3AD203B41FA5}">
                      <a16:colId xmlns:a16="http://schemas.microsoft.com/office/drawing/2014/main" val="3728993811"/>
                    </a:ext>
                  </a:extLst>
                </a:gridCol>
                <a:gridCol w="1091293">
                  <a:extLst>
                    <a:ext uri="{9D8B030D-6E8A-4147-A177-3AD203B41FA5}">
                      <a16:colId xmlns:a16="http://schemas.microsoft.com/office/drawing/2014/main" val="2927058098"/>
                    </a:ext>
                  </a:extLst>
                </a:gridCol>
              </a:tblGrid>
              <a:tr h="4522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Measurement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Cs</a:t>
                      </a:r>
                      <a:r>
                        <a:rPr lang="en-US" sz="1200" b="1" u="none" strike="noStrike" baseline="-25000" dirty="0">
                          <a:effectLst/>
                        </a:rPr>
                        <a:t>2</a:t>
                      </a:r>
                      <a:r>
                        <a:rPr lang="en-US" sz="1200" b="1" u="none" strike="noStrike" dirty="0">
                          <a:effectLst/>
                        </a:rPr>
                        <a:t>Te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 </a:t>
                      </a:r>
                      <a:r>
                        <a:rPr lang="en-US" sz="1200" b="1" dirty="0"/>
                        <a:t>µ</a:t>
                      </a:r>
                      <a:r>
                        <a:rPr lang="en-US" sz="1200" b="1" dirty="0" err="1"/>
                        <a:t>m.rad</a:t>
                      </a:r>
                      <a:r>
                        <a:rPr lang="en-US" sz="1200" b="1" dirty="0"/>
                        <a:t>/mm</a:t>
                      </a:r>
                      <a:endParaRPr lang="en-US" sz="1200" b="1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CsK</a:t>
                      </a:r>
                      <a:r>
                        <a:rPr lang="en-US" sz="1200" b="1" u="none" strike="noStrike" baseline="-25000" dirty="0">
                          <a:effectLst/>
                        </a:rPr>
                        <a:t>2</a:t>
                      </a:r>
                      <a:r>
                        <a:rPr lang="en-US" sz="1200" b="1" u="none" strike="noStrike" dirty="0">
                          <a:effectLst/>
                        </a:rPr>
                        <a:t>Sb</a:t>
                      </a:r>
                    </a:p>
                    <a:p>
                      <a:pPr algn="ctr" fontAlgn="b"/>
                      <a:r>
                        <a:rPr lang="en-US" sz="1200" b="1" dirty="0"/>
                        <a:t>0.7 µ</a:t>
                      </a:r>
                      <a:r>
                        <a:rPr lang="en-US" sz="1200" b="1" dirty="0" err="1"/>
                        <a:t>m.rad</a:t>
                      </a:r>
                      <a:r>
                        <a:rPr lang="en-US" sz="1200" b="1" dirty="0"/>
                        <a:t>/mm</a:t>
                      </a:r>
                      <a:endParaRPr lang="en-US" sz="1200" b="1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Unit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742903"/>
                  </a:ext>
                </a:extLst>
              </a:tr>
              <a:tr h="3227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95% rms emit.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0.36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0.28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µ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m.rad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23207605"/>
                  </a:ext>
                </a:extLst>
              </a:tr>
              <a:tr h="2316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Gauss emit.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0.33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0.25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µ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m.rad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3692572"/>
                  </a:ext>
                </a:extLst>
              </a:tr>
              <a:tr h="3227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4D brightness</a:t>
                      </a:r>
                      <a:endParaRPr lang="en-US" sz="12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760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1209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pC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/(µ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m.rad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r>
                        <a:rPr lang="en-US" sz="12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9879375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C3C30736-F750-30D0-8262-D75EF26B148D}"/>
              </a:ext>
            </a:extLst>
          </p:cNvPr>
          <p:cNvGrpSpPr>
            <a:grpSpLocks noChangeAspect="1"/>
          </p:cNvGrpSpPr>
          <p:nvPr/>
        </p:nvGrpSpPr>
        <p:grpSpPr>
          <a:xfrm>
            <a:off x="10962575" y="69579"/>
            <a:ext cx="1156918" cy="921427"/>
            <a:chOff x="6920788" y="5849023"/>
            <a:chExt cx="2193485" cy="174699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64BD5A-2995-F637-FEDC-F50DA76F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0788" y="5849023"/>
              <a:ext cx="1424702" cy="77724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C541F70A-292F-52F8-73DC-F8FBE7D6D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164" y="6801302"/>
              <a:ext cx="796587" cy="794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A6874BDA-3600-E8E4-EB39-82643126F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490" y="6829985"/>
              <a:ext cx="768783" cy="766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pitz-logo-var-1-blue">
              <a:extLst>
                <a:ext uri="{FF2B5EF4-FFF2-40B4-BE49-F238E27FC236}">
                  <a16:creationId xmlns:a16="http://schemas.microsoft.com/office/drawing/2014/main" id="{1A63C8C0-87FC-E11E-7A6E-8305EBAAB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856" y="5852250"/>
              <a:ext cx="779139" cy="73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24912CB-1D04-0AD3-9C9E-6C48B5C43B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5690" y="2676305"/>
            <a:ext cx="3191636" cy="15311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33C19E0-1801-9347-0BDD-8B1FB018C8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421" b="12583"/>
          <a:stretch/>
        </p:blipFill>
        <p:spPr>
          <a:xfrm>
            <a:off x="10490742" y="1339144"/>
            <a:ext cx="1550475" cy="1437891"/>
          </a:xfrm>
          <a:prstGeom prst="rect">
            <a:avLst/>
          </a:prstGeom>
        </p:spPr>
      </p:pic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73403C57-9A35-7C18-FC15-3F0D4E795F9A}"/>
              </a:ext>
            </a:extLst>
          </p:cNvPr>
          <p:cNvSpPr txBox="1">
            <a:spLocks/>
          </p:cNvSpPr>
          <p:nvPr/>
        </p:nvSpPr>
        <p:spPr>
          <a:xfrm>
            <a:off x="6673020" y="5819116"/>
            <a:ext cx="5487781" cy="1050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B050"/>
                </a:solidFill>
              </a:rPr>
              <a:t>Next steps </a:t>
            </a:r>
            <a:r>
              <a:rPr lang="en-US" sz="1800" b="0" dirty="0">
                <a:solidFill>
                  <a:schemeClr val="tx1"/>
                </a:solidFill>
              </a:rPr>
              <a:t>will be:</a:t>
            </a:r>
          </a:p>
          <a:p>
            <a:pPr marL="273050" indent="-1809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CsK</a:t>
            </a:r>
            <a:r>
              <a:rPr lang="en-US" sz="1800" b="0" baseline="-25000" dirty="0">
                <a:solidFill>
                  <a:schemeClr val="tx1"/>
                </a:solidFill>
              </a:rPr>
              <a:t>2</a:t>
            </a:r>
            <a:r>
              <a:rPr lang="en-US" sz="1800" b="0" dirty="0">
                <a:solidFill>
                  <a:schemeClr val="tx1"/>
                </a:solidFill>
              </a:rPr>
              <a:t>Sb recipe improvement and development of multi-alkali (Na)</a:t>
            </a:r>
          </a:p>
          <a:p>
            <a:pPr marL="273050" indent="-1809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New tests at PITZ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4CCF05-0520-F75A-741E-9E07FC706497}"/>
              </a:ext>
            </a:extLst>
          </p:cNvPr>
          <p:cNvSpPr txBox="1"/>
          <p:nvPr/>
        </p:nvSpPr>
        <p:spPr>
          <a:xfrm>
            <a:off x="5386049" y="3596547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Post-usage analysis and future plan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AB4250-1B22-7980-E60B-F0AEA4945F66}"/>
              </a:ext>
            </a:extLst>
          </p:cNvPr>
          <p:cNvSpPr txBox="1"/>
          <p:nvPr/>
        </p:nvSpPr>
        <p:spPr>
          <a:xfrm>
            <a:off x="664476" y="6597029"/>
            <a:ext cx="21419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S. Mohanty et al., TUP04, FEL2022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5C62BF-D325-0DFF-A930-4D8F5A1519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r="49896" b="11929"/>
          <a:stretch/>
        </p:blipFill>
        <p:spPr>
          <a:xfrm>
            <a:off x="10490742" y="2609055"/>
            <a:ext cx="1599111" cy="14486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B3D7F2-2D75-A288-D8DD-799B82098121}"/>
              </a:ext>
            </a:extLst>
          </p:cNvPr>
          <p:cNvSpPr txBox="1"/>
          <p:nvPr/>
        </p:nvSpPr>
        <p:spPr>
          <a:xfrm>
            <a:off x="10084592" y="1049151"/>
            <a:ext cx="2076209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100 </a:t>
            </a:r>
            <a:r>
              <a:rPr lang="en-US" sz="1400" dirty="0" err="1"/>
              <a:t>pC</a:t>
            </a:r>
            <a:r>
              <a:rPr lang="en-US" sz="1400" dirty="0"/>
              <a:t> beam phase space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16D357-0240-ECD7-4AEA-B05881C829DD}"/>
              </a:ext>
            </a:extLst>
          </p:cNvPr>
          <p:cNvSpPr txBox="1"/>
          <p:nvPr/>
        </p:nvSpPr>
        <p:spPr>
          <a:xfrm>
            <a:off x="4419490" y="4014800"/>
            <a:ext cx="764095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b="1" dirty="0"/>
              <a:t>Photocathode spectral responses after RF gun operation</a:t>
            </a:r>
          </a:p>
          <a:p>
            <a:pPr marL="357188" indent="-106363">
              <a:buFont typeface="Arial" panose="020B0604020202020204" pitchFamily="34" charset="0"/>
              <a:buChar char="•"/>
            </a:pPr>
            <a:r>
              <a:rPr lang="en-US" dirty="0"/>
              <a:t>Lower QE at all 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s for the three cathodes. Cathode 123.1 show a higher QEs </a:t>
            </a:r>
            <a:r>
              <a:rPr lang="en-US" dirty="0" err="1"/>
              <a:t>w.r.t.</a:t>
            </a:r>
            <a:r>
              <a:rPr lang="en-US" dirty="0"/>
              <a:t> cathode 147.1 and 112.1 </a:t>
            </a:r>
          </a:p>
          <a:p>
            <a:pPr marL="357188" lvl="1" indent="-107950">
              <a:buFont typeface="Arial" panose="020B0604020202020204" pitchFamily="34" charset="0"/>
              <a:buChar char="•"/>
            </a:pPr>
            <a:r>
              <a:rPr lang="en-US" dirty="0"/>
              <a:t>Low energy (photoemission threshold): E</a:t>
            </a:r>
            <a:r>
              <a:rPr lang="en-US" baseline="-25000" dirty="0"/>
              <a:t>th</a:t>
            </a:r>
            <a:r>
              <a:rPr lang="en-US" dirty="0"/>
              <a:t> (147.1 and 112.1) </a:t>
            </a:r>
            <a:r>
              <a:rPr lang="en-US" b="1" dirty="0">
                <a:solidFill>
                  <a:srgbClr val="00B050"/>
                </a:solidFill>
              </a:rPr>
              <a:t>increased </a:t>
            </a:r>
            <a:r>
              <a:rPr lang="en-US" dirty="0"/>
              <a:t>from </a:t>
            </a:r>
            <a:r>
              <a:rPr lang="en-US" b="1" dirty="0">
                <a:solidFill>
                  <a:srgbClr val="00B050"/>
                </a:solidFill>
              </a:rPr>
              <a:t>1.79 eV to 2.08 eV;</a:t>
            </a:r>
            <a:r>
              <a:rPr lang="en-US" dirty="0"/>
              <a:t> a </a:t>
            </a:r>
            <a:r>
              <a:rPr lang="en-US" b="1" dirty="0">
                <a:solidFill>
                  <a:srgbClr val="00B050"/>
                </a:solidFill>
              </a:rPr>
              <a:t>shoulder appeared at the low photon energy</a:t>
            </a:r>
            <a:r>
              <a:rPr lang="en-US" dirty="0"/>
              <a:t> for cathode 123.1 -</a:t>
            </a:r>
            <a:r>
              <a:rPr lang="en-US" b="1" dirty="0">
                <a:solidFill>
                  <a:srgbClr val="00B050"/>
                </a:solidFill>
              </a:rPr>
              <a:t>&gt; potential oxidation of cathode films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D02680-E95E-2076-CA64-35B7A48BCFD4}"/>
              </a:ext>
            </a:extLst>
          </p:cNvPr>
          <p:cNvSpPr txBox="1"/>
          <p:nvPr/>
        </p:nvSpPr>
        <p:spPr>
          <a:xfrm>
            <a:off x="1504280" y="4272983"/>
            <a:ext cx="282795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Spectral responses of </a:t>
            </a:r>
            <a:r>
              <a:rPr lang="en-US" sz="1400" dirty="0" err="1"/>
              <a:t>KCsSb</a:t>
            </a:r>
            <a:r>
              <a:rPr lang="en-US" sz="1400" dirty="0"/>
              <a:t> </a:t>
            </a:r>
            <a:r>
              <a:rPr lang="en-US" sz="1400" dirty="0" err="1"/>
              <a:t>cthodes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9066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4DDC0-5159-9622-702A-7CE62A642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9" y="1236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Testing Alkali Antimonide </a:t>
            </a:r>
            <a:br>
              <a:rPr lang="en-US" dirty="0"/>
            </a:br>
            <a:r>
              <a:rPr lang="en-US" dirty="0"/>
              <a:t>Photocathodes in High Gradient RF Injector 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C2C13-010F-8ADB-20E3-5F064D614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39" y="1359967"/>
            <a:ext cx="10515600" cy="4351338"/>
          </a:xfrm>
        </p:spPr>
        <p:txBody>
          <a:bodyPr/>
          <a:lstStyle/>
          <a:p>
            <a:r>
              <a:rPr lang="en-US" dirty="0"/>
              <a:t>Na-K-Sb grown on molybdenum plug surface </a:t>
            </a:r>
            <a:br>
              <a:rPr lang="en-US" dirty="0"/>
            </a:br>
            <a:r>
              <a:rPr lang="en-US" dirty="0"/>
              <a:t>at Cornell University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733EC8-5C4F-D79A-B3AD-75BDF47CABB3}"/>
              </a:ext>
            </a:extLst>
          </p:cNvPr>
          <p:cNvGrpSpPr>
            <a:grpSpLocks noChangeAspect="1"/>
          </p:cNvGrpSpPr>
          <p:nvPr/>
        </p:nvGrpSpPr>
        <p:grpSpPr>
          <a:xfrm>
            <a:off x="8248261" y="144489"/>
            <a:ext cx="3728986" cy="691623"/>
            <a:chOff x="6191496" y="144489"/>
            <a:chExt cx="5785751" cy="1073096"/>
          </a:xfrm>
        </p:grpSpPr>
        <p:pic>
          <p:nvPicPr>
            <p:cNvPr id="4" name="Picture 3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91E2619A-B0EB-FC47-32C7-B532A7549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496" y="287027"/>
              <a:ext cx="1898842" cy="788019"/>
            </a:xfrm>
            <a:prstGeom prst="rect">
              <a:avLst/>
            </a:prstGeom>
          </p:spPr>
        </p:pic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425EC440-E213-94FE-8798-0C228D59A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8995" y="144489"/>
              <a:ext cx="1012972" cy="10132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02CF86-8040-FB13-95C7-49BCD1DE1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904151" y="144489"/>
              <a:ext cx="1073096" cy="1073096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359E2DF-A73C-72B0-F76B-C5877ABCB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281" y="376208"/>
              <a:ext cx="1307556" cy="61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 descr="A picture containing white, light, tiled&#10;&#10;Description automatically generated">
            <a:extLst>
              <a:ext uri="{FF2B5EF4-FFF2-40B4-BE49-F238E27FC236}">
                <a16:creationId xmlns:a16="http://schemas.microsoft.com/office/drawing/2014/main" id="{BF5F46F2-194A-48D4-187F-070C74CEF0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83" y="1570845"/>
            <a:ext cx="1190998" cy="103373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59FE989-6C42-0316-ECDB-DF370017B0F8}"/>
              </a:ext>
            </a:extLst>
          </p:cNvPr>
          <p:cNvGrpSpPr>
            <a:grpSpLocks noChangeAspect="1"/>
          </p:cNvGrpSpPr>
          <p:nvPr/>
        </p:nvGrpSpPr>
        <p:grpSpPr>
          <a:xfrm>
            <a:off x="8603574" y="1492646"/>
            <a:ext cx="3424286" cy="1923472"/>
            <a:chOff x="7016669" y="2142096"/>
            <a:chExt cx="4984070" cy="2799625"/>
          </a:xfrm>
        </p:grpSpPr>
        <p:pic>
          <p:nvPicPr>
            <p:cNvPr id="16" name="Picture 15" descr="Diagram&#10;&#10;Description automatically generated">
              <a:extLst>
                <a:ext uri="{FF2B5EF4-FFF2-40B4-BE49-F238E27FC236}">
                  <a16:creationId xmlns:a16="http://schemas.microsoft.com/office/drawing/2014/main" id="{E757E8B2-B338-7FBD-3E30-33E7BD71C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4"/>
            <a:stretch/>
          </p:blipFill>
          <p:spPr>
            <a:xfrm>
              <a:off x="7352321" y="2212102"/>
              <a:ext cx="3806132" cy="2487335"/>
            </a:xfrm>
            <a:prstGeom prst="rect">
              <a:avLst/>
            </a:prstGeom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3F5E09B1-145C-BF75-856D-C517DF5C8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669" y="3851804"/>
              <a:ext cx="923414" cy="433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5DC2E53-B10A-2FE6-E8E6-35EE61360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059872" y="2142096"/>
              <a:ext cx="940867" cy="940867"/>
            </a:xfrm>
            <a:prstGeom prst="rect">
              <a:avLst/>
            </a:prstGeom>
          </p:spPr>
        </p:pic>
        <p:sp>
          <p:nvSpPr>
            <p:cNvPr id="19" name="Arrow: Circular 18">
              <a:extLst>
                <a:ext uri="{FF2B5EF4-FFF2-40B4-BE49-F238E27FC236}">
                  <a16:creationId xmlns:a16="http://schemas.microsoft.com/office/drawing/2014/main" id="{C14D8126-7B40-CFDC-4C9B-0B6639012099}"/>
                </a:ext>
              </a:extLst>
            </p:cNvPr>
            <p:cNvSpPr/>
            <p:nvPr/>
          </p:nvSpPr>
          <p:spPr>
            <a:xfrm rot="20592451" flipH="1">
              <a:off x="7341308" y="2454108"/>
              <a:ext cx="4005545" cy="2487613"/>
            </a:xfrm>
            <a:prstGeom prst="circularArrow">
              <a:avLst>
                <a:gd name="adj1" fmla="val 8615"/>
                <a:gd name="adj2" fmla="val 832619"/>
                <a:gd name="adj3" fmla="val 19922017"/>
                <a:gd name="adj4" fmla="val 11470612"/>
                <a:gd name="adj5" fmla="val 13177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 descr="A picture containing indoor, device, cluttered, miller&#10;&#10;Description automatically generated">
            <a:extLst>
              <a:ext uri="{FF2B5EF4-FFF2-40B4-BE49-F238E27FC236}">
                <a16:creationId xmlns:a16="http://schemas.microsoft.com/office/drawing/2014/main" id="{5E57CCC5-C5DB-64A1-387D-442E97510F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21497" r="14323" b="6803"/>
          <a:stretch/>
        </p:blipFill>
        <p:spPr>
          <a:xfrm>
            <a:off x="754358" y="2250266"/>
            <a:ext cx="2044332" cy="23574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D567F9-24EE-CB59-F61E-F01B0F78F0B3}"/>
              </a:ext>
            </a:extLst>
          </p:cNvPr>
          <p:cNvSpPr txBox="1"/>
          <p:nvPr/>
        </p:nvSpPr>
        <p:spPr>
          <a:xfrm>
            <a:off x="2807667" y="2423302"/>
            <a:ext cx="56162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Helvetica" panose="020B0604020202020204" pitchFamily="34" charset="0"/>
              </a:rPr>
              <a:t>Initial QE of </a:t>
            </a:r>
            <a:r>
              <a:rPr lang="en-US" sz="1600" b="1" dirty="0">
                <a:solidFill>
                  <a:srgbClr val="00B050"/>
                </a:solidFill>
                <a:cs typeface="Helvetica" panose="020B0604020202020204" pitchFamily="34" charset="0"/>
              </a:rPr>
              <a:t>Na-K-Sb</a:t>
            </a:r>
            <a:r>
              <a:rPr lang="en-US" sz="1600" dirty="0">
                <a:cs typeface="Helvetica" panose="020B0604020202020204" pitchFamily="34" charset="0"/>
              </a:rPr>
              <a:t> after growth: </a:t>
            </a:r>
            <a:r>
              <a:rPr lang="en-US" sz="1600" b="1" dirty="0">
                <a:solidFill>
                  <a:srgbClr val="00B050"/>
                </a:solidFill>
                <a:cs typeface="Helvetica" panose="020B0604020202020204" pitchFamily="34" charset="0"/>
              </a:rPr>
              <a:t>~1.5% at 532nm</a:t>
            </a:r>
            <a:r>
              <a:rPr lang="en-US" sz="1600" dirty="0">
                <a:cs typeface="Helvetica" panose="020B0604020202020204" pitchFamily="34" charset="0"/>
              </a:rPr>
              <a:t>. (10/8/21)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Helvetica" panose="020B0604020202020204" pitchFamily="34" charset="0"/>
              </a:rPr>
              <a:t>QE upon arriving at UCLA: </a:t>
            </a:r>
            <a:r>
              <a:rPr lang="en-US" sz="1600" b="1" dirty="0">
                <a:solidFill>
                  <a:schemeClr val="accent1"/>
                </a:solidFill>
                <a:cs typeface="Helvetica" panose="020B0604020202020204" pitchFamily="34" charset="0"/>
              </a:rPr>
              <a:t>~8e-4 at 405nm</a:t>
            </a:r>
            <a:r>
              <a:rPr lang="en-US" sz="1600" dirty="0">
                <a:cs typeface="Helvetica" panose="020B0604020202020204" pitchFamily="34" charset="0"/>
              </a:rPr>
              <a:t>. (10/20/2021)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Helvetica" panose="020B0604020202020204" pitchFamily="34" charset="0"/>
              </a:rPr>
              <a:t>Previous testing verified transportation by car, yet the cathodes experienced QE degradation during delayed transport.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QE remains </a:t>
            </a:r>
            <a:r>
              <a:rPr lang="en-US" sz="1600" dirty="0"/>
              <a:t>above 0.2% at 266 nm and </a:t>
            </a:r>
            <a:r>
              <a:rPr lang="en-US" sz="1600" b="1" dirty="0">
                <a:solidFill>
                  <a:schemeClr val="accent1"/>
                </a:solidFill>
              </a:rPr>
              <a:t>greater than 5e-4 </a:t>
            </a:r>
            <a:r>
              <a:rPr lang="en-US" sz="1600" dirty="0"/>
              <a:t>at </a:t>
            </a:r>
            <a:r>
              <a:rPr lang="en-US" sz="1600" b="1" dirty="0">
                <a:solidFill>
                  <a:schemeClr val="accent1"/>
                </a:solidFill>
              </a:rPr>
              <a:t>400 nm</a:t>
            </a:r>
            <a:r>
              <a:rPr lang="en-US" sz="1600" b="1" dirty="0"/>
              <a:t> </a:t>
            </a:r>
            <a:r>
              <a:rPr lang="en-US" sz="1600" dirty="0"/>
              <a:t>for </a:t>
            </a:r>
            <a:r>
              <a:rPr lang="en-US" sz="1600" b="1" dirty="0">
                <a:solidFill>
                  <a:schemeClr val="accent1"/>
                </a:solidFill>
              </a:rPr>
              <a:t>multiple weeks of operation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Negligible change in QE after transfer from vacuum suitcase to the gun.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Maximum single shot bunch charge extracted: ~ 600pC.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Schottky scan fits for 400 nm and 266 nm yield a work function of 𝟐.𝟐 𝒆𝑽 for Na-K-Sb.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Difference in MTE between 266 nm and 400 nm agrees with </a:t>
            </a:r>
            <a:r>
              <a:rPr lang="en-US" sz="1600" dirty="0" err="1"/>
              <a:t>workfunction</a:t>
            </a:r>
            <a:r>
              <a:rPr lang="en-US" sz="1600" dirty="0"/>
              <a:t> and excess energy measurement from Schottky scans.</a:t>
            </a:r>
            <a:endParaRPr lang="en-US" sz="1600" dirty="0">
              <a:highlight>
                <a:srgbClr val="00FFFF"/>
              </a:highlight>
            </a:endParaRPr>
          </a:p>
          <a:p>
            <a:r>
              <a:rPr lang="en-US" sz="1600" dirty="0"/>
              <a:t>		𝑀𝑇𝐸=𝐸</a:t>
            </a:r>
            <a:r>
              <a:rPr lang="en-US" sz="1600" baseline="-25000" dirty="0"/>
              <a:t>𝑒𝑥𝑐</a:t>
            </a:r>
            <a:r>
              <a:rPr lang="en-US" sz="1600" dirty="0"/>
              <a:t> /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EB2860-C93F-1797-4D96-15CD44A46B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" r="7563" b="2538"/>
          <a:stretch/>
        </p:blipFill>
        <p:spPr>
          <a:xfrm>
            <a:off x="8354936" y="3213853"/>
            <a:ext cx="2168706" cy="2554545"/>
          </a:xfrm>
          <a:prstGeom prst="rect">
            <a:avLst/>
          </a:prstGeom>
        </p:spPr>
      </p:pic>
      <p:pic>
        <p:nvPicPr>
          <p:cNvPr id="24" name="Picture 23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219FA7B5-F7B7-32A0-6980-29EA369F52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716" y="4604826"/>
            <a:ext cx="1876283" cy="21847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A9ECF33-3EC3-E881-9602-3D0E93B918CF}"/>
              </a:ext>
            </a:extLst>
          </p:cNvPr>
          <p:cNvSpPr txBox="1"/>
          <p:nvPr/>
        </p:nvSpPr>
        <p:spPr>
          <a:xfrm>
            <a:off x="8374442" y="6032353"/>
            <a:ext cx="2168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/>
              <a:t>2 and 3 photon photoemission @ 800 nm</a:t>
            </a:r>
          </a:p>
        </p:txBody>
      </p:sp>
      <p:pic>
        <p:nvPicPr>
          <p:cNvPr id="26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1735BAF0-3665-3330-D85C-C7EBF84BD6E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3" b="4081"/>
          <a:stretch/>
        </p:blipFill>
        <p:spPr>
          <a:xfrm>
            <a:off x="646389" y="4934259"/>
            <a:ext cx="2161278" cy="1581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47CF1F-E418-5725-C0F8-778B2E9C74F5}"/>
              </a:ext>
            </a:extLst>
          </p:cNvPr>
          <p:cNvSpPr txBox="1"/>
          <p:nvPr/>
        </p:nvSpPr>
        <p:spPr>
          <a:xfrm>
            <a:off x="3646499" y="6482767"/>
            <a:ext cx="28135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C. Pennington, P3 Workshop, November 2021 </a:t>
            </a:r>
          </a:p>
        </p:txBody>
      </p:sp>
    </p:spTree>
    <p:extLst>
      <p:ext uri="{BB962C8B-B14F-4D97-AF65-F5344CB8AC3E}">
        <p14:creationId xmlns:p14="http://schemas.microsoft.com/office/powerpoint/2010/main" val="2167280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3A619336-0AED-F898-2793-3B114E304C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8"/>
          <a:stretch/>
        </p:blipFill>
        <p:spPr>
          <a:xfrm>
            <a:off x="3660936" y="4994668"/>
            <a:ext cx="2493762" cy="1721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92617-BEA9-A401-C131-4EBEEA56D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05259"/>
          </a:xfrm>
        </p:spPr>
        <p:txBody>
          <a:bodyPr>
            <a:normAutofit fontScale="90000"/>
          </a:bodyPr>
          <a:lstStyle/>
          <a:p>
            <a:r>
              <a:rPr lang="en-US"/>
              <a:t>Multi-alkali antimonide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78756-A5C6-47E7-571B-4BCE4B534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228" y="548819"/>
            <a:ext cx="10515600" cy="1148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Na-K-Sb as alternative to Cs-K-Sb photocathode, since more robust at high temperature to be used in </a:t>
            </a:r>
            <a:r>
              <a:rPr lang="en-US" sz="2400" err="1"/>
              <a:t>Sealab</a:t>
            </a:r>
            <a:r>
              <a:rPr lang="en-US" sz="2400"/>
              <a:t>/</a:t>
            </a:r>
            <a:r>
              <a:rPr lang="en-US" sz="2400" err="1"/>
              <a:t>bERLinPro</a:t>
            </a:r>
            <a:r>
              <a:rPr lang="en-US" sz="2400"/>
              <a:t> SRF gun.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489F17C-1F5E-0CC5-E7AB-66C77C21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02153" y="599427"/>
            <a:ext cx="105217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590317-65E7-7EBC-D63F-820C970D5E86}"/>
              </a:ext>
            </a:extLst>
          </p:cNvPr>
          <p:cNvSpPr txBox="1"/>
          <p:nvPr/>
        </p:nvSpPr>
        <p:spPr>
          <a:xfrm>
            <a:off x="688964" y="1274267"/>
            <a:ext cx="76967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6 Na-K-Sb produced and analyzed: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5 with Sb + co-deposition of alkali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1 with sequential deposition (WH04)</a:t>
            </a:r>
          </a:p>
          <a:p>
            <a:r>
              <a:rPr lang="en-US" sz="2000" dirty="0"/>
              <a:t>QE @ 515nm between 0.3 and 2.0%</a:t>
            </a:r>
          </a:p>
          <a:p>
            <a:r>
              <a:rPr lang="en-US" sz="2000" dirty="0"/>
              <a:t>QE stability of co-dep: film WH05 showed a fast decrease (Na excess?) while WH03 was stable after 1.5d  </a:t>
            </a:r>
          </a:p>
          <a:p>
            <a:r>
              <a:rPr lang="en-US" sz="2000" dirty="0"/>
              <a:t>XPS (WP04 &amp; WP05)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18313B-EA34-DF99-CEF7-66FF1EBD9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537" y="1251192"/>
            <a:ext cx="1801794" cy="1355609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296F4F9F-75C7-9534-869F-ACC429AE5F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1"/>
          <a:stretch/>
        </p:blipFill>
        <p:spPr>
          <a:xfrm>
            <a:off x="7443904" y="881627"/>
            <a:ext cx="4745094" cy="1721610"/>
          </a:xfrm>
          <a:prstGeom prst="rect">
            <a:avLst/>
          </a:prstGeom>
        </p:spPr>
      </p:pic>
      <p:pic>
        <p:nvPicPr>
          <p:cNvPr id="19" name="Picture 18" descr="Chart&#10;&#10;Description automatically generated with low confidence">
            <a:extLst>
              <a:ext uri="{FF2B5EF4-FFF2-40B4-BE49-F238E27FC236}">
                <a16:creationId xmlns:a16="http://schemas.microsoft.com/office/drawing/2014/main" id="{AF862841-6C64-4E40-74FA-DC1BC3704C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927" y="2703378"/>
            <a:ext cx="3001243" cy="10004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C4B5660-EFF0-D635-8D32-3A6369956A86}"/>
              </a:ext>
            </a:extLst>
          </p:cNvPr>
          <p:cNvGrpSpPr>
            <a:grpSpLocks noChangeAspect="1"/>
          </p:cNvGrpSpPr>
          <p:nvPr/>
        </p:nvGrpSpPr>
        <p:grpSpPr>
          <a:xfrm>
            <a:off x="6371108" y="3757507"/>
            <a:ext cx="5649997" cy="530439"/>
            <a:chOff x="5488962" y="3801897"/>
            <a:chExt cx="6437428" cy="6043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EAF2C5D-8F4D-AA7B-F760-00A814A7A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9554" y="3816753"/>
              <a:ext cx="589510" cy="5895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D4B6E5-F3B6-5A9E-1584-6B3FCA21D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82750" y="3801897"/>
              <a:ext cx="600807" cy="60080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A2A7A4-80FD-6543-F8CD-F16AAB200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311163" y="3805456"/>
              <a:ext cx="615227" cy="60080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0B8849-8F24-6E34-A4CB-5C7811915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26022" y="3855457"/>
              <a:ext cx="1252790" cy="38954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8EAF71E-0FF9-7D67-2FE0-1F9D4908F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88962" y="3885431"/>
              <a:ext cx="2234711" cy="35201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BC2D98F-36DC-3368-F760-7DC05C628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91147" y="3870171"/>
              <a:ext cx="694721" cy="41683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2BE94D2-BD53-6287-0F50-9E65E0A314DC}"/>
              </a:ext>
            </a:extLst>
          </p:cNvPr>
          <p:cNvSpPr txBox="1"/>
          <p:nvPr/>
        </p:nvSpPr>
        <p:spPr>
          <a:xfrm>
            <a:off x="649155" y="3737080"/>
            <a:ext cx="76967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Different Chinese laboratories are making progress </a:t>
            </a:r>
            <a:br>
              <a:rPr lang="en-US" sz="2000" dirty="0"/>
            </a:br>
            <a:r>
              <a:rPr lang="en-US" sz="2000" dirty="0"/>
              <a:t>on developing new production system for telluride and alkali antimonies.</a:t>
            </a:r>
          </a:p>
          <a:p>
            <a:r>
              <a:rPr lang="en-US" sz="2000" dirty="0"/>
              <a:t>They are exploring both sequential and co-evaporation.</a:t>
            </a:r>
          </a:p>
          <a:p>
            <a:r>
              <a:rPr lang="en-US" sz="2000" dirty="0"/>
              <a:t>For co-evaporation recipe, Sb is deposited in advance and then alkali metals are evaporated together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F6C1A5DE-87F9-F4CF-3F66-F851C0B1F91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" r="10919" b="12723"/>
          <a:stretch/>
        </p:blipFill>
        <p:spPr>
          <a:xfrm>
            <a:off x="8995810" y="4966678"/>
            <a:ext cx="2844498" cy="186439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DB5F356-7805-B109-D1B4-DC50724B8668}"/>
              </a:ext>
            </a:extLst>
          </p:cNvPr>
          <p:cNvSpPr/>
          <p:nvPr/>
        </p:nvSpPr>
        <p:spPr>
          <a:xfrm>
            <a:off x="8697950" y="4189250"/>
            <a:ext cx="3370965" cy="8669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SARI first results: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K</a:t>
            </a:r>
            <a:r>
              <a:rPr lang="en-US" sz="1600" baseline="-25000" dirty="0">
                <a:solidFill>
                  <a:schemeClr val="accent2"/>
                </a:solidFill>
              </a:rPr>
              <a:t>2</a:t>
            </a:r>
            <a:r>
              <a:rPr lang="en-US" sz="1600" dirty="0">
                <a:solidFill>
                  <a:schemeClr val="accent2"/>
                </a:solidFill>
              </a:rPr>
              <a:t>CsSb (Mo plug) :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co-dep, QE and R during dep</a:t>
            </a:r>
          </a:p>
        </p:txBody>
      </p:sp>
      <p:pic>
        <p:nvPicPr>
          <p:cNvPr id="25" name="Picture 24" descr="Diagram, schematic&#10;&#10;Description automatically generated">
            <a:extLst>
              <a:ext uri="{FF2B5EF4-FFF2-40B4-BE49-F238E27FC236}">
                <a16:creationId xmlns:a16="http://schemas.microsoft.com/office/drawing/2014/main" id="{FE1B3D7C-FFE3-1F54-C2A3-58872C6B781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52990" r="9458" b="9350"/>
          <a:stretch/>
        </p:blipFill>
        <p:spPr>
          <a:xfrm>
            <a:off x="823312" y="5312763"/>
            <a:ext cx="2613200" cy="1448971"/>
          </a:xfrm>
          <a:prstGeom prst="rect">
            <a:avLst/>
          </a:prstGeom>
        </p:spPr>
      </p:pic>
      <p:pic>
        <p:nvPicPr>
          <p:cNvPr id="27" name="Picture 2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CC02BFE-4273-FB77-5D64-2F42CE685F0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3"/>
          <a:stretch/>
        </p:blipFill>
        <p:spPr>
          <a:xfrm>
            <a:off x="6539673" y="5327512"/>
            <a:ext cx="1906380" cy="142149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DE40487-94B7-3F36-6643-FE91CC8D8789}"/>
              </a:ext>
            </a:extLst>
          </p:cNvPr>
          <p:cNvSpPr/>
          <p:nvPr/>
        </p:nvSpPr>
        <p:spPr>
          <a:xfrm>
            <a:off x="624468" y="548819"/>
            <a:ext cx="11541514" cy="3132594"/>
          </a:xfrm>
          <a:prstGeom prst="roundRect">
            <a:avLst>
              <a:gd name="adj" fmla="val 95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A6D4A1-BAE0-41D4-36D0-2A4497C74674}"/>
              </a:ext>
            </a:extLst>
          </p:cNvPr>
          <p:cNvSpPr/>
          <p:nvPr/>
        </p:nvSpPr>
        <p:spPr>
          <a:xfrm>
            <a:off x="600349" y="3711836"/>
            <a:ext cx="11541514" cy="3132594"/>
          </a:xfrm>
          <a:prstGeom prst="roundRect">
            <a:avLst>
              <a:gd name="adj" fmla="val 95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6D8D2E-9AD8-7188-49E7-1EEE488AD6A0}"/>
              </a:ext>
            </a:extLst>
          </p:cNvPr>
          <p:cNvSpPr/>
          <p:nvPr/>
        </p:nvSpPr>
        <p:spPr>
          <a:xfrm>
            <a:off x="3822076" y="6502288"/>
            <a:ext cx="2059952" cy="27655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/>
              <a:t>IHEP: </a:t>
            </a:r>
            <a:r>
              <a:rPr lang="it-IT" sz="1100" err="1"/>
              <a:t>Bialkali</a:t>
            </a:r>
            <a:r>
              <a:rPr lang="it-IT" sz="1100"/>
              <a:t> </a:t>
            </a:r>
            <a:r>
              <a:rPr lang="it-IT" sz="1100" err="1"/>
              <a:t>deposition</a:t>
            </a:r>
            <a:r>
              <a:rPr lang="it-IT" sz="1100"/>
              <a:t> system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31BCDB-F1DD-E100-F78E-B8F48E9527AD}"/>
              </a:ext>
            </a:extLst>
          </p:cNvPr>
          <p:cNvSpPr/>
          <p:nvPr/>
        </p:nvSpPr>
        <p:spPr>
          <a:xfrm>
            <a:off x="897893" y="6525991"/>
            <a:ext cx="2234710" cy="27655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/>
              <a:t>SARI: transfer system and </a:t>
            </a:r>
            <a:r>
              <a:rPr lang="it-IT" sz="1100" err="1"/>
              <a:t>suitcase</a:t>
            </a:r>
            <a:endParaRPr lang="it-IT" sz="11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22E066-E3A6-6B24-F4B4-7E1F38BC5DFA}"/>
              </a:ext>
            </a:extLst>
          </p:cNvPr>
          <p:cNvSpPr/>
          <p:nvPr/>
        </p:nvSpPr>
        <p:spPr>
          <a:xfrm>
            <a:off x="6463819" y="5127503"/>
            <a:ext cx="2059952" cy="27655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PKU: </a:t>
            </a:r>
            <a:r>
              <a:rPr lang="it-IT" sz="1100" dirty="0" err="1"/>
              <a:t>suitcase</a:t>
            </a:r>
            <a:r>
              <a:rPr lang="it-IT" sz="1100" dirty="0"/>
              <a:t> and plug carrier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192BC-2924-99B3-1365-0DD18C02348C}"/>
              </a:ext>
            </a:extLst>
          </p:cNvPr>
          <p:cNvSpPr txBox="1"/>
          <p:nvPr/>
        </p:nvSpPr>
        <p:spPr>
          <a:xfrm>
            <a:off x="2946345" y="3401750"/>
            <a:ext cx="2387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S. Mistry et al., THPOPT019, IPAC2022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C42874-89A4-F12F-B604-B61315B3C55C}"/>
              </a:ext>
            </a:extLst>
          </p:cNvPr>
          <p:cNvSpPr txBox="1"/>
          <p:nvPr/>
        </p:nvSpPr>
        <p:spPr>
          <a:xfrm>
            <a:off x="7013180" y="4273982"/>
            <a:ext cx="2342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H. </a:t>
            </a:r>
            <a:r>
              <a:rPr lang="en-US" sz="1100" i="1" dirty="0" err="1"/>
              <a:t>Xie</a:t>
            </a:r>
            <a:r>
              <a:rPr lang="en-US" sz="1100" i="1" dirty="0"/>
              <a:t>, Micromachines 2021, 12, 1376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AB9DAA-C90C-3B00-1A51-F923E7C4F66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8651" r="9996" b="11414"/>
          <a:stretch/>
        </p:blipFill>
        <p:spPr>
          <a:xfrm>
            <a:off x="5486970" y="2822192"/>
            <a:ext cx="777633" cy="6332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F794118-EF66-FD0C-A6CF-FC650CC08EF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2" t="7375" r="18478" b="14490"/>
          <a:stretch/>
        </p:blipFill>
        <p:spPr>
          <a:xfrm>
            <a:off x="6732249" y="2836216"/>
            <a:ext cx="766533" cy="7100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650B69-67CC-2375-148D-0A42C8EFC1C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t="9038" r="20671" b="11663"/>
          <a:stretch/>
        </p:blipFill>
        <p:spPr>
          <a:xfrm>
            <a:off x="7773121" y="2842841"/>
            <a:ext cx="711983" cy="684588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B18B475-67F3-A032-DAA7-141CF0BFAFF5}"/>
              </a:ext>
            </a:extLst>
          </p:cNvPr>
          <p:cNvSpPr/>
          <p:nvPr/>
        </p:nvSpPr>
        <p:spPr>
          <a:xfrm>
            <a:off x="6732249" y="3465068"/>
            <a:ext cx="766533" cy="18992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Sb on Mo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0349E2C-CAF2-2CFE-855E-60B0B5EF6736}"/>
              </a:ext>
            </a:extLst>
          </p:cNvPr>
          <p:cNvSpPr/>
          <p:nvPr/>
        </p:nvSpPr>
        <p:spPr>
          <a:xfrm>
            <a:off x="7638789" y="3502387"/>
            <a:ext cx="1129700" cy="16104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Na-k-Sb on Mo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3073E73-B91D-70AD-278D-7574E0F0E8C4}"/>
              </a:ext>
            </a:extLst>
          </p:cNvPr>
          <p:cNvSpPr/>
          <p:nvPr/>
        </p:nvSpPr>
        <p:spPr>
          <a:xfrm>
            <a:off x="5486970" y="3452645"/>
            <a:ext cx="766533" cy="18992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Mo plug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684532-A8A5-DDA6-29B7-585F75679D08}"/>
              </a:ext>
            </a:extLst>
          </p:cNvPr>
          <p:cNvSpPr txBox="1"/>
          <p:nvPr/>
        </p:nvSpPr>
        <p:spPr>
          <a:xfrm>
            <a:off x="5419530" y="1267874"/>
            <a:ext cx="901411" cy="286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Cs-K-Sb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FD1FC7-BD31-F8F8-96B6-13B725C8A79B}"/>
              </a:ext>
            </a:extLst>
          </p:cNvPr>
          <p:cNvSpPr txBox="1"/>
          <p:nvPr/>
        </p:nvSpPr>
        <p:spPr>
          <a:xfrm>
            <a:off x="5469695" y="2006558"/>
            <a:ext cx="901411" cy="286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Na-K-Sb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DE24B0-AB2B-96B5-A298-E4675B83CEFA}"/>
              </a:ext>
            </a:extLst>
          </p:cNvPr>
          <p:cNvSpPr txBox="1"/>
          <p:nvPr/>
        </p:nvSpPr>
        <p:spPr>
          <a:xfrm>
            <a:off x="8609133" y="1320086"/>
            <a:ext cx="901411" cy="286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Na-K-Sb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FB61A3-3941-51AD-071E-0A1BAC97D6C7}"/>
              </a:ext>
            </a:extLst>
          </p:cNvPr>
          <p:cNvSpPr txBox="1"/>
          <p:nvPr/>
        </p:nvSpPr>
        <p:spPr>
          <a:xfrm>
            <a:off x="10822267" y="1230346"/>
            <a:ext cx="901411" cy="286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Na-K-Sb</a:t>
            </a:r>
          </a:p>
        </p:txBody>
      </p:sp>
    </p:spTree>
    <p:extLst>
      <p:ext uri="{BB962C8B-B14F-4D97-AF65-F5344CB8AC3E}">
        <p14:creationId xmlns:p14="http://schemas.microsoft.com/office/powerpoint/2010/main" val="1920533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BD02D-530A-7CCE-4BB2-DDED2F6D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17462"/>
            <a:ext cx="10515600" cy="868363"/>
          </a:xfrm>
        </p:spPr>
        <p:txBody>
          <a:bodyPr>
            <a:normAutofit/>
          </a:bodyPr>
          <a:lstStyle/>
          <a:p>
            <a:r>
              <a:rPr lang="en-US" dirty="0"/>
              <a:t>Multi-alkali brightness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D967F-76EA-2553-B4EB-F56177F80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68" y="806450"/>
            <a:ext cx="11567532" cy="4351338"/>
          </a:xfrm>
        </p:spPr>
        <p:txBody>
          <a:bodyPr>
            <a:normAutofit/>
          </a:bodyPr>
          <a:lstStyle/>
          <a:p>
            <a:r>
              <a:rPr lang="en-US" sz="2400"/>
              <a:t>Molecular beam epitaxy of Cs</a:t>
            </a:r>
            <a:r>
              <a:rPr lang="en-US" sz="2400" baseline="-25000"/>
              <a:t>3</a:t>
            </a:r>
            <a:r>
              <a:rPr lang="en-US" sz="2400"/>
              <a:t>Sb: a single crystalline visible light photocathode</a:t>
            </a:r>
            <a:endParaRPr lang="en-US"/>
          </a:p>
          <a:p>
            <a:r>
              <a:rPr lang="en-US" sz="1800"/>
              <a:t>Successfully deposited epitaxial Cs</a:t>
            </a:r>
            <a:r>
              <a:rPr lang="en-US" sz="1800" baseline="-25000"/>
              <a:t>3</a:t>
            </a:r>
            <a:r>
              <a:rPr lang="en-US" sz="1800"/>
              <a:t>Sb (100) films on 3C SiC (100) substrates</a:t>
            </a:r>
          </a:p>
          <a:p>
            <a:r>
              <a:rPr lang="en-US" sz="1800"/>
              <a:t>XPS measurements well reproduce literature data on Cs</a:t>
            </a:r>
            <a:r>
              <a:rPr lang="en-US" sz="1800" baseline="-25000"/>
              <a:t>3</a:t>
            </a:r>
            <a:r>
              <a:rPr lang="en-US" sz="1800"/>
              <a:t>Sb </a:t>
            </a:r>
          </a:p>
          <a:p>
            <a:r>
              <a:rPr lang="en-US" sz="1800"/>
              <a:t>Ultrathin samples (&lt;10 nm) have &gt;2% QE at 532 nm</a:t>
            </a:r>
          </a:p>
          <a:p>
            <a:r>
              <a:rPr lang="en-US" sz="1800"/>
              <a:t>We observe enhnaced QE at 650 nm on our best epitaxial sample</a:t>
            </a:r>
          </a:p>
          <a:p>
            <a:r>
              <a:rPr lang="en-US" sz="1800"/>
              <a:t>ARPES measurements unveil for the first time the Cs</a:t>
            </a:r>
            <a:r>
              <a:rPr lang="en-US" sz="1800" baseline="-25000"/>
              <a:t>3</a:t>
            </a:r>
            <a:r>
              <a:rPr lang="en-US" sz="1800"/>
              <a:t>Sb band </a:t>
            </a:r>
            <a:br>
              <a:rPr lang="en-US" sz="1800"/>
            </a:br>
            <a:r>
              <a:rPr lang="en-US" sz="1800"/>
              <a:t>structure</a:t>
            </a:r>
          </a:p>
          <a:p>
            <a:r>
              <a:rPr lang="en-US" sz="1800"/>
              <a:t>DFT band strucure calculations show good agreement with </a:t>
            </a:r>
            <a:br>
              <a:rPr lang="en-US" sz="1800"/>
            </a:br>
            <a:r>
              <a:rPr lang="en-US" sz="1800"/>
              <a:t>measurements , but significant bandwidth discrepancy indicates </a:t>
            </a:r>
            <a:br>
              <a:rPr lang="en-US" sz="1800"/>
            </a:br>
            <a:r>
              <a:rPr lang="en-US" sz="1800"/>
              <a:t>that strain and intrinsic instabilities of the Cs</a:t>
            </a:r>
            <a:r>
              <a:rPr lang="en-US" sz="1800" baseline="-25000"/>
              <a:t>3</a:t>
            </a:r>
            <a:r>
              <a:rPr lang="en-US" sz="1800"/>
              <a:t>Sb structure may play a role.</a:t>
            </a: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01D3008-F8FE-1FC7-8DB7-947EC04C6B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33984" r="10814" b="23414"/>
          <a:stretch/>
        </p:blipFill>
        <p:spPr>
          <a:xfrm>
            <a:off x="8722114" y="1150401"/>
            <a:ext cx="3371386" cy="1871405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9E31C32-566B-F460-24C7-E15A536337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33659" r="10455" b="24791"/>
          <a:stretch/>
        </p:blipFill>
        <p:spPr>
          <a:xfrm>
            <a:off x="7069873" y="1926760"/>
            <a:ext cx="3717074" cy="2003858"/>
          </a:xfrm>
          <a:prstGeom prst="rect">
            <a:avLst/>
          </a:prstGeom>
        </p:spPr>
      </p:pic>
      <p:pic>
        <p:nvPicPr>
          <p:cNvPr id="15" name="Picture 1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AE3835D-BF51-DDCA-51ED-ABF8D4AB2C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33659" r="12979" b="57236"/>
          <a:stretch/>
        </p:blipFill>
        <p:spPr>
          <a:xfrm>
            <a:off x="9311268" y="608214"/>
            <a:ext cx="2652365" cy="330073"/>
          </a:xfrm>
          <a:prstGeom prst="rect">
            <a:avLst/>
          </a:prstGeom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50BDA20-9AFA-E9CD-65F4-6711B560F9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t="24421" r="15025" b="46359"/>
          <a:stretch/>
        </p:blipFill>
        <p:spPr>
          <a:xfrm>
            <a:off x="1067729" y="4565952"/>
            <a:ext cx="4795025" cy="2003858"/>
          </a:xfrm>
          <a:prstGeom prst="rect">
            <a:avLst/>
          </a:prstGeom>
        </p:spPr>
      </p:pic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87E656F-F185-4BD0-25A6-AA94D14049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t="64419" r="14538" b="16774"/>
          <a:stretch/>
        </p:blipFill>
        <p:spPr>
          <a:xfrm>
            <a:off x="4999465" y="5511524"/>
            <a:ext cx="4527395" cy="128973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A3D7FB5-B608-9817-785D-13D5F1EFC53D}"/>
              </a:ext>
            </a:extLst>
          </p:cNvPr>
          <p:cNvSpPr/>
          <p:nvPr/>
        </p:nvSpPr>
        <p:spPr>
          <a:xfrm>
            <a:off x="624468" y="669073"/>
            <a:ext cx="11541514" cy="3836020"/>
          </a:xfrm>
          <a:prstGeom prst="roundRect">
            <a:avLst>
              <a:gd name="adj" fmla="val 95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9CD019B-1424-5888-9A8A-82183E11CFA1}"/>
              </a:ext>
            </a:extLst>
          </p:cNvPr>
          <p:cNvSpPr/>
          <p:nvPr/>
        </p:nvSpPr>
        <p:spPr>
          <a:xfrm>
            <a:off x="624468" y="4505093"/>
            <a:ext cx="11541514" cy="2296169"/>
          </a:xfrm>
          <a:prstGeom prst="roundRect">
            <a:avLst>
              <a:gd name="adj" fmla="val 95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652E7E-967B-2D4E-394E-902BEEF55A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932" r="16585" b="53934"/>
          <a:stretch/>
        </p:blipFill>
        <p:spPr>
          <a:xfrm>
            <a:off x="9500839" y="4537035"/>
            <a:ext cx="2352907" cy="2196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629D2-082A-140E-C967-E337C43E4210}"/>
              </a:ext>
            </a:extLst>
          </p:cNvPr>
          <p:cNvSpPr txBox="1"/>
          <p:nvPr/>
        </p:nvSpPr>
        <p:spPr>
          <a:xfrm>
            <a:off x="8041423" y="4183299"/>
            <a:ext cx="3373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C. T. </a:t>
            </a:r>
            <a:r>
              <a:rPr lang="en-US" sz="1100" i="1" dirty="0" err="1"/>
              <a:t>Parzyck</a:t>
            </a:r>
            <a:r>
              <a:rPr lang="en-US" sz="1100" i="1" dirty="0"/>
              <a:t> and A. </a:t>
            </a:r>
            <a:r>
              <a:rPr lang="en-US" sz="1100" i="1" dirty="0" err="1"/>
              <a:t>Galdi</a:t>
            </a:r>
            <a:r>
              <a:rPr lang="en-US" sz="1100" i="1" dirty="0"/>
              <a:t> et al., PRL 128, 114801 (2022)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2A2B11-8D11-E608-C929-E4DFB49C4FC5}"/>
              </a:ext>
            </a:extLst>
          </p:cNvPr>
          <p:cNvSpPr txBox="1"/>
          <p:nvPr/>
        </p:nvSpPr>
        <p:spPr>
          <a:xfrm>
            <a:off x="6096000" y="4573732"/>
            <a:ext cx="3054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P. </a:t>
            </a:r>
            <a:r>
              <a:rPr lang="en-US" sz="1100" i="1" dirty="0" err="1"/>
              <a:t>Saha</a:t>
            </a:r>
            <a:r>
              <a:rPr lang="en-US" sz="1100" i="1" dirty="0"/>
              <a:t> et al., Appl. Phys. Lett. 120, 194102 (2022)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95FC90-9950-392D-786B-B6F0A01F5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7523" y="4821063"/>
            <a:ext cx="690461" cy="690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7A5D92-F319-21EE-0BAA-0FEF782DD3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4032" y="4926653"/>
            <a:ext cx="1088443" cy="486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4EF7F1-17CF-EBE8-7EC3-8459119493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3778" y="4895526"/>
            <a:ext cx="559949" cy="559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EE34CF-F14C-93C3-091E-F306498EF8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5121" y="4974960"/>
            <a:ext cx="534479" cy="40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34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BD02D-530A-7CCE-4BB2-DDED2F6D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17462"/>
            <a:ext cx="10515600" cy="1019486"/>
          </a:xfrm>
        </p:spPr>
        <p:txBody>
          <a:bodyPr>
            <a:normAutofit/>
          </a:bodyPr>
          <a:lstStyle/>
          <a:p>
            <a:r>
              <a:rPr lang="en-US" dirty="0"/>
              <a:t>Multi-alkali improvement - Graphene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D967F-76EA-2553-B4EB-F56177F80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05" y="861377"/>
            <a:ext cx="11476004" cy="3712588"/>
          </a:xfrm>
        </p:spPr>
        <p:txBody>
          <a:bodyPr>
            <a:normAutofit/>
          </a:bodyPr>
          <a:lstStyle/>
          <a:p>
            <a:r>
              <a:rPr lang="en-US" sz="2400" dirty="0"/>
              <a:t>Towards the use of 2D materials as unique protection layer </a:t>
            </a:r>
            <a:br>
              <a:rPr lang="en-US" sz="2400" dirty="0"/>
            </a:br>
            <a:r>
              <a:rPr lang="en-US" sz="2400" dirty="0"/>
              <a:t>for </a:t>
            </a:r>
            <a:r>
              <a:rPr lang="en-US" sz="2400" dirty="0" err="1"/>
              <a:t>bialkali</a:t>
            </a:r>
            <a:r>
              <a:rPr lang="en-US" sz="2400" dirty="0"/>
              <a:t> photocathodes</a:t>
            </a:r>
          </a:p>
          <a:p>
            <a:r>
              <a:rPr lang="en-US" sz="1800" dirty="0"/>
              <a:t>Cs</a:t>
            </a:r>
            <a:r>
              <a:rPr lang="en-US" sz="1800" baseline="-25000" dirty="0"/>
              <a:t>2</a:t>
            </a:r>
            <a:r>
              <a:rPr lang="en-US" sz="1800" dirty="0"/>
              <a:t>KSb grown on graphene layers</a:t>
            </a:r>
            <a:br>
              <a:rPr lang="en-US" sz="1800" dirty="0"/>
            </a:br>
            <a:r>
              <a:rPr lang="en-US" sz="1800" dirty="0"/>
              <a:t>deposited on grid/substrate</a:t>
            </a:r>
          </a:p>
          <a:p>
            <a:r>
              <a:rPr lang="en-US" sz="1800" dirty="0"/>
              <a:t>Good quality graphene is important for optimal result</a:t>
            </a:r>
          </a:p>
          <a:p>
            <a:r>
              <a:rPr lang="en-US" sz="1800" dirty="0"/>
              <a:t>Achieved good QE through graphene layer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EAD6A4-37FE-6393-AB5E-95CB8C2E06B1}"/>
              </a:ext>
            </a:extLst>
          </p:cNvPr>
          <p:cNvGrpSpPr>
            <a:grpSpLocks noChangeAspect="1"/>
          </p:cNvGrpSpPr>
          <p:nvPr/>
        </p:nvGrpSpPr>
        <p:grpSpPr>
          <a:xfrm>
            <a:off x="8184972" y="848722"/>
            <a:ext cx="3482220" cy="446393"/>
            <a:chOff x="6866934" y="601295"/>
            <a:chExt cx="5325066" cy="6826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E84FAB-51F2-5746-6E86-B4CA78B91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6934" y="687244"/>
              <a:ext cx="1193364" cy="596682"/>
            </a:xfrm>
            <a:prstGeom prst="rect">
              <a:avLst/>
            </a:prstGeom>
          </p:spPr>
        </p:pic>
        <p:pic>
          <p:nvPicPr>
            <p:cNvPr id="10" name="Picture 9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7DED23F6-A21C-251C-B437-CA5A6DEFA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t="34541" r="63571" b="43990"/>
            <a:stretch/>
          </p:blipFill>
          <p:spPr>
            <a:xfrm>
              <a:off x="10998635" y="601295"/>
              <a:ext cx="1193365" cy="5431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C86941-13F5-F4DC-D4E4-4B8F0F658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07099" y="789894"/>
              <a:ext cx="3403323" cy="391382"/>
            </a:xfrm>
            <a:prstGeom prst="rect">
              <a:avLst/>
            </a:prstGeom>
          </p:spPr>
        </p:pic>
      </p:grpSp>
      <p:pic>
        <p:nvPicPr>
          <p:cNvPr id="12" name="Picture 11" descr="Chart, pie chart&#10;&#10;Description automatically generated">
            <a:extLst>
              <a:ext uri="{FF2B5EF4-FFF2-40B4-BE49-F238E27FC236}">
                <a16:creationId xmlns:a16="http://schemas.microsoft.com/office/drawing/2014/main" id="{AA6FD1EE-7D53-104D-B1CF-93E1A15FA1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9" r="13968" b="72650"/>
          <a:stretch/>
        </p:blipFill>
        <p:spPr>
          <a:xfrm>
            <a:off x="10062541" y="1704379"/>
            <a:ext cx="1956990" cy="1768497"/>
          </a:xfrm>
          <a:prstGeom prst="rect">
            <a:avLst/>
          </a:prstGeom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AF42A5B-2B4B-AB41-FD33-E166267AE3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34914" r="9682" b="23299"/>
          <a:stretch/>
        </p:blipFill>
        <p:spPr>
          <a:xfrm>
            <a:off x="1226750" y="2926315"/>
            <a:ext cx="2911105" cy="1632225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45B5DE-9A44-2B00-2ACF-9A0BD0F257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8" t="35189" r="12608" b="23024"/>
          <a:stretch/>
        </p:blipFill>
        <p:spPr>
          <a:xfrm>
            <a:off x="5941411" y="1295115"/>
            <a:ext cx="3988627" cy="23544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670037-1302-2E34-F9DC-869B5AB9C744}"/>
              </a:ext>
            </a:extLst>
          </p:cNvPr>
          <p:cNvSpPr txBox="1"/>
          <p:nvPr/>
        </p:nvSpPr>
        <p:spPr>
          <a:xfrm>
            <a:off x="4468439" y="3681413"/>
            <a:ext cx="76322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Unexpected findings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QE enhancement of </a:t>
            </a:r>
            <a:r>
              <a:rPr lang="en-US" sz="1600" dirty="0" err="1"/>
              <a:t>bialkali</a:t>
            </a:r>
            <a:r>
              <a:rPr lang="en-US" sz="1600" dirty="0"/>
              <a:t> photocathodes by coating metal substrates with graphene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Graphene as reusable substrate for </a:t>
            </a:r>
            <a:r>
              <a:rPr lang="it-IT" sz="1600" dirty="0" err="1"/>
              <a:t>bialkali</a:t>
            </a:r>
            <a:r>
              <a:rPr lang="it-IT" sz="1600" dirty="0"/>
              <a:t> </a:t>
            </a:r>
            <a:r>
              <a:rPr lang="it-IT" sz="1600" dirty="0" err="1"/>
              <a:t>photocathodes</a:t>
            </a:r>
            <a:endParaRPr lang="it-IT" sz="1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C090FF-9A21-2692-163E-087E9DFF0FD7}"/>
              </a:ext>
            </a:extLst>
          </p:cNvPr>
          <p:cNvSpPr/>
          <p:nvPr/>
        </p:nvSpPr>
        <p:spPr>
          <a:xfrm>
            <a:off x="647301" y="797305"/>
            <a:ext cx="11541514" cy="3761235"/>
          </a:xfrm>
          <a:prstGeom prst="roundRect">
            <a:avLst>
              <a:gd name="adj" fmla="val 95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B533167-F45B-A5D9-7405-BE0E573A5EAF}"/>
              </a:ext>
            </a:extLst>
          </p:cNvPr>
          <p:cNvSpPr txBox="1">
            <a:spLocks/>
          </p:cNvSpPr>
          <p:nvPr/>
        </p:nvSpPr>
        <p:spPr>
          <a:xfrm>
            <a:off x="647301" y="4688321"/>
            <a:ext cx="11476004" cy="3712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Progress towards long lifetime photocathodes with </a:t>
            </a:r>
            <a:br>
              <a:rPr lang="en-US" sz="2400" dirty="0"/>
            </a:br>
            <a:r>
              <a:rPr lang="en-US" sz="2400" dirty="0"/>
              <a:t>protective layer</a:t>
            </a:r>
          </a:p>
          <a:p>
            <a:r>
              <a:rPr lang="en-US" sz="1800" dirty="0"/>
              <a:t>Cs</a:t>
            </a:r>
            <a:r>
              <a:rPr lang="en-US" sz="1800" baseline="-25000" dirty="0"/>
              <a:t>3</a:t>
            </a:r>
            <a:r>
              <a:rPr lang="en-US" sz="1800" dirty="0"/>
              <a:t>Sb grown on Sb (10 nm)/Si substrate coated with graphene ML</a:t>
            </a:r>
          </a:p>
          <a:p>
            <a:r>
              <a:rPr lang="en-US" sz="1800" dirty="0"/>
              <a:t>Graphene layer prevent Sb to evaporate during thermal cycle</a:t>
            </a:r>
          </a:p>
          <a:p>
            <a:r>
              <a:rPr lang="en-US" sz="1800" dirty="0"/>
              <a:t>Successfully grown Cs</a:t>
            </a:r>
            <a:r>
              <a:rPr lang="en-US" sz="1800" baseline="-25000" dirty="0"/>
              <a:t>3</a:t>
            </a:r>
            <a:r>
              <a:rPr lang="en-US" sz="1800" dirty="0"/>
              <a:t>Sb on this support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3725FC-FDB7-D203-1463-0F2FF4A3A5CC}"/>
              </a:ext>
            </a:extLst>
          </p:cNvPr>
          <p:cNvSpPr/>
          <p:nvPr/>
        </p:nvSpPr>
        <p:spPr>
          <a:xfrm>
            <a:off x="650486" y="4609957"/>
            <a:ext cx="11541514" cy="2147853"/>
          </a:xfrm>
          <a:prstGeom prst="roundRect">
            <a:avLst>
              <a:gd name="adj" fmla="val 95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Brookhaven National Laboratory — a passion for discovery">
            <a:extLst>
              <a:ext uri="{FF2B5EF4-FFF2-40B4-BE49-F238E27FC236}">
                <a16:creationId xmlns:a16="http://schemas.microsoft.com/office/drawing/2014/main" id="{81B7D233-9444-7140-EA6B-323522BB3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757" y="4653509"/>
            <a:ext cx="1102904" cy="2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E530D6CE-924C-43B6-4729-893103CF7A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831" b="58867"/>
          <a:stretch/>
        </p:blipFill>
        <p:spPr>
          <a:xfrm>
            <a:off x="5411156" y="5996623"/>
            <a:ext cx="2215184" cy="699948"/>
          </a:xfrm>
          <a:prstGeom prst="rect">
            <a:avLst/>
          </a:prstGeom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15081796-07D7-5C29-E1CE-28776769D5F5}"/>
              </a:ext>
            </a:extLst>
          </p:cNvPr>
          <p:cNvGrpSpPr>
            <a:grpSpLocks noChangeAspect="1"/>
          </p:cNvGrpSpPr>
          <p:nvPr/>
        </p:nvGrpSpPr>
        <p:grpSpPr>
          <a:xfrm>
            <a:off x="8105416" y="4902537"/>
            <a:ext cx="1586133" cy="1840152"/>
            <a:chOff x="7137016" y="760161"/>
            <a:chExt cx="4854963" cy="5632486"/>
          </a:xfrm>
        </p:grpSpPr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342F44B0-D85D-2442-74F4-6B716E35214E}"/>
                </a:ext>
              </a:extLst>
            </p:cNvPr>
            <p:cNvGrpSpPr/>
            <p:nvPr/>
          </p:nvGrpSpPr>
          <p:grpSpPr>
            <a:xfrm>
              <a:off x="7137016" y="760161"/>
              <a:ext cx="4854963" cy="5632486"/>
              <a:chOff x="7137016" y="768550"/>
              <a:chExt cx="4854962" cy="5632486"/>
            </a:xfrm>
          </p:grpSpPr>
          <p:grpSp>
            <p:nvGrpSpPr>
              <p:cNvPr id="1054" name="Group 1053">
                <a:extLst>
                  <a:ext uri="{FF2B5EF4-FFF2-40B4-BE49-F238E27FC236}">
                    <a16:creationId xmlns:a16="http://schemas.microsoft.com/office/drawing/2014/main" id="{D68C139F-0406-FF0B-E248-0B7BCC8B1CD4}"/>
                  </a:ext>
                </a:extLst>
              </p:cNvPr>
              <p:cNvGrpSpPr/>
              <p:nvPr/>
            </p:nvGrpSpPr>
            <p:grpSpPr>
              <a:xfrm>
                <a:off x="7137016" y="768550"/>
                <a:ext cx="4854960" cy="5089325"/>
                <a:chOff x="117025" y="1300930"/>
                <a:chExt cx="4602193" cy="5082823"/>
              </a:xfrm>
            </p:grpSpPr>
            <p:pic>
              <p:nvPicPr>
                <p:cNvPr id="1056" name="Picture 1055">
                  <a:extLst>
                    <a:ext uri="{FF2B5EF4-FFF2-40B4-BE49-F238E27FC236}">
                      <a16:creationId xmlns:a16="http://schemas.microsoft.com/office/drawing/2014/main" id="{AA8875B7-505A-32D0-CFC6-6574ACDC5B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7025" y="1300930"/>
                  <a:ext cx="4602193" cy="5082823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57" name="TextBox 1056">
                      <a:extLst>
                        <a:ext uri="{FF2B5EF4-FFF2-40B4-BE49-F238E27FC236}">
                          <a16:creationId xmlns:a16="http://schemas.microsoft.com/office/drawing/2014/main" id="{42140F69-AA7E-778A-8D47-93AE6AF6FB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6826" y="1336852"/>
                      <a:ext cx="2526501" cy="611562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sz="700" b="0" i="0" smtClean="0">
                                <a:latin typeface="Cambria Math" panose="02040503050406030204" pitchFamily="18" charset="0"/>
                              </a:rPr>
                              <m:t>O</m:t>
                            </m:r>
                            <m:r>
                              <a:rPr lang="en-US" sz="7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sty m:val="p"/>
                              </m:rPr>
                              <a:rPr lang="en-US" sz="7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7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700" b="0" i="0" smtClean="0">
                                <a:latin typeface="Cambria Math" panose="02040503050406030204" pitchFamily="18" charset="0"/>
                              </a:rPr>
                              <m:t>and</m:t>
                            </m:r>
                            <m:r>
                              <a:rPr lang="en-US" sz="7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700" b="0" i="0" smtClean="0">
                                <a:latin typeface="Cambria Math" panose="02040503050406030204" pitchFamily="18" charset="0"/>
                              </a:rPr>
                              <m:t>Sb</m:t>
                            </m:r>
                            <m:r>
                              <a:rPr lang="en-US" sz="7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7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en-US" sz="700" b="0" i="0" smtClean="0">
                                <a:latin typeface="Cambria Math" panose="02040503050406030204" pitchFamily="18" charset="0"/>
                              </a:rPr>
                              <m:t>5/2</m:t>
                            </m:r>
                          </m:oMath>
                        </m:oMathPara>
                      </a14:m>
                      <a:endParaRPr lang="en-US" sz="700" dirty="0"/>
                    </a:p>
                  </p:txBody>
                </p:sp>
              </mc:Choice>
              <mc:Fallback xmlns="">
                <p:sp>
                  <p:nvSpPr>
                    <p:cNvPr id="1057" name="TextBox 1056">
                      <a:extLst>
                        <a:ext uri="{FF2B5EF4-FFF2-40B4-BE49-F238E27FC236}">
                          <a16:creationId xmlns:a16="http://schemas.microsoft.com/office/drawing/2014/main" id="{42140F69-AA7E-778A-8D47-93AE6AF6FB7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6826" y="1336852"/>
                      <a:ext cx="2526501" cy="61156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055" name="TextBox 1054">
                <a:extLst>
                  <a:ext uri="{FF2B5EF4-FFF2-40B4-BE49-F238E27FC236}">
                    <a16:creationId xmlns:a16="http://schemas.microsoft.com/office/drawing/2014/main" id="{EA4E562E-8438-357A-C2C1-01636791C1A2}"/>
                  </a:ext>
                </a:extLst>
              </p:cNvPr>
              <p:cNvSpPr txBox="1"/>
              <p:nvPr/>
            </p:nvSpPr>
            <p:spPr>
              <a:xfrm>
                <a:off x="7468154" y="5882899"/>
                <a:ext cx="4523824" cy="518137"/>
              </a:xfrm>
              <a:prstGeom prst="rect">
                <a:avLst/>
              </a:prstGeom>
              <a:solidFill>
                <a:schemeClr val="bg2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/>
                  <a:t>Sb on Si substrate with Graphene layer</a:t>
                </a:r>
              </a:p>
            </p:txBody>
          </p:sp>
        </p:grpSp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812BC882-8833-1119-C21E-CEC2F735137F}"/>
                </a:ext>
              </a:extLst>
            </p:cNvPr>
            <p:cNvGrpSpPr/>
            <p:nvPr/>
          </p:nvGrpSpPr>
          <p:grpSpPr>
            <a:xfrm>
              <a:off x="8204978" y="1476153"/>
              <a:ext cx="1265934" cy="518137"/>
              <a:chOff x="1129386" y="2007621"/>
              <a:chExt cx="1200028" cy="5174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2" name="TextBox 1051">
                    <a:extLst>
                      <a:ext uri="{FF2B5EF4-FFF2-40B4-BE49-F238E27FC236}">
                        <a16:creationId xmlns:a16="http://schemas.microsoft.com/office/drawing/2014/main" id="{E0F78D1A-78F4-1E86-16C6-B6D47609CB33}"/>
                      </a:ext>
                    </a:extLst>
                  </p:cNvPr>
                  <p:cNvSpPr txBox="1"/>
                  <p:nvPr/>
                </p:nvSpPr>
                <p:spPr>
                  <a:xfrm>
                    <a:off x="1129386" y="2007621"/>
                    <a:ext cx="805578" cy="5174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500" b="0" i="0" smtClean="0">
                              <a:latin typeface="Cambria Math" panose="02040503050406030204" pitchFamily="18" charset="0"/>
                            </a:rPr>
                            <m:t>RT</m:t>
                          </m:r>
                        </m:oMath>
                      </m:oMathPara>
                    </a14:m>
                    <a:endParaRPr lang="en-US" sz="500" dirty="0"/>
                  </a:p>
                </p:txBody>
              </p:sp>
            </mc:Choice>
            <mc:Fallback xmlns="">
              <p:sp>
                <p:nvSpPr>
                  <p:cNvPr id="1052" name="TextBox 1051">
                    <a:extLst>
                      <a:ext uri="{FF2B5EF4-FFF2-40B4-BE49-F238E27FC236}">
                        <a16:creationId xmlns:a16="http://schemas.microsoft.com/office/drawing/2014/main" id="{E0F78D1A-78F4-1E86-16C6-B6D47609CB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9386" y="2007621"/>
                    <a:ext cx="805578" cy="51747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53" name="Straight Arrow Connector 1052">
                <a:extLst>
                  <a:ext uri="{FF2B5EF4-FFF2-40B4-BE49-F238E27FC236}">
                    <a16:creationId xmlns:a16="http://schemas.microsoft.com/office/drawing/2014/main" id="{E0E309D2-E2CC-A9CC-54B0-EE72EEFE7832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0">
                <a:off x="1702684" y="2229526"/>
                <a:ext cx="626730" cy="2029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CCEE7DD8-5256-6385-3A4B-8F0ACC68AF58}"/>
                </a:ext>
              </a:extLst>
            </p:cNvPr>
            <p:cNvGrpSpPr/>
            <p:nvPr/>
          </p:nvGrpSpPr>
          <p:grpSpPr>
            <a:xfrm>
              <a:off x="8148018" y="1792713"/>
              <a:ext cx="1319787" cy="518137"/>
              <a:chOff x="1075391" y="2323776"/>
              <a:chExt cx="1251072" cy="5174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0" name="TextBox 1049">
                    <a:extLst>
                      <a:ext uri="{FF2B5EF4-FFF2-40B4-BE49-F238E27FC236}">
                        <a16:creationId xmlns:a16="http://schemas.microsoft.com/office/drawing/2014/main" id="{C16C4DD8-FDDA-E75B-55FF-C5BD4A3F487B}"/>
                      </a:ext>
                    </a:extLst>
                  </p:cNvPr>
                  <p:cNvSpPr txBox="1"/>
                  <p:nvPr/>
                </p:nvSpPr>
                <p:spPr>
                  <a:xfrm>
                    <a:off x="1075391" y="2323776"/>
                    <a:ext cx="1061390" cy="5174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00" b="0" i="0" smtClean="0">
                              <a:latin typeface="Cambria Math" panose="02040503050406030204" pitchFamily="18" charset="0"/>
                            </a:rPr>
                            <m:t>200</m:t>
                          </m:r>
                          <m:r>
                            <a:rPr lang="en-US" sz="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sty m:val="p"/>
                            </m:rPr>
                            <a:rPr lang="en-US" sz="5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oMath>
                      </m:oMathPara>
                    </a14:m>
                    <a:endParaRPr lang="en-US" sz="500" dirty="0"/>
                  </a:p>
                </p:txBody>
              </p:sp>
            </mc:Choice>
            <mc:Fallback xmlns="">
              <p:sp>
                <p:nvSpPr>
                  <p:cNvPr id="1050" name="TextBox 1049">
                    <a:extLst>
                      <a:ext uri="{FF2B5EF4-FFF2-40B4-BE49-F238E27FC236}">
                        <a16:creationId xmlns:a16="http://schemas.microsoft.com/office/drawing/2014/main" id="{C16C4DD8-FDDA-E75B-55FF-C5BD4A3F487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5391" y="2323776"/>
                    <a:ext cx="1061390" cy="51747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51" name="Straight Arrow Connector 1050">
                <a:extLst>
                  <a:ext uri="{FF2B5EF4-FFF2-40B4-BE49-F238E27FC236}">
                    <a16:creationId xmlns:a16="http://schemas.microsoft.com/office/drawing/2014/main" id="{56598A63-E6FC-32AD-E880-2773B3EFD4F0}"/>
                  </a:ext>
                </a:extLst>
              </p:cNvPr>
              <p:cNvCxnSpPr>
                <a:cxnSpLocks/>
              </p:cNvCxnSpPr>
              <p:nvPr/>
            </p:nvCxnSpPr>
            <p:spPr>
              <a:xfrm rot="20400000">
                <a:off x="1908645" y="2466817"/>
                <a:ext cx="417818" cy="3077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2598A8EE-074F-2E64-5A9F-E14961D5352F}"/>
                </a:ext>
              </a:extLst>
            </p:cNvPr>
            <p:cNvGrpSpPr/>
            <p:nvPr/>
          </p:nvGrpSpPr>
          <p:grpSpPr>
            <a:xfrm>
              <a:off x="8150035" y="2111057"/>
              <a:ext cx="1323846" cy="518137"/>
              <a:chOff x="1077303" y="2641713"/>
              <a:chExt cx="1254917" cy="5174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8" name="TextBox 1047">
                    <a:extLst>
                      <a:ext uri="{FF2B5EF4-FFF2-40B4-BE49-F238E27FC236}">
                        <a16:creationId xmlns:a16="http://schemas.microsoft.com/office/drawing/2014/main" id="{040E1D2D-2943-556B-F099-345C285AC908}"/>
                      </a:ext>
                    </a:extLst>
                  </p:cNvPr>
                  <p:cNvSpPr txBox="1"/>
                  <p:nvPr/>
                </p:nvSpPr>
                <p:spPr>
                  <a:xfrm>
                    <a:off x="1077303" y="2641713"/>
                    <a:ext cx="1061389" cy="5174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0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500" b="0" i="0" smtClean="0">
                              <a:latin typeface="Cambria Math" panose="02040503050406030204" pitchFamily="18" charset="0"/>
                            </a:rPr>
                            <m:t>00</m:t>
                          </m:r>
                          <m:r>
                            <a:rPr lang="en-US" sz="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sty m:val="p"/>
                            </m:rPr>
                            <a:rPr lang="en-US" sz="5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oMath>
                      </m:oMathPara>
                    </a14:m>
                    <a:endParaRPr lang="en-US" sz="500" dirty="0"/>
                  </a:p>
                </p:txBody>
              </p:sp>
            </mc:Choice>
            <mc:Fallback xmlns="">
              <p:sp>
                <p:nvSpPr>
                  <p:cNvPr id="1048" name="TextBox 1047">
                    <a:extLst>
                      <a:ext uri="{FF2B5EF4-FFF2-40B4-BE49-F238E27FC236}">
                        <a16:creationId xmlns:a16="http://schemas.microsoft.com/office/drawing/2014/main" id="{040E1D2D-2943-556B-F099-345C285AC9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7303" y="2641713"/>
                    <a:ext cx="1061389" cy="51747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49" name="Straight Arrow Connector 1048">
                <a:extLst>
                  <a:ext uri="{FF2B5EF4-FFF2-40B4-BE49-F238E27FC236}">
                    <a16:creationId xmlns:a16="http://schemas.microsoft.com/office/drawing/2014/main" id="{196691CC-FB67-03C2-8D81-3DCBAA7E162B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0">
                <a:off x="1914403" y="2829395"/>
                <a:ext cx="417817" cy="3077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4B57FF17-FC79-9413-8F46-46ADC06EE7C3}"/>
                </a:ext>
              </a:extLst>
            </p:cNvPr>
            <p:cNvGrpSpPr/>
            <p:nvPr/>
          </p:nvGrpSpPr>
          <p:grpSpPr>
            <a:xfrm>
              <a:off x="8148018" y="2409052"/>
              <a:ext cx="1285147" cy="518137"/>
              <a:chOff x="1075390" y="2939330"/>
              <a:chExt cx="1218230" cy="51747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6" name="TextBox 1045">
                    <a:extLst>
                      <a:ext uri="{FF2B5EF4-FFF2-40B4-BE49-F238E27FC236}">
                        <a16:creationId xmlns:a16="http://schemas.microsoft.com/office/drawing/2014/main" id="{0BE00614-BBE4-0F27-E64F-4E74429D5EE0}"/>
                      </a:ext>
                    </a:extLst>
                  </p:cNvPr>
                  <p:cNvSpPr txBox="1"/>
                  <p:nvPr/>
                </p:nvSpPr>
                <p:spPr>
                  <a:xfrm>
                    <a:off x="1075390" y="2939330"/>
                    <a:ext cx="1061389" cy="5174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0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500" b="0" i="0" smtClean="0">
                              <a:latin typeface="Cambria Math" panose="02040503050406030204" pitchFamily="18" charset="0"/>
                            </a:rPr>
                            <m:t>00</m:t>
                          </m:r>
                          <m:r>
                            <a:rPr lang="en-US" sz="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sty m:val="p"/>
                            </m:rPr>
                            <a:rPr lang="en-US" sz="5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oMath>
                      </m:oMathPara>
                    </a14:m>
                    <a:endParaRPr lang="en-US" sz="500" dirty="0"/>
                  </a:p>
                </p:txBody>
              </p:sp>
            </mc:Choice>
            <mc:Fallback xmlns="">
              <p:sp>
                <p:nvSpPr>
                  <p:cNvPr id="1046" name="TextBox 1045">
                    <a:extLst>
                      <a:ext uri="{FF2B5EF4-FFF2-40B4-BE49-F238E27FC236}">
                        <a16:creationId xmlns:a16="http://schemas.microsoft.com/office/drawing/2014/main" id="{0BE00614-BBE4-0F27-E64F-4E74429D5EE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5390" y="2939330"/>
                    <a:ext cx="1061389" cy="51747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47" name="Straight Arrow Connector 1046">
                <a:extLst>
                  <a:ext uri="{FF2B5EF4-FFF2-40B4-BE49-F238E27FC236}">
                    <a16:creationId xmlns:a16="http://schemas.microsoft.com/office/drawing/2014/main" id="{936E126D-9412-6383-7480-86E1D4E92976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0">
                <a:off x="1875803" y="3137855"/>
                <a:ext cx="417817" cy="3077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11454215-EE65-109F-028A-97FF9BBE3AA8}"/>
                </a:ext>
              </a:extLst>
            </p:cNvPr>
            <p:cNvGrpSpPr/>
            <p:nvPr/>
          </p:nvGrpSpPr>
          <p:grpSpPr>
            <a:xfrm>
              <a:off x="8148018" y="2682578"/>
              <a:ext cx="1353962" cy="518137"/>
              <a:chOff x="1075390" y="3212504"/>
              <a:chExt cx="1283461" cy="5174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4" name="TextBox 1043">
                    <a:extLst>
                      <a:ext uri="{FF2B5EF4-FFF2-40B4-BE49-F238E27FC236}">
                        <a16:creationId xmlns:a16="http://schemas.microsoft.com/office/drawing/2014/main" id="{2F4EB82D-CFCE-32E6-3731-132EFF605831}"/>
                      </a:ext>
                    </a:extLst>
                  </p:cNvPr>
                  <p:cNvSpPr txBox="1"/>
                  <p:nvPr/>
                </p:nvSpPr>
                <p:spPr>
                  <a:xfrm>
                    <a:off x="1075390" y="3212504"/>
                    <a:ext cx="1061389" cy="5174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0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500" b="0" i="0" smtClean="0">
                              <a:latin typeface="Cambria Math" panose="02040503050406030204" pitchFamily="18" charset="0"/>
                            </a:rPr>
                            <m:t>00</m:t>
                          </m:r>
                          <m:r>
                            <a:rPr lang="en-US" sz="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sty m:val="p"/>
                            </m:rPr>
                            <a:rPr lang="en-US" sz="5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oMath>
                      </m:oMathPara>
                    </a14:m>
                    <a:endParaRPr lang="en-US" sz="500" dirty="0"/>
                  </a:p>
                </p:txBody>
              </p:sp>
            </mc:Choice>
            <mc:Fallback xmlns="">
              <p:sp>
                <p:nvSpPr>
                  <p:cNvPr id="1044" name="TextBox 1043">
                    <a:extLst>
                      <a:ext uri="{FF2B5EF4-FFF2-40B4-BE49-F238E27FC236}">
                        <a16:creationId xmlns:a16="http://schemas.microsoft.com/office/drawing/2014/main" id="{2F4EB82D-CFCE-32E6-3731-132EFF6058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5390" y="3212504"/>
                    <a:ext cx="1061389" cy="517473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45" name="Straight Arrow Connector 1044">
                <a:extLst>
                  <a:ext uri="{FF2B5EF4-FFF2-40B4-BE49-F238E27FC236}">
                    <a16:creationId xmlns:a16="http://schemas.microsoft.com/office/drawing/2014/main" id="{7A70353D-FAF2-7A4C-51E4-AD868E2F19D0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0">
                <a:off x="1836581" y="3381218"/>
                <a:ext cx="522270" cy="3077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B8C1178E-FA5C-6A6F-4E29-4268D9F1F853}"/>
                </a:ext>
              </a:extLst>
            </p:cNvPr>
            <p:cNvGrpSpPr/>
            <p:nvPr/>
          </p:nvGrpSpPr>
          <p:grpSpPr>
            <a:xfrm>
              <a:off x="8148015" y="3005042"/>
              <a:ext cx="1335563" cy="1549400"/>
              <a:chOff x="1075389" y="3534564"/>
              <a:chExt cx="1266028" cy="15474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2" name="TextBox 1041">
                    <a:extLst>
                      <a:ext uri="{FF2B5EF4-FFF2-40B4-BE49-F238E27FC236}">
                        <a16:creationId xmlns:a16="http://schemas.microsoft.com/office/drawing/2014/main" id="{DA3D6532-454A-D122-3329-852CEF797FA8}"/>
                      </a:ext>
                    </a:extLst>
                  </p:cNvPr>
                  <p:cNvSpPr txBox="1"/>
                  <p:nvPr/>
                </p:nvSpPr>
                <p:spPr>
                  <a:xfrm>
                    <a:off x="1075389" y="3534564"/>
                    <a:ext cx="1061390" cy="5174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00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500" b="0" i="0" smtClean="0">
                              <a:latin typeface="Cambria Math" panose="02040503050406030204" pitchFamily="18" charset="0"/>
                            </a:rPr>
                            <m:t>00</m:t>
                          </m:r>
                          <m:r>
                            <a:rPr lang="en-US" sz="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sty m:val="p"/>
                            </m:rPr>
                            <a:rPr lang="en-US" sz="5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oMath>
                      </m:oMathPara>
                    </a14:m>
                    <a:endParaRPr lang="en-US" sz="500" dirty="0"/>
                  </a:p>
                </p:txBody>
              </p:sp>
            </mc:Choice>
            <mc:Fallback xmlns="">
              <p:sp>
                <p:nvSpPr>
                  <p:cNvPr id="1042" name="TextBox 1041">
                    <a:extLst>
                      <a:ext uri="{FF2B5EF4-FFF2-40B4-BE49-F238E27FC236}">
                        <a16:creationId xmlns:a16="http://schemas.microsoft.com/office/drawing/2014/main" id="{DA3D6532-454A-D122-3329-852CEF797F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5389" y="3534564"/>
                    <a:ext cx="1061390" cy="517475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43" name="Straight Arrow Connector 1042">
                <a:extLst>
                  <a:ext uri="{FF2B5EF4-FFF2-40B4-BE49-F238E27FC236}">
                    <a16:creationId xmlns:a16="http://schemas.microsoft.com/office/drawing/2014/main" id="{99F200FE-A0F5-F862-2B27-72F06E909D1B}"/>
                  </a:ext>
                </a:extLst>
              </p:cNvPr>
              <p:cNvCxnSpPr>
                <a:cxnSpLocks/>
                <a:stCxn id="1042" idx="2"/>
              </p:cNvCxnSpPr>
              <p:nvPr/>
            </p:nvCxnSpPr>
            <p:spPr>
              <a:xfrm>
                <a:off x="1606085" y="4052039"/>
                <a:ext cx="735332" cy="102994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7FF19643-2255-C58E-036F-29FBF8779B65}"/>
                </a:ext>
              </a:extLst>
            </p:cNvPr>
            <p:cNvGrpSpPr/>
            <p:nvPr/>
          </p:nvGrpSpPr>
          <p:grpSpPr>
            <a:xfrm>
              <a:off x="10069813" y="769361"/>
              <a:ext cx="1844569" cy="4534678"/>
              <a:chOff x="10069812" y="769360"/>
              <a:chExt cx="1844568" cy="4534677"/>
            </a:xfrm>
          </p:grpSpPr>
          <p:sp>
            <p:nvSpPr>
              <p:cNvPr id="1040" name="Rectangle 1039">
                <a:extLst>
                  <a:ext uri="{FF2B5EF4-FFF2-40B4-BE49-F238E27FC236}">
                    <a16:creationId xmlns:a16="http://schemas.microsoft.com/office/drawing/2014/main" id="{484147C3-77E0-526D-9DF4-7D60CE45D913}"/>
                  </a:ext>
                </a:extLst>
              </p:cNvPr>
              <p:cNvSpPr/>
              <p:nvPr/>
            </p:nvSpPr>
            <p:spPr>
              <a:xfrm>
                <a:off x="10069812" y="1067597"/>
                <a:ext cx="810710" cy="4236440"/>
              </a:xfrm>
              <a:prstGeom prst="rect">
                <a:avLst/>
              </a:prstGeom>
              <a:noFill/>
              <a:ln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1" name="TextBox 1040">
                    <a:extLst>
                      <a:ext uri="{FF2B5EF4-FFF2-40B4-BE49-F238E27FC236}">
                        <a16:creationId xmlns:a16="http://schemas.microsoft.com/office/drawing/2014/main" id="{558A906F-46FD-4ECD-8C51-5C4384B3B2B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5702" y="769360"/>
                    <a:ext cx="1608678" cy="440767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400" b="0" i="1" smtClean="0">
                              <a:latin typeface="Cambria Math" panose="02040503050406030204" pitchFamily="18" charset="0"/>
                            </a:rPr>
                            <m:t>𝑀𝑒𝑡𝑎𝑙𝑙𝑖𝑐</m:t>
                          </m:r>
                          <m:r>
                            <a:rPr lang="en-US" sz="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" b="0" i="1" smtClean="0">
                              <a:latin typeface="Cambria Math" panose="02040503050406030204" pitchFamily="18" charset="0"/>
                            </a:rPr>
                            <m:t>𝑆𝑏</m:t>
                          </m:r>
                          <m:r>
                            <a:rPr lang="en-US" sz="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oMath>
                      </m:oMathPara>
                    </a14:m>
                    <a:endParaRPr lang="en-US" sz="400" dirty="0"/>
                  </a:p>
                </p:txBody>
              </p:sp>
            </mc:Choice>
            <mc:Fallback xmlns="">
              <p:sp>
                <p:nvSpPr>
                  <p:cNvPr id="1041" name="TextBox 1040">
                    <a:extLst>
                      <a:ext uri="{FF2B5EF4-FFF2-40B4-BE49-F238E27FC236}">
                        <a16:creationId xmlns:a16="http://schemas.microsoft.com/office/drawing/2014/main" id="{558A906F-46FD-4ECD-8C51-5C4384B3B2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5702" y="769360"/>
                    <a:ext cx="1608678" cy="440767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A296B505-B82B-9E86-55B4-491CA28EDAAB}"/>
              </a:ext>
            </a:extLst>
          </p:cNvPr>
          <p:cNvGrpSpPr>
            <a:grpSpLocks noChangeAspect="1"/>
          </p:cNvGrpSpPr>
          <p:nvPr/>
        </p:nvGrpSpPr>
        <p:grpSpPr>
          <a:xfrm>
            <a:off x="9692101" y="4669216"/>
            <a:ext cx="2327144" cy="2071125"/>
            <a:chOff x="6385267" y="983820"/>
            <a:chExt cx="5889528" cy="5241597"/>
          </a:xfrm>
        </p:grpSpPr>
        <p:grpSp>
          <p:nvGrpSpPr>
            <p:cNvPr id="1059" name="Group 1058">
              <a:extLst>
                <a:ext uri="{FF2B5EF4-FFF2-40B4-BE49-F238E27FC236}">
                  <a16:creationId xmlns:a16="http://schemas.microsoft.com/office/drawing/2014/main" id="{98E94CCE-F7A4-5914-A957-CC33AD7879AD}"/>
                </a:ext>
              </a:extLst>
            </p:cNvPr>
            <p:cNvGrpSpPr/>
            <p:nvPr/>
          </p:nvGrpSpPr>
          <p:grpSpPr>
            <a:xfrm>
              <a:off x="6385267" y="983820"/>
              <a:ext cx="5629335" cy="5241597"/>
              <a:chOff x="6238815" y="1026550"/>
              <a:chExt cx="5629335" cy="5241597"/>
            </a:xfrm>
          </p:grpSpPr>
          <p:sp>
            <p:nvSpPr>
              <p:cNvPr id="1067" name="TextBox 1066">
                <a:extLst>
                  <a:ext uri="{FF2B5EF4-FFF2-40B4-BE49-F238E27FC236}">
                    <a16:creationId xmlns:a16="http://schemas.microsoft.com/office/drawing/2014/main" id="{7978E802-3826-8B95-7989-4A8EA975748E}"/>
                  </a:ext>
                </a:extLst>
              </p:cNvPr>
              <p:cNvSpPr txBox="1"/>
              <p:nvPr/>
            </p:nvSpPr>
            <p:spPr>
              <a:xfrm>
                <a:off x="6515100" y="5800795"/>
                <a:ext cx="5353050" cy="467352"/>
              </a:xfrm>
              <a:prstGeom prst="rect">
                <a:avLst/>
              </a:prstGeom>
              <a:solidFill>
                <a:schemeClr val="bg2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/>
                  <a:t>Sb on Si substrate with Graphene layer</a:t>
                </a:r>
              </a:p>
            </p:txBody>
          </p:sp>
          <p:pic>
            <p:nvPicPr>
              <p:cNvPr id="1068" name="Picture 1067">
                <a:extLst>
                  <a:ext uri="{FF2B5EF4-FFF2-40B4-BE49-F238E27FC236}">
                    <a16:creationId xmlns:a16="http://schemas.microsoft.com/office/drawing/2014/main" id="{30813244-DD12-F540-8098-7B4C962AB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38815" y="1026550"/>
                <a:ext cx="5629335" cy="4721339"/>
              </a:xfrm>
              <a:prstGeom prst="rect">
                <a:avLst/>
              </a:prstGeom>
            </p:spPr>
          </p:pic>
          <p:sp>
            <p:nvSpPr>
              <p:cNvPr id="1069" name="Rectangle 1068">
                <a:extLst>
                  <a:ext uri="{FF2B5EF4-FFF2-40B4-BE49-F238E27FC236}">
                    <a16:creationId xmlns:a16="http://schemas.microsoft.com/office/drawing/2014/main" id="{42A21EB2-0A26-2836-22BD-04E5839A5936}"/>
                  </a:ext>
                </a:extLst>
              </p:cNvPr>
              <p:cNvSpPr/>
              <p:nvPr/>
            </p:nvSpPr>
            <p:spPr>
              <a:xfrm>
                <a:off x="6696076" y="1110111"/>
                <a:ext cx="2459664" cy="912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0" name="TextBox 1069">
                    <a:extLst>
                      <a:ext uri="{FF2B5EF4-FFF2-40B4-BE49-F238E27FC236}">
                        <a16:creationId xmlns:a16="http://schemas.microsoft.com/office/drawing/2014/main" id="{957E929E-38A4-FEAC-7DD7-D0FBF3BD7F4F}"/>
                      </a:ext>
                    </a:extLst>
                  </p:cNvPr>
                  <p:cNvSpPr txBox="1"/>
                  <p:nvPr/>
                </p:nvSpPr>
                <p:spPr>
                  <a:xfrm>
                    <a:off x="6583084" y="1090288"/>
                    <a:ext cx="2451165" cy="545245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8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lang="en-US" sz="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sz="8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800" b="0" i="0" smtClean="0">
                              <a:latin typeface="Cambria Math" panose="02040503050406030204" pitchFamily="18" charset="0"/>
                            </a:rPr>
                            <m:t>and</m:t>
                          </m:r>
                          <m:r>
                            <a:rPr lang="en-US" sz="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800" b="0" i="0" smtClean="0">
                              <a:latin typeface="Cambria Math" panose="02040503050406030204" pitchFamily="18" charset="0"/>
                            </a:rPr>
                            <m:t>Sb</m:t>
                          </m:r>
                          <m:r>
                            <a:rPr lang="en-US" sz="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 sz="8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800" b="0" i="0" smtClean="0">
                              <a:latin typeface="Cambria Math" panose="02040503050406030204" pitchFamily="18" charset="0"/>
                            </a:rPr>
                            <m:t>5/2</m:t>
                          </m:r>
                        </m:oMath>
                      </m:oMathPara>
                    </a14:m>
                    <a:endParaRPr lang="en-US" sz="800" dirty="0"/>
                  </a:p>
                </p:txBody>
              </p:sp>
            </mc:Choice>
            <mc:Fallback xmlns="">
              <p:sp>
                <p:nvSpPr>
                  <p:cNvPr id="1070" name="TextBox 1069">
                    <a:extLst>
                      <a:ext uri="{FF2B5EF4-FFF2-40B4-BE49-F238E27FC236}">
                        <a16:creationId xmlns:a16="http://schemas.microsoft.com/office/drawing/2014/main" id="{957E929E-38A4-FEAC-7DD7-D0FBF3BD7F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83084" y="1090288"/>
                    <a:ext cx="2451165" cy="545245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b="-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B0B29D32-C09E-D2A7-8F21-73C86153573D}"/>
                </a:ext>
              </a:extLst>
            </p:cNvPr>
            <p:cNvGrpSpPr/>
            <p:nvPr/>
          </p:nvGrpSpPr>
          <p:grpSpPr>
            <a:xfrm>
              <a:off x="10055004" y="1566240"/>
              <a:ext cx="2217002" cy="1127763"/>
              <a:chOff x="4237185" y="1580376"/>
              <a:chExt cx="2217002" cy="11277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5" name="TextBox 1064">
                    <a:extLst>
                      <a:ext uri="{FF2B5EF4-FFF2-40B4-BE49-F238E27FC236}">
                        <a16:creationId xmlns:a16="http://schemas.microsoft.com/office/drawing/2014/main" id="{D6E8A6B4-0284-F0A2-8864-212AFFB7EBEF}"/>
                      </a:ext>
                    </a:extLst>
                  </p:cNvPr>
                  <p:cNvSpPr txBox="1"/>
                  <p:nvPr/>
                </p:nvSpPr>
                <p:spPr>
                  <a:xfrm>
                    <a:off x="4237185" y="1580376"/>
                    <a:ext cx="2217002" cy="42840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rgbClr val="00B05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𝐴𝑓𝑡𝑒𝑟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𝑡h𝑒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𝐶𝑠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𝑑𝑒𝑝𝑜𝑠𝑖𝑡𝑖𝑜𝑛</m:t>
                          </m:r>
                        </m:oMath>
                      </m:oMathPara>
                    </a14:m>
                    <a:endParaRPr lang="en-US" sz="500" dirty="0"/>
                  </a:p>
                </p:txBody>
              </p:sp>
            </mc:Choice>
            <mc:Fallback xmlns="">
              <p:sp>
                <p:nvSpPr>
                  <p:cNvPr id="1065" name="TextBox 1064">
                    <a:extLst>
                      <a:ext uri="{FF2B5EF4-FFF2-40B4-BE49-F238E27FC236}">
                        <a16:creationId xmlns:a16="http://schemas.microsoft.com/office/drawing/2014/main" id="{D6E8A6B4-0284-F0A2-8864-212AFFB7EB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37185" y="1580376"/>
                    <a:ext cx="2217002" cy="428405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rgbClr val="00B05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66" name="Straight Arrow Connector 1065">
                <a:extLst>
                  <a:ext uri="{FF2B5EF4-FFF2-40B4-BE49-F238E27FC236}">
                    <a16:creationId xmlns:a16="http://schemas.microsoft.com/office/drawing/2014/main" id="{D04C1C35-29DC-39D6-8FA2-AE43C8594D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20878" y="1864789"/>
                <a:ext cx="526518" cy="84335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1" name="Group 1060">
              <a:extLst>
                <a:ext uri="{FF2B5EF4-FFF2-40B4-BE49-F238E27FC236}">
                  <a16:creationId xmlns:a16="http://schemas.microsoft.com/office/drawing/2014/main" id="{E7B83D5B-13B4-3E47-D8AA-B7FEC9EF7F4A}"/>
                </a:ext>
              </a:extLst>
            </p:cNvPr>
            <p:cNvGrpSpPr/>
            <p:nvPr/>
          </p:nvGrpSpPr>
          <p:grpSpPr>
            <a:xfrm>
              <a:off x="7491507" y="3249536"/>
              <a:ext cx="3163463" cy="428406"/>
              <a:chOff x="762006" y="2111958"/>
              <a:chExt cx="3338290" cy="42840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3" name="TextBox 1062">
                    <a:extLst>
                      <a:ext uri="{FF2B5EF4-FFF2-40B4-BE49-F238E27FC236}">
                        <a16:creationId xmlns:a16="http://schemas.microsoft.com/office/drawing/2014/main" id="{D79EC728-8F7C-92D5-D111-68B4D9070D39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6" y="2111958"/>
                    <a:ext cx="2904986" cy="428406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𝑆𝑏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𝑆𝑖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𝑤𝑖𝑡h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𝐺𝑟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 (550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h𝑒𝑎𝑡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𝑐𝑙𝑒𝑎𝑛</m:t>
                          </m:r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500" dirty="0"/>
                  </a:p>
                </p:txBody>
              </p:sp>
            </mc:Choice>
            <mc:Fallback xmlns="">
              <p:sp>
                <p:nvSpPr>
                  <p:cNvPr id="1063" name="TextBox 1062">
                    <a:extLst>
                      <a:ext uri="{FF2B5EF4-FFF2-40B4-BE49-F238E27FC236}">
                        <a16:creationId xmlns:a16="http://schemas.microsoft.com/office/drawing/2014/main" id="{D79EC728-8F7C-92D5-D111-68B4D9070D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2006" y="2111958"/>
                    <a:ext cx="2904986" cy="428406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r="-556"/>
                    </a:stretch>
                  </a:blip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64" name="Straight Arrow Connector 1063">
                <a:extLst>
                  <a:ext uri="{FF2B5EF4-FFF2-40B4-BE49-F238E27FC236}">
                    <a16:creationId xmlns:a16="http://schemas.microsoft.com/office/drawing/2014/main" id="{5A22CE33-6497-F92A-1B7A-52EA4EA0BE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8585" y="2414158"/>
                <a:ext cx="461711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2" name="TextBox 1061">
                  <a:extLst>
                    <a:ext uri="{FF2B5EF4-FFF2-40B4-BE49-F238E27FC236}">
                      <a16:creationId xmlns:a16="http://schemas.microsoft.com/office/drawing/2014/main" id="{EBA0825D-023F-B4F1-9821-66A2EB2B3078}"/>
                    </a:ext>
                  </a:extLst>
                </p:cNvPr>
                <p:cNvSpPr txBox="1"/>
                <p:nvPr/>
              </p:nvSpPr>
              <p:spPr>
                <a:xfrm>
                  <a:off x="9435307" y="1111876"/>
                  <a:ext cx="2839488" cy="42840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" b="0" i="1" smtClean="0">
                            <a:latin typeface="Cambria Math" panose="02040503050406030204" pitchFamily="18" charset="0"/>
                          </a:rPr>
                          <m:t>𝐵𝑖𝑛𝑑𝑖𝑛𝑔</m:t>
                        </m:r>
                        <m:r>
                          <a:rPr lang="en-US" sz="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00" b="0" i="1" smtClean="0">
                            <a:latin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en-US" sz="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00" b="0" i="1" smtClean="0">
                            <a:latin typeface="Cambria Math" panose="02040503050406030204" pitchFamily="18" charset="0"/>
                          </a:rPr>
                          <m:t>𝑠h𝑖𝑓𝑡</m:t>
                        </m:r>
                        <m:r>
                          <a:rPr lang="en-US" sz="500" b="0" i="1" smtClean="0">
                            <a:latin typeface="Cambria Math" panose="02040503050406030204" pitchFamily="18" charset="0"/>
                          </a:rPr>
                          <m:t> ≈0.22 </m:t>
                        </m:r>
                        <m:r>
                          <a:rPr lang="en-US" sz="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</m:t>
                        </m:r>
                      </m:oMath>
                    </m:oMathPara>
                  </a14:m>
                  <a:endParaRPr lang="en-US" sz="500" dirty="0"/>
                </a:p>
              </p:txBody>
            </p:sp>
          </mc:Choice>
          <mc:Fallback xmlns="">
            <p:sp>
              <p:nvSpPr>
                <p:cNvPr id="1062" name="TextBox 1061">
                  <a:extLst>
                    <a:ext uri="{FF2B5EF4-FFF2-40B4-BE49-F238E27FC236}">
                      <a16:creationId xmlns:a16="http://schemas.microsoft.com/office/drawing/2014/main" id="{EBA0825D-023F-B4F1-9821-66A2EB2B30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5307" y="1111876"/>
                  <a:ext cx="2839488" cy="428406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356521-9C76-E206-ACEB-6465C602E0D9}"/>
              </a:ext>
            </a:extLst>
          </p:cNvPr>
          <p:cNvSpPr txBox="1"/>
          <p:nvPr/>
        </p:nvSpPr>
        <p:spPr>
          <a:xfrm>
            <a:off x="9948980" y="3494646"/>
            <a:ext cx="22284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L. Guo et al., THPOPT028, IPAC2022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DAF3F9-A81F-D163-C320-A8B36D8C4700}"/>
              </a:ext>
            </a:extLst>
          </p:cNvPr>
          <p:cNvSpPr txBox="1"/>
          <p:nvPr/>
        </p:nvSpPr>
        <p:spPr>
          <a:xfrm>
            <a:off x="5410575" y="5044121"/>
            <a:ext cx="2634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J. K. Biswas, P3 Workshop, November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A8F8FA-DF5E-C99F-DFB6-A10E552371F8}"/>
              </a:ext>
            </a:extLst>
          </p:cNvPr>
          <p:cNvSpPr txBox="1"/>
          <p:nvPr/>
        </p:nvSpPr>
        <p:spPr>
          <a:xfrm>
            <a:off x="6561714" y="3589264"/>
            <a:ext cx="2778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H. Yamaguchi, P3 Workshop, November 2021</a:t>
            </a:r>
          </a:p>
        </p:txBody>
      </p:sp>
    </p:spTree>
    <p:extLst>
      <p:ext uri="{BB962C8B-B14F-4D97-AF65-F5344CB8AC3E}">
        <p14:creationId xmlns:p14="http://schemas.microsoft.com/office/powerpoint/2010/main" val="2685074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BD02D-530A-7CCE-4BB2-DDED2F6D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17462"/>
            <a:ext cx="10515600" cy="868363"/>
          </a:xfrm>
        </p:spPr>
        <p:txBody>
          <a:bodyPr>
            <a:normAutofit/>
          </a:bodyPr>
          <a:lstStyle/>
          <a:p>
            <a:r>
              <a:rPr lang="en-US" dirty="0"/>
              <a:t>Multi-alkali </a:t>
            </a:r>
            <a:r>
              <a:rPr lang="en-US"/>
              <a:t>improvement</a:t>
            </a:r>
            <a:r>
              <a:rPr lang="en-US" dirty="0"/>
              <a:t> – Surface Plasmon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D967F-76EA-2553-B4EB-F56177F80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6450"/>
            <a:ext cx="10515600" cy="4351338"/>
          </a:xfrm>
        </p:spPr>
        <p:txBody>
          <a:bodyPr/>
          <a:lstStyle/>
          <a:p>
            <a:r>
              <a:rPr lang="en-US" sz="2400" dirty="0"/>
              <a:t>The maximum efficiency of the typical K2CsSb film photocathode in absorbing the incident laser is approximately 30%</a:t>
            </a:r>
          </a:p>
          <a:p>
            <a:r>
              <a:rPr lang="en-US" sz="2400" dirty="0"/>
              <a:t>To improve absorption, it is proposed to use </a:t>
            </a:r>
            <a:br>
              <a:rPr lang="en-US" sz="2400" dirty="0"/>
            </a:br>
            <a:r>
              <a:rPr lang="en-US" sz="2400" dirty="0"/>
              <a:t>Surface Plasmon Polaritons (SPP)</a:t>
            </a:r>
          </a:p>
          <a:p>
            <a:r>
              <a:rPr lang="en-US" sz="2400" dirty="0"/>
              <a:t>This structure produces a peak in laser light absorption</a:t>
            </a:r>
          </a:p>
          <a:p>
            <a:r>
              <a:rPr lang="en-US" sz="2400" dirty="0"/>
              <a:t>The SPP are introduced into a Monte Carlo model by </a:t>
            </a:r>
            <a:br>
              <a:rPr lang="en-US" sz="2400" dirty="0"/>
            </a:br>
            <a:r>
              <a:rPr lang="en-US" sz="2400" dirty="0"/>
              <a:t>proper modification of the absorption process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30898D3-1EE3-EAFA-251E-6F983AA7D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r="5001" b="16953"/>
          <a:stretch/>
        </p:blipFill>
        <p:spPr>
          <a:xfrm>
            <a:off x="6535492" y="4601924"/>
            <a:ext cx="5357192" cy="1760768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0009686-7B6D-C586-CBDF-7A147D80B8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9" b="19949"/>
          <a:stretch/>
        </p:blipFill>
        <p:spPr>
          <a:xfrm>
            <a:off x="1496354" y="3715956"/>
            <a:ext cx="4086124" cy="2883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ADCEFD-1501-202A-BA4F-9CA9CEF52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1" y="87827"/>
            <a:ext cx="686532" cy="686532"/>
          </a:xfrm>
          <a:prstGeom prst="rect">
            <a:avLst/>
          </a:prstGeom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C3BF590-A3A8-AC3F-856A-1233138B86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6" t="54350" r="30462" b="30129"/>
          <a:stretch/>
        </p:blipFill>
        <p:spPr>
          <a:xfrm>
            <a:off x="7282484" y="1278519"/>
            <a:ext cx="2474843" cy="996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1AD44B-05EE-C427-3BEB-345C5581DA20}"/>
              </a:ext>
            </a:extLst>
          </p:cNvPr>
          <p:cNvSpPr txBox="1"/>
          <p:nvPr/>
        </p:nvSpPr>
        <p:spPr>
          <a:xfrm>
            <a:off x="9757327" y="1825190"/>
            <a:ext cx="1455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Blu – KCsSb</a:t>
            </a:r>
          </a:p>
          <a:p>
            <a:r>
              <a:rPr lang="it-IT" sz="1100" dirty="0"/>
              <a:t>Orange – Ag substrate</a:t>
            </a: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7306E4-707B-99EC-3168-79FE534A0E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1" t="42805" r="49357" b="28587"/>
          <a:stretch/>
        </p:blipFill>
        <p:spPr>
          <a:xfrm>
            <a:off x="8466610" y="2351287"/>
            <a:ext cx="2746565" cy="20275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26803F-7BE8-9F77-1B10-F2732A7C08F9}"/>
              </a:ext>
            </a:extLst>
          </p:cNvPr>
          <p:cNvSpPr txBox="1"/>
          <p:nvPr/>
        </p:nvSpPr>
        <p:spPr>
          <a:xfrm>
            <a:off x="9314498" y="6508563"/>
            <a:ext cx="23759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1100" i="1" dirty="0"/>
              <a:t>Z. Jiang</a:t>
            </a:r>
            <a:r>
              <a:rPr lang="en-US" sz="1100" i="1" dirty="0">
                <a:latin typeface="+mj-lt"/>
              </a:rPr>
              <a:t> et al., PRAB 24, 033402 (2021)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92010-AAA7-68EA-5FEC-3212123C091D}"/>
              </a:ext>
            </a:extLst>
          </p:cNvPr>
          <p:cNvSpPr txBox="1"/>
          <p:nvPr/>
        </p:nvSpPr>
        <p:spPr>
          <a:xfrm>
            <a:off x="6609524" y="6508563"/>
            <a:ext cx="2342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H. </a:t>
            </a:r>
            <a:r>
              <a:rPr lang="en-US" sz="1100" i="1" dirty="0" err="1"/>
              <a:t>Xie</a:t>
            </a:r>
            <a:r>
              <a:rPr lang="en-US" sz="1100" i="1" dirty="0"/>
              <a:t>, Micromachines 2021, 12, 1376</a:t>
            </a:r>
          </a:p>
        </p:txBody>
      </p:sp>
    </p:spTree>
    <p:extLst>
      <p:ext uri="{BB962C8B-B14F-4D97-AF65-F5344CB8AC3E}">
        <p14:creationId xmlns:p14="http://schemas.microsoft.com/office/powerpoint/2010/main" val="34844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95DF-F78E-49DD-8399-2A8F2554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Photocathode diagnostics in production systems for operation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4AE34-3B30-45A3-91DC-A6E1DCD2E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180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7A3F-413E-407F-9BA8-93EB1AC3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Photocathodes required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3404A-8EDB-4FF5-BD84-F8958B26B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27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A9017-1D5A-BA31-2A2E-D305D1CF8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99" y="201136"/>
            <a:ext cx="11410232" cy="765516"/>
          </a:xfrm>
        </p:spPr>
        <p:txBody>
          <a:bodyPr>
            <a:normAutofit fontScale="90000"/>
          </a:bodyPr>
          <a:lstStyle/>
          <a:p>
            <a:r>
              <a:rPr lang="en-US"/>
              <a:t>Importance of photocathode diagnostics in production system for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4C1FA-C05F-E72C-21F7-B2E09CEA5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49" y="14692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Diagnostics in system for photocathode production will provide:</a:t>
            </a:r>
          </a:p>
          <a:p>
            <a:pPr marL="355600"/>
            <a:r>
              <a:rPr lang="en-US"/>
              <a:t>Feedback on the quality of produced photocathodes </a:t>
            </a:r>
            <a:r>
              <a:rPr lang="en-US">
                <a:solidFill>
                  <a:srgbClr val="C00000"/>
                </a:solidFill>
              </a:rPr>
              <a:t>-&gt; possibility to improve films reliability</a:t>
            </a:r>
          </a:p>
          <a:p>
            <a:pPr marL="355600"/>
            <a:r>
              <a:rPr lang="en-US"/>
              <a:t>Post-usage analysis on photocathodes after operation in guns -&gt; </a:t>
            </a:r>
            <a:r>
              <a:rPr lang="en-US">
                <a:solidFill>
                  <a:schemeClr val="accent2"/>
                </a:solidFill>
              </a:rPr>
              <a:t>correlation between performance and </a:t>
            </a:r>
            <a:r>
              <a:rPr lang="en-US" err="1">
                <a:solidFill>
                  <a:schemeClr val="accent2"/>
                </a:solidFill>
              </a:rPr>
              <a:t>photoemissive</a:t>
            </a:r>
            <a:r>
              <a:rPr lang="en-US">
                <a:solidFill>
                  <a:schemeClr val="accent2"/>
                </a:solidFill>
              </a:rPr>
              <a:t> properties of films</a:t>
            </a:r>
          </a:p>
          <a:p>
            <a:pPr marL="355600"/>
            <a:r>
              <a:rPr lang="en-US"/>
              <a:t>Continuous improvement of recipes -&gt; </a:t>
            </a:r>
            <a:r>
              <a:rPr lang="en-US">
                <a:solidFill>
                  <a:schemeClr val="accent6"/>
                </a:solidFill>
              </a:rPr>
              <a:t>hints for corrections and new solutions</a:t>
            </a:r>
          </a:p>
          <a:p>
            <a:pPr marL="355600"/>
            <a:r>
              <a:rPr lang="en-US"/>
              <a:t>R&amp;D activities….but </a:t>
            </a:r>
            <a:r>
              <a:rPr lang="en-US">
                <a:solidFill>
                  <a:schemeClr val="accent1"/>
                </a:solidFill>
              </a:rPr>
              <a:t>done on real photocathodes to be used in operation</a:t>
            </a:r>
            <a:r>
              <a:rPr lang="en-US"/>
              <a:t> (and not samples!)</a:t>
            </a:r>
          </a:p>
          <a:p>
            <a:pPr marL="355600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76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A9017-1D5A-BA31-2A2E-D305D1CF8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99" y="18256"/>
            <a:ext cx="10641701" cy="807596"/>
          </a:xfrm>
        </p:spPr>
        <p:txBody>
          <a:bodyPr/>
          <a:lstStyle/>
          <a:p>
            <a:r>
              <a:rPr lang="en-US"/>
              <a:t>News on diagnostics in production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4C1FA-C05F-E72C-21F7-B2E09CEA5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52" y="664910"/>
            <a:ext cx="10515600" cy="629629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INFN LASA - TRAMM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/>
              <a:t>A </a:t>
            </a:r>
            <a:r>
              <a:rPr lang="en-US" sz="2000" dirty="0" err="1"/>
              <a:t>TRAnsverse</a:t>
            </a:r>
            <a:r>
              <a:rPr lang="en-US" sz="2000" dirty="0"/>
              <a:t> Momentum Measurement</a:t>
            </a:r>
            <a:br>
              <a:rPr lang="en-US" sz="2000" dirty="0"/>
            </a:br>
            <a:r>
              <a:rPr lang="en-US" sz="2000" dirty="0"/>
              <a:t>device is being developed and it will be</a:t>
            </a:r>
            <a:br>
              <a:rPr lang="en-US" sz="2000" dirty="0"/>
            </a:br>
            <a:r>
              <a:rPr lang="en-US" sz="2000" dirty="0"/>
              <a:t>installed on the production systems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DESY - Blue Lab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Build a characterization system based on AES and XPS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/>
              <a:t>Build on electron momentum spectrometer</a:t>
            </a:r>
          </a:p>
          <a:p>
            <a:pPr>
              <a:lnSpc>
                <a:spcPct val="120000"/>
              </a:lnSpc>
            </a:pPr>
            <a:r>
              <a:rPr lang="en-US" sz="2400" dirty="0" err="1"/>
              <a:t>ASTeC</a:t>
            </a:r>
            <a:r>
              <a:rPr lang="en-US" sz="2400" dirty="0"/>
              <a:t> - Alkali-metal Photocathode Preparation Facility (APPF)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This facility will produce photocathodes for Gun (CLARA)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Multiprobe system (for QE and work function </a:t>
            </a:r>
            <a:br>
              <a:rPr lang="en-US" sz="2000" dirty="0"/>
            </a:br>
            <a:r>
              <a:rPr lang="en-US" sz="2000" dirty="0"/>
              <a:t>measurements) and in the Transverse Energy Spread </a:t>
            </a:r>
            <a:br>
              <a:rPr lang="en-US" sz="2000" dirty="0"/>
            </a:br>
            <a:r>
              <a:rPr lang="en-US" sz="2000" dirty="0"/>
              <a:t>Spectrometer (TESS) for MTE (or TEDC), CMA for AES.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The system can use R&amp;D sample (Omicron) and </a:t>
            </a:r>
            <a:br>
              <a:rPr lang="en-US" sz="2000" dirty="0"/>
            </a:br>
            <a:r>
              <a:rPr lang="en-US" sz="2000" dirty="0"/>
              <a:t>INFN Mo plug (for production)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Immagine 31">
            <a:extLst>
              <a:ext uri="{FF2B5EF4-FFF2-40B4-BE49-F238E27FC236}">
                <a16:creationId xmlns:a16="http://schemas.microsoft.com/office/drawing/2014/main" id="{711D6476-8C73-D1AB-A7E9-21F35458D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564" y="689376"/>
            <a:ext cx="3835293" cy="1186047"/>
          </a:xfrm>
          <a:prstGeom prst="rect">
            <a:avLst/>
          </a:prstGeom>
        </p:spPr>
      </p:pic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49FB8AA1-9953-79C0-0917-CC6E031BF9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45550" r="53755" b="5437"/>
          <a:stretch/>
        </p:blipFill>
        <p:spPr>
          <a:xfrm>
            <a:off x="7086219" y="2165973"/>
            <a:ext cx="2277682" cy="171859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1EBE0AE-C747-A75E-7274-3AB5A2966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49" b="19823"/>
          <a:stretch/>
        </p:blipFill>
        <p:spPr>
          <a:xfrm>
            <a:off x="9796567" y="4078671"/>
            <a:ext cx="2040737" cy="2722476"/>
          </a:xfrm>
          <a:prstGeom prst="rect">
            <a:avLst/>
          </a:prstGeom>
        </p:spPr>
      </p:pic>
      <p:pic>
        <p:nvPicPr>
          <p:cNvPr id="7" name="Picture 6" descr="Diagram, text&#10;&#10;Description automatically generated">
            <a:extLst>
              <a:ext uri="{FF2B5EF4-FFF2-40B4-BE49-F238E27FC236}">
                <a16:creationId xmlns:a16="http://schemas.microsoft.com/office/drawing/2014/main" id="{8776FCCC-8ACD-B11A-C70B-C5ACB0C4F4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r="8933" b="20795"/>
          <a:stretch/>
        </p:blipFill>
        <p:spPr>
          <a:xfrm>
            <a:off x="7680960" y="4444746"/>
            <a:ext cx="1980028" cy="1970361"/>
          </a:xfrm>
          <a:prstGeom prst="rect">
            <a:avLst/>
          </a:prstGeom>
        </p:spPr>
      </p:pic>
      <p:pic>
        <p:nvPicPr>
          <p:cNvPr id="8" name="Picture 7" descr="A picture containing website&#10;&#10;Description automatically generated">
            <a:extLst>
              <a:ext uri="{FF2B5EF4-FFF2-40B4-BE49-F238E27FC236}">
                <a16:creationId xmlns:a16="http://schemas.microsoft.com/office/drawing/2014/main" id="{64A016CE-A44E-610F-698E-4A910BAC7B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5" t="57815" r="14045" b="5437"/>
          <a:stretch/>
        </p:blipFill>
        <p:spPr>
          <a:xfrm>
            <a:off x="9474927" y="2288618"/>
            <a:ext cx="2513584" cy="142198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A49C4CD-E988-629D-3388-D8194604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827" y="3255828"/>
            <a:ext cx="420147" cy="4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B7810FC2-0B80-CE1C-E194-030EAE65B2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46" y="664910"/>
            <a:ext cx="2653118" cy="144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2DA667-E6F4-229E-37E7-FCB37F9E05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42" y="1615629"/>
            <a:ext cx="751437" cy="40994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BDDC712-130B-894A-91F5-2984C8AE6D97}"/>
              </a:ext>
            </a:extLst>
          </p:cNvPr>
          <p:cNvGrpSpPr/>
          <p:nvPr/>
        </p:nvGrpSpPr>
        <p:grpSpPr>
          <a:xfrm>
            <a:off x="7392390" y="6264963"/>
            <a:ext cx="2893563" cy="530355"/>
            <a:chOff x="7392390" y="6235779"/>
            <a:chExt cx="2893563" cy="530355"/>
          </a:xfrm>
        </p:grpSpPr>
        <p:pic>
          <p:nvPicPr>
            <p:cNvPr id="14" name="Picture 11" descr="Logo - ASTeC STFC (Poster).jpg">
              <a:extLst>
                <a:ext uri="{FF2B5EF4-FFF2-40B4-BE49-F238E27FC236}">
                  <a16:creationId xmlns:a16="http://schemas.microsoft.com/office/drawing/2014/main" id="{9E97E245-66AF-FCE7-E00C-B308CC158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10800000" flipH="1" flipV="1">
              <a:off x="7392390" y="6235779"/>
              <a:ext cx="1543429" cy="36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A4944B2-C056-5F91-8822-479BC6385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0871" y="6236069"/>
              <a:ext cx="795082" cy="446352"/>
            </a:xfrm>
            <a:prstGeom prst="rect">
              <a:avLst/>
            </a:prstGeom>
          </p:spPr>
        </p:pic>
        <p:pic>
          <p:nvPicPr>
            <p:cNvPr id="16" name="Picture 2" descr="university-of-warwick-logo - edie Sustainability Leaders Awards 2022">
              <a:extLst>
                <a:ext uri="{FF2B5EF4-FFF2-40B4-BE49-F238E27FC236}">
                  <a16:creationId xmlns:a16="http://schemas.microsoft.com/office/drawing/2014/main" id="{A5D10C0A-7B83-8929-DB8A-43B9B8355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6295" y="6237766"/>
              <a:ext cx="554264" cy="52836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F6EC3EC-DCE5-F652-0B72-F1026B5FFB42}"/>
              </a:ext>
            </a:extLst>
          </p:cNvPr>
          <p:cNvSpPr txBox="1"/>
          <p:nvPr/>
        </p:nvSpPr>
        <p:spPr>
          <a:xfrm>
            <a:off x="9039001" y="1855282"/>
            <a:ext cx="2470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D. Sertore et al., THPOPT026, IPAC2022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7C088F-9EA3-246A-65D5-83EC60575413}"/>
              </a:ext>
            </a:extLst>
          </p:cNvPr>
          <p:cNvSpPr txBox="1"/>
          <p:nvPr/>
        </p:nvSpPr>
        <p:spPr>
          <a:xfrm>
            <a:off x="9490559" y="3682253"/>
            <a:ext cx="2489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P. Juarez, P3 Workshop, November 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3A27CC-B724-55C8-88B5-FF7ACD6C951C}"/>
              </a:ext>
            </a:extLst>
          </p:cNvPr>
          <p:cNvSpPr txBox="1"/>
          <p:nvPr/>
        </p:nvSpPr>
        <p:spPr>
          <a:xfrm>
            <a:off x="7306783" y="4223309"/>
            <a:ext cx="25490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H. M. Churn et al., THPOPT044, IPAC2022</a:t>
            </a:r>
          </a:p>
        </p:txBody>
      </p:sp>
    </p:spTree>
    <p:extLst>
      <p:ext uri="{BB962C8B-B14F-4D97-AF65-F5344CB8AC3E}">
        <p14:creationId xmlns:p14="http://schemas.microsoft.com/office/powerpoint/2010/main" val="1386535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95DF-F78E-49DD-8399-2A8F2554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News on</a:t>
            </a:r>
            <a:br>
              <a:rPr lang="en-US"/>
            </a:br>
            <a:r>
              <a:rPr lang="en-US"/>
              <a:t>Photocathode test facilities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4AE34-3B30-45A3-91DC-A6E1DCD2E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791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A9017-1D5A-BA31-2A2E-D305D1CF8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99" y="18256"/>
            <a:ext cx="10641701" cy="807596"/>
          </a:xfrm>
        </p:spPr>
        <p:txBody>
          <a:bodyPr/>
          <a:lstStyle/>
          <a:p>
            <a:r>
              <a:rPr lang="en-US"/>
              <a:t>News on Photocathode test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4C1FA-C05F-E72C-21F7-B2E09CEA5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52" y="664910"/>
            <a:ext cx="10515600" cy="629629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Cornell - High </a:t>
            </a:r>
            <a:r>
              <a:rPr lang="en-US" sz="2400" dirty="0" err="1"/>
              <a:t>ElectrRon</a:t>
            </a:r>
            <a:r>
              <a:rPr lang="en-US" sz="2400" dirty="0"/>
              <a:t> Average Current for Lifetime </a:t>
            </a:r>
            <a:r>
              <a:rPr lang="en-US" sz="2400" dirty="0" err="1"/>
              <a:t>ExperimentS</a:t>
            </a:r>
            <a:r>
              <a:rPr lang="en-US" sz="2400" dirty="0"/>
              <a:t> (HERACLES) </a:t>
            </a:r>
          </a:p>
          <a:p>
            <a:pPr marL="447675" lvl="1" indent="-141288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Dedicated beamline for robustness</a:t>
            </a:r>
            <a:br>
              <a:rPr lang="en-US" sz="2000" dirty="0"/>
            </a:br>
            <a:r>
              <a:rPr lang="en-US" sz="2000" dirty="0"/>
              <a:t>improvement of photocathodes</a:t>
            </a:r>
            <a:br>
              <a:rPr lang="en-US" sz="2000" dirty="0"/>
            </a:br>
            <a:r>
              <a:rPr lang="en-US" sz="2000" dirty="0"/>
              <a:t>at high current</a:t>
            </a:r>
          </a:p>
          <a:p>
            <a:pPr marL="447675" lvl="1" indent="-141288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Photocathode produced at Cornell</a:t>
            </a:r>
            <a:br>
              <a:rPr lang="en-US" sz="2000" dirty="0"/>
            </a:br>
            <a:r>
              <a:rPr lang="en-US" sz="2000" dirty="0"/>
              <a:t>are transported by a UHV suitcase</a:t>
            </a:r>
          </a:p>
          <a:p>
            <a:pPr marL="447675" lvl="1" indent="-141288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DC Gun: commissioned at 200 keV, 10 mA</a:t>
            </a:r>
          </a:p>
          <a:p>
            <a:pPr marL="447675" lvl="1" indent="-141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Cs</a:t>
            </a:r>
            <a:r>
              <a:rPr lang="en-US" sz="2000" baseline="-25000" dirty="0"/>
              <a:t>3</a:t>
            </a:r>
            <a:r>
              <a:rPr lang="en-US" sz="2000" dirty="0"/>
              <a:t>Sb (first test): 8mA (av. </a:t>
            </a:r>
            <a:r>
              <a:rPr lang="en-US" sz="2000" dirty="0" err="1"/>
              <a:t>curr</a:t>
            </a:r>
            <a:r>
              <a:rPr lang="en-US" sz="2000" dirty="0"/>
              <a:t>.), no QE decrease (3hs run)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INFN LASA – Photocathode Stress Test Bench (</a:t>
            </a:r>
            <a:r>
              <a:rPr lang="en-US" sz="2400" dirty="0" err="1"/>
              <a:t>BriXSinO</a:t>
            </a:r>
            <a:r>
              <a:rPr lang="en-US" sz="2400" dirty="0"/>
              <a:t>)</a:t>
            </a:r>
          </a:p>
          <a:p>
            <a:pPr marL="447675" lvl="1" indent="-141288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Dedicated system for  Cs</a:t>
            </a:r>
            <a:r>
              <a:rPr lang="en-US" sz="2000" baseline="-25000" dirty="0"/>
              <a:t>2</a:t>
            </a:r>
            <a:r>
              <a:rPr lang="en-US" sz="2000" dirty="0"/>
              <a:t>Te operative lifetime</a:t>
            </a:r>
            <a:br>
              <a:rPr lang="en-US" sz="2000" dirty="0"/>
            </a:br>
            <a:r>
              <a:rPr lang="en-US" sz="2000" dirty="0"/>
              <a:t>studies at High rep rate &amp; current (in construction)</a:t>
            </a:r>
          </a:p>
          <a:p>
            <a:pPr marL="447675" lvl="1" indent="-141288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LASA photocathode transported by UHV suitcase</a:t>
            </a:r>
          </a:p>
          <a:p>
            <a:pPr marL="447675" lvl="1" indent="-141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DC Gun: 100 kV, 5 mA; Laser system: 92.857 MHz</a:t>
            </a:r>
            <a:br>
              <a:rPr lang="en-US" sz="2000" dirty="0"/>
            </a:br>
            <a:r>
              <a:rPr lang="en-US" sz="2000" dirty="0"/>
              <a:t>(IR=1035nm, 4</a:t>
            </a:r>
            <a:r>
              <a:rPr lang="en-US" sz="2000" baseline="30000" dirty="0"/>
              <a:t>th</a:t>
            </a:r>
            <a:r>
              <a:rPr lang="en-US" sz="2000" dirty="0"/>
              <a:t>=258.75nm), P (4</a:t>
            </a:r>
            <a:r>
              <a:rPr lang="en-US" sz="2000" baseline="30000" dirty="0"/>
              <a:t>th</a:t>
            </a:r>
            <a:r>
              <a:rPr lang="en-US" sz="2000" dirty="0"/>
              <a:t>) 700mW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DESY PITZ – Test of “green” photocathodes in high gradient RF Gun</a:t>
            </a:r>
          </a:p>
          <a:p>
            <a:pPr marL="447675" lvl="1" indent="-141288"/>
            <a:r>
              <a:rPr lang="en-US" sz="2000" dirty="0"/>
              <a:t>PITZ upgrade for “green” photocathodes test in RF gun (new tests foreseen)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A49C4CD-E988-629D-3388-D8194604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294" y="6027893"/>
            <a:ext cx="690565" cy="68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EAAB2F7-144F-6015-3E11-C88C49CE5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13" y="1140301"/>
            <a:ext cx="3924388" cy="2042230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600B90C9-7D84-3E51-C7A2-07EABE643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83" y="2865759"/>
            <a:ext cx="1546344" cy="37185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C599B16-828E-F3FE-A784-D871FCCD437E}"/>
              </a:ext>
            </a:extLst>
          </p:cNvPr>
          <p:cNvGrpSpPr/>
          <p:nvPr/>
        </p:nvGrpSpPr>
        <p:grpSpPr>
          <a:xfrm>
            <a:off x="5214027" y="1248770"/>
            <a:ext cx="3035031" cy="1517516"/>
            <a:chOff x="5175117" y="1200407"/>
            <a:chExt cx="3035031" cy="1517516"/>
          </a:xfrm>
        </p:grpSpPr>
        <p:pic>
          <p:nvPicPr>
            <p:cNvPr id="25" name="Picture 24" descr="Timeline&#10;&#10;Description automatically generated">
              <a:extLst>
                <a:ext uri="{FF2B5EF4-FFF2-40B4-BE49-F238E27FC236}">
                  <a16:creationId xmlns:a16="http://schemas.microsoft.com/office/drawing/2014/main" id="{A6975D08-C153-8912-B894-4B1465CD6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117" y="1200407"/>
              <a:ext cx="3035031" cy="151751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AB56E8-B2EF-F62B-1997-927E3D32A33F}"/>
                </a:ext>
              </a:extLst>
            </p:cNvPr>
            <p:cNvSpPr txBox="1"/>
            <p:nvPr/>
          </p:nvSpPr>
          <p:spPr>
            <a:xfrm>
              <a:off x="5903252" y="1212097"/>
              <a:ext cx="2106093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1"/>
                  </a:solidFill>
                </a:rPr>
                <a:t>Beam Current (mA)</a:t>
              </a:r>
              <a:endParaRPr lang="en-US" sz="1400" b="1" baseline="-25000">
                <a:solidFill>
                  <a:schemeClr val="accent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1A68C5E-6B24-3C20-B8E8-32BF4F16B46E}"/>
                </a:ext>
              </a:extLst>
            </p:cNvPr>
            <p:cNvSpPr txBox="1"/>
            <p:nvPr/>
          </p:nvSpPr>
          <p:spPr>
            <a:xfrm>
              <a:off x="6296504" y="1805276"/>
              <a:ext cx="1111828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6"/>
                  </a:solidFill>
                </a:rPr>
                <a:t>QE (%)</a:t>
              </a:r>
              <a:endParaRPr lang="en-US" sz="1400" b="1" baseline="-25000">
                <a:solidFill>
                  <a:schemeClr val="accent6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9D4BF9-A629-7EE7-B0F0-7D196A6BF024}"/>
                </a:ext>
              </a:extLst>
            </p:cNvPr>
            <p:cNvSpPr txBox="1"/>
            <p:nvPr/>
          </p:nvSpPr>
          <p:spPr>
            <a:xfrm>
              <a:off x="6233275" y="2333719"/>
              <a:ext cx="1111828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</a:rPr>
                <a:t>p (Torr)</a:t>
              </a:r>
              <a:endParaRPr lang="en-US" sz="1400" b="1" baseline="-25000">
                <a:solidFill>
                  <a:srgbClr val="C00000"/>
                </a:solidFill>
              </a:endParaRPr>
            </a:p>
          </p:txBody>
        </p:sp>
      </p:grpSp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361B4BDF-CC0B-668D-7578-E013EB975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833" y="4127423"/>
            <a:ext cx="3338268" cy="11157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8E3253F-BB7D-0CE2-38F1-EAC3FAAB92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53" y="4127424"/>
            <a:ext cx="2383273" cy="1241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2DA667-E6F4-229E-37E7-FCB37F9E05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11" y="5060298"/>
            <a:ext cx="751437" cy="4099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C1AAE3A-3DAD-CF04-4810-642A420C20BE}"/>
              </a:ext>
            </a:extLst>
          </p:cNvPr>
          <p:cNvSpPr txBox="1"/>
          <p:nvPr/>
        </p:nvSpPr>
        <p:spPr>
          <a:xfrm>
            <a:off x="9734748" y="5176387"/>
            <a:ext cx="2106093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accent1"/>
                </a:solidFill>
              </a:rPr>
              <a:t>BriXSinO</a:t>
            </a:r>
            <a:r>
              <a:rPr lang="en-US" sz="1400" b="1">
                <a:solidFill>
                  <a:schemeClr val="accent1"/>
                </a:solidFill>
              </a:rPr>
              <a:t> layout (TDR)</a:t>
            </a:r>
            <a:endParaRPr lang="en-US" sz="1400" b="1" baseline="-25000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7E6455-3063-5585-D0AB-6292D9253E1B}"/>
              </a:ext>
            </a:extLst>
          </p:cNvPr>
          <p:cNvSpPr txBox="1"/>
          <p:nvPr/>
        </p:nvSpPr>
        <p:spPr>
          <a:xfrm>
            <a:off x="6476887" y="5316352"/>
            <a:ext cx="2371924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Overview of </a:t>
            </a:r>
            <a:r>
              <a:rPr lang="en-US" sz="1400" b="1" err="1">
                <a:solidFill>
                  <a:schemeClr val="accent1"/>
                </a:solidFill>
              </a:rPr>
              <a:t>StressTestBench</a:t>
            </a:r>
            <a:endParaRPr lang="en-US" sz="1400" b="1" baseline="-2500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D7970-D15E-1F9C-AC34-DCA4CDB89CEA}"/>
              </a:ext>
            </a:extLst>
          </p:cNvPr>
          <p:cNvSpPr txBox="1"/>
          <p:nvPr/>
        </p:nvSpPr>
        <p:spPr>
          <a:xfrm>
            <a:off x="9115481" y="3114477"/>
            <a:ext cx="2727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M. B. </a:t>
            </a:r>
            <a:r>
              <a:rPr lang="en-US" sz="1100" i="1" dirty="0" err="1"/>
              <a:t>Andorf</a:t>
            </a:r>
            <a:r>
              <a:rPr lang="en-US" sz="1100" i="1" dirty="0"/>
              <a:t> et al., THPOMS036, IPAC2022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93740-E56C-600E-FDC6-69D06A62C92F}"/>
              </a:ext>
            </a:extLst>
          </p:cNvPr>
          <p:cNvSpPr txBox="1"/>
          <p:nvPr/>
        </p:nvSpPr>
        <p:spPr>
          <a:xfrm>
            <a:off x="7995514" y="3886940"/>
            <a:ext cx="24945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D. Sertore et al., THPOPT025, IPAC2022</a:t>
            </a:r>
          </a:p>
        </p:txBody>
      </p:sp>
    </p:spTree>
    <p:extLst>
      <p:ext uri="{BB962C8B-B14F-4D97-AF65-F5344CB8AC3E}">
        <p14:creationId xmlns:p14="http://schemas.microsoft.com/office/powerpoint/2010/main" val="3750895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6EFE-EBF9-34DC-D0C0-7B6017B3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modern approach to photocathode developments and advancements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4B6B1-4732-0DDA-4295-AFE18A874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471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1F1FE-6D5D-3199-7DA3-F6407B360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42" y="27365"/>
            <a:ext cx="10515600" cy="1325563"/>
          </a:xfrm>
        </p:spPr>
        <p:txBody>
          <a:bodyPr/>
          <a:lstStyle/>
          <a:p>
            <a:r>
              <a:rPr lang="en-US"/>
              <a:t>Machine learning and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C84AD-C7DE-7FAA-B511-5334569BB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46" y="1166696"/>
            <a:ext cx="10515600" cy="2481428"/>
          </a:xfrm>
        </p:spPr>
        <p:txBody>
          <a:bodyPr/>
          <a:lstStyle/>
          <a:p>
            <a:pPr algn="l"/>
            <a:r>
              <a:rPr lang="en-US" sz="2400" b="0" i="0" u="none" strike="noStrike" baseline="0"/>
              <a:t>Novel Ultrabright Photocathodes Discovered from Machine </a:t>
            </a:r>
            <a:br>
              <a:rPr lang="en-US" sz="2400" b="0" i="0" u="none" strike="noStrike" baseline="0"/>
            </a:br>
            <a:r>
              <a:rPr lang="en-US" sz="2400" b="0" i="0" u="none" strike="noStrike" baseline="0"/>
              <a:t>Learning and Density Functional Theory </a:t>
            </a:r>
            <a:r>
              <a:rPr lang="it-IT" sz="2400" b="0" i="0" u="none" strike="noStrike" baseline="0"/>
              <a:t>Driven Screening (32)</a:t>
            </a:r>
          </a:p>
          <a:p>
            <a:pPr lvl="1"/>
            <a:r>
              <a:rPr lang="en-US" sz="2000" b="0" i="0" u="none" strike="noStrike" baseline="0"/>
              <a:t>Development of a generalizable photoemission model</a:t>
            </a:r>
          </a:p>
          <a:p>
            <a:pPr lvl="1"/>
            <a:r>
              <a:rPr lang="it-IT" sz="2000" b="0" i="0" u="none" strike="noStrike" baseline="0"/>
              <a:t>Machine learning for predicting </a:t>
            </a:r>
            <a:r>
              <a:rPr lang="en-US" sz="2000" b="0" i="0" u="none" strike="noStrike" baseline="0"/>
              <a:t>the </a:t>
            </a:r>
            <a:br>
              <a:rPr lang="en-US" sz="2000" b="0" i="0" u="none" strike="noStrike" baseline="0"/>
            </a:br>
            <a:r>
              <a:rPr lang="en-US" sz="2000" b="0" i="0" u="none" strike="noStrike" baseline="0"/>
              <a:t>work function of photocathodes</a:t>
            </a:r>
          </a:p>
          <a:p>
            <a:pPr lvl="1"/>
            <a:r>
              <a:rPr lang="en-US" sz="2000" b="0" i="0" u="none" strike="noStrike" baseline="0"/>
              <a:t>Screening for novel photocathode materials</a:t>
            </a:r>
            <a:endParaRPr lang="it-IT" sz="2000" b="0" i="0" u="none" strike="noStrike" baseline="0"/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1FA1A7D-6601-E305-AE6B-C5C249D18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t="34757" r="29955" b="57752"/>
          <a:stretch/>
        </p:blipFill>
        <p:spPr>
          <a:xfrm>
            <a:off x="8106309" y="570115"/>
            <a:ext cx="3708970" cy="513708"/>
          </a:xfrm>
          <a:prstGeom prst="rect">
            <a:avLst/>
          </a:prstGeom>
        </p:spPr>
      </p:pic>
      <p:pic>
        <p:nvPicPr>
          <p:cNvPr id="9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BB035D4-9CC3-C03B-3541-BE35698AD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45993" r="13178" b="23146"/>
          <a:stretch/>
        </p:blipFill>
        <p:spPr>
          <a:xfrm>
            <a:off x="8743733" y="1191950"/>
            <a:ext cx="2732928" cy="1208119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1C862A-FE06-A39C-41AF-288507F1B4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t="45094" r="10686" b="26292"/>
          <a:stretch/>
        </p:blipFill>
        <p:spPr>
          <a:xfrm>
            <a:off x="6303194" y="2537577"/>
            <a:ext cx="2866491" cy="11105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C6AF65-3FCC-9E47-8A84-89BF8CD86F91}"/>
              </a:ext>
            </a:extLst>
          </p:cNvPr>
          <p:cNvSpPr txBox="1"/>
          <p:nvPr/>
        </p:nvSpPr>
        <p:spPr>
          <a:xfrm>
            <a:off x="6096000" y="2353759"/>
            <a:ext cx="1516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Commercial available</a:t>
            </a:r>
          </a:p>
        </p:txBody>
      </p:sp>
      <p:pic>
        <p:nvPicPr>
          <p:cNvPr id="14" name="Picture 1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FFDBB68-1B59-C4F1-4610-2196C7D184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1" t="43166" r="12346" b="24495"/>
          <a:stretch/>
        </p:blipFill>
        <p:spPr>
          <a:xfrm>
            <a:off x="9295111" y="2481993"/>
            <a:ext cx="2582239" cy="11661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0725D0-C543-F512-C3A9-AF764F2FDEBB}"/>
              </a:ext>
            </a:extLst>
          </p:cNvPr>
          <p:cNvSpPr txBox="1"/>
          <p:nvPr/>
        </p:nvSpPr>
        <p:spPr>
          <a:xfrm>
            <a:off x="643846" y="3914454"/>
            <a:ext cx="914115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Automated growth of photocathode films: from the basics of process </a:t>
            </a:r>
            <a:br>
              <a:rPr lang="en-US" sz="2400" dirty="0"/>
            </a:br>
            <a:r>
              <a:rPr lang="en-US" sz="2400" dirty="0"/>
              <a:t>control towards artificial intelligence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First implementation of automatic</a:t>
            </a:r>
            <a:br>
              <a:rPr lang="en-US" sz="2000" dirty="0"/>
            </a:br>
            <a:r>
              <a:rPr lang="en-US" sz="2000" dirty="0"/>
              <a:t>film growth process on Cs</a:t>
            </a:r>
            <a:r>
              <a:rPr lang="en-US" sz="2000" baseline="-25000" dirty="0"/>
              <a:t>3</a:t>
            </a:r>
            <a:r>
              <a:rPr lang="en-US" sz="2000" dirty="0"/>
              <a:t>Sb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Positive first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Extension to further materials (Cs</a:t>
            </a:r>
            <a:r>
              <a:rPr lang="en-US" sz="2000" baseline="-25000" dirty="0"/>
              <a:t>2</a:t>
            </a:r>
            <a:r>
              <a:rPr lang="en-US" sz="2000" dirty="0"/>
              <a:t>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Implementation of AI instead of standard</a:t>
            </a:r>
            <a:br>
              <a:rPr lang="en-US" sz="2000" dirty="0"/>
            </a:br>
            <a:r>
              <a:rPr lang="en-US" sz="2000" dirty="0"/>
              <a:t>feedback on ratio QEs</a:t>
            </a:r>
            <a:endParaRPr lang="it-IT" sz="2000" dirty="0"/>
          </a:p>
        </p:txBody>
      </p:sp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0210DF-5D1E-6CD8-84C3-E4C29B00E0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t="36573" r="64605" b="56255"/>
          <a:stretch/>
        </p:blipFill>
        <p:spPr>
          <a:xfrm>
            <a:off x="10224479" y="3914454"/>
            <a:ext cx="1516121" cy="491858"/>
          </a:xfrm>
          <a:prstGeom prst="rect">
            <a:avLst/>
          </a:prstGeom>
        </p:spPr>
      </p:pic>
      <p:pic>
        <p:nvPicPr>
          <p:cNvPr id="21" name="Picture 2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350BA52-FEB3-8CF1-C445-02BE64CEC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t="34998" r="9883" b="23218"/>
          <a:stretch/>
        </p:blipFill>
        <p:spPr>
          <a:xfrm>
            <a:off x="7372709" y="4588507"/>
            <a:ext cx="3786737" cy="2155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2C870C-B156-D08E-2069-D58457AF59E5}"/>
              </a:ext>
            </a:extLst>
          </p:cNvPr>
          <p:cNvSpPr txBox="1"/>
          <p:nvPr/>
        </p:nvSpPr>
        <p:spPr>
          <a:xfrm>
            <a:off x="3312866" y="3298195"/>
            <a:ext cx="27831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E. R. </a:t>
            </a:r>
            <a:r>
              <a:rPr lang="en-US" sz="1100" i="1" dirty="0" err="1"/>
              <a:t>Antoniuk</a:t>
            </a:r>
            <a:r>
              <a:rPr lang="en-US" sz="1100" i="1" dirty="0"/>
              <a:t>, P3 Workshop, November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4463E-E792-D2F2-4566-58503D37010B}"/>
              </a:ext>
            </a:extLst>
          </p:cNvPr>
          <p:cNvSpPr txBox="1"/>
          <p:nvPr/>
        </p:nvSpPr>
        <p:spPr>
          <a:xfrm>
            <a:off x="3482186" y="6543473"/>
            <a:ext cx="26516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V. </a:t>
            </a:r>
            <a:r>
              <a:rPr lang="en-US" sz="1100" i="1" dirty="0" err="1"/>
              <a:t>Pavlenko</a:t>
            </a:r>
            <a:r>
              <a:rPr lang="en-US" sz="1100" i="1" dirty="0"/>
              <a:t>, P3 Workshop,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527558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A313-4B52-0AC8-D7E7-284771D73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6298"/>
          </a:xfrm>
        </p:spPr>
        <p:txBody>
          <a:bodyPr/>
          <a:lstStyle/>
          <a:p>
            <a:r>
              <a:rPr lang="en-US" dirty="0"/>
              <a:t>How to improve photocathode performances</a:t>
            </a:r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7767D01-064C-1B10-5F86-E24B93950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90" y="1431070"/>
            <a:ext cx="8762162" cy="4928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0067AF-EA48-7558-69EA-D1757A198454}"/>
              </a:ext>
            </a:extLst>
          </p:cNvPr>
          <p:cNvSpPr txBox="1"/>
          <p:nvPr/>
        </p:nvSpPr>
        <p:spPr>
          <a:xfrm>
            <a:off x="4178584" y="6502822"/>
            <a:ext cx="38507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J. Smedley, Snowmass2021 Electron Source Workshop, Feb 2022</a:t>
            </a:r>
          </a:p>
        </p:txBody>
      </p:sp>
    </p:spTree>
    <p:extLst>
      <p:ext uri="{BB962C8B-B14F-4D97-AF65-F5344CB8AC3E}">
        <p14:creationId xmlns:p14="http://schemas.microsoft.com/office/powerpoint/2010/main" val="4055261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4ACA0E-37B8-94E8-D51C-4C86DE0BC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96" y="895529"/>
            <a:ext cx="10489987" cy="58521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D2FDE4C-5BC3-B41F-3015-E8EE52A1C288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8210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One example: </a:t>
            </a:r>
            <a:r>
              <a:rPr lang="en-US" dirty="0" err="1"/>
              <a:t>Sealab</a:t>
            </a:r>
            <a:r>
              <a:rPr lang="en-US" dirty="0"/>
              <a:t>- </a:t>
            </a:r>
            <a:r>
              <a:rPr lang="en-US" dirty="0" err="1"/>
              <a:t>bERLinPro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8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369E2-B52F-96F1-4343-012573C95A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8659" y="2834243"/>
            <a:ext cx="11180197" cy="208813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6000" dirty="0"/>
              <a:t>Thanks for your attention!</a:t>
            </a:r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4600" dirty="0"/>
              <a:t>A special thanks to Daniele Sertore for the work done on the preparation of this review</a:t>
            </a:r>
          </a:p>
        </p:txBody>
      </p:sp>
    </p:spTree>
    <p:extLst>
      <p:ext uri="{BB962C8B-B14F-4D97-AF65-F5344CB8AC3E}">
        <p14:creationId xmlns:p14="http://schemas.microsoft.com/office/powerpoint/2010/main" val="705755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0ECD5-BF60-6C31-6F91-9BD6239B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493613"/>
          </a:xfrm>
        </p:spPr>
        <p:txBody>
          <a:bodyPr>
            <a:noAutofit/>
          </a:bodyPr>
          <a:lstStyle/>
          <a:p>
            <a:r>
              <a:rPr lang="en-US" sz="32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AA4C6-EE06-645D-0E5C-24B055BA0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4" y="573492"/>
            <a:ext cx="11511516" cy="6493230"/>
          </a:xfrm>
        </p:spPr>
        <p:txBody>
          <a:bodyPr>
            <a:noAutofit/>
          </a:bodyPr>
          <a:lstStyle/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D. </a:t>
            </a:r>
            <a:r>
              <a:rPr lang="en-US" sz="800" i="1" dirty="0" err="1">
                <a:latin typeface="+mj-lt"/>
              </a:rPr>
              <a:t>Filippetto</a:t>
            </a:r>
            <a:r>
              <a:rPr lang="en-US" sz="800" i="1" dirty="0">
                <a:latin typeface="+mj-lt"/>
              </a:rPr>
              <a:t> et al., “</a:t>
            </a:r>
            <a:r>
              <a:rPr lang="en-US" sz="800" b="1" i="1" dirty="0">
                <a:latin typeface="+mj-lt"/>
              </a:rPr>
              <a:t>Electron sources for accelerators</a:t>
            </a:r>
            <a:r>
              <a:rPr lang="en-US" sz="800" i="1" dirty="0">
                <a:latin typeface="+mj-lt"/>
              </a:rPr>
              <a:t>”, arXiv:2207.08875v1 [</a:t>
            </a:r>
            <a:r>
              <a:rPr lang="en-US" sz="800" i="1" dirty="0" err="1">
                <a:latin typeface="+mj-lt"/>
              </a:rPr>
              <a:t>physics.acc-ph</a:t>
            </a:r>
            <a:r>
              <a:rPr lang="en-US" sz="800" i="1" dirty="0">
                <a:latin typeface="+mj-lt"/>
              </a:rPr>
              <a:t>]  18 Jul 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D.H. Dowell et al., “</a:t>
            </a:r>
            <a:r>
              <a:rPr lang="en-US" sz="800" b="1" i="1" dirty="0">
                <a:latin typeface="+mj-lt"/>
              </a:rPr>
              <a:t>Cathode R&amp;D for </a:t>
            </a:r>
            <a:r>
              <a:rPr lang="en-US" sz="800" b="1" i="1" dirty="0" err="1">
                <a:latin typeface="+mj-lt"/>
              </a:rPr>
              <a:t>duture</a:t>
            </a:r>
            <a:r>
              <a:rPr lang="en-US" sz="800" b="1" i="1" dirty="0">
                <a:latin typeface="+mj-lt"/>
              </a:rPr>
              <a:t> light sources</a:t>
            </a:r>
            <a:r>
              <a:rPr lang="en-US" sz="800" i="1" dirty="0">
                <a:latin typeface="+mj-lt"/>
              </a:rPr>
              <a:t>”, NIM A 622(2010) 685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J. Teichert et al., “</a:t>
            </a:r>
            <a:r>
              <a:rPr lang="en-US" sz="800" b="1" i="1" dirty="0">
                <a:latin typeface="+mj-lt"/>
              </a:rPr>
              <a:t>Successful user operation of a superconducting radio-frequency photoelectron gun with Mg cathodes</a:t>
            </a:r>
            <a:r>
              <a:rPr lang="en-US" sz="800" i="1" dirty="0">
                <a:latin typeface="+mj-lt"/>
              </a:rPr>
              <a:t>”, PRAB 24, 033401 (2021)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R. Xiang, “</a:t>
            </a:r>
            <a:r>
              <a:rPr lang="en-US" sz="800" b="1" i="1" dirty="0">
                <a:latin typeface="+mj-lt"/>
              </a:rPr>
              <a:t>Recent progress on advanced photocathodes for SC RF guns</a:t>
            </a:r>
            <a:r>
              <a:rPr lang="en-US" sz="800" i="1" dirty="0">
                <a:latin typeface="+mj-lt"/>
              </a:rPr>
              <a:t>”, Snowmass2021 Electron Source Workshop, Feb 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C. Benjamin et al., “</a:t>
            </a:r>
            <a:r>
              <a:rPr lang="en-US" sz="800" b="1" i="1" dirty="0">
                <a:latin typeface="+mj-lt"/>
              </a:rPr>
              <a:t>Photocathode performance characterization of ultra-thin MgO films on </a:t>
            </a:r>
            <a:r>
              <a:rPr lang="en-US" sz="800" b="1" i="1" dirty="0" err="1">
                <a:latin typeface="+mj-lt"/>
              </a:rPr>
              <a:t>polyscrystalline</a:t>
            </a:r>
            <a:r>
              <a:rPr lang="en-US" sz="800" b="1" i="1" dirty="0">
                <a:latin typeface="+mj-lt"/>
              </a:rPr>
              <a:t> copper</a:t>
            </a:r>
            <a:r>
              <a:rPr lang="en-US" sz="800" i="1" dirty="0">
                <a:latin typeface="+mj-lt"/>
              </a:rPr>
              <a:t>”, MOPOMS025,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L. A .J. </a:t>
            </a:r>
            <a:r>
              <a:rPr lang="en-US" sz="800" i="1" dirty="0" err="1">
                <a:latin typeface="+mj-lt"/>
              </a:rPr>
              <a:t>Soomary</a:t>
            </a:r>
            <a:r>
              <a:rPr lang="en-US" sz="800" i="1" dirty="0">
                <a:latin typeface="+mj-lt"/>
              </a:rPr>
              <a:t> et al., “</a:t>
            </a:r>
            <a:r>
              <a:rPr lang="en-US" sz="800" b="1" i="1" dirty="0">
                <a:latin typeface="+mj-lt"/>
              </a:rPr>
              <a:t>Controlled degradation of Ag photocathode by exposure to multiple gases</a:t>
            </a:r>
            <a:r>
              <a:rPr lang="en-US" sz="800" i="1" dirty="0">
                <a:latin typeface="+mj-lt"/>
              </a:rPr>
              <a:t>”, THPOPT034,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C. M. Pierce et al., “</a:t>
            </a:r>
            <a:r>
              <a:rPr lang="en-US" sz="800" b="1" i="1" dirty="0">
                <a:latin typeface="+mj-lt"/>
              </a:rPr>
              <a:t>Generating bright femtosecond electron beams from flat surfaces</a:t>
            </a:r>
            <a:r>
              <a:rPr lang="en-US" sz="800" i="1" dirty="0">
                <a:latin typeface="+mj-lt"/>
              </a:rPr>
              <a:t>”, Photocathodes Physics for Photoinjectors Workshop, November 2021 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J. Smedley, “</a:t>
            </a:r>
            <a:r>
              <a:rPr lang="en-US" sz="800" b="1" i="1" dirty="0">
                <a:latin typeface="+mj-lt"/>
              </a:rPr>
              <a:t>Cathode characterization and fabrication</a:t>
            </a:r>
            <a:r>
              <a:rPr lang="en-US" sz="800" i="1" dirty="0">
                <a:latin typeface="+mj-lt"/>
              </a:rPr>
              <a:t>”, Snowmass2021 Electron Source Workshop, Feb 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D. Sertore, “</a:t>
            </a:r>
            <a:r>
              <a:rPr lang="en-US" sz="800" b="1" i="1" dirty="0">
                <a:latin typeface="+mj-lt"/>
              </a:rPr>
              <a:t>Overview of high QE photocathode R&amp;D in Europe</a:t>
            </a:r>
            <a:r>
              <a:rPr lang="en-US" sz="800" i="1" dirty="0">
                <a:latin typeface="+mj-lt"/>
              </a:rPr>
              <a:t>”, Snowmass2021 Electron Source Workshop, Feb 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F. Sannibale, “</a:t>
            </a:r>
            <a:r>
              <a:rPr lang="en-US" sz="800" b="1" i="1" dirty="0">
                <a:latin typeface="+mj-lt"/>
              </a:rPr>
              <a:t>APEX phase-II commissioning results at Lawrence Berkeley National Laboratory</a:t>
            </a:r>
            <a:r>
              <a:rPr lang="en-US" sz="800" i="1" dirty="0">
                <a:latin typeface="+mj-lt"/>
              </a:rPr>
              <a:t>”, TUOCA02, IPAC2016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S. Schreiber et al., “</a:t>
            </a:r>
            <a:r>
              <a:rPr lang="en-US" sz="800" b="1" i="1" dirty="0">
                <a:latin typeface="+mj-lt"/>
              </a:rPr>
              <a:t>Photocathodes for the electron sources at FLASH and European XFEL</a:t>
            </a:r>
            <a:r>
              <a:rPr lang="en-US" sz="800" i="1" dirty="0">
                <a:latin typeface="+mj-lt"/>
              </a:rPr>
              <a:t>”, TUP07, FEL2022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L. Monaco et al., “</a:t>
            </a:r>
            <a:r>
              <a:rPr lang="en-US" sz="800" b="1" i="1" dirty="0">
                <a:latin typeface="+mj-lt"/>
              </a:rPr>
              <a:t>Growing and characterization of Cs</a:t>
            </a:r>
            <a:r>
              <a:rPr lang="en-US" sz="800" b="1" i="1" baseline="-25000" dirty="0">
                <a:latin typeface="+mj-lt"/>
              </a:rPr>
              <a:t>2</a:t>
            </a:r>
            <a:r>
              <a:rPr lang="en-US" sz="800" b="1" i="1" dirty="0">
                <a:latin typeface="+mj-lt"/>
              </a:rPr>
              <a:t>Te photocathodes with different thicknesses at INFN LASA</a:t>
            </a:r>
            <a:r>
              <a:rPr lang="en-US" sz="800" i="1" dirty="0">
                <a:latin typeface="+mj-lt"/>
              </a:rPr>
              <a:t>”, oral-WEA04, FEL2019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P. Huang et al., “</a:t>
            </a:r>
            <a:r>
              <a:rPr lang="en-US" sz="800" b="1" i="1" dirty="0">
                <a:latin typeface="+mj-lt"/>
              </a:rPr>
              <a:t>Test of Cs</a:t>
            </a:r>
            <a:r>
              <a:rPr lang="en-US" sz="800" b="1" i="1" baseline="-25000" dirty="0">
                <a:latin typeface="+mj-lt"/>
              </a:rPr>
              <a:t>2</a:t>
            </a:r>
            <a:r>
              <a:rPr lang="en-US" sz="800" b="1" i="1" dirty="0">
                <a:latin typeface="+mj-lt"/>
              </a:rPr>
              <a:t>Te thickness on cathode performance at PITZ</a:t>
            </a:r>
            <a:r>
              <a:rPr lang="en-US" sz="800" i="1" dirty="0">
                <a:latin typeface="+mj-lt"/>
              </a:rPr>
              <a:t>”, WEP062, FEL2019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D. Sertore et al., “</a:t>
            </a:r>
            <a:r>
              <a:rPr lang="en-US" sz="800" b="1" i="1" dirty="0">
                <a:latin typeface="+mj-lt"/>
              </a:rPr>
              <a:t>R&amp;D on high QE photocathodes at INFN LASA</a:t>
            </a:r>
            <a:r>
              <a:rPr lang="en-US" sz="800" i="1" dirty="0">
                <a:latin typeface="+mj-lt"/>
              </a:rPr>
              <a:t>”, THPOPT027,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G. </a:t>
            </a:r>
            <a:r>
              <a:rPr lang="en-US" sz="800" i="1" dirty="0" err="1">
                <a:latin typeface="+mj-lt"/>
              </a:rPr>
              <a:t>Loisch</a:t>
            </a:r>
            <a:r>
              <a:rPr lang="en-US" sz="800" i="1" dirty="0">
                <a:latin typeface="+mj-lt"/>
              </a:rPr>
              <a:t> et al., “</a:t>
            </a:r>
            <a:r>
              <a:rPr lang="en-US" sz="800" b="1" i="1" dirty="0">
                <a:latin typeface="+mj-lt"/>
              </a:rPr>
              <a:t>Direct measurement of photocathode time response in a high-brightness photoinjector</a:t>
            </a:r>
            <a:r>
              <a:rPr lang="en-US" sz="800" i="1" dirty="0">
                <a:latin typeface="+mj-lt"/>
              </a:rPr>
              <a:t>”, Appl. Phys. Lett. 120, 104102 (2022)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R. Xiang et al., “</a:t>
            </a:r>
            <a:r>
              <a:rPr lang="en-US" sz="800" b="1" i="1" dirty="0">
                <a:latin typeface="+mj-lt"/>
              </a:rPr>
              <a:t>Study on QE evolution of Cs</a:t>
            </a:r>
            <a:r>
              <a:rPr lang="en-US" sz="800" b="1" i="1" baseline="-25000" dirty="0">
                <a:latin typeface="+mj-lt"/>
              </a:rPr>
              <a:t>2</a:t>
            </a:r>
            <a:r>
              <a:rPr lang="en-US" sz="800" b="1" i="1" dirty="0">
                <a:latin typeface="+mj-lt"/>
              </a:rPr>
              <a:t>Te photocathodes in ELBE SRF Gun-II</a:t>
            </a:r>
            <a:r>
              <a:rPr lang="en-US" sz="800" i="1" dirty="0">
                <a:latin typeface="+mj-lt"/>
              </a:rPr>
              <a:t>”, THPOPT022,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L. A. J. </a:t>
            </a:r>
            <a:r>
              <a:rPr lang="en-US" sz="800" i="1" dirty="0" err="1">
                <a:latin typeface="+mj-lt"/>
              </a:rPr>
              <a:t>Soomary</a:t>
            </a:r>
            <a:r>
              <a:rPr lang="en-US" sz="800" i="1" dirty="0">
                <a:latin typeface="+mj-lt"/>
              </a:rPr>
              <a:t> et al., “</a:t>
            </a:r>
            <a:r>
              <a:rPr lang="en-US" sz="800" b="1" i="1" dirty="0">
                <a:latin typeface="+mj-lt"/>
              </a:rPr>
              <a:t>Performance characterization at Daresbury laboratory of Cs-</a:t>
            </a:r>
            <a:r>
              <a:rPr lang="en-US" sz="800" b="1" i="1" dirty="0" err="1">
                <a:latin typeface="+mj-lt"/>
              </a:rPr>
              <a:t>Te</a:t>
            </a:r>
            <a:r>
              <a:rPr lang="en-US" sz="800" b="1" i="1" dirty="0">
                <a:latin typeface="+mj-lt"/>
              </a:rPr>
              <a:t> photocathodes grown at CERN</a:t>
            </a:r>
            <a:r>
              <a:rPr lang="en-US" sz="800" i="1" dirty="0">
                <a:latin typeface="+mj-lt"/>
              </a:rPr>
              <a:t>”, THPOPT033,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R. </a:t>
            </a:r>
            <a:r>
              <a:rPr lang="en-US" sz="800" i="1" dirty="0" err="1">
                <a:latin typeface="+mj-lt"/>
              </a:rPr>
              <a:t>Valizadeh</a:t>
            </a:r>
            <a:r>
              <a:rPr lang="en-US" sz="800" i="1" dirty="0">
                <a:latin typeface="+mj-lt"/>
              </a:rPr>
              <a:t> et al., “</a:t>
            </a:r>
            <a:r>
              <a:rPr lang="en-US" sz="800" b="1" i="1" dirty="0">
                <a:latin typeface="+mj-lt"/>
              </a:rPr>
              <a:t>Synthesis of first </a:t>
            </a:r>
            <a:r>
              <a:rPr lang="en-US" sz="800" b="1" i="1" dirty="0" err="1">
                <a:latin typeface="+mj-lt"/>
              </a:rPr>
              <a:t>Caesium</a:t>
            </a:r>
            <a:r>
              <a:rPr lang="en-US" sz="800" b="1" i="1" dirty="0">
                <a:latin typeface="+mj-lt"/>
              </a:rPr>
              <a:t> Telluride photocathode at </a:t>
            </a:r>
            <a:r>
              <a:rPr lang="en-US" sz="800" b="1" i="1" dirty="0" err="1">
                <a:latin typeface="+mj-lt"/>
              </a:rPr>
              <a:t>ASTeC</a:t>
            </a:r>
            <a:r>
              <a:rPr lang="en-US" sz="800" b="1" i="1" dirty="0">
                <a:latin typeface="+mj-lt"/>
              </a:rPr>
              <a:t> using sequential and co-deposition method</a:t>
            </a:r>
            <a:r>
              <a:rPr lang="en-US" sz="800" i="1" dirty="0">
                <a:latin typeface="+mj-lt"/>
              </a:rPr>
              <a:t>”, MOPOMS027,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L. </a:t>
            </a:r>
            <a:r>
              <a:rPr lang="en-US" sz="800" i="1" dirty="0" err="1">
                <a:latin typeface="+mj-lt"/>
              </a:rPr>
              <a:t>Cultrera</a:t>
            </a:r>
            <a:r>
              <a:rPr lang="en-US" sz="800" i="1" dirty="0">
                <a:latin typeface="+mj-lt"/>
              </a:rPr>
              <a:t>, “</a:t>
            </a:r>
            <a:r>
              <a:rPr lang="en-US" sz="800" b="1" i="1" dirty="0">
                <a:latin typeface="+mj-lt"/>
              </a:rPr>
              <a:t>Robust Cathodes to produce high current electron beams</a:t>
            </a:r>
            <a:r>
              <a:rPr lang="en-US" sz="800" i="1" dirty="0">
                <a:latin typeface="+mj-lt"/>
              </a:rPr>
              <a:t>”, Snowmass2021 Electron Source Workshop, Feb 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X. Gu et al., “</a:t>
            </a:r>
            <a:r>
              <a:rPr lang="en-US" sz="800" b="1" i="1" dirty="0">
                <a:latin typeface="+mj-lt"/>
              </a:rPr>
              <a:t>Stable operation of a high-voltage high-current dc photoemission gun for the bunched electron cooler in RHIC</a:t>
            </a:r>
            <a:r>
              <a:rPr lang="en-US" sz="800" i="1" dirty="0">
                <a:latin typeface="+mj-lt"/>
              </a:rPr>
              <a:t>”, PRAB 23, 013401 (2020)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B. Dunham et al., “</a:t>
            </a:r>
            <a:r>
              <a:rPr lang="en-US" sz="800" b="1" i="1" dirty="0">
                <a:latin typeface="+mj-lt"/>
              </a:rPr>
              <a:t>Record high-average current from a high-brightness </a:t>
            </a:r>
            <a:r>
              <a:rPr lang="en-US" sz="800" b="1" i="1" dirty="0" err="1">
                <a:latin typeface="+mj-lt"/>
              </a:rPr>
              <a:t>photonjector</a:t>
            </a:r>
            <a:r>
              <a:rPr lang="en-US" sz="800" i="1" dirty="0">
                <a:latin typeface="+mj-lt"/>
              </a:rPr>
              <a:t>”, Appl. Phys. Lett. 102, 034105 (2013)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E. Wang et al., “</a:t>
            </a:r>
            <a:r>
              <a:rPr lang="en-US" sz="800" b="1" i="1" dirty="0">
                <a:latin typeface="+mj-lt"/>
              </a:rPr>
              <a:t>Electron source requirements for Electron-ion collider</a:t>
            </a:r>
            <a:r>
              <a:rPr lang="en-US" sz="800" i="1" dirty="0">
                <a:latin typeface="+mj-lt"/>
              </a:rPr>
              <a:t>”, Snowmass2021 Electron Source Workshop, Feb 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M. A. </a:t>
            </a:r>
            <a:r>
              <a:rPr lang="en-US" sz="800" i="1" dirty="0" err="1">
                <a:latin typeface="+mj-lt"/>
              </a:rPr>
              <a:t>Dehn</a:t>
            </a:r>
            <a:r>
              <a:rPr lang="en-US" sz="800" i="1" dirty="0">
                <a:latin typeface="+mj-lt"/>
              </a:rPr>
              <a:t> et al., “</a:t>
            </a:r>
            <a:r>
              <a:rPr lang="en-US" sz="800" b="1" i="1" dirty="0">
                <a:latin typeface="+mj-lt"/>
              </a:rPr>
              <a:t>MIST – The MESA-</a:t>
            </a:r>
            <a:r>
              <a:rPr lang="en-US" sz="800" b="1" i="1" dirty="0" err="1">
                <a:latin typeface="+mj-lt"/>
              </a:rPr>
              <a:t>Injactor</a:t>
            </a:r>
            <a:r>
              <a:rPr lang="en-US" sz="800" b="1" i="1" dirty="0">
                <a:latin typeface="+mj-lt"/>
              </a:rPr>
              <a:t> source two</a:t>
            </a:r>
            <a:r>
              <a:rPr lang="en-US" sz="800" i="1" dirty="0">
                <a:latin typeface="+mj-lt"/>
              </a:rPr>
              <a:t>”, THPOPT024,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D </a:t>
            </a:r>
            <a:r>
              <a:rPr lang="en-US" sz="800" i="1" dirty="0" err="1">
                <a:latin typeface="+mj-lt"/>
              </a:rPr>
              <a:t>Setore</a:t>
            </a:r>
            <a:r>
              <a:rPr lang="en-US" sz="800" i="1" dirty="0">
                <a:latin typeface="+mj-lt"/>
              </a:rPr>
              <a:t> et al., “</a:t>
            </a:r>
            <a:r>
              <a:rPr lang="en-US" sz="800" b="1" i="1" dirty="0">
                <a:latin typeface="+mj-lt"/>
              </a:rPr>
              <a:t>R&amp;D on high QE photocathodes at INFN LASA</a:t>
            </a:r>
            <a:r>
              <a:rPr lang="en-US" sz="800" i="1" dirty="0">
                <a:latin typeface="+mj-lt"/>
              </a:rPr>
              <a:t>”, THPOPT027,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S. Mohanty et al., “</a:t>
            </a:r>
            <a:r>
              <a:rPr lang="en-US" sz="800" b="1" i="1" dirty="0">
                <a:latin typeface="+mj-lt"/>
              </a:rPr>
              <a:t>Development and test results of multi-alkali antimonides photocathodes from the high gradient RF gun at PITZ</a:t>
            </a:r>
            <a:r>
              <a:rPr lang="en-US" sz="800" i="1" dirty="0">
                <a:latin typeface="+mj-lt"/>
              </a:rPr>
              <a:t>”, TUP04, FEL2022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C. Pennington, “</a:t>
            </a:r>
            <a:r>
              <a:rPr lang="en-US" sz="800" b="1" i="1" dirty="0">
                <a:latin typeface="+mj-lt"/>
              </a:rPr>
              <a:t>Testing Alkali Antimonide Photocathodes in High Gradient Injectors</a:t>
            </a:r>
            <a:r>
              <a:rPr lang="en-US" sz="800" i="1" dirty="0">
                <a:latin typeface="+mj-lt"/>
              </a:rPr>
              <a:t>“, Photocathodes Physics for Photoinjectors Workshop, November 2021 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S. Mistry et al., “</a:t>
            </a:r>
            <a:r>
              <a:rPr lang="en-US" sz="800" b="1" i="1" dirty="0">
                <a:latin typeface="+mj-lt"/>
              </a:rPr>
              <a:t>Multi-alkali antimonide photocathode development for high brightness beams</a:t>
            </a:r>
            <a:r>
              <a:rPr lang="en-US" sz="800" i="1" dirty="0">
                <a:latin typeface="+mj-lt"/>
              </a:rPr>
              <a:t>”, THPOPT019,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H. </a:t>
            </a:r>
            <a:r>
              <a:rPr lang="en-US" sz="800" i="1" dirty="0" err="1">
                <a:latin typeface="+mj-lt"/>
              </a:rPr>
              <a:t>Xie</a:t>
            </a:r>
            <a:r>
              <a:rPr lang="en-US" sz="800" i="1" dirty="0">
                <a:latin typeface="+mj-lt"/>
              </a:rPr>
              <a:t>, “</a:t>
            </a:r>
            <a:r>
              <a:rPr lang="en-US" sz="800" b="1" i="1" dirty="0">
                <a:latin typeface="+mj-lt"/>
              </a:rPr>
              <a:t>Overview of the semiconductor photocathode research in China</a:t>
            </a:r>
            <a:r>
              <a:rPr lang="en-US" sz="800" i="1" dirty="0">
                <a:latin typeface="+mj-lt"/>
              </a:rPr>
              <a:t>”, Micromachines 2021, 12, 1376. </a:t>
            </a:r>
            <a:r>
              <a:rPr lang="en-US" sz="800" i="1" dirty="0">
                <a:latin typeface="+mj-lt"/>
                <a:hlinkClick r:id="rId2"/>
              </a:rPr>
              <a:t>https://doi.org/10.3390/mi12111376</a:t>
            </a:r>
            <a:endParaRPr lang="en-US" sz="800" i="1" dirty="0">
              <a:latin typeface="+mj-lt"/>
            </a:endParaRP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C. T. </a:t>
            </a:r>
            <a:r>
              <a:rPr lang="en-US" sz="800" i="1" dirty="0" err="1">
                <a:latin typeface="+mj-lt"/>
              </a:rPr>
              <a:t>Parzyck</a:t>
            </a:r>
            <a:r>
              <a:rPr lang="en-US" sz="800" i="1" dirty="0">
                <a:latin typeface="+mj-lt"/>
              </a:rPr>
              <a:t>. and A. </a:t>
            </a:r>
            <a:r>
              <a:rPr lang="en-US" sz="800" i="1" dirty="0" err="1">
                <a:latin typeface="+mj-lt"/>
              </a:rPr>
              <a:t>Galdi</a:t>
            </a:r>
            <a:r>
              <a:rPr lang="en-US" sz="800" i="1" dirty="0">
                <a:latin typeface="+mj-lt"/>
              </a:rPr>
              <a:t> et al., “</a:t>
            </a:r>
            <a:r>
              <a:rPr lang="en-US" sz="800" b="1" i="1" dirty="0">
                <a:latin typeface="+mj-lt"/>
              </a:rPr>
              <a:t>Single-Crystal Alkali Antimonide photocathodes: high efficiency in the ultrathin limit</a:t>
            </a:r>
            <a:r>
              <a:rPr lang="en-US" sz="800" i="1" dirty="0">
                <a:latin typeface="+mj-lt"/>
              </a:rPr>
              <a:t>”, PRL 128, 114801 (2022)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 err="1">
                <a:latin typeface="+mj-lt"/>
              </a:rPr>
              <a:t>P.Saha</a:t>
            </a:r>
            <a:r>
              <a:rPr lang="en-US" sz="800" i="1" dirty="0">
                <a:latin typeface="+mj-lt"/>
              </a:rPr>
              <a:t> et al., “</a:t>
            </a:r>
            <a:r>
              <a:rPr lang="en-US" sz="800" b="1" i="1" dirty="0">
                <a:latin typeface="+mj-lt"/>
              </a:rPr>
              <a:t>Physically and chemically smooth cesium-antimonide photocathodes on single crystal strontium titanate substrates</a:t>
            </a:r>
            <a:r>
              <a:rPr lang="en-US" sz="800" i="1" dirty="0">
                <a:latin typeface="+mj-lt"/>
              </a:rPr>
              <a:t>”</a:t>
            </a:r>
            <a:r>
              <a:rPr lang="fr-FR" sz="800" i="1" dirty="0">
                <a:latin typeface="+mj-lt"/>
              </a:rPr>
              <a:t>, </a:t>
            </a:r>
            <a:r>
              <a:rPr lang="fr-FR" sz="800" i="1" dirty="0" err="1">
                <a:latin typeface="+mj-lt"/>
              </a:rPr>
              <a:t>Appl</a:t>
            </a:r>
            <a:r>
              <a:rPr lang="fr-FR" sz="800" i="1" dirty="0">
                <a:latin typeface="+mj-lt"/>
              </a:rPr>
              <a:t>. Phys. </a:t>
            </a:r>
            <a:r>
              <a:rPr lang="fr-FR" sz="800" i="1" dirty="0" err="1">
                <a:latin typeface="+mj-lt"/>
              </a:rPr>
              <a:t>Lett</a:t>
            </a:r>
            <a:r>
              <a:rPr lang="fr-FR" sz="800" i="1" dirty="0">
                <a:latin typeface="+mj-lt"/>
              </a:rPr>
              <a:t>. 120, 194102 (2022)</a:t>
            </a:r>
            <a:endParaRPr lang="en-US" sz="800" i="1" dirty="0">
              <a:latin typeface="+mj-lt"/>
            </a:endParaRP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H. Yamaguchi, “</a:t>
            </a:r>
            <a:r>
              <a:rPr lang="en-US" sz="800" b="1" i="1" dirty="0">
                <a:latin typeface="+mj-lt"/>
              </a:rPr>
              <a:t>Towards the use of 2D materials as unique protection layer for </a:t>
            </a:r>
            <a:r>
              <a:rPr lang="en-US" sz="800" b="1" i="1" dirty="0" err="1">
                <a:latin typeface="+mj-lt"/>
              </a:rPr>
              <a:t>bialkali</a:t>
            </a:r>
            <a:r>
              <a:rPr lang="en-US" sz="800" b="1" i="1" dirty="0">
                <a:latin typeface="+mj-lt"/>
              </a:rPr>
              <a:t> photocathodes</a:t>
            </a:r>
            <a:r>
              <a:rPr lang="en-US" sz="800" i="1" dirty="0">
                <a:latin typeface="+mj-lt"/>
              </a:rPr>
              <a:t>”, Photocathodes Physics for Photoinjectors Workshop, November 2021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L. Guo et al., “</a:t>
            </a:r>
            <a:r>
              <a:rPr lang="en-US" sz="800" b="1" i="1" dirty="0">
                <a:latin typeface="+mj-lt"/>
              </a:rPr>
              <a:t>Dependence of CsK</a:t>
            </a:r>
            <a:r>
              <a:rPr lang="en-US" sz="800" b="1" i="1" baseline="-25000" dirty="0">
                <a:latin typeface="+mj-lt"/>
              </a:rPr>
              <a:t>2</a:t>
            </a:r>
            <a:r>
              <a:rPr lang="en-US" sz="800" b="1" i="1" dirty="0">
                <a:latin typeface="+mj-lt"/>
              </a:rPr>
              <a:t>Sb photocathode performance on the quality of graphene substrate film</a:t>
            </a:r>
            <a:r>
              <a:rPr lang="en-US" sz="800" i="1" dirty="0">
                <a:latin typeface="+mj-lt"/>
              </a:rPr>
              <a:t>”, THPOPT028,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J. K. Biswas, “</a:t>
            </a:r>
            <a:r>
              <a:rPr lang="en-US" sz="800" b="1" i="1" dirty="0">
                <a:latin typeface="+mj-lt"/>
              </a:rPr>
              <a:t>Progress towards long lifetime photocathodes with protective layer</a:t>
            </a:r>
            <a:r>
              <a:rPr lang="en-US" sz="800" i="1" dirty="0">
                <a:latin typeface="+mj-lt"/>
              </a:rPr>
              <a:t>”, Photocathodes Physics for Photoinjectors Workshop, November 2021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/>
              <a:t>Z. Jiang</a:t>
            </a:r>
            <a:r>
              <a:rPr lang="en-US" sz="800" i="1" dirty="0">
                <a:latin typeface="+mj-lt"/>
              </a:rPr>
              <a:t> et al., “</a:t>
            </a:r>
            <a:r>
              <a:rPr lang="en-US" sz="800" b="1" i="1" dirty="0">
                <a:latin typeface="+mj-lt"/>
              </a:rPr>
              <a:t>Monte Carlo simulations of electron photoemission from plasmon-enhanced </a:t>
            </a:r>
            <a:r>
              <a:rPr lang="en-US" sz="800" b="1" i="1" dirty="0" err="1">
                <a:latin typeface="+mj-lt"/>
              </a:rPr>
              <a:t>bialkali</a:t>
            </a:r>
            <a:r>
              <a:rPr lang="en-US" sz="800" b="1" i="1" dirty="0">
                <a:latin typeface="+mj-lt"/>
              </a:rPr>
              <a:t> photocathode</a:t>
            </a:r>
            <a:r>
              <a:rPr lang="en-US" sz="800" i="1" dirty="0">
                <a:latin typeface="+mj-lt"/>
              </a:rPr>
              <a:t>”, PRAB 24, 033402 (2021)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D. Sertore et al., “</a:t>
            </a:r>
            <a:r>
              <a:rPr lang="en-US" sz="800" b="1" i="1" dirty="0">
                <a:latin typeface="+mj-lt"/>
              </a:rPr>
              <a:t>Assembly and characterization of low-energy electron transverse momentum measurement device (TRAMM) at INFN LASA</a:t>
            </a:r>
            <a:r>
              <a:rPr lang="en-US" sz="800" i="1" dirty="0">
                <a:latin typeface="+mj-lt"/>
              </a:rPr>
              <a:t>”, THPOPT026,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P. Juarez, “</a:t>
            </a:r>
            <a:r>
              <a:rPr lang="en-US" sz="800" b="1" i="1" dirty="0">
                <a:latin typeface="+mj-lt"/>
              </a:rPr>
              <a:t>Photocathodes at FLASH and European XFEL</a:t>
            </a:r>
            <a:r>
              <a:rPr lang="en-US" sz="800" i="1" dirty="0">
                <a:latin typeface="+mj-lt"/>
              </a:rPr>
              <a:t>”, Photocathodes Physics for Photoinjectors Workshop, November 2021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H. M. Churn et al., “</a:t>
            </a:r>
            <a:r>
              <a:rPr lang="en-US" sz="800" b="1" i="1" dirty="0">
                <a:latin typeface="+mj-lt"/>
              </a:rPr>
              <a:t>The alkali-metal photocathode preparation facility at Daresbury laboratory: first </a:t>
            </a:r>
            <a:r>
              <a:rPr lang="en-US" sz="800" b="1" i="1" dirty="0" err="1">
                <a:latin typeface="+mj-lt"/>
              </a:rPr>
              <a:t>Caesium</a:t>
            </a:r>
            <a:r>
              <a:rPr lang="en-US" sz="800" b="1" i="1" dirty="0">
                <a:latin typeface="+mj-lt"/>
              </a:rPr>
              <a:t> Telluride deposition results</a:t>
            </a:r>
            <a:r>
              <a:rPr lang="en-US" sz="800" i="1" dirty="0">
                <a:latin typeface="+mj-lt"/>
              </a:rPr>
              <a:t>”, THPOPT044,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M. B. </a:t>
            </a:r>
            <a:r>
              <a:rPr lang="en-US" sz="800" i="1" dirty="0" err="1">
                <a:latin typeface="+mj-lt"/>
              </a:rPr>
              <a:t>Andorf</a:t>
            </a:r>
            <a:r>
              <a:rPr lang="en-US" sz="800" i="1" dirty="0">
                <a:latin typeface="+mj-lt"/>
              </a:rPr>
              <a:t> et al., “</a:t>
            </a:r>
            <a:r>
              <a:rPr lang="en-US" sz="800" b="1" i="1" dirty="0">
                <a:latin typeface="+mj-lt"/>
              </a:rPr>
              <a:t>HERACLES: a high average current electron beamline for lifetime testing of novel photocathodes</a:t>
            </a:r>
            <a:r>
              <a:rPr lang="en-US" sz="800" i="1" dirty="0">
                <a:latin typeface="+mj-lt"/>
              </a:rPr>
              <a:t>”, THPOMS036,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D. Sertore et al., “</a:t>
            </a:r>
            <a:r>
              <a:rPr lang="en-US" sz="800" b="1" i="1" dirty="0">
                <a:latin typeface="+mj-lt"/>
              </a:rPr>
              <a:t>Photocathode stress test bench at INFN LASA</a:t>
            </a:r>
            <a:r>
              <a:rPr lang="en-US" sz="800" i="1" dirty="0">
                <a:latin typeface="+mj-lt"/>
              </a:rPr>
              <a:t>”, THPOPT025, IPAC2022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E. R. </a:t>
            </a:r>
            <a:r>
              <a:rPr lang="en-US" sz="800" i="1" dirty="0" err="1">
                <a:latin typeface="+mj-lt"/>
              </a:rPr>
              <a:t>Antoniuk</a:t>
            </a:r>
            <a:r>
              <a:rPr lang="en-US" sz="800" i="1" dirty="0">
                <a:latin typeface="+mj-lt"/>
              </a:rPr>
              <a:t>, “</a:t>
            </a:r>
            <a:r>
              <a:rPr lang="en-US" sz="800" b="1" i="1" dirty="0">
                <a:latin typeface="+mj-lt"/>
              </a:rPr>
              <a:t>Novel ultrabright photocathodes discovered from machine learning and density functional theory driven screening</a:t>
            </a:r>
            <a:r>
              <a:rPr lang="en-US" sz="800" i="1" dirty="0">
                <a:latin typeface="+mj-lt"/>
              </a:rPr>
              <a:t>”, Photocathodes Physics for Photoinjectors Workshop, November 2021</a:t>
            </a:r>
          </a:p>
          <a:p>
            <a:pPr marL="93663" indent="-93663">
              <a:spcBef>
                <a:spcPts val="0"/>
              </a:spcBef>
              <a:spcAft>
                <a:spcPts val="300"/>
              </a:spcAft>
            </a:pPr>
            <a:r>
              <a:rPr lang="en-US" sz="800" i="1" dirty="0">
                <a:latin typeface="+mj-lt"/>
              </a:rPr>
              <a:t>V. </a:t>
            </a:r>
            <a:r>
              <a:rPr lang="en-US" sz="800" i="1" dirty="0" err="1">
                <a:latin typeface="+mj-lt"/>
              </a:rPr>
              <a:t>Pavlenko</a:t>
            </a:r>
            <a:r>
              <a:rPr lang="en-US" sz="800" i="1" dirty="0">
                <a:latin typeface="+mj-lt"/>
              </a:rPr>
              <a:t>, “</a:t>
            </a:r>
            <a:r>
              <a:rPr lang="en-US" sz="800" b="1" i="1" dirty="0">
                <a:latin typeface="+mj-lt"/>
              </a:rPr>
              <a:t>Automated growth of photocathode films: from the basics of process control towards artificial intelligence</a:t>
            </a:r>
            <a:r>
              <a:rPr lang="en-US" sz="800" i="1" dirty="0">
                <a:latin typeface="+mj-lt"/>
              </a:rPr>
              <a:t>”, Photocathodes Physics for Photoinjectors Workshop,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333368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A313-4B52-0AC8-D7E7-284771D73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99795"/>
          </a:xfrm>
        </p:spPr>
        <p:txBody>
          <a:bodyPr>
            <a:normAutofit/>
          </a:bodyPr>
          <a:lstStyle/>
          <a:p>
            <a:r>
              <a:rPr lang="en-US"/>
              <a:t>Photocathodes principal applications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08859D06-88C8-F534-E2A5-B447072458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1440989"/>
              </p:ext>
            </p:extLst>
          </p:nvPr>
        </p:nvGraphicFramePr>
        <p:xfrm>
          <a:off x="823662" y="583785"/>
          <a:ext cx="7348870" cy="6446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0890B9-F9E3-719A-A0CA-EF0EEEBF3D6F}"/>
              </a:ext>
            </a:extLst>
          </p:cNvPr>
          <p:cNvSpPr txBox="1">
            <a:spLocks/>
          </p:cNvSpPr>
          <p:nvPr/>
        </p:nvSpPr>
        <p:spPr>
          <a:xfrm>
            <a:off x="8091376" y="633052"/>
            <a:ext cx="3902149" cy="998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1F3864"/>
                </a:solidFill>
              </a:rPr>
              <a:t>Semiconductors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1F3864"/>
                </a:solidFill>
              </a:rPr>
              <a:t>Metals</a:t>
            </a:r>
            <a:endParaRPr lang="en-US" sz="2800">
              <a:solidFill>
                <a:srgbClr val="1F3864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598665-5B0A-0827-9E96-A9C32DE1936E}"/>
              </a:ext>
            </a:extLst>
          </p:cNvPr>
          <p:cNvSpPr txBox="1">
            <a:spLocks/>
          </p:cNvSpPr>
          <p:nvPr/>
        </p:nvSpPr>
        <p:spPr>
          <a:xfrm>
            <a:off x="8091377" y="3742264"/>
            <a:ext cx="3902149" cy="998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F3864"/>
                </a:solidFill>
              </a:rPr>
              <a:t>NEA Semiconductors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EB1EB5-095D-8900-AFBA-DC147B8533AE}"/>
              </a:ext>
            </a:extLst>
          </p:cNvPr>
          <p:cNvSpPr txBox="1">
            <a:spLocks/>
          </p:cNvSpPr>
          <p:nvPr/>
        </p:nvSpPr>
        <p:spPr>
          <a:xfrm>
            <a:off x="8091377" y="1996032"/>
            <a:ext cx="3902149" cy="948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1F3864"/>
                </a:solidFill>
              </a:rPr>
              <a:t>Semiconductors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1F3864"/>
                </a:solidFill>
              </a:rPr>
              <a:t>Metals </a:t>
            </a:r>
            <a:endParaRPr lang="en-US" sz="2800">
              <a:solidFill>
                <a:srgbClr val="1F3864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F06097-9D53-2A4C-19F1-C08A10423108}"/>
              </a:ext>
            </a:extLst>
          </p:cNvPr>
          <p:cNvSpPr txBox="1">
            <a:spLocks/>
          </p:cNvSpPr>
          <p:nvPr/>
        </p:nvSpPr>
        <p:spPr>
          <a:xfrm>
            <a:off x="8187070" y="5118276"/>
            <a:ext cx="3806455" cy="830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1F3864"/>
                </a:solidFill>
              </a:rPr>
              <a:t>Semiconductors</a:t>
            </a:r>
            <a:br>
              <a:rPr lang="en-US" sz="2600">
                <a:solidFill>
                  <a:srgbClr val="1F3864"/>
                </a:solidFill>
              </a:rPr>
            </a:br>
            <a:endParaRPr lang="en-US" sz="2600">
              <a:solidFill>
                <a:srgbClr val="1F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22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A313-4B52-0AC8-D7E7-284771D73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51735"/>
          </a:xfrm>
        </p:spPr>
        <p:txBody>
          <a:bodyPr/>
          <a:lstStyle/>
          <a:p>
            <a:r>
              <a:rPr lang="en-US" dirty="0"/>
              <a:t>Photocathode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A880F-1AB8-1C8C-52EC-478DE0127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8886"/>
            <a:ext cx="10515600" cy="5882980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High QE </a:t>
            </a:r>
          </a:p>
          <a:p>
            <a:pPr lvl="1"/>
            <a:r>
              <a:rPr lang="en-US" sz="2800" dirty="0">
                <a:solidFill>
                  <a:srgbClr val="1F3864"/>
                </a:solidFill>
              </a:rPr>
              <a:t>High QE relaxes requests on laser performance</a:t>
            </a:r>
          </a:p>
          <a:p>
            <a:pPr lvl="1"/>
            <a:r>
              <a:rPr lang="en-US" sz="2800" dirty="0">
                <a:solidFill>
                  <a:srgbClr val="1F3864"/>
                </a:solidFill>
              </a:rPr>
              <a:t>Near threshold operation for thermal emittance reduction may benefit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Stable QE with good spatial uniformity</a:t>
            </a:r>
          </a:p>
          <a:p>
            <a:pPr lvl="1"/>
            <a:r>
              <a:rPr lang="en-US" sz="2800" dirty="0">
                <a:solidFill>
                  <a:srgbClr val="1F3864"/>
                </a:solidFill>
              </a:rPr>
              <a:t>Reduced inhomogeneities improve photocathode emittance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Low thermal emittance (or MTE)</a:t>
            </a:r>
          </a:p>
          <a:p>
            <a:pPr lvl="1"/>
            <a:r>
              <a:rPr lang="en-US" sz="2800" dirty="0">
                <a:solidFill>
                  <a:srgbClr val="1F3864"/>
                </a:solidFill>
              </a:rPr>
              <a:t>Brightness improved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Robustness (vacuum condition)</a:t>
            </a:r>
          </a:p>
          <a:p>
            <a:pPr lvl="1"/>
            <a:r>
              <a:rPr lang="en-US" sz="2800" dirty="0">
                <a:solidFill>
                  <a:srgbClr val="1F3864"/>
                </a:solidFill>
              </a:rPr>
              <a:t>Up-time for machine operation</a:t>
            </a:r>
          </a:p>
          <a:p>
            <a:r>
              <a:rPr lang="en-US" sz="3200" dirty="0">
                <a:solidFill>
                  <a:srgbClr val="FF4F4F"/>
                </a:solidFill>
              </a:rPr>
              <a:t>Low dark current</a:t>
            </a:r>
          </a:p>
          <a:p>
            <a:pPr lvl="1"/>
            <a:r>
              <a:rPr lang="en-US" sz="2800" dirty="0">
                <a:solidFill>
                  <a:srgbClr val="1F3864"/>
                </a:solidFill>
              </a:rPr>
              <a:t>Clean machine operation and reduce component activation</a:t>
            </a:r>
          </a:p>
          <a:p>
            <a:r>
              <a:rPr lang="en-US" sz="3200" dirty="0">
                <a:solidFill>
                  <a:srgbClr val="7030A0"/>
                </a:solidFill>
              </a:rPr>
              <a:t>Long operative lifetime</a:t>
            </a:r>
          </a:p>
          <a:p>
            <a:pPr lvl="1"/>
            <a:r>
              <a:rPr lang="en-US" sz="2800" dirty="0">
                <a:solidFill>
                  <a:srgbClr val="1F3864"/>
                </a:solidFill>
              </a:rPr>
              <a:t>as long as possible depending on the applications…from </a:t>
            </a:r>
            <a:r>
              <a:rPr lang="en-US" sz="2800" dirty="0" err="1">
                <a:solidFill>
                  <a:srgbClr val="1F3864"/>
                </a:solidFill>
              </a:rPr>
              <a:t>wks</a:t>
            </a:r>
            <a:r>
              <a:rPr lang="en-US" sz="2800" dirty="0">
                <a:solidFill>
                  <a:srgbClr val="1F3864"/>
                </a:solidFill>
              </a:rPr>
              <a:t> to months</a:t>
            </a:r>
          </a:p>
          <a:p>
            <a:endParaRPr lang="en-US" sz="3200" dirty="0">
              <a:solidFill>
                <a:srgbClr val="1F3864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B050"/>
                </a:solidFill>
              </a:rPr>
              <a:t>Reproducible recipe is a must to limit machine parameter changes!!</a:t>
            </a:r>
          </a:p>
          <a:p>
            <a:endParaRPr lang="en-US" dirty="0">
              <a:solidFill>
                <a:srgbClr val="1F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97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E608AB-22FB-DF5B-533A-D25AE1638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r="3026"/>
          <a:stretch/>
        </p:blipFill>
        <p:spPr>
          <a:xfrm>
            <a:off x="5415547" y="1155021"/>
            <a:ext cx="6776453" cy="45479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12903-80CB-AFC7-4F4C-9626E0FEB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136"/>
            <a:ext cx="10515600" cy="5167386"/>
          </a:xfrm>
        </p:spPr>
        <p:txBody>
          <a:bodyPr>
            <a:norm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Metals</a:t>
            </a:r>
          </a:p>
          <a:p>
            <a:pPr lvl="1"/>
            <a:r>
              <a:rPr lang="en-US" sz="2600"/>
              <a:t>Low QE</a:t>
            </a:r>
          </a:p>
          <a:p>
            <a:pPr lvl="1"/>
            <a:r>
              <a:rPr lang="en-US" sz="2600"/>
              <a:t>Very fast response time</a:t>
            </a:r>
          </a:p>
          <a:p>
            <a:pPr lvl="1"/>
            <a:r>
              <a:rPr lang="en-US" sz="2600"/>
              <a:t>Long lifetime</a:t>
            </a:r>
          </a:p>
          <a:p>
            <a:r>
              <a:rPr lang="en-US" sz="2600" b="1">
                <a:solidFill>
                  <a:schemeClr val="accent1">
                    <a:lumMod val="75000"/>
                  </a:schemeClr>
                </a:solidFill>
              </a:rPr>
              <a:t>Semiconductor</a:t>
            </a:r>
          </a:p>
          <a:p>
            <a:pPr lvl="1"/>
            <a:r>
              <a:rPr lang="en-US" sz="2600"/>
              <a:t>High QE</a:t>
            </a:r>
          </a:p>
          <a:p>
            <a:pPr lvl="1"/>
            <a:r>
              <a:rPr lang="en-US" sz="2600"/>
              <a:t>Fast response time</a:t>
            </a:r>
          </a:p>
          <a:p>
            <a:pPr lvl="1"/>
            <a:r>
              <a:rPr lang="en-US" sz="2600"/>
              <a:t>Sensitive to vacuum </a:t>
            </a:r>
            <a:br>
              <a:rPr lang="en-US" sz="2600"/>
            </a:br>
            <a:r>
              <a:rPr lang="en-US" sz="2600"/>
              <a:t>conditions</a:t>
            </a:r>
          </a:p>
          <a:p>
            <a:r>
              <a:rPr lang="en-US" sz="2600" b="1">
                <a:solidFill>
                  <a:schemeClr val="accent2">
                    <a:lumMod val="75000"/>
                  </a:schemeClr>
                </a:solidFill>
              </a:rPr>
              <a:t>Photocathode for polarized electrons</a:t>
            </a:r>
          </a:p>
          <a:p>
            <a:pPr lvl="1"/>
            <a:r>
              <a:rPr lang="en-US" sz="2600"/>
              <a:t>Very sensitive to vacuum </a:t>
            </a:r>
            <a:br>
              <a:rPr lang="en-US" sz="2600"/>
            </a:br>
            <a:r>
              <a:rPr lang="en-US" sz="2600"/>
              <a:t>conditions</a:t>
            </a:r>
            <a:r>
              <a:rPr lang="en-US" sz="2800" b="1"/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7C41E6-12D1-F59B-C574-CBE40A2AA454}"/>
              </a:ext>
            </a:extLst>
          </p:cNvPr>
          <p:cNvSpPr txBox="1"/>
          <p:nvPr/>
        </p:nvSpPr>
        <p:spPr>
          <a:xfrm>
            <a:off x="7432785" y="1157137"/>
            <a:ext cx="2347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D. Dowell et al., </a:t>
            </a:r>
            <a:r>
              <a:rPr lang="it-IT" sz="1100" i="1" dirty="0"/>
              <a:t>NIM A 622(2010) 685</a:t>
            </a:r>
            <a:endParaRPr lang="en-US" sz="1100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C0B45-D14F-5ADA-08C6-690D87C4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Photocathode families	</a:t>
            </a:r>
          </a:p>
        </p:txBody>
      </p:sp>
    </p:spTree>
    <p:extLst>
      <p:ext uri="{BB962C8B-B14F-4D97-AF65-F5344CB8AC3E}">
        <p14:creationId xmlns:p14="http://schemas.microsoft.com/office/powerpoint/2010/main" val="56133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7A3F-413E-407F-9BA8-93EB1AC3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Metal Photocathodes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3404A-8EDB-4FF5-BD84-F8958B26B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5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10736"/>
            <a:ext cx="10515600" cy="1325563"/>
          </a:xfrm>
        </p:spPr>
        <p:txBody>
          <a:bodyPr/>
          <a:lstStyle/>
          <a:p>
            <a:r>
              <a:rPr lang="it-IT"/>
              <a:t>Metal Photocathode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76796"/>
            <a:ext cx="10515599" cy="558431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it-IT" sz="2800" dirty="0" err="1"/>
              <a:t>These</a:t>
            </a:r>
            <a:r>
              <a:rPr lang="it-IT" sz="2800" dirty="0"/>
              <a:t> </a:t>
            </a:r>
            <a:r>
              <a:rPr lang="it-IT" sz="2800" dirty="0" err="1"/>
              <a:t>cathodes</a:t>
            </a:r>
            <a:r>
              <a:rPr lang="it-IT" sz="2800" dirty="0"/>
              <a:t> (</a:t>
            </a:r>
            <a:r>
              <a:rPr lang="it-IT" sz="2800" i="1" dirty="0">
                <a:solidFill>
                  <a:schemeClr val="accent1"/>
                </a:solidFill>
              </a:rPr>
              <a:t>Cu, Mg</a:t>
            </a:r>
            <a:r>
              <a:rPr lang="it-IT" sz="2800" dirty="0"/>
              <a:t>) are </a:t>
            </a:r>
            <a:r>
              <a:rPr lang="it-IT" sz="2800" dirty="0" err="1"/>
              <a:t>commonly</a:t>
            </a:r>
            <a:r>
              <a:rPr lang="it-IT" sz="2800" dirty="0"/>
              <a:t> </a:t>
            </a:r>
            <a:r>
              <a:rPr lang="it-IT" sz="2800" dirty="0" err="1"/>
              <a:t>used</a:t>
            </a:r>
            <a:r>
              <a:rPr lang="it-IT" sz="2800" dirty="0"/>
              <a:t> in </a:t>
            </a:r>
            <a:r>
              <a:rPr lang="it-IT" sz="2800" dirty="0" err="1"/>
              <a:t>normal</a:t>
            </a:r>
            <a:r>
              <a:rPr lang="it-IT" sz="2800" dirty="0"/>
              <a:t> </a:t>
            </a:r>
            <a:r>
              <a:rPr lang="it-IT" sz="2800" dirty="0" err="1"/>
              <a:t>conducting</a:t>
            </a:r>
            <a:r>
              <a:rPr lang="it-IT" sz="2800" dirty="0"/>
              <a:t> low </a:t>
            </a:r>
            <a:r>
              <a:rPr lang="it-IT" sz="2800" dirty="0" err="1"/>
              <a:t>repetition</a:t>
            </a:r>
            <a:r>
              <a:rPr lang="it-IT" sz="2800" dirty="0"/>
              <a:t> rate, high frequency, high </a:t>
            </a:r>
            <a:r>
              <a:rPr lang="it-IT" sz="2800" dirty="0" err="1"/>
              <a:t>gradient</a:t>
            </a:r>
            <a:r>
              <a:rPr lang="it-IT" sz="2800" dirty="0"/>
              <a:t> RF gun.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t-IT" sz="2800" dirty="0" err="1"/>
              <a:t>They</a:t>
            </a:r>
            <a:r>
              <a:rPr lang="it-IT" sz="2800" dirty="0"/>
              <a:t> are the </a:t>
            </a:r>
            <a:r>
              <a:rPr lang="it-IT" sz="2800" dirty="0" err="1"/>
              <a:t>photocathodes</a:t>
            </a:r>
            <a:r>
              <a:rPr lang="it-IT" sz="2800" dirty="0"/>
              <a:t> of the BNL/SLAC/UCLA S-band RF guns and of the LCLS gun.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t-IT" sz="2800" dirty="0"/>
              <a:t>SRF guns use </a:t>
            </a:r>
            <a:r>
              <a:rPr lang="it-IT" sz="2800" dirty="0" err="1"/>
              <a:t>either</a:t>
            </a:r>
            <a:r>
              <a:rPr lang="it-IT" sz="2800" dirty="0"/>
              <a:t> </a:t>
            </a:r>
            <a:r>
              <a:rPr lang="it-IT" sz="2800" i="1" dirty="0">
                <a:solidFill>
                  <a:schemeClr val="accent2">
                    <a:lumMod val="75000"/>
                  </a:schemeClr>
                </a:solidFill>
              </a:rPr>
              <a:t>Nb </a:t>
            </a:r>
            <a:r>
              <a:rPr lang="it-IT" sz="2800" dirty="0"/>
              <a:t>or </a:t>
            </a:r>
            <a:r>
              <a:rPr lang="it-IT" sz="2800" i="1" dirty="0">
                <a:solidFill>
                  <a:schemeClr val="accent2">
                    <a:lumMod val="75000"/>
                  </a:schemeClr>
                </a:solidFill>
              </a:rPr>
              <a:t>Pb</a:t>
            </a:r>
            <a:r>
              <a:rPr lang="it-IT" sz="2800" dirty="0"/>
              <a:t> </a:t>
            </a:r>
            <a:r>
              <a:rPr lang="it-IT" sz="2800" dirty="0" err="1"/>
              <a:t>deposited</a:t>
            </a:r>
            <a:r>
              <a:rPr lang="it-IT" sz="2800" dirty="0"/>
              <a:t> on the RF gun end </a:t>
            </a:r>
            <a:r>
              <a:rPr lang="it-IT" sz="2800" dirty="0" err="1"/>
              <a:t>plate</a:t>
            </a:r>
            <a:r>
              <a:rPr lang="it-IT" sz="2800" dirty="0"/>
              <a:t> for </a:t>
            </a:r>
            <a:r>
              <a:rPr lang="it-IT" sz="2800" dirty="0" err="1"/>
              <a:t>fixed</a:t>
            </a:r>
            <a:r>
              <a:rPr lang="it-IT" sz="2800" dirty="0"/>
              <a:t> </a:t>
            </a:r>
            <a:r>
              <a:rPr lang="it-IT" sz="2800" dirty="0" err="1"/>
              <a:t>cathodes</a:t>
            </a:r>
            <a:r>
              <a:rPr lang="it-IT" sz="2800" dirty="0"/>
              <a:t>. For </a:t>
            </a:r>
            <a:r>
              <a:rPr lang="it-IT" sz="2800" dirty="0" err="1"/>
              <a:t>exchangeble</a:t>
            </a:r>
            <a:r>
              <a:rPr lang="it-IT" sz="2800" dirty="0"/>
              <a:t> </a:t>
            </a:r>
            <a:r>
              <a:rPr lang="it-IT" sz="2800" dirty="0" err="1"/>
              <a:t>photocathodes</a:t>
            </a:r>
            <a:r>
              <a:rPr lang="it-IT" sz="2800" dirty="0"/>
              <a:t>, </a:t>
            </a:r>
            <a:r>
              <a:rPr lang="it-IT" sz="2800" dirty="0" err="1"/>
              <a:t>different</a:t>
            </a:r>
            <a:r>
              <a:rPr lang="it-IT" sz="2800" dirty="0"/>
              <a:t> </a:t>
            </a:r>
            <a:r>
              <a:rPr lang="it-IT" sz="2800" dirty="0" err="1"/>
              <a:t>materials</a:t>
            </a:r>
            <a:r>
              <a:rPr lang="it-IT" sz="2800" dirty="0"/>
              <a:t> are </a:t>
            </a:r>
            <a:r>
              <a:rPr lang="it-IT" sz="2800" dirty="0" err="1"/>
              <a:t>possible</a:t>
            </a:r>
            <a:r>
              <a:rPr lang="it-IT" sz="2800" dirty="0"/>
              <a:t>. </a:t>
            </a:r>
          </a:p>
          <a:p>
            <a:r>
              <a:rPr lang="it-IT" dirty="0" err="1">
                <a:solidFill>
                  <a:srgbClr val="00B050"/>
                </a:solidFill>
              </a:rPr>
              <a:t>Pros</a:t>
            </a:r>
            <a:endParaRPr lang="it-IT" dirty="0">
              <a:solidFill>
                <a:srgbClr val="00B050"/>
              </a:solidFill>
            </a:endParaRPr>
          </a:p>
          <a:p>
            <a:pPr lvl="1"/>
            <a:r>
              <a:rPr lang="it-IT" dirty="0" err="1"/>
              <a:t>Unlimited</a:t>
            </a:r>
            <a:r>
              <a:rPr lang="it-IT" dirty="0"/>
              <a:t> </a:t>
            </a:r>
            <a:r>
              <a:rPr lang="it-IT" dirty="0" err="1"/>
              <a:t>lifetime</a:t>
            </a:r>
            <a:endParaRPr lang="it-IT" dirty="0"/>
          </a:p>
          <a:p>
            <a:pPr lvl="1"/>
            <a:r>
              <a:rPr lang="it-IT" dirty="0"/>
              <a:t>Low </a:t>
            </a:r>
            <a:r>
              <a:rPr lang="it-IT" dirty="0" err="1"/>
              <a:t>sensitivity</a:t>
            </a:r>
            <a:r>
              <a:rPr lang="it-IT" dirty="0"/>
              <a:t> to vacuum </a:t>
            </a:r>
            <a:r>
              <a:rPr lang="it-IT" dirty="0" err="1"/>
              <a:t>condition</a:t>
            </a:r>
            <a:endParaRPr lang="it-IT" dirty="0"/>
          </a:p>
          <a:p>
            <a:pPr lvl="1"/>
            <a:r>
              <a:rPr lang="it-IT" dirty="0" err="1"/>
              <a:t>Very</a:t>
            </a:r>
            <a:r>
              <a:rPr lang="it-IT" dirty="0"/>
              <a:t> fast </a:t>
            </a:r>
            <a:r>
              <a:rPr lang="it-IT" dirty="0" err="1"/>
              <a:t>response</a:t>
            </a:r>
            <a:r>
              <a:rPr lang="it-IT" dirty="0"/>
              <a:t> time</a:t>
            </a:r>
          </a:p>
          <a:p>
            <a:pPr lvl="1"/>
            <a:r>
              <a:rPr lang="it-IT" dirty="0"/>
              <a:t>Low field </a:t>
            </a:r>
            <a:r>
              <a:rPr lang="it-IT" dirty="0" err="1"/>
              <a:t>emission</a:t>
            </a:r>
            <a:endParaRPr lang="it-IT" dirty="0"/>
          </a:p>
          <a:p>
            <a:pPr lvl="1"/>
            <a:r>
              <a:rPr lang="it-IT" dirty="0"/>
              <a:t>Low </a:t>
            </a:r>
            <a:r>
              <a:rPr lang="it-IT" dirty="0" err="1"/>
              <a:t>emittance</a:t>
            </a:r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Cons</a:t>
            </a:r>
          </a:p>
          <a:p>
            <a:pPr lvl="1"/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High work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function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Low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QEs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it-IT" dirty="0"/>
              <a:t>No </a:t>
            </a:r>
            <a:r>
              <a:rPr lang="it-IT" dirty="0" err="1"/>
              <a:t>polarization</a:t>
            </a:r>
            <a:r>
              <a:rPr lang="it-IT" dirty="0"/>
              <a:t> </a:t>
            </a:r>
            <a:r>
              <a:rPr lang="it-IT" dirty="0" err="1"/>
              <a:t>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1"/>
          <p:cNvSpPr txBox="1">
            <a:spLocks noChangeArrowheads="1"/>
          </p:cNvSpPr>
          <p:nvPr/>
        </p:nvSpPr>
        <p:spPr bwMode="auto">
          <a:xfrm>
            <a:off x="695455" y="21641"/>
            <a:ext cx="91265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n-US" altLang="de-DE" sz="4400">
                <a:latin typeface="+mj-lt"/>
                <a:cs typeface="Arial" charset="0"/>
              </a:rPr>
              <a:t>Metal photocathodes for </a:t>
            </a:r>
            <a:r>
              <a:rPr lang="en-US" altLang="de-DE" sz="4400">
                <a:latin typeface="+mj-lt"/>
                <a:ea typeface="Arial Unicode MS" pitchFamily="34" charset="-128"/>
                <a:cs typeface="Arial Unicode MS" pitchFamily="34" charset="-128"/>
              </a:rPr>
              <a:t>HZDR SRF gun</a:t>
            </a:r>
            <a:endParaRPr lang="de-DE" altLang="de-DE" sz="440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63750" y="2206026"/>
            <a:ext cx="1461512" cy="1835477"/>
            <a:chOff x="5480889" y="1596139"/>
            <a:chExt cx="2449704" cy="318442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9488" y="1596139"/>
              <a:ext cx="2230337" cy="212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feld 105"/>
            <p:cNvSpPr txBox="1">
              <a:spLocks noChangeArrowheads="1"/>
            </p:cNvSpPr>
            <p:nvPr/>
          </p:nvSpPr>
          <p:spPr bwMode="auto">
            <a:xfrm>
              <a:off x="5480889" y="3872813"/>
              <a:ext cx="2449704" cy="90775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de-DE" altLang="en-US" sz="14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 plug after laser cleaning</a:t>
              </a:r>
              <a:endParaRPr lang="en-US" altLang="en-US" sz="1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5949457" y="3779893"/>
            <a:ext cx="2738401" cy="2245032"/>
            <a:chOff x="108698" y="989363"/>
            <a:chExt cx="3897878" cy="3225829"/>
          </a:xfrm>
        </p:grpSpPr>
        <p:pic>
          <p:nvPicPr>
            <p:cNvPr id="50" name="Picture 158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0" t="7907" r="9834" b="3853"/>
            <a:stretch/>
          </p:blipFill>
          <p:spPr bwMode="auto">
            <a:xfrm>
              <a:off x="108698" y="989363"/>
              <a:ext cx="3897878" cy="3225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Oval 50"/>
            <p:cNvSpPr/>
            <p:nvPr/>
          </p:nvSpPr>
          <p:spPr>
            <a:xfrm>
              <a:off x="2987824" y="2132856"/>
              <a:ext cx="936104" cy="64807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6598375" y="6172904"/>
            <a:ext cx="1937529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altLang="de-DE" sz="14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258nm</a:t>
            </a:r>
            <a:r>
              <a:rPr lang="en-US" altLang="de-DE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~0.2%-0.5%</a:t>
            </a:r>
            <a:endParaRPr lang="de-DE" altLang="de-DE" sz="400" baseline="30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8745923" y="4135681"/>
            <a:ext cx="3526886" cy="2438191"/>
            <a:chOff x="914752" y="1503252"/>
            <a:chExt cx="5074561" cy="3528230"/>
          </a:xfrm>
        </p:grpSpPr>
        <p:pic>
          <p:nvPicPr>
            <p:cNvPr id="60" name="Picture 10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8"/>
            <a:stretch/>
          </p:blipFill>
          <p:spPr bwMode="auto">
            <a:xfrm>
              <a:off x="914752" y="1503252"/>
              <a:ext cx="4320480" cy="352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60"/>
            <p:cNvSpPr/>
            <p:nvPr/>
          </p:nvSpPr>
          <p:spPr>
            <a:xfrm>
              <a:off x="2228709" y="4181624"/>
              <a:ext cx="3760604" cy="849856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altLang="de-DE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GB" altLang="de-DE" baseline="-250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dark</a:t>
              </a:r>
              <a:r>
                <a:rPr lang="en-GB" altLang="de-D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~ 30 </a:t>
              </a:r>
              <a:r>
                <a:rPr lang="en-GB" altLang="de-DE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GB" altLang="de-D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from Mg </a:t>
              </a:r>
              <a:r>
                <a:rPr lang="en-GB" altLang="de-DE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altLang="de-DE" baseline="-250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cathode</a:t>
              </a:r>
              <a:r>
                <a:rPr lang="en-GB" altLang="de-D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=14 MV/m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5410609" y="2126469"/>
            <a:ext cx="5334769" cy="1541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50"/>
              </a:spcAft>
              <a:buClr>
                <a:srgbClr val="007D00"/>
              </a:buClr>
              <a:defRPr/>
            </a:pPr>
            <a:r>
              <a:rPr lang="en-GB" altLang="de-DE" sz="1600" b="1" i="1">
                <a:solidFill>
                  <a:srgbClr val="00589C"/>
                </a:solidFill>
                <a:latin typeface="Calibri" pitchFamily="34" charset="0"/>
                <a:cs typeface="Arial" charset="0"/>
              </a:rPr>
              <a:t>Mg cathode </a:t>
            </a:r>
            <a:r>
              <a:rPr lang="de-DE" altLang="de-DE" sz="1600" b="1" i="1">
                <a:solidFill>
                  <a:srgbClr val="00589C"/>
                </a:solidFill>
                <a:latin typeface="Calibri" pitchFamily="34" charset="0"/>
                <a:cs typeface="Arial" charset="0"/>
              </a:rPr>
              <a:t>s</a:t>
            </a:r>
            <a:r>
              <a:rPr lang="de-DE" sz="1600" b="1" i="1">
                <a:solidFill>
                  <a:srgbClr val="00589C"/>
                </a:solidFill>
                <a:latin typeface="Calibri" pitchFamily="34" charset="0"/>
                <a:cs typeface="Arial" charset="0"/>
              </a:rPr>
              <a:t>tatus: stable operation</a:t>
            </a:r>
            <a:endParaRPr lang="en-GB" altLang="de-DE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0000"/>
              </a:buClr>
              <a:buFontTx/>
              <a:buChar char="-"/>
              <a:defRPr/>
            </a:pPr>
            <a:r>
              <a:rPr lang="en-GB" altLang="de-DE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QE with UV laser, long life time</a:t>
            </a:r>
          </a:p>
          <a:p>
            <a:pPr marL="285750" indent="-28575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0000"/>
              </a:buClr>
              <a:buFontTx/>
              <a:buChar char="-"/>
              <a:defRPr/>
            </a:pPr>
            <a:r>
              <a:rPr lang="en-GB" altLang="de-DE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GB" altLang="de-DE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multipacting</a:t>
            </a:r>
            <a:r>
              <a:rPr lang="en-GB" altLang="de-DE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</a:t>
            </a:r>
          </a:p>
          <a:p>
            <a:pPr marL="285750" indent="-28575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0000"/>
              </a:buClr>
              <a:buFontTx/>
              <a:buChar char="-"/>
              <a:defRPr/>
            </a:pPr>
            <a:r>
              <a:rPr lang="en-GB" altLang="de-DE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dark current</a:t>
            </a:r>
          </a:p>
          <a:p>
            <a:pPr marL="285750" indent="-28575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0000"/>
              </a:buClr>
              <a:buFontTx/>
              <a:buChar char="-"/>
              <a:defRPr/>
            </a:pPr>
            <a:r>
              <a:rPr lang="en-GB" altLang="de-DE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repeatable (can be cleaned several times)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7E4843-416C-4614-B829-5A9859BCA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8525" y="25460"/>
            <a:ext cx="1133475" cy="314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EB6E93-320C-3F86-5CB0-27654A11F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36" y="5305323"/>
            <a:ext cx="5334769" cy="1476267"/>
          </a:xfrm>
          <a:prstGeom prst="rect">
            <a:avLst/>
          </a:prstGeom>
        </p:spPr>
      </p:pic>
      <p:pic>
        <p:nvPicPr>
          <p:cNvPr id="21" name="Picture 2" descr="M:\SRF_Gun\WebPage\2014 update\3.5 cell new gun\picture\JLabFG_SRF_Gun.png">
            <a:extLst>
              <a:ext uri="{FF2B5EF4-FFF2-40B4-BE49-F238E27FC236}">
                <a16:creationId xmlns:a16="http://schemas.microsoft.com/office/drawing/2014/main" id="{9F027A20-E21F-038A-14DC-F011850BB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7"/>
          <a:stretch/>
        </p:blipFill>
        <p:spPr bwMode="auto">
          <a:xfrm>
            <a:off x="1125415" y="629058"/>
            <a:ext cx="3855234" cy="254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E2C4BC-08D1-EB00-3886-FDE8416017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7983" y="3288942"/>
            <a:ext cx="2109179" cy="1904405"/>
          </a:xfrm>
          <a:prstGeom prst="rect">
            <a:avLst/>
          </a:prstGeom>
        </p:spPr>
      </p:pic>
      <p:sp>
        <p:nvSpPr>
          <p:cNvPr id="26" name="Rechteck 18">
            <a:extLst>
              <a:ext uri="{FF2B5EF4-FFF2-40B4-BE49-F238E27FC236}">
                <a16:creationId xmlns:a16="http://schemas.microsoft.com/office/drawing/2014/main" id="{95AB3196-03A5-81DD-5901-55AFC80FCDCF}"/>
              </a:ext>
            </a:extLst>
          </p:cNvPr>
          <p:cNvSpPr/>
          <p:nvPr/>
        </p:nvSpPr>
        <p:spPr>
          <a:xfrm>
            <a:off x="5286247" y="635507"/>
            <a:ext cx="6803223" cy="13080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en-US" sz="1600" b="1">
                <a:solidFill>
                  <a:srgbClr val="F79646">
                    <a:lumMod val="75000"/>
                  </a:srgbClr>
                </a:solidFill>
                <a:latin typeface="Arial"/>
              </a:rPr>
              <a:t>Highlight: </a:t>
            </a: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en-US" sz="1600">
                <a:solidFill>
                  <a:prstClr val="black"/>
                </a:solidFill>
                <a:latin typeface="Arial"/>
              </a:rPr>
              <a:t>2014 successful commissioning with Cu</a:t>
            </a: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en-US" sz="1600">
                <a:solidFill>
                  <a:prstClr val="black"/>
                </a:solidFill>
                <a:latin typeface="Arial"/>
              </a:rPr>
              <a:t>2019-2020 stable operation with Mg </a:t>
            </a:r>
            <a:r>
              <a:rPr lang="de-DE" sz="1600">
                <a:solidFill>
                  <a:prstClr val="black"/>
                </a:solidFill>
                <a:latin typeface="Arial"/>
              </a:rPr>
              <a:t>~ 1760 h beam time, ~ 57 C charge</a:t>
            </a:r>
          </a:p>
          <a:p>
            <a:pPr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Arial"/>
              </a:rPr>
              <a:t>2020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/>
              </a:rPr>
              <a:t>-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Arial"/>
              </a:rPr>
              <a:t>2021 user operation with Cs</a:t>
            </a:r>
            <a:r>
              <a:rPr lang="de-DE" sz="1600" baseline="-25000">
                <a:solidFill>
                  <a:schemeClr val="bg1">
                    <a:lumMod val="65000"/>
                  </a:schemeClr>
                </a:solidFill>
                <a:latin typeface="Arial"/>
              </a:rPr>
              <a:t>2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Arial"/>
              </a:rPr>
              <a:t>Te (see Cs</a:t>
            </a:r>
            <a:r>
              <a:rPr lang="de-DE" sz="1600" baseline="-25000">
                <a:solidFill>
                  <a:schemeClr val="bg1">
                    <a:lumMod val="65000"/>
                  </a:schemeClr>
                </a:solidFill>
                <a:latin typeface="Arial"/>
              </a:rPr>
              <a:t>2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Arial"/>
              </a:rPr>
              <a:t>Te section)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1FB11-BA8E-B8E3-D019-EAA5AC0F7159}"/>
              </a:ext>
            </a:extLst>
          </p:cNvPr>
          <p:cNvSpPr txBox="1"/>
          <p:nvPr/>
        </p:nvSpPr>
        <p:spPr>
          <a:xfrm>
            <a:off x="2481888" y="2897193"/>
            <a:ext cx="2467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/>
              <a:t>J.Teichert</a:t>
            </a:r>
            <a:r>
              <a:rPr lang="en-US" sz="1100" i="1" dirty="0"/>
              <a:t> et al. PRAB 24, 033401 (2021)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49898-D3B5-B4DF-A340-8115410742D7}"/>
              </a:ext>
            </a:extLst>
          </p:cNvPr>
          <p:cNvSpPr txBox="1"/>
          <p:nvPr/>
        </p:nvSpPr>
        <p:spPr>
          <a:xfrm>
            <a:off x="6126939" y="6600638"/>
            <a:ext cx="37273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R. Xiang, Snowmass2021 Electron Source Workshop, Feb 2022</a:t>
            </a:r>
          </a:p>
        </p:txBody>
      </p:sp>
    </p:spTree>
    <p:extLst>
      <p:ext uri="{BB962C8B-B14F-4D97-AF65-F5344CB8AC3E}">
        <p14:creationId xmlns:p14="http://schemas.microsoft.com/office/powerpoint/2010/main" val="4048367106"/>
      </p:ext>
    </p:extLst>
  </p:cSld>
  <p:clrMapOvr>
    <a:masterClrMapping/>
  </p:clrMapOvr>
  <p:transition advTm="63766"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20F150C95C864DBC7775658E6211AA" ma:contentTypeVersion="10" ma:contentTypeDescription="Create a new document." ma:contentTypeScope="" ma:versionID="f8442d34fd643535cc6a70486beea003">
  <xsd:schema xmlns:xsd="http://www.w3.org/2001/XMLSchema" xmlns:xs="http://www.w3.org/2001/XMLSchema" xmlns:p="http://schemas.microsoft.com/office/2006/metadata/properties" xmlns:ns3="aaa2c253-c80a-4b54-9323-a6b3ceb287c1" xmlns:ns4="5a6440a5-e023-450f-aa4d-6cd3d4a5272a" targetNamespace="http://schemas.microsoft.com/office/2006/metadata/properties" ma:root="true" ma:fieldsID="8e0dd60186db4b03cd37dc4fd0a0a8b2" ns3:_="" ns4:_="">
    <xsd:import namespace="aaa2c253-c80a-4b54-9323-a6b3ceb287c1"/>
    <xsd:import namespace="5a6440a5-e023-450f-aa4d-6cd3d4a5272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2c253-c80a-4b54-9323-a6b3ceb287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6440a5-e023-450f-aa4d-6cd3d4a52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2A0CDA-337E-4ADA-AEA2-3BF7CE1BD6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7733FC-27D2-4E4E-BE17-E7F538CF9834}">
  <ds:schemaRefs>
    <ds:schemaRef ds:uri="5a6440a5-e023-450f-aa4d-6cd3d4a5272a"/>
    <ds:schemaRef ds:uri="aaa2c253-c80a-4b54-9323-a6b3ceb287c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2BD4888-5DD8-43EB-9083-C11FBB38D3C1}">
  <ds:schemaRefs>
    <ds:schemaRef ds:uri="5a6440a5-e023-450f-aa4d-6cd3d4a5272a"/>
    <ds:schemaRef ds:uri="aaa2c253-c80a-4b54-9323-a6b3ceb287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4902</Words>
  <Application>Microsoft Office PowerPoint</Application>
  <PresentationFormat>Widescreen</PresentationFormat>
  <Paragraphs>585</Paragraphs>
  <Slides>39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等线</vt:lpstr>
      <vt:lpstr>Arial</vt:lpstr>
      <vt:lpstr>Calibri</vt:lpstr>
      <vt:lpstr>Calibri Light</vt:lpstr>
      <vt:lpstr>Cambria Math</vt:lpstr>
      <vt:lpstr>Symbol</vt:lpstr>
      <vt:lpstr>Wingdings</vt:lpstr>
      <vt:lpstr>Tema di Office</vt:lpstr>
      <vt:lpstr>Review of recent photocathode advancements </vt:lpstr>
      <vt:lpstr>Outline</vt:lpstr>
      <vt:lpstr>Photocathodes required performance</vt:lpstr>
      <vt:lpstr>Photocathodes principal applications</vt:lpstr>
      <vt:lpstr>Photocathode Requirements</vt:lpstr>
      <vt:lpstr>Photocathode families </vt:lpstr>
      <vt:lpstr>Metal Photocathodes</vt:lpstr>
      <vt:lpstr>Metal Photocathode</vt:lpstr>
      <vt:lpstr>PowerPoint Presentation</vt:lpstr>
      <vt:lpstr>Study activities</vt:lpstr>
      <vt:lpstr>Semiconductor Photocathodes</vt:lpstr>
      <vt:lpstr>Introduction</vt:lpstr>
      <vt:lpstr>Alkali Telluride C2Te</vt:lpstr>
      <vt:lpstr>INFN LASA Cs2Te Photocathodes</vt:lpstr>
      <vt:lpstr>Photocathode Fundamental R&amp;D</vt:lpstr>
      <vt:lpstr>PowerPoint Presentation</vt:lpstr>
      <vt:lpstr>Cs2Te co-evaporation towards production</vt:lpstr>
      <vt:lpstr>Alkali antimonide</vt:lpstr>
      <vt:lpstr>Lifetime at high average current operation</vt:lpstr>
      <vt:lpstr>“Green” Photocathodes INFN - DESY</vt:lpstr>
      <vt:lpstr>K2CsSb photocathode in high gradients RF Gun</vt:lpstr>
      <vt:lpstr>K2CsSb photocathode in high gradient RF Gun</vt:lpstr>
      <vt:lpstr>K2CsSb photocathode in high gradients RF Gun</vt:lpstr>
      <vt:lpstr>Testing Alkali Antimonide  Photocathodes in High Gradient RF Injector   </vt:lpstr>
      <vt:lpstr>Multi-alkali antimonide development</vt:lpstr>
      <vt:lpstr>Multi-alkali brightness improvement</vt:lpstr>
      <vt:lpstr>Multi-alkali improvement - Graphene</vt:lpstr>
      <vt:lpstr>Multi-alkali improvement – Surface Plasmon</vt:lpstr>
      <vt:lpstr>Photocathode diagnostics in production systems for operation</vt:lpstr>
      <vt:lpstr>Importance of photocathode diagnostics in production system for operation</vt:lpstr>
      <vt:lpstr>News on diagnostics in production systems</vt:lpstr>
      <vt:lpstr>News on Photocathode test facilities</vt:lpstr>
      <vt:lpstr>News on Photocathode test facilities</vt:lpstr>
      <vt:lpstr>The modern approach to photocathode developments and advancements</vt:lpstr>
      <vt:lpstr>Machine learning and AI</vt:lpstr>
      <vt:lpstr>How to improve photocathode performances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Misuratore di momento trasverso</dc:title>
  <dc:creator>Daniele Sertore</dc:creator>
  <cp:lastModifiedBy>Laura Silvia Monaco</cp:lastModifiedBy>
  <cp:revision>6</cp:revision>
  <cp:lastPrinted>2019-08-08T09:29:13Z</cp:lastPrinted>
  <dcterms:created xsi:type="dcterms:W3CDTF">2019-07-01T06:05:36Z</dcterms:created>
  <dcterms:modified xsi:type="dcterms:W3CDTF">2022-09-20T09:58:03Z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0x0101007720F150C95C864DBC7775658E6211AA</vt:lpwstr>
  </property>
</Properties>
</file>