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8" r:id="rId1"/>
  </p:sldMasterIdLst>
  <p:notesMasterIdLst>
    <p:notesMasterId r:id="rId58"/>
  </p:notesMasterIdLst>
  <p:handoutMasterIdLst>
    <p:handoutMasterId r:id="rId59"/>
  </p:handoutMasterIdLst>
  <p:sldIdLst>
    <p:sldId id="2507" r:id="rId2"/>
    <p:sldId id="2707" r:id="rId3"/>
    <p:sldId id="2508" r:id="rId4"/>
    <p:sldId id="2510" r:id="rId5"/>
    <p:sldId id="2511" r:id="rId6"/>
    <p:sldId id="2512" r:id="rId7"/>
    <p:sldId id="2513" r:id="rId8"/>
    <p:sldId id="2524" r:id="rId9"/>
    <p:sldId id="2514" r:id="rId10"/>
    <p:sldId id="2515" r:id="rId11"/>
    <p:sldId id="2516" r:id="rId12"/>
    <p:sldId id="2706" r:id="rId13"/>
    <p:sldId id="2523" r:id="rId14"/>
    <p:sldId id="2705" r:id="rId15"/>
    <p:sldId id="2518" r:id="rId16"/>
    <p:sldId id="2519" r:id="rId17"/>
    <p:sldId id="2520" r:id="rId18"/>
    <p:sldId id="2521" r:id="rId19"/>
    <p:sldId id="2522" r:id="rId20"/>
    <p:sldId id="2529" r:id="rId21"/>
    <p:sldId id="2530" r:id="rId22"/>
    <p:sldId id="2531" r:id="rId23"/>
    <p:sldId id="2532" r:id="rId24"/>
    <p:sldId id="2535" r:id="rId25"/>
    <p:sldId id="2547" r:id="rId26"/>
    <p:sldId id="2615" r:id="rId27"/>
    <p:sldId id="2616" r:id="rId28"/>
    <p:sldId id="2636" r:id="rId29"/>
    <p:sldId id="2637" r:id="rId30"/>
    <p:sldId id="2603" r:id="rId31"/>
    <p:sldId id="2608" r:id="rId32"/>
    <p:sldId id="2604" r:id="rId33"/>
    <p:sldId id="2605" r:id="rId34"/>
    <p:sldId id="2641" r:id="rId35"/>
    <p:sldId id="2560" r:id="rId36"/>
    <p:sldId id="2552" r:id="rId37"/>
    <p:sldId id="2574" r:id="rId38"/>
    <p:sldId id="2617" r:id="rId39"/>
    <p:sldId id="2673" r:id="rId40"/>
    <p:sldId id="2767" r:id="rId41"/>
    <p:sldId id="2734" r:id="rId42"/>
    <p:sldId id="2766" r:id="rId43"/>
    <p:sldId id="2781" r:id="rId44"/>
    <p:sldId id="2742" r:id="rId45"/>
    <p:sldId id="2775" r:id="rId46"/>
    <p:sldId id="2747" r:id="rId47"/>
    <p:sldId id="2758" r:id="rId48"/>
    <p:sldId id="2782" r:id="rId49"/>
    <p:sldId id="2744" r:id="rId50"/>
    <p:sldId id="2546" r:id="rId51"/>
    <p:sldId id="2708" r:id="rId52"/>
    <p:sldId id="2631" r:id="rId53"/>
    <p:sldId id="2549" r:id="rId54"/>
    <p:sldId id="2550" r:id="rId55"/>
    <p:sldId id="2551" r:id="rId56"/>
    <p:sldId id="2557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a serafini" initials="l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D37C"/>
    <a:srgbClr val="86D174"/>
    <a:srgbClr val="ACDF9D"/>
    <a:srgbClr val="FBF773"/>
    <a:srgbClr val="00FF00"/>
    <a:srgbClr val="FF0000"/>
    <a:srgbClr val="00FFFF"/>
    <a:srgbClr val="FFE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140" autoAdjust="0"/>
    <p:restoredTop sz="95728" autoAdjust="0"/>
  </p:normalViewPr>
  <p:slideViewPr>
    <p:cSldViewPr>
      <p:cViewPr varScale="1">
        <p:scale>
          <a:sx n="105" d="100"/>
          <a:sy n="105" d="100"/>
        </p:scale>
        <p:origin x="16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84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image" Target="../media/image99.emf"/><Relationship Id="rId1" Type="http://schemas.openxmlformats.org/officeDocument/2006/relationships/image" Target="../media/image69.emf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emf"/><Relationship Id="rId1" Type="http://schemas.openxmlformats.org/officeDocument/2006/relationships/image" Target="../media/image108.emf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image" Target="../media/image121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image" Target="../media/image14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4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5.emf"/><Relationship Id="rId7" Type="http://schemas.openxmlformats.org/officeDocument/2006/relationships/image" Target="../media/image31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6" Type="http://schemas.openxmlformats.org/officeDocument/2006/relationships/image" Target="../media/image30.emf"/><Relationship Id="rId5" Type="http://schemas.openxmlformats.org/officeDocument/2006/relationships/image" Target="../media/image8.emf"/><Relationship Id="rId4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A634021-B89B-CD4A-AC29-AA2D5A86F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4552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E8B8A5-1175-3B40-BD11-393CB425F046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64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15EBF4-07BD-8E49-92C6-FE53D8C64376}" type="slidenum">
              <a:rPr lang="en-GB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44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B85B1BD-55FC-C54A-B7B4-CA1D001FB40C}" type="slidenum">
              <a:rPr lang="it-IT" sz="1200"/>
              <a:pPr/>
              <a:t>14</a:t>
            </a:fld>
            <a:endParaRPr lang="it-IT" sz="1200"/>
          </a:p>
        </p:txBody>
      </p:sp>
      <p:sp>
        <p:nvSpPr>
          <p:cNvPr id="28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2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C025E4-BDED-364A-856F-8C271A28CA05}" type="slidenum">
              <a:rPr lang="en-GB" sz="1200"/>
              <a:pPr/>
              <a:t>15</a:t>
            </a:fld>
            <a:endParaRPr lang="en-GB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30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C025E4-BDED-364A-856F-8C271A28CA05}" type="slidenum">
              <a:rPr lang="en-GB" sz="1200"/>
              <a:pPr/>
              <a:t>16</a:t>
            </a:fld>
            <a:endParaRPr lang="en-GB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8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7ADC34-DFE0-1D45-8847-F35FFF3DFE69}" type="slidenum">
              <a:rPr lang="en-GB" sz="1200"/>
              <a:pPr/>
              <a:t>21</a:t>
            </a:fld>
            <a:endParaRPr lang="en-GB" sz="1200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689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3B93EB-43E7-2440-9723-2EFB5515FFDD}" type="slidenum">
              <a:rPr lang="en-GB" sz="1200"/>
              <a:pPr/>
              <a:t>22</a:t>
            </a:fld>
            <a:endParaRPr lang="en-GB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49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B0D6A3-1B2D-3E4E-AE5D-DA131A9F8C51}" type="slidenum">
              <a:rPr lang="en-GB" sz="1200"/>
              <a:pPr/>
              <a:t>23</a:t>
            </a:fld>
            <a:endParaRPr lang="en-GB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30588"/>
          </a:xfrm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310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897F47B-9E8C-8B44-8CAD-BA0FCB1C8598}" type="slidenum">
              <a:rPr lang="en-GB" sz="1200"/>
              <a:pPr/>
              <a:t>24</a:t>
            </a:fld>
            <a:endParaRPr lang="en-GB" sz="120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99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F913B62-2882-664A-834B-B1C88FD6D2C0}" type="slidenum">
              <a:rPr lang="it-IT" sz="1200"/>
              <a:pPr/>
              <a:t>26</a:t>
            </a:fld>
            <a:endParaRPr lang="it-IT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77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79B212D-6624-6E46-B500-4144BF5EB2C9}" type="slidenum">
              <a:rPr lang="it-IT" sz="1200"/>
              <a:pPr/>
              <a:t>27</a:t>
            </a:fld>
            <a:endParaRPr lang="it-IT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92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6B318A7-F07C-6844-9511-30B7AAD316D5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41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F6701B7-47AA-A84F-8995-A13AF80B5B1D}" type="slidenum">
              <a:rPr lang="en-GB" sz="1200"/>
              <a:pPr/>
              <a:t>28</a:t>
            </a:fld>
            <a:endParaRPr lang="en-GB" sz="1200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55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60ED37-0F4A-9E48-B980-0102F3C88673}" type="slidenum">
              <a:rPr lang="en-GB" sz="1200"/>
              <a:pPr/>
              <a:t>29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73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37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891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22045D-F131-0748-922F-B24CCF9320D6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4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E22045D-F131-0748-922F-B24CCF9320D6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90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2F1922-CC61-7945-8118-39BBEC8D734A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9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2F1922-CC61-7945-8118-39BBEC8D734A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7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BABF947-190E-D447-BF9A-6011E748C9B6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6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C025E4-BDED-364A-856F-8C271A28CA05}" type="slidenum">
              <a:rPr lang="en-GB" sz="1200"/>
              <a:pPr/>
              <a:t>11</a:t>
            </a:fld>
            <a:endParaRPr lang="en-GB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70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C025E4-BDED-364A-856F-8C271A28CA05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1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60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4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8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09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5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3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75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7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670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it-IT"/>
              <a:t>ICS &amp; Photon Colliders - PhD School on Accel. Phys. - INFN/LaSapienza - January 2019</a:t>
            </a:r>
            <a:endParaRPr lang="en-US"/>
          </a:p>
        </p:txBody>
      </p:sp>
      <p:pic>
        <p:nvPicPr>
          <p:cNvPr id="1029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82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WordArt 16"/>
          <p:cNvSpPr>
            <a:spLocks noChangeArrowheads="1" noChangeShapeType="1" noTextEdit="1"/>
          </p:cNvSpPr>
          <p:nvPr/>
        </p:nvSpPr>
        <p:spPr bwMode="auto">
          <a:xfrm>
            <a:off x="6629400" y="152400"/>
            <a:ext cx="2362200" cy="4572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it-IT" sz="3600" b="1" kern="10" normalizeH="1">
                <a:ln w="9525">
                  <a:round/>
                  <a:headEnd/>
                  <a:tailEnd/>
                </a:ln>
                <a:solidFill>
                  <a:srgbClr val="FF0000">
                    <a:alpha val="98038"/>
                  </a:srgbClr>
                </a:solidFill>
                <a:latin typeface="Times New Roman"/>
                <a:ea typeface="Times New Roman"/>
                <a:cs typeface="Times New Roman"/>
              </a:rPr>
              <a:t>PLASMON X</a:t>
            </a:r>
          </a:p>
        </p:txBody>
      </p:sp>
      <p:pic>
        <p:nvPicPr>
          <p:cNvPr id="1032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1600200" cy="584200"/>
          </a:xfrm>
          <a:prstGeom prst="rect">
            <a:avLst/>
          </a:prstGeom>
          <a:noFill/>
          <a:ln w="9525">
            <a:solidFill>
              <a:srgbClr val="E8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2501" r:id="rId1"/>
    <p:sldLayoutId id="2147492502" r:id="rId2"/>
    <p:sldLayoutId id="2147492503" r:id="rId3"/>
    <p:sldLayoutId id="2147492504" r:id="rId4"/>
    <p:sldLayoutId id="2147492505" r:id="rId5"/>
    <p:sldLayoutId id="2147492506" r:id="rId6"/>
    <p:sldLayoutId id="2147492507" r:id="rId7"/>
    <p:sldLayoutId id="2147492508" r:id="rId8"/>
    <p:sldLayoutId id="2147492509" r:id="rId9"/>
    <p:sldLayoutId id="2147492510" r:id="rId10"/>
    <p:sldLayoutId id="2147492511" r:id="rId11"/>
    <p:sldLayoutId id="2147492512" r:id="rId12"/>
    <p:sldLayoutId id="2147492513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oleObject" Target="../embeddings/oleObject5.bin"/><Relationship Id="rId18" Type="http://schemas.openxmlformats.org/officeDocument/2006/relationships/image" Target="../media/image10.e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.emf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6.emf"/><Relationship Id="rId19" Type="http://schemas.openxmlformats.org/officeDocument/2006/relationships/image" Target="../media/image12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49.emf"/><Relationship Id="rId18" Type="http://schemas.openxmlformats.org/officeDocument/2006/relationships/image" Target="../media/image880.png"/><Relationship Id="rId3" Type="http://schemas.openxmlformats.org/officeDocument/2006/relationships/image" Target="../media/image11.png"/><Relationship Id="rId7" Type="http://schemas.openxmlformats.org/officeDocument/2006/relationships/image" Target="../media/image46.e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51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48.emf"/><Relationship Id="rId5" Type="http://schemas.openxmlformats.org/officeDocument/2006/relationships/image" Target="../media/image45.emf"/><Relationship Id="rId15" Type="http://schemas.openxmlformats.org/officeDocument/2006/relationships/image" Target="../media/image50.emf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52.png"/><Relationship Id="rId4" Type="http://schemas.openxmlformats.org/officeDocument/2006/relationships/oleObject" Target="../embeddings/oleObject40.bin"/><Relationship Id="rId9" Type="http://schemas.openxmlformats.org/officeDocument/2006/relationships/image" Target="../media/image47.emf"/><Relationship Id="rId14" Type="http://schemas.openxmlformats.org/officeDocument/2006/relationships/oleObject" Target="../embeddings/oleObject4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13" Type="http://schemas.openxmlformats.org/officeDocument/2006/relationships/oleObject" Target="../embeddings/oleObject51.bin"/><Relationship Id="rId18" Type="http://schemas.openxmlformats.org/officeDocument/2006/relationships/image" Target="../media/image59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8.bin"/><Relationship Id="rId12" Type="http://schemas.openxmlformats.org/officeDocument/2006/relationships/image" Target="../media/image56.emf"/><Relationship Id="rId17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8.emf"/><Relationship Id="rId20" Type="http://schemas.openxmlformats.org/officeDocument/2006/relationships/image" Target="../media/image60.e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50.bin"/><Relationship Id="rId5" Type="http://schemas.openxmlformats.org/officeDocument/2006/relationships/image" Target="../media/image53.emf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55.emf"/><Relationship Id="rId19" Type="http://schemas.openxmlformats.org/officeDocument/2006/relationships/oleObject" Target="../embeddings/oleObject54.bin"/><Relationship Id="rId4" Type="http://schemas.openxmlformats.org/officeDocument/2006/relationships/oleObject" Target="../embeddings/oleObject47.bin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5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0.png"/><Relationship Id="rId3" Type="http://schemas.openxmlformats.org/officeDocument/2006/relationships/image" Target="../media/image11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0.png"/><Relationship Id="rId5" Type="http://schemas.openxmlformats.org/officeDocument/2006/relationships/image" Target="../media/image1490.png"/><Relationship Id="rId4" Type="http://schemas.openxmlformats.org/officeDocument/2006/relationships/image" Target="../media/image148.png"/><Relationship Id="rId9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13" Type="http://schemas.openxmlformats.org/officeDocument/2006/relationships/oleObject" Target="../embeddings/oleObject59.bin"/><Relationship Id="rId18" Type="http://schemas.openxmlformats.org/officeDocument/2006/relationships/image" Target="../media/image67.emf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63.bin"/><Relationship Id="rId7" Type="http://schemas.openxmlformats.org/officeDocument/2006/relationships/oleObject" Target="../embeddings/oleObject56.bin"/><Relationship Id="rId12" Type="http://schemas.openxmlformats.org/officeDocument/2006/relationships/image" Target="../media/image64.emf"/><Relationship Id="rId17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6.emf"/><Relationship Id="rId20" Type="http://schemas.openxmlformats.org/officeDocument/2006/relationships/image" Target="../media/image68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0.emf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61.emf"/><Relationship Id="rId15" Type="http://schemas.openxmlformats.org/officeDocument/2006/relationships/oleObject" Target="../embeddings/oleObject60.bin"/><Relationship Id="rId23" Type="http://schemas.openxmlformats.org/officeDocument/2006/relationships/image" Target="../media/image71.png"/><Relationship Id="rId10" Type="http://schemas.openxmlformats.org/officeDocument/2006/relationships/image" Target="../media/image63.emf"/><Relationship Id="rId19" Type="http://schemas.openxmlformats.org/officeDocument/2006/relationships/oleObject" Target="../embeddings/oleObject62.bin"/><Relationship Id="rId4" Type="http://schemas.openxmlformats.org/officeDocument/2006/relationships/oleObject" Target="../embeddings/oleObject55.bin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65.emf"/><Relationship Id="rId22" Type="http://schemas.openxmlformats.org/officeDocument/2006/relationships/image" Target="../media/image6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11.png"/><Relationship Id="rId7" Type="http://schemas.openxmlformats.org/officeDocument/2006/relationships/image" Target="../media/image1040.png"/><Relationship Id="rId12" Type="http://schemas.openxmlformats.org/officeDocument/2006/relationships/image" Target="../media/image10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0.png"/><Relationship Id="rId11" Type="http://schemas.openxmlformats.org/officeDocument/2006/relationships/image" Target="../media/image74.emf"/><Relationship Id="rId5" Type="http://schemas.openxmlformats.org/officeDocument/2006/relationships/image" Target="../media/image1020.png"/><Relationship Id="rId10" Type="http://schemas.openxmlformats.org/officeDocument/2006/relationships/image" Target="../media/image1070.png"/><Relationship Id="rId4" Type="http://schemas.openxmlformats.org/officeDocument/2006/relationships/image" Target="../media/image1010.png"/><Relationship Id="rId9" Type="http://schemas.openxmlformats.org/officeDocument/2006/relationships/image" Target="../media/image10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1.png"/><Relationship Id="rId7" Type="http://schemas.openxmlformats.org/officeDocument/2006/relationships/image" Target="../media/image10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0.png"/><Relationship Id="rId5" Type="http://schemas.openxmlformats.org/officeDocument/2006/relationships/image" Target="../media/image1020.png"/><Relationship Id="rId10" Type="http://schemas.openxmlformats.org/officeDocument/2006/relationships/image" Target="../media/image75.emf"/><Relationship Id="rId4" Type="http://schemas.openxmlformats.org/officeDocument/2006/relationships/image" Target="../media/image1010.png"/><Relationship Id="rId9" Type="http://schemas.openxmlformats.org/officeDocument/2006/relationships/image" Target="../media/image1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image" Target="../media/image84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5.emf"/><Relationship Id="rId12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.png"/><Relationship Id="rId11" Type="http://schemas.openxmlformats.org/officeDocument/2006/relationships/image" Target="../media/image83.emf"/><Relationship Id="rId5" Type="http://schemas.openxmlformats.org/officeDocument/2006/relationships/image" Target="../media/image82.emf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87.emf"/><Relationship Id="rId14" Type="http://schemas.openxmlformats.org/officeDocument/2006/relationships/image" Target="../media/image8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.png"/><Relationship Id="rId5" Type="http://schemas.openxmlformats.org/officeDocument/2006/relationships/image" Target="../media/image89.emf"/><Relationship Id="rId4" Type="http://schemas.openxmlformats.org/officeDocument/2006/relationships/oleObject" Target="../embeddings/oleObject6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94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98.jpeg"/><Relationship Id="rId11" Type="http://schemas.openxmlformats.org/officeDocument/2006/relationships/image" Target="../media/image11.png"/><Relationship Id="rId5" Type="http://schemas.openxmlformats.org/officeDocument/2006/relationships/image" Target="../media/image95.emf"/><Relationship Id="rId10" Type="http://schemas.openxmlformats.org/officeDocument/2006/relationships/image" Target="../media/image97.emf"/><Relationship Id="rId4" Type="http://schemas.openxmlformats.org/officeDocument/2006/relationships/oleObject" Target="../embeddings/oleObject70.bin"/><Relationship Id="rId9" Type="http://schemas.openxmlformats.org/officeDocument/2006/relationships/oleObject" Target="../embeddings/oleObject72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102.emf"/><Relationship Id="rId18" Type="http://schemas.openxmlformats.org/officeDocument/2006/relationships/image" Target="../media/image1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9.emf"/><Relationship Id="rId12" Type="http://schemas.openxmlformats.org/officeDocument/2006/relationships/oleObject" Target="../embeddings/oleObject77.bin"/><Relationship Id="rId17" Type="http://schemas.openxmlformats.org/officeDocument/2006/relationships/image" Target="../media/image104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9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101.emf"/><Relationship Id="rId5" Type="http://schemas.openxmlformats.org/officeDocument/2006/relationships/image" Target="../media/image69.emf"/><Relationship Id="rId15" Type="http://schemas.openxmlformats.org/officeDocument/2006/relationships/image" Target="../media/image103.e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100.emf"/><Relationship Id="rId14" Type="http://schemas.openxmlformats.org/officeDocument/2006/relationships/oleObject" Target="../embeddings/oleObject7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.png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80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16.emf"/><Relationship Id="rId4" Type="http://schemas.openxmlformats.org/officeDocument/2006/relationships/image" Target="../media/image11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oleObject" Target="../embeddings/oleObject85.bin"/><Relationship Id="rId18" Type="http://schemas.openxmlformats.org/officeDocument/2006/relationships/image" Target="../media/image114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82.bin"/><Relationship Id="rId12" Type="http://schemas.openxmlformats.org/officeDocument/2006/relationships/image" Target="../media/image111.emf"/><Relationship Id="rId17" Type="http://schemas.openxmlformats.org/officeDocument/2006/relationships/oleObject" Target="../embeddings/oleObject8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3.e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8.emf"/><Relationship Id="rId11" Type="http://schemas.openxmlformats.org/officeDocument/2006/relationships/oleObject" Target="../embeddings/oleObject84.bin"/><Relationship Id="rId5" Type="http://schemas.openxmlformats.org/officeDocument/2006/relationships/oleObject" Target="../embeddings/oleObject81.bin"/><Relationship Id="rId15" Type="http://schemas.openxmlformats.org/officeDocument/2006/relationships/oleObject" Target="../embeddings/oleObject86.bin"/><Relationship Id="rId10" Type="http://schemas.openxmlformats.org/officeDocument/2006/relationships/image" Target="../media/image110.emf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83.bin"/><Relationship Id="rId14" Type="http://schemas.openxmlformats.org/officeDocument/2006/relationships/image" Target="../media/image1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8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emf"/><Relationship Id="rId3" Type="http://schemas.openxmlformats.org/officeDocument/2006/relationships/image" Target="../media/image11.png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23.emf"/><Relationship Id="rId11" Type="http://schemas.openxmlformats.org/officeDocument/2006/relationships/image" Target="../media/image125.emf"/><Relationship Id="rId5" Type="http://schemas.openxmlformats.org/officeDocument/2006/relationships/oleObject" Target="../embeddings/oleObject90.bin"/><Relationship Id="rId10" Type="http://schemas.openxmlformats.org/officeDocument/2006/relationships/oleObject" Target="../embeddings/oleObject92.bin"/><Relationship Id="rId4" Type="http://schemas.openxmlformats.org/officeDocument/2006/relationships/image" Target="../media/image126.png"/><Relationship Id="rId9" Type="http://schemas.openxmlformats.org/officeDocument/2006/relationships/image" Target="../media/image1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2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emf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22.emf"/><Relationship Id="rId5" Type="http://schemas.openxmlformats.org/officeDocument/2006/relationships/image" Target="../media/image19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1.emf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31.png"/><Relationship Id="rId9" Type="http://schemas.openxmlformats.org/officeDocument/2006/relationships/image" Target="../media/image1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NUL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.png"/><Relationship Id="rId7" Type="http://schemas.openxmlformats.org/officeDocument/2006/relationships/image" Target="NUL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37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93.bin"/><Relationship Id="rId9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8.png"/><Relationship Id="rId7" Type="http://schemas.openxmlformats.org/officeDocument/2006/relationships/image" Target="NUL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../media/image11.pn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12" Type="http://schemas.openxmlformats.org/officeDocument/2006/relationships/image" Target="../media/image2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24.emf"/><Relationship Id="rId10" Type="http://schemas.openxmlformats.org/officeDocument/2006/relationships/image" Target="../media/image26.emf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0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9.png"/><Relationship Id="rId7" Type="http://schemas.openxmlformats.org/officeDocument/2006/relationships/image" Target="../media/image14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47.emf"/><Relationship Id="rId4" Type="http://schemas.openxmlformats.org/officeDocument/2006/relationships/oleObject" Target="../embeddings/oleObject94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2" Type="http://schemas.openxmlformats.org/officeDocument/2006/relationships/image" Target="../media/image15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oleObject" Target="../embeddings/oleObject26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2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28.emf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8.emf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36.emf"/><Relationship Id="rId18" Type="http://schemas.openxmlformats.org/officeDocument/2006/relationships/oleObject" Target="../embeddings/oleObject34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2.emf"/><Relationship Id="rId7" Type="http://schemas.openxmlformats.org/officeDocument/2006/relationships/image" Target="../media/image37.png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30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11" Type="http://schemas.openxmlformats.org/officeDocument/2006/relationships/image" Target="../media/image35.emf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8.emf"/><Relationship Id="rId10" Type="http://schemas.openxmlformats.org/officeDocument/2006/relationships/oleObject" Target="../embeddings/oleObject30.bin"/><Relationship Id="rId19" Type="http://schemas.openxmlformats.org/officeDocument/2006/relationships/image" Target="../media/image31.emf"/><Relationship Id="rId4" Type="http://schemas.openxmlformats.org/officeDocument/2006/relationships/image" Target="../media/image11.png"/><Relationship Id="rId9" Type="http://schemas.openxmlformats.org/officeDocument/2006/relationships/image" Target="../media/image34.emf"/><Relationship Id="rId14" Type="http://schemas.openxmlformats.org/officeDocument/2006/relationships/oleObject" Target="../embeddings/oleObject3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11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1.tiff"/><Relationship Id="rId4" Type="http://schemas.openxmlformats.org/officeDocument/2006/relationships/image" Target="../media/image40.tiff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42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21" name="Object 2"/>
          <p:cNvGraphicFramePr>
            <a:graphicFrameLocks noChangeAspect="1"/>
          </p:cNvGraphicFramePr>
          <p:nvPr/>
        </p:nvGraphicFramePr>
        <p:xfrm>
          <a:off x="1876425" y="2543175"/>
          <a:ext cx="48688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38" name="Equation" r:id="rId5" imgW="2679700" imgH="241300" progId="Equation.3">
                  <p:embed/>
                </p:oleObj>
              </mc:Choice>
              <mc:Fallback>
                <p:oleObj name="Equation" r:id="rId5" imgW="2679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425" y="2543175"/>
                        <a:ext cx="486886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04" y="152400"/>
            <a:ext cx="8686800" cy="1219200"/>
          </a:xfrm>
        </p:spPr>
        <p:txBody>
          <a:bodyPr/>
          <a:lstStyle/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Quantum Model: a look at what happens in the Center of Mass reference system (kinematics)</a:t>
            </a:r>
            <a:endParaRPr lang="en-GB" sz="28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113159" y="5178425"/>
          <a:ext cx="8923337" cy="1274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39" name="Equation" r:id="rId7" imgW="4432300" imgH="635000" progId="Equation.3">
                  <p:embed/>
                </p:oleObj>
              </mc:Choice>
              <mc:Fallback>
                <p:oleObj name="Equation" r:id="rId7" imgW="44323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159" y="5178425"/>
                        <a:ext cx="8923337" cy="12747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725" name="Connettore 2 2"/>
          <p:cNvCxnSpPr>
            <a:cxnSpLocks noChangeShapeType="1"/>
          </p:cNvCxnSpPr>
          <p:nvPr/>
        </p:nvCxnSpPr>
        <p:spPr bwMode="auto">
          <a:xfrm>
            <a:off x="755650" y="2205038"/>
            <a:ext cx="30956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30726" name="Object 2"/>
          <p:cNvGraphicFramePr>
            <a:graphicFrameLocks noChangeAspect="1"/>
          </p:cNvGraphicFramePr>
          <p:nvPr/>
        </p:nvGraphicFramePr>
        <p:xfrm>
          <a:off x="2068513" y="1527175"/>
          <a:ext cx="346075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40" name="Equation" r:id="rId9" imgW="190500" imgH="215900" progId="Equation.3">
                  <p:embed/>
                </p:oleObj>
              </mc:Choice>
              <mc:Fallback>
                <p:oleObj name="Equation" r:id="rId9" imgW="190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8513" y="1527175"/>
                        <a:ext cx="346075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7" name="Figura a mano libera 10"/>
          <p:cNvSpPr>
            <a:spLocks/>
          </p:cNvSpPr>
          <p:nvPr/>
        </p:nvSpPr>
        <p:spPr bwMode="auto">
          <a:xfrm rot="-1958928">
            <a:off x="4090988" y="1687513"/>
            <a:ext cx="1139825" cy="419100"/>
          </a:xfrm>
          <a:custGeom>
            <a:avLst/>
            <a:gdLst>
              <a:gd name="T0" fmla="*/ 0 w 1139113"/>
              <a:gd name="T1" fmla="*/ 223662 h 419009"/>
              <a:gd name="T2" fmla="*/ 53099 w 1139113"/>
              <a:gd name="T3" fmla="*/ 131567 h 419009"/>
              <a:gd name="T4" fmla="*/ 146019 w 1139113"/>
              <a:gd name="T5" fmla="*/ 65778 h 419009"/>
              <a:gd name="T6" fmla="*/ 172569 w 1139113"/>
              <a:gd name="T7" fmla="*/ 26320 h 419009"/>
              <a:gd name="T8" fmla="*/ 225666 w 1139113"/>
              <a:gd name="T9" fmla="*/ 13160 h 419009"/>
              <a:gd name="T10" fmla="*/ 265490 w 1139113"/>
              <a:gd name="T11" fmla="*/ 0 h 419009"/>
              <a:gd name="T12" fmla="*/ 345136 w 1139113"/>
              <a:gd name="T13" fmla="*/ 13160 h 419009"/>
              <a:gd name="T14" fmla="*/ 398236 w 1139113"/>
              <a:gd name="T15" fmla="*/ 92098 h 419009"/>
              <a:gd name="T16" fmla="*/ 424784 w 1139113"/>
              <a:gd name="T17" fmla="*/ 131567 h 419009"/>
              <a:gd name="T18" fmla="*/ 451333 w 1139113"/>
              <a:gd name="T19" fmla="*/ 210517 h 419009"/>
              <a:gd name="T20" fmla="*/ 477882 w 1139113"/>
              <a:gd name="T21" fmla="*/ 249975 h 419009"/>
              <a:gd name="T22" fmla="*/ 504432 w 1139113"/>
              <a:gd name="T23" fmla="*/ 302608 h 419009"/>
              <a:gd name="T24" fmla="*/ 544254 w 1139113"/>
              <a:gd name="T25" fmla="*/ 315758 h 419009"/>
              <a:gd name="T26" fmla="*/ 623902 w 1139113"/>
              <a:gd name="T27" fmla="*/ 368393 h 419009"/>
              <a:gd name="T28" fmla="*/ 663725 w 1139113"/>
              <a:gd name="T29" fmla="*/ 394702 h 419009"/>
              <a:gd name="T30" fmla="*/ 769921 w 1139113"/>
              <a:gd name="T31" fmla="*/ 421011 h 419009"/>
              <a:gd name="T32" fmla="*/ 955763 w 1139113"/>
              <a:gd name="T33" fmla="*/ 394702 h 419009"/>
              <a:gd name="T34" fmla="*/ 995587 w 1139113"/>
              <a:gd name="T35" fmla="*/ 368393 h 419009"/>
              <a:gd name="T36" fmla="*/ 1101783 w 1139113"/>
              <a:gd name="T37" fmla="*/ 289455 h 419009"/>
              <a:gd name="T38" fmla="*/ 1141606 w 1139113"/>
              <a:gd name="T39" fmla="*/ 263135 h 419009"/>
              <a:gd name="T40" fmla="*/ 1154880 w 1139113"/>
              <a:gd name="T41" fmla="*/ 236815 h 41900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39113" h="419009">
                <a:moveTo>
                  <a:pt x="0" y="222599"/>
                </a:moveTo>
                <a:cubicBezTo>
                  <a:pt x="17458" y="192046"/>
                  <a:pt x="30392" y="158419"/>
                  <a:pt x="52373" y="130940"/>
                </a:cubicBezTo>
                <a:cubicBezTo>
                  <a:pt x="61654" y="119339"/>
                  <a:pt x="126741" y="76994"/>
                  <a:pt x="144026" y="65470"/>
                </a:cubicBezTo>
                <a:cubicBezTo>
                  <a:pt x="152755" y="52376"/>
                  <a:pt x="157119" y="34918"/>
                  <a:pt x="170212" y="26188"/>
                </a:cubicBezTo>
                <a:cubicBezTo>
                  <a:pt x="185184" y="16206"/>
                  <a:pt x="205282" y="18038"/>
                  <a:pt x="222585" y="13094"/>
                </a:cubicBezTo>
                <a:cubicBezTo>
                  <a:pt x="235856" y="9302"/>
                  <a:pt x="248772" y="4365"/>
                  <a:pt x="261865" y="0"/>
                </a:cubicBezTo>
                <a:cubicBezTo>
                  <a:pt x="288051" y="4365"/>
                  <a:pt x="318676" y="-2131"/>
                  <a:pt x="340424" y="13094"/>
                </a:cubicBezTo>
                <a:cubicBezTo>
                  <a:pt x="366208" y="31144"/>
                  <a:pt x="375340" y="65470"/>
                  <a:pt x="392798" y="91658"/>
                </a:cubicBezTo>
                <a:cubicBezTo>
                  <a:pt x="401527" y="104752"/>
                  <a:pt x="414008" y="116011"/>
                  <a:pt x="418984" y="130940"/>
                </a:cubicBezTo>
                <a:cubicBezTo>
                  <a:pt x="427713" y="157128"/>
                  <a:pt x="429859" y="186536"/>
                  <a:pt x="445171" y="209505"/>
                </a:cubicBezTo>
                <a:cubicBezTo>
                  <a:pt x="453900" y="222599"/>
                  <a:pt x="463550" y="235124"/>
                  <a:pt x="471357" y="248787"/>
                </a:cubicBezTo>
                <a:cubicBezTo>
                  <a:pt x="481041" y="265735"/>
                  <a:pt x="483742" y="287360"/>
                  <a:pt x="497544" y="301163"/>
                </a:cubicBezTo>
                <a:cubicBezTo>
                  <a:pt x="507303" y="310922"/>
                  <a:pt x="524759" y="307554"/>
                  <a:pt x="536823" y="314257"/>
                </a:cubicBezTo>
                <a:cubicBezTo>
                  <a:pt x="564335" y="329542"/>
                  <a:pt x="589196" y="349174"/>
                  <a:pt x="615383" y="366633"/>
                </a:cubicBezTo>
                <a:cubicBezTo>
                  <a:pt x="628476" y="375362"/>
                  <a:pt x="639396" y="389004"/>
                  <a:pt x="654663" y="392821"/>
                </a:cubicBezTo>
                <a:lnTo>
                  <a:pt x="759409" y="419009"/>
                </a:lnTo>
                <a:cubicBezTo>
                  <a:pt x="820511" y="410280"/>
                  <a:pt x="882633" y="406959"/>
                  <a:pt x="942714" y="392821"/>
                </a:cubicBezTo>
                <a:cubicBezTo>
                  <a:pt x="958032" y="389217"/>
                  <a:pt x="969268" y="375889"/>
                  <a:pt x="981994" y="366633"/>
                </a:cubicBezTo>
                <a:cubicBezTo>
                  <a:pt x="1017291" y="340961"/>
                  <a:pt x="1050426" y="312280"/>
                  <a:pt x="1086740" y="288069"/>
                </a:cubicBezTo>
                <a:cubicBezTo>
                  <a:pt x="1099833" y="279340"/>
                  <a:pt x="1114893" y="273009"/>
                  <a:pt x="1126020" y="261881"/>
                </a:cubicBezTo>
                <a:cubicBezTo>
                  <a:pt x="1132921" y="254980"/>
                  <a:pt x="1134749" y="244422"/>
                  <a:pt x="1139113" y="23569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30728" name="Connettore 7 15"/>
          <p:cNvCxnSpPr>
            <a:cxnSpLocks noChangeShapeType="1"/>
            <a:endCxn id="30727" idx="0"/>
          </p:cNvCxnSpPr>
          <p:nvPr/>
        </p:nvCxnSpPr>
        <p:spPr bwMode="auto">
          <a:xfrm rot="10800000" flipV="1">
            <a:off x="4187825" y="2060575"/>
            <a:ext cx="1247775" cy="153988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5B9BD5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30729" name="Object 2"/>
          <p:cNvGraphicFramePr>
            <a:graphicFrameLocks noChangeAspect="1"/>
          </p:cNvGraphicFramePr>
          <p:nvPr/>
        </p:nvGraphicFramePr>
        <p:xfrm>
          <a:off x="4502150" y="1495425"/>
          <a:ext cx="4857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41" name="Equation" r:id="rId11" imgW="266700" imgH="203200" progId="Equation.3">
                  <p:embed/>
                </p:oleObj>
              </mc:Choice>
              <mc:Fallback>
                <p:oleObj name="Equation" r:id="rId11" imgW="266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1495425"/>
                        <a:ext cx="48577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0" name="Rectangle 2"/>
          <p:cNvSpPr txBox="1">
            <a:spLocks noChangeArrowheads="1"/>
          </p:cNvSpPr>
          <p:nvPr/>
        </p:nvSpPr>
        <p:spPr bwMode="auto">
          <a:xfrm>
            <a:off x="6300788" y="1628775"/>
            <a:ext cx="1835150" cy="858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Lab ref.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30731" name="Object 2"/>
          <p:cNvGraphicFramePr>
            <a:graphicFrameLocks noChangeAspect="1"/>
          </p:cNvGraphicFramePr>
          <p:nvPr/>
        </p:nvGraphicFramePr>
        <p:xfrm>
          <a:off x="2555875" y="3249613"/>
          <a:ext cx="34607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42" name="Equation" r:id="rId13" imgW="190500" imgH="254000" progId="Equation.3">
                  <p:embed/>
                </p:oleObj>
              </mc:Choice>
              <mc:Fallback>
                <p:oleObj name="Equation" r:id="rId13" imgW="1905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249613"/>
                        <a:ext cx="34607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2" name="Object 2"/>
          <p:cNvGraphicFramePr>
            <a:graphicFrameLocks noChangeAspect="1"/>
          </p:cNvGraphicFramePr>
          <p:nvPr/>
        </p:nvGraphicFramePr>
        <p:xfrm>
          <a:off x="4397672" y="3284538"/>
          <a:ext cx="1614488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43" name="Equation" r:id="rId15" imgW="889000" imgH="241300" progId="Equation.3">
                  <p:embed/>
                </p:oleObj>
              </mc:Choice>
              <mc:Fallback>
                <p:oleObj name="Equation" r:id="rId15" imgW="8890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7672" y="3284538"/>
                        <a:ext cx="1614488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733" name="Connettore 2 2"/>
          <p:cNvCxnSpPr>
            <a:cxnSpLocks noChangeShapeType="1"/>
          </p:cNvCxnSpPr>
          <p:nvPr/>
        </p:nvCxnSpPr>
        <p:spPr bwMode="auto">
          <a:xfrm>
            <a:off x="3205163" y="4005263"/>
            <a:ext cx="5746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0734" name="Connettore 7 15"/>
          <p:cNvCxnSpPr>
            <a:cxnSpLocks noChangeShapeType="1"/>
          </p:cNvCxnSpPr>
          <p:nvPr/>
        </p:nvCxnSpPr>
        <p:spPr bwMode="auto">
          <a:xfrm rot="10800000" flipV="1">
            <a:off x="4284663" y="3789363"/>
            <a:ext cx="3095625" cy="2254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5B9BD5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735" name="Rectangle 2"/>
          <p:cNvSpPr txBox="1">
            <a:spLocks noChangeArrowheads="1"/>
          </p:cNvSpPr>
          <p:nvPr/>
        </p:nvSpPr>
        <p:spPr bwMode="auto">
          <a:xfrm>
            <a:off x="6553200" y="3500438"/>
            <a:ext cx="1835150" cy="86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c.m. ref.</a:t>
            </a:r>
            <a:endParaRPr lang="en-GB" sz="2800" b="1">
              <a:latin typeface="Comic Sans MS" charset="0"/>
            </a:endParaRPr>
          </a:p>
        </p:txBody>
      </p:sp>
      <p:sp>
        <p:nvSpPr>
          <p:cNvPr id="30736" name="Rectangle 2"/>
          <p:cNvSpPr txBox="1">
            <a:spLocks noChangeArrowheads="1"/>
          </p:cNvSpPr>
          <p:nvPr/>
        </p:nvSpPr>
        <p:spPr bwMode="auto">
          <a:xfrm>
            <a:off x="2195513" y="4365625"/>
            <a:ext cx="4392612" cy="8588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Recall some Basics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30737" name="Object 2"/>
          <p:cNvGraphicFramePr>
            <a:graphicFrameLocks noChangeAspect="1"/>
          </p:cNvGraphicFramePr>
          <p:nvPr/>
        </p:nvGraphicFramePr>
        <p:xfrm>
          <a:off x="6450013" y="4186238"/>
          <a:ext cx="20796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44" name="Equation" r:id="rId17" imgW="1143000" imgH="254000" progId="Equation.3">
                  <p:embed/>
                </p:oleObj>
              </mc:Choice>
              <mc:Fallback>
                <p:oleObj name="Equation" r:id="rId17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0013" y="4186238"/>
                        <a:ext cx="207962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11653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051720" y="3284984"/>
          <a:ext cx="56991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2" name="Equation" r:id="rId4" imgW="2832100" imgH="495300" progId="Equation.3">
                  <p:embed/>
                </p:oleObj>
              </mc:Choice>
              <mc:Fallback>
                <p:oleObj name="Equation" r:id="rId4" imgW="2832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284984"/>
                        <a:ext cx="5699125" cy="99060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0683943"/>
              </p:ext>
            </p:extLst>
          </p:nvPr>
        </p:nvGraphicFramePr>
        <p:xfrm>
          <a:off x="1907704" y="188640"/>
          <a:ext cx="4973083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3" name="Equation" r:id="rId6" imgW="2527300" imgH="508000" progId="Equation.3">
                  <p:embed/>
                </p:oleObj>
              </mc:Choice>
              <mc:Fallback>
                <p:oleObj name="Equation" r:id="rId6" imgW="2527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88640"/>
                        <a:ext cx="4973083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432069"/>
              </p:ext>
            </p:extLst>
          </p:nvPr>
        </p:nvGraphicFramePr>
        <p:xfrm>
          <a:off x="1712913" y="1268760"/>
          <a:ext cx="4822825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4" name="Equation" r:id="rId8" imgW="2451100" imgH="444500" progId="Equation.3">
                  <p:embed/>
                </p:oleObj>
              </mc:Choice>
              <mc:Fallback>
                <p:oleObj name="Equation" r:id="rId8" imgW="24511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913" y="1268760"/>
                        <a:ext cx="4822825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556481"/>
              </p:ext>
            </p:extLst>
          </p:nvPr>
        </p:nvGraphicFramePr>
        <p:xfrm>
          <a:off x="6915150" y="1340768"/>
          <a:ext cx="13208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5" name="Equation" r:id="rId10" imgW="609600" imgH="215900" progId="Equation.3">
                  <p:embed/>
                </p:oleObj>
              </mc:Choice>
              <mc:Fallback>
                <p:oleObj name="Equation" r:id="rId10" imgW="609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15150" y="1340768"/>
                        <a:ext cx="1320800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276173"/>
              </p:ext>
            </p:extLst>
          </p:nvPr>
        </p:nvGraphicFramePr>
        <p:xfrm>
          <a:off x="1187624" y="2780928"/>
          <a:ext cx="4787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6" name="Equation" r:id="rId12" imgW="2209800" imgH="203200" progId="Equation.3">
                  <p:embed/>
                </p:oleObj>
              </mc:Choice>
              <mc:Fallback>
                <p:oleObj name="Equation" r:id="rId12" imgW="2209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87624" y="2780928"/>
                        <a:ext cx="47879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reccia giù 1"/>
          <p:cNvSpPr>
            <a:spLocks noChangeArrowheads="1"/>
          </p:cNvSpPr>
          <p:nvPr/>
        </p:nvSpPr>
        <p:spPr bwMode="auto">
          <a:xfrm>
            <a:off x="4427984" y="4365104"/>
            <a:ext cx="484188" cy="648072"/>
          </a:xfrm>
          <a:prstGeom prst="downArrow">
            <a:avLst>
              <a:gd name="adj1" fmla="val 50000"/>
              <a:gd name="adj2" fmla="val 499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5292080" y="4509120"/>
          <a:ext cx="76200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7" name="Equation" r:id="rId14" imgW="419100" imgH="203200" progId="Equation.3">
                  <p:embed/>
                </p:oleObj>
              </mc:Choice>
              <mc:Fallback>
                <p:oleObj name="Equation" r:id="rId14" imgW="419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509120"/>
                        <a:ext cx="762000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3561854" y="5013176"/>
          <a:ext cx="475456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7168" name="Equation" r:id="rId16" imgW="2362200" imgH="469900" progId="Equation.3">
                  <p:embed/>
                </p:oleObj>
              </mc:Choice>
              <mc:Fallback>
                <p:oleObj name="Equation" r:id="rId16" imgW="23622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1854" y="5013176"/>
                        <a:ext cx="4754562" cy="939800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270566" y="6453336"/>
            <a:ext cx="276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i="1"/>
              <a:t>notation warning h</a:t>
            </a:r>
            <a:r>
              <a:rPr lang="it-IT" sz="1800" i="1">
                <a:latin typeface="Symbol" charset="2"/>
                <a:cs typeface="Symbol" charset="2"/>
              </a:rPr>
              <a:t>n</a:t>
            </a:r>
            <a:r>
              <a:rPr lang="it-IT" sz="1800" i="1" baseline="-25000"/>
              <a:t>x</a:t>
            </a:r>
            <a:r>
              <a:rPr lang="it-IT" sz="1800" i="1"/>
              <a:t> = E</a:t>
            </a:r>
            <a:r>
              <a:rPr lang="it-IT" sz="1800" i="1" baseline="-25000"/>
              <a:t>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5496" y="5949280"/>
                <a:ext cx="4342535" cy="888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it-IT"/>
                  <a:t>cos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e>
                      <m: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mr-IN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>
                                <a:latin typeface="Cambria Math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𝑡𝑎𝑛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𝜗</m:t>
                            </m:r>
                          </m:e>
                        </m:rad>
                        <m:r>
                          <a:rPr lang="it-IT" b="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𝑐𝑚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radPr>
                              <m:deg/>
                              <m:e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𝛾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𝑐𝑚</m:t>
                                    </m:r>
                                  </m:sub>
                                  <m:sup>
                                    <m:r>
                                      <a:rPr lang="it-IT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it-IT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</m:t>
                                </m:r>
                              </m:e>
                            </m:rad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num>
                      <m:den>
                        <m:r>
                          <a:rPr lang="it-IT" b="0" i="1">
                            <a:latin typeface="Cambria Math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𝑐𝑚</m:t>
                            </m:r>
                          </m:sub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949280"/>
                <a:ext cx="4342535" cy="888513"/>
              </a:xfrm>
              <a:prstGeom prst="rect">
                <a:avLst/>
              </a:prstGeom>
              <a:blipFill rotWithShape="0">
                <a:blip r:embed="rId18"/>
                <a:stretch>
                  <a:fillRect l="-4354" b="-4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07879" y="1806049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/>
              <a:t>general solution</a:t>
            </a:r>
          </a:p>
          <a:p>
            <a:r>
              <a:rPr lang="en-US" sz="1800" i="1"/>
              <a:t>see below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 bwMode="auto">
          <a:xfrm>
            <a:off x="419100" y="2452380"/>
            <a:ext cx="0" cy="37129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 descr="A picture containing clock&#10;&#10;Description automatically generated">
            <a:extLst>
              <a:ext uri="{FF2B5EF4-FFF2-40B4-BE49-F238E27FC236}">
                <a16:creationId xmlns:a16="http://schemas.microsoft.com/office/drawing/2014/main" id="{E845FFB6-3BBA-AB4E-8343-5B8813C5E9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38763" y="2748881"/>
            <a:ext cx="2547333" cy="4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2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reccia giù 1"/>
          <p:cNvSpPr>
            <a:spLocks noChangeArrowheads="1"/>
          </p:cNvSpPr>
          <p:nvPr/>
        </p:nvSpPr>
        <p:spPr bwMode="auto">
          <a:xfrm>
            <a:off x="4140200" y="1268760"/>
            <a:ext cx="484188" cy="1152525"/>
          </a:xfrm>
          <a:prstGeom prst="downArrow">
            <a:avLst>
              <a:gd name="adj1" fmla="val 50000"/>
              <a:gd name="adj2" fmla="val 4992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4096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588659"/>
              </p:ext>
            </p:extLst>
          </p:nvPr>
        </p:nvGraphicFramePr>
        <p:xfrm>
          <a:off x="2659931" y="2565400"/>
          <a:ext cx="342423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4" name="Equation" r:id="rId4" imgW="1701800" imgH="571500" progId="Equation.3">
                  <p:embed/>
                </p:oleObj>
              </mc:Choice>
              <mc:Fallback>
                <p:oleObj name="Equation" r:id="rId4" imgW="17018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31" y="2565400"/>
                        <a:ext cx="3424237" cy="1143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2"/>
          <p:cNvSpPr txBox="1">
            <a:spLocks noChangeArrowheads="1"/>
          </p:cNvSpPr>
          <p:nvPr/>
        </p:nvSpPr>
        <p:spPr bwMode="auto">
          <a:xfrm>
            <a:off x="683568" y="5085184"/>
            <a:ext cx="6048375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Thomson regime </a:t>
            </a:r>
            <a:r>
              <a:rPr lang="it-IT" sz="2800" b="1">
                <a:latin typeface="Symbol" charset="0"/>
                <a:cs typeface="Symbol" charset="0"/>
              </a:rPr>
              <a:t>D</a:t>
            </a:r>
            <a:r>
              <a:rPr lang="it-IT" sz="2800" b="1">
                <a:latin typeface="Comic Sans MS" charset="0"/>
              </a:rPr>
              <a:t>=0 no recoil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40967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8" name="Object 2"/>
          <p:cNvGraphicFramePr>
            <a:graphicFrameLocks noChangeAspect="1"/>
          </p:cNvGraphicFramePr>
          <p:nvPr/>
        </p:nvGraphicFramePr>
        <p:xfrm>
          <a:off x="971600" y="1700808"/>
          <a:ext cx="715962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5" name="Equation" r:id="rId7" imgW="393700" imgH="190500" progId="Equation.3">
                  <p:embed/>
                </p:oleObj>
              </mc:Choice>
              <mc:Fallback>
                <p:oleObj name="Equation" r:id="rId7" imgW="3937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700808"/>
                        <a:ext cx="715962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0" name="Object 3"/>
          <p:cNvGraphicFramePr>
            <a:graphicFrameLocks noChangeAspect="1"/>
          </p:cNvGraphicFramePr>
          <p:nvPr/>
        </p:nvGraphicFramePr>
        <p:xfrm>
          <a:off x="1287463" y="5868988"/>
          <a:ext cx="4319587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6" name="Equation" r:id="rId9" imgW="2146300" imgH="292100" progId="Equation.3">
                  <p:embed/>
                </p:oleObj>
              </mc:Choice>
              <mc:Fallback>
                <p:oleObj name="Equation" r:id="rId9" imgW="21463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63" y="5868988"/>
                        <a:ext cx="4319587" cy="5842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4860032" y="3929063"/>
          <a:ext cx="4165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7" name="Equation" r:id="rId11" imgW="2070100" imgH="469900" progId="Equation.3">
                  <p:embed/>
                </p:oleObj>
              </mc:Choice>
              <mc:Fallback>
                <p:oleObj name="Equation" r:id="rId11" imgW="2070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929063"/>
                        <a:ext cx="4165600" cy="939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07504" y="3789040"/>
            <a:ext cx="4896247" cy="108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Deep Compton regime</a:t>
            </a:r>
          </a:p>
          <a:p>
            <a:pPr algn="ctr"/>
            <a:r>
              <a:rPr lang="it-IT" sz="2800" b="1">
                <a:latin typeface="Comic Sans MS" charset="0"/>
              </a:rPr>
              <a:t>(</a:t>
            </a:r>
            <a:r>
              <a:rPr lang="it-IT" sz="2800" b="1">
                <a:latin typeface="Symbol" charset="0"/>
                <a:cs typeface="Symbol" charset="0"/>
              </a:rPr>
              <a:t>D</a:t>
            </a:r>
            <a:r>
              <a:rPr lang="it-IT" sz="2800" b="1">
                <a:latin typeface="Comic Sans MS" charset="0"/>
              </a:rPr>
              <a:t>&gt;&gt;1 recoil dominated)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6398641" y="5937250"/>
          <a:ext cx="2709863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8" name="Equation" r:id="rId13" imgW="1346200" imgH="444500" progId="Equation.3">
                  <p:embed/>
                </p:oleObj>
              </mc:Choice>
              <mc:Fallback>
                <p:oleObj name="Equation" r:id="rId13" imgW="1346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641" y="5937250"/>
                        <a:ext cx="2709863" cy="889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251520" y="2924944"/>
          <a:ext cx="184626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59" name="Equation" r:id="rId15" imgW="1016000" imgH="393700" progId="Equation.3">
                  <p:embed/>
                </p:oleObj>
              </mc:Choice>
              <mc:Fallback>
                <p:oleObj name="Equation" r:id="rId15" imgW="1016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2924944"/>
                        <a:ext cx="184626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2123728" y="1628800"/>
          <a:ext cx="16859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60" name="Equation" r:id="rId17" imgW="927100" imgH="254000" progId="Equation.3">
                  <p:embed/>
                </p:oleObj>
              </mc:Choice>
              <mc:Fallback>
                <p:oleObj name="Equation" r:id="rId17" imgW="927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628800"/>
                        <a:ext cx="168592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2411760" y="188640"/>
          <a:ext cx="38338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6761" name="Equation" r:id="rId19" imgW="1905000" imgH="469900" progId="Equation.3">
                  <p:embed/>
                </p:oleObj>
              </mc:Choice>
              <mc:Fallback>
                <p:oleObj name="Equation" r:id="rId19" imgW="1905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88640"/>
                        <a:ext cx="3833813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C13BD3A-932E-E848-B158-423D3FBE42F1}"/>
              </a:ext>
            </a:extLst>
          </p:cNvPr>
          <p:cNvSpPr txBox="1"/>
          <p:nvPr/>
        </p:nvSpPr>
        <p:spPr>
          <a:xfrm>
            <a:off x="1255763" y="2915652"/>
            <a:ext cx="17529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it-IT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685A31-EB77-5A44-90FC-B008EA31CC34}"/>
              </a:ext>
            </a:extLst>
          </p:cNvPr>
          <p:cNvSpPr txBox="1"/>
          <p:nvPr/>
        </p:nvSpPr>
        <p:spPr>
          <a:xfrm>
            <a:off x="8028384" y="5976422"/>
            <a:ext cx="17529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it-IT"/>
              <a:t>-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4026E-51EC-D048-8F87-EBE888B36150}"/>
              </a:ext>
            </a:extLst>
          </p:cNvPr>
          <p:cNvSpPr txBox="1"/>
          <p:nvPr/>
        </p:nvSpPr>
        <p:spPr>
          <a:xfrm>
            <a:off x="6444208" y="2813084"/>
            <a:ext cx="2610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h</a:t>
            </a:r>
            <a:r>
              <a:rPr lang="en-IT" i="1"/>
              <a:t>ead-on collision is</a:t>
            </a:r>
          </a:p>
          <a:p>
            <a:r>
              <a:rPr lang="en-IT" i="1"/>
              <a:t>at </a:t>
            </a:r>
            <a:r>
              <a:rPr lang="en-IT" i="1">
                <a:latin typeface="Symbol" pitchFamily="2" charset="2"/>
              </a:rPr>
              <a:t>a=p, </a:t>
            </a:r>
            <a:r>
              <a:rPr lang="en-IT" i="1">
                <a:latin typeface="+mj-lt"/>
              </a:rPr>
              <a:t>i.e.</a:t>
            </a:r>
            <a:r>
              <a:rPr lang="en-IT" i="1">
                <a:latin typeface="Symbol" pitchFamily="2" charset="2"/>
              </a:rPr>
              <a:t>  </a:t>
            </a:r>
            <a:r>
              <a:rPr lang="en-IT" i="1">
                <a:latin typeface="+mj-lt"/>
              </a:rPr>
              <a:t>f</a:t>
            </a:r>
            <a:r>
              <a:rPr lang="en-IT" i="1">
                <a:latin typeface="Symbol" pitchFamily="2" charset="2"/>
              </a:rPr>
              <a:t>(a)=1</a:t>
            </a:r>
          </a:p>
        </p:txBody>
      </p:sp>
    </p:spTree>
    <p:extLst>
      <p:ext uri="{BB962C8B-B14F-4D97-AF65-F5344CB8AC3E}">
        <p14:creationId xmlns:p14="http://schemas.microsoft.com/office/powerpoint/2010/main" val="16993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11560" y="116632"/>
            <a:ext cx="8126288" cy="10810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Recap</a:t>
            </a:r>
          </a:p>
          <a:p>
            <a:pPr algn="ctr"/>
            <a:r>
              <a:rPr lang="it-IT" sz="2800" b="1">
                <a:latin typeface="Comic Sans MS" charset="0"/>
              </a:rPr>
              <a:t>(exact analytical formula, no approximations)</a:t>
            </a:r>
            <a:endParaRPr lang="en-GB" sz="2800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24735" y="3501008"/>
                <a:ext cx="6213960" cy="8885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/>
                  <a:t>cos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e>
                      <m: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mr-IN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>
                                <a:latin typeface="Cambria Math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𝑡𝑎𝑛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𝜗</m:t>
                            </m:r>
                          </m:e>
                        </m:rad>
                        <m:r>
                          <a:rPr lang="it-IT" b="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𝑐𝑚</m:t>
                                </m:r>
                              </m:sub>
                            </m:sSub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𝑐𝑚</m:t>
                                </m:r>
                              </m:sub>
                              <m:sup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it-IT" b="0" i="1">
                            <a:latin typeface="Cambria Math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𝑐𝑚</m:t>
                            </m:r>
                          </m:sub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den>
                    </m:f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  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𝑖𝑓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𝜗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f>
                      <m:fPr>
                        <m:ctrlPr>
                          <a:rPr lang="mr-IN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num>
                      <m:den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735" y="3501008"/>
                <a:ext cx="6213960" cy="888513"/>
              </a:xfrm>
              <a:prstGeom prst="rect">
                <a:avLst/>
              </a:prstGeom>
              <a:blipFill rotWithShape="0">
                <a:blip r:embed="rId4"/>
                <a:stretch>
                  <a:fillRect l="-2944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927979" y="2276872"/>
                <a:ext cx="5020285" cy="1191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it-IT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>
                              <a:latin typeface="Cambria Math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l-GR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Δ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it-IT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m:rPr>
                              <m:nor/>
                            </m:rPr>
                            <a:rPr lang="it-IT"/>
                            <m:t>cos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979" y="2276872"/>
                <a:ext cx="5020285" cy="11919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195736" y="1268760"/>
                <a:ext cx="1461746" cy="786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Δ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charset="0"/>
                            </a:rPr>
                            <m:t>4</m:t>
                          </m:r>
                          <m:r>
                            <a:rPr lang="it-IT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1268760"/>
                <a:ext cx="1461746" cy="7861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32040" y="1340768"/>
                <a:ext cx="1870833" cy="701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1340768"/>
                <a:ext cx="1870833" cy="70147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24735" y="4509120"/>
                <a:ext cx="6213960" cy="8885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/>
                  <a:t>cos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e>
                      <m: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mr-IN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>
                            <a:latin typeface="Cambria Math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>
                                <a:latin typeface="Cambria Math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𝑡𝑎𝑛</m:t>
                                </m:r>
                              </m:e>
                              <m:sup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𝜗</m:t>
                            </m:r>
                          </m:e>
                        </m:rad>
                        <m:r>
                          <a:rPr lang="it-IT" b="0" i="1">
                            <a:latin typeface="Cambria Math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b="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𝑐𝑚</m:t>
                                </m:r>
                              </m:sub>
                            </m:sSub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𝛾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𝑐𝑚</m:t>
                                </m:r>
                              </m:sub>
                              <m:sup>
                                <m:r>
                                  <a:rPr lang="it-IT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e>
                        </m:rad>
                      </m:num>
                      <m:den>
                        <m:r>
                          <a:rPr lang="it-IT" b="0" i="1">
                            <a:latin typeface="Cambria Math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𝑐𝑚</m:t>
                            </m:r>
                          </m:sub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𝑡𝑎𝑛</m:t>
                            </m:r>
                          </m:e>
                          <m:sup>
                            <m:r>
                              <a:rPr lang="it-IT" b="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𝜗</m:t>
                        </m:r>
                      </m:den>
                    </m:f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𝑖𝑓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𝜗</m:t>
                    </m:r>
                    <m:r>
                      <a:rPr lang="it-IT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  <m:f>
                      <m:fPr>
                        <m:ctrlPr>
                          <a:rPr lang="mr-IN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mr-IN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num>
                      <m:den>
                        <m:r>
                          <a:rPr lang="it-IT" b="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735" y="4509120"/>
                <a:ext cx="6213960" cy="888513"/>
              </a:xfrm>
              <a:prstGeom prst="rect">
                <a:avLst/>
              </a:prstGeom>
              <a:blipFill rotWithShape="0">
                <a:blip r:embed="rId8"/>
                <a:stretch>
                  <a:fillRect l="-2944" b="-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35696" y="5601756"/>
                <a:ext cx="4081117" cy="7473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−</m:t>
                          </m:r>
                          <m:r>
                            <a:rPr lang="it-IT" b="0" i="1">
                              <a:latin typeface="Cambria Math" charset="0"/>
                            </a:rPr>
                            <m:t>𝑚𝑎𝑥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b="0" i="1">
                              <a:latin typeface="Cambria Math" charset="0"/>
                            </a:rPr>
                            <m:t>h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it-IT" b="0" i="1">
                                  <a:latin typeface="Cambria Math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it-IT" b="0" i="1">
                              <a:latin typeface="Cambria Math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l-GR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Δ</m:t>
                          </m:r>
                        </m:den>
                      </m:f>
                      <m:r>
                        <a:rPr lang="it-IT" b="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it-IT" i="1">
                          <a:latin typeface="Cambria Math" charset="0"/>
                        </a:rPr>
                        <m:t>4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𝑐𝑚</m:t>
                          </m:r>
                        </m:sub>
                        <m:sup>
                          <m:r>
                            <a:rPr lang="it-IT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it-IT" i="1">
                          <a:latin typeface="Cambria Math" charset="0"/>
                        </a:rPr>
                        <m:t>h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it-IT" i="1">
                              <a:latin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5601756"/>
                <a:ext cx="4081117" cy="747320"/>
              </a:xfrm>
              <a:prstGeom prst="rect">
                <a:avLst/>
              </a:prstGeom>
              <a:blipFill>
                <a:blip r:embed="rId9"/>
                <a:stretch>
                  <a:fillRect l="-932" b="-1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01849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ct 2"/>
          <p:cNvGraphicFramePr>
            <a:graphicFrameLocks noChangeAspect="1"/>
          </p:cNvGraphicFramePr>
          <p:nvPr/>
        </p:nvGraphicFramePr>
        <p:xfrm>
          <a:off x="256852" y="332656"/>
          <a:ext cx="4675188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4" name="Equation" r:id="rId4" imgW="2895600" imgH="469900" progId="Equation.3">
                  <p:embed/>
                </p:oleObj>
              </mc:Choice>
              <mc:Fallback>
                <p:oleObj name="Equation" r:id="rId4" imgW="2895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52" y="332656"/>
                        <a:ext cx="4675188" cy="760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752600"/>
            <a:ext cx="73152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Object 3"/>
          <p:cNvGraphicFramePr>
            <a:graphicFrameLocks noChangeAspect="1"/>
          </p:cNvGraphicFramePr>
          <p:nvPr/>
        </p:nvGraphicFramePr>
        <p:xfrm>
          <a:off x="5029200" y="2292350"/>
          <a:ext cx="1319213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5" name="Equation" r:id="rId7" imgW="901700" imgH="203200" progId="Equation.3">
                  <p:embed/>
                </p:oleObj>
              </mc:Choice>
              <mc:Fallback>
                <p:oleObj name="Equation" r:id="rId7" imgW="901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292350"/>
                        <a:ext cx="1319213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/>
        </p:nvGraphicFramePr>
        <p:xfrm>
          <a:off x="6318250" y="2971800"/>
          <a:ext cx="873125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6" name="Equation" r:id="rId9" imgW="596900" imgH="165100" progId="Equation.3">
                  <p:embed/>
                </p:oleObj>
              </mc:Choice>
              <mc:Fallback>
                <p:oleObj name="Equation" r:id="rId9" imgW="5969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971800"/>
                        <a:ext cx="873125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CasellaDiTesto 7"/>
          <p:cNvSpPr txBox="1">
            <a:spLocks noChangeArrowheads="1"/>
          </p:cNvSpPr>
          <p:nvPr/>
        </p:nvSpPr>
        <p:spPr bwMode="auto">
          <a:xfrm rot="19687803">
            <a:off x="5999163" y="3819525"/>
            <a:ext cx="1900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FELs (</a:t>
            </a:r>
            <a:r>
              <a:rPr lang="it-IT" sz="2000" i="1"/>
              <a:t>pure</a:t>
            </a:r>
            <a:r>
              <a:rPr lang="it-IT"/>
              <a:t> </a:t>
            </a:r>
            <a:r>
              <a:rPr lang="it-IT" i="1">
                <a:latin typeface="Symbol" charset="0"/>
                <a:cs typeface="Symbol" charset="0"/>
              </a:rPr>
              <a:t>g</a:t>
            </a:r>
            <a:r>
              <a:rPr lang="it-IT" baseline="30000">
                <a:latin typeface="Symbol" charset="0"/>
                <a:cs typeface="Symbol" charset="0"/>
              </a:rPr>
              <a:t>2</a:t>
            </a:r>
            <a:r>
              <a:rPr lang="it-IT">
                <a:cs typeface="Symbol" charset="0"/>
              </a:rPr>
              <a:t>)</a:t>
            </a:r>
          </a:p>
        </p:txBody>
      </p:sp>
      <p:sp>
        <p:nvSpPr>
          <p:cNvPr id="31" name="CasellaDiTesto 8"/>
          <p:cNvSpPr txBox="1">
            <a:spLocks noChangeArrowheads="1"/>
          </p:cNvSpPr>
          <p:nvPr/>
        </p:nvSpPr>
        <p:spPr bwMode="auto">
          <a:xfrm rot="19765914">
            <a:off x="1008063" y="5145088"/>
            <a:ext cx="125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>
                <a:solidFill>
                  <a:srgbClr val="0000FF"/>
                </a:solidFill>
              </a:rPr>
              <a:t>Thomson</a:t>
            </a:r>
          </a:p>
          <a:p>
            <a:r>
              <a:rPr lang="it-IT" sz="2000" b="1" i="1">
                <a:solidFill>
                  <a:srgbClr val="0000FF"/>
                </a:solidFill>
              </a:rPr>
              <a:t>X-rays</a:t>
            </a:r>
          </a:p>
        </p:txBody>
      </p:sp>
      <p:sp>
        <p:nvSpPr>
          <p:cNvPr id="32" name="CasellaDiTesto 9"/>
          <p:cNvSpPr txBox="1">
            <a:spLocks noChangeArrowheads="1"/>
          </p:cNvSpPr>
          <p:nvPr/>
        </p:nvSpPr>
        <p:spPr bwMode="auto">
          <a:xfrm rot="19765914">
            <a:off x="2374900" y="4246563"/>
            <a:ext cx="13081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>
                <a:solidFill>
                  <a:srgbClr val="FF0000"/>
                </a:solidFill>
              </a:rPr>
              <a:t>Nuclear</a:t>
            </a:r>
          </a:p>
          <a:p>
            <a:r>
              <a:rPr lang="it-IT" sz="2000" b="1" i="1">
                <a:solidFill>
                  <a:srgbClr val="FF0000"/>
                </a:solidFill>
              </a:rPr>
              <a:t>Photonics</a:t>
            </a:r>
          </a:p>
        </p:txBody>
      </p:sp>
      <p:graphicFrame>
        <p:nvGraphicFramePr>
          <p:cNvPr id="33" name="Object 5"/>
          <p:cNvGraphicFramePr>
            <a:graphicFrameLocks noChangeAspect="1"/>
          </p:cNvGraphicFramePr>
          <p:nvPr/>
        </p:nvGraphicFramePr>
        <p:xfrm>
          <a:off x="6156176" y="4797152"/>
          <a:ext cx="7048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7" name="Equation" r:id="rId11" imgW="482600" imgH="419100" progId="Equation.3">
                  <p:embed/>
                </p:oleObj>
              </mc:Choice>
              <mc:Fallback>
                <p:oleObj name="Equation" r:id="rId11" imgW="482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4797152"/>
                        <a:ext cx="7048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CasellaDiTesto 11"/>
          <p:cNvSpPr txBox="1">
            <a:spLocks noChangeArrowheads="1"/>
          </p:cNvSpPr>
          <p:nvPr/>
        </p:nvSpPr>
        <p:spPr bwMode="auto">
          <a:xfrm>
            <a:off x="0" y="3657600"/>
            <a:ext cx="1095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X/</a:t>
            </a:r>
            <a:r>
              <a:rPr lang="it-IT" i="1">
                <a:latin typeface="Symbol" charset="0"/>
                <a:cs typeface="Symbol" charset="0"/>
              </a:rPr>
              <a:t>g</a:t>
            </a:r>
          </a:p>
          <a:p>
            <a:r>
              <a:rPr lang="it-IT" i="1">
                <a:cs typeface="Symbol" charset="0"/>
              </a:rPr>
              <a:t>[MeV]</a:t>
            </a:r>
          </a:p>
        </p:txBody>
      </p:sp>
      <p:sp>
        <p:nvSpPr>
          <p:cNvPr id="35" name="CasellaDiTesto 12"/>
          <p:cNvSpPr txBox="1">
            <a:spLocks noChangeArrowheads="1"/>
          </p:cNvSpPr>
          <p:nvPr/>
        </p:nvSpPr>
        <p:spPr bwMode="auto">
          <a:xfrm>
            <a:off x="4999583" y="5805264"/>
            <a:ext cx="1444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T</a:t>
            </a:r>
            <a:r>
              <a:rPr lang="it-IT" i="1" baseline="-25000"/>
              <a:t>e</a:t>
            </a:r>
            <a:r>
              <a:rPr lang="it-IT" i="1"/>
              <a:t> [MeV]</a:t>
            </a:r>
          </a:p>
        </p:txBody>
      </p:sp>
      <p:graphicFrame>
        <p:nvGraphicFramePr>
          <p:cNvPr id="36" name="Object 6"/>
          <p:cNvGraphicFramePr>
            <a:graphicFrameLocks noChangeAspect="1"/>
          </p:cNvGraphicFramePr>
          <p:nvPr/>
        </p:nvGraphicFramePr>
        <p:xfrm>
          <a:off x="1450975" y="1905000"/>
          <a:ext cx="2527300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8" name="Equation" r:id="rId13" imgW="1727200" imgH="177800" progId="Equation.3">
                  <p:embed/>
                </p:oleObj>
              </mc:Choice>
              <mc:Fallback>
                <p:oleObj name="Equation" r:id="rId13" imgW="1727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975" y="1905000"/>
                        <a:ext cx="2527300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CasellaDiTesto 14"/>
          <p:cNvSpPr txBox="1">
            <a:spLocks noChangeArrowheads="1"/>
          </p:cNvSpPr>
          <p:nvPr/>
        </p:nvSpPr>
        <p:spPr bwMode="auto">
          <a:xfrm>
            <a:off x="3200400" y="5848350"/>
            <a:ext cx="915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/>
              <a:t>1 GeV</a:t>
            </a:r>
          </a:p>
        </p:txBody>
      </p:sp>
      <p:sp>
        <p:nvSpPr>
          <p:cNvPr id="38" name="CasellaDiTesto 15"/>
          <p:cNvSpPr txBox="1">
            <a:spLocks noChangeArrowheads="1"/>
          </p:cNvSpPr>
          <p:nvPr/>
        </p:nvSpPr>
        <p:spPr bwMode="auto">
          <a:xfrm>
            <a:off x="7213600" y="5848350"/>
            <a:ext cx="863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/>
              <a:t>1 TeV</a:t>
            </a:r>
          </a:p>
        </p:txBody>
      </p:sp>
      <p:sp>
        <p:nvSpPr>
          <p:cNvPr id="39" name="CasellaDiTesto 16"/>
          <p:cNvSpPr txBox="1">
            <a:spLocks noChangeArrowheads="1"/>
          </p:cNvSpPr>
          <p:nvPr/>
        </p:nvSpPr>
        <p:spPr bwMode="auto">
          <a:xfrm rot="19765914">
            <a:off x="3446463" y="3621088"/>
            <a:ext cx="125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>
                <a:solidFill>
                  <a:srgbClr val="86D174"/>
                </a:solidFill>
              </a:rPr>
              <a:t>Polarized</a:t>
            </a:r>
          </a:p>
          <a:p>
            <a:r>
              <a:rPr lang="it-IT" sz="2000" b="1" i="1">
                <a:solidFill>
                  <a:srgbClr val="86D174"/>
                </a:solidFill>
              </a:rPr>
              <a:t>Positrons</a:t>
            </a:r>
          </a:p>
        </p:txBody>
      </p:sp>
      <p:sp>
        <p:nvSpPr>
          <p:cNvPr id="40" name="CasellaDiTesto 18"/>
          <p:cNvSpPr txBox="1">
            <a:spLocks noChangeArrowheads="1"/>
          </p:cNvSpPr>
          <p:nvPr/>
        </p:nvSpPr>
        <p:spPr bwMode="auto">
          <a:xfrm rot="20663591">
            <a:off x="5464175" y="4398963"/>
            <a:ext cx="471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rgbClr val="FFFF00"/>
                </a:solidFill>
                <a:latin typeface="Symbol" charset="0"/>
                <a:cs typeface="Symbol" charset="0"/>
              </a:rPr>
              <a:t>D</a:t>
            </a:r>
          </a:p>
        </p:txBody>
      </p:sp>
      <p:graphicFrame>
        <p:nvGraphicFramePr>
          <p:cNvPr id="42" name="Object 8"/>
          <p:cNvGraphicFramePr>
            <a:graphicFrameLocks noChangeAspect="1"/>
          </p:cNvGraphicFramePr>
          <p:nvPr/>
        </p:nvGraphicFramePr>
        <p:xfrm>
          <a:off x="6564014" y="1105049"/>
          <a:ext cx="1176338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39" name="Equation" r:id="rId15" imgW="685800" imgH="431800" progId="Equation.3">
                  <p:embed/>
                </p:oleObj>
              </mc:Choice>
              <mc:Fallback>
                <p:oleObj name="Equation" r:id="rId15" imgW="685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4014" y="1105049"/>
                        <a:ext cx="1176338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Ovale 21"/>
          <p:cNvSpPr>
            <a:spLocks noChangeArrowheads="1"/>
          </p:cNvSpPr>
          <p:nvPr/>
        </p:nvSpPr>
        <p:spPr bwMode="auto">
          <a:xfrm>
            <a:off x="5292080" y="44624"/>
            <a:ext cx="3744416" cy="1800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44" name="Connettore 2 23"/>
          <p:cNvCxnSpPr>
            <a:cxnSpLocks noChangeShapeType="1"/>
          </p:cNvCxnSpPr>
          <p:nvPr/>
        </p:nvCxnSpPr>
        <p:spPr bwMode="auto">
          <a:xfrm rot="5400000">
            <a:off x="2971800" y="1828800"/>
            <a:ext cx="2590800" cy="1981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5" name="Ovale 24"/>
          <p:cNvSpPr>
            <a:spLocks noChangeArrowheads="1"/>
          </p:cNvSpPr>
          <p:nvPr/>
        </p:nvSpPr>
        <p:spPr bwMode="auto">
          <a:xfrm rot="19892578">
            <a:off x="658813" y="4479925"/>
            <a:ext cx="3890962" cy="995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46" name="Object 9"/>
          <p:cNvGraphicFramePr>
            <a:graphicFrameLocks noChangeAspect="1"/>
          </p:cNvGraphicFramePr>
          <p:nvPr/>
        </p:nvGraphicFramePr>
        <p:xfrm>
          <a:off x="2913063" y="4922838"/>
          <a:ext cx="2100262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40" name="Equation" r:id="rId17" imgW="1435100" imgH="228600" progId="Equation.3">
                  <p:embed/>
                </p:oleObj>
              </mc:Choice>
              <mc:Fallback>
                <p:oleObj name="Equation" r:id="rId17" imgW="1435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3" y="4922838"/>
                        <a:ext cx="2100262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CasellaDiTesto 26"/>
          <p:cNvSpPr txBox="1">
            <a:spLocks noChangeArrowheads="1"/>
          </p:cNvSpPr>
          <p:nvPr/>
        </p:nvSpPr>
        <p:spPr bwMode="auto">
          <a:xfrm rot="20344505">
            <a:off x="6134100" y="2332038"/>
            <a:ext cx="161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>
                <a:solidFill>
                  <a:srgbClr val="FFFF00"/>
                </a:solidFill>
                <a:latin typeface="Symbol" charset="0"/>
                <a:cs typeface="Symbol" charset="0"/>
              </a:rPr>
              <a:t>g-g </a:t>
            </a:r>
            <a:r>
              <a:rPr lang="it-IT" sz="2000" b="1" i="1">
                <a:solidFill>
                  <a:srgbClr val="FFFF00"/>
                </a:solidFill>
                <a:cs typeface="Symbol" charset="0"/>
              </a:rPr>
              <a:t>Colliders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516216" y="4149080"/>
            <a:ext cx="2465859" cy="1104900"/>
            <a:chOff x="6516216" y="4149080"/>
            <a:chExt cx="2465859" cy="1104900"/>
          </a:xfrm>
        </p:grpSpPr>
        <p:sp>
          <p:nvSpPr>
            <p:cNvPr id="2" name="Sole 1"/>
            <p:cNvSpPr/>
            <p:nvPr/>
          </p:nvSpPr>
          <p:spPr bwMode="auto">
            <a:xfrm>
              <a:off x="6516216" y="4365104"/>
              <a:ext cx="432048" cy="360040"/>
            </a:xfrm>
            <a:prstGeom prst="sun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-111" charset="0"/>
              </a:endParaRPr>
            </a:p>
          </p:txBody>
        </p:sp>
        <p:graphicFrame>
          <p:nvGraphicFramePr>
            <p:cNvPr id="48" name="Object 2"/>
            <p:cNvGraphicFramePr>
              <a:graphicFrameLocks noChangeAspect="1"/>
            </p:cNvGraphicFramePr>
            <p:nvPr/>
          </p:nvGraphicFramePr>
          <p:xfrm>
            <a:off x="7105650" y="4149080"/>
            <a:ext cx="1876425" cy="1104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5841" name="Equation" r:id="rId19" imgW="1219200" imgH="711200" progId="Equation.3">
                    <p:embed/>
                  </p:oleObj>
                </mc:Choice>
                <mc:Fallback>
                  <p:oleObj name="Equation" r:id="rId19" imgW="1219200" imgH="71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05650" y="4149080"/>
                          <a:ext cx="1876425" cy="1104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CasellaDiTesto 12"/>
          <p:cNvSpPr txBox="1">
            <a:spLocks noChangeArrowheads="1"/>
          </p:cNvSpPr>
          <p:nvPr/>
        </p:nvSpPr>
        <p:spPr bwMode="auto">
          <a:xfrm>
            <a:off x="2793627" y="6207695"/>
            <a:ext cx="16343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rgbClr val="FF0000"/>
                </a:solidFill>
              </a:rPr>
              <a:t>E</a:t>
            </a:r>
            <a:r>
              <a:rPr lang="it-IT" b="1" i="1" baseline="-25000">
                <a:solidFill>
                  <a:srgbClr val="FF0000"/>
                </a:solidFill>
              </a:rPr>
              <a:t>cm</a:t>
            </a:r>
            <a:r>
              <a:rPr lang="it-IT" b="1" i="1">
                <a:solidFill>
                  <a:srgbClr val="FF0000"/>
                </a:solidFill>
              </a:rPr>
              <a:t> [MeV]</a:t>
            </a:r>
          </a:p>
        </p:txBody>
      </p:sp>
      <p:sp>
        <p:nvSpPr>
          <p:cNvPr id="50" name="CasellaDiTesto 12"/>
          <p:cNvSpPr txBox="1">
            <a:spLocks noChangeArrowheads="1"/>
          </p:cNvSpPr>
          <p:nvPr/>
        </p:nvSpPr>
        <p:spPr bwMode="auto">
          <a:xfrm>
            <a:off x="1115616" y="6207695"/>
            <a:ext cx="936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rgbClr val="FF0000"/>
                </a:solidFill>
              </a:rPr>
              <a:t>0.511</a:t>
            </a:r>
          </a:p>
        </p:txBody>
      </p:sp>
      <p:sp>
        <p:nvSpPr>
          <p:cNvPr id="55" name="CasellaDiTesto 12"/>
          <p:cNvSpPr txBox="1">
            <a:spLocks noChangeArrowheads="1"/>
          </p:cNvSpPr>
          <p:nvPr/>
        </p:nvSpPr>
        <p:spPr bwMode="auto">
          <a:xfrm>
            <a:off x="6420644" y="6207695"/>
            <a:ext cx="959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rgbClr val="FF0000"/>
                </a:solidFill>
              </a:rPr>
              <a:t>1.533</a:t>
            </a:r>
          </a:p>
        </p:txBody>
      </p:sp>
      <p:graphicFrame>
        <p:nvGraphicFramePr>
          <p:cNvPr id="52" name="Object 2"/>
          <p:cNvGraphicFramePr>
            <a:graphicFrameLocks noChangeAspect="1"/>
          </p:cNvGraphicFramePr>
          <p:nvPr/>
        </p:nvGraphicFramePr>
        <p:xfrm>
          <a:off x="5578673" y="272256"/>
          <a:ext cx="30257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5842" name="Equation" r:id="rId21" imgW="1663700" imgH="469900" progId="Equation.3">
                  <p:embed/>
                </p:oleObj>
              </mc:Choice>
              <mc:Fallback>
                <p:oleObj name="Equation" r:id="rId21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8673" y="272256"/>
                        <a:ext cx="30257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" name="Gruppo 40"/>
          <p:cNvGrpSpPr/>
          <p:nvPr/>
        </p:nvGrpSpPr>
        <p:grpSpPr>
          <a:xfrm>
            <a:off x="1259632" y="1484784"/>
            <a:ext cx="3744416" cy="4320480"/>
            <a:chOff x="1259632" y="1484784"/>
            <a:chExt cx="3744416" cy="4320480"/>
          </a:xfrm>
        </p:grpSpPr>
        <p:pic>
          <p:nvPicPr>
            <p:cNvPr id="53" name="Immagine 5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59632" y="1484784"/>
              <a:ext cx="3739614" cy="2264544"/>
            </a:xfrm>
            <a:prstGeom prst="rect">
              <a:avLst/>
            </a:prstGeom>
          </p:spPr>
        </p:pic>
        <p:cxnSp>
          <p:nvCxnSpPr>
            <p:cNvPr id="54" name="Connettore 2 53"/>
            <p:cNvCxnSpPr/>
            <p:nvPr/>
          </p:nvCxnSpPr>
          <p:spPr bwMode="auto">
            <a:xfrm flipH="1">
              <a:off x="1259632" y="3645024"/>
              <a:ext cx="216024" cy="208823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6" name="Connettore 2 55"/>
            <p:cNvCxnSpPr/>
            <p:nvPr/>
          </p:nvCxnSpPr>
          <p:spPr bwMode="auto">
            <a:xfrm>
              <a:off x="4860032" y="3645024"/>
              <a:ext cx="144016" cy="216024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66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149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DA7A1-4EC1-7045-B2A4-C717DEB30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052736"/>
            <a:ext cx="8244408" cy="5490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9A1F8-9F65-EF49-950A-DEA7C01940F7}"/>
              </a:ext>
            </a:extLst>
          </p:cNvPr>
          <p:cNvSpPr txBox="1"/>
          <p:nvPr/>
        </p:nvSpPr>
        <p:spPr>
          <a:xfrm>
            <a:off x="2886684" y="582794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</a:t>
            </a:r>
          </a:p>
          <a:p>
            <a:pPr algn="ctr"/>
            <a:r>
              <a:rPr lang="it-IT" sz="2000"/>
              <a:t>electron recoil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47AB0-3E4E-064E-9692-BB6A1D7C731A}"/>
              </a:ext>
            </a:extLst>
          </p:cNvPr>
          <p:cNvSpPr txBox="1"/>
          <p:nvPr/>
        </p:nvSpPr>
        <p:spPr>
          <a:xfrm>
            <a:off x="5076056" y="554273"/>
            <a:ext cx="1654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/>
              <a:t>without</a:t>
            </a:r>
          </a:p>
          <a:p>
            <a:pPr algn="ctr"/>
            <a:r>
              <a:rPr lang="it-IT" sz="2000"/>
              <a:t>electron recoil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56034E-07FA-D74A-BBD0-304DB5DBEF99}"/>
              </a:ext>
            </a:extLst>
          </p:cNvPr>
          <p:cNvCxnSpPr/>
          <p:nvPr/>
        </p:nvCxnSpPr>
        <p:spPr bwMode="auto">
          <a:xfrm flipH="1">
            <a:off x="5724128" y="1262159"/>
            <a:ext cx="179238" cy="8706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9EBA9E-8C9F-5C47-B590-5E47D1AF415D}"/>
              </a:ext>
            </a:extLst>
          </p:cNvPr>
          <p:cNvCxnSpPr>
            <a:cxnSpLocks/>
          </p:cNvCxnSpPr>
          <p:nvPr/>
        </p:nvCxnSpPr>
        <p:spPr bwMode="auto">
          <a:xfrm>
            <a:off x="3713994" y="1262159"/>
            <a:ext cx="497966" cy="7266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1191E8F7-6DA0-8249-873F-D13F6F09B37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0810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88640"/>
            <a:ext cx="9036496" cy="15147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Recap</a:t>
            </a:r>
          </a:p>
          <a:p>
            <a:pPr algn="ctr"/>
            <a:r>
              <a:rPr lang="it-IT" sz="2800" b="1">
                <a:latin typeface="Comic Sans MS" charset="0"/>
              </a:rPr>
              <a:t>(exact analytical formula, example 250 MeV electrons against </a:t>
            </a:r>
            <a:r>
              <a:rPr lang="it-IT" sz="2800" b="1" i="1">
                <a:latin typeface="Comic Sans MS" charset="0"/>
              </a:rPr>
              <a:t>h</a:t>
            </a:r>
            <a:r>
              <a:rPr lang="it-IT" sz="2800" b="1" i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it-IT" sz="2800" b="1" i="1" baseline="-25000">
                <a:latin typeface="Comic Sans MS" charset="0"/>
              </a:rPr>
              <a:t>L</a:t>
            </a:r>
            <a:r>
              <a:rPr lang="it-IT" sz="2800" b="1">
                <a:latin typeface="Comic Sans MS" charset="0"/>
              </a:rPr>
              <a:t>=1.2 eV photons)</a:t>
            </a:r>
            <a:endParaRPr lang="en-GB" sz="2800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>
                <a:spLocks noChangeAspect="1"/>
              </p:cNvSpPr>
              <p:nvPr/>
            </p:nvSpPr>
            <p:spPr>
              <a:xfrm>
                <a:off x="4499992" y="1736912"/>
                <a:ext cx="4479158" cy="90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(</m:t>
                      </m:r>
                      <m:r>
                        <a:rPr lang="it-IT" b="0" i="1">
                          <a:latin typeface="Cambria Math" charset="0"/>
                        </a:rPr>
                        <m:t>𝑀𝑒𝑉</m:t>
                      </m:r>
                      <m:r>
                        <a:rPr lang="it-IT" b="0" i="1"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charset="0"/>
                            </a:rPr>
                            <m:t>1.1472</m:t>
                          </m:r>
                        </m:num>
                        <m:den>
                          <m:r>
                            <a:rPr lang="it-IT" b="0" i="1"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Δ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it-IT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m:rPr>
                              <m:nor/>
                            </m:rPr>
                            <a:rPr lang="it-IT"/>
                            <m:t>cos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736912"/>
                <a:ext cx="4479158" cy="9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>
                <a:spLocks noChangeAspect="1"/>
              </p:cNvSpPr>
              <p:nvPr/>
            </p:nvSpPr>
            <p:spPr>
              <a:xfrm>
                <a:off x="1430551" y="2024880"/>
                <a:ext cx="1379025" cy="3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Δ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charset="0"/>
                        </a:rPr>
                        <m:t>0</m:t>
                      </m:r>
                      <m:r>
                        <a:rPr lang="it-IT" b="0" i="1">
                          <a:latin typeface="Cambria Math" charset="0"/>
                        </a:rPr>
                        <m:t>.0046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51" y="2024880"/>
                <a:ext cx="1379025" cy="324000"/>
              </a:xfrm>
              <a:prstGeom prst="rect">
                <a:avLst/>
              </a:prstGeom>
              <a:blipFill rotWithShape="0">
                <a:blip r:embed="rId5"/>
                <a:stretch>
                  <a:fillRect l="-1770" r="-1770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>
                <a:spLocks noChangeAspect="1"/>
              </p:cNvSpPr>
              <p:nvPr/>
            </p:nvSpPr>
            <p:spPr>
              <a:xfrm>
                <a:off x="2843808" y="2024880"/>
                <a:ext cx="1523547" cy="3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charset="0"/>
                        </a:rPr>
                        <m:t>488.88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024880"/>
                <a:ext cx="1523547" cy="324000"/>
              </a:xfrm>
              <a:prstGeom prst="rect">
                <a:avLst/>
              </a:prstGeom>
              <a:blipFill rotWithShape="0">
                <a:blip r:embed="rId6"/>
                <a:stretch>
                  <a:fillRect l="-1606" r="-2008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>
                <a:spLocks noChangeAspect="1"/>
              </p:cNvSpPr>
              <p:nvPr/>
            </p:nvSpPr>
            <p:spPr>
              <a:xfrm>
                <a:off x="179512" y="1988880"/>
                <a:ext cx="1188750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charset="0"/>
                        </a:rPr>
                        <m:t>4</m:t>
                      </m:r>
                      <m:r>
                        <a:rPr lang="it-IT" b="0" i="1">
                          <a:latin typeface="Cambria Math" charset="0"/>
                        </a:rPr>
                        <m:t>90.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88880"/>
                <a:ext cx="1188750" cy="360000"/>
              </a:xfrm>
              <a:prstGeom prst="rect">
                <a:avLst/>
              </a:prstGeom>
              <a:blipFill rotWithShape="0">
                <a:blip r:embed="rId7"/>
                <a:stretch>
                  <a:fillRect l="-2051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3140968"/>
            <a:ext cx="4572000" cy="2679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ChangeAspect="1"/>
              </p:cNvSpPr>
              <p:nvPr/>
            </p:nvSpPr>
            <p:spPr>
              <a:xfrm>
                <a:off x="3923873" y="6129713"/>
                <a:ext cx="1188750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𝜗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charset="0"/>
                        </a:rPr>
                        <m:t>1/</m:t>
                      </m:r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873" y="6129713"/>
                <a:ext cx="1188750" cy="360000"/>
              </a:xfrm>
              <a:prstGeom prst="rect">
                <a:avLst/>
              </a:prstGeom>
              <a:blipFill rotWithShape="0">
                <a:blip r:embed="rId9"/>
                <a:stretch>
                  <a:fillRect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>
            <a:stCxn id="11" idx="0"/>
          </p:cNvCxnSpPr>
          <p:nvPr/>
        </p:nvCxnSpPr>
        <p:spPr bwMode="auto">
          <a:xfrm flipV="1">
            <a:off x="4518248" y="5841641"/>
            <a:ext cx="0" cy="28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-44998" y="2768569"/>
                <a:ext cx="1441055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(</m:t>
                      </m:r>
                      <m:r>
                        <a:rPr lang="it-IT" b="0" i="1">
                          <a:latin typeface="Cambria Math" charset="0"/>
                        </a:rPr>
                        <m:t>𝑒𝑉</m:t>
                      </m:r>
                      <m:r>
                        <a:rPr lang="it-IT" b="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998" y="2768569"/>
                <a:ext cx="1441055" cy="360000"/>
              </a:xfrm>
              <a:prstGeom prst="rect">
                <a:avLst/>
              </a:prstGeom>
              <a:blipFill rotWithShape="0">
                <a:blip r:embed="rId10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3520" y="3107653"/>
            <a:ext cx="4254219" cy="26660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>
                <a:spLocks noChangeAspect="1"/>
              </p:cNvSpPr>
              <p:nvPr/>
            </p:nvSpPr>
            <p:spPr>
              <a:xfrm>
                <a:off x="4734327" y="2702626"/>
                <a:ext cx="1441055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(</m:t>
                      </m:r>
                      <m:r>
                        <a:rPr lang="it-IT" b="0" i="1">
                          <a:latin typeface="Cambria Math" charset="0"/>
                        </a:rPr>
                        <m:t>𝑒𝑉</m:t>
                      </m:r>
                      <m:r>
                        <a:rPr lang="it-IT" b="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27" y="2702626"/>
                <a:ext cx="1441055" cy="360000"/>
              </a:xfrm>
              <a:prstGeom prst="rect">
                <a:avLst/>
              </a:prstGeom>
              <a:blipFill rotWithShape="0">
                <a:blip r:embed="rId10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8106967" y="5764096"/>
                <a:ext cx="648072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6967" y="5764096"/>
                <a:ext cx="648072" cy="360000"/>
              </a:xfrm>
              <a:prstGeom prst="rect">
                <a:avLst/>
              </a:prstGeom>
              <a:blipFill rotWithShape="0">
                <a:blip r:embed="rId12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981108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188640"/>
            <a:ext cx="9036496" cy="15147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Recap</a:t>
            </a:r>
          </a:p>
          <a:p>
            <a:pPr algn="ctr"/>
            <a:r>
              <a:rPr lang="it-IT" sz="2800" b="1">
                <a:latin typeface="Comic Sans MS" charset="0"/>
              </a:rPr>
              <a:t>(exact analytical formula, example 250 MeV electrons against </a:t>
            </a:r>
            <a:r>
              <a:rPr lang="it-IT" sz="2800" b="1" i="1">
                <a:latin typeface="Comic Sans MS" charset="0"/>
              </a:rPr>
              <a:t>h</a:t>
            </a:r>
            <a:r>
              <a:rPr lang="it-IT" sz="2800" b="1" i="1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it-IT" sz="2800" b="1" i="1" baseline="-25000">
                <a:latin typeface="Comic Sans MS" charset="0"/>
              </a:rPr>
              <a:t>L</a:t>
            </a:r>
            <a:r>
              <a:rPr lang="it-IT" sz="2800" b="1">
                <a:latin typeface="Comic Sans MS" charset="0"/>
              </a:rPr>
              <a:t>=1.2 eV photons)</a:t>
            </a:r>
            <a:endParaRPr lang="en-GB" sz="2800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>
                <a:spLocks noChangeAspect="1"/>
              </p:cNvSpPr>
              <p:nvPr/>
            </p:nvSpPr>
            <p:spPr>
              <a:xfrm>
                <a:off x="4499992" y="1736912"/>
                <a:ext cx="4479158" cy="90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70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(</m:t>
                      </m:r>
                      <m:r>
                        <a:rPr lang="it-IT" b="0" i="1">
                          <a:latin typeface="Cambria Math" charset="0"/>
                        </a:rPr>
                        <m:t>𝑀𝑒𝑉</m:t>
                      </m:r>
                      <m:r>
                        <a:rPr lang="it-IT" b="0" i="1">
                          <a:latin typeface="Cambria Math" charset="0"/>
                        </a:rPr>
                        <m:t>)=</m:t>
                      </m:r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>
                              <a:latin typeface="Cambria Math" charset="0"/>
                            </a:rPr>
                            <m:t>1.1472</m:t>
                          </m:r>
                        </m:num>
                        <m:den>
                          <m:r>
                            <a:rPr lang="it-IT" b="0" i="1">
                              <a:latin typeface="Cambria Math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mr-IN" b="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it-IT" b="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it-IT" b="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b="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mr-IN" b="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b="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Δ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mr-IN" b="0" i="1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it-IT" b="0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  <m:r>
                            <m:rPr>
                              <m:nor/>
                            </m:rPr>
                            <a:rPr lang="it-IT"/>
                            <m:t>cos</m:t>
                          </m:r>
                          <m:sSup>
                            <m:sSup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l-GR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736912"/>
                <a:ext cx="4479158" cy="9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>
                <a:spLocks noChangeAspect="1"/>
              </p:cNvSpPr>
              <p:nvPr/>
            </p:nvSpPr>
            <p:spPr>
              <a:xfrm>
                <a:off x="1430551" y="2024880"/>
                <a:ext cx="1379025" cy="3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Δ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charset="0"/>
                        </a:rPr>
                        <m:t>0</m:t>
                      </m:r>
                      <m:r>
                        <a:rPr lang="it-IT" b="0" i="1">
                          <a:latin typeface="Cambria Math" charset="0"/>
                        </a:rPr>
                        <m:t>.0046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51" y="2024880"/>
                <a:ext cx="1379025" cy="324000"/>
              </a:xfrm>
              <a:prstGeom prst="rect">
                <a:avLst/>
              </a:prstGeom>
              <a:blipFill rotWithShape="0">
                <a:blip r:embed="rId5"/>
                <a:stretch>
                  <a:fillRect l="-1770" r="-1770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>
                <a:spLocks noChangeAspect="1"/>
              </p:cNvSpPr>
              <p:nvPr/>
            </p:nvSpPr>
            <p:spPr>
              <a:xfrm>
                <a:off x="2843808" y="2024880"/>
                <a:ext cx="1523547" cy="324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it-IT" i="1">
                          <a:latin typeface="Cambria Math" charset="0"/>
                        </a:rPr>
                        <m:t>=</m:t>
                      </m:r>
                      <m:r>
                        <a:rPr lang="it-IT" b="0" i="1">
                          <a:latin typeface="Cambria Math" charset="0"/>
                        </a:rPr>
                        <m:t>488.88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024880"/>
                <a:ext cx="1523547" cy="324000"/>
              </a:xfrm>
              <a:prstGeom prst="rect">
                <a:avLst/>
              </a:prstGeom>
              <a:blipFill rotWithShape="0">
                <a:blip r:embed="rId6"/>
                <a:stretch>
                  <a:fillRect l="-1606" r="-2008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>
                <a:spLocks noChangeAspect="1"/>
              </p:cNvSpPr>
              <p:nvPr/>
            </p:nvSpPr>
            <p:spPr>
              <a:xfrm>
                <a:off x="179512" y="1988880"/>
                <a:ext cx="1188750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𝛾</m:t>
                      </m:r>
                      <m:r>
                        <a:rPr lang="mr-IN" i="1">
                          <a:latin typeface="Cambria Math" charset="0"/>
                        </a:rPr>
                        <m:t>=</m:t>
                      </m:r>
                      <m:r>
                        <a:rPr lang="it-IT" i="1">
                          <a:latin typeface="Cambria Math" charset="0"/>
                        </a:rPr>
                        <m:t>4</m:t>
                      </m:r>
                      <m:r>
                        <a:rPr lang="it-IT" b="0" i="1">
                          <a:latin typeface="Cambria Math" charset="0"/>
                        </a:rPr>
                        <m:t>90.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988880"/>
                <a:ext cx="1188750" cy="360000"/>
              </a:xfrm>
              <a:prstGeom prst="rect">
                <a:avLst/>
              </a:prstGeom>
              <a:blipFill rotWithShape="0">
                <a:blip r:embed="rId7"/>
                <a:stretch>
                  <a:fillRect l="-2051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>
                <a:spLocks noChangeAspect="1"/>
              </p:cNvSpPr>
              <p:nvPr/>
            </p:nvSpPr>
            <p:spPr>
              <a:xfrm>
                <a:off x="323528" y="3445557"/>
                <a:ext cx="1441055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𝑝h</m:t>
                          </m:r>
                        </m:sub>
                      </m:sSub>
                      <m:r>
                        <a:rPr lang="it-IT" b="0" i="1">
                          <a:latin typeface="Cambria Math" charset="0"/>
                        </a:rPr>
                        <m:t>(</m:t>
                      </m:r>
                      <m:r>
                        <a:rPr lang="it-IT" b="0" i="1">
                          <a:latin typeface="Cambria Math" charset="0"/>
                        </a:rPr>
                        <m:t>𝑒𝑉</m:t>
                      </m:r>
                      <m:r>
                        <a:rPr lang="it-IT" b="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445557"/>
                <a:ext cx="1441055" cy="360000"/>
              </a:xfrm>
              <a:prstGeom prst="rect">
                <a:avLst/>
              </a:prstGeom>
              <a:blipFill rotWithShape="0">
                <a:blip r:embed="rId8"/>
                <a:stretch>
                  <a:fillRect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>
                <a:spLocks noChangeAspect="1"/>
              </p:cNvSpPr>
              <p:nvPr/>
            </p:nvSpPr>
            <p:spPr>
              <a:xfrm>
                <a:off x="5580112" y="6165304"/>
                <a:ext cx="648072" cy="360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mr-IN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𝜗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6165304"/>
                <a:ext cx="648072" cy="360000"/>
              </a:xfrm>
              <a:prstGeom prst="rect">
                <a:avLst/>
              </a:prstGeom>
              <a:blipFill rotWithShape="0">
                <a:blip r:embed="rId9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6378" y="2670363"/>
            <a:ext cx="5639918" cy="3522328"/>
          </a:xfrm>
          <a:prstGeom prst="rect">
            <a:avLst/>
          </a:prstGeom>
        </p:spPr>
      </p:pic>
      <p:sp>
        <p:nvSpPr>
          <p:cNvPr id="12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8161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2" name="Object 2"/>
          <p:cNvGraphicFramePr>
            <a:graphicFrameLocks noChangeAspect="1"/>
          </p:cNvGraphicFramePr>
          <p:nvPr/>
        </p:nvGraphicFramePr>
        <p:xfrm>
          <a:off x="7019925" y="5445125"/>
          <a:ext cx="11318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1946" name="Equation" r:id="rId5" imgW="622300" imgH="203200" progId="Equation.3">
                  <p:embed/>
                </p:oleObj>
              </mc:Choice>
              <mc:Fallback>
                <p:oleObj name="Equation" r:id="rId5" imgW="622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445125"/>
                        <a:ext cx="11318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7624" y="188640"/>
            <a:ext cx="669607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Single electron-photon spectra</a:t>
            </a:r>
            <a:endParaRPr lang="en-GB" sz="2800" b="1">
              <a:latin typeface="Comic Sans M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9632" y="5733256"/>
            <a:ext cx="7128792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What happens when we scatter beams of electron against beams of photons?</a:t>
            </a:r>
            <a:endParaRPr lang="en-GB" sz="2800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0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6850"/>
            <a:ext cx="9144000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107950" y="6092825"/>
            <a:ext cx="804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i="1"/>
              <a:t>See C. Curatolo, PhD Thesis, Univ. of Milan, 2016 (and references therein)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528" y="116632"/>
            <a:ext cx="8712968" cy="12961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Electron beam emittance and energy spread spread out the c.m. propagation so to generate a “beam” of c.m. ref. frames</a:t>
            </a:r>
            <a:endParaRPr lang="en-GB" sz="2800" b="1">
              <a:latin typeface="Comic Sans MS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7892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Immagine 1" descr="Untitled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303"/>
            <a:ext cx="9144000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87624" y="44624"/>
            <a:ext cx="669607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Electron-photon Collider Spectra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6" name="Immagine 3" descr="envelope_linear_track_3c-b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437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6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84D3DE0-5D75-D24C-9F9C-336DFC956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827" y="92034"/>
            <a:ext cx="5088437" cy="643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magine 2" descr="Petrillo23March_Portorico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CasellaDiTesto 10"/>
          <p:cNvSpPr txBox="1">
            <a:spLocks noChangeArrowheads="1"/>
          </p:cNvSpPr>
          <p:nvPr/>
        </p:nvSpPr>
        <p:spPr bwMode="auto">
          <a:xfrm>
            <a:off x="152400" y="0"/>
            <a:ext cx="8839200" cy="4619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The Physics of Compton Inverse Scattering is quite straightforward</a:t>
            </a:r>
          </a:p>
        </p:txBody>
      </p:sp>
      <p:sp>
        <p:nvSpPr>
          <p:cNvPr id="38916" name="Rettangolo 4"/>
          <p:cNvSpPr>
            <a:spLocks noChangeArrowheads="1"/>
          </p:cNvSpPr>
          <p:nvPr/>
        </p:nvSpPr>
        <p:spPr bwMode="auto">
          <a:xfrm>
            <a:off x="381000" y="5943600"/>
            <a:ext cx="472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410200" y="6477000"/>
            <a:ext cx="3733800" cy="381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V. Petrillo – Univ. of Milan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38918" name="CasellaDiTesto 10"/>
          <p:cNvSpPr txBox="1">
            <a:spLocks noChangeArrowheads="1"/>
          </p:cNvSpPr>
          <p:nvPr/>
        </p:nvSpPr>
        <p:spPr bwMode="auto">
          <a:xfrm>
            <a:off x="152400" y="5646738"/>
            <a:ext cx="8839200" cy="8302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3 regimes: a) Elastic, Thomson b) Quasi-Elastic, Compton with Thomson cross-section c) Inelastic, Compton, recoil dominated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5536" y="980728"/>
            <a:ext cx="8208912" cy="936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</a:rPr>
              <a:t>What are we missing by adopting the Quantum QED treatment of Compton back-scattering?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2090172"/>
            <a:ext cx="9144000" cy="1200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We re-construct the beam-beam back-scattering from single electron-photon scattering events by summing over the phase space density distributions of electrons and photons (treated incoherently!)</a:t>
            </a:r>
            <a:endParaRPr lang="en-US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51520" y="3645024"/>
            <a:ext cx="8424936" cy="1200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CC0000"/>
                </a:solidFill>
              </a:rPr>
              <a:t>The coherent aspect (phase) of the laser e.m. field is lost</a:t>
            </a:r>
            <a:r>
              <a:rPr lang="is-IS" b="1">
                <a:solidFill>
                  <a:srgbClr val="CC0000"/>
                </a:solidFill>
              </a:rPr>
              <a:t>...</a:t>
            </a:r>
          </a:p>
          <a:p>
            <a:pPr algn="ctr"/>
            <a:r>
              <a:rPr lang="it-IT" b="1">
                <a:solidFill>
                  <a:srgbClr val="CC0000"/>
                </a:solidFill>
              </a:rPr>
              <a:t>M</a:t>
            </a:r>
            <a:r>
              <a:rPr lang="is-IS" b="1">
                <a:solidFill>
                  <a:srgbClr val="CC0000"/>
                </a:solidFill>
              </a:rPr>
              <a:t>ulti-photon absorption/scattering phenomena are not taken into account (dressed electron model in e.m. </a:t>
            </a:r>
            <a:r>
              <a:rPr lang="it-IT" b="1">
                <a:solidFill>
                  <a:srgbClr val="CC0000"/>
                </a:solidFill>
              </a:rPr>
              <a:t>f</a:t>
            </a:r>
            <a:r>
              <a:rPr lang="is-IS" b="1">
                <a:solidFill>
                  <a:srgbClr val="CC0000"/>
                </a:solidFill>
              </a:rPr>
              <a:t>ield)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67544" y="5085184"/>
            <a:ext cx="8208912" cy="93610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</a:rPr>
              <a:t>Linear QED treatment is good for</a:t>
            </a:r>
          </a:p>
          <a:p>
            <a:pPr algn="ctr"/>
            <a:r>
              <a:rPr lang="en-US" b="1">
                <a:solidFill>
                  <a:srgbClr val="CC0000"/>
                </a:solidFill>
              </a:rPr>
              <a:t>low intensity (</a:t>
            </a:r>
            <a:r>
              <a:rPr lang="en-US" b="1" i="1">
                <a:solidFill>
                  <a:srgbClr val="CC0000"/>
                </a:solidFill>
              </a:rPr>
              <a:t>a</a:t>
            </a:r>
            <a:r>
              <a:rPr lang="en-US" b="1" i="1" baseline="-25000">
                <a:solidFill>
                  <a:srgbClr val="CC0000"/>
                </a:solidFill>
              </a:rPr>
              <a:t>0</a:t>
            </a:r>
            <a:r>
              <a:rPr lang="en-US" b="1">
                <a:solidFill>
                  <a:srgbClr val="CC0000"/>
                </a:solidFill>
              </a:rPr>
              <a:t>&lt;1) laser pulses</a:t>
            </a:r>
          </a:p>
        </p:txBody>
      </p:sp>
    </p:spTree>
    <p:extLst>
      <p:ext uri="{BB962C8B-B14F-4D97-AF65-F5344CB8AC3E}">
        <p14:creationId xmlns:p14="http://schemas.microsoft.com/office/powerpoint/2010/main" val="8773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ttangolo 3"/>
          <p:cNvSpPr>
            <a:spLocks noChangeArrowheads="1"/>
          </p:cNvSpPr>
          <p:nvPr/>
        </p:nvSpPr>
        <p:spPr bwMode="auto">
          <a:xfrm>
            <a:off x="1398588" y="228600"/>
            <a:ext cx="6526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We need to build a very high luminosity collider,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that needs to maximize the </a:t>
            </a:r>
            <a:r>
              <a:rPr lang="en-US" b="1" i="1">
                <a:solidFill>
                  <a:srgbClr val="0000FF"/>
                </a:solidFill>
              </a:rPr>
              <a:t>Spectral Luminosity</a:t>
            </a:r>
            <a:r>
              <a:rPr lang="en-US" b="1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i="1">
                <a:solidFill>
                  <a:srgbClr val="FF0000"/>
                </a:solidFill>
              </a:rPr>
              <a:t>i.e.</a:t>
            </a:r>
            <a:r>
              <a:rPr lang="en-US" b="1">
                <a:solidFill>
                  <a:srgbClr val="FF0000"/>
                </a:solidFill>
              </a:rPr>
              <a:t> Luminosity per unit bandwidth</a:t>
            </a:r>
          </a:p>
        </p:txBody>
      </p:sp>
      <p:grpSp>
        <p:nvGrpSpPr>
          <p:cNvPr id="54276" name="Gruppo 18"/>
          <p:cNvGrpSpPr>
            <a:grpSpLocks/>
          </p:cNvGrpSpPr>
          <p:nvPr/>
        </p:nvGrpSpPr>
        <p:grpSpPr bwMode="auto">
          <a:xfrm>
            <a:off x="228600" y="1905000"/>
            <a:ext cx="3581400" cy="4597400"/>
            <a:chOff x="5105400" y="1574800"/>
            <a:chExt cx="3581400" cy="4597400"/>
          </a:xfrm>
        </p:grpSpPr>
        <p:sp>
          <p:nvSpPr>
            <p:cNvPr id="54288" name="Rectangle 2"/>
            <p:cNvSpPr>
              <a:spLocks noChangeArrowheads="1"/>
            </p:cNvSpPr>
            <p:nvPr/>
          </p:nvSpPr>
          <p:spPr bwMode="auto">
            <a:xfrm>
              <a:off x="5105400" y="1574800"/>
              <a:ext cx="3581400" cy="4597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it-IT" sz="2000">
                  <a:solidFill>
                    <a:srgbClr val="0000FF"/>
                  </a:solidFill>
                </a:rPr>
                <a:t>negligible diffraction</a:t>
              </a:r>
            </a:p>
            <a:p>
              <a:r>
                <a:rPr lang="it-IT" sz="2000">
                  <a:solidFill>
                    <a:srgbClr val="0000FF"/>
                  </a:solidFill>
                </a:rPr>
                <a:t>0 crossing angle</a:t>
              </a:r>
            </a:p>
            <a:p>
              <a:endParaRPr lang="it-IT" sz="2000">
                <a:solidFill>
                  <a:srgbClr val="0000FF"/>
                </a:solidFill>
              </a:endParaRPr>
            </a:p>
          </p:txBody>
        </p:sp>
        <p:grpSp>
          <p:nvGrpSpPr>
            <p:cNvPr id="54289" name="Group 14"/>
            <p:cNvGrpSpPr>
              <a:grpSpLocks/>
            </p:cNvGrpSpPr>
            <p:nvPr/>
          </p:nvGrpSpPr>
          <p:grpSpPr bwMode="auto">
            <a:xfrm>
              <a:off x="5842000" y="4114805"/>
              <a:ext cx="2286001" cy="1143001"/>
              <a:chOff x="624" y="3216"/>
              <a:chExt cx="1440" cy="720"/>
            </a:xfrm>
          </p:grpSpPr>
          <p:sp>
            <p:nvSpPr>
              <p:cNvPr id="54299" name="Rectangle 15"/>
              <p:cNvSpPr>
                <a:spLocks noChangeArrowheads="1"/>
              </p:cNvSpPr>
              <p:nvPr/>
            </p:nvSpPr>
            <p:spPr bwMode="auto">
              <a:xfrm>
                <a:off x="1104" y="3251"/>
                <a:ext cx="545" cy="6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300" name="Freeform 16"/>
              <p:cNvSpPr>
                <a:spLocks/>
              </p:cNvSpPr>
              <p:nvPr/>
            </p:nvSpPr>
            <p:spPr bwMode="auto">
              <a:xfrm>
                <a:off x="624" y="3216"/>
                <a:ext cx="1440" cy="270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01" name="Freeform 17"/>
              <p:cNvSpPr>
                <a:spLocks/>
              </p:cNvSpPr>
              <p:nvPr/>
            </p:nvSpPr>
            <p:spPr bwMode="auto">
              <a:xfrm rot="10800000">
                <a:off x="624" y="3666"/>
                <a:ext cx="1440" cy="270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302" name="AutoShape 18"/>
              <p:cNvSpPr>
                <a:spLocks noChangeArrowheads="1"/>
              </p:cNvSpPr>
              <p:nvPr/>
            </p:nvSpPr>
            <p:spPr bwMode="auto">
              <a:xfrm>
                <a:off x="954" y="3408"/>
                <a:ext cx="534" cy="336"/>
              </a:xfrm>
              <a:prstGeom prst="roundRect">
                <a:avLst>
                  <a:gd name="adj" fmla="val 17639"/>
                </a:avLst>
              </a:prstGeom>
              <a:solidFill>
                <a:srgbClr val="FF0000">
                  <a:alpha val="5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4290" name="Group 19"/>
            <p:cNvGrpSpPr>
              <a:grpSpLocks/>
            </p:cNvGrpSpPr>
            <p:nvPr/>
          </p:nvGrpSpPr>
          <p:grpSpPr bwMode="auto">
            <a:xfrm>
              <a:off x="5715000" y="2262184"/>
              <a:ext cx="2300288" cy="1166810"/>
              <a:chOff x="624" y="960"/>
              <a:chExt cx="1449" cy="735"/>
            </a:xfrm>
          </p:grpSpPr>
          <p:sp>
            <p:nvSpPr>
              <p:cNvPr id="54295" name="Rectangle 20"/>
              <p:cNvSpPr>
                <a:spLocks noChangeArrowheads="1"/>
              </p:cNvSpPr>
              <p:nvPr/>
            </p:nvSpPr>
            <p:spPr bwMode="auto">
              <a:xfrm>
                <a:off x="988" y="983"/>
                <a:ext cx="548" cy="68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4296" name="Freeform 21"/>
              <p:cNvSpPr>
                <a:spLocks/>
              </p:cNvSpPr>
              <p:nvPr/>
            </p:nvSpPr>
            <p:spPr bwMode="auto">
              <a:xfrm>
                <a:off x="624" y="960"/>
                <a:ext cx="1449" cy="276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97" name="Freeform 22"/>
              <p:cNvSpPr>
                <a:spLocks/>
              </p:cNvSpPr>
              <p:nvPr/>
            </p:nvSpPr>
            <p:spPr bwMode="auto">
              <a:xfrm rot="10800000">
                <a:off x="624" y="1419"/>
                <a:ext cx="1449" cy="276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4298" name="AutoShape 23"/>
              <p:cNvSpPr>
                <a:spLocks noChangeArrowheads="1"/>
              </p:cNvSpPr>
              <p:nvPr/>
            </p:nvSpPr>
            <p:spPr bwMode="auto">
              <a:xfrm>
                <a:off x="1152" y="1152"/>
                <a:ext cx="534" cy="336"/>
              </a:xfrm>
              <a:prstGeom prst="roundRect">
                <a:avLst>
                  <a:gd name="adj" fmla="val 17639"/>
                </a:avLst>
              </a:prstGeom>
              <a:solidFill>
                <a:srgbClr val="FF0000">
                  <a:alpha val="5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54291" name="Text Box 25"/>
            <p:cNvSpPr txBox="1">
              <a:spLocks noChangeArrowheads="1"/>
            </p:cNvSpPr>
            <p:nvPr/>
          </p:nvSpPr>
          <p:spPr bwMode="auto">
            <a:xfrm>
              <a:off x="5181600" y="4267200"/>
              <a:ext cx="13716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electrons</a:t>
              </a:r>
            </a:p>
          </p:txBody>
        </p:sp>
        <p:sp>
          <p:nvSpPr>
            <p:cNvPr id="54292" name="Line 26"/>
            <p:cNvSpPr>
              <a:spLocks noChangeShapeType="1"/>
            </p:cNvSpPr>
            <p:nvPr/>
          </p:nvSpPr>
          <p:spPr bwMode="auto">
            <a:xfrm flipH="1">
              <a:off x="5867400" y="4699000"/>
              <a:ext cx="6096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293" name="Text Box 31"/>
            <p:cNvSpPr txBox="1">
              <a:spLocks noChangeArrowheads="1"/>
            </p:cNvSpPr>
            <p:nvPr/>
          </p:nvSpPr>
          <p:spPr bwMode="auto">
            <a:xfrm>
              <a:off x="7696200" y="4281488"/>
              <a:ext cx="8382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laser</a:t>
              </a:r>
            </a:p>
          </p:txBody>
        </p:sp>
        <p:sp>
          <p:nvSpPr>
            <p:cNvPr id="54294" name="Line 32"/>
            <p:cNvSpPr>
              <a:spLocks noChangeShapeType="1"/>
            </p:cNvSpPr>
            <p:nvPr/>
          </p:nvSpPr>
          <p:spPr bwMode="auto">
            <a:xfrm flipV="1">
              <a:off x="7391400" y="4724400"/>
              <a:ext cx="609600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aphicFrame>
        <p:nvGraphicFramePr>
          <p:cNvPr id="54277" name="Object 2"/>
          <p:cNvGraphicFramePr>
            <a:graphicFrameLocks noChangeAspect="1"/>
          </p:cNvGraphicFramePr>
          <p:nvPr/>
        </p:nvGraphicFramePr>
        <p:xfrm>
          <a:off x="6905625" y="4679950"/>
          <a:ext cx="1001713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626" name="Equation" r:id="rId4" imgW="596900" imgH="406400" progId="Equation.3">
                  <p:embed/>
                </p:oleObj>
              </mc:Choice>
              <mc:Fallback>
                <p:oleObj name="Equation" r:id="rId4" imgW="596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5625" y="4679950"/>
                        <a:ext cx="1001713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8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3733800" y="2057400"/>
            <a:ext cx="5410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>
                <a:latin typeface="Tahoma" pitchFamily="-106" charset="0"/>
                <a:ea typeface="+mn-ea"/>
                <a:cs typeface="+mn-cs"/>
              </a:rPr>
              <a:t>Scattered flux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sz="2800">
                <a:latin typeface="Tahoma" pitchFamily="-106" charset="0"/>
                <a:ea typeface="+mn-ea"/>
                <a:cs typeface="+mn-cs"/>
              </a:rPr>
              <a:t>Luminosity as in HEP collisions</a:t>
            </a:r>
            <a:endParaRPr lang="en-US">
              <a:latin typeface="Times" pitchFamily="-106" charset="0"/>
              <a:ea typeface="+mn-ea"/>
              <a:cs typeface="+mn-cs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>
                <a:latin typeface="Tahoma" pitchFamily="-106" charset="0"/>
                <a:ea typeface="ＭＳ Ｐゴシック" pitchFamily="-106" charset="-128"/>
                <a:cs typeface="+mn-cs"/>
              </a:rPr>
              <a:t>Many photons, electrons</a:t>
            </a: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>
                <a:latin typeface="Tahoma" pitchFamily="-106" charset="0"/>
                <a:ea typeface="ＭＳ Ｐゴシック" pitchFamily="-106" charset="-128"/>
                <a:cs typeface="+mn-cs"/>
              </a:rPr>
              <a:t>Focus tightly</a:t>
            </a:r>
          </a:p>
          <a:p>
            <a:pPr marL="742950" lvl="1" indent="-285750" eaLnBrk="1" hangingPunct="1">
              <a:spcBef>
                <a:spcPct val="20000"/>
              </a:spcBef>
              <a:defRPr/>
            </a:pPr>
            <a:endParaRPr lang="en-US">
              <a:latin typeface="Tahoma" pitchFamily="-106" charset="0"/>
              <a:ea typeface="ＭＳ Ｐゴシック" pitchFamily="-106" charset="-128"/>
              <a:cs typeface="+mn-cs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endParaRPr lang="en-US">
              <a:latin typeface="Tahoma" pitchFamily="-106" charset="0"/>
              <a:ea typeface="ＭＳ Ｐゴシック" pitchFamily="-106" charset="-128"/>
              <a:cs typeface="+mn-cs"/>
            </a:endParaRPr>
          </a:p>
          <a:p>
            <a:pPr marL="742950" lvl="1" indent="-285750" eaLnBrk="1" hangingPunct="1">
              <a:spcBef>
                <a:spcPct val="20000"/>
              </a:spcBef>
              <a:buFontTx/>
              <a:buChar char="–"/>
              <a:defRPr/>
            </a:pPr>
            <a:r>
              <a:rPr lang="en-US">
                <a:latin typeface="Tahoma" pitchFamily="-106" charset="0"/>
                <a:ea typeface="ＭＳ Ｐゴシック" pitchFamily="-106" charset="-128"/>
                <a:cs typeface="+mn-cs"/>
              </a:rPr>
              <a:t>ELI-NP </a:t>
            </a:r>
          </a:p>
        </p:txBody>
      </p:sp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81200"/>
            <a:ext cx="1066800" cy="59055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1236663" cy="436563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428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05200"/>
            <a:ext cx="1524000" cy="86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graphicFrame>
        <p:nvGraphicFramePr>
          <p:cNvPr id="54283" name="Object 3"/>
          <p:cNvGraphicFramePr>
            <a:graphicFrameLocks noChangeAspect="1"/>
          </p:cNvGraphicFramePr>
          <p:nvPr/>
        </p:nvGraphicFramePr>
        <p:xfrm>
          <a:off x="6400800" y="1676400"/>
          <a:ext cx="2271713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627" name="Equation" r:id="rId10" imgW="2019300" imgH="203200" progId="Equation.3">
                  <p:embed/>
                </p:oleObj>
              </mc:Choice>
              <mc:Fallback>
                <p:oleObj name="Equation" r:id="rId10" imgW="2019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676400"/>
                        <a:ext cx="2271713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4" name="CasellaDiTesto 25"/>
          <p:cNvSpPr txBox="1">
            <a:spLocks noChangeArrowheads="1"/>
          </p:cNvSpPr>
          <p:nvPr/>
        </p:nvSpPr>
        <p:spPr bwMode="auto">
          <a:xfrm>
            <a:off x="8153400" y="3581400"/>
            <a:ext cx="3825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f</a:t>
            </a:r>
          </a:p>
        </p:txBody>
      </p:sp>
      <p:graphicFrame>
        <p:nvGraphicFramePr>
          <p:cNvPr id="54285" name="Object 4"/>
          <p:cNvGraphicFramePr>
            <a:graphicFrameLocks noChangeAspect="1"/>
          </p:cNvGraphicFramePr>
          <p:nvPr/>
        </p:nvGraphicFramePr>
        <p:xfrm>
          <a:off x="3940175" y="5427663"/>
          <a:ext cx="50514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628" name="Equation" r:id="rId12" imgW="3009900" imgH="444500" progId="Equation.3">
                  <p:embed/>
                </p:oleObj>
              </mc:Choice>
              <mc:Fallback>
                <p:oleObj name="Equation" r:id="rId12" imgW="3009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175" y="5427663"/>
                        <a:ext cx="50514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ttangolo 37"/>
          <p:cNvSpPr/>
          <p:nvPr/>
        </p:nvSpPr>
        <p:spPr>
          <a:xfrm>
            <a:off x="5105400" y="6259513"/>
            <a:ext cx="39624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hangingPunct="1">
              <a:spcBef>
                <a:spcPct val="20000"/>
              </a:spcBef>
              <a:defRPr/>
            </a:pPr>
            <a:r>
              <a:rPr lang="en-US" sz="1800">
                <a:latin typeface="+mn-lt"/>
                <a:ea typeface="ＭＳ Ｐゴシック" pitchFamily="-106" charset="-128"/>
                <a:cs typeface="+mn-cs"/>
              </a:rPr>
              <a:t>cfr.  LHC 10</a:t>
            </a:r>
            <a:r>
              <a:rPr lang="en-US" sz="1800" baseline="30000">
                <a:latin typeface="+mn-lt"/>
                <a:ea typeface="ＭＳ Ｐゴシック" pitchFamily="-106" charset="-128"/>
                <a:cs typeface="+mn-cs"/>
              </a:rPr>
              <a:t>34</a:t>
            </a:r>
            <a:r>
              <a:rPr lang="en-US" sz="1800">
                <a:latin typeface="+mn-lt"/>
                <a:ea typeface="ＭＳ Ｐゴシック" pitchFamily="-106" charset="-128"/>
                <a:cs typeface="+mn-cs"/>
              </a:rPr>
              <a:t>,   </a:t>
            </a:r>
            <a:r>
              <a:rPr lang="en-US" sz="1800">
                <a:latin typeface="Times" pitchFamily="-106" charset="0"/>
                <a:ea typeface="ＭＳ Ｐゴシック" pitchFamily="-106" charset="-128"/>
                <a:cs typeface="+mn-cs"/>
              </a:rPr>
              <a:t>Hi-Lumi LHC 10</a:t>
            </a:r>
            <a:r>
              <a:rPr lang="en-US" sz="1800" baseline="30000">
                <a:latin typeface="Times" pitchFamily="-106" charset="0"/>
                <a:ea typeface="ＭＳ Ｐゴシック" pitchFamily="-106" charset="-128"/>
                <a:cs typeface="+mn-cs"/>
              </a:rPr>
              <a:t>35</a:t>
            </a:r>
            <a:endParaRPr lang="en-US" sz="1800" baseline="30000">
              <a:latin typeface="+mn-lt"/>
              <a:ea typeface="ＭＳ Ｐゴシック" pitchFamily="-106" charset="-128"/>
              <a:cs typeface="+mn-cs"/>
            </a:endParaRPr>
          </a:p>
        </p:txBody>
      </p:sp>
      <p:sp>
        <p:nvSpPr>
          <p:cNvPr id="54287" name="Ovale 28"/>
          <p:cNvSpPr>
            <a:spLocks noChangeArrowheads="1"/>
          </p:cNvSpPr>
          <p:nvPr/>
        </p:nvSpPr>
        <p:spPr bwMode="auto">
          <a:xfrm>
            <a:off x="6629400" y="4572000"/>
            <a:ext cx="1676400" cy="9144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32" name="Immagine 31" descr="Untitled1.tif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59650" cy="627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539552" y="4483100"/>
            <a:ext cx="8064896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Arial" charset="0"/>
              </a:rPr>
              <a:t>Laser pulse must be short compared to Rayleigh length so that whole pulse is focused simultaneously.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Arial" charset="0"/>
              </a:rPr>
              <a:t>Laser may be shorter than Rayleigh length, but less than 0.5 ps is not practical, and could lead to non-linear effects that broaden the spectral line</a:t>
            </a:r>
          </a:p>
        </p:txBody>
      </p:sp>
      <p:grpSp>
        <p:nvGrpSpPr>
          <p:cNvPr id="53251" name="Group 3"/>
          <p:cNvGrpSpPr>
            <a:grpSpLocks/>
          </p:cNvGrpSpPr>
          <p:nvPr/>
        </p:nvGrpSpPr>
        <p:grpSpPr bwMode="auto">
          <a:xfrm>
            <a:off x="965200" y="1854200"/>
            <a:ext cx="7162800" cy="2438400"/>
            <a:chOff x="624" y="864"/>
            <a:chExt cx="4512" cy="1536"/>
          </a:xfrm>
        </p:grpSpPr>
        <p:sp>
          <p:nvSpPr>
            <p:cNvPr id="53255" name="Rectangle 4"/>
            <p:cNvSpPr>
              <a:spLocks noChangeArrowheads="1"/>
            </p:cNvSpPr>
            <p:nvPr/>
          </p:nvSpPr>
          <p:spPr bwMode="auto">
            <a:xfrm>
              <a:off x="624" y="864"/>
              <a:ext cx="4512" cy="15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3256" name="Group 5"/>
            <p:cNvGrpSpPr>
              <a:grpSpLocks/>
            </p:cNvGrpSpPr>
            <p:nvPr/>
          </p:nvGrpSpPr>
          <p:grpSpPr bwMode="auto">
            <a:xfrm>
              <a:off x="912" y="960"/>
              <a:ext cx="1488" cy="768"/>
              <a:chOff x="240" y="384"/>
              <a:chExt cx="1776" cy="1056"/>
            </a:xfrm>
          </p:grpSpPr>
          <p:sp>
            <p:nvSpPr>
              <p:cNvPr id="53265" name="Rectangle 6"/>
              <p:cNvSpPr>
                <a:spLocks noChangeArrowheads="1"/>
              </p:cNvSpPr>
              <p:nvPr/>
            </p:nvSpPr>
            <p:spPr bwMode="auto">
              <a:xfrm>
                <a:off x="816" y="432"/>
                <a:ext cx="672" cy="99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3266" name="Freeform 7"/>
              <p:cNvSpPr>
                <a:spLocks/>
              </p:cNvSpPr>
              <p:nvPr/>
            </p:nvSpPr>
            <p:spPr bwMode="auto">
              <a:xfrm>
                <a:off x="240" y="384"/>
                <a:ext cx="1776" cy="396"/>
              </a:xfrm>
              <a:custGeom>
                <a:avLst/>
                <a:gdLst>
                  <a:gd name="T0" fmla="*/ 0 w 2304"/>
                  <a:gd name="T1" fmla="*/ 0 h 528"/>
                  <a:gd name="T2" fmla="*/ 2 w 2304"/>
                  <a:gd name="T3" fmla="*/ 2 h 528"/>
                  <a:gd name="T4" fmla="*/ 2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67" name="Freeform 8"/>
              <p:cNvSpPr>
                <a:spLocks/>
              </p:cNvSpPr>
              <p:nvPr/>
            </p:nvSpPr>
            <p:spPr bwMode="auto">
              <a:xfrm rot="10800000">
                <a:off x="240" y="1044"/>
                <a:ext cx="1776" cy="396"/>
              </a:xfrm>
              <a:custGeom>
                <a:avLst/>
                <a:gdLst>
                  <a:gd name="T0" fmla="*/ 0 w 2304"/>
                  <a:gd name="T1" fmla="*/ 0 h 528"/>
                  <a:gd name="T2" fmla="*/ 2 w 2304"/>
                  <a:gd name="T3" fmla="*/ 2 h 528"/>
                  <a:gd name="T4" fmla="*/ 2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3257" name="Group 9"/>
            <p:cNvGrpSpPr>
              <a:grpSpLocks/>
            </p:cNvGrpSpPr>
            <p:nvPr/>
          </p:nvGrpSpPr>
          <p:grpSpPr bwMode="auto">
            <a:xfrm>
              <a:off x="3264" y="960"/>
              <a:ext cx="1488" cy="768"/>
              <a:chOff x="432" y="1872"/>
              <a:chExt cx="1488" cy="768"/>
            </a:xfrm>
          </p:grpSpPr>
          <p:sp>
            <p:nvSpPr>
              <p:cNvPr id="53262" name="Rectangle 10"/>
              <p:cNvSpPr>
                <a:spLocks noChangeArrowheads="1"/>
              </p:cNvSpPr>
              <p:nvPr/>
            </p:nvSpPr>
            <p:spPr bwMode="auto">
              <a:xfrm>
                <a:off x="432" y="1896"/>
                <a:ext cx="1488" cy="7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3263" name="Freeform 11"/>
              <p:cNvSpPr>
                <a:spLocks/>
              </p:cNvSpPr>
              <p:nvPr/>
            </p:nvSpPr>
            <p:spPr bwMode="auto">
              <a:xfrm>
                <a:off x="432" y="1872"/>
                <a:ext cx="1488" cy="288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264" name="Freeform 12"/>
              <p:cNvSpPr>
                <a:spLocks/>
              </p:cNvSpPr>
              <p:nvPr/>
            </p:nvSpPr>
            <p:spPr bwMode="auto">
              <a:xfrm rot="10800000">
                <a:off x="432" y="2352"/>
                <a:ext cx="1488" cy="288"/>
              </a:xfrm>
              <a:custGeom>
                <a:avLst/>
                <a:gdLst>
                  <a:gd name="T0" fmla="*/ 0 w 2304"/>
                  <a:gd name="T1" fmla="*/ 0 h 528"/>
                  <a:gd name="T2" fmla="*/ 1 w 2304"/>
                  <a:gd name="T3" fmla="*/ 1 h 528"/>
                  <a:gd name="T4" fmla="*/ 1 w 2304"/>
                  <a:gd name="T5" fmla="*/ 0 h 528"/>
                  <a:gd name="T6" fmla="*/ 0 60000 65536"/>
                  <a:gd name="T7" fmla="*/ 0 60000 65536"/>
                  <a:gd name="T8" fmla="*/ 0 60000 65536"/>
                  <a:gd name="T9" fmla="*/ 0 w 2304"/>
                  <a:gd name="T10" fmla="*/ 0 h 528"/>
                  <a:gd name="T11" fmla="*/ 2304 w 2304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4" h="528">
                    <a:moveTo>
                      <a:pt x="0" y="0"/>
                    </a:moveTo>
                    <a:cubicBezTo>
                      <a:pt x="384" y="264"/>
                      <a:pt x="768" y="528"/>
                      <a:pt x="1152" y="528"/>
                    </a:cubicBezTo>
                    <a:cubicBezTo>
                      <a:pt x="1536" y="528"/>
                      <a:pt x="2112" y="88"/>
                      <a:pt x="2304" y="0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53258" name="Text Box 13"/>
            <p:cNvSpPr txBox="1">
              <a:spLocks noChangeArrowheads="1"/>
            </p:cNvSpPr>
            <p:nvPr/>
          </p:nvSpPr>
          <p:spPr bwMode="auto">
            <a:xfrm>
              <a:off x="672" y="1824"/>
              <a:ext cx="20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Laser pulse length matched to focus size (Rayleigh length).</a:t>
              </a:r>
            </a:p>
          </p:txBody>
        </p:sp>
        <p:sp>
          <p:nvSpPr>
            <p:cNvPr id="53259" name="Text Box 14"/>
            <p:cNvSpPr txBox="1">
              <a:spLocks noChangeArrowheads="1"/>
            </p:cNvSpPr>
            <p:nvPr/>
          </p:nvSpPr>
          <p:spPr bwMode="auto">
            <a:xfrm>
              <a:off x="3024" y="1824"/>
              <a:ext cx="20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800">
                  <a:solidFill>
                    <a:schemeClr val="accent2"/>
                  </a:solidFill>
                  <a:latin typeface="Arial" charset="0"/>
                </a:rPr>
                <a:t>Laser pulse too long for small focus size.</a:t>
              </a:r>
            </a:p>
          </p:txBody>
        </p:sp>
        <p:sp>
          <p:nvSpPr>
            <p:cNvPr id="53260" name="Line 15"/>
            <p:cNvSpPr>
              <a:spLocks noChangeShapeType="1"/>
            </p:cNvSpPr>
            <p:nvPr/>
          </p:nvSpPr>
          <p:spPr bwMode="auto">
            <a:xfrm>
              <a:off x="1536" y="1344"/>
              <a:ext cx="2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261" name="Line 16"/>
            <p:cNvSpPr>
              <a:spLocks noChangeShapeType="1"/>
            </p:cNvSpPr>
            <p:nvPr/>
          </p:nvSpPr>
          <p:spPr bwMode="auto">
            <a:xfrm>
              <a:off x="3888" y="1344"/>
              <a:ext cx="2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3252" name="Text Box 17"/>
          <p:cNvSpPr txBox="1">
            <a:spLocks noChangeArrowheads="1"/>
          </p:cNvSpPr>
          <p:nvPr/>
        </p:nvSpPr>
        <p:spPr bwMode="auto">
          <a:xfrm>
            <a:off x="165100" y="12192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990033"/>
                </a:solidFill>
                <a:latin typeface="Arial" charset="0"/>
              </a:rPr>
              <a:t>Matching Laser Pulse Length and Focus Size</a:t>
            </a:r>
          </a:p>
        </p:txBody>
      </p:sp>
      <p:sp>
        <p:nvSpPr>
          <p:cNvPr id="53253" name="Rectangle 18"/>
          <p:cNvSpPr>
            <a:spLocks noChangeArrowheads="1"/>
          </p:cNvSpPr>
          <p:nvPr/>
        </p:nvSpPr>
        <p:spPr bwMode="auto">
          <a:xfrm>
            <a:off x="7315200" y="6207125"/>
            <a:ext cx="1828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000" b="1">
                <a:solidFill>
                  <a:srgbClr val="990033"/>
                </a:solidFill>
              </a:rPr>
              <a:t>courtesy of</a:t>
            </a:r>
            <a:br>
              <a:rPr lang="en-US" sz="2000" b="1">
                <a:solidFill>
                  <a:srgbClr val="990033"/>
                </a:solidFill>
              </a:rPr>
            </a:br>
            <a:r>
              <a:rPr lang="en-US" sz="2000" b="1">
                <a:solidFill>
                  <a:srgbClr val="990033"/>
                </a:solidFill>
              </a:rPr>
              <a:t>D. Moncton</a:t>
            </a:r>
            <a:endParaRPr lang="en-US" b="1">
              <a:solidFill>
                <a:srgbClr val="990033"/>
              </a:solidFill>
            </a:endParaRPr>
          </a:p>
        </p:txBody>
      </p:sp>
      <p:pic>
        <p:nvPicPr>
          <p:cNvPr id="20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0929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5105400" y="1574800"/>
            <a:ext cx="3581400" cy="4597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457200" y="1562100"/>
            <a:ext cx="3581400" cy="4622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55301" name="Group 4"/>
          <p:cNvGrpSpPr>
            <a:grpSpLocks/>
          </p:cNvGrpSpPr>
          <p:nvPr/>
        </p:nvGrpSpPr>
        <p:grpSpPr bwMode="auto">
          <a:xfrm>
            <a:off x="990600" y="2185988"/>
            <a:ext cx="2308225" cy="1166812"/>
            <a:chOff x="3552" y="1008"/>
            <a:chExt cx="1454" cy="735"/>
          </a:xfrm>
        </p:grpSpPr>
        <p:sp>
          <p:nvSpPr>
            <p:cNvPr id="55333" name="Rectangle 5"/>
            <p:cNvSpPr>
              <a:spLocks noChangeArrowheads="1"/>
            </p:cNvSpPr>
            <p:nvPr/>
          </p:nvSpPr>
          <p:spPr bwMode="auto">
            <a:xfrm>
              <a:off x="3696" y="1031"/>
              <a:ext cx="548" cy="6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334" name="Freeform 6"/>
            <p:cNvSpPr>
              <a:spLocks/>
            </p:cNvSpPr>
            <p:nvPr/>
          </p:nvSpPr>
          <p:spPr bwMode="auto">
            <a:xfrm>
              <a:off x="3552" y="1008"/>
              <a:ext cx="1449" cy="276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35" name="Freeform 7"/>
            <p:cNvSpPr>
              <a:spLocks/>
            </p:cNvSpPr>
            <p:nvPr/>
          </p:nvSpPr>
          <p:spPr bwMode="auto">
            <a:xfrm rot="10800000">
              <a:off x="3552" y="1467"/>
              <a:ext cx="1449" cy="276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36" name="AutoShape 8"/>
            <p:cNvSpPr>
              <a:spLocks noChangeArrowheads="1"/>
            </p:cNvSpPr>
            <p:nvPr/>
          </p:nvSpPr>
          <p:spPr bwMode="auto">
            <a:xfrm>
              <a:off x="3792" y="1231"/>
              <a:ext cx="1214" cy="301"/>
            </a:xfrm>
            <a:prstGeom prst="roundRect">
              <a:avLst>
                <a:gd name="adj" fmla="val 17639"/>
              </a:avLst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5302" name="Group 9"/>
          <p:cNvGrpSpPr>
            <a:grpSpLocks/>
          </p:cNvGrpSpPr>
          <p:nvPr/>
        </p:nvGrpSpPr>
        <p:grpSpPr bwMode="auto">
          <a:xfrm>
            <a:off x="1066800" y="4114800"/>
            <a:ext cx="2286000" cy="1143000"/>
            <a:chOff x="3600" y="3264"/>
            <a:chExt cx="1440" cy="720"/>
          </a:xfrm>
        </p:grpSpPr>
        <p:sp>
          <p:nvSpPr>
            <p:cNvPr id="55329" name="Rectangle 10"/>
            <p:cNvSpPr>
              <a:spLocks noChangeArrowheads="1"/>
            </p:cNvSpPr>
            <p:nvPr/>
          </p:nvSpPr>
          <p:spPr bwMode="auto">
            <a:xfrm>
              <a:off x="4368" y="3299"/>
              <a:ext cx="545" cy="6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330" name="Freeform 11"/>
            <p:cNvSpPr>
              <a:spLocks/>
            </p:cNvSpPr>
            <p:nvPr/>
          </p:nvSpPr>
          <p:spPr bwMode="auto">
            <a:xfrm>
              <a:off x="3600" y="3264"/>
              <a:ext cx="1440" cy="270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31" name="Freeform 12"/>
            <p:cNvSpPr>
              <a:spLocks/>
            </p:cNvSpPr>
            <p:nvPr/>
          </p:nvSpPr>
          <p:spPr bwMode="auto">
            <a:xfrm rot="10800000">
              <a:off x="3600" y="3714"/>
              <a:ext cx="1440" cy="270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32" name="AutoShape 13"/>
            <p:cNvSpPr>
              <a:spLocks noChangeArrowheads="1"/>
            </p:cNvSpPr>
            <p:nvPr/>
          </p:nvSpPr>
          <p:spPr bwMode="auto">
            <a:xfrm>
              <a:off x="3642" y="3483"/>
              <a:ext cx="1206" cy="294"/>
            </a:xfrm>
            <a:prstGeom prst="roundRect">
              <a:avLst>
                <a:gd name="adj" fmla="val 17639"/>
              </a:avLst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5303" name="Group 14"/>
          <p:cNvGrpSpPr>
            <a:grpSpLocks/>
          </p:cNvGrpSpPr>
          <p:nvPr/>
        </p:nvGrpSpPr>
        <p:grpSpPr bwMode="auto">
          <a:xfrm>
            <a:off x="5842000" y="4114800"/>
            <a:ext cx="2286000" cy="1143000"/>
            <a:chOff x="624" y="3216"/>
            <a:chExt cx="1440" cy="720"/>
          </a:xfrm>
        </p:grpSpPr>
        <p:sp>
          <p:nvSpPr>
            <p:cNvPr id="55325" name="Rectangle 15"/>
            <p:cNvSpPr>
              <a:spLocks noChangeArrowheads="1"/>
            </p:cNvSpPr>
            <p:nvPr/>
          </p:nvSpPr>
          <p:spPr bwMode="auto">
            <a:xfrm>
              <a:off x="1104" y="3251"/>
              <a:ext cx="545" cy="6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326" name="Freeform 16"/>
            <p:cNvSpPr>
              <a:spLocks/>
            </p:cNvSpPr>
            <p:nvPr/>
          </p:nvSpPr>
          <p:spPr bwMode="auto">
            <a:xfrm>
              <a:off x="624" y="3216"/>
              <a:ext cx="1440" cy="270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7" name="Freeform 17"/>
            <p:cNvSpPr>
              <a:spLocks/>
            </p:cNvSpPr>
            <p:nvPr/>
          </p:nvSpPr>
          <p:spPr bwMode="auto">
            <a:xfrm rot="10800000">
              <a:off x="624" y="3666"/>
              <a:ext cx="1440" cy="270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8" name="AutoShape 18"/>
            <p:cNvSpPr>
              <a:spLocks noChangeArrowheads="1"/>
            </p:cNvSpPr>
            <p:nvPr/>
          </p:nvSpPr>
          <p:spPr bwMode="auto">
            <a:xfrm>
              <a:off x="954" y="3408"/>
              <a:ext cx="534" cy="336"/>
            </a:xfrm>
            <a:prstGeom prst="roundRect">
              <a:avLst>
                <a:gd name="adj" fmla="val 17639"/>
              </a:avLst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5304" name="Group 19"/>
          <p:cNvGrpSpPr>
            <a:grpSpLocks/>
          </p:cNvGrpSpPr>
          <p:nvPr/>
        </p:nvGrpSpPr>
        <p:grpSpPr bwMode="auto">
          <a:xfrm>
            <a:off x="5715000" y="2262188"/>
            <a:ext cx="2300288" cy="1166812"/>
            <a:chOff x="624" y="960"/>
            <a:chExt cx="1449" cy="735"/>
          </a:xfrm>
        </p:grpSpPr>
        <p:sp>
          <p:nvSpPr>
            <p:cNvPr id="55321" name="Rectangle 20"/>
            <p:cNvSpPr>
              <a:spLocks noChangeArrowheads="1"/>
            </p:cNvSpPr>
            <p:nvPr/>
          </p:nvSpPr>
          <p:spPr bwMode="auto">
            <a:xfrm>
              <a:off x="988" y="983"/>
              <a:ext cx="548" cy="68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5322" name="Freeform 21"/>
            <p:cNvSpPr>
              <a:spLocks/>
            </p:cNvSpPr>
            <p:nvPr/>
          </p:nvSpPr>
          <p:spPr bwMode="auto">
            <a:xfrm>
              <a:off x="624" y="960"/>
              <a:ext cx="1449" cy="276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3" name="Freeform 22"/>
            <p:cNvSpPr>
              <a:spLocks/>
            </p:cNvSpPr>
            <p:nvPr/>
          </p:nvSpPr>
          <p:spPr bwMode="auto">
            <a:xfrm rot="10800000">
              <a:off x="624" y="1419"/>
              <a:ext cx="1449" cy="276"/>
            </a:xfrm>
            <a:custGeom>
              <a:avLst/>
              <a:gdLst>
                <a:gd name="T0" fmla="*/ 0 w 2304"/>
                <a:gd name="T1" fmla="*/ 0 h 528"/>
                <a:gd name="T2" fmla="*/ 1 w 2304"/>
                <a:gd name="T3" fmla="*/ 1 h 528"/>
                <a:gd name="T4" fmla="*/ 1 w 2304"/>
                <a:gd name="T5" fmla="*/ 0 h 528"/>
                <a:gd name="T6" fmla="*/ 0 60000 65536"/>
                <a:gd name="T7" fmla="*/ 0 60000 65536"/>
                <a:gd name="T8" fmla="*/ 0 60000 65536"/>
                <a:gd name="T9" fmla="*/ 0 w 2304"/>
                <a:gd name="T10" fmla="*/ 0 h 528"/>
                <a:gd name="T11" fmla="*/ 2304 w 2304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04" h="528">
                  <a:moveTo>
                    <a:pt x="0" y="0"/>
                  </a:moveTo>
                  <a:cubicBezTo>
                    <a:pt x="384" y="264"/>
                    <a:pt x="768" y="528"/>
                    <a:pt x="1152" y="528"/>
                  </a:cubicBezTo>
                  <a:cubicBezTo>
                    <a:pt x="1536" y="528"/>
                    <a:pt x="2112" y="88"/>
                    <a:pt x="2304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5324" name="AutoShape 23"/>
            <p:cNvSpPr>
              <a:spLocks noChangeArrowheads="1"/>
            </p:cNvSpPr>
            <p:nvPr/>
          </p:nvSpPr>
          <p:spPr bwMode="auto">
            <a:xfrm>
              <a:off x="1152" y="1152"/>
              <a:ext cx="534" cy="336"/>
            </a:xfrm>
            <a:prstGeom prst="roundRect">
              <a:avLst>
                <a:gd name="adj" fmla="val 17639"/>
              </a:avLst>
            </a:prstGeom>
            <a:solidFill>
              <a:srgbClr val="FF0000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5305" name="Text Box 24"/>
          <p:cNvSpPr txBox="1">
            <a:spLocks noChangeArrowheads="1"/>
          </p:cNvSpPr>
          <p:nvPr/>
        </p:nvSpPr>
        <p:spPr bwMode="auto">
          <a:xfrm>
            <a:off x="5181600" y="4267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electrons</a:t>
            </a:r>
          </a:p>
        </p:txBody>
      </p:sp>
      <p:sp>
        <p:nvSpPr>
          <p:cNvPr id="55306" name="Line 25"/>
          <p:cNvSpPr>
            <a:spLocks noChangeShapeType="1"/>
          </p:cNvSpPr>
          <p:nvPr/>
        </p:nvSpPr>
        <p:spPr bwMode="auto">
          <a:xfrm flipH="1">
            <a:off x="5867400" y="4699000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07" name="Text Box 26"/>
          <p:cNvSpPr txBox="1">
            <a:spLocks noChangeArrowheads="1"/>
          </p:cNvSpPr>
          <p:nvPr/>
        </p:nvSpPr>
        <p:spPr bwMode="auto">
          <a:xfrm>
            <a:off x="457200" y="241458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laser</a:t>
            </a:r>
          </a:p>
        </p:txBody>
      </p:sp>
      <p:sp>
        <p:nvSpPr>
          <p:cNvPr id="55308" name="Line 27"/>
          <p:cNvSpPr>
            <a:spLocks noChangeShapeType="1"/>
          </p:cNvSpPr>
          <p:nvPr/>
        </p:nvSpPr>
        <p:spPr bwMode="auto">
          <a:xfrm flipV="1">
            <a:off x="685800" y="2795588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09" name="Text Box 28"/>
          <p:cNvSpPr txBox="1">
            <a:spLocks noChangeArrowheads="1"/>
          </p:cNvSpPr>
          <p:nvPr/>
        </p:nvSpPr>
        <p:spPr bwMode="auto">
          <a:xfrm>
            <a:off x="2895600" y="22098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electrons</a:t>
            </a:r>
          </a:p>
        </p:txBody>
      </p:sp>
      <p:sp>
        <p:nvSpPr>
          <p:cNvPr id="55310" name="Line 29"/>
          <p:cNvSpPr>
            <a:spLocks noChangeShapeType="1"/>
          </p:cNvSpPr>
          <p:nvPr/>
        </p:nvSpPr>
        <p:spPr bwMode="auto">
          <a:xfrm flipH="1">
            <a:off x="2971800" y="2795588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11" name="Text Box 30"/>
          <p:cNvSpPr txBox="1">
            <a:spLocks noChangeArrowheads="1"/>
          </p:cNvSpPr>
          <p:nvPr/>
        </p:nvSpPr>
        <p:spPr bwMode="auto">
          <a:xfrm>
            <a:off x="7696200" y="4281488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laser</a:t>
            </a:r>
          </a:p>
        </p:txBody>
      </p:sp>
      <p:sp>
        <p:nvSpPr>
          <p:cNvPr id="55312" name="Line 31"/>
          <p:cNvSpPr>
            <a:spLocks noChangeShapeType="1"/>
          </p:cNvSpPr>
          <p:nvPr/>
        </p:nvSpPr>
        <p:spPr bwMode="auto">
          <a:xfrm flipV="1">
            <a:off x="7391400" y="4724400"/>
            <a:ext cx="609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13" name="Text Box 32"/>
          <p:cNvSpPr txBox="1">
            <a:spLocks noChangeArrowheads="1"/>
          </p:cNvSpPr>
          <p:nvPr/>
        </p:nvSpPr>
        <p:spPr bwMode="auto">
          <a:xfrm>
            <a:off x="203200" y="1079500"/>
            <a:ext cx="873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990000"/>
                </a:solidFill>
                <a:latin typeface="Arial" charset="0"/>
              </a:rPr>
              <a:t>Electron Bunch Length Matched to Rayleigh Length</a:t>
            </a:r>
          </a:p>
        </p:txBody>
      </p:sp>
      <p:sp>
        <p:nvSpPr>
          <p:cNvPr id="55314" name="Text Box 33"/>
          <p:cNvSpPr txBox="1">
            <a:spLocks noChangeArrowheads="1"/>
          </p:cNvSpPr>
          <p:nvPr/>
        </p:nvSpPr>
        <p:spPr bwMode="auto">
          <a:xfrm>
            <a:off x="609600" y="1690688"/>
            <a:ext cx="312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Electron pulse too long</a:t>
            </a:r>
          </a:p>
        </p:txBody>
      </p:sp>
      <p:sp>
        <p:nvSpPr>
          <p:cNvPr id="55315" name="Text Box 34"/>
          <p:cNvSpPr txBox="1">
            <a:spLocks noChangeArrowheads="1"/>
          </p:cNvSpPr>
          <p:nvPr/>
        </p:nvSpPr>
        <p:spPr bwMode="auto">
          <a:xfrm>
            <a:off x="5486400" y="16764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Electron pulse matched</a:t>
            </a:r>
          </a:p>
        </p:txBody>
      </p:sp>
      <p:sp>
        <p:nvSpPr>
          <p:cNvPr id="55316" name="Line 35"/>
          <p:cNvSpPr>
            <a:spLocks noChangeShapeType="1"/>
          </p:cNvSpPr>
          <p:nvPr/>
        </p:nvSpPr>
        <p:spPr bwMode="auto">
          <a:xfrm flipV="1">
            <a:off x="3124200" y="5105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17" name="Line 36"/>
          <p:cNvSpPr>
            <a:spLocks noChangeShapeType="1"/>
          </p:cNvSpPr>
          <p:nvPr/>
        </p:nvSpPr>
        <p:spPr bwMode="auto">
          <a:xfrm>
            <a:off x="3124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318" name="Text Box 37"/>
          <p:cNvSpPr txBox="1">
            <a:spLocks noChangeArrowheads="1"/>
          </p:cNvSpPr>
          <p:nvPr/>
        </p:nvSpPr>
        <p:spPr bwMode="auto">
          <a:xfrm>
            <a:off x="1600200" y="548640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Arial" charset="0"/>
              </a:rPr>
              <a:t>Poor efficiency at head and tail</a:t>
            </a:r>
          </a:p>
        </p:txBody>
      </p:sp>
      <p:sp>
        <p:nvSpPr>
          <p:cNvPr id="55319" name="Rectangle 38"/>
          <p:cNvSpPr>
            <a:spLocks noChangeArrowheads="1"/>
          </p:cNvSpPr>
          <p:nvPr/>
        </p:nvSpPr>
        <p:spPr bwMode="auto">
          <a:xfrm>
            <a:off x="7315200" y="6207125"/>
            <a:ext cx="1828800" cy="650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000" b="1">
                <a:solidFill>
                  <a:srgbClr val="990033"/>
                </a:solidFill>
              </a:rPr>
              <a:t>courtesy of</a:t>
            </a:r>
            <a:br>
              <a:rPr lang="en-US" sz="2000" b="1">
                <a:solidFill>
                  <a:srgbClr val="990033"/>
                </a:solidFill>
              </a:rPr>
            </a:br>
            <a:r>
              <a:rPr lang="en-US" sz="2000" b="1">
                <a:solidFill>
                  <a:srgbClr val="990033"/>
                </a:solidFill>
              </a:rPr>
              <a:t>D. Moncton</a:t>
            </a:r>
            <a:endParaRPr lang="en-US" b="1">
              <a:solidFill>
                <a:srgbClr val="990033"/>
              </a:solidFill>
            </a:endParaRP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2957513" y="220663"/>
          <a:ext cx="3101975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090" name="Equation" r:id="rId4" imgW="1333500" imgH="431800" progId="Equation.3">
                  <p:embed/>
                </p:oleObj>
              </mc:Choice>
              <mc:Fallback>
                <p:oleObj name="Equation" r:id="rId4" imgW="1333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7513" y="220663"/>
                        <a:ext cx="3101975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70294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4" descr="screenshot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3914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Immagine 6" descr="screenshot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19450"/>
            <a:ext cx="54102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Untitl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1676400"/>
            <a:ext cx="7975600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2"/>
          <p:cNvSpPr txBox="1">
            <a:spLocks noChangeArrowheads="1"/>
          </p:cNvSpPr>
          <p:nvPr/>
        </p:nvSpPr>
        <p:spPr bwMode="auto">
          <a:xfrm>
            <a:off x="6400800" y="6477000"/>
            <a:ext cx="2743200" cy="381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M. Gambaccini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56326" name="CasellaDiTesto 7"/>
          <p:cNvSpPr txBox="1">
            <a:spLocks noChangeArrowheads="1"/>
          </p:cNvSpPr>
          <p:nvPr/>
        </p:nvSpPr>
        <p:spPr bwMode="auto">
          <a:xfrm>
            <a:off x="3300413" y="406400"/>
            <a:ext cx="1042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 b="1" i="1"/>
              <a:t>300 </a:t>
            </a:r>
            <a:r>
              <a:rPr lang="it-IT" sz="1600" b="1" i="1">
                <a:latin typeface="Symbol" charset="0"/>
                <a:cs typeface="Symbol" charset="0"/>
              </a:rPr>
              <a:t>m</a:t>
            </a:r>
            <a:r>
              <a:rPr lang="it-IT" sz="1600" b="1" i="1">
                <a:cs typeface="Symbol" charset="0"/>
              </a:rPr>
              <a:t>rad</a:t>
            </a:r>
          </a:p>
          <a:p>
            <a:r>
              <a:rPr lang="it-IT" sz="1600" b="1" i="1">
                <a:cs typeface="Symbol" charset="0"/>
              </a:rPr>
              <a:t>60 </a:t>
            </a:r>
            <a:r>
              <a:rPr lang="it-IT" sz="1600" b="1" i="1">
                <a:latin typeface="Symbol" charset="0"/>
                <a:cs typeface="Symbol" charset="0"/>
              </a:rPr>
              <a:t>m</a:t>
            </a:r>
            <a:r>
              <a:rPr lang="it-IT" sz="1600" b="1" i="1">
                <a:cs typeface="Symbol" charset="0"/>
              </a:rPr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56076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00100"/>
            <a:ext cx="88138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C. Barty - LLNL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pic>
        <p:nvPicPr>
          <p:cNvPr id="4710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5540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3" descr="envelope_linear_track_3c-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72390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asellaDiTesto 10"/>
          <p:cNvSpPr txBox="1">
            <a:spLocks noChangeArrowheads="1"/>
          </p:cNvSpPr>
          <p:nvPr/>
        </p:nvSpPr>
        <p:spPr bwMode="auto">
          <a:xfrm>
            <a:off x="3352800" y="4038600"/>
            <a:ext cx="38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e</a:t>
            </a:r>
            <a:r>
              <a:rPr lang="it-IT" baseline="30000"/>
              <a:t>-</a:t>
            </a:r>
          </a:p>
        </p:txBody>
      </p:sp>
      <p:sp>
        <p:nvSpPr>
          <p:cNvPr id="61443" name="CasellaDiTesto 11"/>
          <p:cNvSpPr txBox="1">
            <a:spLocks noChangeArrowheads="1"/>
          </p:cNvSpPr>
          <p:nvPr/>
        </p:nvSpPr>
        <p:spPr bwMode="auto">
          <a:xfrm>
            <a:off x="8305800" y="2895600"/>
            <a:ext cx="455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X</a:t>
            </a:r>
          </a:p>
        </p:txBody>
      </p:sp>
      <p:sp>
        <p:nvSpPr>
          <p:cNvPr id="61444" name="CasellaDiTesto 12"/>
          <p:cNvSpPr txBox="1">
            <a:spLocks noChangeArrowheads="1"/>
          </p:cNvSpPr>
          <p:nvPr/>
        </p:nvSpPr>
        <p:spPr bwMode="auto">
          <a:xfrm>
            <a:off x="3276600" y="3276600"/>
            <a:ext cx="38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e</a:t>
            </a:r>
            <a:r>
              <a:rPr lang="it-IT" baseline="30000"/>
              <a:t>-</a:t>
            </a:r>
          </a:p>
        </p:txBody>
      </p:sp>
      <p:sp>
        <p:nvSpPr>
          <p:cNvPr id="61445" name="CasellaDiTesto 13"/>
          <p:cNvSpPr txBox="1">
            <a:spLocks noChangeArrowheads="1"/>
          </p:cNvSpPr>
          <p:nvPr/>
        </p:nvSpPr>
        <p:spPr bwMode="auto">
          <a:xfrm>
            <a:off x="8229600" y="3657600"/>
            <a:ext cx="455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X</a:t>
            </a:r>
          </a:p>
        </p:txBody>
      </p:sp>
      <p:sp>
        <p:nvSpPr>
          <p:cNvPr id="61446" name="CasellaDiTesto 14"/>
          <p:cNvSpPr txBox="1">
            <a:spLocks noChangeArrowheads="1"/>
          </p:cNvSpPr>
          <p:nvPr/>
        </p:nvSpPr>
        <p:spPr bwMode="auto">
          <a:xfrm>
            <a:off x="4876800" y="40386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focus</a:t>
            </a:r>
          </a:p>
        </p:txBody>
      </p:sp>
      <p:sp>
        <p:nvSpPr>
          <p:cNvPr id="61447" name="CasellaDiTesto 15"/>
          <p:cNvSpPr txBox="1">
            <a:spLocks noChangeArrowheads="1"/>
          </p:cNvSpPr>
          <p:nvPr/>
        </p:nvSpPr>
        <p:spPr bwMode="auto">
          <a:xfrm>
            <a:off x="6477000" y="47244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E7C0"/>
                </a:solidFill>
              </a:rPr>
              <a:t>envelope</a:t>
            </a:r>
          </a:p>
        </p:txBody>
      </p:sp>
      <p:sp>
        <p:nvSpPr>
          <p:cNvPr id="61448" name="CasellaDiTesto 12"/>
          <p:cNvSpPr txBox="1">
            <a:spLocks noChangeArrowheads="1"/>
          </p:cNvSpPr>
          <p:nvPr/>
        </p:nvSpPr>
        <p:spPr bwMode="auto">
          <a:xfrm>
            <a:off x="3001963" y="762000"/>
            <a:ext cx="6142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Spectral broadening due to ultra-focused beams:</a:t>
            </a:r>
          </a:p>
          <a:p>
            <a:r>
              <a:rPr lang="it-IT"/>
              <a:t>Thomson Source classically described as a</a:t>
            </a:r>
          </a:p>
          <a:p>
            <a:r>
              <a:rPr lang="it-IT" b="1">
                <a:solidFill>
                  <a:srgbClr val="FF0000"/>
                </a:solidFill>
              </a:rPr>
              <a:t>Laser Syncrotron Light Source</a:t>
            </a:r>
          </a:p>
        </p:txBody>
      </p:sp>
      <p:grpSp>
        <p:nvGrpSpPr>
          <p:cNvPr id="61449" name="Gruppo 21"/>
          <p:cNvGrpSpPr>
            <a:grpSpLocks/>
          </p:cNvGrpSpPr>
          <p:nvPr/>
        </p:nvGrpSpPr>
        <p:grpSpPr bwMode="auto">
          <a:xfrm>
            <a:off x="6248400" y="2971800"/>
            <a:ext cx="2020888" cy="533400"/>
            <a:chOff x="6248400" y="2971800"/>
            <a:chExt cx="2020182" cy="533400"/>
          </a:xfrm>
        </p:grpSpPr>
        <p:cxnSp>
          <p:nvCxnSpPr>
            <p:cNvPr id="61462" name="Connettore 2 7"/>
            <p:cNvCxnSpPr>
              <a:cxnSpLocks noChangeShapeType="1"/>
            </p:cNvCxnSpPr>
            <p:nvPr/>
          </p:nvCxnSpPr>
          <p:spPr bwMode="auto">
            <a:xfrm flipV="1">
              <a:off x="6248400" y="3124200"/>
              <a:ext cx="19812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63" name="Connettore 2 14"/>
            <p:cNvCxnSpPr>
              <a:cxnSpLocks noChangeShapeType="1"/>
            </p:cNvCxnSpPr>
            <p:nvPr/>
          </p:nvCxnSpPr>
          <p:spPr bwMode="auto">
            <a:xfrm flipV="1">
              <a:off x="6248400" y="2971800"/>
              <a:ext cx="1905000" cy="5334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64" name="Connettore 2 15"/>
            <p:cNvCxnSpPr>
              <a:cxnSpLocks noChangeShapeType="1"/>
            </p:cNvCxnSpPr>
            <p:nvPr/>
          </p:nvCxnSpPr>
          <p:spPr bwMode="auto">
            <a:xfrm flipV="1">
              <a:off x="6248400" y="3276600"/>
              <a:ext cx="1981200" cy="228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1" name="Arco a tutto sesto 20"/>
            <p:cNvSpPr/>
            <p:nvPr/>
          </p:nvSpPr>
          <p:spPr bwMode="auto">
            <a:xfrm rot="4441990">
              <a:off x="8040009" y="3063902"/>
              <a:ext cx="304800" cy="152347"/>
            </a:xfrm>
            <a:prstGeom prst="blockArc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0000"/>
                </a:solidFill>
                <a:latin typeface="Times" pitchFamily="-111" charset="0"/>
                <a:ea typeface="+mn-ea"/>
                <a:cs typeface="+mn-cs"/>
              </a:endParaRPr>
            </a:p>
          </p:txBody>
        </p:sp>
      </p:grpSp>
      <p:grpSp>
        <p:nvGrpSpPr>
          <p:cNvPr id="61450" name="Gruppo 22"/>
          <p:cNvGrpSpPr>
            <a:grpSpLocks/>
          </p:cNvGrpSpPr>
          <p:nvPr/>
        </p:nvGrpSpPr>
        <p:grpSpPr bwMode="auto">
          <a:xfrm rot="892427">
            <a:off x="6283325" y="3451225"/>
            <a:ext cx="2019300" cy="533400"/>
            <a:chOff x="6248400" y="2971800"/>
            <a:chExt cx="2020182" cy="533400"/>
          </a:xfrm>
        </p:grpSpPr>
        <p:cxnSp>
          <p:nvCxnSpPr>
            <p:cNvPr id="61458" name="Connettore 2 7"/>
            <p:cNvCxnSpPr>
              <a:cxnSpLocks noChangeShapeType="1"/>
            </p:cNvCxnSpPr>
            <p:nvPr/>
          </p:nvCxnSpPr>
          <p:spPr bwMode="auto">
            <a:xfrm flipV="1">
              <a:off x="6248400" y="3124200"/>
              <a:ext cx="1981200" cy="3810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59" name="Connettore 2 24"/>
            <p:cNvCxnSpPr>
              <a:cxnSpLocks noChangeShapeType="1"/>
            </p:cNvCxnSpPr>
            <p:nvPr/>
          </p:nvCxnSpPr>
          <p:spPr bwMode="auto">
            <a:xfrm flipV="1">
              <a:off x="6248400" y="2971800"/>
              <a:ext cx="1905000" cy="5334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1460" name="Connettore 2 25"/>
            <p:cNvCxnSpPr>
              <a:cxnSpLocks noChangeShapeType="1"/>
            </p:cNvCxnSpPr>
            <p:nvPr/>
          </p:nvCxnSpPr>
          <p:spPr bwMode="auto">
            <a:xfrm flipV="1">
              <a:off x="6248400" y="3276600"/>
              <a:ext cx="1981200" cy="228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Arco a tutto sesto 26"/>
            <p:cNvSpPr/>
            <p:nvPr/>
          </p:nvSpPr>
          <p:spPr bwMode="auto">
            <a:xfrm rot="4441990">
              <a:off x="8039617" y="3063911"/>
              <a:ext cx="304800" cy="152467"/>
            </a:xfrm>
            <a:prstGeom prst="blockArc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solidFill>
                  <a:srgbClr val="FF0000"/>
                </a:solidFill>
                <a:latin typeface="Times" pitchFamily="-111" charset="0"/>
                <a:ea typeface="+mn-ea"/>
                <a:cs typeface="+mn-cs"/>
              </a:endParaRPr>
            </a:p>
          </p:txBody>
        </p:sp>
      </p:grpSp>
      <p:graphicFrame>
        <p:nvGraphicFramePr>
          <p:cNvPr id="61451" name="Object 2"/>
          <p:cNvGraphicFramePr>
            <a:graphicFrameLocks noChangeAspect="1"/>
          </p:cNvGraphicFramePr>
          <p:nvPr/>
        </p:nvGraphicFramePr>
        <p:xfrm>
          <a:off x="7543800" y="2362200"/>
          <a:ext cx="10001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2474" name="Equation" r:id="rId5" imgW="812800" imgH="393700" progId="Equation.3">
                  <p:embed/>
                </p:oleObj>
              </mc:Choice>
              <mc:Fallback>
                <p:oleObj name="Equation" r:id="rId5" imgW="812800" imgH="393700" progId="Equation.3">
                  <p:embed/>
                  <p:pic>
                    <p:nvPicPr>
                      <p:cNvPr id="6145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362200"/>
                        <a:ext cx="100012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452" name="Gruppo 36"/>
          <p:cNvGrpSpPr>
            <a:grpSpLocks/>
          </p:cNvGrpSpPr>
          <p:nvPr/>
        </p:nvGrpSpPr>
        <p:grpSpPr bwMode="auto">
          <a:xfrm>
            <a:off x="8305800" y="3352800"/>
            <a:ext cx="533400" cy="304800"/>
            <a:chOff x="7924800" y="4648200"/>
            <a:chExt cx="914400" cy="533400"/>
          </a:xfrm>
        </p:grpSpPr>
        <p:sp>
          <p:nvSpPr>
            <p:cNvPr id="61454" name="Ovale 31"/>
            <p:cNvSpPr>
              <a:spLocks noChangeArrowheads="1"/>
            </p:cNvSpPr>
            <p:nvPr/>
          </p:nvSpPr>
          <p:spPr bwMode="auto">
            <a:xfrm>
              <a:off x="7924800" y="4648200"/>
              <a:ext cx="9144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Arco a tutto sesto 32"/>
            <p:cNvSpPr/>
            <p:nvPr/>
          </p:nvSpPr>
          <p:spPr bwMode="auto">
            <a:xfrm>
              <a:off x="8153400" y="4953794"/>
              <a:ext cx="457200" cy="152798"/>
            </a:xfrm>
            <a:prstGeom prst="blockArc">
              <a:avLst/>
            </a:prstGeom>
            <a:solidFill>
              <a:srgbClr val="8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latin typeface="Times" pitchFamily="-111" charset="0"/>
                <a:ea typeface="+mn-ea"/>
                <a:cs typeface="+mn-cs"/>
              </a:endParaRPr>
            </a:p>
          </p:txBody>
        </p:sp>
        <p:sp>
          <p:nvSpPr>
            <p:cNvPr id="61456" name="Ovale 33"/>
            <p:cNvSpPr>
              <a:spLocks noChangeArrowheads="1"/>
            </p:cNvSpPr>
            <p:nvPr/>
          </p:nvSpPr>
          <p:spPr bwMode="auto">
            <a:xfrm flipV="1">
              <a:off x="8153400" y="4800600"/>
              <a:ext cx="152400" cy="76200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1457" name="Ovale 34"/>
            <p:cNvSpPr>
              <a:spLocks noChangeArrowheads="1"/>
            </p:cNvSpPr>
            <p:nvPr/>
          </p:nvSpPr>
          <p:spPr bwMode="auto">
            <a:xfrm flipV="1">
              <a:off x="8458200" y="4800600"/>
              <a:ext cx="152400" cy="76200"/>
            </a:xfrm>
            <a:prstGeom prst="ellipse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1453" name="CasellaDiTesto 12"/>
          <p:cNvSpPr txBox="1">
            <a:spLocks noChangeArrowheads="1"/>
          </p:cNvSpPr>
          <p:nvPr/>
        </p:nvSpPr>
        <p:spPr bwMode="auto">
          <a:xfrm>
            <a:off x="457200" y="6396038"/>
            <a:ext cx="8059738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Scattering angle in Thomson limit (no recoil) is small, i.e. &lt; 1/</a:t>
            </a:r>
            <a:r>
              <a:rPr lang="it-IT" i="1">
                <a:latin typeface="Symbol" charset="0"/>
                <a:cs typeface="Symbol" charset="0"/>
              </a:rPr>
              <a:t>g</a:t>
            </a:r>
            <a:endParaRPr lang="it-IT" b="1" i="1">
              <a:solidFill>
                <a:srgbClr val="FF0000"/>
              </a:solidFill>
              <a:latin typeface="Symbol" charset="0"/>
              <a:cs typeface="Symbol" charset="0"/>
            </a:endParaRPr>
          </a:p>
        </p:txBody>
      </p:sp>
      <p:pic>
        <p:nvPicPr>
          <p:cNvPr id="28" name="Immagine 2" descr="infn-new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810590"/>
      </p:ext>
    </p:extLst>
  </p:cSld>
  <p:clrMapOvr>
    <a:masterClrMapping/>
  </p:clrMapOvr>
  <p:transition spd="med">
    <p:strips dir="l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mile 3"/>
          <p:cNvSpPr>
            <a:spLocks noChangeArrowheads="1"/>
          </p:cNvSpPr>
          <p:nvPr/>
        </p:nvSpPr>
        <p:spPr bwMode="auto">
          <a:xfrm>
            <a:off x="8001000" y="3505200"/>
            <a:ext cx="1143000" cy="6858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3490" name="CasellaDiTesto 13"/>
          <p:cNvSpPr txBox="1">
            <a:spLocks noChangeArrowheads="1"/>
          </p:cNvSpPr>
          <p:nvPr/>
        </p:nvSpPr>
        <p:spPr bwMode="auto">
          <a:xfrm>
            <a:off x="8001000" y="4267200"/>
            <a:ext cx="455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i="1"/>
              <a:t>X</a:t>
            </a:r>
          </a:p>
        </p:txBody>
      </p:sp>
      <p:sp>
        <p:nvSpPr>
          <p:cNvPr id="63491" name="CasellaDiTesto 12"/>
          <p:cNvSpPr txBox="1">
            <a:spLocks noChangeArrowheads="1"/>
          </p:cNvSpPr>
          <p:nvPr/>
        </p:nvSpPr>
        <p:spPr bwMode="auto">
          <a:xfrm>
            <a:off x="3001963" y="762000"/>
            <a:ext cx="6142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Spectral broadening due to ultra-focused beams:</a:t>
            </a:r>
          </a:p>
          <a:p>
            <a:r>
              <a:rPr lang="it-IT"/>
              <a:t>Thomson Source classically described as a</a:t>
            </a:r>
          </a:p>
          <a:p>
            <a:r>
              <a:rPr lang="it-IT" b="1">
                <a:solidFill>
                  <a:srgbClr val="FF0000"/>
                </a:solidFill>
              </a:rPr>
              <a:t>Laser Syncrotron Light Source</a:t>
            </a:r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/>
        </p:nvGraphicFramePr>
        <p:xfrm>
          <a:off x="7570788" y="1676400"/>
          <a:ext cx="157321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72" name="Equation" r:id="rId4" imgW="812800" imgH="393700" progId="Equation.3">
                  <p:embed/>
                </p:oleObj>
              </mc:Choice>
              <mc:Fallback>
                <p:oleObj name="Equation" r:id="rId4" imgW="812800" imgH="393700" progId="Equation.3">
                  <p:embed/>
                  <p:pic>
                    <p:nvPicPr>
                      <p:cNvPr id="6349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0788" y="1676400"/>
                        <a:ext cx="157321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3" name="Immagine 29" descr="screenshot_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723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494" name="Connettore 2 7"/>
          <p:cNvCxnSpPr>
            <a:cxnSpLocks noChangeShapeType="1"/>
          </p:cNvCxnSpPr>
          <p:nvPr/>
        </p:nvCxnSpPr>
        <p:spPr bwMode="auto">
          <a:xfrm>
            <a:off x="1828800" y="3962400"/>
            <a:ext cx="586740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495" name="Connettore 2 14"/>
          <p:cNvCxnSpPr>
            <a:cxnSpLocks noChangeShapeType="1"/>
          </p:cNvCxnSpPr>
          <p:nvPr/>
        </p:nvCxnSpPr>
        <p:spPr bwMode="auto">
          <a:xfrm flipV="1">
            <a:off x="1752600" y="2260600"/>
            <a:ext cx="5749925" cy="170180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496" name="Connettore 2 15"/>
          <p:cNvCxnSpPr>
            <a:cxnSpLocks noChangeShapeType="1"/>
          </p:cNvCxnSpPr>
          <p:nvPr/>
        </p:nvCxnSpPr>
        <p:spPr bwMode="auto">
          <a:xfrm>
            <a:off x="1905000" y="3962400"/>
            <a:ext cx="5486400" cy="2895600"/>
          </a:xfrm>
          <a:prstGeom prst="straightConnector1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497" name="CasellaDiTesto 14"/>
          <p:cNvSpPr txBox="1">
            <a:spLocks noChangeArrowheads="1"/>
          </p:cNvSpPr>
          <p:nvPr/>
        </p:nvSpPr>
        <p:spPr bwMode="auto">
          <a:xfrm>
            <a:off x="1143000" y="3124200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focus</a:t>
            </a:r>
          </a:p>
        </p:txBody>
      </p:sp>
      <p:sp>
        <p:nvSpPr>
          <p:cNvPr id="51" name="Arco a tutto sesto 50"/>
          <p:cNvSpPr/>
          <p:nvPr/>
        </p:nvSpPr>
        <p:spPr bwMode="auto">
          <a:xfrm rot="5572091">
            <a:off x="5198269" y="4233069"/>
            <a:ext cx="4535488" cy="685800"/>
          </a:xfrm>
          <a:prstGeom prst="blockArc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-111" charset="0"/>
              <a:ea typeface="+mn-ea"/>
              <a:cs typeface="+mn-cs"/>
            </a:endParaRPr>
          </a:p>
        </p:txBody>
      </p:sp>
      <p:sp>
        <p:nvSpPr>
          <p:cNvPr id="53" name="Arco a tutto sesto 52"/>
          <p:cNvSpPr/>
          <p:nvPr/>
        </p:nvSpPr>
        <p:spPr bwMode="auto">
          <a:xfrm rot="5400000">
            <a:off x="4914900" y="3771900"/>
            <a:ext cx="2438400" cy="381000"/>
          </a:xfrm>
          <a:prstGeom prst="blockArc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-111" charset="0"/>
              <a:ea typeface="+mn-ea"/>
              <a:cs typeface="+mn-cs"/>
            </a:endParaRPr>
          </a:p>
        </p:txBody>
      </p:sp>
      <p:graphicFrame>
        <p:nvGraphicFramePr>
          <p:cNvPr id="63500" name="Object 3"/>
          <p:cNvGraphicFramePr>
            <a:graphicFrameLocks noChangeAspect="1"/>
          </p:cNvGraphicFramePr>
          <p:nvPr/>
        </p:nvGraphicFramePr>
        <p:xfrm>
          <a:off x="6400800" y="3352800"/>
          <a:ext cx="1081088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73" name="Equation" r:id="rId7" imgW="558800" imgH="406400" progId="Equation.3">
                  <p:embed/>
                </p:oleObj>
              </mc:Choice>
              <mc:Fallback>
                <p:oleObj name="Equation" r:id="rId7" imgW="558800" imgH="406400" progId="Equation.3">
                  <p:embed/>
                  <p:pic>
                    <p:nvPicPr>
                      <p:cNvPr id="635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352800"/>
                        <a:ext cx="1081088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1" name="Object 4"/>
          <p:cNvGraphicFramePr>
            <a:graphicFrameLocks noChangeAspect="1"/>
          </p:cNvGraphicFramePr>
          <p:nvPr/>
        </p:nvGraphicFramePr>
        <p:xfrm>
          <a:off x="0" y="5334000"/>
          <a:ext cx="4913313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74" name="Equation" r:id="rId9" imgW="2540000" imgH="406400" progId="Equation.3">
                  <p:embed/>
                </p:oleObj>
              </mc:Choice>
              <mc:Fallback>
                <p:oleObj name="Equation" r:id="rId9" imgW="2540000" imgH="406400" progId="Equation.3">
                  <p:embed/>
                  <p:pic>
                    <p:nvPicPr>
                      <p:cNvPr id="635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0"/>
                        <a:ext cx="4913313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02" name="CasellaDiTesto 14"/>
          <p:cNvSpPr txBox="1">
            <a:spLocks noChangeArrowheads="1"/>
          </p:cNvSpPr>
          <p:nvPr/>
        </p:nvSpPr>
        <p:spPr bwMode="auto">
          <a:xfrm>
            <a:off x="0" y="6172200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Limit to focusability due to max acceptable bandwidth</a:t>
            </a:r>
          </a:p>
        </p:txBody>
      </p:sp>
      <p:pic>
        <p:nvPicPr>
          <p:cNvPr id="16" name="Immagine 2" descr="infn-new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23352"/>
      </p:ext>
    </p:extLst>
  </p:cSld>
  <p:clrMapOvr>
    <a:masterClrMapping/>
  </p:clrMapOvr>
  <p:transition spd="med">
    <p:strips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042169" y="1484784"/>
          <a:ext cx="30257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2" name="Equation" r:id="rId4" imgW="1663700" imgH="469900" progId="Equation.3">
                  <p:embed/>
                </p:oleObj>
              </mc:Choice>
              <mc:Fallback>
                <p:oleObj name="Equation" r:id="rId4" imgW="1663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169" y="1484784"/>
                        <a:ext cx="3025775" cy="85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781744" y="152400"/>
            <a:ext cx="8182744" cy="1219200"/>
          </a:xfrm>
        </p:spPr>
        <p:txBody>
          <a:bodyPr/>
          <a:lstStyle/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Bandwidth due to collection angle, laser and electron beam phase space distribution</a:t>
            </a:r>
            <a:endParaRPr lang="en-GB" sz="28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5540" name="Object 3"/>
          <p:cNvGraphicFramePr>
            <a:graphicFrameLocks noChangeAspect="1"/>
          </p:cNvGraphicFramePr>
          <p:nvPr/>
        </p:nvGraphicFramePr>
        <p:xfrm>
          <a:off x="539552" y="4959449"/>
          <a:ext cx="79787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3" name="Equation" r:id="rId6" imgW="3962400" imgH="241300" progId="Equation.3">
                  <p:embed/>
                </p:oleObj>
              </mc:Choice>
              <mc:Fallback>
                <p:oleObj name="Equation" r:id="rId6" imgW="39624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959449"/>
                        <a:ext cx="7978775" cy="4857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Object 4"/>
          <p:cNvGraphicFramePr>
            <a:graphicFrameLocks noChangeAspect="1"/>
          </p:cNvGraphicFramePr>
          <p:nvPr/>
        </p:nvGraphicFramePr>
        <p:xfrm>
          <a:off x="5292080" y="1628800"/>
          <a:ext cx="1828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4" name="Equation" r:id="rId8" imgW="927100" imgH="228600" progId="Equation.3">
                  <p:embed/>
                </p:oleObj>
              </mc:Choice>
              <mc:Fallback>
                <p:oleObj name="Equation" r:id="rId8" imgW="927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1628800"/>
                        <a:ext cx="1828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/>
        </p:nvGraphicFramePr>
        <p:xfrm>
          <a:off x="500063" y="2708920"/>
          <a:ext cx="2401887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5" name="Equation" r:id="rId10" imgW="1320800" imgH="495300" progId="Equation.3">
                  <p:embed/>
                </p:oleObj>
              </mc:Choice>
              <mc:Fallback>
                <p:oleObj name="Equation" r:id="rId10" imgW="13208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2708920"/>
                        <a:ext cx="2401887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3275856" y="2708920"/>
          <a:ext cx="2147888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6" name="Equation" r:id="rId12" imgW="1181100" imgH="495300" progId="Equation.3">
                  <p:embed/>
                </p:oleObj>
              </mc:Choice>
              <mc:Fallback>
                <p:oleObj name="Equation" r:id="rId12" imgW="1181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2708920"/>
                        <a:ext cx="2147888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"/>
          <p:cNvGraphicFramePr>
            <a:graphicFrameLocks noChangeAspect="1"/>
          </p:cNvGraphicFramePr>
          <p:nvPr/>
        </p:nvGraphicFramePr>
        <p:xfrm>
          <a:off x="5867400" y="2708920"/>
          <a:ext cx="23114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7" name="Equation" r:id="rId14" imgW="1270000" imgH="469900" progId="Equation.3">
                  <p:embed/>
                </p:oleObj>
              </mc:Choice>
              <mc:Fallback>
                <p:oleObj name="Equation" r:id="rId14" imgW="1270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708920"/>
                        <a:ext cx="23114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reccia giù 1"/>
          <p:cNvSpPr/>
          <p:nvPr/>
        </p:nvSpPr>
        <p:spPr bwMode="auto">
          <a:xfrm>
            <a:off x="4139952" y="4365104"/>
            <a:ext cx="288032" cy="57606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2085975" y="5590431"/>
          <a:ext cx="5126038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068" name="Equation" r:id="rId16" imgW="2819400" imgH="635000" progId="Equation.3">
                  <p:embed/>
                </p:oleObj>
              </mc:Choice>
              <mc:Fallback>
                <p:oleObj name="Equation" r:id="rId16" imgW="28194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75" y="5590431"/>
                        <a:ext cx="5126038" cy="1150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2" descr="infn-new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15816" y="2852936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;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5525960" y="2852936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;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8316416" y="2852936"/>
            <a:ext cx="625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etc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371703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/>
              <a:t>angular spread due to scattering angle and angular spread due to single electron incoming angle (emittance) are treated symmetrically</a:t>
            </a:r>
          </a:p>
        </p:txBody>
      </p:sp>
    </p:spTree>
    <p:extLst>
      <p:ext uri="{BB962C8B-B14F-4D97-AF65-F5344CB8AC3E}">
        <p14:creationId xmlns:p14="http://schemas.microsoft.com/office/powerpoint/2010/main" val="532076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152400"/>
            <a:ext cx="6552728" cy="1188368"/>
          </a:xfrm>
        </p:spPr>
        <p:txBody>
          <a:bodyPr/>
          <a:lstStyle/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Petrillo-Serafini Formula* for</a:t>
            </a:r>
            <a:b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</a:br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ICS photon beam bandwidth</a:t>
            </a:r>
            <a:endParaRPr lang="en-GB" sz="28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755576" y="2204864"/>
          <a:ext cx="7513637" cy="22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92" name="Equation" r:id="rId4" imgW="3695700" imgH="1117600" progId="Equation.3">
                  <p:embed/>
                </p:oleObj>
              </mc:Choice>
              <mc:Fallback>
                <p:oleObj name="Equation" r:id="rId4" imgW="3695700" imgH="1117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2204864"/>
                        <a:ext cx="7513637" cy="22764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3563888" y="2204864"/>
            <a:ext cx="4680520" cy="136815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1691680" y="2204864"/>
            <a:ext cx="1872208" cy="12241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4" name="Ovale 13"/>
          <p:cNvSpPr/>
          <p:nvPr/>
        </p:nvSpPr>
        <p:spPr bwMode="auto">
          <a:xfrm>
            <a:off x="4644008" y="3429000"/>
            <a:ext cx="1872208" cy="12241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1763688" y="3429000"/>
            <a:ext cx="2880320" cy="122413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55576" y="1484784"/>
            <a:ext cx="158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collimation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283968" y="1340768"/>
            <a:ext cx="345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electron beam phase space</a:t>
            </a:r>
          </a:p>
        </p:txBody>
      </p:sp>
      <p:cxnSp>
        <p:nvCxnSpPr>
          <p:cNvPr id="6" name="Connettore 2 5"/>
          <p:cNvCxnSpPr/>
          <p:nvPr/>
        </p:nvCxnSpPr>
        <p:spPr bwMode="auto">
          <a:xfrm>
            <a:off x="1907704" y="1916832"/>
            <a:ext cx="288032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nettore 2 8"/>
          <p:cNvCxnSpPr>
            <a:stCxn id="10" idx="2"/>
          </p:cNvCxnSpPr>
          <p:nvPr/>
        </p:nvCxnSpPr>
        <p:spPr bwMode="auto">
          <a:xfrm>
            <a:off x="6012642" y="1802433"/>
            <a:ext cx="179538" cy="4024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1115616" y="5055567"/>
            <a:ext cx="304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laser beam phase space</a:t>
            </a:r>
          </a:p>
        </p:txBody>
      </p:sp>
      <p:cxnSp>
        <p:nvCxnSpPr>
          <p:cNvPr id="18" name="Connettore 2 17"/>
          <p:cNvCxnSpPr/>
          <p:nvPr/>
        </p:nvCxnSpPr>
        <p:spPr bwMode="auto">
          <a:xfrm flipV="1">
            <a:off x="2483768" y="4725144"/>
            <a:ext cx="648072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CasellaDiTesto 21"/>
          <p:cNvSpPr txBox="1"/>
          <p:nvPr/>
        </p:nvSpPr>
        <p:spPr>
          <a:xfrm>
            <a:off x="4693124" y="5013176"/>
            <a:ext cx="2930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laser collective effects</a:t>
            </a:r>
          </a:p>
        </p:txBody>
      </p:sp>
      <p:cxnSp>
        <p:nvCxnSpPr>
          <p:cNvPr id="23" name="Connettore 2 22"/>
          <p:cNvCxnSpPr/>
          <p:nvPr/>
        </p:nvCxnSpPr>
        <p:spPr bwMode="auto">
          <a:xfrm flipH="1" flipV="1">
            <a:off x="5652120" y="4653136"/>
            <a:ext cx="576064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2F44DA8-88F3-0F4C-A7CB-22944F0A9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148" y="5561815"/>
            <a:ext cx="4986300" cy="125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21704" y="115888"/>
            <a:ext cx="8686800" cy="1219200"/>
          </a:xfrm>
        </p:spPr>
        <p:txBody>
          <a:bodyPr/>
          <a:lstStyle/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Invariant Mass, Lorentz transformation from Lab to c.m. ref. system</a:t>
            </a:r>
            <a:endParaRPr lang="en-GB" sz="28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2770" name="Object 3"/>
          <p:cNvGraphicFramePr>
            <a:graphicFrameLocks noChangeAspect="1"/>
          </p:cNvGraphicFramePr>
          <p:nvPr/>
        </p:nvGraphicFramePr>
        <p:xfrm>
          <a:off x="216346" y="1208485"/>
          <a:ext cx="882015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35" name="Equation" r:id="rId5" imgW="4381500" imgH="533400" progId="Equation.3">
                  <p:embed/>
                </p:oleObj>
              </mc:Choice>
              <mc:Fallback>
                <p:oleObj name="Equation" r:id="rId5" imgW="4381500" imgH="533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46" y="1208485"/>
                        <a:ext cx="8820150" cy="10683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3"/>
          <p:cNvGraphicFramePr>
            <a:graphicFrameLocks noChangeAspect="1"/>
          </p:cNvGraphicFramePr>
          <p:nvPr/>
        </p:nvGraphicFramePr>
        <p:xfrm>
          <a:off x="2001838" y="2501900"/>
          <a:ext cx="480536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36" name="Equation" r:id="rId7" imgW="2387600" imgH="241300" progId="Equation.3">
                  <p:embed/>
                </p:oleObj>
              </mc:Choice>
              <mc:Fallback>
                <p:oleObj name="Equation" r:id="rId7" imgW="2387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838" y="2501900"/>
                        <a:ext cx="4805362" cy="482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3"/>
          <p:cNvGraphicFramePr>
            <a:graphicFrameLocks noChangeAspect="1"/>
          </p:cNvGraphicFramePr>
          <p:nvPr/>
        </p:nvGraphicFramePr>
        <p:xfrm>
          <a:off x="1516063" y="3116263"/>
          <a:ext cx="5929312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37" name="Equation" r:id="rId9" imgW="2946400" imgH="304800" progId="Equation.3">
                  <p:embed/>
                </p:oleObj>
              </mc:Choice>
              <mc:Fallback>
                <p:oleObj name="Equation" r:id="rId9" imgW="29464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6063" y="3116263"/>
                        <a:ext cx="5929312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Freccia giù 1"/>
          <p:cNvSpPr>
            <a:spLocks noChangeArrowheads="1"/>
          </p:cNvSpPr>
          <p:nvPr/>
        </p:nvSpPr>
        <p:spPr bwMode="auto">
          <a:xfrm>
            <a:off x="4140200" y="3789040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2775" name="Object 2"/>
          <p:cNvGraphicFramePr>
            <a:graphicFrameLocks noChangeAspect="1"/>
          </p:cNvGraphicFramePr>
          <p:nvPr/>
        </p:nvGraphicFramePr>
        <p:xfrm>
          <a:off x="565820" y="4869160"/>
          <a:ext cx="609441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38" name="Equation" r:id="rId11" imgW="3352800" imgH="469900" progId="Equation.3">
                  <p:embed/>
                </p:oleObj>
              </mc:Choice>
              <mc:Fallback>
                <p:oleObj name="Equation" r:id="rId11" imgW="3352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20" y="4869160"/>
                        <a:ext cx="6094412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6" name="Object 3"/>
          <p:cNvGraphicFramePr>
            <a:graphicFrameLocks noChangeAspect="1"/>
          </p:cNvGraphicFramePr>
          <p:nvPr/>
        </p:nvGraphicFramePr>
        <p:xfrm>
          <a:off x="5580063" y="5949950"/>
          <a:ext cx="34766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7939" name="Equation" r:id="rId13" imgW="1727200" imgH="431800" progId="Equation.3">
                  <p:embed/>
                </p:oleObj>
              </mc:Choice>
              <mc:Fallback>
                <p:oleObj name="Equation" r:id="rId13" imgW="1727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5949950"/>
                        <a:ext cx="3476625" cy="863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ccia curva 7"/>
          <p:cNvSpPr/>
          <p:nvPr/>
        </p:nvSpPr>
        <p:spPr bwMode="auto">
          <a:xfrm rot="5400000">
            <a:off x="6876257" y="5301431"/>
            <a:ext cx="576262" cy="43180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-111" charset="0"/>
            </a:endParaRPr>
          </a:p>
        </p:txBody>
      </p:sp>
      <p:sp>
        <p:nvSpPr>
          <p:cNvPr id="13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579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41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30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14690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 descr="prova_articolo_haji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1874"/>
            <a:ext cx="9144000" cy="386861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60051" y="2708920"/>
            <a:ext cx="8837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/>
              <a:t>Laser</a:t>
            </a:r>
          </a:p>
          <a:p>
            <a:r>
              <a:rPr lang="it-IT" sz="1400" b="1" i="1"/>
              <a:t>UV/FEL</a:t>
            </a:r>
          </a:p>
          <a:p>
            <a:r>
              <a:rPr lang="it-IT" sz="1400" b="1" i="1"/>
              <a:t>XFEL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9552" y="764704"/>
            <a:ext cx="8424936" cy="108012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High Recoil of 12 keV photons scattering off</a:t>
            </a:r>
          </a:p>
          <a:p>
            <a:r>
              <a:rPr lang="it-IT" sz="28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7 GeV electrons</a:t>
            </a:r>
            <a:endParaRPr lang="en-GB" sz="2800" b="1">
              <a:solidFill>
                <a:schemeClr val="tx1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5500688" y="1687513"/>
          <a:ext cx="3171825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46" name="Equation" r:id="rId5" imgW="1727200" imgH="203200" progId="Equation.3">
                  <p:embed/>
                </p:oleObj>
              </mc:Choice>
              <mc:Fallback>
                <p:oleObj name="Equation" r:id="rId5" imgW="1727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687513"/>
                        <a:ext cx="3171825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2699792" y="4509120"/>
          <a:ext cx="87947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47" name="Equation" r:id="rId7" imgW="584200" imgH="177800" progId="Equation.3">
                  <p:embed/>
                </p:oleObj>
              </mc:Choice>
              <mc:Fallback>
                <p:oleObj name="Equation" r:id="rId7" imgW="584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509120"/>
                        <a:ext cx="879475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032000" y="3789363"/>
          <a:ext cx="63182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48" name="Equation" r:id="rId9" imgW="419100" imgH="177800" progId="Equation.3">
                  <p:embed/>
                </p:oleObj>
              </mc:Choice>
              <mc:Fallback>
                <p:oleObj name="Equation" r:id="rId9" imgW="419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789363"/>
                        <a:ext cx="631825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611560" y="2875856"/>
          <a:ext cx="82232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49" name="Equation" r:id="rId11" imgW="546100" imgH="177800" progId="Equation.3">
                  <p:embed/>
                </p:oleObj>
              </mc:Choice>
              <mc:Fallback>
                <p:oleObj name="Equation" r:id="rId11" imgW="546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2875856"/>
                        <a:ext cx="822325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5004048" y="2204864"/>
          <a:ext cx="1085850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50" name="Equation" r:id="rId13" imgW="965200" imgH="177800" progId="Equation.3">
                  <p:embed/>
                </p:oleObj>
              </mc:Choice>
              <mc:Fallback>
                <p:oleObj name="Equation" r:id="rId13" imgW="965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204864"/>
                        <a:ext cx="1085850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6592888" y="2938463"/>
          <a:ext cx="1042987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51" name="Equation" r:id="rId15" imgW="927100" imgH="177800" progId="Equation.3">
                  <p:embed/>
                </p:oleObj>
              </mc:Choice>
              <mc:Fallback>
                <p:oleObj name="Equation" r:id="rId15" imgW="927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2888" y="2938463"/>
                        <a:ext cx="1042987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/>
        </p:nvGraphicFramePr>
        <p:xfrm>
          <a:off x="8244408" y="3068960"/>
          <a:ext cx="871537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52" name="Equation" r:id="rId17" imgW="774700" imgH="177800" progId="Equation.3">
                  <p:embed/>
                </p:oleObj>
              </mc:Choice>
              <mc:Fallback>
                <p:oleObj name="Equation" r:id="rId17" imgW="774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4408" y="3068960"/>
                        <a:ext cx="871537" cy="20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260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208"/>
            <a:ext cx="9144000" cy="549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41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6" y="27384"/>
            <a:ext cx="3799464" cy="6830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47366"/>
            <a:ext cx="5173563" cy="303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7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DA50A-FAB7-094D-8C41-DA1DF4C5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8763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18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8101012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55576" y="116632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Rivaling with Synchr. Light Sources for energies above 50 keV</a:t>
            </a:r>
          </a:p>
        </p:txBody>
      </p:sp>
      <p:sp>
        <p:nvSpPr>
          <p:cNvPr id="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74847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93700" y="1890837"/>
          <a:ext cx="8286750" cy="175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471" name="Equation" r:id="rId4" imgW="4686300" imgH="990600" progId="Equation.3">
                  <p:embed/>
                </p:oleObj>
              </mc:Choice>
              <mc:Fallback>
                <p:oleObj name="Equation" r:id="rId4" imgW="4686300" imgH="9906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1890837"/>
                        <a:ext cx="8286750" cy="1754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tangolo 5"/>
          <p:cNvSpPr/>
          <p:nvPr/>
        </p:nvSpPr>
        <p:spPr>
          <a:xfrm>
            <a:off x="251520" y="44624"/>
            <a:ext cx="8784976" cy="184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3366FF"/>
                </a:solidFill>
              </a:rPr>
              <a:t>X-ray flux </a:t>
            </a:r>
            <a:r>
              <a:rPr lang="en-US" b="1" i="1">
                <a:solidFill>
                  <a:srgbClr val="3366FF"/>
                </a:solidFill>
              </a:rPr>
              <a:t>N</a:t>
            </a:r>
            <a:r>
              <a:rPr lang="en-US" b="1" i="1" baseline="-25000">
                <a:solidFill>
                  <a:srgbClr val="3366FF"/>
                </a:solidFill>
              </a:rPr>
              <a:t>X</a:t>
            </a:r>
            <a:r>
              <a:rPr lang="en-US" b="1" i="1" baseline="30000">
                <a:solidFill>
                  <a:srgbClr val="3366FF"/>
                </a:solidFill>
              </a:rPr>
              <a:t>bw</a:t>
            </a:r>
            <a:r>
              <a:rPr lang="en-US" b="1">
                <a:solidFill>
                  <a:srgbClr val="3366FF"/>
                </a:solidFill>
              </a:rPr>
              <a:t> in photons/sec within rms bandwidth </a:t>
            </a:r>
            <a:r>
              <a:rPr lang="en-US" b="1" i="1">
                <a:solidFill>
                  <a:srgbClr val="3366FF"/>
                </a:solidFill>
              </a:rPr>
              <a:t>bw</a:t>
            </a:r>
            <a:endParaRPr lang="en-US" b="1" i="1">
              <a:solidFill>
                <a:srgbClr val="008000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 i="1">
                <a:solidFill>
                  <a:srgbClr val="008000"/>
                </a:solidFill>
              </a:rPr>
              <a:t>Case A: head-on collision STAR-like </a:t>
            </a:r>
            <a:endParaRPr lang="en-US" b="1">
              <a:solidFill>
                <a:srgbClr val="008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i="1"/>
              <a:t>U</a:t>
            </a:r>
            <a:r>
              <a:rPr lang="en-US" sz="2000" b="1" i="1" baseline="-25000"/>
              <a:t>L</a:t>
            </a:r>
            <a:r>
              <a:rPr lang="en-US" sz="2000" b="1"/>
              <a:t> energy of colliding laser pulse, </a:t>
            </a:r>
            <a:r>
              <a:rPr lang="en-US" sz="2000" b="1" i="1"/>
              <a:t>Q</a:t>
            </a:r>
            <a:r>
              <a:rPr lang="en-US" sz="2000" b="1"/>
              <a:t> electron bunch charge,  </a:t>
            </a:r>
            <a:r>
              <a:rPr lang="en-US" sz="2000" b="1" i="1"/>
              <a:t>f</a:t>
            </a:r>
            <a:r>
              <a:rPr lang="en-US" sz="2000" b="1" i="1" baseline="-25000"/>
              <a:t>RF</a:t>
            </a:r>
            <a:r>
              <a:rPr lang="en-US" sz="2000" b="1"/>
              <a:t> rep rate of electron bunches, </a:t>
            </a:r>
            <a:r>
              <a:rPr lang="en-US" sz="2000" b="1" i="1">
                <a:latin typeface="Symbol" charset="2"/>
                <a:cs typeface="Symbol" charset="2"/>
              </a:rPr>
              <a:t>s</a:t>
            </a:r>
            <a:r>
              <a:rPr lang="en-US" sz="2000" b="1" i="1" baseline="-25000"/>
              <a:t>x</a:t>
            </a:r>
            <a:r>
              <a:rPr lang="en-US" sz="2000" b="1"/>
              <a:t> electron beam spot size at collision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9512" y="3840993"/>
            <a:ext cx="8640960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 i="1">
                <a:solidFill>
                  <a:srgbClr val="008000"/>
                </a:solidFill>
              </a:rPr>
              <a:t>Case B: BriXS-like with F-P optical cavity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i="1"/>
              <a:t>P</a:t>
            </a:r>
            <a:r>
              <a:rPr lang="en-US" sz="2000" b="1" i="1" baseline="-25000"/>
              <a:t>FP</a:t>
            </a:r>
            <a:r>
              <a:rPr lang="en-US" sz="2000" b="1"/>
              <a:t> power stored in Fabry-Perot cavity, </a:t>
            </a:r>
            <a:r>
              <a:rPr lang="en-US" sz="2000" b="1" i="1"/>
              <a:t>&lt;I</a:t>
            </a:r>
            <a:r>
              <a:rPr lang="en-US" sz="2000" b="1" i="1" baseline="-25000"/>
              <a:t>e</a:t>
            </a:r>
            <a:r>
              <a:rPr lang="en-US" sz="2000" b="1" i="1"/>
              <a:t>&gt; </a:t>
            </a:r>
            <a:r>
              <a:rPr lang="en-US" sz="2000" b="1"/>
              <a:t>average electron beam current</a:t>
            </a:r>
            <a:endParaRPr lang="en-US" sz="2000" b="1" i="1">
              <a:solidFill>
                <a:srgbClr val="008000"/>
              </a:solidFill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403225" y="4804494"/>
          <a:ext cx="8410575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472" name="Equation" r:id="rId6" imgW="5029200" imgH="1028700" progId="Equation.3">
                  <p:embed/>
                </p:oleObj>
              </mc:Choice>
              <mc:Fallback>
                <p:oleObj name="Equation" r:id="rId6" imgW="5029200" imgH="1028700" progId="Equation.3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4804494"/>
                        <a:ext cx="8410575" cy="17208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03388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sp>
        <p:nvSpPr>
          <p:cNvPr id="18436" name="Segnaposto data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23528" y="1412776"/>
            <a:ext cx="864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University of Milan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51720" y="1844824"/>
            <a:ext cx="4824536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Seminar Outline</a:t>
            </a:r>
            <a:endParaRPr lang="en-US" sz="28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A8B4E1F9-3A83-F74D-A759-2A17B4C7C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81" y="3024808"/>
            <a:ext cx="8424936" cy="292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8000"/>
                </a:solidFill>
              </a:rPr>
              <a:t>Overview of Compton Sources and Applications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/>
              <a:t>Linear Quantum Theory of Inverse Compton Scattering of Beams and Paradigms for Compton Sources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>
                <a:solidFill>
                  <a:srgbClr val="0000FF"/>
                </a:solidFill>
              </a:rPr>
              <a:t>Sources of secondary beams using photons (electron-positron pairs, muon pairs): the large recoil regime towards ultra-low emittance muon beams</a:t>
            </a:r>
            <a:endParaRPr lang="en-US" b="1">
              <a:solidFill>
                <a:srgbClr val="FF6600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7F798C1-7B68-B946-8FB4-722656AB4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69" y="332656"/>
            <a:ext cx="8806027" cy="10081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Sorgenti di Radiazione Thomson/Compton e</a:t>
            </a:r>
            <a:b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Collisori Fotonici</a:t>
            </a:r>
            <a:endParaRPr lang="en-US" sz="2800" b="1" i="1" kern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23AA5-FF80-C243-84A4-CE1E3F4952BD}"/>
              </a:ext>
            </a:extLst>
          </p:cNvPr>
          <p:cNvSpPr/>
          <p:nvPr/>
        </p:nvSpPr>
        <p:spPr bwMode="auto">
          <a:xfrm>
            <a:off x="230469" y="4581128"/>
            <a:ext cx="8532948" cy="1368152"/>
          </a:xfrm>
          <a:prstGeom prst="rect">
            <a:avLst/>
          </a:prstGeom>
          <a:solidFill>
            <a:srgbClr val="FFFF00">
              <a:alpha val="41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82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magine 1" descr="Cross-Sectio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520700"/>
            <a:ext cx="75628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4450"/>
            <a:ext cx="8763000" cy="473075"/>
          </a:xfrm>
        </p:spPr>
        <p:txBody>
          <a:bodyPr/>
          <a:lstStyle/>
          <a:p>
            <a:r>
              <a:rPr lang="it-IT"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Total cross section of various </a:t>
            </a:r>
            <a:r>
              <a:rPr lang="it-IT" sz="2400" b="1" i="1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</a:rPr>
              <a:t>g-g</a:t>
            </a:r>
            <a:r>
              <a:rPr lang="it-IT"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or e-</a:t>
            </a:r>
            <a:r>
              <a:rPr lang="it-IT" sz="2400" b="1" i="1">
                <a:solidFill>
                  <a:schemeClr val="tx1"/>
                </a:solidFill>
                <a:latin typeface="Symbol" charset="0"/>
                <a:ea typeface="ＭＳ Ｐゴシック" charset="0"/>
                <a:cs typeface="Symbol" charset="0"/>
              </a:rPr>
              <a:t>g</a:t>
            </a:r>
            <a:r>
              <a:rPr lang="it-IT"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 interactions</a:t>
            </a:r>
            <a:endParaRPr lang="en-US" sz="18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4823" name="Object 2"/>
          <p:cNvGraphicFramePr>
            <a:graphicFrameLocks noChangeAspect="1"/>
          </p:cNvGraphicFramePr>
          <p:nvPr/>
        </p:nvGraphicFramePr>
        <p:xfrm>
          <a:off x="4859338" y="2924175"/>
          <a:ext cx="26130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655" name="Equation" r:id="rId5" imgW="1447800" imgH="203200" progId="Equation.3">
                  <p:embed/>
                </p:oleObj>
              </mc:Choice>
              <mc:Fallback>
                <p:oleObj name="Equation" r:id="rId5" imgW="14478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924175"/>
                        <a:ext cx="2613025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824" name="Connettore 2 6"/>
          <p:cNvCxnSpPr>
            <a:cxnSpLocks noChangeShapeType="1"/>
          </p:cNvCxnSpPr>
          <p:nvPr/>
        </p:nvCxnSpPr>
        <p:spPr bwMode="auto">
          <a:xfrm flipV="1">
            <a:off x="5580112" y="1988840"/>
            <a:ext cx="720080" cy="1008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10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563888" y="6021288"/>
          <a:ext cx="1062038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656" name="Equation" r:id="rId7" imgW="584200" imgH="254000" progId="Equation.3">
                  <p:embed/>
                </p:oleObj>
              </mc:Choice>
              <mc:Fallback>
                <p:oleObj name="Equation" r:id="rId7" imgW="584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6021288"/>
                        <a:ext cx="1062038" cy="4667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2571622" y="1268760"/>
            <a:ext cx="6032826" cy="4464496"/>
          </a:xfrm>
          <a:prstGeom prst="rect">
            <a:avLst/>
          </a:prstGeom>
        </p:spPr>
      </p:pic>
      <p:cxnSp>
        <p:nvCxnSpPr>
          <p:cNvPr id="13" name="Connettore 2 22"/>
          <p:cNvCxnSpPr>
            <a:cxnSpLocks noChangeShapeType="1"/>
          </p:cNvCxnSpPr>
          <p:nvPr/>
        </p:nvCxnSpPr>
        <p:spPr bwMode="auto">
          <a:xfrm>
            <a:off x="228571" y="4653136"/>
            <a:ext cx="2285566" cy="1588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107504" y="4365104"/>
          <a:ext cx="1866546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657" name="Equation" r:id="rId10" imgW="1054100" imgH="177800" progId="Equation.3">
                  <p:embed/>
                </p:oleObj>
              </mc:Choice>
              <mc:Fallback>
                <p:oleObj name="Equation" r:id="rId10" imgW="1054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4365104"/>
                        <a:ext cx="1866546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25"/>
          <p:cNvSpPr txBox="1">
            <a:spLocks noChangeArrowheads="1"/>
          </p:cNvSpPr>
          <p:nvPr/>
        </p:nvSpPr>
        <p:spPr bwMode="auto">
          <a:xfrm>
            <a:off x="392187" y="1403484"/>
            <a:ext cx="33877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i="1"/>
              <a:t>Thomson cross sect. = 670 mbarn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885514" y="6278955"/>
            <a:ext cx="221086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C. Curatolo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85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417440" y="1219200"/>
            <a:ext cx="6126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/>
              <a:t>Luca Serafini and Camilla Curatolo –  INFN-Milano and LASA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152400"/>
            <a:ext cx="8077200" cy="10668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EXMP: Muon Beams</a:t>
            </a:r>
          </a:p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From Electron-Photon Collisions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B7B355F-7F8B-3948-B0D1-A275430911D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49149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GB"/>
              <a:t>INFN – CSN1 Meeting – Firenze</a:t>
            </a:r>
            <a:r>
              <a:rPr lang="en" dirty="0"/>
              <a:t> Nov. 15</a:t>
            </a:r>
            <a:r>
              <a:rPr lang="en" baseline="30000" dirty="0"/>
              <a:t>th</a:t>
            </a:r>
            <a:r>
              <a:rPr lang="en" dirty="0"/>
              <a:t>, 2021</a:t>
            </a:r>
            <a:endParaRPr lang="en" spc="-1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676400"/>
            <a:ext cx="9048750" cy="90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Very recent idea (C. Curatolo and L. Serafini, </a:t>
            </a:r>
            <a:r>
              <a:rPr lang="en-GB"/>
              <a:t>arXiv:2106.03255v1 , 6 Jun 2021</a:t>
            </a:r>
            <a:r>
              <a:rPr lang="en-US" sz="2000" b="1">
                <a:solidFill>
                  <a:srgbClr val="0000FF"/>
                </a:solidFill>
                <a:cs typeface="Symbol" charset="0"/>
              </a:rPr>
              <a:t>) on a new scheme of muon collider based on electron-photon collisions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25F02FA-75C5-8740-867C-43208D8D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590800"/>
            <a:ext cx="5213971" cy="2209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571A9E-DE9C-7D42-88FF-5C0E0D062321}"/>
              </a:ext>
            </a:extLst>
          </p:cNvPr>
          <p:cNvGrpSpPr/>
          <p:nvPr/>
        </p:nvGrpSpPr>
        <p:grpSpPr>
          <a:xfrm>
            <a:off x="76200" y="3695700"/>
            <a:ext cx="9029700" cy="2933700"/>
            <a:chOff x="76200" y="3695700"/>
            <a:chExt cx="9029700" cy="2933700"/>
          </a:xfrm>
        </p:grpSpPr>
        <p:pic>
          <p:nvPicPr>
            <p:cNvPr id="4" name="Picture 3" descr="A picture containing funnel chart&#10;&#10;Description automatically generated">
              <a:extLst>
                <a:ext uri="{FF2B5EF4-FFF2-40B4-BE49-F238E27FC236}">
                  <a16:creationId xmlns:a16="http://schemas.microsoft.com/office/drawing/2014/main" id="{A8BF466E-6385-5040-89AA-C8D3BC94A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129" y="3695700"/>
              <a:ext cx="2893494" cy="1219200"/>
            </a:xfrm>
            <a:prstGeom prst="rect">
              <a:avLst/>
            </a:prstGeom>
          </p:spPr>
        </p:pic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14EBEA7E-6A8D-C246-B809-40E8B0D23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" y="4953000"/>
              <a:ext cx="90297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20000"/>
                </a:lnSpc>
                <a:spcBef>
                  <a:spcPct val="20000"/>
                </a:spcBef>
              </a:pP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Idea conceived from decades of expertise on Free Electron Lasers (MariX), High Brightness e</a:t>
              </a:r>
              <a:r>
                <a:rPr lang="en-US" sz="2000" b="1" i="1" baseline="30000">
                  <a:solidFill>
                    <a:srgbClr val="0000FF"/>
                  </a:solidFill>
                  <a:cs typeface="Symbol" charset="0"/>
                </a:rPr>
                <a:t>-</a:t>
              </a: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 beams (SPARC), secondary beams from electron-photon collisions (Inverse Compton Scattering sources of X and </a:t>
              </a:r>
              <a:r>
                <a:rPr lang="en-US" sz="2000" b="1" i="1">
                  <a:solidFill>
                    <a:srgbClr val="0000FF"/>
                  </a:solidFill>
                  <a:latin typeface="Symbol" pitchFamily="2" charset="2"/>
                  <a:cs typeface="Symbol" charset="0"/>
                </a:rPr>
                <a:t>g </a:t>
              </a:r>
              <a:r>
                <a:rPr lang="en-US" sz="2000" b="1" i="1">
                  <a:solidFill>
                    <a:srgbClr val="0000FF"/>
                  </a:solidFill>
                  <a:cs typeface="Symbol" charset="0"/>
                </a:rPr>
                <a:t>–rays, STAR, ELI-NP-GBS), exotic ideas with photons (HPC) -&gt; leading to EXMP (Electron and X-rays to Muon Pairs)</a:t>
              </a:r>
              <a:endParaRPr lang="en-US" sz="2000" b="1" i="1">
                <a:solidFill>
                  <a:srgbClr val="92D050"/>
                </a:solidFill>
                <a:cs typeface="Symbo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sp>
        <p:nvSpPr>
          <p:cNvPr id="34818" name="Freccia giù 1"/>
          <p:cNvSpPr>
            <a:spLocks noChangeArrowheads="1"/>
          </p:cNvSpPr>
          <p:nvPr/>
        </p:nvSpPr>
        <p:spPr bwMode="auto">
          <a:xfrm>
            <a:off x="4211638" y="2955925"/>
            <a:ext cx="484187" cy="544513"/>
          </a:xfrm>
          <a:prstGeom prst="down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4819" name="Object 2"/>
          <p:cNvGraphicFramePr>
            <a:graphicFrameLocks noChangeAspect="1"/>
          </p:cNvGraphicFramePr>
          <p:nvPr/>
        </p:nvGraphicFramePr>
        <p:xfrm>
          <a:off x="2051050" y="1955800"/>
          <a:ext cx="3163888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754" name="Equation" r:id="rId4" imgW="1739900" imgH="254000" progId="Equation.3">
                  <p:embed/>
                </p:oleObj>
              </mc:Choice>
              <mc:Fallback>
                <p:oleObj name="Equation" r:id="rId4" imgW="17399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1955800"/>
                        <a:ext cx="3163888" cy="46513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3"/>
          <p:cNvGraphicFramePr>
            <a:graphicFrameLocks noChangeAspect="1"/>
          </p:cNvGraphicFramePr>
          <p:nvPr/>
        </p:nvGraphicFramePr>
        <p:xfrm>
          <a:off x="299095" y="3794125"/>
          <a:ext cx="355282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755" name="Equation" r:id="rId6" imgW="1765300" imgH="1257300" progId="Equation.3">
                  <p:embed/>
                </p:oleObj>
              </mc:Choice>
              <mc:Fallback>
                <p:oleObj name="Equation" r:id="rId6" imgW="1765300" imgH="1257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95" y="3794125"/>
                        <a:ext cx="3552825" cy="2514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1" name="Object 2"/>
          <p:cNvGraphicFramePr>
            <a:graphicFrameLocks noChangeAspect="1"/>
          </p:cNvGraphicFramePr>
          <p:nvPr/>
        </p:nvGraphicFramePr>
        <p:xfrm>
          <a:off x="2055813" y="879475"/>
          <a:ext cx="2078037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756" name="Equation" r:id="rId8" imgW="1143000" imgH="254000" progId="Equation.3">
                  <p:embed/>
                </p:oleObj>
              </mc:Choice>
              <mc:Fallback>
                <p:oleObj name="Equation" r:id="rId8" imgW="1143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879475"/>
                        <a:ext cx="2078037" cy="46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2"/>
          <p:cNvSpPr txBox="1">
            <a:spLocks noChangeArrowheads="1"/>
          </p:cNvSpPr>
          <p:nvPr/>
        </p:nvSpPr>
        <p:spPr bwMode="auto">
          <a:xfrm>
            <a:off x="107950" y="692150"/>
            <a:ext cx="1727200" cy="7921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from</a:t>
            </a:r>
            <a:endParaRPr lang="en-GB" sz="2800" b="1">
              <a:latin typeface="Comic Sans MS" charset="0"/>
            </a:endParaRPr>
          </a:p>
        </p:txBody>
      </p:sp>
      <p:sp>
        <p:nvSpPr>
          <p:cNvPr id="34823" name="Freccia destra 1"/>
          <p:cNvSpPr>
            <a:spLocks noChangeArrowheads="1"/>
          </p:cNvSpPr>
          <p:nvPr/>
        </p:nvSpPr>
        <p:spPr bwMode="auto">
          <a:xfrm>
            <a:off x="4932363" y="855663"/>
            <a:ext cx="977900" cy="485775"/>
          </a:xfrm>
          <a:prstGeom prst="rightArrow">
            <a:avLst>
              <a:gd name="adj1" fmla="val 50000"/>
              <a:gd name="adj2" fmla="val 4986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4824" name="Object 2"/>
          <p:cNvGraphicFramePr>
            <a:graphicFrameLocks noChangeAspect="1"/>
          </p:cNvGraphicFramePr>
          <p:nvPr/>
        </p:nvGraphicFramePr>
        <p:xfrm>
          <a:off x="6491288" y="862013"/>
          <a:ext cx="12700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757" name="Equation" r:id="rId10" imgW="698500" imgH="304800" progId="Equation.3">
                  <p:embed/>
                </p:oleObj>
              </mc:Choice>
              <mc:Fallback>
                <p:oleObj name="Equation" r:id="rId10" imgW="698500" imgH="304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862013"/>
                        <a:ext cx="12700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5" name="Rectangle 2"/>
          <p:cNvSpPr txBox="1">
            <a:spLocks noChangeArrowheads="1"/>
          </p:cNvSpPr>
          <p:nvPr/>
        </p:nvSpPr>
        <p:spPr bwMode="auto">
          <a:xfrm>
            <a:off x="179388" y="1773238"/>
            <a:ext cx="1439862" cy="792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and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34826" name="Object 2"/>
          <p:cNvGraphicFramePr>
            <a:graphicFrameLocks noChangeAspect="1"/>
          </p:cNvGraphicFramePr>
          <p:nvPr/>
        </p:nvGraphicFramePr>
        <p:xfrm>
          <a:off x="5707063" y="1844675"/>
          <a:ext cx="2903537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3758" name="Equation" r:id="rId12" imgW="1308100" imgH="647700" progId="Equation.3">
                  <p:embed/>
                </p:oleObj>
              </mc:Choice>
              <mc:Fallback>
                <p:oleObj name="Equation" r:id="rId12" imgW="13081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7063" y="1844675"/>
                        <a:ext cx="2903537" cy="1443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7" name="Rectangle 2"/>
          <p:cNvSpPr txBox="1">
            <a:spLocks noChangeArrowheads="1"/>
          </p:cNvSpPr>
          <p:nvPr/>
        </p:nvSpPr>
        <p:spPr bwMode="auto">
          <a:xfrm>
            <a:off x="4067944" y="4005064"/>
            <a:ext cx="3671888" cy="1439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Holds before and after scattering (c.m ref. system!)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4828" name="Immagine 2" descr="infn-new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581F03-BD61-5340-9F70-F9648ECD33AB}"/>
              </a:ext>
            </a:extLst>
          </p:cNvPr>
          <p:cNvSpPr txBox="1"/>
          <p:nvPr/>
        </p:nvSpPr>
        <p:spPr>
          <a:xfrm>
            <a:off x="4607207" y="5733256"/>
            <a:ext cx="4429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in the literature the recoil factor is</a:t>
            </a:r>
          </a:p>
          <a:p>
            <a:r>
              <a:rPr lang="en-GB" i="1"/>
              <a:t>s</a:t>
            </a:r>
            <a:r>
              <a:rPr lang="en-IT" i="1"/>
              <a:t>ometimes </a:t>
            </a:r>
            <a:r>
              <a:rPr lang="en-IT" i="1">
                <a:latin typeface="Symbol" pitchFamily="2" charset="2"/>
              </a:rPr>
              <a:t>D</a:t>
            </a:r>
            <a:r>
              <a:rPr lang="en-IT" i="1"/>
              <a:t>, sometimes X</a:t>
            </a:r>
          </a:p>
        </p:txBody>
      </p:sp>
    </p:spTree>
    <p:extLst>
      <p:ext uri="{BB962C8B-B14F-4D97-AF65-F5344CB8AC3E}">
        <p14:creationId xmlns:p14="http://schemas.microsoft.com/office/powerpoint/2010/main" val="1521341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A008D6-8837-1D46-9BAF-D2539B5FA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8" y="914400"/>
            <a:ext cx="7505564" cy="54533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53FA63-50DC-4D43-9532-E0E051BA64D5}"/>
              </a:ext>
            </a:extLst>
          </p:cNvPr>
          <p:cNvSpPr/>
          <p:nvPr/>
        </p:nvSpPr>
        <p:spPr>
          <a:xfrm>
            <a:off x="228600" y="76200"/>
            <a:ext cx="8762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Total cross-section for MPP (muon pair production), Bethe-Heitler: </a:t>
            </a:r>
          </a:p>
          <a:p>
            <a:pPr algn="ctr"/>
            <a:r>
              <a:rPr lang="it-IT" sz="2800" b="1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fraction of a </a:t>
            </a:r>
            <a:r>
              <a:rPr lang="it-IT" sz="2000" b="1" i="1">
                <a:solidFill>
                  <a:srgbClr val="FF0000"/>
                </a:solidFill>
                <a:latin typeface="Symbol" pitchFamily="2" charset="2"/>
                <a:cs typeface="Adobe Arabic" panose="02040503050201020203" pitchFamily="18" charset="-78"/>
              </a:rPr>
              <a:t>m</a:t>
            </a:r>
            <a:r>
              <a:rPr lang="it-IT" sz="2800" b="1">
                <a:solidFill>
                  <a:srgbClr val="FF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barn at photon energies &gt; 100 GeV onto electrons at rest</a:t>
            </a:r>
            <a:endParaRPr lang="en-IT" sz="2800" b="1">
              <a:solidFill>
                <a:srgbClr val="FF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8D1011FC-0911-5848-BDD8-AAF03E821612}"/>
              </a:ext>
            </a:extLst>
          </p:cNvPr>
          <p:cNvSpPr/>
          <p:nvPr/>
        </p:nvSpPr>
        <p:spPr>
          <a:xfrm>
            <a:off x="5960644" y="3530025"/>
            <a:ext cx="457200" cy="381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/>
              <p:nvPr/>
            </p:nvSpPr>
            <p:spPr>
              <a:xfrm>
                <a:off x="2644140" y="3955852"/>
                <a:ext cx="6493180" cy="6736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𝑀𝑃𝑃</m:t>
                        </m:r>
                      </m:sup>
                    </m:sSup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it-IT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sSubSup>
                      <m:sSubSup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𝑙𝑛</m:t>
                        </m:r>
                        <m:d>
                          <m:d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it-IT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it-IT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218</m:t>
                            </m:r>
                          </m:num>
                          <m:den>
                            <m:r>
                              <a:rPr lang="it-IT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27</m:t>
                            </m:r>
                          </m:den>
                        </m:f>
                      </m:e>
                    </m:d>
                  </m:oMath>
                </a14:m>
                <a:r>
                  <a:rPr lang="en-IT"/>
                  <a:t> </a:t>
                </a:r>
                <a:r>
                  <a:rPr lang="it-IT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𝐵𝑜𝑟𝑠𝑒𝑙𝑙𝑖𝑛𝑜</m:t>
                        </m:r>
                      </m:sup>
                    </m:sSup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687F2-E1E6-6445-9609-676255B08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4140" y="3955852"/>
                <a:ext cx="6493180" cy="673646"/>
              </a:xfrm>
              <a:prstGeom prst="rect">
                <a:avLst/>
              </a:prstGeom>
              <a:blipFill>
                <a:blip r:embed="rId4"/>
                <a:stretch>
                  <a:fillRect l="-1172" b="-925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/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FA565C9-4BA0-B94C-853B-89D6D1599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600200"/>
                <a:ext cx="2397323" cy="369332"/>
              </a:xfrm>
              <a:prstGeom prst="rect">
                <a:avLst/>
              </a:prstGeom>
              <a:blipFill>
                <a:blip r:embed="rId5"/>
                <a:stretch>
                  <a:fillRect t="-113333" b="-16333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/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A10035C-6ACB-CD47-8114-317C7083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1905000"/>
                <a:ext cx="1882438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/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type m:val="lin"/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807F8A-7F9B-474A-8614-05DEFAA72D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137" y="2221468"/>
                <a:ext cx="2489399" cy="369332"/>
              </a:xfrm>
              <a:prstGeom prst="rect">
                <a:avLst/>
              </a:prstGeom>
              <a:blipFill>
                <a:blip r:embed="rId7"/>
                <a:stretch>
                  <a:fillRect t="-106452" b="-15806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/>
              <p:nvPr/>
            </p:nvSpPr>
            <p:spPr>
              <a:xfrm>
                <a:off x="-36742" y="5067585"/>
                <a:ext cx="2133600" cy="46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rad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8CADA7-2180-A44C-B31E-815C4A349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742" y="5067585"/>
                <a:ext cx="2133600" cy="465064"/>
              </a:xfrm>
              <a:prstGeom prst="rect">
                <a:avLst/>
              </a:prstGeom>
              <a:blipFill>
                <a:blip r:embed="rId8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1E6EFE4-50E0-8D40-BCBF-5D91889E597F}"/>
              </a:ext>
            </a:extLst>
          </p:cNvPr>
          <p:cNvSpPr txBox="1"/>
          <p:nvPr/>
        </p:nvSpPr>
        <p:spPr>
          <a:xfrm>
            <a:off x="6238390" y="3345359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EXMP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/>
              <p:nvPr/>
            </p:nvSpPr>
            <p:spPr>
              <a:xfrm>
                <a:off x="24740" y="5775147"/>
                <a:ext cx="2387020" cy="76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it-IT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𝐶𝑀</m:t>
                              </m:r>
                            </m:sub>
                            <m:sup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FF158D-20EA-6A4B-A6B4-09DE402321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0" y="5775147"/>
                <a:ext cx="2387020" cy="76758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612A988-C3CA-9C40-8046-D88E3AC22461}"/>
              </a:ext>
            </a:extLst>
          </p:cNvPr>
          <p:cNvSpPr txBox="1"/>
          <p:nvPr/>
        </p:nvSpPr>
        <p:spPr>
          <a:xfrm>
            <a:off x="5248310" y="4629498"/>
            <a:ext cx="12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i="1"/>
              <a:t>Bethe-Heitler</a:t>
            </a:r>
          </a:p>
        </p:txBody>
      </p:sp>
    </p:spTree>
    <p:extLst>
      <p:ext uri="{BB962C8B-B14F-4D97-AF65-F5344CB8AC3E}">
        <p14:creationId xmlns:p14="http://schemas.microsoft.com/office/powerpoint/2010/main" val="700616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137BB795-CB31-C147-A1A0-FE37890F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"/>
            <a:ext cx="85344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8000"/>
                </a:solidFill>
              </a:rPr>
              <a:t>Highly Asymmetric Lorentz-boosted electron-photon collisions with large recoil factor are characterized by much </a:t>
            </a:r>
            <a:r>
              <a:rPr lang="en-US" sz="2400" b="1" dirty="0"/>
              <a:t>higher phase space densities </a:t>
            </a:r>
            <a:r>
              <a:rPr lang="en-US" sz="2400" b="1" dirty="0">
                <a:solidFill>
                  <a:srgbClr val="008000"/>
                </a:solidFill>
              </a:rPr>
              <a:t>of secondary generated beams w.r.t. collisions operated with small recoil factor</a:t>
            </a:r>
          </a:p>
        </p:txBody>
      </p:sp>
      <p:pic>
        <p:nvPicPr>
          <p:cNvPr id="3" name="Picture 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074756A8-AA22-1B4A-A510-B63E946DE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01" y="3429000"/>
            <a:ext cx="5981199" cy="3124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85EED0-83B0-5940-AC8F-F6A7222DF113}"/>
                  </a:ext>
                </a:extLst>
              </p:cNvPr>
              <p:cNvSpPr/>
              <p:nvPr/>
            </p:nvSpPr>
            <p:spPr>
              <a:xfrm>
                <a:off x="76200" y="1981200"/>
                <a:ext cx="8991600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𝑟𝑒𝑐𝑜𝑖𝑙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𝑓𝑎𝑐𝑡𝑜𝑟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it-IT" sz="24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den>
                        </m:f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;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𝑤h𝑒𝑛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≫1   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</m:sub>
                    </m:sSub>
                    <m:r>
                      <a:rPr lang="it-IT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it-IT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rad>
                  </m:oMath>
                </a14:m>
                <a:r>
                  <a:rPr lang="en-IT" sz="2400"/>
                  <a:t> =</a:t>
                </a:r>
                <a:r>
                  <a:rPr lang="it-IT" sz="24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</m:rad>
                  </m:oMath>
                </a14:m>
                <a:endParaRPr lang="en-IT" sz="240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C85EED0-83B0-5940-AC8F-F6A7222DF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981200"/>
                <a:ext cx="8991600" cy="609600"/>
              </a:xfrm>
              <a:prstGeom prst="rect">
                <a:avLst/>
              </a:prstGeom>
              <a:blipFill>
                <a:blip r:embed="rId4"/>
                <a:stretch>
                  <a:fillRect b="-1020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97E0CF-75F7-8045-A091-F807B4A17092}"/>
              </a:ext>
            </a:extLst>
          </p:cNvPr>
          <p:cNvSpPr txBox="1"/>
          <p:nvPr/>
        </p:nvSpPr>
        <p:spPr>
          <a:xfrm>
            <a:off x="4038600" y="3733800"/>
            <a:ext cx="218008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2000" b="1"/>
              <a:t>Inverse Kinematics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700887-7D96-3643-8F81-D25A153298D6}"/>
              </a:ext>
            </a:extLst>
          </p:cNvPr>
          <p:cNvSpPr/>
          <p:nvPr/>
        </p:nvSpPr>
        <p:spPr>
          <a:xfrm>
            <a:off x="2362200" y="2590800"/>
            <a:ext cx="5181600" cy="990600"/>
          </a:xfrm>
          <a:prstGeom prst="ellipse">
            <a:avLst/>
          </a:prstGeom>
          <a:solidFill>
            <a:srgbClr val="00B050">
              <a:alpha val="3687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5BEE2-D1BA-6B4D-B612-125CDF8EC7C2}"/>
                  </a:ext>
                </a:extLst>
              </p:cNvPr>
              <p:cNvSpPr txBox="1"/>
              <p:nvPr/>
            </p:nvSpPr>
            <p:spPr>
              <a:xfrm>
                <a:off x="1966714" y="2708920"/>
                <a:ext cx="5485606" cy="6982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𝐵𝑒𝑡h𝑒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𝐻𝑒𝑖𝑡𝑙𝑒𝑟</m:t>
                          </m:r>
                        </m:sup>
                      </m:sSup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28</m:t>
                              </m:r>
                            </m:num>
                            <m:den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20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it-IT" sz="20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it-IT" sz="20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218</m:t>
                              </m:r>
                            </m:num>
                            <m:den>
                              <m:r>
                                <a:rPr lang="it-IT" sz="20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27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 sz="20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F5BEE2-D1BA-6B4D-B612-125CDF8E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714" y="2708920"/>
                <a:ext cx="5485606" cy="698204"/>
              </a:xfrm>
              <a:prstGeom prst="rect">
                <a:avLst/>
              </a:prstGeom>
              <a:blipFill>
                <a:blip r:embed="rId5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8B70-CE6A-E24C-AED4-6112611971BA}"/>
                  </a:ext>
                </a:extLst>
              </p:cNvPr>
              <p:cNvSpPr txBox="1"/>
              <p:nvPr/>
            </p:nvSpPr>
            <p:spPr>
              <a:xfrm>
                <a:off x="251520" y="6021288"/>
                <a:ext cx="2526432" cy="4065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Sup>
                        <m:sSubSupPr>
                          <m:ctrlP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=13.4 </m:t>
                      </m:r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𝑛𝑏𝑎𝑟𝑛</m:t>
                      </m:r>
                    </m:oMath>
                  </m:oMathPara>
                </a14:m>
                <a:endParaRPr lang="en-IT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82F8B70-CE6A-E24C-AED4-61126119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6021288"/>
                <a:ext cx="2526432" cy="406522"/>
              </a:xfrm>
              <a:prstGeom prst="rect">
                <a:avLst/>
              </a:prstGeom>
              <a:blipFill>
                <a:blip r:embed="rId6"/>
                <a:stretch>
                  <a:fillRect t="-6250" r="-1000" b="-2812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381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365C81F-89FF-2A4F-BB23-A91F8B151E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1779" y="1600200"/>
          <a:ext cx="452755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169" name="Equation" r:id="rId4" imgW="2489200" imgH="673100" progId="Equation.3">
                  <p:embed/>
                </p:oleObj>
              </mc:Choice>
              <mc:Fallback>
                <p:oleObj name="Equation" r:id="rId4" imgW="2489200" imgH="6731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D365C81F-89FF-2A4F-BB23-A91F8B151E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779" y="1600200"/>
                        <a:ext cx="4527550" cy="1231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715D5C-3604-3541-8D64-64351B3A6406}"/>
                  </a:ext>
                </a:extLst>
              </p:cNvPr>
              <p:cNvSpPr txBox="1"/>
              <p:nvPr/>
            </p:nvSpPr>
            <p:spPr>
              <a:xfrm>
                <a:off x="323528" y="4785717"/>
                <a:ext cx="8640960" cy="15081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/>
                  <a:t>1) E</a:t>
                </a:r>
                <a:r>
                  <a:rPr lang="en-US" sz="2400" baseline="-25000"/>
                  <a:t>e-</a:t>
                </a:r>
                <a:r>
                  <a:rPr lang="en-US" sz="2400"/>
                  <a:t> = 200 GeV  E</a:t>
                </a:r>
                <a:r>
                  <a:rPr lang="en-US" sz="2400" baseline="-25000"/>
                  <a:t>X</a:t>
                </a:r>
                <a:r>
                  <a:rPr lang="en-US" sz="2400"/>
                  <a:t> = 150 keV           2) E</a:t>
                </a:r>
                <a:r>
                  <a:rPr lang="en-US" sz="2400" baseline="-25000"/>
                  <a:t>e-</a:t>
                </a:r>
                <a:r>
                  <a:rPr lang="en-US" sz="2400"/>
                  <a:t> = 500 GeV  E</a:t>
                </a:r>
                <a:r>
                  <a:rPr lang="en-US" sz="2400" baseline="-25000"/>
                  <a:t>X</a:t>
                </a:r>
                <a:r>
                  <a:rPr lang="en-US" sz="2400"/>
                  <a:t> = 60 keV </a:t>
                </a:r>
              </a:p>
              <a:p>
                <a:endParaRPr lang="en-US" sz="1400" i="1">
                  <a:latin typeface="Cambria Math" panose="02040503050406030204" pitchFamily="18" charset="0"/>
                </a:endParaRPr>
              </a:p>
              <a:p>
                <a:r>
                  <a:rPr lang="en-US" sz="2400"/>
                  <a:t>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580</m:t>
                    </m:r>
                  </m:oMath>
                </a14:m>
                <a:r>
                  <a:rPr lang="it-IT" sz="2400"/>
                  <a:t>                                         2)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b="0" i="1">
                        <a:latin typeface="Cambria Math" panose="02040503050406030204" pitchFamily="18" charset="0"/>
                      </a:rPr>
                      <m:t>145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/>
                  <a:t> </a:t>
                </a:r>
              </a:p>
              <a:p>
                <a:endParaRPr lang="it-IT" sz="1200"/>
              </a:p>
              <a:p>
                <a:r>
                  <a:rPr lang="en-US" sz="2400"/>
                  <a:t> 		E</a:t>
                </a:r>
                <a:r>
                  <a:rPr lang="en-US" sz="2400" baseline="-25000"/>
                  <a:t>cm</a:t>
                </a:r>
                <a:r>
                  <a:rPr lang="en-US" sz="2400"/>
                  <a:t> = 346 MeV  ;   </a:t>
                </a:r>
                <a:r>
                  <a:rPr lang="it-IT" sz="2400">
                    <a:latin typeface="Symbol" pitchFamily="2" charset="2"/>
                  </a:rPr>
                  <a:t>D</a:t>
                </a:r>
                <a:r>
                  <a:rPr lang="it-IT" sz="2400"/>
                  <a:t> = 460.000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715D5C-3604-3541-8D64-64351B3A6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785717"/>
                <a:ext cx="8640960" cy="1508105"/>
              </a:xfrm>
              <a:prstGeom prst="rect">
                <a:avLst/>
              </a:prstGeom>
              <a:blipFill>
                <a:blip r:embed="rId6"/>
                <a:stretch>
                  <a:fillRect l="-2199" t="-5833" r="-2199" b="-11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6048CF-B32A-8F4A-B467-8A10BEFFD1CD}"/>
              </a:ext>
            </a:extLst>
          </p:cNvPr>
          <p:cNvSpPr txBox="1"/>
          <p:nvPr/>
        </p:nvSpPr>
        <p:spPr>
          <a:xfrm>
            <a:off x="1031881" y="228600"/>
            <a:ext cx="71673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4000" b="1">
                <a:solidFill>
                  <a:srgbClr val="FF0000"/>
                </a:solidFill>
                <a:latin typeface="Abadi" panose="020F0502020204030204" pitchFamily="34" charset="0"/>
                <a:cs typeface="Abadi" panose="020F0502020204030204" pitchFamily="34" charset="0"/>
              </a:rPr>
              <a:t>EXMP is based on a</a:t>
            </a:r>
          </a:p>
          <a:p>
            <a:pPr algn="ctr"/>
            <a:r>
              <a:rPr lang="it-IT" sz="2800" b="1">
                <a:latin typeface="Symbol" charset="2"/>
                <a:cs typeface="Symbol" charset="2"/>
              </a:rPr>
              <a:t>D</a:t>
            </a:r>
            <a:r>
              <a:rPr lang="it-IT" sz="2800" b="1">
                <a:latin typeface="Comic Sans MS" charset="0"/>
              </a:rPr>
              <a:t>&gt;&gt;1 Asymmetric boosted primary collider</a:t>
            </a:r>
            <a:endParaRPr lang="en-GB" sz="2800" b="1">
              <a:latin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6DE770-EA4C-D14B-80A5-B88A9266133A}"/>
                  </a:ext>
                </a:extLst>
              </p:cNvPr>
              <p:cNvSpPr/>
              <p:nvPr/>
            </p:nvSpPr>
            <p:spPr>
              <a:xfrm>
                <a:off x="228600" y="2971800"/>
                <a:ext cx="3808522" cy="968357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𝑟𝑒𝑐𝑜𝑖𝑙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𝑓𝑎𝑐𝑡𝑜𝑟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6DE770-EA4C-D14B-80A5-B88A92661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1800"/>
                <a:ext cx="3808522" cy="9683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D1496F-2B48-4240-9962-6DF64F3C534A}"/>
                  </a:ext>
                </a:extLst>
              </p:cNvPr>
              <p:cNvSpPr txBox="1"/>
              <p:nvPr/>
            </p:nvSpPr>
            <p:spPr>
              <a:xfrm>
                <a:off x="6477000" y="3033158"/>
                <a:ext cx="2286000" cy="7014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sz="2400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mr-IN" sz="2400" i="1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l-GR" sz="2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Δ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ED1496F-2B48-4240-9962-6DF64F3C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033158"/>
                <a:ext cx="2286000" cy="701474"/>
              </a:xfrm>
              <a:prstGeom prst="rect">
                <a:avLst/>
              </a:prstGeom>
              <a:blipFill>
                <a:blip r:embed="rId8"/>
                <a:stretch>
                  <a:fillRect t="-1786" b="-89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5844BF-B28B-0C41-B3C7-9495282077C0}"/>
                  </a:ext>
                </a:extLst>
              </p:cNvPr>
              <p:cNvSpPr/>
              <p:nvPr/>
            </p:nvSpPr>
            <p:spPr>
              <a:xfrm>
                <a:off x="4114799" y="3101767"/>
                <a:ext cx="2286001" cy="6096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𝐶𝑀</m:t>
                          </m:r>
                        </m:sub>
                      </m:sSub>
                      <m:r>
                        <a:rPr lang="it-IT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</m:rad>
                    </m:oMath>
                  </m:oMathPara>
                </a14:m>
                <a:endParaRPr lang="en-IT" sz="2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5844BF-B28B-0C41-B3C7-949528207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799" y="3101767"/>
                <a:ext cx="2286001" cy="609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2FC03CE-80AF-144A-876D-F442A0EB2F47}"/>
              </a:ext>
            </a:extLst>
          </p:cNvPr>
          <p:cNvSpPr txBox="1"/>
          <p:nvPr/>
        </p:nvSpPr>
        <p:spPr>
          <a:xfrm>
            <a:off x="2438400" y="4187595"/>
            <a:ext cx="489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/>
              <a:t>2 operating points selected for EXMP</a:t>
            </a:r>
          </a:p>
        </p:txBody>
      </p:sp>
      <p:sp>
        <p:nvSpPr>
          <p:cNvPr id="15" name="Segnaposto data 1">
            <a:extLst>
              <a:ext uri="{FF2B5EF4-FFF2-40B4-BE49-F238E27FC236}">
                <a16:creationId xmlns:a16="http://schemas.microsoft.com/office/drawing/2014/main" id="{0A36C09B-C250-DE4E-9F86-085DBBDE379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006299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14DFC0-9768-7040-BF77-4D0267D45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435235"/>
              </p:ext>
            </p:extLst>
          </p:nvPr>
        </p:nvGraphicFramePr>
        <p:xfrm>
          <a:off x="152400" y="1219200"/>
          <a:ext cx="8839198" cy="504123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126601804"/>
                    </a:ext>
                  </a:extLst>
                </a:gridCol>
                <a:gridCol w="298339">
                  <a:extLst>
                    <a:ext uri="{9D8B030D-6E8A-4147-A177-3AD203B41FA5}">
                      <a16:colId xmlns:a16="http://schemas.microsoft.com/office/drawing/2014/main" val="1559219555"/>
                    </a:ext>
                  </a:extLst>
                </a:gridCol>
                <a:gridCol w="1073261">
                  <a:extLst>
                    <a:ext uri="{9D8B030D-6E8A-4147-A177-3AD203B41FA5}">
                      <a16:colId xmlns:a16="http://schemas.microsoft.com/office/drawing/2014/main" val="3894946932"/>
                    </a:ext>
                  </a:extLst>
                </a:gridCol>
                <a:gridCol w="208423">
                  <a:extLst>
                    <a:ext uri="{9D8B030D-6E8A-4147-A177-3AD203B41FA5}">
                      <a16:colId xmlns:a16="http://schemas.microsoft.com/office/drawing/2014/main" val="2079681368"/>
                    </a:ext>
                  </a:extLst>
                </a:gridCol>
                <a:gridCol w="2839576">
                  <a:extLst>
                    <a:ext uri="{9D8B030D-6E8A-4147-A177-3AD203B41FA5}">
                      <a16:colId xmlns:a16="http://schemas.microsoft.com/office/drawing/2014/main" val="2739670740"/>
                    </a:ext>
                  </a:extLst>
                </a:gridCol>
                <a:gridCol w="1295399">
                  <a:extLst>
                    <a:ext uri="{9D8B030D-6E8A-4147-A177-3AD203B41FA5}">
                      <a16:colId xmlns:a16="http://schemas.microsoft.com/office/drawing/2014/main" val="1607294222"/>
                    </a:ext>
                  </a:extLst>
                </a:gridCol>
              </a:tblGrid>
              <a:tr h="537412">
                <a:tc gridSpan="6"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</a:rPr>
                        <a:t>Parameters of Primary Beams</a:t>
                      </a:r>
                      <a:endParaRPr lang="en-IT" sz="2000">
                        <a:effectLst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95350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it-IT" sz="1100">
                          <a:effectLst/>
                        </a:rPr>
                        <a:t>Energy e-beam (GeV)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500.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500.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100" b="1">
                          <a:solidFill>
                            <a:srgbClr val="C00000"/>
                          </a:solidFill>
                          <a:effectLst/>
                        </a:rPr>
                        <a:t>FEL photon energy (keV)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FEL photon energy (keV)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60.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5064083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Bunch charge (pC)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250.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it-IT" sz="1400">
                          <a:effectLst/>
                        </a:rPr>
                        <a:t>250.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100" b="1">
                          <a:solidFill>
                            <a:srgbClr val="C00000"/>
                          </a:solidFill>
                          <a:effectLst/>
                        </a:rPr>
                        <a:t>Photons per pulse (10</a:t>
                      </a:r>
                      <a:r>
                        <a:rPr lang="en-GB" sz="1100" b="1" baseline="3000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r>
                        <a:rPr lang="en-GB" sz="1100" b="1">
                          <a:solidFill>
                            <a:srgbClr val="C00000"/>
                          </a:solidFill>
                          <a:effectLst/>
                        </a:rPr>
                        <a:t>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Photons per pulse (10</a:t>
                      </a:r>
                      <a:r>
                        <a:rPr lang="en-GB" sz="1100" b="1" baseline="3000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r>
                        <a:rPr lang="en-GB" sz="1100" b="1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12.5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47168096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N</a:t>
                      </a:r>
                      <a:r>
                        <a:rPr lang="en-US" sz="1100" baseline="-25000">
                          <a:effectLst/>
                        </a:rPr>
                        <a:t>e </a:t>
                      </a:r>
                      <a:r>
                        <a:rPr lang="en-US" sz="1100">
                          <a:effectLst/>
                        </a:rPr>
                        <a:t>(10</a:t>
                      </a:r>
                      <a:r>
                        <a:rPr lang="en-US" sz="1100" baseline="30000">
                          <a:effectLst/>
                        </a:rPr>
                        <a:t>9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1.6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1.6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Repetition rate (MHz)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Repetition rate (MHz)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800.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308249992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Repetition rate (MHz) CW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800.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800.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ε</a:t>
                      </a:r>
                      <a:r>
                        <a:rPr lang="en-US" sz="1100" b="1" baseline="-25000">
                          <a:solidFill>
                            <a:srgbClr val="C00000"/>
                          </a:solidFill>
                          <a:effectLst/>
                        </a:rPr>
                        <a:t>x,y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 (pm</a:t>
                      </a:r>
                      <a:r>
                        <a:rPr lang="en-US" sz="1100" b="1" baseline="30000">
                          <a:solidFill>
                            <a:srgbClr val="C00000"/>
                          </a:solidFill>
                          <a:effectLst/>
                        </a:rPr>
                        <a:t>.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rad)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ε</a:t>
                      </a:r>
                      <a:r>
                        <a:rPr lang="en-US" sz="1100" b="1" baseline="-2500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(pm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rad)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1.5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41957276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Average Current (mA)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2x200.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2x200.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Focal spot size (rms, nm)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Focal spot size (rms, nm)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66145549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Nominal beam power (GW)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FEL beam power (MW)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beam power (MW)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2823242299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beam power recovery fraction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99.95 %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99.95 %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FEL-efficiency (tapering)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FEL-efficiency (tapering)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1%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28067758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beam power loss (MW)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2x50.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</a:rPr>
                        <a:t>FEL e</a:t>
                      </a:r>
                      <a:r>
                        <a:rPr lang="pt-BR" sz="1100" b="1" baseline="30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pt-BR" sz="1100" b="1">
                          <a:solidFill>
                            <a:srgbClr val="C00000"/>
                          </a:solidFill>
                          <a:effectLst/>
                        </a:rPr>
                        <a:t> beam av. curr. 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(mA)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FEL e</a:t>
                      </a:r>
                      <a:r>
                        <a:rPr lang="pt-BR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pt-BR" sz="1100" b="1">
                          <a:solidFill>
                            <a:schemeClr val="bg1"/>
                          </a:solidFill>
                          <a:effectLst/>
                        </a:rPr>
                        <a:t> beam av. curr.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(mA)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200.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00191795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Bunch length (psec)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FEL e- beam energy (GeV)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 beam energy (GeV)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50.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21677613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ε</a:t>
                      </a:r>
                      <a:r>
                        <a:rPr lang="en-US" sz="1100" baseline="-25000">
                          <a:effectLst/>
                        </a:rPr>
                        <a:t>n</a:t>
                      </a:r>
                      <a:r>
                        <a:rPr lang="en-US" sz="1100">
                          <a:effectLst/>
                        </a:rPr>
                        <a:t>_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(mm</a:t>
                      </a:r>
                      <a:r>
                        <a:rPr lang="en-US" sz="1100" baseline="30000">
                          <a:effectLst/>
                        </a:rPr>
                        <a:t>.</a:t>
                      </a:r>
                      <a:r>
                        <a:rPr lang="en-US" sz="1100">
                          <a:effectLst/>
                        </a:rPr>
                        <a:t>rad)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0.4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0.4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FEL e-beam power (GW)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FEL e-beam power (GW)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2x10.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859225389"/>
                  </a:ext>
                </a:extLst>
              </a:tr>
              <a:tr h="280738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b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(mm)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0.23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0.23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 beam power recovery</a:t>
                      </a:r>
                      <a:r>
                        <a:rPr lang="en-IT" sz="1100" b="1">
                          <a:solidFill>
                            <a:srgbClr val="C00000"/>
                          </a:solidFill>
                          <a:effectLst/>
                        </a:rPr>
                        <a:t> 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fraction (after FEL)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just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recovery</a:t>
                      </a:r>
                      <a:r>
                        <a:rPr lang="en-IT" sz="11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fraction (after FEL)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99.9%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977238301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s</a:t>
                      </a:r>
                      <a:r>
                        <a:rPr lang="en-US" sz="1100" baseline="-25000">
                          <a:effectLst/>
                        </a:rPr>
                        <a:t>x,y</a:t>
                      </a:r>
                      <a:r>
                        <a:rPr lang="en-US" sz="1100">
                          <a:effectLst/>
                        </a:rPr>
                        <a:t> (nm)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rgbClr val="C00000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rgbClr val="C00000"/>
                          </a:solidFill>
                          <a:effectLst/>
                        </a:rPr>
                        <a:t> beam power loss (MW)</a:t>
                      </a:r>
                      <a:endParaRPr lang="en-IT" sz="110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e</a:t>
                      </a:r>
                      <a:r>
                        <a:rPr lang="en-US" sz="1100" b="1" baseline="300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en-US" sz="1100" b="1">
                          <a:solidFill>
                            <a:schemeClr val="bg1"/>
                          </a:solidFill>
                          <a:effectLst/>
                        </a:rPr>
                        <a:t> beam power loss (MW)</a:t>
                      </a:r>
                      <a:endParaRPr lang="en-IT" sz="1100" b="1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2x10.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281910545"/>
                  </a:ext>
                </a:extLst>
              </a:tr>
              <a:tr h="268705">
                <a:tc>
                  <a:txBody>
                    <a:bodyPr/>
                    <a:lstStyle/>
                    <a:p>
                      <a:pPr algn="just"/>
                      <a:r>
                        <a:rPr lang="en-US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 </a:t>
                      </a:r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 </a:t>
                      </a:r>
                      <a:endParaRPr lang="en-IT" sz="14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760917267"/>
                  </a:ext>
                </a:extLst>
              </a:tr>
              <a:tr h="268705">
                <a:tc gridSpan="5">
                  <a:txBody>
                    <a:bodyPr/>
                    <a:lstStyle/>
                    <a:p>
                      <a:pPr algn="just"/>
                      <a:r>
                        <a:rPr lang="en-US" sz="1100">
                          <a:solidFill>
                            <a:schemeClr val="bg1"/>
                          </a:solidFill>
                          <a:effectLst/>
                        </a:rPr>
                        <a:t>Total beam power loss (primary+FEL) (MW)</a:t>
                      </a:r>
                      <a:endParaRPr lang="en-IT" sz="110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320.</a:t>
                      </a:r>
                      <a:endParaRPr lang="en-IT" sz="1400" b="1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786129289"/>
                  </a:ext>
                </a:extLst>
              </a:tr>
              <a:tr h="461211">
                <a:tc gridSpan="2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349605098"/>
                  </a:ext>
                </a:extLst>
              </a:tr>
              <a:tr h="268705">
                <a:tc gridSpan="2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just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gridSpan="2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 hMerge="1"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tc>
                  <a:txBody>
                    <a:bodyPr/>
                    <a:lstStyle/>
                    <a:p>
                      <a:pPr algn="ctr"/>
                      <a:endParaRPr lang="en-IT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/>
                </a:tc>
                <a:extLst>
                  <a:ext uri="{0D108BD9-81ED-4DB2-BD59-A6C34878D82A}">
                    <a16:rowId xmlns:a16="http://schemas.microsoft.com/office/drawing/2014/main" val="175754997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BBBF440A-3FE0-734D-8A1F-81A0BED71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01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FF89F8-285E-974A-8DF0-BDFE3C09F532}"/>
              </a:ext>
            </a:extLst>
          </p:cNvPr>
          <p:cNvSpPr txBox="1"/>
          <p:nvPr/>
        </p:nvSpPr>
        <p:spPr>
          <a:xfrm>
            <a:off x="2286000" y="207234"/>
            <a:ext cx="4836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>
                <a:solidFill>
                  <a:srgbClr val="C00000"/>
                </a:solidFill>
              </a:rPr>
              <a:t>EXMP  500 GeV e</a:t>
            </a:r>
            <a:r>
              <a:rPr lang="en-IT" sz="2400" b="1" baseline="30000">
                <a:solidFill>
                  <a:srgbClr val="C00000"/>
                </a:solidFill>
              </a:rPr>
              <a:t>-</a:t>
            </a:r>
            <a:r>
              <a:rPr lang="en-IT" sz="2400" b="1">
                <a:solidFill>
                  <a:srgbClr val="C00000"/>
                </a:solidFill>
              </a:rPr>
              <a:t>  vs.  60 keV  </a:t>
            </a:r>
            <a:r>
              <a:rPr lang="en-IT" sz="2400" b="1" i="1">
                <a:solidFill>
                  <a:srgbClr val="C00000"/>
                </a:solidFill>
              </a:rPr>
              <a:t>h</a:t>
            </a:r>
            <a:r>
              <a:rPr lang="en-IT" sz="2400" b="1" i="1">
                <a:solidFill>
                  <a:srgbClr val="C00000"/>
                </a:solidFill>
                <a:latin typeface="Symbol" pitchFamily="2" charset="2"/>
              </a:rPr>
              <a:t>n</a:t>
            </a:r>
            <a:r>
              <a:rPr lang="en-IT" sz="2400" b="1" baseline="-25000">
                <a:solidFill>
                  <a:srgbClr val="C00000"/>
                </a:solidFill>
              </a:rPr>
              <a:t>FEL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7AF8E8-C16B-BD46-AA27-8608FF5C6663}"/>
              </a:ext>
            </a:extLst>
          </p:cNvPr>
          <p:cNvSpPr/>
          <p:nvPr/>
        </p:nvSpPr>
        <p:spPr>
          <a:xfrm>
            <a:off x="152400" y="5529566"/>
            <a:ext cx="8839200" cy="871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810E4-6A53-2449-8FA1-D2A93AC936FE}"/>
              </a:ext>
            </a:extLst>
          </p:cNvPr>
          <p:cNvSpPr/>
          <p:nvPr/>
        </p:nvSpPr>
        <p:spPr>
          <a:xfrm>
            <a:off x="971600" y="5943600"/>
            <a:ext cx="58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Peak Luminosity</a:t>
            </a:r>
            <a:r>
              <a:rPr lang="en-US" b="1">
                <a:latin typeface="Symbol" pitchFamily="2" charset="2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b="1" i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cm</a:t>
            </a:r>
            <a:r>
              <a:rPr lang="en-US" b="1" i="1" baseline="3000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-2</a:t>
            </a:r>
            <a:r>
              <a:rPr lang="en-US" b="1" i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</a:t>
            </a:r>
            <a:r>
              <a:rPr lang="en-US" b="1" i="1" baseline="3000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-1</a:t>
            </a:r>
            <a:r>
              <a:rPr lang="en-US" b="1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=  </a:t>
            </a:r>
            <a:r>
              <a:rPr lang="en-US" b="1"/>
              <a:t>2 x 1.25</a:t>
            </a:r>
            <a:r>
              <a:rPr lang="en-US" b="1" baseline="30000"/>
              <a:t>.</a:t>
            </a:r>
            <a:r>
              <a:rPr lang="en-US" b="1"/>
              <a:t>10</a:t>
            </a:r>
            <a:r>
              <a:rPr lang="en-US" b="1" baseline="30000"/>
              <a:t>42</a:t>
            </a:r>
            <a:r>
              <a:rPr lang="en-IT" b="1">
                <a:effectLst/>
              </a:rPr>
              <a:t>  </a:t>
            </a:r>
            <a:endParaRPr lang="en-IT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0301B-2CDD-7C4D-A703-EE7732DB3B5C}"/>
              </a:ext>
            </a:extLst>
          </p:cNvPr>
          <p:cNvSpPr txBox="1"/>
          <p:nvPr/>
        </p:nvSpPr>
        <p:spPr>
          <a:xfrm>
            <a:off x="395536" y="697468"/>
            <a:ext cx="8665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/>
              <a:t>FEL-graded CW electron beam – 800 MHZ (SC-RF Perle cavities) @ 200 mA</a:t>
            </a:r>
          </a:p>
        </p:txBody>
      </p: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E2F079CE-ECF6-614F-AA89-5249B0304F8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043728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4FBD128-069F-0E4E-98D6-C807F529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920"/>
            <a:ext cx="6172200" cy="2468880"/>
          </a:xfrm>
          <a:prstGeom prst="rect">
            <a:avLst/>
          </a:prstGeom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7B1F45C4-0B9A-AC4A-B224-80176C60F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80" y="1524000"/>
            <a:ext cx="3474720" cy="28956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DE6ED77-5035-EE4E-8917-5C1E097BC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87" y="5013176"/>
            <a:ext cx="2927350" cy="617090"/>
          </a:xfrm>
          <a:prstGeom prst="rect">
            <a:avLst/>
          </a:prstGeom>
        </p:spPr>
      </p:pic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1FFD6C1-5DBA-8E47-B0A9-496A626652EC}"/>
              </a:ext>
            </a:extLst>
          </p:cNvPr>
          <p:cNvSpPr/>
          <p:nvPr/>
        </p:nvSpPr>
        <p:spPr>
          <a:xfrm>
            <a:off x="6324600" y="1447800"/>
            <a:ext cx="1752600" cy="421767"/>
          </a:xfrm>
          <a:prstGeom prst="ellipse">
            <a:avLst/>
          </a:prstGeom>
          <a:solidFill>
            <a:srgbClr val="FFFF00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D7F41F-41E5-B945-87DB-1FA10EB74F6B}"/>
              </a:ext>
            </a:extLst>
          </p:cNvPr>
          <p:cNvSpPr txBox="1"/>
          <p:nvPr/>
        </p:nvSpPr>
        <p:spPr>
          <a:xfrm>
            <a:off x="533400" y="5328791"/>
            <a:ext cx="32692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MAP  emittance 25.*10</a:t>
            </a:r>
            <a:r>
              <a:rPr lang="en-IT" baseline="30000"/>
              <a:t>3</a:t>
            </a:r>
            <a:r>
              <a:rPr lang="en-IT"/>
              <a:t>  nm</a:t>
            </a:r>
            <a:r>
              <a:rPr lang="en-IT" baseline="30000"/>
              <a:t>.</a:t>
            </a:r>
            <a:r>
              <a:rPr lang="en-IT"/>
              <a:t>rad </a:t>
            </a:r>
          </a:p>
          <a:p>
            <a:r>
              <a:rPr lang="en-IT"/>
              <a:t>after ionization cooling</a:t>
            </a:r>
          </a:p>
          <a:p>
            <a:endParaRPr lang="en-IT" sz="1000"/>
          </a:p>
          <a:p>
            <a:r>
              <a:rPr lang="en-IT"/>
              <a:t>LEMMA  emittance 50.  nm</a:t>
            </a:r>
            <a:r>
              <a:rPr lang="en-IT" baseline="30000"/>
              <a:t>.</a:t>
            </a:r>
            <a:r>
              <a:rPr lang="en-IT"/>
              <a:t>rad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913A2-0F20-A34B-943B-B97A16D08EC3}"/>
                  </a:ext>
                </a:extLst>
              </p:cNvPr>
              <p:cNvSpPr txBox="1"/>
              <p:nvPr/>
            </p:nvSpPr>
            <p:spPr>
              <a:xfrm>
                <a:off x="419100" y="1019660"/>
                <a:ext cx="78105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/>
                  <a:t>E</a:t>
                </a:r>
                <a:r>
                  <a:rPr lang="en-US" sz="2400" baseline="-25000"/>
                  <a:t>e</a:t>
                </a:r>
                <a:r>
                  <a:rPr lang="en-US" sz="2400"/>
                  <a:t> = 500 GeV  </a:t>
                </a:r>
                <a:r>
                  <a:rPr lang="en-US" sz="2400">
                    <a:latin typeface="Symbol" pitchFamily="2" charset="2"/>
                  </a:rPr>
                  <a:t>s</a:t>
                </a:r>
                <a:r>
                  <a:rPr lang="en-US" sz="2400" baseline="-25000"/>
                  <a:t>0</a:t>
                </a:r>
                <a:r>
                  <a:rPr lang="en-US" sz="2400"/>
                  <a:t> = 10 nm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𝛾</m:t>
                        </m:r>
                      </m:e>
                      <m:sub>
                        <m:r>
                          <a:rPr lang="it-IT" sz="2400" i="1">
                            <a:latin typeface="Cambria Math" charset="0"/>
                          </a:rPr>
                          <m:t>𝑐𝑚</m:t>
                        </m:r>
                      </m:sub>
                    </m:sSub>
                    <m:r>
                      <a:rPr lang="mr-IN" sz="2400" i="1">
                        <a:latin typeface="Cambria Math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</a:rPr>
                      <m:t>1450</m:t>
                    </m:r>
                  </m:oMath>
                </a14:m>
                <a:r>
                  <a:rPr lang="it-IT" sz="2400"/>
                  <a:t>    </a:t>
                </a:r>
                <a:r>
                  <a:rPr lang="en-US" sz="2400"/>
                  <a:t>E</a:t>
                </a:r>
                <a:r>
                  <a:rPr lang="en-US" sz="2400" baseline="-25000"/>
                  <a:t>cm</a:t>
                </a:r>
                <a:r>
                  <a:rPr lang="en-US" sz="2400"/>
                  <a:t> = 346 MeV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20913A2-0F20-A34B-943B-B97A16D08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1019660"/>
                <a:ext cx="7810500" cy="369332"/>
              </a:xfrm>
              <a:prstGeom prst="rect">
                <a:avLst/>
              </a:prstGeom>
              <a:blipFill>
                <a:blip r:embed="rId6"/>
                <a:stretch>
                  <a:fillRect l="-2439" t="-26667" b="-4666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F1590F3-48FB-9243-9F9E-5083988E8158}"/>
              </a:ext>
            </a:extLst>
          </p:cNvPr>
          <p:cNvSpPr txBox="1"/>
          <p:nvPr/>
        </p:nvSpPr>
        <p:spPr>
          <a:xfrm>
            <a:off x="4091522" y="4456785"/>
            <a:ext cx="497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A</a:t>
            </a:r>
            <a:r>
              <a:rPr lang="en-IT" sz="1600"/>
              <a:t>nalytical </a:t>
            </a:r>
            <a:r>
              <a:rPr lang="en-GB" sz="1600"/>
              <a:t>f</a:t>
            </a:r>
            <a:r>
              <a:rPr lang="en-IT" sz="1600"/>
              <a:t>ormula for the muon beam normalized rms transv. </a:t>
            </a:r>
            <a:r>
              <a:rPr lang="en-GB" sz="1600"/>
              <a:t>e</a:t>
            </a:r>
            <a:r>
              <a:rPr lang="en-IT" sz="1600"/>
              <a:t>mittance that  agrees with data within 20-30%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2BDF54-5098-8043-AD52-C1A1FAF11520}"/>
              </a:ext>
            </a:extLst>
          </p:cNvPr>
          <p:cNvSpPr txBox="1"/>
          <p:nvPr/>
        </p:nvSpPr>
        <p:spPr>
          <a:xfrm>
            <a:off x="1143000" y="76200"/>
            <a:ext cx="728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EXMP S</a:t>
            </a:r>
            <a:r>
              <a:rPr lang="en-GB" sz="2400"/>
              <a:t>i</a:t>
            </a:r>
            <a:r>
              <a:rPr lang="en-IT" sz="2400"/>
              <a:t>mulations Results</a:t>
            </a:r>
          </a:p>
          <a:p>
            <a:pPr algn="ctr"/>
            <a:r>
              <a:rPr lang="en-IT" sz="2400"/>
              <a:t>(using Wizhard + ad-hoc script to populate phase spaces)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9FAD-3266-C745-8713-551BEBEA28D1}"/>
                  </a:ext>
                </a:extLst>
              </p:cNvPr>
              <p:cNvSpPr txBox="1"/>
              <p:nvPr/>
            </p:nvSpPr>
            <p:spPr>
              <a:xfrm>
                <a:off x="228600" y="4038600"/>
                <a:ext cx="2434193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b="0" i="1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𝛾</m:t>
                          </m:r>
                        </m:e>
                        <m:sub>
                          <m:r>
                            <a:rPr lang="it-IT" b="0" i="1">
                              <a:latin typeface="Cambria Math" charset="0"/>
                            </a:rPr>
                            <m:t>𝑐𝑚</m:t>
                          </m:r>
                        </m:sub>
                      </m:sSub>
                      <m:r>
                        <a:rPr lang="it-IT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120 </m:t>
                      </m:r>
                      <m:r>
                        <a:rPr lang="it-IT" b="0" i="1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it-IT" b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3C9FAD-3266-C745-8713-551BEBEA2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38600"/>
                <a:ext cx="2434193" cy="299313"/>
              </a:xfrm>
              <a:prstGeom prst="rect">
                <a:avLst/>
              </a:prstGeom>
              <a:blipFill>
                <a:blip r:embed="rId7"/>
                <a:stretch>
                  <a:fillRect l="-2083" t="-8333" r="-1563" b="-25000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A6DA46-7DF2-6A47-9643-97C5C84AB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5626" y="5955877"/>
            <a:ext cx="3698862" cy="92950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393F8F-BCFA-1C47-844F-FAA1156D04C4}"/>
              </a:ext>
            </a:extLst>
          </p:cNvPr>
          <p:cNvCxnSpPr>
            <a:cxnSpLocks/>
          </p:cNvCxnSpPr>
          <p:nvPr/>
        </p:nvCxnSpPr>
        <p:spPr bwMode="auto">
          <a:xfrm>
            <a:off x="7330440" y="5517232"/>
            <a:ext cx="0" cy="57606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00150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FCB3CF4-2FF7-E348-9469-35273BEAF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7200"/>
            <a:ext cx="7848600" cy="3139440"/>
          </a:xfrm>
          <a:prstGeom prst="rect">
            <a:avLst/>
          </a:prstGeom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61C0B951-CBB7-BF40-8019-BF505FE6F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689663"/>
            <a:ext cx="7048500" cy="2819400"/>
          </a:xfrm>
          <a:prstGeom prst="rect">
            <a:avLst/>
          </a:prstGeom>
        </p:spPr>
      </p:pic>
      <p:sp>
        <p:nvSpPr>
          <p:cNvPr id="7" name="Segnaposto data 1">
            <a:extLst>
              <a:ext uri="{FF2B5EF4-FFF2-40B4-BE49-F238E27FC236}">
                <a16:creationId xmlns:a16="http://schemas.microsoft.com/office/drawing/2014/main" id="{76586EAE-3529-AA40-B12C-E405D61510A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050169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8FB5992-A1CA-AC47-ABFC-21A8440F660E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549400"/>
          <a:ext cx="8153400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00">
                  <a:extLst>
                    <a:ext uri="{9D8B030D-6E8A-4147-A177-3AD203B41FA5}">
                      <a16:colId xmlns:a16="http://schemas.microsoft.com/office/drawing/2014/main" val="4097934718"/>
                    </a:ext>
                  </a:extLst>
                </a:gridCol>
                <a:gridCol w="4076700">
                  <a:extLst>
                    <a:ext uri="{9D8B030D-6E8A-4147-A177-3AD203B41FA5}">
                      <a16:colId xmlns:a16="http://schemas.microsoft.com/office/drawing/2014/main" val="2789987994"/>
                    </a:ext>
                  </a:extLst>
                </a:gridCol>
              </a:tblGrid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EXMP with 500 GeV 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v</a:t>
                      </a:r>
                      <a:r>
                        <a:rPr lang="en-IT"/>
                        <a:t>s. 60 keV FEL photons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09907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E</a:t>
                      </a:r>
                      <a:r>
                        <a:rPr lang="en-IT" baseline="-25000"/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346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767414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TPP total cross 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19 mbarn*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85748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ICS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14.7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/>
                        <a:t>barn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344345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MPP total cross section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216 nbarn*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610320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 e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T"/>
                        <a:t>2x2.4 10</a:t>
                      </a:r>
                      <a:r>
                        <a:rPr lang="en-IT" baseline="30000"/>
                        <a:t>16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70969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r>
                        <a:rPr lang="en-IT"/>
                        <a:t>N</a:t>
                      </a:r>
                      <a:r>
                        <a:rPr lang="en-IT" baseline="-25000"/>
                        <a:t>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2x1.9 10</a:t>
                      </a:r>
                      <a:r>
                        <a:rPr lang="en-IT" baseline="30000"/>
                        <a:t>13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721233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N </a:t>
                      </a:r>
                      <a:r>
                        <a:rPr lang="en-IT">
                          <a:latin typeface="Symbol" pitchFamily="2" charset="2"/>
                        </a:rPr>
                        <a:t>m</a:t>
                      </a:r>
                      <a:r>
                        <a:rPr lang="en-IT" baseline="-25000"/>
                        <a:t>+-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/>
                        <a:t>2x2.7 10</a:t>
                      </a:r>
                      <a:r>
                        <a:rPr lang="en-IT" baseline="30000"/>
                        <a:t>11</a:t>
                      </a:r>
                      <a:r>
                        <a:rPr lang="en-IT"/>
                        <a:t> (s</a:t>
                      </a:r>
                      <a:r>
                        <a:rPr lang="en-IT" baseline="30000"/>
                        <a:t>-1</a:t>
                      </a:r>
                      <a:r>
                        <a:rPr lang="en-IT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2507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11922F-7A55-0743-A73F-4FC85F0487CB}"/>
              </a:ext>
            </a:extLst>
          </p:cNvPr>
          <p:cNvSpPr txBox="1"/>
          <p:nvPr/>
        </p:nvSpPr>
        <p:spPr>
          <a:xfrm>
            <a:off x="1143000" y="405239"/>
            <a:ext cx="7280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EXMP S</a:t>
            </a:r>
            <a:r>
              <a:rPr lang="en-GB" sz="2400"/>
              <a:t>i</a:t>
            </a:r>
            <a:r>
              <a:rPr lang="en-IT" sz="2400"/>
              <a:t>mulations Results</a:t>
            </a:r>
          </a:p>
          <a:p>
            <a:pPr algn="ctr"/>
            <a:r>
              <a:rPr lang="en-IT" sz="2400"/>
              <a:t>(using Wizhard + ad-hoc script to populate phase spaces)</a:t>
            </a: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6DE3DFC6-B2B7-7041-B91B-0537C4BC16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05316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6610202-EEDC-AB45-BDD9-C7A3626B0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28600"/>
            <a:ext cx="5410200" cy="336786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D6F9C87-6356-0449-8196-3002F564D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648200"/>
            <a:ext cx="6553200" cy="1970339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9FC100F2-BDA2-B443-A4AC-EF013705050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263324" y="4110923"/>
            <a:ext cx="541153" cy="22860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46E8AA80-C018-C04B-8028-04D391DE7F5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72259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0901FC54-F41A-CB49-8B62-0F71C80CA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534400" cy="56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79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450F68-FE46-A244-A303-D0C07F28DD85}"/>
              </a:ext>
            </a:extLst>
          </p:cNvPr>
          <p:cNvSpPr txBox="1"/>
          <p:nvPr/>
        </p:nvSpPr>
        <p:spPr>
          <a:xfrm>
            <a:off x="1447800" y="381000"/>
            <a:ext cx="533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Many details/references can be found in</a:t>
            </a:r>
            <a:endParaRPr lang="en-IT" sz="2400" b="1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940D67E-8E2E-384F-A651-2B1371B36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94" y="998096"/>
            <a:ext cx="5443606" cy="5021704"/>
          </a:xfrm>
          <a:prstGeom prst="rect">
            <a:avLst/>
          </a:prstGeom>
        </p:spPr>
      </p:pic>
      <p:sp>
        <p:nvSpPr>
          <p:cNvPr id="8" name="Segnaposto data 1">
            <a:extLst>
              <a:ext uri="{FF2B5EF4-FFF2-40B4-BE49-F238E27FC236}">
                <a16:creationId xmlns:a16="http://schemas.microsoft.com/office/drawing/2014/main" id="{36EF17F5-3874-1C45-A84C-365A7368962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495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graphicFrame>
        <p:nvGraphicFramePr>
          <p:cNvPr id="34819" name="Object 2"/>
          <p:cNvGraphicFramePr>
            <a:graphicFrameLocks noChangeAspect="1"/>
          </p:cNvGraphicFramePr>
          <p:nvPr/>
        </p:nvGraphicFramePr>
        <p:xfrm>
          <a:off x="179512" y="620688"/>
          <a:ext cx="452755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962" name="Equation" r:id="rId4" imgW="2489200" imgH="673100" progId="Equation.3">
                  <p:embed/>
                </p:oleObj>
              </mc:Choice>
              <mc:Fallback>
                <p:oleObj name="Equation" r:id="rId4" imgW="2489200" imgH="673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20688"/>
                        <a:ext cx="4527550" cy="1231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0" name="Object 3"/>
          <p:cNvGraphicFramePr>
            <a:graphicFrameLocks noChangeAspect="1"/>
          </p:cNvGraphicFramePr>
          <p:nvPr/>
        </p:nvGraphicFramePr>
        <p:xfrm>
          <a:off x="1246188" y="2565400"/>
          <a:ext cx="4422775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963" name="Equation" r:id="rId6" imgW="2197100" imgH="711200" progId="Equation.3">
                  <p:embed/>
                </p:oleObj>
              </mc:Choice>
              <mc:Fallback>
                <p:oleObj name="Equation" r:id="rId6" imgW="21971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8" y="2565400"/>
                        <a:ext cx="4422775" cy="1422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828" name="Immagine 2" descr="infn-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1298426" y="4467225"/>
          <a:ext cx="48577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964" name="Equation" r:id="rId9" imgW="2413000" imgH="952500" progId="Equation.3">
                  <p:embed/>
                </p:oleObj>
              </mc:Choice>
              <mc:Fallback>
                <p:oleObj name="Equation" r:id="rId9" imgW="24130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426" y="4467225"/>
                        <a:ext cx="4857750" cy="1905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139952" y="476598"/>
            <a:ext cx="5004048" cy="1584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b="1">
                <a:latin typeface="Symbol" charset="2"/>
                <a:cs typeface="Symbol" charset="2"/>
              </a:rPr>
              <a:t>D</a:t>
            </a:r>
            <a:r>
              <a:rPr lang="it-IT" b="1">
                <a:latin typeface="Comic Sans MS" charset="0"/>
              </a:rPr>
              <a:t>=0 electron as relativ. mirror</a:t>
            </a:r>
          </a:p>
          <a:p>
            <a:pPr algn="ctr"/>
            <a:endParaRPr lang="it-IT" sz="1400" b="1">
              <a:latin typeface="Comic Sans MS" charset="0"/>
            </a:endParaRPr>
          </a:p>
          <a:p>
            <a:pPr algn="ctr"/>
            <a:r>
              <a:rPr lang="it-IT" b="1">
                <a:latin typeface="Symbol" charset="2"/>
                <a:cs typeface="Symbol" charset="2"/>
              </a:rPr>
              <a:t>D</a:t>
            </a:r>
            <a:r>
              <a:rPr lang="it-IT" b="1">
                <a:latin typeface="Comic Sans MS" charset="0"/>
              </a:rPr>
              <a:t>&gt;&gt;1 symmetric collider</a:t>
            </a:r>
            <a:endParaRPr lang="en-GB" b="1">
              <a:latin typeface="Comic Sans MS" charset="0"/>
            </a:endParaRP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6732588" y="5592911"/>
          <a:ext cx="1731962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965" name="Equation" r:id="rId11" imgW="952500" imgH="469900" progId="Equation.3">
                  <p:embed/>
                </p:oleObj>
              </mc:Choice>
              <mc:Fallback>
                <p:oleObj name="Equation" r:id="rId11" imgW="952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5592911"/>
                        <a:ext cx="1731962" cy="8604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042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253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2" descr="Untitle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 txBox="1">
            <a:spLocks noChangeArrowheads="1"/>
          </p:cNvSpPr>
          <p:nvPr/>
        </p:nvSpPr>
        <p:spPr bwMode="auto">
          <a:xfrm>
            <a:off x="6553200" y="6553200"/>
            <a:ext cx="2590800" cy="3048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rgbClr val="CC0000"/>
                </a:solidFill>
              </a:rPr>
              <a:t>Courtesy C. Barty - LLNL</a:t>
            </a:r>
            <a:endParaRPr lang="en-US" sz="1600" b="1">
              <a:solidFill>
                <a:srgbClr val="CC0000"/>
              </a:solidFill>
              <a:latin typeface="Helvetica" charset="0"/>
            </a:endParaRPr>
          </a:p>
        </p:txBody>
      </p:sp>
      <p:sp>
        <p:nvSpPr>
          <p:cNvPr id="46083" name="Rettangolo 5"/>
          <p:cNvSpPr>
            <a:spLocks noChangeArrowheads="1"/>
          </p:cNvSpPr>
          <p:nvPr/>
        </p:nvSpPr>
        <p:spPr bwMode="auto">
          <a:xfrm>
            <a:off x="3276600" y="685800"/>
            <a:ext cx="13716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3276600" y="712788"/>
          <a:ext cx="219551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167" name="Equation" r:id="rId4" imgW="1308100" imgH="393700" progId="Equation.3">
                  <p:embed/>
                </p:oleObj>
              </mc:Choice>
              <mc:Fallback>
                <p:oleObj name="Equation" r:id="rId4" imgW="1308100" imgH="393700" progId="Equation.3">
                  <p:embed/>
                  <p:pic>
                    <p:nvPicPr>
                      <p:cNvPr id="4608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712788"/>
                        <a:ext cx="2195513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Rettangolo 7"/>
          <p:cNvSpPr>
            <a:spLocks noChangeArrowheads="1"/>
          </p:cNvSpPr>
          <p:nvPr/>
        </p:nvSpPr>
        <p:spPr bwMode="auto">
          <a:xfrm>
            <a:off x="3276600" y="5334000"/>
            <a:ext cx="1447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46086" name="Object 3"/>
          <p:cNvGraphicFramePr>
            <a:graphicFrameLocks noChangeAspect="1"/>
          </p:cNvGraphicFramePr>
          <p:nvPr/>
        </p:nvGraphicFramePr>
        <p:xfrm>
          <a:off x="3373438" y="5353050"/>
          <a:ext cx="302736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2168" name="Equation" r:id="rId6" imgW="1803400" imgH="444500" progId="Equation.3">
                  <p:embed/>
                </p:oleObj>
              </mc:Choice>
              <mc:Fallback>
                <p:oleObj name="Equation" r:id="rId6" imgW="1803400" imgH="444500" progId="Equation.3">
                  <p:embed/>
                  <p:pic>
                    <p:nvPicPr>
                      <p:cNvPr id="460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3438" y="5353050"/>
                        <a:ext cx="3027362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7" name="Immagine 2" descr="infn-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6C845C-128D-3D4A-AD35-091137E812D7}"/>
              </a:ext>
            </a:extLst>
          </p:cNvPr>
          <p:cNvSpPr/>
          <p:nvPr/>
        </p:nvSpPr>
        <p:spPr bwMode="auto">
          <a:xfrm>
            <a:off x="8316416" y="5733256"/>
            <a:ext cx="720080" cy="692696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88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7264"/>
            <a:ext cx="8460432" cy="5760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4462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Efficiency of Compton Sources in converting</a:t>
            </a:r>
          </a:p>
          <a:p>
            <a:pPr algn="ctr"/>
            <a:r>
              <a:rPr lang="en-US" sz="2000" b="1">
                <a:solidFill>
                  <a:srgbClr val="0070C0"/>
                </a:solidFill>
              </a:rPr>
              <a:t>electron beam energy into radiation beam energy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ABC772-04E2-4245-AE70-5BF9C4ED7525}"/>
              </a:ext>
            </a:extLst>
          </p:cNvPr>
          <p:cNvSpPr/>
          <p:nvPr/>
        </p:nvSpPr>
        <p:spPr bwMode="auto">
          <a:xfrm>
            <a:off x="8316416" y="6120680"/>
            <a:ext cx="720080" cy="692696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66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188640"/>
            <a:ext cx="8449692" cy="6453336"/>
          </a:xfrm>
          <a:prstGeom prst="rect">
            <a:avLst/>
          </a:prstGeom>
        </p:spPr>
      </p:pic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827584" y="620688"/>
            <a:ext cx="8280920" cy="792088"/>
          </a:xfrm>
          <a:prstGeom prst="rect">
            <a:avLst/>
          </a:prstGeom>
          <a:solidFill>
            <a:srgbClr val="3366FF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6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90708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53"/>
            <a:ext cx="9144000" cy="2630639"/>
          </a:xfrm>
          <a:prstGeom prst="rect">
            <a:avLst/>
          </a:prstGeom>
        </p:spPr>
      </p:pic>
      <p:pic>
        <p:nvPicPr>
          <p:cNvPr id="4" name="Immagine 3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6" y="1772816"/>
            <a:ext cx="7531100" cy="4787900"/>
          </a:xfrm>
          <a:prstGeom prst="rect">
            <a:avLst/>
          </a:prstGeom>
        </p:spPr>
      </p:pic>
      <p:pic>
        <p:nvPicPr>
          <p:cNvPr id="5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72008" y="836712"/>
            <a:ext cx="9036496" cy="1008112"/>
          </a:xfrm>
          <a:prstGeom prst="rect">
            <a:avLst/>
          </a:prstGeom>
          <a:solidFill>
            <a:srgbClr val="FFFF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102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264"/>
            <a:ext cx="9004300" cy="2463800"/>
          </a:xfrm>
          <a:prstGeom prst="rect">
            <a:avLst/>
          </a:prstGeom>
        </p:spPr>
      </p:pic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72008" y="1484784"/>
            <a:ext cx="9036496" cy="1656184"/>
          </a:xfrm>
          <a:prstGeom prst="rect">
            <a:avLst/>
          </a:prstGeom>
          <a:solidFill>
            <a:srgbClr val="FF00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6" name="Segnaposto data 1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28366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pic>
        <p:nvPicPr>
          <p:cNvPr id="11571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Immagine 1" descr="Untitled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7136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827585" y="96838"/>
            <a:ext cx="792087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altLang="ja-JP" b="1">
                <a:solidFill>
                  <a:srgbClr val="0000FF"/>
                </a:solidFill>
              </a:rPr>
              <a:t>BriXS: BRIght and compact X-ray Source - Proposal at</a:t>
            </a:r>
          </a:p>
          <a:p>
            <a:r>
              <a:rPr lang="en-US" altLang="ja-JP" b="1">
                <a:solidFill>
                  <a:srgbClr val="0000FF"/>
                </a:solidFill>
              </a:rPr>
              <a:t>INFN-Milan and Univ. of Milan (post EXPO-2015 initiative</a:t>
            </a:r>
          </a:p>
          <a:p>
            <a:r>
              <a:rPr lang="en-US" altLang="ja-JP" b="1">
                <a:solidFill>
                  <a:srgbClr val="0000FF"/>
                </a:solidFill>
              </a:rPr>
              <a:t>submitted to regional and metropolitan area governments)</a:t>
            </a:r>
          </a:p>
        </p:txBody>
      </p:sp>
    </p:spTree>
    <p:extLst>
      <p:ext uri="{BB962C8B-B14F-4D97-AF65-F5344CB8AC3E}">
        <p14:creationId xmlns:p14="http://schemas.microsoft.com/office/powerpoint/2010/main" val="3589427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4932040" y="1124744"/>
          <a:ext cx="25146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890" name="Equation" r:id="rId4" imgW="1384300" imgH="609600" progId="Equation.3">
                  <p:embed/>
                </p:oleObj>
              </mc:Choice>
              <mc:Fallback>
                <p:oleObj name="Equation" r:id="rId4" imgW="13843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124744"/>
                        <a:ext cx="251460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Rectangle 2"/>
          <p:cNvSpPr txBox="1">
            <a:spLocks noChangeArrowheads="1"/>
          </p:cNvSpPr>
          <p:nvPr/>
        </p:nvSpPr>
        <p:spPr bwMode="auto">
          <a:xfrm>
            <a:off x="683568" y="1196752"/>
            <a:ext cx="3673475" cy="86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before scattering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6868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Rectangle 2"/>
          <p:cNvSpPr txBox="1">
            <a:spLocks noChangeArrowheads="1"/>
          </p:cNvSpPr>
          <p:nvPr/>
        </p:nvSpPr>
        <p:spPr bwMode="auto">
          <a:xfrm>
            <a:off x="0" y="4797152"/>
            <a:ext cx="2735263" cy="86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after scatt.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/>
        </p:nvGraphicFramePr>
        <p:xfrm>
          <a:off x="2699792" y="4725144"/>
          <a:ext cx="6207125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9891" name="Equation" r:id="rId7" imgW="3416300" imgH="609600" progId="Equation.3">
                  <p:embed/>
                </p:oleObj>
              </mc:Choice>
              <mc:Fallback>
                <p:oleObj name="Equation" r:id="rId7" imgW="34163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4725144"/>
                        <a:ext cx="6207125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3131840" y="2708920"/>
            <a:ext cx="2435225" cy="1265238"/>
            <a:chOff x="2857500" y="2822575"/>
            <a:chExt cx="2435225" cy="1265238"/>
          </a:xfrm>
        </p:grpSpPr>
        <p:graphicFrame>
          <p:nvGraphicFramePr>
            <p:cNvPr id="36873" name="Object 2"/>
            <p:cNvGraphicFramePr>
              <a:graphicFrameLocks noChangeAspect="1"/>
            </p:cNvGraphicFramePr>
            <p:nvPr/>
          </p:nvGraphicFramePr>
          <p:xfrm>
            <a:off x="2857500" y="3038475"/>
            <a:ext cx="34607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892" name="Equation" r:id="rId9" imgW="190500" imgH="254000" progId="Equation.3">
                    <p:embed/>
                  </p:oleObj>
                </mc:Choice>
                <mc:Fallback>
                  <p:oleObj name="Equation" r:id="rId9" imgW="1905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500" y="3038475"/>
                          <a:ext cx="346075" cy="461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4" name="Object 2"/>
            <p:cNvGraphicFramePr>
              <a:graphicFrameLocks noChangeAspect="1"/>
            </p:cNvGraphicFramePr>
            <p:nvPr/>
          </p:nvGraphicFramePr>
          <p:xfrm>
            <a:off x="4643438" y="2924175"/>
            <a:ext cx="41592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893" name="Equation" r:id="rId11" imgW="228600" imgH="241300" progId="Equation.3">
                    <p:embed/>
                  </p:oleObj>
                </mc:Choice>
                <mc:Fallback>
                  <p:oleObj name="Equation" r:id="rId11" imgW="228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2924175"/>
                          <a:ext cx="415925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875" name="Connettore 2 2"/>
            <p:cNvCxnSpPr>
              <a:cxnSpLocks noChangeShapeType="1"/>
            </p:cNvCxnSpPr>
            <p:nvPr/>
          </p:nvCxnSpPr>
          <p:spPr bwMode="auto">
            <a:xfrm>
              <a:off x="3205163" y="3500438"/>
              <a:ext cx="57467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6" name="Connettore 7 15"/>
            <p:cNvCxnSpPr>
              <a:cxnSpLocks noChangeShapeType="1"/>
            </p:cNvCxnSpPr>
            <p:nvPr/>
          </p:nvCxnSpPr>
          <p:spPr bwMode="auto">
            <a:xfrm rot="10800000" flipV="1">
              <a:off x="4284663" y="3357563"/>
              <a:ext cx="1008062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5B9BD5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7" name="Connettore 2 2"/>
            <p:cNvCxnSpPr>
              <a:cxnSpLocks noChangeShapeType="1"/>
            </p:cNvCxnSpPr>
            <p:nvPr/>
          </p:nvCxnSpPr>
          <p:spPr bwMode="auto">
            <a:xfrm flipV="1">
              <a:off x="3995738" y="2997200"/>
              <a:ext cx="215900" cy="5032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8" name="Connettore 7 15"/>
            <p:cNvCxnSpPr>
              <a:cxnSpLocks noChangeShapeType="1"/>
            </p:cNvCxnSpPr>
            <p:nvPr/>
          </p:nvCxnSpPr>
          <p:spPr bwMode="auto">
            <a:xfrm rot="5400000">
              <a:off x="3599657" y="3680619"/>
              <a:ext cx="576262" cy="2159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5B9BD5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79" name="Sole 6"/>
            <p:cNvSpPr>
              <a:spLocks noChangeArrowheads="1"/>
            </p:cNvSpPr>
            <p:nvPr/>
          </p:nvSpPr>
          <p:spPr bwMode="auto">
            <a:xfrm>
              <a:off x="3779838" y="3357563"/>
              <a:ext cx="431800" cy="358775"/>
            </a:xfrm>
            <a:prstGeom prst="sun">
              <a:avLst>
                <a:gd name="adj" fmla="val 25000"/>
              </a:avLst>
            </a:prstGeom>
            <a:solidFill>
              <a:srgbClr val="FFFF00">
                <a:alpha val="5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3036888" y="3627438"/>
            <a:ext cx="69215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894" name="Equation" r:id="rId13" imgW="381000" imgH="254000" progId="Equation.3">
                    <p:embed/>
                  </p:oleObj>
                </mc:Choice>
                <mc:Fallback>
                  <p:oleObj name="Equation" r:id="rId13" imgW="3810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6888" y="3627438"/>
                          <a:ext cx="692150" cy="46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"/>
            <p:cNvGraphicFramePr>
              <a:graphicFrameLocks noChangeAspect="1"/>
            </p:cNvGraphicFramePr>
            <p:nvPr/>
          </p:nvGraphicFramePr>
          <p:xfrm>
            <a:off x="3503613" y="2822575"/>
            <a:ext cx="577850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9895" name="Equation" r:id="rId15" imgW="317500" imgH="254000" progId="Equation.3">
                    <p:embed/>
                  </p:oleObj>
                </mc:Choice>
                <mc:Fallback>
                  <p:oleObj name="Equation" r:id="rId15" imgW="3175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3613" y="2822575"/>
                          <a:ext cx="577850" cy="461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0A8CD855-318C-4046-BF24-F409362FD7AD}"/>
              </a:ext>
            </a:extLst>
          </p:cNvPr>
          <p:cNvSpPr/>
          <p:nvPr/>
        </p:nvSpPr>
        <p:spPr bwMode="auto">
          <a:xfrm rot="5400000">
            <a:off x="4038260" y="3047341"/>
            <a:ext cx="914400" cy="914400"/>
          </a:xfrm>
          <a:prstGeom prst="arc">
            <a:avLst>
              <a:gd name="adj1" fmla="val 16200000"/>
              <a:gd name="adj2" fmla="val 213312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354297-110E-4F4A-A116-E4EDD20340C1}"/>
              </a:ext>
            </a:extLst>
          </p:cNvPr>
          <p:cNvSpPr txBox="1"/>
          <p:nvPr/>
        </p:nvSpPr>
        <p:spPr>
          <a:xfrm>
            <a:off x="4434245" y="3467591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>
                <a:latin typeface="Symbol" pitchFamily="2" charset="2"/>
              </a:rPr>
              <a:t>q</a:t>
            </a:r>
            <a:r>
              <a:rPr lang="en-IT" i="1" baseline="30000">
                <a:latin typeface="Symbol" pitchFamily="2" charset="2"/>
              </a:rPr>
              <a:t>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D2756-0230-5F4B-92D5-FDB976652276}"/>
              </a:ext>
            </a:extLst>
          </p:cNvPr>
          <p:cNvSpPr txBox="1"/>
          <p:nvPr/>
        </p:nvSpPr>
        <p:spPr>
          <a:xfrm>
            <a:off x="4952660" y="4100107"/>
            <a:ext cx="3752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>
                <a:latin typeface="Symbol" pitchFamily="2" charset="2"/>
              </a:rPr>
              <a:t>q</a:t>
            </a:r>
            <a:r>
              <a:rPr lang="en-IT" sz="2000" i="1" baseline="30000">
                <a:latin typeface="Symbol" pitchFamily="2" charset="2"/>
              </a:rPr>
              <a:t>* </a:t>
            </a:r>
            <a:r>
              <a:rPr lang="en-IT" sz="2000" i="1">
                <a:latin typeface="+mj-lt"/>
              </a:rPr>
              <a:t>is scattering angle in c.m. frame</a:t>
            </a:r>
          </a:p>
        </p:txBody>
      </p:sp>
    </p:spTree>
    <p:extLst>
      <p:ext uri="{BB962C8B-B14F-4D97-AF65-F5344CB8AC3E}">
        <p14:creationId xmlns:p14="http://schemas.microsoft.com/office/powerpoint/2010/main" val="676187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2"/>
          <p:cNvSpPr txBox="1">
            <a:spLocks noChangeArrowheads="1"/>
          </p:cNvSpPr>
          <p:nvPr/>
        </p:nvSpPr>
        <p:spPr bwMode="auto">
          <a:xfrm>
            <a:off x="251520" y="2420888"/>
            <a:ext cx="8640763" cy="12969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what is the probability of scattering at         ?</a:t>
            </a:r>
          </a:p>
          <a:p>
            <a:pPr algn="ctr"/>
            <a:r>
              <a:rPr lang="it-IT" sz="2800" b="1">
                <a:latin typeface="Comic Sans MS" charset="0"/>
              </a:rPr>
              <a:t>Klein-Nishina differential cross-section </a:t>
            </a:r>
            <a:endParaRPr lang="en-GB" sz="2800" b="1">
              <a:latin typeface="Comic Sans MS" charset="0"/>
            </a:endParaRPr>
          </a:p>
        </p:txBody>
      </p:sp>
      <p:graphicFrame>
        <p:nvGraphicFramePr>
          <p:cNvPr id="36872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121863"/>
              </p:ext>
            </p:extLst>
          </p:nvPr>
        </p:nvGraphicFramePr>
        <p:xfrm>
          <a:off x="7308304" y="2592773"/>
          <a:ext cx="896937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730" name="Equation" r:id="rId5" imgW="406400" imgH="228600" progId="Equation.3">
                  <p:embed/>
                </p:oleObj>
              </mc:Choice>
              <mc:Fallback>
                <p:oleObj name="Equation" r:id="rId5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2592773"/>
                        <a:ext cx="896937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80" name="Immagine 9" descr="Untitled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61198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81" name="Object 2"/>
          <p:cNvGraphicFramePr>
            <a:graphicFrameLocks noChangeAspect="1"/>
          </p:cNvGraphicFramePr>
          <p:nvPr/>
        </p:nvGraphicFramePr>
        <p:xfrm>
          <a:off x="7308304" y="5445224"/>
          <a:ext cx="1616075" cy="39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731" name="Equation" r:id="rId8" imgW="889000" imgH="215900" progId="Equation.3">
                  <p:embed/>
                </p:oleObj>
              </mc:Choice>
              <mc:Fallback>
                <p:oleObj name="Equation" r:id="rId8" imgW="8890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5445224"/>
                        <a:ext cx="1616075" cy="39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ccia angolare in su 10"/>
          <p:cNvSpPr/>
          <p:nvPr/>
        </p:nvSpPr>
        <p:spPr bwMode="auto">
          <a:xfrm rot="5400000">
            <a:off x="791294" y="5337498"/>
            <a:ext cx="431800" cy="503237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-111" charset="0"/>
            </a:endParaRPr>
          </a:p>
        </p:txBody>
      </p:sp>
      <p:graphicFrame>
        <p:nvGraphicFramePr>
          <p:cNvPr id="36883" name="Object 2"/>
          <p:cNvGraphicFramePr>
            <a:graphicFrameLocks noChangeAspect="1"/>
          </p:cNvGraphicFramePr>
          <p:nvPr/>
        </p:nvGraphicFramePr>
        <p:xfrm>
          <a:off x="1835696" y="5517232"/>
          <a:ext cx="863600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732" name="Equation" r:id="rId10" imgW="431800" imgH="177800" progId="Equation.3">
                  <p:embed/>
                </p:oleObj>
              </mc:Choice>
              <mc:Fallback>
                <p:oleObj name="Equation" r:id="rId10" imgW="4318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517232"/>
                        <a:ext cx="863600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84" name="Object 2"/>
          <p:cNvGraphicFramePr>
            <a:graphicFrameLocks noChangeAspect="1"/>
          </p:cNvGraphicFramePr>
          <p:nvPr/>
        </p:nvGraphicFramePr>
        <p:xfrm>
          <a:off x="3347864" y="5301208"/>
          <a:ext cx="357822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5733" name="Equation" r:id="rId12" imgW="1968500" imgH="469900" progId="Equation.3">
                  <p:embed/>
                </p:oleObj>
              </mc:Choice>
              <mc:Fallback>
                <p:oleObj name="Equation" r:id="rId12" imgW="1968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7864" y="5301208"/>
                        <a:ext cx="3578225" cy="860425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3131840" y="836712"/>
            <a:ext cx="2435225" cy="1265238"/>
            <a:chOff x="2857500" y="2822575"/>
            <a:chExt cx="2435225" cy="1265238"/>
          </a:xfrm>
        </p:grpSpPr>
        <p:graphicFrame>
          <p:nvGraphicFramePr>
            <p:cNvPr id="36873" name="Object 2"/>
            <p:cNvGraphicFramePr>
              <a:graphicFrameLocks noChangeAspect="1"/>
            </p:cNvGraphicFramePr>
            <p:nvPr/>
          </p:nvGraphicFramePr>
          <p:xfrm>
            <a:off x="2857500" y="3038475"/>
            <a:ext cx="346075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734" name="Equation" r:id="rId14" imgW="190500" imgH="254000" progId="Equation.3">
                    <p:embed/>
                  </p:oleObj>
                </mc:Choice>
                <mc:Fallback>
                  <p:oleObj name="Equation" r:id="rId14" imgW="1905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7500" y="3038475"/>
                          <a:ext cx="346075" cy="461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4" name="Object 2"/>
            <p:cNvGraphicFramePr>
              <a:graphicFrameLocks noChangeAspect="1"/>
            </p:cNvGraphicFramePr>
            <p:nvPr/>
          </p:nvGraphicFramePr>
          <p:xfrm>
            <a:off x="4643438" y="2924175"/>
            <a:ext cx="415925" cy="438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735" name="Equation" r:id="rId16" imgW="228600" imgH="241300" progId="Equation.3">
                    <p:embed/>
                  </p:oleObj>
                </mc:Choice>
                <mc:Fallback>
                  <p:oleObj name="Equation" r:id="rId16" imgW="228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43438" y="2924175"/>
                          <a:ext cx="415925" cy="438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6875" name="Connettore 2 2"/>
            <p:cNvCxnSpPr>
              <a:cxnSpLocks noChangeShapeType="1"/>
            </p:cNvCxnSpPr>
            <p:nvPr/>
          </p:nvCxnSpPr>
          <p:spPr bwMode="auto">
            <a:xfrm>
              <a:off x="3205163" y="3500438"/>
              <a:ext cx="57467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6" name="Connettore 7 15"/>
            <p:cNvCxnSpPr>
              <a:cxnSpLocks noChangeShapeType="1"/>
            </p:cNvCxnSpPr>
            <p:nvPr/>
          </p:nvCxnSpPr>
          <p:spPr bwMode="auto">
            <a:xfrm rot="10800000" flipV="1">
              <a:off x="4284663" y="3357563"/>
              <a:ext cx="1008062" cy="1524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5B9BD5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7" name="Connettore 2 2"/>
            <p:cNvCxnSpPr>
              <a:cxnSpLocks noChangeShapeType="1"/>
            </p:cNvCxnSpPr>
            <p:nvPr/>
          </p:nvCxnSpPr>
          <p:spPr bwMode="auto">
            <a:xfrm flipV="1">
              <a:off x="3995738" y="2997200"/>
              <a:ext cx="215900" cy="5032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6878" name="Connettore 7 15"/>
            <p:cNvCxnSpPr>
              <a:cxnSpLocks noChangeShapeType="1"/>
            </p:cNvCxnSpPr>
            <p:nvPr/>
          </p:nvCxnSpPr>
          <p:spPr bwMode="auto">
            <a:xfrm rot="5400000">
              <a:off x="3599657" y="3680619"/>
              <a:ext cx="576262" cy="215900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rgbClr val="5B9BD5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6879" name="Sole 6"/>
            <p:cNvSpPr>
              <a:spLocks noChangeArrowheads="1"/>
            </p:cNvSpPr>
            <p:nvPr/>
          </p:nvSpPr>
          <p:spPr bwMode="auto">
            <a:xfrm>
              <a:off x="3779838" y="3357563"/>
              <a:ext cx="431800" cy="358775"/>
            </a:xfrm>
            <a:prstGeom prst="sun">
              <a:avLst>
                <a:gd name="adj" fmla="val 25000"/>
              </a:avLst>
            </a:prstGeom>
            <a:solidFill>
              <a:srgbClr val="FFFF00">
                <a:alpha val="5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aphicFrame>
          <p:nvGraphicFramePr>
            <p:cNvPr id="23" name="Object 2"/>
            <p:cNvGraphicFramePr>
              <a:graphicFrameLocks noChangeAspect="1"/>
            </p:cNvGraphicFramePr>
            <p:nvPr/>
          </p:nvGraphicFramePr>
          <p:xfrm>
            <a:off x="3036888" y="3627438"/>
            <a:ext cx="692150" cy="460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736" name="Equation" r:id="rId18" imgW="381000" imgH="254000" progId="Equation.3">
                    <p:embed/>
                  </p:oleObj>
                </mc:Choice>
                <mc:Fallback>
                  <p:oleObj name="Equation" r:id="rId18" imgW="3810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6888" y="3627438"/>
                          <a:ext cx="692150" cy="460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"/>
            <p:cNvGraphicFramePr>
              <a:graphicFrameLocks noChangeAspect="1"/>
            </p:cNvGraphicFramePr>
            <p:nvPr/>
          </p:nvGraphicFramePr>
          <p:xfrm>
            <a:off x="3503613" y="2822575"/>
            <a:ext cx="577850" cy="461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5737" name="Equation" r:id="rId20" imgW="317500" imgH="254000" progId="Equation.3">
                    <p:embed/>
                  </p:oleObj>
                </mc:Choice>
                <mc:Fallback>
                  <p:oleObj name="Equation" r:id="rId20" imgW="317500" imgH="254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3613" y="2822575"/>
                          <a:ext cx="577850" cy="461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6162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Untitled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31" y="236240"/>
            <a:ext cx="7635733" cy="1680592"/>
          </a:xfrm>
          <a:prstGeom prst="rect">
            <a:avLst/>
          </a:prstGeom>
        </p:spPr>
      </p:pic>
      <p:pic>
        <p:nvPicPr>
          <p:cNvPr id="4" name="Immagine 3" descr="Untitled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" y="1758652"/>
            <a:ext cx="9004300" cy="48387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668344" y="548680"/>
            <a:ext cx="91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(2.11)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373242"/>
              </p:ext>
            </p:extLst>
          </p:nvPr>
        </p:nvGraphicFramePr>
        <p:xfrm>
          <a:off x="6748338" y="5632450"/>
          <a:ext cx="2216150" cy="107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274" name="Equation" r:id="rId6" imgW="1219200" imgH="584200" progId="Equation.3">
                  <p:embed/>
                </p:oleObj>
              </mc:Choice>
              <mc:Fallback>
                <p:oleObj name="Equation" r:id="rId6" imgW="1219200" imgH="58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338" y="5632450"/>
                        <a:ext cx="2216150" cy="107473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815163" y="44624"/>
            <a:ext cx="6012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00FF"/>
                </a:solidFill>
              </a:rPr>
              <a:t>Recalling Compton differential cross-section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1772816"/>
            <a:ext cx="252965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00FF"/>
                </a:solidFill>
              </a:rPr>
              <a:t>total cross-section</a:t>
            </a: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7502004" y="3715512"/>
          <a:ext cx="1462484" cy="289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275" name="Equation" r:id="rId8" imgW="1041400" imgH="203200" progId="Equation.3">
                  <p:embed/>
                </p:oleObj>
              </mc:Choice>
              <mc:Fallback>
                <p:oleObj name="Equation" r:id="rId8" imgW="1041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2004" y="3715512"/>
                        <a:ext cx="1462484" cy="2895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6C05971F-21F8-BB41-A7B7-0792034E94F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– February 2022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4530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reccia giù 1"/>
          <p:cNvSpPr>
            <a:spLocks noChangeArrowheads="1"/>
          </p:cNvSpPr>
          <p:nvPr/>
        </p:nvSpPr>
        <p:spPr bwMode="auto">
          <a:xfrm>
            <a:off x="4211638" y="2349500"/>
            <a:ext cx="484187" cy="544513"/>
          </a:xfrm>
          <a:prstGeom prst="downArrow">
            <a:avLst>
              <a:gd name="adj1" fmla="val 50000"/>
              <a:gd name="adj2" fmla="val 499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aphicFrame>
        <p:nvGraphicFramePr>
          <p:cNvPr id="38915" name="Object 2"/>
          <p:cNvGraphicFramePr>
            <a:graphicFrameLocks noChangeAspect="1"/>
          </p:cNvGraphicFramePr>
          <p:nvPr/>
        </p:nvGraphicFramePr>
        <p:xfrm>
          <a:off x="2722563" y="1341438"/>
          <a:ext cx="3695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54" name="Equation" r:id="rId4" imgW="2032000" imgH="444500" progId="Equation.3">
                  <p:embed/>
                </p:oleObj>
              </mc:Choice>
              <mc:Fallback>
                <p:oleObj name="Equation" r:id="rId4" imgW="2032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2563" y="1341438"/>
                        <a:ext cx="3695700" cy="8128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6948488" y="692150"/>
          <a:ext cx="573087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155" name="Equation" r:id="rId6" imgW="215900" imgH="215900" progId="Equation.3">
                  <p:embed/>
                </p:oleObj>
              </mc:Choice>
              <mc:Fallback>
                <p:oleObj name="Equation" r:id="rId6" imgW="215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692150"/>
                        <a:ext cx="573087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Rectangle 2"/>
          <p:cNvSpPr txBox="1">
            <a:spLocks noChangeArrowheads="1"/>
          </p:cNvSpPr>
          <p:nvPr/>
        </p:nvSpPr>
        <p:spPr bwMode="auto">
          <a:xfrm>
            <a:off x="1476375" y="188913"/>
            <a:ext cx="6696075" cy="11525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To transform to the Lab ref. system we need to compute </a:t>
            </a:r>
            <a:endParaRPr lang="en-GB" sz="2800" b="1">
              <a:latin typeface="Comic Sans MS" charset="0"/>
            </a:endParaRPr>
          </a:p>
        </p:txBody>
      </p:sp>
      <p:sp>
        <p:nvSpPr>
          <p:cNvPr id="38918" name="Rectangle 2"/>
          <p:cNvSpPr txBox="1">
            <a:spLocks noChangeArrowheads="1"/>
          </p:cNvSpPr>
          <p:nvPr/>
        </p:nvSpPr>
        <p:spPr bwMode="auto">
          <a:xfrm>
            <a:off x="1476375" y="2708275"/>
            <a:ext cx="6696075" cy="10080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Then apply a Lorentz transformation</a:t>
            </a:r>
            <a:endParaRPr lang="en-GB" sz="2800" b="1">
              <a:latin typeface="Comic Sans MS" charset="0"/>
            </a:endParaRPr>
          </a:p>
        </p:txBody>
      </p:sp>
      <p:pic>
        <p:nvPicPr>
          <p:cNvPr id="38919" name="Immagine 2" descr="infn-new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magine 1" descr="Untitled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3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curva 2"/>
          <p:cNvSpPr/>
          <p:nvPr/>
        </p:nvSpPr>
        <p:spPr bwMode="auto">
          <a:xfrm rot="5400000">
            <a:off x="7739857" y="6020419"/>
            <a:ext cx="865188" cy="720725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Times" pitchFamily="-111" charset="0"/>
            </a:endParaRPr>
          </a:p>
        </p:txBody>
      </p:sp>
      <p:sp>
        <p:nvSpPr>
          <p:cNvPr id="1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ICS &amp; Photon Colliders - PhD School on Accel. Phys. - INFN/LaSapienza - February 2022</a:t>
            </a: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1CDBE-B706-0742-A32F-C75576034F41}"/>
              </a:ext>
            </a:extLst>
          </p:cNvPr>
          <p:cNvSpPr txBox="1"/>
          <p:nvPr/>
        </p:nvSpPr>
        <p:spPr>
          <a:xfrm>
            <a:off x="4891532" y="2304822"/>
            <a:ext cx="3850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/>
              <a:t>c.m. frame travels with e</a:t>
            </a:r>
            <a:r>
              <a:rPr lang="en-IT" sz="1600" baseline="30000"/>
              <a:t>-</a:t>
            </a:r>
            <a:r>
              <a:rPr lang="en-IT" sz="1600"/>
              <a:t> when </a:t>
            </a:r>
            <a:r>
              <a:rPr lang="en-IT" sz="1600">
                <a:latin typeface="Symbol" pitchFamily="2" charset="2"/>
              </a:rPr>
              <a:t>D</a:t>
            </a:r>
            <a:r>
              <a:rPr lang="en-IT" sz="1600"/>
              <a:t>&lt;&lt;1, </a:t>
            </a:r>
            <a:r>
              <a:rPr lang="en-GB" sz="1600"/>
              <a:t>w</a:t>
            </a:r>
            <a:r>
              <a:rPr lang="en-IT" sz="1600"/>
              <a:t>hile</a:t>
            </a:r>
          </a:p>
          <a:p>
            <a:r>
              <a:rPr lang="en-IT" sz="1600"/>
              <a:t>it slows down as 1/Sqrt(</a:t>
            </a:r>
            <a:r>
              <a:rPr lang="en-IT" sz="1600">
                <a:latin typeface="Symbol" pitchFamily="2" charset="2"/>
              </a:rPr>
              <a:t>D</a:t>
            </a:r>
            <a:r>
              <a:rPr lang="en-IT" sz="1600"/>
              <a:t>) when </a:t>
            </a:r>
            <a:r>
              <a:rPr lang="en-IT" sz="1600">
                <a:latin typeface="Symbol" pitchFamily="2" charset="2"/>
              </a:rPr>
              <a:t>D</a:t>
            </a:r>
            <a:r>
              <a:rPr lang="en-IT" sz="1600"/>
              <a:t> is large</a:t>
            </a:r>
          </a:p>
        </p:txBody>
      </p:sp>
    </p:spTree>
    <p:extLst>
      <p:ext uri="{BB962C8B-B14F-4D97-AF65-F5344CB8AC3E}">
        <p14:creationId xmlns:p14="http://schemas.microsoft.com/office/powerpoint/2010/main" val="44331775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7597</TotalTime>
  <Words>2538</Words>
  <Application>Microsoft Macintosh PowerPoint</Application>
  <PresentationFormat>On-screen Show (4:3)</PresentationFormat>
  <Paragraphs>363</Paragraphs>
  <Slides>56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Abadi</vt:lpstr>
      <vt:lpstr>Adobe Arabic</vt:lpstr>
      <vt:lpstr>Arial</vt:lpstr>
      <vt:lpstr>Cambria</vt:lpstr>
      <vt:lpstr>Cambria Math</vt:lpstr>
      <vt:lpstr>Comic Sans MS</vt:lpstr>
      <vt:lpstr>Helvetica</vt:lpstr>
      <vt:lpstr>Symbol</vt:lpstr>
      <vt:lpstr>Tahoma</vt:lpstr>
      <vt:lpstr>Times</vt:lpstr>
      <vt:lpstr>Times New Roman</vt:lpstr>
      <vt:lpstr>Blank Presentation</vt:lpstr>
      <vt:lpstr>Equation</vt:lpstr>
      <vt:lpstr>Quantum Model: a look at what happens in the Center of Mass reference system (kinematics)</vt:lpstr>
      <vt:lpstr>PowerPoint Presentation</vt:lpstr>
      <vt:lpstr>Invariant Mass, Lorentz transformation from Lab to c.m. ref.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Bandwidth due to collection angle, laser and electron beam phase space distribution</vt:lpstr>
      <vt:lpstr>Petrillo-Serafini Formula* for ICS photon beam bandwidth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cross section of various g-g or e-g interactions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Luca Serafini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Italian Program SPARC&amp;PLASMONX for Advanced Beam Physics at INFN-LNF, with High Brightness e- Beams and High Intensity Laser Beams</dc:title>
  <cp:lastModifiedBy>Luca Serafini</cp:lastModifiedBy>
  <cp:revision>2390</cp:revision>
  <dcterms:created xsi:type="dcterms:W3CDTF">2015-07-08T16:12:50Z</dcterms:created>
  <dcterms:modified xsi:type="dcterms:W3CDTF">2022-02-15T10:00:26Z</dcterms:modified>
</cp:coreProperties>
</file>