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84"/>
  </p:notesMasterIdLst>
  <p:handoutMasterIdLst>
    <p:handoutMasterId r:id="rId85"/>
  </p:handoutMasterIdLst>
  <p:sldIdLst>
    <p:sldId id="611" r:id="rId2"/>
    <p:sldId id="2707" r:id="rId3"/>
    <p:sldId id="2265" r:id="rId4"/>
    <p:sldId id="2491" r:id="rId5"/>
    <p:sldId id="2492" r:id="rId6"/>
    <p:sldId id="2493" r:id="rId7"/>
    <p:sldId id="2494" r:id="rId8"/>
    <p:sldId id="2495" r:id="rId9"/>
    <p:sldId id="2703" r:id="rId10"/>
    <p:sldId id="2430" r:id="rId11"/>
    <p:sldId id="2431" r:id="rId12"/>
    <p:sldId id="2433" r:id="rId13"/>
    <p:sldId id="2267" r:id="rId14"/>
    <p:sldId id="2434" r:id="rId15"/>
    <p:sldId id="2270" r:id="rId16"/>
    <p:sldId id="2432" r:id="rId17"/>
    <p:sldId id="2272" r:id="rId18"/>
    <p:sldId id="2440" r:id="rId19"/>
    <p:sldId id="2441" r:id="rId20"/>
    <p:sldId id="2442" r:id="rId21"/>
    <p:sldId id="2273" r:id="rId22"/>
    <p:sldId id="2435" r:id="rId23"/>
    <p:sldId id="2436" r:id="rId24"/>
    <p:sldId id="2439" r:id="rId25"/>
    <p:sldId id="2644" r:id="rId26"/>
    <p:sldId id="2271" r:id="rId27"/>
    <p:sldId id="2354" r:id="rId28"/>
    <p:sldId id="2277" r:id="rId29"/>
    <p:sldId id="2444" r:id="rId30"/>
    <p:sldId id="2278" r:id="rId31"/>
    <p:sldId id="2282" r:id="rId32"/>
    <p:sldId id="2445" r:id="rId33"/>
    <p:sldId id="2450" r:id="rId34"/>
    <p:sldId id="2451" r:id="rId35"/>
    <p:sldId id="2452" r:id="rId36"/>
    <p:sldId id="2480" r:id="rId37"/>
    <p:sldId id="2481" r:id="rId38"/>
    <p:sldId id="2458" r:id="rId39"/>
    <p:sldId id="2601" r:id="rId40"/>
    <p:sldId id="2599" r:id="rId41"/>
    <p:sldId id="2459" r:id="rId42"/>
    <p:sldId id="2463" r:id="rId43"/>
    <p:sldId id="2468" r:id="rId44"/>
    <p:sldId id="2470" r:id="rId45"/>
    <p:sldId id="2624" r:id="rId46"/>
    <p:sldId id="2627" r:id="rId47"/>
    <p:sldId id="2628" r:id="rId48"/>
    <p:sldId id="2710" r:id="rId49"/>
    <p:sldId id="453" r:id="rId50"/>
    <p:sldId id="2717" r:id="rId51"/>
    <p:sldId id="306" r:id="rId52"/>
    <p:sldId id="2700" r:id="rId53"/>
    <p:sldId id="2647" r:id="rId54"/>
    <p:sldId id="2487" r:id="rId55"/>
    <p:sldId id="2645" r:id="rId56"/>
    <p:sldId id="2646" r:id="rId57"/>
    <p:sldId id="2488" r:id="rId58"/>
    <p:sldId id="2496" r:id="rId59"/>
    <p:sldId id="2497" r:id="rId60"/>
    <p:sldId id="2498" r:id="rId61"/>
    <p:sldId id="2499" r:id="rId62"/>
    <p:sldId id="2500" r:id="rId63"/>
    <p:sldId id="2501" r:id="rId64"/>
    <p:sldId id="2502" r:id="rId65"/>
    <p:sldId id="2503" r:id="rId66"/>
    <p:sldId id="2504" r:id="rId67"/>
    <p:sldId id="2505" r:id="rId68"/>
    <p:sldId id="2704" r:id="rId69"/>
    <p:sldId id="2506" r:id="rId70"/>
    <p:sldId id="2507" r:id="rId71"/>
    <p:sldId id="2508" r:id="rId72"/>
    <p:sldId id="2510" r:id="rId73"/>
    <p:sldId id="2511" r:id="rId74"/>
    <p:sldId id="2512" r:id="rId75"/>
    <p:sldId id="2513" r:id="rId76"/>
    <p:sldId id="2514" r:id="rId77"/>
    <p:sldId id="2515" r:id="rId78"/>
    <p:sldId id="2517" r:id="rId79"/>
    <p:sldId id="2516" r:id="rId80"/>
    <p:sldId id="2706" r:id="rId81"/>
    <p:sldId id="2518" r:id="rId82"/>
    <p:sldId id="2519" r:id="rId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a serafini" initials="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DD37C"/>
    <a:srgbClr val="86D174"/>
    <a:srgbClr val="ACDF9D"/>
    <a:srgbClr val="FBF773"/>
    <a:srgbClr val="00FF00"/>
    <a:srgbClr val="FF0000"/>
    <a:srgbClr val="00FFFF"/>
    <a:srgbClr val="FFE7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6140" autoAdjust="0"/>
    <p:restoredTop sz="95728" autoAdjust="0"/>
  </p:normalViewPr>
  <p:slideViewPr>
    <p:cSldViewPr>
      <p:cViewPr varScale="1">
        <p:scale>
          <a:sx n="112" d="100"/>
          <a:sy n="112" d="100"/>
        </p:scale>
        <p:origin x="2536" y="176"/>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 d="1"/>
        <a:sy n="1" d="1"/>
      </p:scale>
      <p:origin x="0" y="0"/>
    </p:cViewPr>
  </p:sorterViewPr>
  <p:notesViewPr>
    <p:cSldViewPr>
      <p:cViewPr varScale="1">
        <p:scale>
          <a:sx n="91" d="100"/>
          <a:sy n="91" d="100"/>
        </p:scale>
        <p:origin x="-284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5-19T00:36:11.343" idx="3">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wmf"/><Relationship Id="rId1" Type="http://schemas.openxmlformats.org/officeDocument/2006/relationships/image" Target="../media/image100.wmf"/><Relationship Id="rId4" Type="http://schemas.openxmlformats.org/officeDocument/2006/relationships/image" Target="../media/image103.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image" Target="../media/image112.emf"/><Relationship Id="rId4" Type="http://schemas.openxmlformats.org/officeDocument/2006/relationships/image" Target="../media/image115.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image" Target="../media/image124.emf"/><Relationship Id="rId2" Type="http://schemas.openxmlformats.org/officeDocument/2006/relationships/image" Target="../media/image119.emf"/><Relationship Id="rId1" Type="http://schemas.openxmlformats.org/officeDocument/2006/relationships/image" Target="../media/image118.emf"/><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121.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image" Target="../media/image126.emf"/><Relationship Id="rId5" Type="http://schemas.openxmlformats.org/officeDocument/2006/relationships/image" Target="../media/image130.emf"/><Relationship Id="rId4" Type="http://schemas.openxmlformats.org/officeDocument/2006/relationships/image" Target="../media/image129.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image" Target="../media/image131.emf"/><Relationship Id="rId5" Type="http://schemas.openxmlformats.org/officeDocument/2006/relationships/image" Target="../media/image135.emf"/><Relationship Id="rId4" Type="http://schemas.openxmlformats.org/officeDocument/2006/relationships/image" Target="../media/image1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image" Target="../media/image136.emf"/><Relationship Id="rId4" Type="http://schemas.openxmlformats.org/officeDocument/2006/relationships/image" Target="../media/image13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41.emf"/><Relationship Id="rId1" Type="http://schemas.openxmlformats.org/officeDocument/2006/relationships/image" Target="../media/image140.emf"/><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44.emf"/><Relationship Id="rId3" Type="http://schemas.openxmlformats.org/officeDocument/2006/relationships/image" Target="../media/image147.emf"/><Relationship Id="rId7" Type="http://schemas.openxmlformats.org/officeDocument/2006/relationships/image" Target="../media/image143.emf"/><Relationship Id="rId2" Type="http://schemas.openxmlformats.org/officeDocument/2006/relationships/image" Target="../media/image146.emf"/><Relationship Id="rId1" Type="http://schemas.openxmlformats.org/officeDocument/2006/relationships/image" Target="../media/image145.emf"/><Relationship Id="rId6" Type="http://schemas.openxmlformats.org/officeDocument/2006/relationships/image" Target="../media/image142.emf"/><Relationship Id="rId5" Type="http://schemas.openxmlformats.org/officeDocument/2006/relationships/image" Target="../media/image122.emf"/><Relationship Id="rId4" Type="http://schemas.openxmlformats.org/officeDocument/2006/relationships/image" Target="../media/image148.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image" Target="../media/image150.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159.emf"/><Relationship Id="rId2" Type="http://schemas.openxmlformats.org/officeDocument/2006/relationships/image" Target="../media/image154.emf"/><Relationship Id="rId1" Type="http://schemas.openxmlformats.org/officeDocument/2006/relationships/image" Target="../media/image153.emf"/><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image" Target="../media/image163.emf"/><Relationship Id="rId7" Type="http://schemas.openxmlformats.org/officeDocument/2006/relationships/image" Target="../media/image167.emf"/><Relationship Id="rId2" Type="http://schemas.openxmlformats.org/officeDocument/2006/relationships/image" Target="../media/image162.emf"/><Relationship Id="rId1" Type="http://schemas.openxmlformats.org/officeDocument/2006/relationships/image" Target="../media/image161.emf"/><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 Id="rId5" Type="http://schemas.openxmlformats.org/officeDocument/2006/relationships/image" Target="../media/image59.emf"/><Relationship Id="rId4"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 Id="rId5" Type="http://schemas.openxmlformats.org/officeDocument/2006/relationships/image" Target="../media/image80.emf"/><Relationship Id="rId4" Type="http://schemas.openxmlformats.org/officeDocument/2006/relationships/image" Target="../media/image79.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image" Target="../media/image82.emf"/><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US"/>
          </a:p>
        </p:txBody>
      </p:sp>
      <p:sp>
        <p:nvSpPr>
          <p:cNvPr id="150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A634021-B89B-CD4A-AC29-AA2D5A86F81B}" type="slidenum">
              <a:rPr lang="en-US"/>
              <a:pPr>
                <a:defRPr/>
              </a:pPr>
              <a:t>‹#›</a:t>
            </a:fld>
            <a:endParaRPr lang="en-US"/>
          </a:p>
        </p:txBody>
      </p:sp>
    </p:spTree>
    <p:extLst>
      <p:ext uri="{BB962C8B-B14F-4D97-AF65-F5344CB8AC3E}">
        <p14:creationId xmlns:p14="http://schemas.microsoft.com/office/powerpoint/2010/main" val="140859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15EBF4-07BD-8E49-92C6-FE53D8C64376}" type="slidenum">
              <a:rPr lang="en-GB"/>
              <a:pPr>
                <a:defRPr/>
              </a:pPr>
              <a:t>‹#›</a:t>
            </a:fld>
            <a:endParaRPr lang="en-GB"/>
          </a:p>
        </p:txBody>
      </p:sp>
    </p:spTree>
    <p:extLst>
      <p:ext uri="{BB962C8B-B14F-4D97-AF65-F5344CB8AC3E}">
        <p14:creationId xmlns:p14="http://schemas.microsoft.com/office/powerpoint/2010/main" val="10214552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467AA-62D7-F14B-869A-C5BA388D7327}" type="slidenum">
              <a:rPr lang="en-GB"/>
              <a:pPr/>
              <a:t>19</a:t>
            </a:fld>
            <a:endParaRPr lang="en-GB"/>
          </a:p>
        </p:txBody>
      </p:sp>
      <p:sp>
        <p:nvSpPr>
          <p:cNvPr id="134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6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8811635-BD55-B449-9EA3-5C3122EE22D6}" type="slidenum">
              <a:rPr lang="it-IT" sz="1200"/>
              <a:pPr/>
              <a:t>22</a:t>
            </a:fld>
            <a:endParaRPr lang="it-IT" sz="1200"/>
          </a:p>
        </p:txBody>
      </p:sp>
      <p:sp>
        <p:nvSpPr>
          <p:cNvPr id="37890" name="Rectangle 1026"/>
          <p:cNvSpPr>
            <a:spLocks noGrp="1" noRot="1" noChangeAspect="1" noChangeArrowheads="1" noTextEdit="1"/>
          </p:cNvSpPr>
          <p:nvPr>
            <p:ph type="sldImg"/>
          </p:nvPr>
        </p:nvSpPr>
        <p:spPr>
          <a:solidFill>
            <a:srgbClr val="FFFFFF"/>
          </a:solidFill>
          <a:ln/>
        </p:spPr>
      </p:sp>
      <p:sp>
        <p:nvSpPr>
          <p:cNvPr id="37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A569567-C1BA-DF4B-834E-4CE5359D6345}" type="slidenum">
              <a:rPr lang="it-IT" sz="1200"/>
              <a:pPr/>
              <a:t>23</a:t>
            </a:fld>
            <a:endParaRPr lang="it-IT" sz="1200"/>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B9639A-5A14-5C4B-B0C4-A590D918EDB5}" type="slidenum">
              <a:rPr lang="en-GB" sz="1200"/>
              <a:pPr/>
              <a:t>24</a:t>
            </a:fld>
            <a:endParaRPr lang="en-GB"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B9639A-5A14-5C4B-B0C4-A590D918EDB5}" type="slidenum">
              <a:rPr lang="en-GB" sz="1200"/>
              <a:pPr/>
              <a:t>25</a:t>
            </a:fld>
            <a:endParaRPr lang="en-GB"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88113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398A562-F9B4-704C-8BAD-9B5CE9A961E8}" type="slidenum">
              <a:rPr lang="en-GB" sz="1200"/>
              <a:pPr/>
              <a:t>28</a:t>
            </a:fld>
            <a:endParaRPr lang="en-GB" sz="1200"/>
          </a:p>
        </p:txBody>
      </p:sp>
      <p:sp>
        <p:nvSpPr>
          <p:cNvPr id="77827" name="Text Box 1"/>
          <p:cNvSpPr txBox="1">
            <a:spLocks noChangeArrowheads="1"/>
          </p:cNvSpPr>
          <p:nvPr/>
        </p:nvSpPr>
        <p:spPr bwMode="auto">
          <a:xfrm>
            <a:off x="922338" y="685800"/>
            <a:ext cx="5013325" cy="3430588"/>
          </a:xfrm>
          <a:prstGeom prst="rect">
            <a:avLst/>
          </a:prstGeom>
          <a:solidFill>
            <a:srgbClr val="FFFFFF"/>
          </a:solidFill>
          <a:ln w="9360">
            <a:solidFill>
              <a:srgbClr val="000000"/>
            </a:solidFill>
            <a:miter lim="800000"/>
            <a:headEnd/>
            <a:tailEnd/>
          </a:ln>
        </p:spPr>
        <p:txBody>
          <a:bodyPr wrap="none" lIns="87608" tIns="43804" rIns="87608" bIns="43804"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77828" name="Rectangle 2"/>
          <p:cNvSpPr>
            <a:spLocks noGrp="1" noChangeArrowheads="1"/>
          </p:cNvSpPr>
          <p:nvPr>
            <p:ph type="body"/>
          </p:nvPr>
        </p:nvSpPr>
        <p:spPr>
          <a:xfrm>
            <a:off x="685800" y="4344988"/>
            <a:ext cx="5483225" cy="4113212"/>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AC25D94-F22A-D048-9652-384E077A6636}" type="slidenum">
              <a:rPr lang="it-IT" sz="1200"/>
              <a:pPr/>
              <a:t>31</a:t>
            </a:fld>
            <a:endParaRPr lang="it-IT"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A541331-FBB9-8C41-9BA1-17DC1A65662A}" type="slidenum">
              <a:rPr lang="it-IT" sz="1200"/>
              <a:pPr/>
              <a:t>32</a:t>
            </a:fld>
            <a:endParaRPr lang="it-IT" sz="1200"/>
          </a:p>
        </p:txBody>
      </p:sp>
      <p:sp>
        <p:nvSpPr>
          <p:cNvPr id="88067" name="Rectangle 1026"/>
          <p:cNvSpPr>
            <a:spLocks noGrp="1" noRot="1" noChangeAspect="1" noChangeArrowheads="1" noTextEdit="1"/>
          </p:cNvSpPr>
          <p:nvPr>
            <p:ph type="sldImg"/>
          </p:nvPr>
        </p:nvSpPr>
        <p:spPr>
          <a:solidFill>
            <a:srgbClr val="FFFFFF"/>
          </a:solidFill>
          <a:ln/>
        </p:spPr>
      </p:sp>
      <p:sp>
        <p:nvSpPr>
          <p:cNvPr id="8806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32B87A1-EBE5-0A4F-A0DE-D9ED6210A4FF}" type="slidenum">
              <a:rPr lang="it-IT" sz="1200"/>
              <a:pPr/>
              <a:t>33</a:t>
            </a:fld>
            <a:endParaRPr lang="it-IT"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578F37-57AB-AE49-AF8A-5CE902039303}" type="slidenum">
              <a:rPr lang="it-IT" sz="1200"/>
              <a:pPr/>
              <a:t>4</a:t>
            </a:fld>
            <a:endParaRPr lang="it-IT" sz="1200"/>
          </a:p>
        </p:txBody>
      </p:sp>
      <p:sp>
        <p:nvSpPr>
          <p:cNvPr id="26626" name="Rectangle 1026"/>
          <p:cNvSpPr>
            <a:spLocks noGrp="1" noRot="1" noChangeAspect="1" noChangeArrowheads="1"/>
          </p:cNvSpPr>
          <p:nvPr>
            <p:ph type="sldImg"/>
          </p:nvPr>
        </p:nvSpPr>
        <p:spPr>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31757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19F1D9B-6177-7748-8B28-1259B005E9C5}" type="slidenum">
              <a:rPr lang="it-IT" sz="1200"/>
              <a:pPr/>
              <a:t>34</a:t>
            </a:fld>
            <a:endParaRPr lang="it-IT" sz="120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2C8210C-28EB-C347-96C1-CBC6CF5B1A03}" type="slidenum">
              <a:rPr lang="it-IT" sz="1200"/>
              <a:pPr/>
              <a:t>35</a:t>
            </a:fld>
            <a:endParaRPr lang="it-IT" sz="120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ACF4D0-8E0B-1B40-9950-2B400FCA7F28}" type="slidenum">
              <a:rPr lang="en-GB" sz="1200"/>
              <a:pPr/>
              <a:t>36</a:t>
            </a:fld>
            <a:endParaRPr lang="en-GB"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D6DE2E-2319-CB4E-99E4-69AAA32DF73E}" type="slidenum">
              <a:rPr lang="en-GB" sz="1200"/>
              <a:pPr/>
              <a:t>37</a:t>
            </a:fld>
            <a:endParaRPr lang="en-GB"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2FEA402-12DF-B24D-835E-7B3D1189E500}" type="slidenum">
              <a:rPr lang="en-GB" sz="1200"/>
              <a:pPr/>
              <a:t>39</a:t>
            </a:fld>
            <a:endParaRPr lang="en-GB"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527511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49</a:t>
            </a:fld>
            <a:endParaRPr lang="en-GB"/>
          </a:p>
        </p:txBody>
      </p:sp>
    </p:spTree>
    <p:extLst>
      <p:ext uri="{BB962C8B-B14F-4D97-AF65-F5344CB8AC3E}">
        <p14:creationId xmlns:p14="http://schemas.microsoft.com/office/powerpoint/2010/main" val="2857123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17575" y="741363"/>
            <a:ext cx="4962525"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9563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221579A1-4FDA-8C4C-A7A1-03C4EC5310DA}" type="slidenum">
              <a:rPr lang="en-GB"/>
              <a:pPr>
                <a:defRPr/>
              </a:pPr>
              <a:t>52</a:t>
            </a:fld>
            <a:endParaRPr lang="en-GB"/>
          </a:p>
        </p:txBody>
      </p:sp>
    </p:spTree>
    <p:extLst>
      <p:ext uri="{BB962C8B-B14F-4D97-AF65-F5344CB8AC3E}">
        <p14:creationId xmlns:p14="http://schemas.microsoft.com/office/powerpoint/2010/main" val="1075955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p:cNvSpPr>
          <p:nvPr>
            <p:ph type="sldImg"/>
          </p:nvPr>
        </p:nvSpPr>
        <p:spPr>
          <a:ln/>
        </p:spPr>
      </p:sp>
      <p:sp>
        <p:nvSpPr>
          <p:cNvPr id="26627" name="Segnaposto note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
        <p:nvSpPr>
          <p:cNvPr id="26628"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FC314A4-963D-C84B-92D1-A1218CDD71EF}" type="slidenum">
              <a:rPr lang="en-GB" sz="1200"/>
              <a:pPr/>
              <a:t>55</a:t>
            </a:fld>
            <a:endParaRPr lang="en-GB" sz="1200"/>
          </a:p>
        </p:txBody>
      </p:sp>
    </p:spTree>
    <p:extLst>
      <p:ext uri="{BB962C8B-B14F-4D97-AF65-F5344CB8AC3E}">
        <p14:creationId xmlns:p14="http://schemas.microsoft.com/office/powerpoint/2010/main" val="3763883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A006A3E-BF8D-594E-903E-3DC7672695C5}" type="slidenum">
              <a:rPr lang="en-GB" sz="1200"/>
              <a:pPr/>
              <a:t>56</a:t>
            </a:fld>
            <a:endParaRPr lang="en-GB" sz="1200"/>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05803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E88F66E-FA8F-0A49-BF5A-C22592CCAB22}" type="slidenum">
              <a:rPr lang="en-GB" sz="1200"/>
              <a:pPr/>
              <a:t>6</a:t>
            </a:fld>
            <a:endParaRPr lang="en-GB" sz="1200"/>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45395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ACF4D0-8E0B-1B40-9950-2B400FCA7F28}" type="slidenum">
              <a:rPr lang="en-GB" sz="1200"/>
              <a:pPr/>
              <a:t>57</a:t>
            </a:fld>
            <a:endParaRPr lang="en-GB"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993524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748C72F-2C26-5E48-8A1D-E8C5DB1E69E1}" type="slidenum">
              <a:rPr lang="en-GB" sz="1200"/>
              <a:pPr/>
              <a:t>58</a:t>
            </a:fld>
            <a:endParaRPr lang="en-GB" sz="120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6691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classical treatment, the double differential spectrum permits to evaluate the power emission and can be evaluated by means of a standard </a:t>
            </a:r>
            <a:r>
              <a:rPr lang="en-US" sz="1200" kern="1200" dirty="0" err="1">
                <a:solidFill>
                  <a:schemeClr val="tx1"/>
                </a:solidFill>
                <a:effectLst/>
                <a:latin typeface="+mn-lt"/>
                <a:ea typeface="+mn-ea"/>
                <a:cs typeface="+mn-cs"/>
              </a:rPr>
              <a:t>electrodynamical</a:t>
            </a:r>
            <a:r>
              <a:rPr lang="en-US" sz="1200" kern="1200" dirty="0">
                <a:solidFill>
                  <a:schemeClr val="tx1"/>
                </a:solidFill>
                <a:effectLst/>
                <a:latin typeface="+mn-lt"/>
                <a:ea typeface="+mn-ea"/>
                <a:cs typeface="+mn-cs"/>
              </a:rPr>
              <a:t> procedure based on the orbit calculation and on  the </a:t>
            </a:r>
            <a:r>
              <a:rPr lang="en-US" sz="1200" kern="1200" dirty="0" err="1">
                <a:solidFill>
                  <a:schemeClr val="tx1"/>
                </a:solidFill>
                <a:effectLst/>
                <a:latin typeface="+mn-lt"/>
                <a:ea typeface="+mn-ea"/>
                <a:cs typeface="+mn-cs"/>
              </a:rPr>
              <a:t>Lienard-Wiekert</a:t>
            </a:r>
            <a:r>
              <a:rPr lang="en-US" sz="1200" kern="1200" dirty="0">
                <a:solidFill>
                  <a:schemeClr val="tx1"/>
                </a:solidFill>
                <a:effectLst/>
                <a:latin typeface="+mn-lt"/>
                <a:ea typeface="+mn-ea"/>
                <a:cs typeface="+mn-cs"/>
              </a:rPr>
              <a:t> potential in the far zone. The extension to the whole beam is made by summing the contribution of all the electrons.</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33CEC880-7F7B-4807-8E55-2FB7BE2E42B3}" type="slidenum">
              <a:rPr lang="it-IT" smtClean="0"/>
              <a:t>59</a:t>
            </a:fld>
            <a:endParaRPr lang="it-IT"/>
          </a:p>
        </p:txBody>
      </p:sp>
    </p:spTree>
    <p:extLst>
      <p:ext uri="{BB962C8B-B14F-4D97-AF65-F5344CB8AC3E}">
        <p14:creationId xmlns:p14="http://schemas.microsoft.com/office/powerpoint/2010/main" val="1971867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EC880-7F7B-4807-8E55-2FB7BE2E42B3}" type="slidenum">
              <a:rPr lang="it-IT" smtClean="0"/>
              <a:t>63</a:t>
            </a:fld>
            <a:endParaRPr lang="it-IT"/>
          </a:p>
        </p:txBody>
      </p:sp>
    </p:spTree>
    <p:extLst>
      <p:ext uri="{BB962C8B-B14F-4D97-AF65-F5344CB8AC3E}">
        <p14:creationId xmlns:p14="http://schemas.microsoft.com/office/powerpoint/2010/main" val="429410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47BC01-AEAD-1E4C-B8C2-424B658E30C6}" type="slidenum">
              <a:rPr lang="en-GB" sz="1200"/>
              <a:pPr/>
              <a:t>66</a:t>
            </a:fld>
            <a:endParaRPr lang="en-GB" sz="1200"/>
          </a:p>
        </p:txBody>
      </p:sp>
      <p:sp>
        <p:nvSpPr>
          <p:cNvPr id="75778" name="Rectangle 1026"/>
          <p:cNvSpPr>
            <a:spLocks noGrp="1" noRot="1" noChangeAspect="1" noChangeArrowheads="1" noTextEdit="1"/>
          </p:cNvSpPr>
          <p:nvPr>
            <p:ph type="sldImg"/>
          </p:nvPr>
        </p:nvSpPr>
        <p:spPr>
          <a:ln/>
        </p:spPr>
      </p:sp>
      <p:sp>
        <p:nvSpPr>
          <p:cNvPr id="75779" name="Rectangle 1027"/>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18823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85B1BD-55FC-C54A-B7B4-CA1D001FB40C}" type="slidenum">
              <a:rPr lang="it-IT" sz="1200"/>
              <a:pPr/>
              <a:t>67</a:t>
            </a:fld>
            <a:endParaRPr lang="it-IT" sz="1200"/>
          </a:p>
        </p:txBody>
      </p:sp>
      <p:sp>
        <p:nvSpPr>
          <p:cNvPr id="28674" name="Rectangle 1026"/>
          <p:cNvSpPr>
            <a:spLocks noGrp="1" noRot="1" noChangeAspect="1" noChangeArrowheads="1"/>
          </p:cNvSpPr>
          <p:nvPr>
            <p:ph type="sldImg"/>
          </p:nvPr>
        </p:nvSpPr>
        <p:spPr>
          <a:solidFill>
            <a:srgbClr val="FFFFFF"/>
          </a:solidFill>
          <a:ln/>
        </p:spPr>
      </p:sp>
      <p:sp>
        <p:nvSpPr>
          <p:cNvPr id="28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73175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85B1BD-55FC-C54A-B7B4-CA1D001FB40C}" type="slidenum">
              <a:rPr lang="it-IT" sz="1200"/>
              <a:pPr/>
              <a:t>68</a:t>
            </a:fld>
            <a:endParaRPr lang="it-IT" sz="1200"/>
          </a:p>
        </p:txBody>
      </p:sp>
      <p:sp>
        <p:nvSpPr>
          <p:cNvPr id="28674" name="Rectangle 1026"/>
          <p:cNvSpPr>
            <a:spLocks noGrp="1" noRot="1" noChangeAspect="1" noChangeArrowheads="1"/>
          </p:cNvSpPr>
          <p:nvPr>
            <p:ph type="sldImg"/>
          </p:nvPr>
        </p:nvSpPr>
        <p:spPr>
          <a:solidFill>
            <a:srgbClr val="FFFFFF"/>
          </a:solidFill>
          <a:ln/>
        </p:spPr>
      </p:sp>
      <p:sp>
        <p:nvSpPr>
          <p:cNvPr id="28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553635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0E8B8A5-1175-3B40-BD11-393CB425F046}" type="slidenum">
              <a:rPr lang="en-GB" sz="1200"/>
              <a:pPr/>
              <a:t>70</a:t>
            </a:fld>
            <a:endParaRPr lang="en-GB"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14864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6B318A7-F07C-6844-9511-30B7AAD316D5}" type="slidenum">
              <a:rPr lang="en-GB" sz="1200"/>
              <a:pPr/>
              <a:t>71</a:t>
            </a:fld>
            <a:endParaRPr lang="en-GB" sz="1200"/>
          </a:p>
        </p:txBody>
      </p:sp>
      <p:sp>
        <p:nvSpPr>
          <p:cNvPr id="33794" name="Rectangle 2"/>
          <p:cNvSpPr>
            <a:spLocks noGrp="1" noRot="1" noChangeAspect="1" noChangeArrowheads="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425041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22045D-F131-0748-922F-B24CCF9320D6}" type="slidenum">
              <a:rPr lang="en-GB" sz="1200"/>
              <a:pPr/>
              <a:t>72</a:t>
            </a:fld>
            <a:endParaRPr lang="en-GB" sz="1200"/>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4704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575892A-813F-9B43-AFDC-D42FEB3D721E}" type="slidenum">
              <a:rPr lang="en-GB" sz="1200"/>
              <a:pPr/>
              <a:t>7</a:t>
            </a:fld>
            <a:endParaRPr lang="en-GB" sz="1200"/>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844826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22045D-F131-0748-922F-B24CCF9320D6}" type="slidenum">
              <a:rPr lang="en-GB" sz="1200"/>
              <a:pPr/>
              <a:t>73</a:t>
            </a:fld>
            <a:endParaRPr lang="en-GB" sz="1200"/>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597890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12F1922-CC61-7945-8118-39BBEC8D734A}" type="slidenum">
              <a:rPr lang="en-GB" sz="1200"/>
              <a:pPr/>
              <a:t>74</a:t>
            </a:fld>
            <a:endParaRPr lang="en-GB" sz="1200"/>
          </a:p>
        </p:txBody>
      </p:sp>
      <p:sp>
        <p:nvSpPr>
          <p:cNvPr id="37890"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93297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12F1922-CC61-7945-8118-39BBEC8D734A}" type="slidenum">
              <a:rPr lang="en-GB" sz="1200"/>
              <a:pPr/>
              <a:t>75</a:t>
            </a:fld>
            <a:endParaRPr lang="en-GB" sz="1200"/>
          </a:p>
        </p:txBody>
      </p:sp>
      <p:sp>
        <p:nvSpPr>
          <p:cNvPr id="37890"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48417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BABF947-190E-D447-BF9A-6011E748C9B6}" type="slidenum">
              <a:rPr lang="en-GB" sz="1200"/>
              <a:pPr/>
              <a:t>76</a:t>
            </a:fld>
            <a:endParaRPr lang="en-GB" sz="1200"/>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20669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78</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3971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79</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04870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80</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020716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81</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106630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C025E4-BDED-364A-856F-8C271A28CA05}" type="slidenum">
              <a:rPr lang="en-GB" sz="1200"/>
              <a:pPr/>
              <a:t>82</a:t>
            </a:fld>
            <a:endParaRPr lang="en-GB" sz="1200"/>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08268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E3E0B9F-1760-7940-BE9A-5C710DB62A9A}" type="slidenum">
              <a:rPr lang="en-GB" sz="1200"/>
              <a:pPr/>
              <a:t>8</a:t>
            </a:fld>
            <a:endParaRPr lang="en-GB"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07822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4D8160C-182A-0F40-9288-1DB7D24C8C39}" type="slidenum">
              <a:rPr lang="en-GB" sz="1200"/>
              <a:pPr/>
              <a:t>12</a:t>
            </a:fld>
            <a:endParaRPr lang="en-GB" sz="1200"/>
          </a:p>
        </p:txBody>
      </p:sp>
      <p:sp>
        <p:nvSpPr>
          <p:cNvPr id="61442" name="Rectangle 2"/>
          <p:cNvSpPr>
            <a:spLocks noGrp="1" noRot="1" noChangeAspect="1" noChangeArrowheads="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6476833-C748-C545-AB13-89BF5FF850DD}" type="slidenum">
              <a:rPr lang="it-IT" sz="1200"/>
              <a:pPr/>
              <a:t>18</a:t>
            </a:fld>
            <a:endParaRPr lang="it-IT" sz="1200"/>
          </a:p>
        </p:txBody>
      </p:sp>
      <p:sp>
        <p:nvSpPr>
          <p:cNvPr id="74755" name="Text Box 2"/>
          <p:cNvSpPr>
            <a:spLocks noGrp="1" noRot="1" noChangeAspect="1" noChangeArrowheads="1" noTextEdit="1"/>
          </p:cNvSpPr>
          <p:nvPr>
            <p:ph type="sldImg"/>
          </p:nvPr>
        </p:nvSpPr>
        <p:spPr>
          <a:xfrm>
            <a:off x="1141413" y="685800"/>
            <a:ext cx="4572000" cy="3429000"/>
          </a:xfrm>
          <a:ln/>
        </p:spPr>
      </p:sp>
      <p:sp>
        <p:nvSpPr>
          <p:cNvPr id="74756" name="Text Box 3"/>
          <p:cNvSpPr>
            <a:spLocks noGrp="1" noChangeArrowheads="1"/>
          </p:cNvSpPr>
          <p:nvPr>
            <p:ph type="body" idx="1"/>
          </p:nvPr>
        </p:nvSpPr>
        <p:spPr>
          <a:xfrm>
            <a:off x="912814" y="4343401"/>
            <a:ext cx="5030787" cy="4116388"/>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it-IT">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82796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5894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289588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35860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98906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58775" y="333375"/>
            <a:ext cx="6877050" cy="838200"/>
          </a:xfrm>
        </p:spPr>
        <p:txBody>
          <a:bodyPr/>
          <a:lstStyle/>
          <a:p>
            <a:r>
              <a:rPr lang="de-DE"/>
              <a:t>Titelmasterformat durch Klicken bearbeiten</a:t>
            </a:r>
          </a:p>
        </p:txBody>
      </p:sp>
      <p:sp>
        <p:nvSpPr>
          <p:cNvPr id="3" name="Textplatzhalter 2"/>
          <p:cNvSpPr>
            <a:spLocks noGrp="1"/>
          </p:cNvSpPr>
          <p:nvPr>
            <p:ph type="body" sz="half" idx="1"/>
          </p:nvPr>
        </p:nvSpPr>
        <p:spPr>
          <a:xfrm>
            <a:off x="250825" y="1449388"/>
            <a:ext cx="4243388" cy="49323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6613" y="1449388"/>
            <a:ext cx="4244975" cy="23891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6613" y="3990975"/>
            <a:ext cx="4244975" cy="23907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p:cNvSpPr>
            <a:spLocks noGrp="1" noChangeArrowheads="1"/>
          </p:cNvSpPr>
          <p:nvPr>
            <p:ph type="ftr" sz="quarter" idx="10"/>
          </p:nvPr>
        </p:nvSpPr>
        <p:spPr>
          <a:xfrm>
            <a:off x="358775" y="6510338"/>
            <a:ext cx="8534400" cy="231775"/>
          </a:xfrm>
          <a:prstGeom prst="rect">
            <a:avLst/>
          </a:prstGeom>
        </p:spPr>
        <p:txBody>
          <a:bodyPr/>
          <a:lstStyle>
            <a:lvl1pPr>
              <a:defRPr>
                <a:latin typeface="Times" charset="0"/>
                <a:ea typeface="+mn-ea"/>
                <a:cs typeface="+mn-cs"/>
              </a:defRPr>
            </a:lvl1pPr>
          </a:lstStyle>
          <a:p>
            <a:pPr>
              <a:defRPr/>
            </a:pPr>
            <a:endParaRPr lang="de-DE"/>
          </a:p>
        </p:txBody>
      </p:sp>
    </p:spTree>
    <p:extLst>
      <p:ext uri="{BB962C8B-B14F-4D97-AF65-F5344CB8AC3E}">
        <p14:creationId xmlns:p14="http://schemas.microsoft.com/office/powerpoint/2010/main" val="307261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30623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99927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79177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56243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93270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48756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166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06494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2" name="Rectangle 4"/>
          <p:cNvSpPr>
            <a:spLocks noGrp="1" noChangeArrowheads="1"/>
          </p:cNvSpPr>
          <p:nvPr>
            <p:ph type="dt" sz="half" idx="2"/>
          </p:nvPr>
        </p:nvSpPr>
        <p:spPr bwMode="auto">
          <a:xfrm>
            <a:off x="0" y="6553200"/>
            <a:ext cx="670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it-IT"/>
              <a:t>ICS &amp; Photon Colliders - PhD School on Accel. Phys. - INFN/LaSapienza - January 2019</a:t>
            </a:r>
            <a:endParaRPr lang="en-US"/>
          </a:p>
        </p:txBody>
      </p:sp>
      <p:pic>
        <p:nvPicPr>
          <p:cNvPr id="1029"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1600" y="0"/>
            <a:ext cx="1828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WordArt 16"/>
          <p:cNvSpPr>
            <a:spLocks noChangeArrowheads="1" noChangeShapeType="1" noTextEdit="1"/>
          </p:cNvSpPr>
          <p:nvPr/>
        </p:nvSpPr>
        <p:spPr bwMode="auto">
          <a:xfrm>
            <a:off x="6629400" y="152400"/>
            <a:ext cx="2362200" cy="457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it-IT" sz="3600" b="1" kern="10" normalizeH="1">
                <a:ln w="9525">
                  <a:round/>
                  <a:headEnd/>
                  <a:tailEnd/>
                </a:ln>
                <a:solidFill>
                  <a:srgbClr val="FF0000">
                    <a:alpha val="98038"/>
                  </a:srgbClr>
                </a:solidFill>
                <a:latin typeface="Times New Roman"/>
                <a:ea typeface="Times New Roman"/>
                <a:cs typeface="Times New Roman"/>
              </a:rPr>
              <a:t>PLASMON X</a:t>
            </a:r>
          </a:p>
        </p:txBody>
      </p:sp>
      <p:pic>
        <p:nvPicPr>
          <p:cNvPr id="1032"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62400" y="0"/>
            <a:ext cx="1600200" cy="584200"/>
          </a:xfrm>
          <a:prstGeom prst="rect">
            <a:avLst/>
          </a:prstGeom>
          <a:noFill/>
          <a:ln w="9525">
            <a:solidFill>
              <a:srgbClr val="E80000"/>
            </a:solidFill>
            <a:miter lim="800000"/>
            <a:headEnd/>
            <a:tailEnd/>
          </a:ln>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92501" r:id="rId1"/>
    <p:sldLayoutId id="2147492502" r:id="rId2"/>
    <p:sldLayoutId id="2147492503" r:id="rId3"/>
    <p:sldLayoutId id="2147492504" r:id="rId4"/>
    <p:sldLayoutId id="2147492505" r:id="rId5"/>
    <p:sldLayoutId id="2147492506" r:id="rId6"/>
    <p:sldLayoutId id="2147492507" r:id="rId7"/>
    <p:sldLayoutId id="2147492508" r:id="rId8"/>
    <p:sldLayoutId id="2147492509" r:id="rId9"/>
    <p:sldLayoutId id="2147492510" r:id="rId10"/>
    <p:sldLayoutId id="2147492511" r:id="rId11"/>
    <p:sldLayoutId id="2147492512" r:id="rId12"/>
    <p:sldLayoutId id="2147492513" r:id="rId13"/>
    <p:sldLayoutId id="2147492515" r:id="rId14"/>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luca.serafini@mi.infn.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8.emf"/><Relationship Id="rId5" Type="http://schemas.openxmlformats.org/officeDocument/2006/relationships/oleObject" Target="../embeddings/oleObject7.bin"/><Relationship Id="rId4" Type="http://schemas.openxmlformats.org/officeDocument/2006/relationships/image" Target="../media/image29.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4.png"/><Relationship Id="rId3" Type="http://schemas.openxmlformats.org/officeDocument/2006/relationships/notesSlide" Target="../notesSlides/notesSlide24.xml"/><Relationship Id="rId7" Type="http://schemas.openxmlformats.org/officeDocument/2006/relationships/oleObject" Target="../embeddings/oleObject9.bin"/><Relationship Id="rId12" Type="http://schemas.openxmlformats.org/officeDocument/2006/relationships/image" Target="../media/image58.emf"/><Relationship Id="rId17" Type="http://schemas.openxmlformats.org/officeDocument/2006/relationships/image" Target="../media/image490.png"/><Relationship Id="rId2" Type="http://schemas.openxmlformats.org/officeDocument/2006/relationships/slideLayout" Target="../slideLayouts/slideLayout7.xml"/><Relationship Id="rId16" Type="http://schemas.openxmlformats.org/officeDocument/2006/relationships/image" Target="../media/image480.png"/><Relationship Id="rId1" Type="http://schemas.openxmlformats.org/officeDocument/2006/relationships/vmlDrawing" Target="../drawings/vmlDrawing7.vml"/><Relationship Id="rId6" Type="http://schemas.openxmlformats.org/officeDocument/2006/relationships/image" Target="../media/image55.e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59.emf"/><Relationship Id="rId10" Type="http://schemas.openxmlformats.org/officeDocument/2006/relationships/image" Target="../media/image57.emf"/><Relationship Id="rId4" Type="http://schemas.openxmlformats.org/officeDocument/2006/relationships/image" Target="../media/image60.png"/><Relationship Id="rId9" Type="http://schemas.openxmlformats.org/officeDocument/2006/relationships/oleObject" Target="../embeddings/oleObject10.bin"/><Relationship Id="rId14"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1.wmf"/></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oleObject" Target="../embeddings/oleObject17.bin"/><Relationship Id="rId3" Type="http://schemas.openxmlformats.org/officeDocument/2006/relationships/notesSlide" Target="../notesSlides/notesSlide28.xml"/><Relationship Id="rId7" Type="http://schemas.openxmlformats.org/officeDocument/2006/relationships/image" Target="../media/image77.emf"/><Relationship Id="rId12" Type="http://schemas.openxmlformats.org/officeDocument/2006/relationships/image" Target="../media/image79.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oleObject" Target="../embeddings/oleObject16.bin"/><Relationship Id="rId5" Type="http://schemas.openxmlformats.org/officeDocument/2006/relationships/image" Target="../media/image76.emf"/><Relationship Id="rId15" Type="http://schemas.openxmlformats.org/officeDocument/2006/relationships/image" Target="../media/image4.png"/><Relationship Id="rId10" Type="http://schemas.openxmlformats.org/officeDocument/2006/relationships/image" Target="../media/image81.jpeg"/><Relationship Id="rId4" Type="http://schemas.openxmlformats.org/officeDocument/2006/relationships/oleObject" Target="../embeddings/oleObject13.bin"/><Relationship Id="rId9" Type="http://schemas.openxmlformats.org/officeDocument/2006/relationships/image" Target="../media/image78.emf"/><Relationship Id="rId14" Type="http://schemas.openxmlformats.org/officeDocument/2006/relationships/image" Target="../media/image80.e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86.emf"/><Relationship Id="rId18" Type="http://schemas.openxmlformats.org/officeDocument/2006/relationships/oleObject" Target="../embeddings/oleObject25.bin"/><Relationship Id="rId3" Type="http://schemas.openxmlformats.org/officeDocument/2006/relationships/notesSlide" Target="../notesSlides/notesSlide29.xml"/><Relationship Id="rId7" Type="http://schemas.openxmlformats.org/officeDocument/2006/relationships/image" Target="../media/image83.emf"/><Relationship Id="rId12" Type="http://schemas.openxmlformats.org/officeDocument/2006/relationships/oleObject" Target="../embeddings/oleObject22.bin"/><Relationship Id="rId17" Type="http://schemas.openxmlformats.org/officeDocument/2006/relationships/image" Target="../media/image88.emf"/><Relationship Id="rId2" Type="http://schemas.openxmlformats.org/officeDocument/2006/relationships/slideLayout" Target="../slideLayouts/slideLayout6.xml"/><Relationship Id="rId16" Type="http://schemas.openxmlformats.org/officeDocument/2006/relationships/oleObject" Target="../embeddings/oleObject24.bin"/><Relationship Id="rId20" Type="http://schemas.openxmlformats.org/officeDocument/2006/relationships/image" Target="../media/image4.png"/><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85.emf"/><Relationship Id="rId5" Type="http://schemas.openxmlformats.org/officeDocument/2006/relationships/image" Target="../media/image82.emf"/><Relationship Id="rId15" Type="http://schemas.openxmlformats.org/officeDocument/2006/relationships/image" Target="../media/image87.emf"/><Relationship Id="rId10" Type="http://schemas.openxmlformats.org/officeDocument/2006/relationships/oleObject" Target="../embeddings/oleObject21.bin"/><Relationship Id="rId19" Type="http://schemas.openxmlformats.org/officeDocument/2006/relationships/image" Target="../media/image89.emf"/><Relationship Id="rId4" Type="http://schemas.openxmlformats.org/officeDocument/2006/relationships/oleObject" Target="../embeddings/oleObject18.bin"/><Relationship Id="rId9" Type="http://schemas.openxmlformats.org/officeDocument/2006/relationships/image" Target="../media/image84.emf"/><Relationship Id="rId14" Type="http://schemas.openxmlformats.org/officeDocument/2006/relationships/oleObject" Target="../embeddings/oleObject23.bin"/></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1.tiff"/><Relationship Id="rId4" Type="http://schemas.openxmlformats.org/officeDocument/2006/relationships/image" Target="../media/image90.tif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png"/><Relationship Id="rId5" Type="http://schemas.openxmlformats.org/officeDocument/2006/relationships/image" Target="../media/image92.emf"/><Relationship Id="rId4" Type="http://schemas.openxmlformats.org/officeDocument/2006/relationships/oleObject" Target="../embeddings/oleObject26.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oleObject" Target="../embeddings/oleObject27.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3.png"/><Relationship Id="rId4" Type="http://schemas.openxmlformats.org/officeDocument/2006/relationships/oleObject" Target="file:///Users/lucaserafini/Desktop/Documento3!OLE_LINK2" TargetMode="Externa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6.wmf"/><Relationship Id="rId5" Type="http://schemas.openxmlformats.org/officeDocument/2006/relationships/oleObject" Target="../embeddings/oleObject29.bin"/><Relationship Id="rId4" Type="http://schemas.openxmlformats.org/officeDocument/2006/relationships/image" Target="../media/image95.wmf"/></Relationships>
</file>

<file path=ppt/slides/_rels/slide6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30.bin"/><Relationship Id="rId7" Type="http://schemas.openxmlformats.org/officeDocument/2006/relationships/oleObject" Target="../embeddings/oleObject32.bin"/><Relationship Id="rId12" Type="http://schemas.openxmlformats.org/officeDocument/2006/relationships/image" Target="../media/image101.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8.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33.bin"/></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4.png"/><Relationship Id="rId7" Type="http://schemas.openxmlformats.org/officeDocument/2006/relationships/image" Target="../media/image101.wmf"/><Relationship Id="rId12" Type="http://schemas.openxmlformats.org/officeDocument/2006/relationships/image" Target="../media/image103.e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6.bin"/><Relationship Id="rId11" Type="http://schemas.openxmlformats.org/officeDocument/2006/relationships/oleObject" Target="../embeddings/oleObject38.bin"/><Relationship Id="rId5" Type="http://schemas.openxmlformats.org/officeDocument/2006/relationships/image" Target="../media/image100.wmf"/><Relationship Id="rId10" Type="http://schemas.openxmlformats.org/officeDocument/2006/relationships/image" Target="../media/image104.tiff"/><Relationship Id="rId4" Type="http://schemas.openxmlformats.org/officeDocument/2006/relationships/oleObject" Target="../embeddings/oleObject35.bin"/><Relationship Id="rId9" Type="http://schemas.openxmlformats.org/officeDocument/2006/relationships/image" Target="../media/image102.e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33.xml"/><Relationship Id="rId7" Type="http://schemas.openxmlformats.org/officeDocument/2006/relationships/image" Target="../media/image108.jp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05.wmf"/><Relationship Id="rId5" Type="http://schemas.openxmlformats.org/officeDocument/2006/relationships/oleObject" Target="../embeddings/oleObject39.bin"/><Relationship Id="rId4" Type="http://schemas.openxmlformats.org/officeDocument/2006/relationships/image" Target="../media/image107.jpg"/><Relationship Id="rId9" Type="http://schemas.openxmlformats.org/officeDocument/2006/relationships/image" Target="../media/image106.wmf"/></Relationships>
</file>

<file path=ppt/slides/_rels/slide64.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comments" Target="../comments/comment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35.xml"/><Relationship Id="rId7" Type="http://schemas.openxmlformats.org/officeDocument/2006/relationships/image" Target="../media/image113.emf"/><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2.bin"/><Relationship Id="rId11" Type="http://schemas.openxmlformats.org/officeDocument/2006/relationships/image" Target="../media/image115.emf"/><Relationship Id="rId5" Type="http://schemas.openxmlformats.org/officeDocument/2006/relationships/image" Target="../media/image112.e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114.emf"/></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file:///Users/lucaserafini/Desktop/Documento3!OLE_LINK4" TargetMode="External"/><Relationship Id="rId5" Type="http://schemas.openxmlformats.org/officeDocument/2006/relationships/image" Target="../media/image15.png"/><Relationship Id="rId4" Type="http://schemas.openxmlformats.org/officeDocument/2006/relationships/oleObject" Target="file:///Users/lucaserafini/Desktop/Documento3!OLE_LINK3"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oleObject" Target="../embeddings/oleObject49.bin"/><Relationship Id="rId18" Type="http://schemas.openxmlformats.org/officeDocument/2006/relationships/image" Target="../media/image124.emf"/><Relationship Id="rId3" Type="http://schemas.openxmlformats.org/officeDocument/2006/relationships/notesSlide" Target="../notesSlides/notesSlide37.xml"/><Relationship Id="rId7" Type="http://schemas.openxmlformats.org/officeDocument/2006/relationships/oleObject" Target="../embeddings/oleObject46.bin"/><Relationship Id="rId12" Type="http://schemas.openxmlformats.org/officeDocument/2006/relationships/image" Target="../media/image121.emf"/><Relationship Id="rId17" Type="http://schemas.openxmlformats.org/officeDocument/2006/relationships/oleObject" Target="../embeddings/oleObject51.bin"/><Relationship Id="rId2" Type="http://schemas.openxmlformats.org/officeDocument/2006/relationships/slideLayout" Target="../slideLayouts/slideLayout6.xml"/><Relationship Id="rId16" Type="http://schemas.openxmlformats.org/officeDocument/2006/relationships/image" Target="../media/image123.emf"/><Relationship Id="rId1" Type="http://schemas.openxmlformats.org/officeDocument/2006/relationships/vmlDrawing" Target="../drawings/vmlDrawing17.vml"/><Relationship Id="rId6" Type="http://schemas.openxmlformats.org/officeDocument/2006/relationships/image" Target="../media/image118.e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0.bin"/><Relationship Id="rId10" Type="http://schemas.openxmlformats.org/officeDocument/2006/relationships/image" Target="../media/image120.emf"/><Relationship Id="rId19" Type="http://schemas.openxmlformats.org/officeDocument/2006/relationships/image" Target="../media/image125.emf"/><Relationship Id="rId4" Type="http://schemas.openxmlformats.org/officeDocument/2006/relationships/image" Target="../media/image4.png"/><Relationship Id="rId9" Type="http://schemas.openxmlformats.org/officeDocument/2006/relationships/oleObject" Target="../embeddings/oleObject47.bin"/><Relationship Id="rId14" Type="http://schemas.openxmlformats.org/officeDocument/2006/relationships/image" Target="../media/image122.emf"/></Relationships>
</file>

<file path=ppt/slides/_rels/slide71.xml.rels><?xml version="1.0" encoding="UTF-8" standalone="yes"?>
<Relationships xmlns="http://schemas.openxmlformats.org/package/2006/relationships"><Relationship Id="rId8" Type="http://schemas.openxmlformats.org/officeDocument/2006/relationships/image" Target="../media/image127.emf"/><Relationship Id="rId13" Type="http://schemas.openxmlformats.org/officeDocument/2006/relationships/oleObject" Target="../embeddings/oleObject56.bin"/><Relationship Id="rId3" Type="http://schemas.openxmlformats.org/officeDocument/2006/relationships/notesSlide" Target="../notesSlides/notesSlide38.xml"/><Relationship Id="rId7" Type="http://schemas.openxmlformats.org/officeDocument/2006/relationships/oleObject" Target="../embeddings/oleObject53.bin"/><Relationship Id="rId12" Type="http://schemas.openxmlformats.org/officeDocument/2006/relationships/image" Target="../media/image129.emf"/><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26.emf"/><Relationship Id="rId11" Type="http://schemas.openxmlformats.org/officeDocument/2006/relationships/oleObject" Target="../embeddings/oleObject55.bin"/><Relationship Id="rId5" Type="http://schemas.openxmlformats.org/officeDocument/2006/relationships/oleObject" Target="../embeddings/oleObject52.bin"/><Relationship Id="rId10" Type="http://schemas.openxmlformats.org/officeDocument/2006/relationships/image" Target="../media/image128.emf"/><Relationship Id="rId4" Type="http://schemas.openxmlformats.org/officeDocument/2006/relationships/image" Target="../media/image4.png"/><Relationship Id="rId9" Type="http://schemas.openxmlformats.org/officeDocument/2006/relationships/oleObject" Target="../embeddings/oleObject54.bin"/><Relationship Id="rId14" Type="http://schemas.openxmlformats.org/officeDocument/2006/relationships/image" Target="../media/image130.emf"/></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135.emf"/><Relationship Id="rId3" Type="http://schemas.openxmlformats.org/officeDocument/2006/relationships/notesSlide" Target="../notesSlides/notesSlide39.xml"/><Relationship Id="rId7" Type="http://schemas.openxmlformats.org/officeDocument/2006/relationships/image" Target="../media/image132.emf"/><Relationship Id="rId12" Type="http://schemas.openxmlformats.org/officeDocument/2006/relationships/oleObject" Target="../embeddings/oleObject61.bin"/><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58.bin"/><Relationship Id="rId11" Type="http://schemas.openxmlformats.org/officeDocument/2006/relationships/image" Target="../media/image134.emf"/><Relationship Id="rId5" Type="http://schemas.openxmlformats.org/officeDocument/2006/relationships/image" Target="../media/image131.e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133.emf"/><Relationship Id="rId14" Type="http://schemas.openxmlformats.org/officeDocument/2006/relationships/image" Target="../media/image4.png"/></Relationships>
</file>

<file path=ppt/slides/_rels/slide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0.xml"/><Relationship Id="rId7" Type="http://schemas.openxmlformats.org/officeDocument/2006/relationships/image" Target="../media/image137.emf"/><Relationship Id="rId12" Type="http://schemas.openxmlformats.org/officeDocument/2006/relationships/image" Target="../media/image139.emf"/><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63.bin"/><Relationship Id="rId11" Type="http://schemas.openxmlformats.org/officeDocument/2006/relationships/oleObject" Target="../embeddings/oleObject65.bin"/><Relationship Id="rId5" Type="http://schemas.openxmlformats.org/officeDocument/2006/relationships/image" Target="../media/image136.emf"/><Relationship Id="rId10" Type="http://schemas.openxmlformats.org/officeDocument/2006/relationships/image" Target="../media/image138.emf"/><Relationship Id="rId4" Type="http://schemas.openxmlformats.org/officeDocument/2006/relationships/oleObject" Target="../embeddings/oleObject62.bin"/><Relationship Id="rId9" Type="http://schemas.openxmlformats.org/officeDocument/2006/relationships/oleObject" Target="../embeddings/oleObject64.bin"/></Relationships>
</file>

<file path=ppt/slides/_rels/slide74.xml.rels><?xml version="1.0" encoding="UTF-8" standalone="yes"?>
<Relationships xmlns="http://schemas.openxmlformats.org/package/2006/relationships"><Relationship Id="rId8" Type="http://schemas.openxmlformats.org/officeDocument/2006/relationships/image" Target="../media/image141.emf"/><Relationship Id="rId13" Type="http://schemas.openxmlformats.org/officeDocument/2006/relationships/oleObject" Target="../embeddings/oleObject70.bin"/><Relationship Id="rId3" Type="http://schemas.openxmlformats.org/officeDocument/2006/relationships/notesSlide" Target="../notesSlides/notesSlide41.xml"/><Relationship Id="rId7" Type="http://schemas.openxmlformats.org/officeDocument/2006/relationships/oleObject" Target="../embeddings/oleObject67.bin"/><Relationship Id="rId12" Type="http://schemas.openxmlformats.org/officeDocument/2006/relationships/image" Target="../media/image142.emf"/><Relationship Id="rId2" Type="http://schemas.openxmlformats.org/officeDocument/2006/relationships/slideLayout" Target="../slideLayouts/slideLayout6.xml"/><Relationship Id="rId16" Type="http://schemas.openxmlformats.org/officeDocument/2006/relationships/image" Target="../media/image144.emf"/><Relationship Id="rId1" Type="http://schemas.openxmlformats.org/officeDocument/2006/relationships/vmlDrawing" Target="../drawings/vmlDrawing21.vml"/><Relationship Id="rId6" Type="http://schemas.openxmlformats.org/officeDocument/2006/relationships/image" Target="../media/image4.png"/><Relationship Id="rId11" Type="http://schemas.openxmlformats.org/officeDocument/2006/relationships/oleObject" Target="../embeddings/oleObject69.bin"/><Relationship Id="rId5" Type="http://schemas.openxmlformats.org/officeDocument/2006/relationships/image" Target="../media/image140.emf"/><Relationship Id="rId15" Type="http://schemas.openxmlformats.org/officeDocument/2006/relationships/oleObject" Target="../embeddings/oleObject71.bin"/><Relationship Id="rId10" Type="http://schemas.openxmlformats.org/officeDocument/2006/relationships/image" Target="../media/image122.emf"/><Relationship Id="rId4" Type="http://schemas.openxmlformats.org/officeDocument/2006/relationships/oleObject" Target="../embeddings/oleObject66.bin"/><Relationship Id="rId9" Type="http://schemas.openxmlformats.org/officeDocument/2006/relationships/oleObject" Target="../embeddings/oleObject68.bin"/><Relationship Id="rId14" Type="http://schemas.openxmlformats.org/officeDocument/2006/relationships/image" Target="../media/image143.emf"/></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48.emf"/><Relationship Id="rId18" Type="http://schemas.openxmlformats.org/officeDocument/2006/relationships/oleObject" Target="../embeddings/oleObject78.bin"/><Relationship Id="rId3" Type="http://schemas.openxmlformats.org/officeDocument/2006/relationships/notesSlide" Target="../notesSlides/notesSlide42.xml"/><Relationship Id="rId21" Type="http://schemas.openxmlformats.org/officeDocument/2006/relationships/image" Target="../media/image144.emf"/><Relationship Id="rId7" Type="http://schemas.openxmlformats.org/officeDocument/2006/relationships/image" Target="../media/image149.png"/><Relationship Id="rId12" Type="http://schemas.openxmlformats.org/officeDocument/2006/relationships/oleObject" Target="../embeddings/oleObject75.bin"/><Relationship Id="rId17" Type="http://schemas.openxmlformats.org/officeDocument/2006/relationships/image" Target="../media/image142.emf"/><Relationship Id="rId2" Type="http://schemas.openxmlformats.org/officeDocument/2006/relationships/slideLayout" Target="../slideLayouts/slideLayout6.xml"/><Relationship Id="rId16" Type="http://schemas.openxmlformats.org/officeDocument/2006/relationships/oleObject" Target="../embeddings/oleObject77.bin"/><Relationship Id="rId20" Type="http://schemas.openxmlformats.org/officeDocument/2006/relationships/oleObject" Target="../embeddings/oleObject79.bin"/><Relationship Id="rId1" Type="http://schemas.openxmlformats.org/officeDocument/2006/relationships/vmlDrawing" Target="../drawings/vmlDrawing22.vml"/><Relationship Id="rId6" Type="http://schemas.openxmlformats.org/officeDocument/2006/relationships/image" Target="../media/image145.emf"/><Relationship Id="rId11" Type="http://schemas.openxmlformats.org/officeDocument/2006/relationships/image" Target="../media/image147.emf"/><Relationship Id="rId5" Type="http://schemas.openxmlformats.org/officeDocument/2006/relationships/oleObject" Target="../embeddings/oleObject72.bin"/><Relationship Id="rId15" Type="http://schemas.openxmlformats.org/officeDocument/2006/relationships/image" Target="../media/image122.emf"/><Relationship Id="rId10" Type="http://schemas.openxmlformats.org/officeDocument/2006/relationships/oleObject" Target="../embeddings/oleObject74.bin"/><Relationship Id="rId19" Type="http://schemas.openxmlformats.org/officeDocument/2006/relationships/image" Target="../media/image143.emf"/><Relationship Id="rId4" Type="http://schemas.openxmlformats.org/officeDocument/2006/relationships/image" Target="../media/image4.png"/><Relationship Id="rId9" Type="http://schemas.openxmlformats.org/officeDocument/2006/relationships/image" Target="../media/image146.emf"/><Relationship Id="rId14" Type="http://schemas.openxmlformats.org/officeDocument/2006/relationships/oleObject" Target="../embeddings/oleObject76.bin"/></Relationships>
</file>

<file path=ppt/slides/_rels/slide7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3.xml"/><Relationship Id="rId7" Type="http://schemas.openxmlformats.org/officeDocument/2006/relationships/image" Target="../media/image151.emf"/><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81.bin"/><Relationship Id="rId5" Type="http://schemas.openxmlformats.org/officeDocument/2006/relationships/image" Target="../media/image150.emf"/><Relationship Id="rId4" Type="http://schemas.openxmlformats.org/officeDocument/2006/relationships/oleObject" Target="../embeddings/oleObject80.bin"/><Relationship Id="rId9" Type="http://schemas.openxmlformats.org/officeDocument/2006/relationships/image" Target="../media/image152.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image" Target="../media/image157.emf"/><Relationship Id="rId18" Type="http://schemas.openxmlformats.org/officeDocument/2006/relationships/image" Target="../media/image880.png"/><Relationship Id="rId3" Type="http://schemas.openxmlformats.org/officeDocument/2006/relationships/image" Target="../media/image4.png"/><Relationship Id="rId7" Type="http://schemas.openxmlformats.org/officeDocument/2006/relationships/image" Target="../media/image154.emf"/><Relationship Id="rId12" Type="http://schemas.openxmlformats.org/officeDocument/2006/relationships/oleObject" Target="../embeddings/oleObject86.bin"/><Relationship Id="rId17" Type="http://schemas.openxmlformats.org/officeDocument/2006/relationships/image" Target="../media/image159.emf"/><Relationship Id="rId2" Type="http://schemas.openxmlformats.org/officeDocument/2006/relationships/slideLayout" Target="../slideLayouts/slideLayout7.xml"/><Relationship Id="rId16" Type="http://schemas.openxmlformats.org/officeDocument/2006/relationships/oleObject" Target="../embeddings/oleObject88.bin"/><Relationship Id="rId1" Type="http://schemas.openxmlformats.org/officeDocument/2006/relationships/vmlDrawing" Target="../drawings/vmlDrawing24.vml"/><Relationship Id="rId6" Type="http://schemas.openxmlformats.org/officeDocument/2006/relationships/oleObject" Target="../embeddings/oleObject83.bin"/><Relationship Id="rId11" Type="http://schemas.openxmlformats.org/officeDocument/2006/relationships/image" Target="../media/image156.emf"/><Relationship Id="rId5" Type="http://schemas.openxmlformats.org/officeDocument/2006/relationships/image" Target="../media/image153.emf"/><Relationship Id="rId15" Type="http://schemas.openxmlformats.org/officeDocument/2006/relationships/image" Target="../media/image158.e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155.emf"/><Relationship Id="rId14" Type="http://schemas.openxmlformats.org/officeDocument/2006/relationships/oleObject" Target="../embeddings/oleObject87.bin"/></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79.xml.rels><?xml version="1.0" encoding="UTF-8" standalone="yes"?>
<Relationships xmlns="http://schemas.openxmlformats.org/package/2006/relationships"><Relationship Id="rId8" Type="http://schemas.openxmlformats.org/officeDocument/2006/relationships/image" Target="../media/image162.emf"/><Relationship Id="rId13" Type="http://schemas.openxmlformats.org/officeDocument/2006/relationships/oleObject" Target="../embeddings/oleObject93.bin"/><Relationship Id="rId18" Type="http://schemas.openxmlformats.org/officeDocument/2006/relationships/image" Target="../media/image167.emf"/><Relationship Id="rId3" Type="http://schemas.openxmlformats.org/officeDocument/2006/relationships/notesSlide" Target="../notesSlides/notesSlide45.xml"/><Relationship Id="rId7" Type="http://schemas.openxmlformats.org/officeDocument/2006/relationships/oleObject" Target="../embeddings/oleObject90.bin"/><Relationship Id="rId12" Type="http://schemas.openxmlformats.org/officeDocument/2006/relationships/image" Target="../media/image164.emf"/><Relationship Id="rId17" Type="http://schemas.openxmlformats.org/officeDocument/2006/relationships/oleObject" Target="../embeddings/oleObject95.bin"/><Relationship Id="rId2" Type="http://schemas.openxmlformats.org/officeDocument/2006/relationships/slideLayout" Target="../slideLayouts/slideLayout6.xml"/><Relationship Id="rId16" Type="http://schemas.openxmlformats.org/officeDocument/2006/relationships/image" Target="../media/image166.emf"/><Relationship Id="rId20" Type="http://schemas.openxmlformats.org/officeDocument/2006/relationships/image" Target="../media/image168.emf"/><Relationship Id="rId1" Type="http://schemas.openxmlformats.org/officeDocument/2006/relationships/vmlDrawing" Target="../drawings/vmlDrawing25.vml"/><Relationship Id="rId6" Type="http://schemas.openxmlformats.org/officeDocument/2006/relationships/image" Target="../media/image4.png"/><Relationship Id="rId11" Type="http://schemas.openxmlformats.org/officeDocument/2006/relationships/oleObject" Target="../embeddings/oleObject92.bin"/><Relationship Id="rId5" Type="http://schemas.openxmlformats.org/officeDocument/2006/relationships/image" Target="../media/image161.emf"/><Relationship Id="rId15" Type="http://schemas.openxmlformats.org/officeDocument/2006/relationships/oleObject" Target="../embeddings/oleObject94.bin"/><Relationship Id="rId10" Type="http://schemas.openxmlformats.org/officeDocument/2006/relationships/image" Target="../media/image163.emf"/><Relationship Id="rId19" Type="http://schemas.openxmlformats.org/officeDocument/2006/relationships/oleObject" Target="../embeddings/oleObject96.bin"/><Relationship Id="rId4" Type="http://schemas.openxmlformats.org/officeDocument/2006/relationships/oleObject" Target="../embeddings/oleObject89.bin"/><Relationship Id="rId9" Type="http://schemas.openxmlformats.org/officeDocument/2006/relationships/oleObject" Target="../embeddings/oleObject91.bin"/><Relationship Id="rId14" Type="http://schemas.openxmlformats.org/officeDocument/2006/relationships/image" Target="../media/image165.em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7.png"/><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8" Type="http://schemas.openxmlformats.org/officeDocument/2006/relationships/image" Target="../media/image1520.png"/><Relationship Id="rId3" Type="http://schemas.openxmlformats.org/officeDocument/2006/relationships/image" Target="../media/image4.png"/><Relationship Id="rId7"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500.png"/><Relationship Id="rId5" Type="http://schemas.openxmlformats.org/officeDocument/2006/relationships/image" Target="../media/image1490.png"/><Relationship Id="rId4" Type="http://schemas.openxmlformats.org/officeDocument/2006/relationships/image" Target="../media/image148.png"/><Relationship Id="rId9" Type="http://schemas.openxmlformats.org/officeDocument/2006/relationships/image" Target="../media/image184.png"/></Relationships>
</file>

<file path=ppt/slides/_rels/slide81.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4.png"/><Relationship Id="rId7" Type="http://schemas.openxmlformats.org/officeDocument/2006/relationships/image" Target="../media/image1040.png"/><Relationship Id="rId12" Type="http://schemas.openxmlformats.org/officeDocument/2006/relationships/image" Target="../media/image1090.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30.png"/><Relationship Id="rId11" Type="http://schemas.openxmlformats.org/officeDocument/2006/relationships/image" Target="../media/image170.emf"/><Relationship Id="rId5" Type="http://schemas.openxmlformats.org/officeDocument/2006/relationships/image" Target="../media/image1020.png"/><Relationship Id="rId10" Type="http://schemas.openxmlformats.org/officeDocument/2006/relationships/image" Target="../media/image1070.png"/><Relationship Id="rId4" Type="http://schemas.openxmlformats.org/officeDocument/2006/relationships/image" Target="../media/image1010.png"/><Relationship Id="rId9" Type="http://schemas.openxmlformats.org/officeDocument/2006/relationships/image" Target="../media/image1060.pn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4.png"/><Relationship Id="rId7" Type="http://schemas.openxmlformats.org/officeDocument/2006/relationships/image" Target="../media/image1040.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030.png"/><Relationship Id="rId5" Type="http://schemas.openxmlformats.org/officeDocument/2006/relationships/image" Target="../media/image1020.png"/><Relationship Id="rId10" Type="http://schemas.openxmlformats.org/officeDocument/2006/relationships/image" Target="../media/image171.emf"/><Relationship Id="rId4" Type="http://schemas.openxmlformats.org/officeDocument/2006/relationships/image" Target="../media/image1010.png"/><Relationship Id="rId9" Type="http://schemas.openxmlformats.org/officeDocument/2006/relationships/image" Target="../media/image1110.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30469" y="116632"/>
            <a:ext cx="8806027" cy="1008112"/>
          </a:xfrm>
        </p:spPr>
        <p:txBody>
          <a:bodyPr/>
          <a:lstStyle/>
          <a:p>
            <a:r>
              <a:rPr lang="en-US" sz="2800" b="1" i="1">
                <a:solidFill>
                  <a:srgbClr val="FF0000"/>
                </a:solidFill>
                <a:latin typeface="Times" charset="0"/>
                <a:ea typeface="ＭＳ Ｐゴシック" charset="0"/>
                <a:cs typeface="ＭＳ Ｐゴシック" charset="0"/>
              </a:rPr>
              <a:t>Sorgenti di Radiazione Thomson/Compton e</a:t>
            </a:r>
            <a:br>
              <a:rPr lang="en-US" sz="2800" b="1" i="1">
                <a:solidFill>
                  <a:srgbClr val="FF0000"/>
                </a:solidFill>
                <a:latin typeface="Times" charset="0"/>
                <a:ea typeface="ＭＳ Ｐゴシック" charset="0"/>
                <a:cs typeface="ＭＳ Ｐゴシック" charset="0"/>
              </a:rPr>
            </a:br>
            <a:r>
              <a:rPr lang="en-US" sz="2800" b="1" i="1">
                <a:solidFill>
                  <a:srgbClr val="FF0000"/>
                </a:solidFill>
                <a:latin typeface="Times" charset="0"/>
                <a:ea typeface="ＭＳ Ｐゴシック" charset="0"/>
                <a:cs typeface="ＭＳ Ｐゴシック" charset="0"/>
              </a:rPr>
              <a:t>Collisori Fotonici</a:t>
            </a:r>
            <a:endParaRPr lang="en-US" sz="2800" b="1" i="1">
              <a:solidFill>
                <a:srgbClr val="FF0000"/>
              </a:solidFill>
              <a:latin typeface="Helvetica" charset="0"/>
              <a:ea typeface="ＭＳ Ｐゴシック" charset="0"/>
              <a:cs typeface="ＭＳ Ｐゴシック" charset="0"/>
            </a:endParaRPr>
          </a:p>
        </p:txBody>
      </p:sp>
      <p:sp>
        <p:nvSpPr>
          <p:cNvPr id="30724" name="Rectangle 13"/>
          <p:cNvSpPr>
            <a:spLocks noChangeArrowheads="1"/>
          </p:cNvSpPr>
          <p:nvPr/>
        </p:nvSpPr>
        <p:spPr bwMode="auto">
          <a:xfrm>
            <a:off x="338481" y="3024808"/>
            <a:ext cx="8424936" cy="292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Overview of Compton Sources and Applications</a:t>
            </a:r>
          </a:p>
          <a:p>
            <a:pPr marL="342900" indent="-342900" eaLnBrk="1" hangingPunct="1">
              <a:lnSpc>
                <a:spcPct val="120000"/>
              </a:lnSpc>
              <a:spcBef>
                <a:spcPct val="20000"/>
              </a:spcBef>
              <a:buFont typeface="Arial" charset="0"/>
              <a:buChar char="•"/>
            </a:pPr>
            <a:r>
              <a:rPr lang="en-US" b="1"/>
              <a:t>Linear Quantum Theory of Inverse Compton Scattering of Beams and Paradigms for Compton Sources</a:t>
            </a:r>
          </a:p>
          <a:p>
            <a:pPr marL="342900" indent="-342900" eaLnBrk="1" hangingPunct="1">
              <a:lnSpc>
                <a:spcPct val="120000"/>
              </a:lnSpc>
              <a:spcBef>
                <a:spcPct val="20000"/>
              </a:spcBef>
              <a:buFont typeface="Arial" charset="0"/>
              <a:buChar char="•"/>
            </a:pPr>
            <a:r>
              <a:rPr lang="en-US" b="1">
                <a:solidFill>
                  <a:srgbClr val="0000FF"/>
                </a:solidFill>
              </a:rPr>
              <a:t>Sources of secondary beams using photons (electron-positron pairs, muon pairs): the large recoil regime towards ultra-low emittance muon beams</a:t>
            </a:r>
            <a:endParaRPr lang="en-US" b="1">
              <a:solidFill>
                <a:srgbClr val="FF6600"/>
              </a:solidFill>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Text Box 4"/>
          <p:cNvSpPr txBox="1">
            <a:spLocks noChangeArrowheads="1"/>
          </p:cNvSpPr>
          <p:nvPr/>
        </p:nvSpPr>
        <p:spPr bwMode="auto">
          <a:xfrm>
            <a:off x="230469" y="1209526"/>
            <a:ext cx="864096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a:t>
            </a:r>
          </a:p>
          <a:p>
            <a:pPr algn="ctr"/>
            <a:r>
              <a:rPr lang="en-US" sz="1800" i="1">
                <a:hlinkClick r:id="rId4"/>
              </a:rPr>
              <a:t>luca.serafini@mi.infn.it</a:t>
            </a:r>
            <a:endParaRPr lang="en-US" sz="1800" i="1"/>
          </a:p>
          <a:p>
            <a:pPr algn="ctr"/>
            <a:r>
              <a:rPr lang="en-US" sz="1800" i="1"/>
              <a:t>also thanks to V. Petrillo, F. Broggi, A. Bacci, A.R. Rossi, I. Drebot, C. Curatolo, M. Rossetti</a:t>
            </a:r>
          </a:p>
        </p:txBody>
      </p:sp>
      <p:sp>
        <p:nvSpPr>
          <p:cNvPr id="8" name="Rectangle 2"/>
          <p:cNvSpPr txBox="1">
            <a:spLocks noChangeArrowheads="1"/>
          </p:cNvSpPr>
          <p:nvPr/>
        </p:nvSpPr>
        <p:spPr bwMode="auto">
          <a:xfrm>
            <a:off x="1979712" y="2204864"/>
            <a:ext cx="4824536" cy="72008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it-IT" sz="2800" b="1" i="1">
                <a:solidFill>
                  <a:schemeClr val="tx1"/>
                </a:solidFill>
                <a:latin typeface="Times" charset="0"/>
                <a:ea typeface="ＭＳ Ｐゴシック" charset="0"/>
                <a:cs typeface="ＭＳ Ｐゴシック" charset="0"/>
              </a:rPr>
              <a:t>Seminar Outline</a:t>
            </a:r>
            <a:endParaRPr lang="en-US" sz="2800" b="1" i="1">
              <a:solidFill>
                <a:schemeClr val="tx1"/>
              </a:solidFill>
              <a:latin typeface="Helvetic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3"/>
          <p:cNvSpPr>
            <a:spLocks noChangeArrowheads="1"/>
          </p:cNvSpPr>
          <p:nvPr/>
        </p:nvSpPr>
        <p:spPr bwMode="auto">
          <a:xfrm>
            <a:off x="179512" y="1628800"/>
            <a:ext cx="8839200" cy="489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New Generation of </a:t>
            </a:r>
            <a:r>
              <a:rPr lang="en-US" b="1" i="1">
                <a:solidFill>
                  <a:srgbClr val="008000"/>
                </a:solidFill>
              </a:rPr>
              <a:t>X/</a:t>
            </a:r>
            <a:r>
              <a:rPr lang="en-US" b="1" i="1">
                <a:solidFill>
                  <a:srgbClr val="008000"/>
                </a:solidFill>
                <a:latin typeface="Symbol" charset="2"/>
                <a:cs typeface="Symbol" charset="2"/>
              </a:rPr>
              <a:t>g</a:t>
            </a:r>
            <a:r>
              <a:rPr lang="en-US" b="1">
                <a:solidFill>
                  <a:srgbClr val="008000"/>
                </a:solidFill>
              </a:rPr>
              <a:t> ray beams via electron-photon beam collisions for advanced applications in medicine/biology-material science/cultural heritage/national security </a:t>
            </a:r>
            <a:r>
              <a:rPr lang="en-US" b="1" i="1">
                <a:solidFill>
                  <a:srgbClr val="008000"/>
                </a:solidFill>
              </a:rPr>
              <a:t>and</a:t>
            </a:r>
            <a:r>
              <a:rPr lang="en-US" b="1">
                <a:solidFill>
                  <a:srgbClr val="008000"/>
                </a:solidFill>
              </a:rPr>
              <a:t> fundamental research in nuclear physics and high energy physics (</a:t>
            </a:r>
            <a:r>
              <a:rPr lang="en-US" b="1" i="1">
                <a:solidFill>
                  <a:srgbClr val="008000"/>
                </a:solidFill>
              </a:rPr>
              <a:t>e-</a:t>
            </a:r>
            <a:r>
              <a:rPr lang="en-US" b="1" i="1">
                <a:solidFill>
                  <a:srgbClr val="008000"/>
                </a:solidFill>
                <a:latin typeface="Symbol" charset="2"/>
                <a:cs typeface="Symbol" charset="2"/>
              </a:rPr>
              <a:t>g</a:t>
            </a:r>
            <a:r>
              <a:rPr lang="en-US" b="1">
                <a:solidFill>
                  <a:srgbClr val="008000"/>
                </a:solidFill>
              </a:rPr>
              <a:t>, </a:t>
            </a:r>
            <a:r>
              <a:rPr lang="en-US" b="1" i="1">
                <a:solidFill>
                  <a:srgbClr val="008000"/>
                </a:solidFill>
                <a:latin typeface="Symbol" charset="2"/>
                <a:cs typeface="Symbol" charset="2"/>
              </a:rPr>
              <a:t>g</a:t>
            </a:r>
            <a:r>
              <a:rPr lang="en-US" b="1">
                <a:solidFill>
                  <a:srgbClr val="008000"/>
                </a:solidFill>
              </a:rPr>
              <a:t>-</a:t>
            </a:r>
            <a:r>
              <a:rPr lang="en-US" b="1" i="1">
                <a:solidFill>
                  <a:srgbClr val="008000"/>
                </a:solidFill>
                <a:latin typeface="Symbol" charset="2"/>
                <a:cs typeface="Symbol" charset="2"/>
              </a:rPr>
              <a:t>g</a:t>
            </a:r>
            <a:r>
              <a:rPr lang="en-US" b="1">
                <a:solidFill>
                  <a:srgbClr val="008000"/>
                </a:solidFill>
              </a:rPr>
              <a:t> colliders, pol. </a:t>
            </a:r>
            <a:r>
              <a:rPr lang="en-US" b="1" i="1">
                <a:solidFill>
                  <a:srgbClr val="008000"/>
                </a:solidFill>
              </a:rPr>
              <a:t>e</a:t>
            </a:r>
            <a:r>
              <a:rPr lang="en-US" b="1" i="1" baseline="30000">
                <a:solidFill>
                  <a:srgbClr val="008000"/>
                </a:solidFill>
              </a:rPr>
              <a:t>+</a:t>
            </a:r>
            <a:r>
              <a:rPr lang="en-US" b="1">
                <a:solidFill>
                  <a:srgbClr val="008000"/>
                </a:solidFill>
              </a:rPr>
              <a:t> beams, hadron. physics, etc)</a:t>
            </a:r>
          </a:p>
          <a:p>
            <a:pPr marL="342900" indent="-342900" eaLnBrk="1" hangingPunct="1">
              <a:lnSpc>
                <a:spcPct val="120000"/>
              </a:lnSpc>
              <a:spcBef>
                <a:spcPct val="20000"/>
              </a:spcBef>
              <a:buFont typeface="Arial" charset="0"/>
              <a:buChar char="•"/>
            </a:pPr>
            <a:r>
              <a:rPr lang="en-US" b="1"/>
              <a:t>Inverse Compton Sources (ICS) are e</a:t>
            </a:r>
            <a:r>
              <a:rPr lang="en-US" b="1" baseline="30000"/>
              <a:t>-</a:t>
            </a:r>
            <a:r>
              <a:rPr lang="en-US" b="1"/>
              <a:t>/photon colliders aimed at producing secondary beams of photons</a:t>
            </a:r>
          </a:p>
          <a:p>
            <a:pPr marL="342900" indent="-342900" eaLnBrk="1" hangingPunct="1">
              <a:lnSpc>
                <a:spcPct val="120000"/>
              </a:lnSpc>
              <a:spcBef>
                <a:spcPct val="20000"/>
              </a:spcBef>
              <a:buFont typeface="Arial" charset="0"/>
              <a:buChar char="•"/>
            </a:pPr>
            <a:r>
              <a:rPr lang="en-US" b="1">
                <a:solidFill>
                  <a:srgbClr val="0000FF"/>
                </a:solidFill>
              </a:rPr>
              <a:t>Several Test-Facilities world-wide: after a decade of machine test&amp;development we are entering the era of User Facilities in </a:t>
            </a:r>
            <a:r>
              <a:rPr lang="en-US" b="1" i="1">
                <a:solidFill>
                  <a:srgbClr val="0000FF"/>
                </a:solidFill>
              </a:rPr>
              <a:t>X</a:t>
            </a:r>
            <a:r>
              <a:rPr lang="en-US" b="1">
                <a:solidFill>
                  <a:srgbClr val="0000FF"/>
                </a:solidFill>
              </a:rPr>
              <a:t>-ray imaging and </a:t>
            </a:r>
            <a:r>
              <a:rPr lang="en-US" b="1" i="1">
                <a:solidFill>
                  <a:srgbClr val="0000FF"/>
                </a:solidFill>
                <a:latin typeface="Symbol" charset="2"/>
                <a:cs typeface="Symbol" charset="2"/>
              </a:rPr>
              <a:t>g</a:t>
            </a:r>
            <a:r>
              <a:rPr lang="en-US" b="1">
                <a:solidFill>
                  <a:srgbClr val="0000FF"/>
                </a:solidFill>
              </a:rPr>
              <a:t>-ray Nuclear Physics and Photonics</a:t>
            </a:r>
          </a:p>
        </p:txBody>
      </p:sp>
    </p:spTree>
    <p:extLst>
      <p:ext uri="{BB962C8B-B14F-4D97-AF65-F5344CB8AC3E}">
        <p14:creationId xmlns:p14="http://schemas.microsoft.com/office/powerpoint/2010/main" val="287851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grpSp>
        <p:nvGrpSpPr>
          <p:cNvPr id="12" name="Gruppo 11"/>
          <p:cNvGrpSpPr/>
          <p:nvPr/>
        </p:nvGrpSpPr>
        <p:grpSpPr>
          <a:xfrm>
            <a:off x="179512" y="1700808"/>
            <a:ext cx="8839200" cy="4464496"/>
            <a:chOff x="179512" y="1700808"/>
            <a:chExt cx="8839200" cy="4464496"/>
          </a:xfrm>
        </p:grpSpPr>
        <p:sp>
          <p:nvSpPr>
            <p:cNvPr id="13" name="Rectangle 13"/>
            <p:cNvSpPr>
              <a:spLocks noChangeArrowheads="1"/>
            </p:cNvSpPr>
            <p:nvPr/>
          </p:nvSpPr>
          <p:spPr bwMode="auto">
            <a:xfrm>
              <a:off x="179512" y="1700808"/>
              <a:ext cx="88392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Hadronic Physics was the original motivation for Compton back-scattering experiments (cfr. Ladon at INFN-LNF, Graal at ESRF, etc): single photon per bunch collision at energies &gt; 50 MeV with tagging  (quite popular decades ago)</a:t>
              </a:r>
            </a:p>
          </p:txBody>
        </p:sp>
        <p:pic>
          <p:nvPicPr>
            <p:cNvPr id="14" name="Immagine 5" descr="20 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855418"/>
              <a:ext cx="3312368" cy="2309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Rectangle 13"/>
          <p:cNvSpPr>
            <a:spLocks noChangeArrowheads="1"/>
          </p:cNvSpPr>
          <p:nvPr/>
        </p:nvSpPr>
        <p:spPr bwMode="auto">
          <a:xfrm>
            <a:off x="125288" y="3573016"/>
            <a:ext cx="8839200" cy="3024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t>Recent Proposals (</a:t>
            </a:r>
            <a:r>
              <a:rPr lang="en-US" sz="1800" b="1" i="1"/>
              <a:t>R.Hajima et al., PRAB 19, 020702, 2016 </a:t>
            </a:r>
            <a:r>
              <a:rPr lang="en-US" b="1"/>
              <a:t>) for high flux (5000 / s) GeV photons using FELs and 7 GeV e</a:t>
            </a:r>
            <a:r>
              <a:rPr lang="en-US" b="1" baseline="30000"/>
              <a:t>-</a:t>
            </a:r>
            <a:r>
              <a:rPr lang="en-US" b="1"/>
              <a:t> E.R.L.</a:t>
            </a:r>
          </a:p>
          <a:p>
            <a:pPr marL="342900" indent="-342900" eaLnBrk="1" hangingPunct="1">
              <a:lnSpc>
                <a:spcPct val="120000"/>
              </a:lnSpc>
              <a:spcBef>
                <a:spcPct val="20000"/>
              </a:spcBef>
              <a:buFont typeface="Arial" charset="0"/>
              <a:buChar char="•"/>
            </a:pPr>
            <a:r>
              <a:rPr lang="en-US" b="1">
                <a:solidFill>
                  <a:srgbClr val="0000FF"/>
                </a:solidFill>
              </a:rPr>
              <a:t>Combination at this Lab (CERN,  SPS and LHC) of TeV-class proton beams and (possible) X-ray FELs  ⇒ TeV-class photons (the role in beam-beam collisions of beam phase space quality on TeV photon spectra and fluxes (100 / s))</a:t>
            </a:r>
          </a:p>
        </p:txBody>
      </p:sp>
    </p:spTree>
    <p:extLst>
      <p:ext uri="{BB962C8B-B14F-4D97-AF65-F5344CB8AC3E}">
        <p14:creationId xmlns:p14="http://schemas.microsoft.com/office/powerpoint/2010/main" val="19948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screen"/>
          <a:srcRect/>
          <a:stretch>
            <a:fillRect/>
          </a:stretch>
        </p:blipFill>
        <p:spPr bwMode="auto">
          <a:xfrm>
            <a:off x="899592" y="908720"/>
            <a:ext cx="7416824" cy="4827437"/>
          </a:xfrm>
          <a:prstGeom prst="rect">
            <a:avLst/>
          </a:prstGeom>
          <a:ln>
            <a:noFill/>
          </a:ln>
          <a:effectLst>
            <a:outerShdw blurRad="292100" dist="139700" dir="2700000" algn="tl" rotWithShape="0">
              <a:srgbClr val="333333">
                <a:alpha val="65000"/>
              </a:srgbClr>
            </a:outerShdw>
          </a:effectLst>
        </p:spPr>
      </p:pic>
      <p:sp>
        <p:nvSpPr>
          <p:cNvPr id="5" name="Rectangle 2"/>
          <p:cNvSpPr/>
          <p:nvPr/>
        </p:nvSpPr>
        <p:spPr>
          <a:xfrm>
            <a:off x="35496" y="6217567"/>
            <a:ext cx="9108504" cy="307777"/>
          </a:xfrm>
          <a:prstGeom prst="rect">
            <a:avLst/>
          </a:prstGeom>
        </p:spPr>
        <p:txBody>
          <a:bodyPr wrap="square">
            <a:spAutoFit/>
          </a:bodyPr>
          <a:lstStyle/>
          <a:p>
            <a:r>
              <a:rPr lang="en-GB" sz="1400" dirty="0"/>
              <a:t>From </a:t>
            </a:r>
            <a:r>
              <a:rPr lang="en-GB" sz="1400" b="1" dirty="0"/>
              <a:t>THOMX </a:t>
            </a:r>
            <a:r>
              <a:rPr lang="en-GB" sz="1400" dirty="0"/>
              <a:t>Conceptual Design Report, </a:t>
            </a:r>
            <a:r>
              <a:rPr lang="en-GB" sz="1400" dirty="0" err="1"/>
              <a:t>A.Variola</a:t>
            </a:r>
            <a:r>
              <a:rPr lang="en-GB" sz="1400" dirty="0"/>
              <a:t>, </a:t>
            </a:r>
            <a:r>
              <a:rPr lang="en-GB" sz="1400" dirty="0" err="1"/>
              <a:t>A.Loulergue</a:t>
            </a:r>
            <a:r>
              <a:rPr lang="en-GB" sz="1400" dirty="0"/>
              <a:t>, </a:t>
            </a:r>
            <a:r>
              <a:rPr lang="en-GB" sz="1400" dirty="0" err="1"/>
              <a:t>F.Zomer</a:t>
            </a:r>
            <a:r>
              <a:rPr lang="en-GB" sz="1400" dirty="0"/>
              <a:t>, LAL RT 09/28, SOLEIL/SOU-RA-2678, 2010</a:t>
            </a:r>
          </a:p>
        </p:txBody>
      </p:sp>
      <p:sp>
        <p:nvSpPr>
          <p:cNvPr id="6" name="Title 3"/>
          <p:cNvSpPr>
            <a:spLocks noGrp="1"/>
          </p:cNvSpPr>
          <p:nvPr>
            <p:ph type="title"/>
          </p:nvPr>
        </p:nvSpPr>
        <p:spPr>
          <a:xfrm>
            <a:off x="1259632" y="138336"/>
            <a:ext cx="6804248" cy="914400"/>
          </a:xfrm>
        </p:spPr>
        <p:txBody>
          <a:bodyPr/>
          <a:lstStyle/>
          <a:p>
            <a:r>
              <a:rPr lang="en-GB" sz="3200" dirty="0"/>
              <a:t>Existing and planned Thomson sources</a:t>
            </a:r>
          </a:p>
        </p:txBody>
      </p:sp>
      <p:sp>
        <p:nvSpPr>
          <p:cNvPr id="3" name="CasellaDiTesto 2"/>
          <p:cNvSpPr txBox="1"/>
          <p:nvPr/>
        </p:nvSpPr>
        <p:spPr>
          <a:xfrm>
            <a:off x="971600" y="5733256"/>
            <a:ext cx="7135387" cy="461665"/>
          </a:xfrm>
          <a:prstGeom prst="rect">
            <a:avLst/>
          </a:prstGeom>
          <a:noFill/>
        </p:spPr>
        <p:txBody>
          <a:bodyPr wrap="none" rtlCol="0">
            <a:spAutoFit/>
          </a:bodyPr>
          <a:lstStyle/>
          <a:p>
            <a:r>
              <a:rPr lang="it-IT"/>
              <a:t>STAR (Calabria)	Linac   20-100   10</a:t>
            </a:r>
            <a:r>
              <a:rPr lang="it-IT" baseline="30000"/>
              <a:t>11</a:t>
            </a:r>
            <a:r>
              <a:rPr lang="it-IT"/>
              <a:t> (100 Hz)  18</a:t>
            </a:r>
          </a:p>
        </p:txBody>
      </p:sp>
      <p:sp>
        <p:nvSpPr>
          <p:cNvPr id="8"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382881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electron-photon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Tree>
    <p:extLst>
      <p:ext uri="{BB962C8B-B14F-4D97-AF65-F5344CB8AC3E}">
        <p14:creationId xmlns:p14="http://schemas.microsoft.com/office/powerpoint/2010/main" val="154076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307"/>
            <a:ext cx="9144000" cy="5336021"/>
          </a:xfrm>
          <a:prstGeom prst="rect">
            <a:avLst/>
          </a:prstGeom>
        </p:spPr>
      </p:pic>
      <p:pic>
        <p:nvPicPr>
          <p:cNvPr id="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6" name="Rettangolo 6"/>
          <p:cNvSpPr/>
          <p:nvPr/>
        </p:nvSpPr>
        <p:spPr>
          <a:xfrm>
            <a:off x="1547970" y="116632"/>
            <a:ext cx="5184576" cy="978729"/>
          </a:xfrm>
          <a:prstGeom prst="rect">
            <a:avLst/>
          </a:prstGeom>
        </p:spPr>
        <p:txBody>
          <a:bodyPr wrap="square">
            <a:spAutoFit/>
          </a:bodyPr>
          <a:lstStyle/>
          <a:p>
            <a:pPr eaLnBrk="1" hangingPunct="1">
              <a:lnSpc>
                <a:spcPct val="120000"/>
              </a:lnSpc>
              <a:spcBef>
                <a:spcPct val="20000"/>
              </a:spcBef>
            </a:pPr>
            <a:r>
              <a:rPr lang="en-US" b="1">
                <a:solidFill>
                  <a:srgbClr val="0000FF"/>
                </a:solidFill>
              </a:rPr>
              <a:t>MariX/BriXS Program at Universita’ degli Studi di Milano and INFN</a:t>
            </a:r>
          </a:p>
        </p:txBody>
      </p:sp>
      <p:sp>
        <p:nvSpPr>
          <p:cNvPr id="7" name="Text Box 6"/>
          <p:cNvSpPr txBox="1">
            <a:spLocks noChangeArrowheads="1"/>
          </p:cNvSpPr>
          <p:nvPr/>
        </p:nvSpPr>
        <p:spPr bwMode="auto">
          <a:xfrm>
            <a:off x="7038707" y="6488113"/>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Tree>
    <p:extLst>
      <p:ext uri="{BB962C8B-B14F-4D97-AF65-F5344CB8AC3E}">
        <p14:creationId xmlns:p14="http://schemas.microsoft.com/office/powerpoint/2010/main" val="16576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6" name="Immagine 2" descr="Untitled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812087" cy="584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98308" name="CasellaDiTesto 2"/>
          <p:cNvSpPr txBox="1">
            <a:spLocks noChangeArrowheads="1"/>
          </p:cNvSpPr>
          <p:nvPr/>
        </p:nvSpPr>
        <p:spPr bwMode="auto">
          <a:xfrm>
            <a:off x="395288" y="4221163"/>
            <a:ext cx="2416175" cy="157003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Compact machine</a:t>
            </a:r>
          </a:p>
          <a:p>
            <a:r>
              <a:rPr lang="it-IT"/>
              <a:t>10x10 m</a:t>
            </a:r>
            <a:r>
              <a:rPr lang="it-IT" baseline="30000"/>
              <a:t>2</a:t>
            </a:r>
          </a:p>
          <a:p>
            <a:r>
              <a:rPr lang="it-IT"/>
              <a:t>In operation since</a:t>
            </a:r>
          </a:p>
          <a:p>
            <a:r>
              <a:rPr lang="it-IT"/>
              <a:t>early 2015</a:t>
            </a:r>
            <a:endParaRPr lang="it-IT" baseline="30000"/>
          </a:p>
        </p:txBody>
      </p:sp>
      <p:sp>
        <p:nvSpPr>
          <p:cNvPr id="6" name="Rettangolo 5"/>
          <p:cNvSpPr/>
          <p:nvPr/>
        </p:nvSpPr>
        <p:spPr>
          <a:xfrm>
            <a:off x="899592" y="97468"/>
            <a:ext cx="7992888"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An ICS based </a:t>
            </a:r>
            <a:r>
              <a:rPr lang="en-US" b="1" i="1">
                <a:solidFill>
                  <a:srgbClr val="0000FF"/>
                </a:solidFill>
              </a:rPr>
              <a:t>X</a:t>
            </a:r>
            <a:r>
              <a:rPr lang="en-US" b="1">
                <a:solidFill>
                  <a:srgbClr val="0000FF"/>
                </a:solidFill>
              </a:rPr>
              <a:t>-ray User Facility in operation in Germany</a:t>
            </a:r>
          </a:p>
        </p:txBody>
      </p:sp>
    </p:spTree>
    <p:extLst>
      <p:ext uri="{BB962C8B-B14F-4D97-AF65-F5344CB8AC3E}">
        <p14:creationId xmlns:p14="http://schemas.microsoft.com/office/powerpoint/2010/main" val="408035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CasellaDiTesto 1"/>
          <p:cNvSpPr txBox="1">
            <a:spLocks noChangeArrowheads="1"/>
          </p:cNvSpPr>
          <p:nvPr/>
        </p:nvSpPr>
        <p:spPr bwMode="auto">
          <a:xfrm>
            <a:off x="251520" y="5661025"/>
            <a:ext cx="4603945" cy="46166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5</a:t>
            </a:r>
            <a:r>
              <a:rPr lang="it-IT" baseline="30000"/>
              <a:t>.</a:t>
            </a:r>
            <a:r>
              <a:rPr lang="it-IT"/>
              <a:t>10</a:t>
            </a:r>
            <a:r>
              <a:rPr lang="it-IT" baseline="30000"/>
              <a:t>10</a:t>
            </a:r>
            <a:r>
              <a:rPr lang="it-IT"/>
              <a:t> ph/sec with 20 mA</a:t>
            </a:r>
          </a:p>
        </p:txBody>
      </p:sp>
      <p:sp>
        <p:nvSpPr>
          <p:cNvPr id="3" name="CasellaDiTesto 2"/>
          <p:cNvSpPr txBox="1"/>
          <p:nvPr/>
        </p:nvSpPr>
        <p:spPr>
          <a:xfrm>
            <a:off x="6156176" y="2060848"/>
            <a:ext cx="1363925" cy="461665"/>
          </a:xfrm>
          <a:prstGeom prst="rect">
            <a:avLst/>
          </a:prstGeom>
          <a:noFill/>
        </p:spPr>
        <p:txBody>
          <a:bodyPr wrap="none" rtlCol="0">
            <a:spAutoFit/>
          </a:bodyPr>
          <a:lstStyle/>
          <a:p>
            <a:r>
              <a:rPr lang="it-IT"/>
              <a:t>measured</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275123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0"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CasellaDiTesto 1"/>
          <p:cNvSpPr txBox="1">
            <a:spLocks noChangeArrowheads="1"/>
          </p:cNvSpPr>
          <p:nvPr/>
        </p:nvSpPr>
        <p:spPr bwMode="auto">
          <a:xfrm>
            <a:off x="250825" y="5661025"/>
            <a:ext cx="4605338" cy="46196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5</a:t>
            </a:r>
            <a:r>
              <a:rPr lang="it-IT" baseline="30000"/>
              <a:t>.</a:t>
            </a:r>
            <a:r>
              <a:rPr lang="it-IT"/>
              <a:t>10</a:t>
            </a:r>
            <a:r>
              <a:rPr lang="it-IT" baseline="30000"/>
              <a:t>10</a:t>
            </a:r>
            <a:r>
              <a:rPr lang="it-IT"/>
              <a:t> ph/sec with 20 mA</a:t>
            </a:r>
          </a:p>
        </p:txBody>
      </p:sp>
      <p:sp>
        <p:nvSpPr>
          <p:cNvPr id="99332"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99333" name="CasellaDiTesto 2"/>
          <p:cNvSpPr txBox="1">
            <a:spLocks noChangeArrowheads="1"/>
          </p:cNvSpPr>
          <p:nvPr/>
        </p:nvSpPr>
        <p:spPr bwMode="auto">
          <a:xfrm>
            <a:off x="6156325" y="2060575"/>
            <a:ext cx="1363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a:t>
            </a:r>
          </a:p>
        </p:txBody>
      </p:sp>
      <p:pic>
        <p:nvPicPr>
          <p:cNvPr id="2" name="Immagin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68760"/>
            <a:ext cx="5416872" cy="4206465"/>
          </a:xfrm>
          <a:prstGeom prst="rect">
            <a:avLst/>
          </a:prstGeom>
        </p:spPr>
      </p:pic>
    </p:spTree>
    <p:extLst>
      <p:ext uri="{BB962C8B-B14F-4D97-AF65-F5344CB8AC3E}">
        <p14:creationId xmlns:p14="http://schemas.microsoft.com/office/powerpoint/2010/main" val="315320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76200" y="1443892"/>
            <a:ext cx="6007968"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FFFF"/>
              </a:buClr>
              <a:buSzPct val="100000"/>
              <a:buFont typeface="Arial" charset="0"/>
              <a:buNone/>
            </a:pPr>
            <a:r>
              <a:rPr lang="en-GB">
                <a:solidFill>
                  <a:srgbClr val="3366FF"/>
                </a:solidFill>
                <a:latin typeface="Arial" charset="0"/>
                <a:cs typeface="Arial" charset="0"/>
              </a:rPr>
              <a:t>Conventional X-ray tube for mammography</a:t>
            </a:r>
          </a:p>
          <a:p>
            <a:pPr>
              <a:buClr>
                <a:srgbClr val="FFFFFF"/>
              </a:buClr>
              <a:buSzPct val="100000"/>
            </a:pPr>
            <a:r>
              <a:rPr lang="it-IT">
                <a:solidFill>
                  <a:srgbClr val="3366FF"/>
                </a:solidFill>
                <a:latin typeface="Arial" charset="0"/>
                <a:cs typeface="Arial" charset="0"/>
              </a:rPr>
              <a:t>Spatial resolution ~100 </a:t>
            </a:r>
            <a:r>
              <a:rPr lang="it-IT">
                <a:solidFill>
                  <a:srgbClr val="3366FF"/>
                </a:solidFill>
                <a:latin typeface="Symbol" charset="0"/>
                <a:cs typeface="Arial" charset="0"/>
              </a:rPr>
              <a:t>m</a:t>
            </a:r>
            <a:r>
              <a:rPr lang="it-IT">
                <a:solidFill>
                  <a:srgbClr val="3366FF"/>
                </a:solidFill>
                <a:latin typeface="Arial" charset="0"/>
                <a:cs typeface="Arial" charset="0"/>
              </a:rPr>
              <a:t>m</a:t>
            </a:r>
          </a:p>
          <a:p>
            <a:pPr>
              <a:buClr>
                <a:srgbClr val="FFFFFF"/>
              </a:buClr>
              <a:buSzPct val="100000"/>
            </a:pPr>
            <a:r>
              <a:rPr lang="it-IT">
                <a:solidFill>
                  <a:srgbClr val="3366FF"/>
                </a:solidFill>
                <a:latin typeface="Arial" charset="0"/>
                <a:cs typeface="Arial" charset="0"/>
              </a:rPr>
              <a:t>High Flux ~10</a:t>
            </a:r>
            <a:r>
              <a:rPr lang="it-IT" baseline="30000">
                <a:solidFill>
                  <a:srgbClr val="3366FF"/>
                </a:solidFill>
                <a:latin typeface="Arial" charset="0"/>
                <a:cs typeface="Arial" charset="0"/>
              </a:rPr>
              <a:t>7</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/(mm</a:t>
            </a:r>
            <a:r>
              <a:rPr lang="it-IT" baseline="30000">
                <a:solidFill>
                  <a:srgbClr val="3366FF"/>
                </a:solidFill>
                <a:latin typeface="Arial" charset="0"/>
                <a:cs typeface="Arial" charset="0"/>
              </a:rPr>
              <a:t>2</a:t>
            </a:r>
            <a:r>
              <a:rPr lang="it-IT">
                <a:solidFill>
                  <a:srgbClr val="3366FF"/>
                </a:solidFill>
                <a:latin typeface="Arial" charset="0"/>
                <a:cs typeface="Arial" charset="0"/>
              </a:rPr>
              <a:t>s) equivalent to ~5</a:t>
            </a:r>
            <a:r>
              <a:rPr lang="it-IT" baseline="30000">
                <a:solidFill>
                  <a:srgbClr val="3366FF"/>
                </a:solidFill>
                <a:latin typeface="Arial" charset="0"/>
                <a:cs typeface="Arial" charset="0"/>
              </a:rPr>
              <a:t>.</a:t>
            </a:r>
            <a:r>
              <a:rPr lang="it-IT">
                <a:solidFill>
                  <a:srgbClr val="3366FF"/>
                </a:solidFill>
                <a:latin typeface="Arial" charset="0"/>
                <a:cs typeface="Arial" charset="0"/>
              </a:rPr>
              <a:t>10</a:t>
            </a:r>
            <a:r>
              <a:rPr lang="it-IT" baseline="30000">
                <a:solidFill>
                  <a:srgbClr val="3366FF"/>
                </a:solidFill>
                <a:latin typeface="Arial" charset="0"/>
                <a:cs typeface="Arial" charset="0"/>
              </a:rPr>
              <a:t>11</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/s over 20x20 cm</a:t>
            </a:r>
            <a:r>
              <a:rPr lang="it-IT" baseline="30000">
                <a:solidFill>
                  <a:srgbClr val="3366FF"/>
                </a:solidFill>
                <a:latin typeface="Arial" charset="0"/>
                <a:cs typeface="Arial" charset="0"/>
              </a:rPr>
              <a:t>2</a:t>
            </a:r>
            <a:r>
              <a:rPr lang="it-IT">
                <a:solidFill>
                  <a:srgbClr val="3366FF"/>
                </a:solidFill>
                <a:latin typeface="Arial" charset="0"/>
                <a:cs typeface="Arial" charset="0"/>
              </a:rPr>
              <a:t> area.</a:t>
            </a:r>
            <a:endParaRPr lang="en-GB">
              <a:solidFill>
                <a:srgbClr val="3366FF"/>
              </a:solidFill>
              <a:latin typeface="Arial" charset="0"/>
              <a:cs typeface="Arial" charset="0"/>
            </a:endParaRPr>
          </a:p>
        </p:txBody>
      </p:sp>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04" y="1149549"/>
            <a:ext cx="3048000" cy="170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aphicFrame>
        <p:nvGraphicFramePr>
          <p:cNvPr id="73730" name="Object 2"/>
          <p:cNvGraphicFramePr>
            <a:graphicFrameLocks noChangeAspect="1"/>
          </p:cNvGraphicFramePr>
          <p:nvPr>
            <p:extLst>
              <p:ext uri="{D42A27DB-BD31-4B8C-83A1-F6EECF244321}">
                <p14:modId xmlns:p14="http://schemas.microsoft.com/office/powerpoint/2010/main" val="889819686"/>
              </p:ext>
            </p:extLst>
          </p:nvPr>
        </p:nvGraphicFramePr>
        <p:xfrm>
          <a:off x="3276600" y="3505200"/>
          <a:ext cx="2362200" cy="1749425"/>
        </p:xfrm>
        <a:graphic>
          <a:graphicData uri="http://schemas.openxmlformats.org/presentationml/2006/ole">
            <mc:AlternateContent xmlns:mc="http://schemas.openxmlformats.org/markup-compatibility/2006">
              <mc:Choice xmlns:v="urn:schemas-microsoft-com:vml" Requires="v">
                <p:oleObj spid="_x0000_s1198404" name="Documento" r:id="rId5" imgW="7350369" imgH="4982308" progId="Word.Document.8">
                  <p:embed/>
                </p:oleObj>
              </mc:Choice>
              <mc:Fallback>
                <p:oleObj name="Documento" r:id="rId5" imgW="7350369" imgH="498230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68329" b="65367"/>
                      <a:stretch>
                        <a:fillRect/>
                      </a:stretch>
                    </p:blipFill>
                    <p:spPr bwMode="auto">
                      <a:xfrm>
                        <a:off x="3276600" y="3505200"/>
                        <a:ext cx="2362200" cy="1749425"/>
                      </a:xfrm>
                      <a:prstGeom prst="rect">
                        <a:avLst/>
                      </a:prstGeom>
                      <a:noFill/>
                      <a:effectLst/>
                      <a:extLst>
                        <a:ext uri="{909E8E84-426E-40dd-AFC4-6F175D3DCCD1}">
                          <a14:hiddenFill xmlns="" xmlns:a14="http://schemas.microsoft.com/office/drawing/2010/main">
                            <a:blipFill dpi="0" rotWithShape="0">
                              <a:blip/>
                              <a:srcRect r="68329" b="65367"/>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3733" name="Group 5"/>
          <p:cNvGrpSpPr>
            <a:grpSpLocks/>
          </p:cNvGrpSpPr>
          <p:nvPr/>
        </p:nvGrpSpPr>
        <p:grpSpPr bwMode="auto">
          <a:xfrm>
            <a:off x="295275" y="3429000"/>
            <a:ext cx="2673350" cy="2667000"/>
            <a:chOff x="3710" y="1920"/>
            <a:chExt cx="1684" cy="1680"/>
          </a:xfrm>
        </p:grpSpPr>
        <p:pic>
          <p:nvPicPr>
            <p:cNvPr id="737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1920"/>
              <a:ext cx="1506" cy="1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3737" name="Line 7"/>
            <p:cNvSpPr>
              <a:spLocks noChangeShapeType="1"/>
            </p:cNvSpPr>
            <p:nvPr/>
          </p:nvSpPr>
          <p:spPr bwMode="auto">
            <a:xfrm>
              <a:off x="3984" y="2400"/>
              <a:ext cx="1" cy="288"/>
            </a:xfrm>
            <a:prstGeom prst="line">
              <a:avLst/>
            </a:prstGeom>
            <a:noFill/>
            <a:ln w="9360">
              <a:solidFill>
                <a:srgbClr val="FF0000"/>
              </a:solidFill>
              <a:miter lim="800000"/>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73738" name="Text Box 8"/>
            <p:cNvSpPr txBox="1">
              <a:spLocks noChangeArrowheads="1"/>
            </p:cNvSpPr>
            <p:nvPr/>
          </p:nvSpPr>
          <p:spPr bwMode="auto">
            <a:xfrm>
              <a:off x="3710" y="2448"/>
              <a:ext cx="33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0000"/>
                </a:buClr>
                <a:buSzPct val="100000"/>
                <a:buFont typeface="Arial" charset="0"/>
                <a:buNone/>
              </a:pPr>
              <a:r>
                <a:rPr lang="en-GB" sz="1000">
                  <a:solidFill>
                    <a:srgbClr val="FF0000"/>
                  </a:solidFill>
                  <a:latin typeface="Arial" charset="0"/>
                  <a:cs typeface="Arial" charset="0"/>
                </a:rPr>
                <a:t>65 cm</a:t>
              </a:r>
            </a:p>
          </p:txBody>
        </p:sp>
      </p:grpSp>
      <p:pic>
        <p:nvPicPr>
          <p:cNvPr id="73734" name="Picture 9" descr="ab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048000"/>
            <a:ext cx="3352800" cy="258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5" name="Rectangle 10"/>
          <p:cNvSpPr>
            <a:spLocks noChangeArrowheads="1"/>
          </p:cNvSpPr>
          <p:nvPr/>
        </p:nvSpPr>
        <p:spPr bwMode="auto">
          <a:xfrm>
            <a:off x="762000" y="116632"/>
            <a:ext cx="7696200" cy="13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ctr"/>
          <a:lstStyle/>
          <a:p>
            <a:pPr eaLnBrk="1" hangingPunct="1"/>
            <a:r>
              <a:rPr lang="it-IT" sz="2800" b="1">
                <a:solidFill>
                  <a:srgbClr val="009900"/>
                </a:solidFill>
                <a:latin typeface="Lucida Sans Unicode" charset="0"/>
              </a:rPr>
              <a:t>Great example of Radio-logical imaging applied to mass screening over population: mammography</a:t>
            </a:r>
            <a:endParaRPr lang="en-US" sz="2800">
              <a:solidFill>
                <a:srgbClr val="009900"/>
              </a:solidFill>
              <a:latin typeface="Lucida Sans Unicode" charset="0"/>
            </a:endParaRPr>
          </a:p>
        </p:txBody>
      </p:sp>
      <p:pic>
        <p:nvPicPr>
          <p:cNvPr id="11" name="Immagine 2" descr="infn-new.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Connettore 2 2"/>
          <p:cNvCxnSpPr/>
          <p:nvPr/>
        </p:nvCxnSpPr>
        <p:spPr>
          <a:xfrm flipH="1">
            <a:off x="5410200" y="5105400"/>
            <a:ext cx="1981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CasellaDiTesto 3"/>
          <p:cNvSpPr txBox="1"/>
          <p:nvPr/>
        </p:nvSpPr>
        <p:spPr>
          <a:xfrm>
            <a:off x="2971800" y="5638800"/>
            <a:ext cx="6019800" cy="1200329"/>
          </a:xfrm>
          <a:prstGeom prst="rect">
            <a:avLst/>
          </a:prstGeom>
          <a:noFill/>
        </p:spPr>
        <p:txBody>
          <a:bodyPr wrap="square" rtlCol="0">
            <a:spAutoFit/>
          </a:bodyPr>
          <a:lstStyle/>
          <a:p>
            <a:r>
              <a:rPr lang="it-IT" sz="1800" b="1" i="1"/>
              <a:t>Low energy photons in the spectrum are absorbed by tissue, delivering radiation dose without bringing informations to detector. Risk of inducing secondary tumors increases without increasing the benefit of detecting early tumors</a:t>
            </a:r>
          </a:p>
        </p:txBody>
      </p:sp>
      <p:sp>
        <p:nvSpPr>
          <p:cNvPr id="20" name="CasellaDiTesto 6"/>
          <p:cNvSpPr txBox="1">
            <a:spLocks noChangeArrowheads="1"/>
          </p:cNvSpPr>
          <p:nvPr/>
        </p:nvSpPr>
        <p:spPr bwMode="auto">
          <a:xfrm>
            <a:off x="6155432" y="3212976"/>
            <a:ext cx="1296888" cy="1631216"/>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Absent in</a:t>
            </a:r>
          </a:p>
          <a:p>
            <a:r>
              <a:rPr lang="it-IT" sz="2000" b="1" i="1"/>
              <a:t>Thomson</a:t>
            </a:r>
          </a:p>
          <a:p>
            <a:r>
              <a:rPr lang="it-IT" sz="2000" b="1" i="1"/>
              <a:t>Source</a:t>
            </a:r>
          </a:p>
          <a:p>
            <a:r>
              <a:rPr lang="it-IT" sz="2000" b="1" i="1"/>
              <a:t>X-ray</a:t>
            </a:r>
          </a:p>
          <a:p>
            <a:r>
              <a:rPr lang="it-IT" sz="2000" b="1" i="1"/>
              <a:t>spectrum!</a:t>
            </a:r>
          </a:p>
        </p:txBody>
      </p:sp>
    </p:spTree>
    <p:extLst>
      <p:ext uri="{BB962C8B-B14F-4D97-AF65-F5344CB8AC3E}">
        <p14:creationId xmlns:p14="http://schemas.microsoft.com/office/powerpoint/2010/main" val="133580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1"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066800"/>
            <a:ext cx="1576388" cy="4860925"/>
          </a:xfrm>
          <a:prstGeom prst="rect">
            <a:avLst/>
          </a:prstGeom>
          <a:noFill/>
          <a:extLst>
            <a:ext uri="{909E8E84-426E-40dd-AFC4-6F175D3DCCD1}">
              <a14:hiddenFill xmlns="" xmlns:a14="http://schemas.microsoft.com/office/drawing/2010/main">
                <a:solidFill>
                  <a:srgbClr val="FFFFFF"/>
                </a:solidFill>
              </a14:hiddenFill>
            </a:ext>
          </a:extLst>
        </p:spPr>
      </p:pic>
      <p:pic>
        <p:nvPicPr>
          <p:cNvPr id="127181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557338" cy="4860925"/>
          </a:xfrm>
          <a:prstGeom prst="rect">
            <a:avLst/>
          </a:prstGeom>
          <a:noFill/>
          <a:extLst>
            <a:ext uri="{909E8E84-426E-40dd-AFC4-6F175D3DCCD1}">
              <a14:hiddenFill xmlns="" xmlns:a14="http://schemas.microsoft.com/office/drawing/2010/main">
                <a:solidFill>
                  <a:srgbClr val="FFFFFF"/>
                </a:solidFill>
              </a14:hiddenFill>
            </a:ext>
          </a:extLst>
        </p:spPr>
      </p:pic>
      <p:sp>
        <p:nvSpPr>
          <p:cNvPr id="1271813" name="Text Box 1029"/>
          <p:cNvSpPr txBox="1">
            <a:spLocks noChangeArrowheads="1"/>
          </p:cNvSpPr>
          <p:nvPr/>
        </p:nvSpPr>
        <p:spPr bwMode="auto">
          <a:xfrm>
            <a:off x="2298700" y="5918200"/>
            <a:ext cx="4062029"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3 cm thick in vitro human breast tissue</a:t>
            </a:r>
            <a:endParaRPr lang="en-US" sz="1600">
              <a:solidFill>
                <a:srgbClr val="FFFF66"/>
              </a:solidFill>
              <a:latin typeface="Times New Roman" charset="0"/>
            </a:endParaRPr>
          </a:p>
        </p:txBody>
      </p:sp>
      <p:sp>
        <p:nvSpPr>
          <p:cNvPr id="1271814" name="Text Box 1030"/>
          <p:cNvSpPr txBox="1">
            <a:spLocks noChangeArrowheads="1"/>
          </p:cNvSpPr>
          <p:nvPr/>
        </p:nvSpPr>
        <p:spPr bwMode="auto">
          <a:xfrm>
            <a:off x="7050088" y="2005013"/>
            <a:ext cx="1947862" cy="10699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a) SR digital image</a:t>
            </a:r>
          </a:p>
          <a:p>
            <a:r>
              <a:rPr lang="en-US" sz="1600">
                <a:latin typeface="Comic Sans MS" charset="0"/>
              </a:rPr>
              <a:t>Energy 17 keV</a:t>
            </a:r>
          </a:p>
          <a:p>
            <a:r>
              <a:rPr lang="en-US" sz="1600">
                <a:latin typeface="Comic Sans MS" charset="0"/>
              </a:rPr>
              <a:t>Scan step 100 mm</a:t>
            </a:r>
          </a:p>
          <a:p>
            <a:r>
              <a:rPr lang="en-US" sz="1600">
                <a:latin typeface="Comic Sans MS" charset="0"/>
              </a:rPr>
              <a:t>MGD 1 mGy</a:t>
            </a:r>
          </a:p>
        </p:txBody>
      </p:sp>
      <p:sp>
        <p:nvSpPr>
          <p:cNvPr id="1271815" name="Text Box 1031"/>
          <p:cNvSpPr txBox="1">
            <a:spLocks noChangeArrowheads="1"/>
          </p:cNvSpPr>
          <p:nvPr/>
        </p:nvSpPr>
        <p:spPr bwMode="auto">
          <a:xfrm>
            <a:off x="7027863" y="3605213"/>
            <a:ext cx="1963737" cy="10699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b) SR digital image</a:t>
            </a:r>
          </a:p>
          <a:p>
            <a:r>
              <a:rPr lang="en-US" sz="1600">
                <a:latin typeface="Comic Sans MS" charset="0"/>
              </a:rPr>
              <a:t>Energy 20 keV</a:t>
            </a:r>
          </a:p>
          <a:p>
            <a:r>
              <a:rPr lang="en-US" sz="1600">
                <a:latin typeface="Comic Sans MS" charset="0"/>
              </a:rPr>
              <a:t>Scan step 100 mm</a:t>
            </a:r>
          </a:p>
          <a:p>
            <a:r>
              <a:rPr lang="en-US" sz="1600">
                <a:latin typeface="Comic Sans MS" charset="0"/>
              </a:rPr>
              <a:t>MGD 0.33 mGy</a:t>
            </a:r>
          </a:p>
        </p:txBody>
      </p:sp>
      <p:pic>
        <p:nvPicPr>
          <p:cNvPr id="1271816"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1066800"/>
            <a:ext cx="1616075" cy="488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1817" name="Text Box 1033"/>
          <p:cNvSpPr txBox="1">
            <a:spLocks noChangeArrowheads="1"/>
          </p:cNvSpPr>
          <p:nvPr/>
        </p:nvSpPr>
        <p:spPr bwMode="auto">
          <a:xfrm>
            <a:off x="57150" y="3071813"/>
            <a:ext cx="1936750" cy="8255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Conventional</a:t>
            </a:r>
          </a:p>
          <a:p>
            <a:r>
              <a:rPr lang="en-US" sz="1600">
                <a:latin typeface="Comic Sans MS" charset="0"/>
              </a:rPr>
              <a:t>X-ray tube 26 kVp</a:t>
            </a:r>
          </a:p>
          <a:p>
            <a:r>
              <a:rPr lang="en-US" sz="1600">
                <a:latin typeface="Comic Sans MS" charset="0"/>
              </a:rPr>
              <a:t>MGD 1 mGy</a:t>
            </a:r>
          </a:p>
        </p:txBody>
      </p:sp>
      <p:pic>
        <p:nvPicPr>
          <p:cNvPr id="11"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CasellaDiTesto 5"/>
          <p:cNvSpPr txBox="1">
            <a:spLocks noChangeArrowheads="1"/>
          </p:cNvSpPr>
          <p:nvPr/>
        </p:nvSpPr>
        <p:spPr bwMode="auto">
          <a:xfrm>
            <a:off x="209996" y="180752"/>
            <a:ext cx="8826500" cy="1016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Mammography with Mono-chromatic X-rays at 20 keV has been proven</a:t>
            </a:r>
          </a:p>
          <a:p>
            <a:r>
              <a:rPr lang="it-IT" sz="2000" b="1" i="1"/>
              <a:t>far superior in Signal-to-Noise-Ratio w.r.t. conventional mammographic tubes,</a:t>
            </a:r>
          </a:p>
          <a:p>
            <a:r>
              <a:rPr lang="it-IT" sz="2000" b="1" i="1"/>
              <a:t>with a considerably lower radiation dose to the tissue</a:t>
            </a:r>
          </a:p>
        </p:txBody>
      </p:sp>
      <p:sp>
        <p:nvSpPr>
          <p:cNvPr id="13"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65173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January 2022</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4">
            <a:extLst>
              <a:ext uri="{FF2B5EF4-FFF2-40B4-BE49-F238E27FC236}">
                <a16:creationId xmlns:a16="http://schemas.microsoft.com/office/drawing/2014/main" id="{B25B895F-21B3-BC43-9574-1A44F41DD6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6712"/>
            <a:ext cx="8890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a:extLst>
              <a:ext uri="{FF2B5EF4-FFF2-40B4-BE49-F238E27FC236}">
                <a16:creationId xmlns:a16="http://schemas.microsoft.com/office/drawing/2014/main" id="{0EC365D3-5A41-BE42-9FAD-88E33BD3A33F}"/>
              </a:ext>
            </a:extLst>
          </p:cNvPr>
          <p:cNvSpPr txBox="1">
            <a:spLocks noChangeArrowheads="1"/>
          </p:cNvSpPr>
          <p:nvPr/>
        </p:nvSpPr>
        <p:spPr>
          <a:xfrm>
            <a:off x="152400" y="2636912"/>
            <a:ext cx="8756650" cy="37002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US" sz="2800" b="1" i="1" kern="0">
                <a:solidFill>
                  <a:srgbClr val="FF0000"/>
                </a:solidFill>
                <a:latin typeface="Times" charset="0"/>
                <a:ea typeface="ＭＳ Ｐゴシック" charset="0"/>
                <a:cs typeface="ＭＳ Ｐゴシック" charset="0"/>
              </a:rPr>
              <a:t>Inverse Compton Scattering: why Inverse?</a:t>
            </a:r>
          </a:p>
          <a:p>
            <a:endParaRPr lang="en-US" sz="2800" b="1" i="1" kern="0">
              <a:solidFill>
                <a:srgbClr val="FF0000"/>
              </a:solidFill>
              <a:latin typeface="Times" charset="0"/>
              <a:ea typeface="ＭＳ Ｐゴシック" charset="0"/>
              <a:cs typeface="ＭＳ Ｐゴシック" charset="0"/>
            </a:endParaRPr>
          </a:p>
          <a:p>
            <a:r>
              <a:rPr lang="en-US" sz="2800" b="1" i="1" kern="0">
                <a:solidFill>
                  <a:srgbClr val="FF0000"/>
                </a:solidFill>
                <a:latin typeface="Times" charset="0"/>
                <a:ea typeface="ＭＳ Ｐゴシック" charset="0"/>
                <a:cs typeface="ＭＳ Ｐゴシック" charset="0"/>
              </a:rPr>
              <a:t>(direct) Compton Scattering is performed by an energetic photon (X-rays) interacting with an atomic electron (eV)</a:t>
            </a:r>
          </a:p>
          <a:p>
            <a:endParaRPr lang="en-US" sz="2800" b="1" i="1" kern="0">
              <a:solidFill>
                <a:srgbClr val="FF0000"/>
              </a:solidFill>
              <a:latin typeface="Times" charset="0"/>
              <a:ea typeface="ＭＳ Ｐゴシック" charset="0"/>
              <a:cs typeface="ＭＳ Ｐゴシック" charset="0"/>
            </a:endParaRPr>
          </a:p>
          <a:p>
            <a:r>
              <a:rPr lang="en-US" sz="2800" b="1" i="1" kern="0">
                <a:solidFill>
                  <a:srgbClr val="FF0000"/>
                </a:solidFill>
                <a:latin typeface="Times" charset="0"/>
                <a:ea typeface="ＭＳ Ｐゴシック" charset="0"/>
                <a:cs typeface="ＭＳ Ｐゴシック" charset="0"/>
              </a:rPr>
              <a:t>Inverse Compton Scattering is performed by an energetic electron (MeV-GeV) onto a visible (eV) photon (“inverse” refers to the reaction kinematics, not the dynamics)</a:t>
            </a:r>
          </a:p>
        </p:txBody>
      </p:sp>
      <p:sp>
        <p:nvSpPr>
          <p:cNvPr id="7" name="TextBox 6">
            <a:extLst>
              <a:ext uri="{FF2B5EF4-FFF2-40B4-BE49-F238E27FC236}">
                <a16:creationId xmlns:a16="http://schemas.microsoft.com/office/drawing/2014/main" id="{CEAFB42F-08DC-4D46-8989-15C8D3BF68CF}"/>
              </a:ext>
            </a:extLst>
          </p:cNvPr>
          <p:cNvSpPr txBox="1"/>
          <p:nvPr/>
        </p:nvSpPr>
        <p:spPr>
          <a:xfrm>
            <a:off x="1763688" y="188640"/>
            <a:ext cx="5544615" cy="461665"/>
          </a:xfrm>
          <a:prstGeom prst="rect">
            <a:avLst/>
          </a:prstGeom>
          <a:noFill/>
        </p:spPr>
        <p:txBody>
          <a:bodyPr wrap="square">
            <a:spAutoFit/>
          </a:bodyPr>
          <a:lstStyle/>
          <a:p>
            <a:r>
              <a:rPr lang="en-US" b="1">
                <a:solidFill>
                  <a:srgbClr val="0000FF"/>
                </a:solidFill>
              </a:rPr>
              <a:t>I.C.S.  :   Inverse Compton Scattering </a:t>
            </a:r>
            <a:endParaRPr lang="en-IT"/>
          </a:p>
        </p:txBody>
      </p:sp>
      <p:pic>
        <p:nvPicPr>
          <p:cNvPr id="6" name="Picture 5" descr="A picture containing chart&#10;&#10;Description automatically generated">
            <a:extLst>
              <a:ext uri="{FF2B5EF4-FFF2-40B4-BE49-F238E27FC236}">
                <a16:creationId xmlns:a16="http://schemas.microsoft.com/office/drawing/2014/main" id="{7D0BDA9B-702B-894E-A750-15E066DF7DF7}"/>
              </a:ext>
            </a:extLst>
          </p:cNvPr>
          <p:cNvPicPr>
            <a:picLocks noChangeAspect="1"/>
          </p:cNvPicPr>
          <p:nvPr/>
        </p:nvPicPr>
        <p:blipFill>
          <a:blip r:embed="rId4"/>
          <a:stretch>
            <a:fillRect/>
          </a:stretch>
        </p:blipFill>
        <p:spPr>
          <a:xfrm>
            <a:off x="2951820" y="4623015"/>
            <a:ext cx="2853494" cy="1902329"/>
          </a:xfrm>
          <a:prstGeom prst="rect">
            <a:avLst/>
          </a:prstGeom>
        </p:spPr>
      </p:pic>
    </p:spTree>
    <p:extLst>
      <p:ext uri="{BB962C8B-B14F-4D97-AF65-F5344CB8AC3E}">
        <p14:creationId xmlns:p14="http://schemas.microsoft.com/office/powerpoint/2010/main" val="334777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Untitledb.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772816"/>
            <a:ext cx="86741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6"/>
          <p:cNvSpPr txBox="1">
            <a:spLocks noChangeArrowheads="1"/>
          </p:cNvSpPr>
          <p:nvPr/>
        </p:nvSpPr>
        <p:spPr bwMode="auto">
          <a:xfrm>
            <a:off x="395536" y="836712"/>
            <a:ext cx="8561387" cy="70802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Compact Thomson X-ray Sources could be located inside hospitals to diagnose</a:t>
            </a:r>
          </a:p>
          <a:p>
            <a:r>
              <a:rPr lang="it-IT" sz="2000" b="1" i="1"/>
              <a:t>and treat patients directly at the hospital site (unlike Synchrotrons</a:t>
            </a:r>
            <a:r>
              <a:rPr lang="is-IS" sz="2000" b="1" i="1"/>
              <a:t>…)</a:t>
            </a:r>
            <a:endParaRPr lang="it-IT" sz="2000" b="1" i="1"/>
          </a:p>
        </p:txBody>
      </p:sp>
      <p:pic>
        <p:nvPicPr>
          <p:cNvPr id="4"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82103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Immagine 1" descr="Untitled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77863"/>
            <a:ext cx="8064500"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CasellaDiTesto 2"/>
          <p:cNvSpPr txBox="1">
            <a:spLocks noChangeArrowheads="1"/>
          </p:cNvSpPr>
          <p:nvPr/>
        </p:nvSpPr>
        <p:spPr bwMode="auto">
          <a:xfrm>
            <a:off x="4427538" y="6034088"/>
            <a:ext cx="4703762" cy="70802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Phase Contrast Imaging made possible</a:t>
            </a:r>
          </a:p>
          <a:p>
            <a:r>
              <a:rPr lang="it-IT" sz="2000" b="1" i="1"/>
              <a:t>by small round source spot size (&lt; 20 </a:t>
            </a:r>
            <a:r>
              <a:rPr lang="it-IT" sz="2000" b="1" i="1">
                <a:latin typeface="Symbol" charset="0"/>
                <a:cs typeface="Symbol" charset="0"/>
              </a:rPr>
              <a:t>m</a:t>
            </a:r>
            <a:r>
              <a:rPr lang="it-IT" sz="2000" b="1" i="1"/>
              <a:t>m)</a:t>
            </a:r>
          </a:p>
        </p:txBody>
      </p:sp>
    </p:spTree>
    <p:extLst>
      <p:ext uri="{BB962C8B-B14F-4D97-AF65-F5344CB8AC3E}">
        <p14:creationId xmlns:p14="http://schemas.microsoft.com/office/powerpoint/2010/main" val="344525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616" y="1556792"/>
            <a:ext cx="7037784" cy="499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1027"/>
          <p:cNvSpPr txBox="1">
            <a:spLocks noChangeArrowheads="1"/>
          </p:cNvSpPr>
          <p:nvPr/>
        </p:nvSpPr>
        <p:spPr bwMode="auto">
          <a:xfrm>
            <a:off x="6172200" y="0"/>
            <a:ext cx="2921000" cy="36671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A. Bravin (ESRF)</a:t>
            </a:r>
            <a:endParaRPr lang="en-US"/>
          </a:p>
        </p:txBody>
      </p:sp>
      <p:sp>
        <p:nvSpPr>
          <p:cNvPr id="6" name="CasellaDiTesto 5"/>
          <p:cNvSpPr txBox="1"/>
          <p:nvPr/>
        </p:nvSpPr>
        <p:spPr>
          <a:xfrm>
            <a:off x="251520" y="476672"/>
            <a:ext cx="8565616" cy="1015663"/>
          </a:xfrm>
          <a:prstGeom prst="rect">
            <a:avLst/>
          </a:prstGeom>
          <a:solidFill>
            <a:srgbClr val="FFFF00"/>
          </a:solidFill>
        </p:spPr>
        <p:txBody>
          <a:bodyPr wrap="none" rtlCol="0">
            <a:spAutoFit/>
          </a:bodyPr>
          <a:lstStyle/>
          <a:p>
            <a:r>
              <a:rPr lang="it-IT" sz="2000" b="1" i="1"/>
              <a:t>Bio-Medical Advanced Imaging with Mono-chromatic X-rays, demonstrated at</a:t>
            </a:r>
          </a:p>
          <a:p>
            <a:r>
              <a:rPr lang="it-IT" sz="2000" b="1" i="1"/>
              <a:t>Synchrotrons, is possible also with High Flux Thomson X-ray Sources</a:t>
            </a:r>
          </a:p>
          <a:p>
            <a:r>
              <a:rPr lang="it-IT" sz="2000" b="1" i="1"/>
              <a:t>in 20 keV-100 keV energy range</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888484819"/>
      </p:ext>
    </p:extLst>
  </p:cSld>
  <p:clrMapOvr>
    <a:masterClrMapping/>
  </p:clrMapOvr>
  <p:transition spd="med">
    <p:strips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739140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p:cNvSpPr txBox="1"/>
          <p:nvPr/>
        </p:nvSpPr>
        <p:spPr>
          <a:xfrm>
            <a:off x="251520" y="44624"/>
            <a:ext cx="8367814" cy="1015663"/>
          </a:xfrm>
          <a:prstGeom prst="rect">
            <a:avLst/>
          </a:prstGeom>
          <a:solidFill>
            <a:srgbClr val="FFFF00"/>
          </a:solidFill>
        </p:spPr>
        <p:txBody>
          <a:bodyPr wrap="none" rtlCol="0">
            <a:spAutoFit/>
          </a:bodyPr>
          <a:lstStyle/>
          <a:p>
            <a:r>
              <a:rPr lang="it-IT" sz="2000" b="1" i="1"/>
              <a:t>Bio-Medical Advanced Imaging with Digital Subtraction of Mono-chromatic</a:t>
            </a:r>
          </a:p>
          <a:p>
            <a:r>
              <a:rPr lang="it-IT" sz="2000" b="1" i="1"/>
              <a:t>X-ray shots are also possible with High Flux Thomson X-ray Sources with</a:t>
            </a:r>
          </a:p>
          <a:p>
            <a:r>
              <a:rPr lang="it-IT" sz="2000" b="1" i="1"/>
              <a:t>picosecond to millisecond time resolution</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897637875"/>
      </p:ext>
    </p:extLst>
  </p:cSld>
  <p:clrMapOvr>
    <a:masterClrMapping/>
  </p:clrMapOvr>
  <p:transition spd="med">
    <p:strips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332482"/>
            <a:ext cx="9144000" cy="1152302"/>
          </a:xfrm>
        </p:spPr>
        <p:txBody>
          <a:bodyPr/>
          <a:lstStyle/>
          <a:p>
            <a:r>
              <a:rPr lang="it-IT" sz="2800" b="1" i="1">
                <a:solidFill>
                  <a:srgbClr val="FF0000"/>
                </a:solidFill>
                <a:latin typeface="Times" charset="0"/>
                <a:ea typeface="ＭＳ Ｐゴシック" charset="0"/>
                <a:cs typeface="ＭＳ Ｐゴシック" charset="0"/>
              </a:rPr>
              <a:t>Advancing Thomson X Ray Sources for</a:t>
            </a:r>
            <a:br>
              <a:rPr lang="it-IT" sz="2800" b="1" i="1">
                <a:solidFill>
                  <a:srgbClr val="FF0000"/>
                </a:solidFill>
                <a:latin typeface="Times" charset="0"/>
                <a:ea typeface="ＭＳ Ｐゴシック" charset="0"/>
                <a:cs typeface="ＭＳ Ｐゴシック" charset="0"/>
              </a:rPr>
            </a:br>
            <a:r>
              <a:rPr lang="it-IT" sz="2800" b="1" i="1">
                <a:solidFill>
                  <a:srgbClr val="FF0000"/>
                </a:solidFill>
                <a:latin typeface="Times" charset="0"/>
                <a:ea typeface="ＭＳ Ｐゴシック" charset="0"/>
                <a:cs typeface="ＭＳ Ｐゴシック" charset="0"/>
              </a:rPr>
              <a:t>Bio/Medical Imaging Applications and Matter Science</a:t>
            </a:r>
            <a:endParaRPr lang="en-US" sz="2800" b="1" i="1">
              <a:solidFill>
                <a:schemeClr val="tx1"/>
              </a:solidFill>
              <a:latin typeface="Helvetica" charset="0"/>
              <a:ea typeface="ＭＳ Ｐゴシック" charset="0"/>
              <a:cs typeface="ＭＳ Ｐゴシック" charset="0"/>
            </a:endParaRPr>
          </a:p>
        </p:txBody>
      </p:sp>
      <p:sp>
        <p:nvSpPr>
          <p:cNvPr id="96258"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9625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0" name="Immagine 2" descr="cover-algher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916113"/>
            <a:ext cx="7019925" cy="472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Segnaposto data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499693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Segnaposto data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5" name="Picture 4">
            <a:extLst>
              <a:ext uri="{FF2B5EF4-FFF2-40B4-BE49-F238E27FC236}">
                <a16:creationId xmlns:a16="http://schemas.microsoft.com/office/drawing/2014/main" id="{C9438A53-176C-DF43-813D-E9D757FDD482}"/>
              </a:ext>
            </a:extLst>
          </p:cNvPr>
          <p:cNvPicPr>
            <a:picLocks noChangeAspect="1"/>
          </p:cNvPicPr>
          <p:nvPr/>
        </p:nvPicPr>
        <p:blipFill>
          <a:blip r:embed="rId4"/>
          <a:stretch>
            <a:fillRect/>
          </a:stretch>
        </p:blipFill>
        <p:spPr>
          <a:xfrm>
            <a:off x="857182" y="476672"/>
            <a:ext cx="8059058" cy="5904656"/>
          </a:xfrm>
          <a:prstGeom prst="rect">
            <a:avLst/>
          </a:prstGeom>
        </p:spPr>
      </p:pic>
    </p:spTree>
    <p:extLst>
      <p:ext uri="{BB962C8B-B14F-4D97-AF65-F5344CB8AC3E}">
        <p14:creationId xmlns:p14="http://schemas.microsoft.com/office/powerpoint/2010/main" val="103381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Immagine 4" descr="Untitled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87400"/>
            <a:ext cx="8255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CasellaDiTesto 3"/>
          <p:cNvSpPr txBox="1">
            <a:spLocks noChangeArrowheads="1"/>
          </p:cNvSpPr>
          <p:nvPr/>
        </p:nvSpPr>
        <p:spPr bwMode="auto">
          <a:xfrm>
            <a:off x="457200" y="998538"/>
            <a:ext cx="368848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Accelerator and Equipments</a:t>
            </a:r>
          </a:p>
          <a:p>
            <a:r>
              <a:rPr lang="it-IT"/>
              <a:t>in ELI-NP Building</a:t>
            </a:r>
          </a:p>
          <a:p>
            <a:r>
              <a:rPr lang="it-IT"/>
              <a:t>100 m, 100 M$ scale</a:t>
            </a:r>
          </a:p>
        </p:txBody>
      </p:sp>
      <p:pic>
        <p:nvPicPr>
          <p:cNvPr id="87043"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4" name="Immagine 8" descr="EuroGammaS-log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3707904" y="5341043"/>
            <a:ext cx="5411422" cy="1040285"/>
          </a:xfrm>
          <a:prstGeom prst="rect">
            <a:avLst/>
          </a:prstGeom>
          <a:solidFill>
            <a:srgbClr val="FFFF00"/>
          </a:solidFill>
        </p:spPr>
        <p:txBody>
          <a:bodyPr wrap="square">
            <a:spAutoFit/>
          </a:bodyPr>
          <a:lstStyle/>
          <a:p>
            <a:pPr eaLnBrk="1" hangingPunct="1">
              <a:lnSpc>
                <a:spcPct val="120000"/>
              </a:lnSpc>
              <a:spcBef>
                <a:spcPct val="20000"/>
              </a:spcBef>
            </a:pPr>
            <a:r>
              <a:rPr lang="en-US" b="1">
                <a:solidFill>
                  <a:srgbClr val="0000FF"/>
                </a:solidFill>
              </a:rPr>
              <a:t>A </a:t>
            </a:r>
            <a:r>
              <a:rPr lang="en-US" b="1" i="1">
                <a:solidFill>
                  <a:srgbClr val="0000FF"/>
                </a:solidFill>
                <a:latin typeface="Symbol" charset="2"/>
                <a:cs typeface="Symbol" charset="2"/>
              </a:rPr>
              <a:t>g</a:t>
            </a:r>
            <a:r>
              <a:rPr lang="en-US" b="1">
                <a:solidFill>
                  <a:srgbClr val="0000FF"/>
                </a:solidFill>
              </a:rPr>
              <a:t>-ray User Facility </a:t>
            </a:r>
            <a:r>
              <a:rPr lang="en-US" b="1" strike="sngStrike">
                <a:solidFill>
                  <a:srgbClr val="0000FF"/>
                </a:solidFill>
              </a:rPr>
              <a:t>in construction </a:t>
            </a:r>
            <a:r>
              <a:rPr lang="en-US" b="1">
                <a:solidFill>
                  <a:srgbClr val="0000FF"/>
                </a:solidFill>
              </a:rPr>
              <a:t>in</a:t>
            </a:r>
          </a:p>
          <a:p>
            <a:pPr eaLnBrk="1" hangingPunct="1">
              <a:lnSpc>
                <a:spcPct val="120000"/>
              </a:lnSpc>
              <a:spcBef>
                <a:spcPct val="20000"/>
              </a:spcBef>
            </a:pPr>
            <a:r>
              <a:rPr lang="en-US" b="1">
                <a:solidFill>
                  <a:srgbClr val="0000FF"/>
                </a:solidFill>
              </a:rPr>
              <a:t>Romania: ELI-NP-GammaBeamSystem</a:t>
            </a:r>
          </a:p>
        </p:txBody>
      </p:sp>
    </p:spTree>
    <p:extLst>
      <p:ext uri="{BB962C8B-B14F-4D97-AF65-F5344CB8AC3E}">
        <p14:creationId xmlns:p14="http://schemas.microsoft.com/office/powerpoint/2010/main" val="2290113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36600"/>
            <a:ext cx="7470775"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CasellaDiTesto 3"/>
          <p:cNvSpPr txBox="1">
            <a:spLocks noChangeArrowheads="1"/>
          </p:cNvSpPr>
          <p:nvPr/>
        </p:nvSpPr>
        <p:spPr bwMode="auto">
          <a:xfrm>
            <a:off x="4033838" y="4318000"/>
            <a:ext cx="3284537"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a:t>109 Authors, 327 pages</a:t>
            </a:r>
          </a:p>
          <a:p>
            <a:pPr algn="ctr"/>
            <a:r>
              <a:rPr lang="it-IT" sz="2000"/>
              <a:t>published today on ArXiv</a:t>
            </a:r>
          </a:p>
          <a:p>
            <a:pPr algn="ctr"/>
            <a:r>
              <a:rPr lang="it-IT" sz="2000"/>
              <a:t>http://arxiv.org/abs/1407.3669</a:t>
            </a:r>
          </a:p>
        </p:txBody>
      </p:sp>
      <p:pic>
        <p:nvPicPr>
          <p:cNvPr id="88067" name="Immagine 8" descr="EuroGammaS-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8"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613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1"/>
          <p:cNvSpPr>
            <a:spLocks noGrp="1" noChangeArrowheads="1"/>
          </p:cNvSpPr>
          <p:nvPr>
            <p:ph type="title" idx="4294967295"/>
          </p:nvPr>
        </p:nvSpPr>
        <p:spPr>
          <a:xfrm>
            <a:off x="304800" y="1143000"/>
            <a:ext cx="8229600" cy="100012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Times" charset="0"/>
                <a:ea typeface="ＭＳ Ｐゴシック" charset="0"/>
                <a:cs typeface="ＭＳ Ｐゴシック" charset="0"/>
              </a:rPr>
              <a:t> </a:t>
            </a:r>
            <a:r>
              <a:rPr lang="en-GB" sz="2800">
                <a:latin typeface="Times" charset="0"/>
                <a:ea typeface="ＭＳ Ｐゴシック" charset="0"/>
                <a:cs typeface="ＭＳ Ｐゴシック" charset="0"/>
              </a:rPr>
              <a:t>Photonuclear Reactions</a:t>
            </a:r>
          </a:p>
        </p:txBody>
      </p:sp>
      <p:sp>
        <p:nvSpPr>
          <p:cNvPr id="76803" name="Rectangle 22"/>
          <p:cNvSpPr>
            <a:spLocks noChangeArrowheads="1"/>
          </p:cNvSpPr>
          <p:nvPr/>
        </p:nvSpPr>
        <p:spPr bwMode="auto">
          <a:xfrm>
            <a:off x="1546225" y="104775"/>
            <a:ext cx="18415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it-IT"/>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2536825"/>
            <a:ext cx="27051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6805" name="Gruppieren 39"/>
          <p:cNvGrpSpPr>
            <a:grpSpLocks/>
          </p:cNvGrpSpPr>
          <p:nvPr/>
        </p:nvGrpSpPr>
        <p:grpSpPr bwMode="auto">
          <a:xfrm>
            <a:off x="2066925" y="2776538"/>
            <a:ext cx="1581150" cy="1190625"/>
            <a:chOff x="4716016" y="3023374"/>
            <a:chExt cx="1581150" cy="1191332"/>
          </a:xfrm>
        </p:grpSpPr>
        <p:pic>
          <p:nvPicPr>
            <p:cNvPr id="7680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547956"/>
              <a:ext cx="158115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9" name="Textfeld 41"/>
            <p:cNvSpPr txBox="1">
              <a:spLocks noChangeArrowheads="1"/>
            </p:cNvSpPr>
            <p:nvPr/>
          </p:nvSpPr>
          <p:spPr bwMode="auto">
            <a:xfrm>
              <a:off x="5314135" y="3023374"/>
              <a:ext cx="37542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3600" b="1">
                  <a:latin typeface="Symbol" charset="0"/>
                </a:rPr>
                <a:t>g</a:t>
              </a:r>
            </a:p>
          </p:txBody>
        </p:sp>
      </p:grpSp>
      <p:sp>
        <p:nvSpPr>
          <p:cNvPr id="76806" name="Textfeld 1"/>
          <p:cNvSpPr txBox="1">
            <a:spLocks noChangeArrowheads="1"/>
          </p:cNvSpPr>
          <p:nvPr/>
        </p:nvSpPr>
        <p:spPr bwMode="auto">
          <a:xfrm>
            <a:off x="3006725" y="5065713"/>
            <a:ext cx="3054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de-DE" sz="3200"/>
              <a:t>What happens?</a:t>
            </a:r>
          </a:p>
        </p:txBody>
      </p:sp>
      <p:pic>
        <p:nvPicPr>
          <p:cNvPr id="76807"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Segnaposto data 6"/>
          <p:cNvSpPr txBox="1">
            <a:spLocks/>
          </p:cNvSpPr>
          <p:nvPr/>
        </p:nvSpPr>
        <p:spPr>
          <a:xfrm>
            <a:off x="0" y="6553200"/>
            <a:ext cx="6705600" cy="30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9pPr>
          </a:lstStyle>
          <a:p>
            <a:r>
              <a:rPr lang="it-IT" sz="1400"/>
              <a:t>Seminario su Advanced Photon Sources - Dottorato Milano - June 2017</a:t>
            </a:r>
            <a:endParaRPr lang="en-US" sz="1400"/>
          </a:p>
        </p:txBody>
      </p:sp>
    </p:spTree>
    <p:extLst>
      <p:ext uri="{BB962C8B-B14F-4D97-AF65-F5344CB8AC3E}">
        <p14:creationId xmlns:p14="http://schemas.microsoft.com/office/powerpoint/2010/main" val="38771662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magine 2" descr="Barty-100412-ELI-NP-LLNL-MEGa-ray-Intro(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6553200" y="6553200"/>
            <a:ext cx="2590800" cy="304800"/>
          </a:xfrm>
          <a:prstGeom prst="rect">
            <a:avLst/>
          </a:prstGeom>
          <a:solidFill>
            <a:srgbClr val="FFFF00"/>
          </a:solid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5"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12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15257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94" y="620688"/>
            <a:ext cx="7462838" cy="445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7038707" y="6488113"/>
            <a:ext cx="2069797"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
        <p:nvSpPr>
          <p:cNvPr id="2" name="Ovale 1"/>
          <p:cNvSpPr/>
          <p:nvPr/>
        </p:nvSpPr>
        <p:spPr bwMode="auto">
          <a:xfrm>
            <a:off x="4788016" y="184482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CasellaDiTesto 2"/>
          <p:cNvSpPr txBox="1"/>
          <p:nvPr/>
        </p:nvSpPr>
        <p:spPr>
          <a:xfrm>
            <a:off x="4499992" y="1844824"/>
            <a:ext cx="595035" cy="276999"/>
          </a:xfrm>
          <a:prstGeom prst="rect">
            <a:avLst/>
          </a:prstGeom>
          <a:noFill/>
        </p:spPr>
        <p:txBody>
          <a:bodyPr wrap="none" rtlCol="0">
            <a:spAutoFit/>
          </a:bodyPr>
          <a:lstStyle/>
          <a:p>
            <a:r>
              <a:rPr lang="it-IT" sz="1200" b="1">
                <a:solidFill>
                  <a:srgbClr val="FF0000"/>
                </a:solidFill>
              </a:rPr>
              <a:t>STAR</a:t>
            </a:r>
          </a:p>
        </p:txBody>
      </p:sp>
      <p:sp>
        <p:nvSpPr>
          <p:cNvPr id="6" name="Rettangolo 5"/>
          <p:cNvSpPr/>
          <p:nvPr/>
        </p:nvSpPr>
        <p:spPr>
          <a:xfrm>
            <a:off x="179512" y="4869160"/>
            <a:ext cx="8712968" cy="1021755"/>
          </a:xfrm>
          <a:prstGeom prst="rect">
            <a:avLst/>
          </a:prstGeom>
        </p:spPr>
        <p:txBody>
          <a:bodyPr wrap="square">
            <a:spAutoFit/>
          </a:bodyPr>
          <a:lstStyle/>
          <a:p>
            <a:pPr eaLnBrk="1" hangingPunct="1">
              <a:lnSpc>
                <a:spcPct val="120000"/>
              </a:lnSpc>
              <a:spcBef>
                <a:spcPct val="20000"/>
              </a:spcBef>
            </a:pPr>
            <a:r>
              <a:rPr lang="en-US" b="1">
                <a:solidFill>
                  <a:srgbClr val="0000FF"/>
                </a:solidFill>
              </a:rPr>
              <a:t>ICS are the most effective “photon accelerators” </a:t>
            </a:r>
            <a:r>
              <a:rPr lang="en-US" sz="1600" b="1">
                <a:solidFill>
                  <a:srgbClr val="0000FF"/>
                </a:solidFill>
              </a:rPr>
              <a:t>(boost twice than FELs)</a:t>
            </a:r>
          </a:p>
          <a:p>
            <a:pPr eaLnBrk="1" hangingPunct="1">
              <a:lnSpc>
                <a:spcPct val="120000"/>
              </a:lnSpc>
              <a:spcBef>
                <a:spcPct val="20000"/>
              </a:spcBef>
            </a:pPr>
            <a:endParaRPr lang="en-US" b="1">
              <a:solidFill>
                <a:srgbClr val="0000FF"/>
              </a:solidFill>
            </a:endParaRPr>
          </a:p>
        </p:txBody>
      </p:sp>
      <p:graphicFrame>
        <p:nvGraphicFramePr>
          <p:cNvPr id="9" name="Object 3"/>
          <p:cNvGraphicFramePr>
            <a:graphicFrameLocks noChangeAspect="1"/>
          </p:cNvGraphicFramePr>
          <p:nvPr>
            <p:extLst>
              <p:ext uri="{D42A27DB-BD31-4B8C-83A1-F6EECF244321}">
                <p14:modId xmlns:p14="http://schemas.microsoft.com/office/powerpoint/2010/main" val="2445959251"/>
              </p:ext>
            </p:extLst>
          </p:nvPr>
        </p:nvGraphicFramePr>
        <p:xfrm>
          <a:off x="828749" y="5445224"/>
          <a:ext cx="7559675" cy="990600"/>
        </p:xfrm>
        <a:graphic>
          <a:graphicData uri="http://schemas.openxmlformats.org/presentationml/2006/ole">
            <mc:AlternateContent xmlns:mc="http://schemas.openxmlformats.org/markup-compatibility/2006">
              <mc:Choice xmlns:v="urn:schemas-microsoft-com:vml" Requires="v">
                <p:oleObj spid="_x0000_s1757" name="Equation" r:id="rId5" imgW="3759200" imgH="495300" progId="Equation.3">
                  <p:embed/>
                </p:oleObj>
              </mc:Choice>
              <mc:Fallback>
                <p:oleObj name="Equation" r:id="rId5" imgW="3759200" imgH="495300" progId="Equation.3">
                  <p:embed/>
                  <p:pic>
                    <p:nvPicPr>
                      <p:cNvPr id="0" name=""/>
                      <p:cNvPicPr>
                        <a:picLocks noChangeAspect="1" noChangeArrowheads="1"/>
                      </p:cNvPicPr>
                      <p:nvPr/>
                    </p:nvPicPr>
                    <p:blipFill>
                      <a:blip r:embed="rId6"/>
                      <a:srcRect/>
                      <a:stretch>
                        <a:fillRect/>
                      </a:stretch>
                    </p:blipFill>
                    <p:spPr bwMode="auto">
                      <a:xfrm>
                        <a:off x="828749" y="5445224"/>
                        <a:ext cx="7559675" cy="990600"/>
                      </a:xfrm>
                      <a:prstGeom prst="rect">
                        <a:avLst/>
                      </a:prstGeom>
                      <a:noFill/>
                      <a:ln>
                        <a:noFill/>
                      </a:ln>
                      <a:effectLst/>
                    </p:spPr>
                  </p:pic>
                </p:oleObj>
              </mc:Fallback>
            </mc:AlternateContent>
          </a:graphicData>
        </a:graphic>
      </p:graphicFrame>
      <p:sp>
        <p:nvSpPr>
          <p:cNvPr id="7" name="CasellaDiTesto 6"/>
          <p:cNvSpPr txBox="1"/>
          <p:nvPr/>
        </p:nvSpPr>
        <p:spPr>
          <a:xfrm>
            <a:off x="899592" y="5415607"/>
            <a:ext cx="2580723" cy="461665"/>
          </a:xfrm>
          <a:prstGeom prst="rect">
            <a:avLst/>
          </a:prstGeom>
          <a:noFill/>
        </p:spPr>
        <p:txBody>
          <a:bodyPr wrap="none" rtlCol="0">
            <a:spAutoFit/>
          </a:bodyPr>
          <a:lstStyle/>
          <a:p>
            <a:r>
              <a:rPr lang="it-IT" i="1"/>
              <a:t>“4</a:t>
            </a:r>
            <a:r>
              <a:rPr lang="it-IT" i="1">
                <a:latin typeface="Symbol" charset="2"/>
                <a:cs typeface="Symbol" charset="2"/>
              </a:rPr>
              <a:t>g</a:t>
            </a:r>
            <a:r>
              <a:rPr lang="it-IT" i="1" baseline="30000"/>
              <a:t>2</a:t>
            </a:r>
            <a:r>
              <a:rPr lang="it-IT" i="1"/>
              <a:t> boost effect”</a:t>
            </a:r>
          </a:p>
        </p:txBody>
      </p:sp>
      <p:sp>
        <p:nvSpPr>
          <p:cNvPr id="12" name="CasellaDiTesto 11"/>
          <p:cNvSpPr txBox="1"/>
          <p:nvPr/>
        </p:nvSpPr>
        <p:spPr>
          <a:xfrm>
            <a:off x="2771800" y="1844824"/>
            <a:ext cx="509650" cy="276999"/>
          </a:xfrm>
          <a:prstGeom prst="rect">
            <a:avLst/>
          </a:prstGeom>
          <a:noFill/>
        </p:spPr>
        <p:txBody>
          <a:bodyPr wrap="none" rtlCol="0">
            <a:spAutoFit/>
          </a:bodyPr>
          <a:lstStyle/>
          <a:p>
            <a:r>
              <a:rPr lang="it-IT" sz="1200" b="1">
                <a:solidFill>
                  <a:srgbClr val="FF0000"/>
                </a:solidFill>
              </a:rPr>
              <a:t>HigS</a:t>
            </a:r>
          </a:p>
        </p:txBody>
      </p:sp>
      <p:sp>
        <p:nvSpPr>
          <p:cNvPr id="13" name="CasellaDiTesto 12"/>
          <p:cNvSpPr txBox="1"/>
          <p:nvPr/>
        </p:nvSpPr>
        <p:spPr>
          <a:xfrm>
            <a:off x="4860032" y="1556792"/>
            <a:ext cx="706218" cy="276999"/>
          </a:xfrm>
          <a:prstGeom prst="rect">
            <a:avLst/>
          </a:prstGeom>
          <a:noFill/>
        </p:spPr>
        <p:txBody>
          <a:bodyPr wrap="none" rtlCol="0">
            <a:spAutoFit/>
          </a:bodyPr>
          <a:lstStyle/>
          <a:p>
            <a:r>
              <a:rPr lang="it-IT" sz="1200" b="1">
                <a:solidFill>
                  <a:srgbClr val="FF0000"/>
                </a:solidFill>
              </a:rPr>
              <a:t>ELI-NP</a:t>
            </a:r>
          </a:p>
        </p:txBody>
      </p:sp>
      <p:sp>
        <p:nvSpPr>
          <p:cNvPr id="14" name="Ovale 13"/>
          <p:cNvSpPr/>
          <p:nvPr/>
        </p:nvSpPr>
        <p:spPr bwMode="auto">
          <a:xfrm>
            <a:off x="4860032" y="1628800"/>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5" name="Ovale 14"/>
          <p:cNvSpPr/>
          <p:nvPr/>
        </p:nvSpPr>
        <p:spPr bwMode="auto">
          <a:xfrm>
            <a:off x="4716016" y="148478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p:cNvSpPr txBox="1"/>
          <p:nvPr/>
        </p:nvSpPr>
        <p:spPr>
          <a:xfrm>
            <a:off x="4716016" y="1340768"/>
            <a:ext cx="620708" cy="276999"/>
          </a:xfrm>
          <a:prstGeom prst="rect">
            <a:avLst/>
          </a:prstGeom>
          <a:noFill/>
        </p:spPr>
        <p:txBody>
          <a:bodyPr wrap="none" rtlCol="0">
            <a:spAutoFit/>
          </a:bodyPr>
          <a:lstStyle/>
          <a:p>
            <a:r>
              <a:rPr lang="it-IT" sz="1200" b="1">
                <a:solidFill>
                  <a:srgbClr val="FF0000"/>
                </a:solidFill>
              </a:rPr>
              <a:t>CALA</a:t>
            </a:r>
          </a:p>
        </p:txBody>
      </p:sp>
    </p:spTree>
    <p:extLst>
      <p:ext uri="{BB962C8B-B14F-4D97-AF65-F5344CB8AC3E}">
        <p14:creationId xmlns:p14="http://schemas.microsoft.com/office/powerpoint/2010/main" val="153809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762000"/>
            <a:ext cx="8435975" cy="863600"/>
          </a:xfrm>
        </p:spPr>
        <p:txBody>
          <a:bodyPr/>
          <a:lstStyle/>
          <a:p>
            <a:r>
              <a:rPr lang="de-DE" sz="2800">
                <a:latin typeface="Times" charset="0"/>
                <a:ea typeface="ＭＳ Ｐゴシック" charset="0"/>
                <a:cs typeface="ＭＳ Ｐゴシック" charset="0"/>
              </a:rPr>
              <a:t>Photonuclear Reactions</a:t>
            </a:r>
          </a:p>
        </p:txBody>
      </p:sp>
      <p:grpSp>
        <p:nvGrpSpPr>
          <p:cNvPr id="78851" name="Group 3"/>
          <p:cNvGrpSpPr>
            <a:grpSpLocks/>
          </p:cNvGrpSpPr>
          <p:nvPr/>
        </p:nvGrpSpPr>
        <p:grpSpPr bwMode="auto">
          <a:xfrm>
            <a:off x="2286000" y="2895600"/>
            <a:ext cx="1905000" cy="1752600"/>
            <a:chOff x="1488" y="2352"/>
            <a:chExt cx="1200" cy="1104"/>
          </a:xfrm>
        </p:grpSpPr>
        <p:sp>
          <p:nvSpPr>
            <p:cNvPr id="78888" name="Line 4"/>
            <p:cNvSpPr>
              <a:spLocks noChangeShapeType="1"/>
            </p:cNvSpPr>
            <p:nvPr/>
          </p:nvSpPr>
          <p:spPr bwMode="auto">
            <a:xfrm>
              <a:off x="2112" y="2352"/>
              <a:ext cx="576"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89" name="Line 5"/>
            <p:cNvSpPr>
              <a:spLocks noChangeShapeType="1"/>
            </p:cNvSpPr>
            <p:nvPr/>
          </p:nvSpPr>
          <p:spPr bwMode="auto">
            <a:xfrm flipV="1">
              <a:off x="1488" y="2352"/>
              <a:ext cx="816" cy="1104"/>
            </a:xfrm>
            <a:prstGeom prst="line">
              <a:avLst/>
            </a:prstGeom>
            <a:noFill/>
            <a:ln w="57150">
              <a:solidFill>
                <a:schemeClr val="accent2"/>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grpSp>
      <p:sp>
        <p:nvSpPr>
          <p:cNvPr id="78852" name="Text Box 6"/>
          <p:cNvSpPr txBox="1">
            <a:spLocks noChangeArrowheads="1"/>
          </p:cNvSpPr>
          <p:nvPr/>
        </p:nvSpPr>
        <p:spPr bwMode="auto">
          <a:xfrm>
            <a:off x="838200" y="4419600"/>
            <a:ext cx="539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t>gs</a:t>
            </a:r>
          </a:p>
        </p:txBody>
      </p:sp>
      <p:sp>
        <p:nvSpPr>
          <p:cNvPr id="78853" name="Line 7"/>
          <p:cNvSpPr>
            <a:spLocks noChangeShapeType="1"/>
          </p:cNvSpPr>
          <p:nvPr/>
        </p:nvSpPr>
        <p:spPr bwMode="auto">
          <a:xfrm>
            <a:off x="1524000" y="4648200"/>
            <a:ext cx="9144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28680" name="Line 8"/>
          <p:cNvSpPr>
            <a:spLocks noChangeShapeType="1"/>
          </p:cNvSpPr>
          <p:nvPr/>
        </p:nvSpPr>
        <p:spPr bwMode="auto">
          <a:xfrm flipV="1">
            <a:off x="1828800" y="1676400"/>
            <a:ext cx="990600" cy="2971800"/>
          </a:xfrm>
          <a:prstGeom prst="line">
            <a:avLst/>
          </a:prstGeom>
          <a:noFill/>
          <a:ln w="57150">
            <a:solidFill>
              <a:schemeClr val="accent2"/>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grpSp>
        <p:nvGrpSpPr>
          <p:cNvPr id="4" name="Group 9"/>
          <p:cNvGrpSpPr>
            <a:grpSpLocks/>
          </p:cNvGrpSpPr>
          <p:nvPr/>
        </p:nvGrpSpPr>
        <p:grpSpPr bwMode="auto">
          <a:xfrm>
            <a:off x="7315200" y="2743200"/>
            <a:ext cx="563563" cy="1447800"/>
            <a:chOff x="4608" y="1728"/>
            <a:chExt cx="355" cy="912"/>
          </a:xfrm>
        </p:grpSpPr>
        <p:sp>
          <p:nvSpPr>
            <p:cNvPr id="78886" name="Text Box 10"/>
            <p:cNvSpPr txBox="1">
              <a:spLocks noChangeArrowheads="1"/>
            </p:cNvSpPr>
            <p:nvPr/>
          </p:nvSpPr>
          <p:spPr bwMode="auto">
            <a:xfrm>
              <a:off x="4608" y="1968"/>
              <a:ext cx="355"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sp>
          <p:nvSpPr>
            <p:cNvPr id="78887" name="Line 11"/>
            <p:cNvSpPr>
              <a:spLocks noChangeShapeType="1"/>
            </p:cNvSpPr>
            <p:nvPr/>
          </p:nvSpPr>
          <p:spPr bwMode="auto">
            <a:xfrm>
              <a:off x="4616" y="1728"/>
              <a:ext cx="0" cy="9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grpSp>
      <p:grpSp>
        <p:nvGrpSpPr>
          <p:cNvPr id="78856" name="Group 12"/>
          <p:cNvGrpSpPr>
            <a:grpSpLocks/>
          </p:cNvGrpSpPr>
          <p:nvPr/>
        </p:nvGrpSpPr>
        <p:grpSpPr bwMode="auto">
          <a:xfrm>
            <a:off x="762000" y="2895600"/>
            <a:ext cx="762000" cy="701675"/>
            <a:chOff x="576" y="1960"/>
            <a:chExt cx="480" cy="442"/>
          </a:xfrm>
        </p:grpSpPr>
        <p:sp>
          <p:nvSpPr>
            <p:cNvPr id="78884" name="Line 13"/>
            <p:cNvSpPr>
              <a:spLocks noChangeShapeType="1"/>
            </p:cNvSpPr>
            <p:nvPr/>
          </p:nvSpPr>
          <p:spPr bwMode="auto">
            <a:xfrm>
              <a:off x="576" y="2400"/>
              <a:ext cx="480" cy="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sp>
          <p:nvSpPr>
            <p:cNvPr id="78885" name="Text Box 14"/>
            <p:cNvSpPr txBox="1">
              <a:spLocks noChangeArrowheads="1"/>
            </p:cNvSpPr>
            <p:nvPr/>
          </p:nvSpPr>
          <p:spPr bwMode="auto">
            <a:xfrm>
              <a:off x="645" y="1960"/>
              <a:ext cx="248"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grpSp>
      <p:grpSp>
        <p:nvGrpSpPr>
          <p:cNvPr id="6" name="Group 39"/>
          <p:cNvGrpSpPr>
            <a:grpSpLocks/>
          </p:cNvGrpSpPr>
          <p:nvPr/>
        </p:nvGrpSpPr>
        <p:grpSpPr bwMode="auto">
          <a:xfrm>
            <a:off x="1828800" y="1989138"/>
            <a:ext cx="3781425" cy="822325"/>
            <a:chOff x="1152" y="1253"/>
            <a:chExt cx="2382" cy="518"/>
          </a:xfrm>
        </p:grpSpPr>
        <p:sp>
          <p:nvSpPr>
            <p:cNvPr id="78882" name="Line 16"/>
            <p:cNvSpPr>
              <a:spLocks noChangeShapeType="1"/>
            </p:cNvSpPr>
            <p:nvPr/>
          </p:nvSpPr>
          <p:spPr bwMode="auto">
            <a:xfrm>
              <a:off x="1152" y="1440"/>
              <a:ext cx="1344" cy="0"/>
            </a:xfrm>
            <a:prstGeom prst="line">
              <a:avLst/>
            </a:prstGeom>
            <a:noFill/>
            <a:ln w="76200">
              <a:solidFill>
                <a:schemeClr val="folHlink"/>
              </a:solidFill>
              <a:prstDash val="dashDot"/>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83" name="Text Box 17"/>
            <p:cNvSpPr txBox="1">
              <a:spLocks noChangeArrowheads="1"/>
            </p:cNvSpPr>
            <p:nvPr/>
          </p:nvSpPr>
          <p:spPr bwMode="auto">
            <a:xfrm>
              <a:off x="2426" y="1253"/>
              <a:ext cx="110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buFont typeface="Wingdings" charset="0"/>
                <a:buNone/>
              </a:pPr>
              <a:r>
                <a:rPr lang="de-DE" b="1">
                  <a:solidFill>
                    <a:schemeClr val="folHlink"/>
                  </a:solidFill>
                </a:rPr>
                <a:t>Separation</a:t>
              </a:r>
            </a:p>
            <a:p>
              <a:pPr>
                <a:buFont typeface="Wingdings" charset="0"/>
                <a:buNone/>
              </a:pPr>
              <a:r>
                <a:rPr lang="de-DE" b="1">
                  <a:solidFill>
                    <a:schemeClr val="folHlink"/>
                  </a:solidFill>
                </a:rPr>
                <a:t>threshold</a:t>
              </a:r>
            </a:p>
          </p:txBody>
        </p:sp>
      </p:grpSp>
      <p:sp>
        <p:nvSpPr>
          <p:cNvPr id="78858" name="Text Box 18"/>
          <p:cNvSpPr txBox="1">
            <a:spLocks noChangeArrowheads="1"/>
          </p:cNvSpPr>
          <p:nvPr/>
        </p:nvSpPr>
        <p:spPr bwMode="auto">
          <a:xfrm>
            <a:off x="1639888" y="4876800"/>
            <a:ext cx="59531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baseline="30000"/>
              <a:t>A</a:t>
            </a:r>
            <a:r>
              <a:rPr lang="de-DE" b="1"/>
              <a:t>X</a:t>
            </a:r>
          </a:p>
        </p:txBody>
      </p:sp>
      <p:grpSp>
        <p:nvGrpSpPr>
          <p:cNvPr id="7" name="Group 19"/>
          <p:cNvGrpSpPr>
            <a:grpSpLocks/>
          </p:cNvGrpSpPr>
          <p:nvPr/>
        </p:nvGrpSpPr>
        <p:grpSpPr bwMode="auto">
          <a:xfrm>
            <a:off x="6858000" y="4191000"/>
            <a:ext cx="914400" cy="519113"/>
            <a:chOff x="4368" y="3168"/>
            <a:chExt cx="576" cy="327"/>
          </a:xfrm>
        </p:grpSpPr>
        <p:sp>
          <p:nvSpPr>
            <p:cNvPr id="78880" name="Line 20"/>
            <p:cNvSpPr>
              <a:spLocks noChangeShapeType="1"/>
            </p:cNvSpPr>
            <p:nvPr/>
          </p:nvSpPr>
          <p:spPr bwMode="auto">
            <a:xfrm>
              <a:off x="4368" y="3168"/>
              <a:ext cx="576"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81" name="Text Box 21"/>
            <p:cNvSpPr txBox="1">
              <a:spLocks noChangeArrowheads="1"/>
            </p:cNvSpPr>
            <p:nvPr/>
          </p:nvSpPr>
          <p:spPr bwMode="auto">
            <a:xfrm>
              <a:off x="4464" y="3168"/>
              <a:ext cx="42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baseline="30000"/>
                <a:t>A´</a:t>
              </a:r>
              <a:r>
                <a:rPr lang="de-DE" b="1"/>
                <a:t>Y</a:t>
              </a:r>
            </a:p>
          </p:txBody>
        </p:sp>
      </p:grpSp>
      <p:grpSp>
        <p:nvGrpSpPr>
          <p:cNvPr id="8" name="Group 22"/>
          <p:cNvGrpSpPr>
            <a:grpSpLocks/>
          </p:cNvGrpSpPr>
          <p:nvPr/>
        </p:nvGrpSpPr>
        <p:grpSpPr bwMode="auto">
          <a:xfrm>
            <a:off x="2362200" y="1676400"/>
            <a:ext cx="5410200" cy="1066800"/>
            <a:chOff x="1536" y="1584"/>
            <a:chExt cx="3408" cy="672"/>
          </a:xfrm>
        </p:grpSpPr>
        <p:sp>
          <p:nvSpPr>
            <p:cNvPr id="78877" name="Line 23"/>
            <p:cNvSpPr>
              <a:spLocks noChangeShapeType="1"/>
            </p:cNvSpPr>
            <p:nvPr/>
          </p:nvSpPr>
          <p:spPr bwMode="auto">
            <a:xfrm>
              <a:off x="1536" y="1584"/>
              <a:ext cx="2448"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78" name="Line 24"/>
            <p:cNvSpPr>
              <a:spLocks noChangeShapeType="1"/>
            </p:cNvSpPr>
            <p:nvPr/>
          </p:nvSpPr>
          <p:spPr bwMode="auto">
            <a:xfrm>
              <a:off x="4368" y="2256"/>
              <a:ext cx="576"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79" name="Line 25"/>
            <p:cNvSpPr>
              <a:spLocks noChangeShapeType="1"/>
            </p:cNvSpPr>
            <p:nvPr/>
          </p:nvSpPr>
          <p:spPr bwMode="auto">
            <a:xfrm>
              <a:off x="3792" y="1584"/>
              <a:ext cx="864" cy="672"/>
            </a:xfrm>
            <a:prstGeom prst="line">
              <a:avLst/>
            </a:prstGeom>
            <a:noFill/>
            <a:ln w="38100">
              <a:solidFill>
                <a:srgbClr val="808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grpSp>
      <p:grpSp>
        <p:nvGrpSpPr>
          <p:cNvPr id="9" name="Group 26"/>
          <p:cNvGrpSpPr>
            <a:grpSpLocks/>
          </p:cNvGrpSpPr>
          <p:nvPr/>
        </p:nvGrpSpPr>
        <p:grpSpPr bwMode="auto">
          <a:xfrm>
            <a:off x="7772400" y="4191000"/>
            <a:ext cx="1003300" cy="677863"/>
            <a:chOff x="5128" y="3241"/>
            <a:chExt cx="632" cy="427"/>
          </a:xfrm>
        </p:grpSpPr>
        <p:sp>
          <p:nvSpPr>
            <p:cNvPr id="78875" name="Line 27"/>
            <p:cNvSpPr>
              <a:spLocks noChangeShapeType="1"/>
            </p:cNvSpPr>
            <p:nvPr/>
          </p:nvSpPr>
          <p:spPr bwMode="auto">
            <a:xfrm>
              <a:off x="5128" y="3241"/>
              <a:ext cx="288" cy="288"/>
            </a:xfrm>
            <a:prstGeom prst="line">
              <a:avLst/>
            </a:prstGeom>
            <a:noFill/>
            <a:ln w="57150">
              <a:solidFill>
                <a:srgbClr val="FF66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sp>
          <p:nvSpPr>
            <p:cNvPr id="78876" name="Text Box 28"/>
            <p:cNvSpPr txBox="1">
              <a:spLocks noChangeArrowheads="1"/>
            </p:cNvSpPr>
            <p:nvPr/>
          </p:nvSpPr>
          <p:spPr bwMode="auto">
            <a:xfrm>
              <a:off x="5486" y="3264"/>
              <a:ext cx="274"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3600" b="1">
                  <a:solidFill>
                    <a:srgbClr val="FF6600"/>
                  </a:solidFill>
                  <a:sym typeface="Symbol" charset="0"/>
                </a:rPr>
                <a:t></a:t>
              </a:r>
            </a:p>
          </p:txBody>
        </p:sp>
      </p:grpSp>
      <p:sp>
        <p:nvSpPr>
          <p:cNvPr id="28701" name="Text Box 29"/>
          <p:cNvSpPr txBox="1">
            <a:spLocks noChangeArrowheads="1"/>
          </p:cNvSpPr>
          <p:nvPr/>
        </p:nvSpPr>
        <p:spPr bwMode="auto">
          <a:xfrm>
            <a:off x="2411413" y="4941888"/>
            <a:ext cx="5978525"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10000"/>
              </a:spcBef>
              <a:buFont typeface="Wingdings" charset="0"/>
              <a:buNone/>
            </a:pPr>
            <a:r>
              <a:rPr lang="de-DE" b="1">
                <a:solidFill>
                  <a:srgbClr val="FF0000"/>
                </a:solidFill>
              </a:rPr>
              <a:t>Nuclear Resonance Fluorescence (NRF)</a:t>
            </a:r>
          </a:p>
          <a:p>
            <a:pPr>
              <a:spcBef>
                <a:spcPct val="10000"/>
              </a:spcBef>
              <a:buFont typeface="Wingdings" charset="0"/>
              <a:buNone/>
            </a:pPr>
            <a:r>
              <a:rPr lang="de-DE" b="1">
                <a:solidFill>
                  <a:srgbClr val="FF6600"/>
                </a:solidFill>
              </a:rPr>
              <a:t>Photoactivation</a:t>
            </a:r>
          </a:p>
          <a:p>
            <a:pPr>
              <a:spcBef>
                <a:spcPct val="10000"/>
              </a:spcBef>
              <a:buFont typeface="Wingdings" charset="0"/>
              <a:buNone/>
            </a:pPr>
            <a:r>
              <a:rPr lang="de-DE" b="1">
                <a:solidFill>
                  <a:srgbClr val="669900"/>
                </a:solidFill>
              </a:rPr>
              <a:t>Photodisintegration</a:t>
            </a:r>
            <a:endParaRPr lang="de-DE" b="1">
              <a:solidFill>
                <a:srgbClr val="FF6600"/>
              </a:solidFill>
            </a:endParaRPr>
          </a:p>
        </p:txBody>
      </p:sp>
      <p:grpSp>
        <p:nvGrpSpPr>
          <p:cNvPr id="10" name="Group 30"/>
          <p:cNvGrpSpPr>
            <a:grpSpLocks/>
          </p:cNvGrpSpPr>
          <p:nvPr/>
        </p:nvGrpSpPr>
        <p:grpSpPr bwMode="auto">
          <a:xfrm>
            <a:off x="3898900" y="4114800"/>
            <a:ext cx="749300" cy="677863"/>
            <a:chOff x="2456" y="2592"/>
            <a:chExt cx="472" cy="427"/>
          </a:xfrm>
        </p:grpSpPr>
        <p:sp>
          <p:nvSpPr>
            <p:cNvPr id="78873" name="Line 31"/>
            <p:cNvSpPr>
              <a:spLocks noChangeShapeType="1"/>
            </p:cNvSpPr>
            <p:nvPr/>
          </p:nvSpPr>
          <p:spPr bwMode="auto">
            <a:xfrm>
              <a:off x="2640" y="2592"/>
              <a:ext cx="288" cy="288"/>
            </a:xfrm>
            <a:prstGeom prst="line">
              <a:avLst/>
            </a:prstGeom>
            <a:noFill/>
            <a:ln w="57150">
              <a:solidFill>
                <a:srgbClr val="FF66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sp>
          <p:nvSpPr>
            <p:cNvPr id="78874" name="Text Box 32"/>
            <p:cNvSpPr txBox="1">
              <a:spLocks noChangeArrowheads="1"/>
            </p:cNvSpPr>
            <p:nvPr/>
          </p:nvSpPr>
          <p:spPr bwMode="auto">
            <a:xfrm>
              <a:off x="2456" y="2615"/>
              <a:ext cx="274"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3600" b="1">
                  <a:solidFill>
                    <a:srgbClr val="FF6600"/>
                  </a:solidFill>
                  <a:sym typeface="Symbol" charset="0"/>
                </a:rPr>
                <a:t></a:t>
              </a:r>
            </a:p>
          </p:txBody>
        </p:sp>
      </p:grpSp>
      <p:sp>
        <p:nvSpPr>
          <p:cNvPr id="28705" name="Text Box 33"/>
          <p:cNvSpPr txBox="1">
            <a:spLocks noChangeArrowheads="1"/>
          </p:cNvSpPr>
          <p:nvPr/>
        </p:nvSpPr>
        <p:spPr bwMode="auto">
          <a:xfrm>
            <a:off x="827088" y="2205038"/>
            <a:ext cx="18081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solidFill>
                  <a:schemeClr val="accent2"/>
                </a:solidFill>
              </a:rPr>
              <a:t>Absorption</a:t>
            </a:r>
          </a:p>
        </p:txBody>
      </p:sp>
      <p:sp>
        <p:nvSpPr>
          <p:cNvPr id="28706" name="Text Box 34"/>
          <p:cNvSpPr txBox="1">
            <a:spLocks noChangeArrowheads="1"/>
          </p:cNvSpPr>
          <p:nvPr/>
        </p:nvSpPr>
        <p:spPr bwMode="auto">
          <a:xfrm>
            <a:off x="5508625" y="5734050"/>
            <a:ext cx="191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solidFill>
                  <a:srgbClr val="FF6600"/>
                </a:solidFill>
              </a:rPr>
              <a:t>(-activation)</a:t>
            </a:r>
          </a:p>
        </p:txBody>
      </p:sp>
      <p:grpSp>
        <p:nvGrpSpPr>
          <p:cNvPr id="11" name="Group 35"/>
          <p:cNvGrpSpPr>
            <a:grpSpLocks/>
          </p:cNvGrpSpPr>
          <p:nvPr/>
        </p:nvGrpSpPr>
        <p:grpSpPr bwMode="auto">
          <a:xfrm>
            <a:off x="3276600" y="2895600"/>
            <a:ext cx="1160463" cy="1219200"/>
            <a:chOff x="2112" y="2352"/>
            <a:chExt cx="731" cy="768"/>
          </a:xfrm>
        </p:grpSpPr>
        <p:sp>
          <p:nvSpPr>
            <p:cNvPr id="78870" name="Text Box 36"/>
            <p:cNvSpPr txBox="1">
              <a:spLocks noChangeArrowheads="1"/>
            </p:cNvSpPr>
            <p:nvPr/>
          </p:nvSpPr>
          <p:spPr bwMode="auto">
            <a:xfrm>
              <a:off x="2488" y="2544"/>
              <a:ext cx="355"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sp>
          <p:nvSpPr>
            <p:cNvPr id="78871" name="Line 37"/>
            <p:cNvSpPr>
              <a:spLocks noChangeShapeType="1"/>
            </p:cNvSpPr>
            <p:nvPr/>
          </p:nvSpPr>
          <p:spPr bwMode="auto">
            <a:xfrm>
              <a:off x="2112" y="3120"/>
              <a:ext cx="576"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it-IT"/>
            </a:p>
          </p:txBody>
        </p:sp>
        <p:sp>
          <p:nvSpPr>
            <p:cNvPr id="78872" name="Line 38"/>
            <p:cNvSpPr>
              <a:spLocks noChangeShapeType="1"/>
            </p:cNvSpPr>
            <p:nvPr/>
          </p:nvSpPr>
          <p:spPr bwMode="auto">
            <a:xfrm>
              <a:off x="2496" y="2352"/>
              <a:ext cx="0" cy="76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it-IT"/>
            </a:p>
          </p:txBody>
        </p:sp>
      </p:grpSp>
      <p:sp>
        <p:nvSpPr>
          <p:cNvPr id="2" name="Textfeld 1"/>
          <p:cNvSpPr txBox="1">
            <a:spLocks noChangeArrowheads="1"/>
          </p:cNvSpPr>
          <p:nvPr/>
        </p:nvSpPr>
        <p:spPr bwMode="auto">
          <a:xfrm>
            <a:off x="7462838" y="2024063"/>
            <a:ext cx="15335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a:solidFill>
                  <a:srgbClr val="92D050"/>
                </a:solidFill>
              </a:rPr>
              <a:t>~ 8 MeV</a:t>
            </a:r>
          </a:p>
        </p:txBody>
      </p:sp>
      <p:pic>
        <p:nvPicPr>
          <p:cNvPr id="78868" name="Immagine 6"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30814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32800"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3"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8763000" cy="348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6"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514559602"/>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89025"/>
            <a:ext cx="8305800" cy="547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3"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2031419819"/>
      </p:ext>
    </p:extLst>
  </p:cSld>
  <p:clrMapOvr>
    <a:masterClrMapping/>
  </p:clrMapOvr>
  <p:transition spd="med">
    <p:strips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79375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spTree>
    <p:extLst>
      <p:ext uri="{BB962C8B-B14F-4D97-AF65-F5344CB8AC3E}">
        <p14:creationId xmlns:p14="http://schemas.microsoft.com/office/powerpoint/2010/main" val="3083475731"/>
      </p:ext>
    </p:extLst>
  </p:cSld>
  <p:clrMapOvr>
    <a:masterClrMapping/>
  </p:clrMapOvr>
  <p:transition spd="med">
    <p:strips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7048500" cy="52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pic>
        <p:nvPicPr>
          <p:cNvPr id="97284"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718019"/>
      </p:ext>
    </p:extLst>
  </p:cSld>
  <p:clrMapOvr>
    <a:masterClrMapping/>
  </p:clrMapOvr>
  <p:transition spd="med">
    <p:strips dir="l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543800" cy="542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7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0"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spTree>
    <p:extLst>
      <p:ext uri="{BB962C8B-B14F-4D97-AF65-F5344CB8AC3E}">
        <p14:creationId xmlns:p14="http://schemas.microsoft.com/office/powerpoint/2010/main" val="1598954708"/>
      </p:ext>
    </p:extLst>
  </p:cSld>
  <p:clrMapOvr>
    <a:masterClrMapping/>
  </p:clrMapOvr>
  <p:transition spd="med">
    <p:strips dir="l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13"/>
          <p:cNvSpPr>
            <a:spLocks noChangeArrowheads="1"/>
          </p:cNvSpPr>
          <p:nvPr/>
        </p:nvSpPr>
        <p:spPr bwMode="auto">
          <a:xfrm>
            <a:off x="152400" y="1700808"/>
            <a:ext cx="8839200" cy="4464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00FF"/>
                </a:solidFill>
                <a:cs typeface="Symbol" charset="0"/>
              </a:rPr>
              <a:t>Need of </a:t>
            </a:r>
            <a:r>
              <a:rPr lang="en-US" b="1" i="1">
                <a:solidFill>
                  <a:srgbClr val="0000FF"/>
                </a:solidFill>
                <a:cs typeface="Symbol" charset="0"/>
              </a:rPr>
              <a:t>high peak brightness/high average current</a:t>
            </a:r>
            <a:r>
              <a:rPr lang="en-US" b="1">
                <a:solidFill>
                  <a:srgbClr val="0000FF"/>
                </a:solidFill>
                <a:cs typeface="Symbol" charset="0"/>
              </a:rPr>
              <a:t> electron beams (cmp. FEL</a:t>
            </a:r>
            <a:r>
              <a:rPr lang="ja-JP" altLang="en-US" b="1">
                <a:solidFill>
                  <a:srgbClr val="0000FF"/>
                </a:solidFill>
                <a:cs typeface="Symbol" charset="0"/>
              </a:rPr>
              <a:t>’</a:t>
            </a:r>
            <a:r>
              <a:rPr lang="en-US" altLang="ja-JP" b="1">
                <a:solidFill>
                  <a:srgbClr val="0000FF"/>
                </a:solidFill>
                <a:cs typeface="Symbol" charset="0"/>
              </a:rPr>
              <a:t>s drivers) </a:t>
            </a:r>
            <a:r>
              <a:rPr lang="en-US" altLang="ja-JP" b="1" i="1">
                <a:solidFill>
                  <a:srgbClr val="0000FF"/>
                </a:solidFill>
                <a:cs typeface="Symbol" charset="0"/>
              </a:rPr>
              <a:t>fsec-class </a:t>
            </a:r>
            <a:r>
              <a:rPr lang="en-US" altLang="ja-JP" b="1">
                <a:solidFill>
                  <a:srgbClr val="0000FF"/>
                </a:solidFill>
                <a:cs typeface="Symbol" charset="0"/>
              </a:rPr>
              <a:t>synchronized and </a:t>
            </a:r>
            <a:r>
              <a:rPr lang="en-US" altLang="ja-JP" b="1" i="1">
                <a:solidFill>
                  <a:srgbClr val="0000FF"/>
                </a:solidFill>
                <a:latin typeface="Symbol" charset="0"/>
                <a:cs typeface="Symbol" charset="0"/>
              </a:rPr>
              <a:t>m</a:t>
            </a:r>
            <a:r>
              <a:rPr lang="en-US" altLang="ja-JP" b="1" i="1">
                <a:solidFill>
                  <a:srgbClr val="0000FF"/>
                </a:solidFill>
                <a:cs typeface="Symbol" charset="0"/>
              </a:rPr>
              <a:t>m-</a:t>
            </a:r>
            <a:r>
              <a:rPr lang="en-US" altLang="ja-JP" b="1" i="1">
                <a:solidFill>
                  <a:srgbClr val="0000FF"/>
                </a:solidFill>
                <a:latin typeface="Symbol" charset="0"/>
                <a:cs typeface="Symbol" charset="0"/>
              </a:rPr>
              <a:t>m</a:t>
            </a:r>
            <a:r>
              <a:rPr lang="en-US" altLang="ja-JP" b="1" i="1">
                <a:solidFill>
                  <a:srgbClr val="0000FF"/>
                </a:solidFill>
                <a:cs typeface="Symbol" charset="0"/>
              </a:rPr>
              <a:t>rad</a:t>
            </a:r>
            <a:r>
              <a:rPr lang="en-US" altLang="ja-JP" b="1">
                <a:solidFill>
                  <a:srgbClr val="0000FF"/>
                </a:solidFill>
                <a:cs typeface="Symbol" charset="0"/>
              </a:rPr>
              <a:t>-</a:t>
            </a:r>
            <a:r>
              <a:rPr lang="en-US" altLang="ja-JP" b="1" i="1">
                <a:solidFill>
                  <a:srgbClr val="0000FF"/>
                </a:solidFill>
                <a:cs typeface="Symbol" charset="0"/>
              </a:rPr>
              <a:t>scale</a:t>
            </a:r>
            <a:r>
              <a:rPr lang="en-US" altLang="ja-JP" b="1">
                <a:solidFill>
                  <a:srgbClr val="0000FF"/>
                </a:solidFill>
                <a:cs typeface="Symbol" charset="0"/>
              </a:rPr>
              <a:t> aligned to </a:t>
            </a:r>
            <a:r>
              <a:rPr lang="en-US" altLang="ja-JP" b="1" i="1">
                <a:solidFill>
                  <a:srgbClr val="0000FF"/>
                </a:solidFill>
                <a:cs typeface="Symbol" charset="0"/>
              </a:rPr>
              <a:t>high peak/average power</a:t>
            </a:r>
            <a:r>
              <a:rPr lang="en-US" altLang="ja-JP" b="1">
                <a:solidFill>
                  <a:srgbClr val="0000FF"/>
                </a:solidFill>
                <a:cs typeface="Symbol" charset="0"/>
              </a:rPr>
              <a:t> laser beams</a:t>
            </a:r>
            <a:endParaRPr lang="en-US" altLang="ja-JP" i="1">
              <a:solidFill>
                <a:srgbClr val="FF0000"/>
              </a:solidFill>
              <a:cs typeface="Symbol" charset="0"/>
            </a:endParaRPr>
          </a:p>
          <a:p>
            <a:pPr marL="342900" indent="-342900" eaLnBrk="1" hangingPunct="1">
              <a:lnSpc>
                <a:spcPct val="120000"/>
              </a:lnSpc>
              <a:spcBef>
                <a:spcPct val="20000"/>
              </a:spcBef>
              <a:buFont typeface="Arial" charset="0"/>
              <a:buChar char="•"/>
            </a:pPr>
            <a:r>
              <a:rPr lang="en-US" b="1">
                <a:cs typeface="Symbol" charset="0"/>
              </a:rPr>
              <a:t>Main goal for Nuclear Physics and Nuclear Photonics: 	</a:t>
            </a:r>
            <a:r>
              <a:rPr lang="en-US" b="1" i="1">
                <a:cs typeface="Symbol" charset="0"/>
              </a:rPr>
              <a:t>Spectral Densities</a:t>
            </a:r>
            <a:r>
              <a:rPr lang="en-US" b="1">
                <a:cs typeface="Symbol" charset="0"/>
              </a:rPr>
              <a:t> &gt; 10</a:t>
            </a:r>
            <a:r>
              <a:rPr lang="en-US" b="1" baseline="30000">
                <a:cs typeface="Symbol" charset="0"/>
              </a:rPr>
              <a:t>4</a:t>
            </a:r>
            <a:r>
              <a:rPr lang="en-US" b="1">
                <a:cs typeface="Symbol" charset="0"/>
              </a:rPr>
              <a:t> </a:t>
            </a:r>
            <a:r>
              <a:rPr lang="en-US" b="1" i="1">
                <a:cs typeface="Symbol" charset="0"/>
              </a:rPr>
              <a:t>N</a:t>
            </a:r>
            <a:r>
              <a:rPr lang="en-US" b="1" i="1" baseline="-25000">
                <a:cs typeface="Symbol" charset="0"/>
              </a:rPr>
              <a:t>ph</a:t>
            </a:r>
            <a:r>
              <a:rPr lang="en-US" b="1" i="1">
                <a:cs typeface="Symbol" charset="0"/>
              </a:rPr>
              <a:t>/(s</a:t>
            </a:r>
            <a:r>
              <a:rPr lang="en-US" b="1" i="1" baseline="30000">
                <a:cs typeface="Symbol" charset="0"/>
              </a:rPr>
              <a:t>.</a:t>
            </a:r>
            <a:r>
              <a:rPr lang="en-US" b="1" i="1">
                <a:cs typeface="Symbol" charset="0"/>
              </a:rPr>
              <a:t>eV)</a:t>
            </a:r>
            <a:r>
              <a:rPr lang="en-US" b="1">
                <a:cs typeface="Symbol" charset="0"/>
              </a:rPr>
              <a:t>					photon energy range 1-20 MeV, </a:t>
            </a:r>
            <a:r>
              <a:rPr lang="en-US" b="1" i="1">
                <a:cs typeface="Symbol" charset="0"/>
              </a:rPr>
              <a:t>bandwidths</a:t>
            </a:r>
            <a:r>
              <a:rPr lang="en-US" b="1">
                <a:cs typeface="Symbol" charset="0"/>
              </a:rPr>
              <a:t> 10</a:t>
            </a:r>
            <a:r>
              <a:rPr lang="en-US" b="1" baseline="30000">
                <a:cs typeface="Symbol" charset="0"/>
              </a:rPr>
              <a:t>-3</a:t>
            </a:r>
            <a:r>
              <a:rPr lang="en-US" b="1">
                <a:cs typeface="Symbol" charset="0"/>
              </a:rPr>
              <a:t> class</a:t>
            </a:r>
          </a:p>
          <a:p>
            <a:pPr marL="342900" indent="-342900" eaLnBrk="1" hangingPunct="1">
              <a:lnSpc>
                <a:spcPct val="120000"/>
              </a:lnSpc>
              <a:spcBef>
                <a:spcPct val="20000"/>
              </a:spcBef>
              <a:buFont typeface="Arial" charset="0"/>
              <a:buChar char="•"/>
            </a:pPr>
            <a:r>
              <a:rPr lang="en-US" b="1">
                <a:solidFill>
                  <a:srgbClr val="008000"/>
                </a:solidFill>
                <a:cs typeface="Symbol" charset="0"/>
              </a:rPr>
              <a:t>Main goal for Medical Applications with </a:t>
            </a:r>
            <a:r>
              <a:rPr lang="en-US" b="1" i="1">
                <a:solidFill>
                  <a:srgbClr val="008000"/>
                </a:solidFill>
                <a:cs typeface="Symbol" charset="0"/>
              </a:rPr>
              <a:t>X</a:t>
            </a:r>
            <a:r>
              <a:rPr lang="en-US" b="1">
                <a:solidFill>
                  <a:srgbClr val="008000"/>
                </a:solidFill>
                <a:cs typeface="Symbol" charset="0"/>
              </a:rPr>
              <a:t>-rays: tunability in the 20-120 keV range, good mono-chromaticity (1-10 %), high flux (10</a:t>
            </a:r>
            <a:r>
              <a:rPr lang="en-US" b="1" baseline="30000">
                <a:solidFill>
                  <a:srgbClr val="008000"/>
                </a:solidFill>
                <a:cs typeface="Symbol" charset="0"/>
              </a:rPr>
              <a:t>11</a:t>
            </a:r>
            <a:r>
              <a:rPr lang="en-US" b="1">
                <a:solidFill>
                  <a:srgbClr val="008000"/>
                </a:solidFill>
                <a:cs typeface="Symbol" charset="0"/>
              </a:rPr>
              <a:t> min., 10</a:t>
            </a:r>
            <a:r>
              <a:rPr lang="en-US" b="1" baseline="30000">
                <a:solidFill>
                  <a:srgbClr val="008000"/>
                </a:solidFill>
                <a:cs typeface="Symbol" charset="0"/>
              </a:rPr>
              <a:t>12</a:t>
            </a:r>
            <a:r>
              <a:rPr lang="en-US" b="1">
                <a:solidFill>
                  <a:srgbClr val="008000"/>
                </a:solidFill>
                <a:cs typeface="Symbol" charset="0"/>
              </a:rPr>
              <a:t> for radio-imaging, 10</a:t>
            </a:r>
            <a:r>
              <a:rPr lang="en-US" b="1" baseline="30000">
                <a:solidFill>
                  <a:srgbClr val="008000"/>
                </a:solidFill>
                <a:cs typeface="Symbol" charset="0"/>
              </a:rPr>
              <a:t>13</a:t>
            </a:r>
            <a:r>
              <a:rPr lang="en-US" b="1">
                <a:solidFill>
                  <a:srgbClr val="008000"/>
                </a:solidFill>
                <a:cs typeface="Symbol" charset="0"/>
              </a:rPr>
              <a:t> for radio-therapy)</a:t>
            </a:r>
          </a:p>
        </p:txBody>
      </p:sp>
      <p:sp>
        <p:nvSpPr>
          <p:cNvPr id="20482"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20483"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2048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1043608" y="446358"/>
            <a:ext cx="7488832" cy="966418"/>
          </a:xfrm>
          <a:prstGeom prst="rect">
            <a:avLst/>
          </a:prstGeom>
        </p:spPr>
        <p:txBody>
          <a:bodyPr wrap="square">
            <a:spAutoFit/>
          </a:bodyPr>
          <a:lstStyle/>
          <a:p>
            <a:pPr eaLnBrk="1" hangingPunct="1">
              <a:lnSpc>
                <a:spcPct val="120000"/>
              </a:lnSpc>
              <a:spcBef>
                <a:spcPct val="20000"/>
              </a:spcBef>
            </a:pPr>
            <a:r>
              <a:rPr lang="en-US" b="1">
                <a:solidFill>
                  <a:srgbClr val="FF0000"/>
                </a:solidFill>
              </a:rPr>
              <a:t>Challenges of </a:t>
            </a:r>
            <a:r>
              <a:rPr lang="en-US" b="1" i="1">
                <a:solidFill>
                  <a:srgbClr val="FF0000"/>
                </a:solidFill>
              </a:rPr>
              <a:t>electron-(optical)photon colliders</a:t>
            </a:r>
            <a:r>
              <a:rPr lang="en-US" b="1">
                <a:solidFill>
                  <a:srgbClr val="FF0000"/>
                </a:solidFill>
              </a:rPr>
              <a:t> as </a:t>
            </a:r>
            <a:r>
              <a:rPr lang="en-US" b="1" i="1">
                <a:solidFill>
                  <a:srgbClr val="FF0000"/>
                </a:solidFill>
              </a:rPr>
              <a:t>X/</a:t>
            </a:r>
            <a:r>
              <a:rPr lang="en-US" b="1" i="1">
                <a:solidFill>
                  <a:srgbClr val="FF0000"/>
                </a:solidFill>
                <a:latin typeface="Symbol" charset="0"/>
                <a:cs typeface="Symbol" charset="0"/>
              </a:rPr>
              <a:t>g </a:t>
            </a:r>
            <a:r>
              <a:rPr lang="en-US" b="1">
                <a:solidFill>
                  <a:srgbClr val="FF0000"/>
                </a:solidFill>
                <a:cs typeface="Symbol" charset="0"/>
              </a:rPr>
              <a:t> beam Sources using Compton back-scattering</a:t>
            </a:r>
          </a:p>
        </p:txBody>
      </p:sp>
    </p:spTree>
    <p:extLst>
      <p:ext uri="{BB962C8B-B14F-4D97-AF65-F5344CB8AC3E}">
        <p14:creationId xmlns:p14="http://schemas.microsoft.com/office/powerpoint/2010/main" val="2074782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13"/>
          <p:cNvSpPr>
            <a:spLocks noChangeArrowheads="1"/>
          </p:cNvSpPr>
          <p:nvPr/>
        </p:nvSpPr>
        <p:spPr bwMode="auto">
          <a:xfrm>
            <a:off x="152400" y="1629395"/>
            <a:ext cx="8839200" cy="3599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00FF"/>
                </a:solidFill>
              </a:rPr>
              <a:t>Main goal for </a:t>
            </a:r>
            <a:r>
              <a:rPr lang="en-US" b="1" i="1">
                <a:solidFill>
                  <a:srgbClr val="0000FF"/>
                </a:solidFill>
              </a:rPr>
              <a:t>MeV-class </a:t>
            </a:r>
            <a:r>
              <a:rPr lang="en-US" b="1" i="1">
                <a:solidFill>
                  <a:srgbClr val="0000FF"/>
                </a:solidFill>
                <a:latin typeface="Symbol" charset="0"/>
                <a:cs typeface="Symbol" charset="0"/>
              </a:rPr>
              <a:t>g - g</a:t>
            </a:r>
            <a:r>
              <a:rPr lang="en-US" b="1">
                <a:solidFill>
                  <a:srgbClr val="0000FF"/>
                </a:solidFill>
                <a:cs typeface="Symbol" charset="0"/>
              </a:rPr>
              <a:t>   and   </a:t>
            </a:r>
            <a:r>
              <a:rPr lang="en-US" b="1" i="1">
                <a:solidFill>
                  <a:srgbClr val="0000FF"/>
                </a:solidFill>
                <a:cs typeface="Symbol" charset="0"/>
              </a:rPr>
              <a:t>TeV</a:t>
            </a:r>
            <a:r>
              <a:rPr lang="en-US" b="1">
                <a:solidFill>
                  <a:srgbClr val="0000FF"/>
                </a:solidFill>
                <a:cs typeface="Symbol" charset="0"/>
              </a:rPr>
              <a:t>  </a:t>
            </a:r>
            <a:r>
              <a:rPr lang="en-US" b="1" i="1">
                <a:solidFill>
                  <a:srgbClr val="0000FF"/>
                </a:solidFill>
                <a:latin typeface="Symbol" charset="0"/>
                <a:cs typeface="Symbol" charset="0"/>
              </a:rPr>
              <a:t>g </a:t>
            </a:r>
            <a:r>
              <a:rPr lang="en-US" b="1">
                <a:solidFill>
                  <a:srgbClr val="0000FF"/>
                </a:solidFill>
                <a:cs typeface="Symbol" charset="0"/>
              </a:rPr>
              <a:t>- nucleon colliders:	</a:t>
            </a:r>
            <a:r>
              <a:rPr lang="en-US" b="1" i="1">
                <a:solidFill>
                  <a:srgbClr val="0000FF"/>
                </a:solidFill>
                <a:cs typeface="Symbol" charset="0"/>
              </a:rPr>
              <a:t>Peak Brilliance </a:t>
            </a:r>
            <a:r>
              <a:rPr lang="en-US" b="1">
                <a:solidFill>
                  <a:srgbClr val="0000FF"/>
                </a:solidFill>
                <a:cs typeface="Symbol" charset="0"/>
              </a:rPr>
              <a:t>&gt; 10</a:t>
            </a:r>
            <a:r>
              <a:rPr lang="en-US" b="1" baseline="30000">
                <a:solidFill>
                  <a:srgbClr val="0000FF"/>
                </a:solidFill>
                <a:cs typeface="Symbol" charset="0"/>
              </a:rPr>
              <a:t>21</a:t>
            </a:r>
            <a:r>
              <a:rPr lang="en-US" b="1">
                <a:solidFill>
                  <a:srgbClr val="0000FF"/>
                </a:solidFill>
                <a:cs typeface="Symbol" charset="0"/>
              </a:rPr>
              <a:t> </a:t>
            </a:r>
            <a:r>
              <a:rPr lang="en-US" sz="2000" b="1" i="1">
                <a:solidFill>
                  <a:srgbClr val="0000FF"/>
                </a:solidFill>
                <a:cs typeface="Symbol" charset="0"/>
              </a:rPr>
              <a:t>N</a:t>
            </a:r>
            <a:r>
              <a:rPr lang="en-US" sz="2000" b="1" i="1" baseline="-25000">
                <a:solidFill>
                  <a:srgbClr val="0000FF"/>
                </a:solidFill>
                <a:cs typeface="Symbol" charset="0"/>
              </a:rPr>
              <a:t>ph</a:t>
            </a:r>
            <a:r>
              <a:rPr lang="en-US" sz="2000" b="1" i="1">
                <a:solidFill>
                  <a:srgbClr val="0000FF"/>
                </a:solidFill>
                <a:cs typeface="Symbol" charset="0"/>
              </a:rPr>
              <a:t>/(s</a:t>
            </a:r>
            <a:r>
              <a:rPr lang="en-US" sz="2000" b="1" i="1" baseline="30000">
                <a:solidFill>
                  <a:srgbClr val="0000FF"/>
                </a:solidFill>
                <a:cs typeface="Symbol" charset="0"/>
              </a:rPr>
              <a:t>.</a:t>
            </a:r>
            <a:r>
              <a:rPr lang="en-US" sz="2000" b="1" i="1">
                <a:solidFill>
                  <a:srgbClr val="0000FF"/>
                </a:solidFill>
                <a:cs typeface="Symbol" charset="0"/>
              </a:rPr>
              <a:t>mm</a:t>
            </a:r>
            <a:r>
              <a:rPr lang="en-US" sz="2000" b="1" i="1" baseline="30000">
                <a:solidFill>
                  <a:srgbClr val="0000FF"/>
                </a:solidFill>
                <a:cs typeface="Symbol" charset="0"/>
              </a:rPr>
              <a:t>2.</a:t>
            </a:r>
            <a:r>
              <a:rPr lang="en-US" sz="2000" b="1" i="1">
                <a:solidFill>
                  <a:srgbClr val="0000FF"/>
                </a:solidFill>
                <a:cs typeface="Symbol" charset="0"/>
              </a:rPr>
              <a:t>mrad</a:t>
            </a:r>
            <a:r>
              <a:rPr lang="en-US" sz="2000" b="1" i="1" baseline="30000">
                <a:solidFill>
                  <a:srgbClr val="0000FF"/>
                </a:solidFill>
                <a:cs typeface="Symbol" charset="0"/>
              </a:rPr>
              <a:t>2.</a:t>
            </a:r>
            <a:r>
              <a:rPr lang="en-US" sz="2000" b="1" i="1">
                <a:solidFill>
                  <a:srgbClr val="0000FF"/>
                </a:solidFill>
                <a:cs typeface="Symbol" charset="0"/>
              </a:rPr>
              <a:t>0.1%)</a:t>
            </a:r>
            <a:r>
              <a:rPr lang="en-US" b="1" i="1">
                <a:solidFill>
                  <a:srgbClr val="0000FF"/>
                </a:solidFill>
                <a:cs typeface="Symbol" charset="0"/>
              </a:rPr>
              <a:t>  </a:t>
            </a:r>
            <a:r>
              <a:rPr lang="en-US" b="1">
                <a:solidFill>
                  <a:srgbClr val="0000FF"/>
                </a:solidFill>
                <a:cs typeface="Symbol" charset="0"/>
              </a:rPr>
              <a:t>10</a:t>
            </a:r>
            <a:r>
              <a:rPr lang="en-US" b="1" baseline="30000">
                <a:solidFill>
                  <a:srgbClr val="0000FF"/>
                </a:solidFill>
                <a:cs typeface="Symbol" charset="0"/>
              </a:rPr>
              <a:t>9</a:t>
            </a:r>
            <a:r>
              <a:rPr lang="en-US" b="1">
                <a:solidFill>
                  <a:srgbClr val="0000FF"/>
                </a:solidFill>
                <a:cs typeface="Symbol" charset="0"/>
              </a:rPr>
              <a:t>&lt;</a:t>
            </a:r>
            <a:r>
              <a:rPr lang="en-US" b="1" i="1">
                <a:solidFill>
                  <a:srgbClr val="0000FF"/>
                </a:solidFill>
                <a:cs typeface="Symbol" charset="0"/>
              </a:rPr>
              <a:t>N</a:t>
            </a:r>
            <a:r>
              <a:rPr lang="en-US" b="1" i="1" baseline="-25000">
                <a:solidFill>
                  <a:srgbClr val="0000FF"/>
                </a:solidFill>
                <a:cs typeface="Symbol" charset="0"/>
              </a:rPr>
              <a:t>ph</a:t>
            </a:r>
            <a:r>
              <a:rPr lang="en-US" b="1">
                <a:solidFill>
                  <a:srgbClr val="0000FF"/>
                </a:solidFill>
                <a:cs typeface="Symbol" charset="0"/>
              </a:rPr>
              <a:t>&lt;10</a:t>
            </a:r>
            <a:r>
              <a:rPr lang="en-US" b="1" baseline="30000">
                <a:solidFill>
                  <a:srgbClr val="0000FF"/>
                </a:solidFill>
                <a:cs typeface="Symbol" charset="0"/>
              </a:rPr>
              <a:t>13</a:t>
            </a:r>
            <a:r>
              <a:rPr lang="en-US" b="1">
                <a:solidFill>
                  <a:srgbClr val="0000FF"/>
                </a:solidFill>
                <a:cs typeface="Symbol" charset="0"/>
              </a:rPr>
              <a:t>		Source spot size </a:t>
            </a:r>
            <a:r>
              <a:rPr lang="en-US" b="1" i="1">
                <a:solidFill>
                  <a:srgbClr val="0000FF"/>
                </a:solidFill>
                <a:latin typeface="Symbol" charset="0"/>
                <a:cs typeface="Symbol" charset="0"/>
              </a:rPr>
              <a:t>m</a:t>
            </a:r>
            <a:r>
              <a:rPr lang="en-US" b="1" i="1">
                <a:solidFill>
                  <a:srgbClr val="0000FF"/>
                </a:solidFill>
                <a:cs typeface="Symbol" charset="0"/>
              </a:rPr>
              <a:t>m</a:t>
            </a:r>
            <a:r>
              <a:rPr lang="en-US" b="1">
                <a:solidFill>
                  <a:srgbClr val="0000FF"/>
                </a:solidFill>
                <a:cs typeface="Symbol" charset="0"/>
              </a:rPr>
              <a:t>-scale (low diffraction, few </a:t>
            </a:r>
            <a:r>
              <a:rPr lang="en-US" b="1" i="1">
                <a:solidFill>
                  <a:srgbClr val="0000FF"/>
                </a:solidFill>
                <a:latin typeface="Symbol" charset="0"/>
                <a:cs typeface="Symbol" charset="0"/>
              </a:rPr>
              <a:t>m</a:t>
            </a:r>
            <a:r>
              <a:rPr lang="en-US" b="1" i="1">
                <a:solidFill>
                  <a:srgbClr val="0000FF"/>
                </a:solidFill>
                <a:cs typeface="Symbol" charset="0"/>
              </a:rPr>
              <a:t>rad</a:t>
            </a:r>
            <a:r>
              <a:rPr lang="en-US" b="1">
                <a:solidFill>
                  <a:srgbClr val="0000FF"/>
                </a:solidFill>
                <a:cs typeface="Symbol" charset="0"/>
              </a:rPr>
              <a:t>)	Tunability, Mono-chromaticity, Polarization (H,V,C)</a:t>
            </a:r>
            <a:endParaRPr lang="en-US" b="1">
              <a:solidFill>
                <a:srgbClr val="FF0000"/>
              </a:solidFill>
              <a:cs typeface="Symbol" charset="0"/>
            </a:endParaRPr>
          </a:p>
          <a:p>
            <a:pPr marL="342900" indent="-342900" eaLnBrk="1" hangingPunct="1">
              <a:lnSpc>
                <a:spcPct val="120000"/>
              </a:lnSpc>
              <a:spcBef>
                <a:spcPct val="20000"/>
              </a:spcBef>
              <a:buFont typeface="Arial" charset="0"/>
              <a:buChar char="•"/>
            </a:pPr>
            <a:r>
              <a:rPr lang="en-US" b="1">
                <a:solidFill>
                  <a:srgbClr val="FF0000"/>
                </a:solidFill>
                <a:cs typeface="Symbol" charset="0"/>
              </a:rPr>
              <a:t>Photon-Photon scattering (+ Breit-Wheeler: pair creation in vacuum) is becoming feasible with this new generation </a:t>
            </a:r>
            <a:r>
              <a:rPr lang="en-US" b="1" i="1">
                <a:solidFill>
                  <a:srgbClr val="FF0000"/>
                </a:solidFill>
                <a:latin typeface="Symbol" charset="0"/>
                <a:cs typeface="Symbol" charset="0"/>
              </a:rPr>
              <a:t>g</a:t>
            </a:r>
            <a:r>
              <a:rPr lang="en-US" b="1">
                <a:solidFill>
                  <a:srgbClr val="FF0000"/>
                </a:solidFill>
                <a:cs typeface="Symbol" charset="0"/>
              </a:rPr>
              <a:t>-beams: a </a:t>
            </a:r>
            <a:r>
              <a:rPr lang="en-US" b="1" i="1">
                <a:solidFill>
                  <a:srgbClr val="FF0000"/>
                </a:solidFill>
                <a:latin typeface="Symbol" charset="0"/>
                <a:cs typeface="Symbol" charset="0"/>
              </a:rPr>
              <a:t>g</a:t>
            </a:r>
            <a:r>
              <a:rPr lang="en-US" b="1">
                <a:solidFill>
                  <a:srgbClr val="FF0000"/>
                </a:solidFill>
                <a:cs typeface="Symbol" charset="0"/>
              </a:rPr>
              <a:t>-</a:t>
            </a:r>
            <a:r>
              <a:rPr lang="en-US" b="1" i="1">
                <a:solidFill>
                  <a:srgbClr val="FF0000"/>
                </a:solidFill>
                <a:latin typeface="Symbol" charset="0"/>
                <a:cs typeface="Symbol" charset="0"/>
              </a:rPr>
              <a:t>g</a:t>
            </a:r>
            <a:r>
              <a:rPr lang="en-US" b="1">
                <a:solidFill>
                  <a:srgbClr val="FF0000"/>
                </a:solidFill>
                <a:cs typeface="Symbol" charset="0"/>
              </a:rPr>
              <a:t> low energy collider</a:t>
            </a:r>
            <a:endParaRPr lang="en-US">
              <a:solidFill>
                <a:srgbClr val="FF0000"/>
              </a:solidFill>
              <a:cs typeface="Symbol" charset="0"/>
            </a:endParaRPr>
          </a:p>
        </p:txBody>
      </p:sp>
      <p:sp>
        <p:nvSpPr>
          <p:cNvPr id="22530"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22531" name="Segnaposto data 6"/>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22532"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2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idx="4294967295"/>
          </p:nvPr>
        </p:nvSpPr>
        <p:spPr>
          <a:xfrm>
            <a:off x="1115616" y="381000"/>
            <a:ext cx="7620000" cy="1066800"/>
          </a:xfrm>
        </p:spPr>
        <p:txBody>
          <a:bodyPr/>
          <a:lstStyle/>
          <a:p>
            <a:pPr eaLnBrk="1" hangingPunct="1"/>
            <a:r>
              <a:rPr lang="en-US" sz="4000" i="1">
                <a:latin typeface="Tahoma" charset="0"/>
                <a:ea typeface="ＭＳ Ｐゴシック" charset="0"/>
                <a:cs typeface="ＭＳ Ｐゴシック" charset="0"/>
              </a:rPr>
              <a:t>3</a:t>
            </a:r>
            <a:r>
              <a:rPr lang="en-US" sz="4000" i="1" baseline="30000">
                <a:latin typeface="Tahoma" charset="0"/>
                <a:ea typeface="ＭＳ Ｐゴシック" charset="0"/>
                <a:cs typeface="ＭＳ Ｐゴシック" charset="0"/>
              </a:rPr>
              <a:t>rd</a:t>
            </a:r>
            <a:r>
              <a:rPr lang="en-US" sz="4000" i="1">
                <a:latin typeface="Tahoma" charset="0"/>
                <a:ea typeface="ＭＳ Ｐゴシック" charset="0"/>
                <a:cs typeface="ＭＳ Ｐゴシック" charset="0"/>
              </a:rPr>
              <a:t>-4</a:t>
            </a:r>
            <a:r>
              <a:rPr lang="en-US" sz="4000" i="1" baseline="30000">
                <a:latin typeface="Tahoma" charset="0"/>
                <a:ea typeface="ＭＳ Ｐゴシック" charset="0"/>
                <a:cs typeface="ＭＳ Ｐゴシック" charset="0"/>
              </a:rPr>
              <a:t>th</a:t>
            </a:r>
            <a:r>
              <a:rPr lang="en-US" sz="4000" i="1">
                <a:latin typeface="Tahoma" charset="0"/>
                <a:ea typeface="ＭＳ Ｐゴシック" charset="0"/>
                <a:cs typeface="ＭＳ Ｐゴシック" charset="0"/>
              </a:rPr>
              <a:t> Generation Light Sources</a:t>
            </a:r>
            <a:endParaRPr lang="en-US">
              <a:latin typeface="Times" charset="0"/>
              <a:ea typeface="ＭＳ Ｐゴシック" charset="0"/>
              <a:cs typeface="ＭＳ Ｐゴシック" charset="0"/>
            </a:endParaRPr>
          </a:p>
        </p:txBody>
      </p:sp>
      <p:sp>
        <p:nvSpPr>
          <p:cNvPr id="22532" name="Rectangle 3"/>
          <p:cNvSpPr>
            <a:spLocks noGrp="1" noChangeArrowheads="1"/>
          </p:cNvSpPr>
          <p:nvPr>
            <p:ph type="body" idx="4294967295"/>
          </p:nvPr>
        </p:nvSpPr>
        <p:spPr>
          <a:xfrm>
            <a:off x="0" y="1700808"/>
            <a:ext cx="9144000" cy="4752528"/>
          </a:xfrm>
        </p:spPr>
        <p:txBody>
          <a:bodyPr/>
          <a:lstStyle/>
          <a:p>
            <a:pPr eaLnBrk="1" hangingPunct="1"/>
            <a:r>
              <a:rPr lang="en-US" sz="2400">
                <a:latin typeface="Tahoma" charset="0"/>
                <a:ea typeface="ＭＳ Ｐゴシック" charset="0"/>
                <a:cs typeface="ＭＳ Ｐゴシック" charset="0"/>
              </a:rPr>
              <a:t>Synchrotron light sources: &lt; 50 keV, &gt; 50 ps (100 m, 300 M$)	</a:t>
            </a:r>
          </a:p>
          <a:p>
            <a:pPr eaLnBrk="1" hangingPunct="1"/>
            <a:r>
              <a:rPr lang="en-US" sz="2400">
                <a:latin typeface="Tahoma" charset="0"/>
                <a:ea typeface="ＭＳ Ｐゴシック" charset="0"/>
                <a:cs typeface="ＭＳ Ｐゴシック" charset="0"/>
              </a:rPr>
              <a:t>X-ray FEL (LCLS): energy ≤25 (50?) keV, 1-100 fs (1 km, 1 G$)</a:t>
            </a:r>
          </a:p>
          <a:p>
            <a:pPr marL="0" indent="0" eaLnBrk="1" hangingPunct="1">
              <a:buNone/>
            </a:pPr>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r>
              <a:rPr lang="en-US" sz="2000" b="1">
                <a:solidFill>
                  <a:srgbClr val="0000FF"/>
                </a:solidFill>
                <a:latin typeface="Tahoma" charset="0"/>
                <a:ea typeface="ＭＳ Ｐゴシック" charset="0"/>
                <a:cs typeface="ＭＳ Ｐゴシック" charset="0"/>
              </a:rPr>
              <a:t>New approach: inverse Compton scattering (ICS) 20-200 keV , sub-ps, (10 m , 10 M$) – sometimes called Laser Synchrotron since a laser pulse substitutes the magnetic undulators </a:t>
            </a:r>
          </a:p>
        </p:txBody>
      </p:sp>
      <p:pic>
        <p:nvPicPr>
          <p:cNvPr id="22534" name="Picture 5" descr="aerialSL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575" y="3271838"/>
            <a:ext cx="1890713" cy="1757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2535" name="Picture 6" desc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111" y="3271838"/>
            <a:ext cx="2409825" cy="17573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00049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762000"/>
            <a:ext cx="4503738"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Line 1029"/>
          <p:cNvSpPr>
            <a:spLocks noChangeShapeType="1"/>
          </p:cNvSpPr>
          <p:nvPr/>
        </p:nvSpPr>
        <p:spPr bwMode="auto">
          <a:xfrm flipV="1">
            <a:off x="5334000" y="1981200"/>
            <a:ext cx="685800" cy="304800"/>
          </a:xfrm>
          <a:prstGeom prst="line">
            <a:avLst/>
          </a:prstGeom>
          <a:noFill/>
          <a:ln w="28575">
            <a:solidFill>
              <a:srgbClr val="006699"/>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1" name="Line 1031"/>
          <p:cNvSpPr>
            <a:spLocks noChangeShapeType="1"/>
          </p:cNvSpPr>
          <p:nvPr/>
        </p:nvSpPr>
        <p:spPr bwMode="auto">
          <a:xfrm flipV="1">
            <a:off x="4724400" y="2286000"/>
            <a:ext cx="762000" cy="4572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2" name="Text Box 1032"/>
          <p:cNvSpPr txBox="1">
            <a:spLocks noChangeArrowheads="1"/>
          </p:cNvSpPr>
          <p:nvPr/>
        </p:nvSpPr>
        <p:spPr bwMode="auto">
          <a:xfrm>
            <a:off x="5334000" y="2362200"/>
            <a:ext cx="79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t>FLASH</a:t>
            </a:r>
            <a:endParaRPr lang="it-IT"/>
          </a:p>
        </p:txBody>
      </p:sp>
      <p:sp>
        <p:nvSpPr>
          <p:cNvPr id="94213" name="Text Box 1033"/>
          <p:cNvSpPr txBox="1">
            <a:spLocks noChangeArrowheads="1"/>
          </p:cNvSpPr>
          <p:nvPr/>
        </p:nvSpPr>
        <p:spPr bwMode="auto">
          <a:xfrm>
            <a:off x="5181600" y="685800"/>
            <a:ext cx="495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4" name="Text Box 1034"/>
          <p:cNvSpPr txBox="1">
            <a:spLocks noChangeArrowheads="1"/>
          </p:cNvSpPr>
          <p:nvPr/>
        </p:nvSpPr>
        <p:spPr bwMode="auto">
          <a:xfrm>
            <a:off x="6019800" y="685800"/>
            <a:ext cx="495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1.24</a:t>
            </a:r>
            <a:endParaRPr lang="it-IT"/>
          </a:p>
        </p:txBody>
      </p:sp>
      <p:sp>
        <p:nvSpPr>
          <p:cNvPr id="94215" name="Text Box 1035"/>
          <p:cNvSpPr txBox="1">
            <a:spLocks noChangeArrowheads="1"/>
          </p:cNvSpPr>
          <p:nvPr/>
        </p:nvSpPr>
        <p:spPr bwMode="auto">
          <a:xfrm>
            <a:off x="6705600" y="685800"/>
            <a:ext cx="58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0.124</a:t>
            </a:r>
            <a:endParaRPr lang="it-IT"/>
          </a:p>
        </p:txBody>
      </p:sp>
      <p:sp>
        <p:nvSpPr>
          <p:cNvPr id="94216" name="Text Box 1036"/>
          <p:cNvSpPr txBox="1">
            <a:spLocks noChangeArrowheads="1"/>
          </p:cNvSpPr>
          <p:nvPr/>
        </p:nvSpPr>
        <p:spPr bwMode="auto">
          <a:xfrm>
            <a:off x="7620000" y="685800"/>
            <a:ext cx="736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a:latin typeface="Symbol" charset="0"/>
              </a:rPr>
              <a:t>l</a:t>
            </a:r>
            <a:r>
              <a:rPr lang="it-IT" sz="1400" b="1"/>
              <a:t>  (nm)</a:t>
            </a:r>
            <a:endParaRPr lang="it-IT"/>
          </a:p>
        </p:txBody>
      </p:sp>
      <p:sp>
        <p:nvSpPr>
          <p:cNvPr id="94217" name="Line 1037"/>
          <p:cNvSpPr>
            <a:spLocks noChangeShapeType="1"/>
          </p:cNvSpPr>
          <p:nvPr/>
        </p:nvSpPr>
        <p:spPr bwMode="auto">
          <a:xfrm>
            <a:off x="5486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8" name="Line 1038"/>
          <p:cNvSpPr>
            <a:spLocks noChangeShapeType="1"/>
          </p:cNvSpPr>
          <p:nvPr/>
        </p:nvSpPr>
        <p:spPr bwMode="auto">
          <a:xfrm>
            <a:off x="6248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19" name="Line 1039"/>
          <p:cNvSpPr>
            <a:spLocks noChangeShapeType="1"/>
          </p:cNvSpPr>
          <p:nvPr/>
        </p:nvSpPr>
        <p:spPr bwMode="auto">
          <a:xfrm>
            <a:off x="7010400" y="990600"/>
            <a:ext cx="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nvGrpSpPr>
          <p:cNvPr id="94220" name="Group 1040"/>
          <p:cNvGrpSpPr>
            <a:grpSpLocks/>
          </p:cNvGrpSpPr>
          <p:nvPr/>
        </p:nvGrpSpPr>
        <p:grpSpPr bwMode="auto">
          <a:xfrm>
            <a:off x="6781800" y="3962400"/>
            <a:ext cx="2255838" cy="685800"/>
            <a:chOff x="4272" y="2496"/>
            <a:chExt cx="1421" cy="432"/>
          </a:xfrm>
        </p:grpSpPr>
        <p:sp>
          <p:nvSpPr>
            <p:cNvPr id="94235" name="Line 1041"/>
            <p:cNvSpPr>
              <a:spLocks noChangeShapeType="1"/>
            </p:cNvSpPr>
            <p:nvPr/>
          </p:nvSpPr>
          <p:spPr bwMode="auto">
            <a:xfrm flipV="1">
              <a:off x="4416" y="2688"/>
              <a:ext cx="1008" cy="24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94236" name="Text Box 1042"/>
            <p:cNvSpPr txBox="1">
              <a:spLocks noChangeArrowheads="1"/>
            </p:cNvSpPr>
            <p:nvPr/>
          </p:nvSpPr>
          <p:spPr bwMode="auto">
            <a:xfrm rot="-777393">
              <a:off x="4272" y="2496"/>
              <a:ext cx="1421"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b="1" i="1">
                  <a:solidFill>
                    <a:schemeClr val="accent2"/>
                  </a:solidFill>
                </a:rPr>
                <a:t>Thomson/Compton Sources</a:t>
              </a:r>
              <a:endParaRPr lang="it-IT"/>
            </a:p>
          </p:txBody>
        </p:sp>
      </p:grpSp>
      <p:sp>
        <p:nvSpPr>
          <p:cNvPr id="94221" name="Rectangle 1044"/>
          <p:cNvSpPr>
            <a:spLocks noChangeArrowheads="1"/>
          </p:cNvSpPr>
          <p:nvPr/>
        </p:nvSpPr>
        <p:spPr bwMode="auto">
          <a:xfrm>
            <a:off x="1219200" y="0"/>
            <a:ext cx="617220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it-IT" sz="2800" b="1">
                <a:solidFill>
                  <a:srgbClr val="CC0000"/>
                </a:solidFill>
              </a:rPr>
              <a:t>Brilliance of Lasers and X-ray sources</a:t>
            </a:r>
            <a:endParaRPr lang="it-IT" sz="4400">
              <a:solidFill>
                <a:schemeClr val="tx2"/>
              </a:solidFill>
            </a:endParaRPr>
          </a:p>
        </p:txBody>
      </p:sp>
      <p:sp>
        <p:nvSpPr>
          <p:cNvPr id="94222" name="Ovale 23"/>
          <p:cNvSpPr>
            <a:spLocks noChangeArrowheads="1"/>
          </p:cNvSpPr>
          <p:nvPr/>
        </p:nvSpPr>
        <p:spPr bwMode="auto">
          <a:xfrm rot="1211031">
            <a:off x="3373438" y="1382713"/>
            <a:ext cx="1090612" cy="457200"/>
          </a:xfrm>
          <a:prstGeom prst="ellipse">
            <a:avLst/>
          </a:prstGeom>
          <a:solidFill>
            <a:schemeClr val="accent1"/>
          </a:solidFill>
          <a:ln w="9525">
            <a:solidFill>
              <a:schemeClr val="tx1"/>
            </a:solidFill>
            <a:round/>
            <a:headEnd/>
            <a:tailEnd/>
          </a:ln>
        </p:spPr>
        <p:txBody>
          <a:bodyPr/>
          <a:lstStyle/>
          <a:p>
            <a:endParaRPr lang="it-IT"/>
          </a:p>
        </p:txBody>
      </p:sp>
      <p:sp>
        <p:nvSpPr>
          <p:cNvPr id="94223" name="CasellaDiTesto 24"/>
          <p:cNvSpPr txBox="1">
            <a:spLocks noChangeArrowheads="1"/>
          </p:cNvSpPr>
          <p:nvPr/>
        </p:nvSpPr>
        <p:spPr bwMode="auto">
          <a:xfrm>
            <a:off x="3352800" y="1295400"/>
            <a:ext cx="11763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0000"/>
                </a:solidFill>
              </a:rPr>
              <a:t>BELLA</a:t>
            </a:r>
          </a:p>
        </p:txBody>
      </p:sp>
      <p:sp>
        <p:nvSpPr>
          <p:cNvPr id="94224" name="CasellaDiTesto 25"/>
          <p:cNvSpPr txBox="1">
            <a:spLocks noChangeArrowheads="1"/>
          </p:cNvSpPr>
          <p:nvPr/>
        </p:nvSpPr>
        <p:spPr bwMode="auto">
          <a:xfrm>
            <a:off x="9880600" y="5346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graphicFrame>
        <p:nvGraphicFramePr>
          <p:cNvPr id="94226" name="Object 2"/>
          <p:cNvGraphicFramePr>
            <a:graphicFrameLocks noChangeAspect="1"/>
          </p:cNvGraphicFramePr>
          <p:nvPr>
            <p:extLst>
              <p:ext uri="{D42A27DB-BD31-4B8C-83A1-F6EECF244321}">
                <p14:modId xmlns:p14="http://schemas.microsoft.com/office/powerpoint/2010/main" val="392652678"/>
              </p:ext>
            </p:extLst>
          </p:nvPr>
        </p:nvGraphicFramePr>
        <p:xfrm>
          <a:off x="1138931" y="1632196"/>
          <a:ext cx="2133952" cy="864608"/>
        </p:xfrm>
        <a:graphic>
          <a:graphicData uri="http://schemas.openxmlformats.org/presentationml/2006/ole">
            <mc:AlternateContent xmlns:mc="http://schemas.openxmlformats.org/markup-compatibility/2006">
              <mc:Choice xmlns:v="urn:schemas-microsoft-com:vml" Requires="v">
                <p:oleObj spid="_x0000_s1630375" name="Equation" r:id="rId5" imgW="1409700" imgH="571500" progId="Equation.3">
                  <p:embed/>
                </p:oleObj>
              </mc:Choice>
              <mc:Fallback>
                <p:oleObj name="Equation" r:id="rId5" imgW="14097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931" y="1632196"/>
                        <a:ext cx="2133952" cy="8646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27" name="Object 3"/>
          <p:cNvGraphicFramePr>
            <a:graphicFrameLocks noChangeAspect="1"/>
          </p:cNvGraphicFramePr>
          <p:nvPr>
            <p:extLst>
              <p:ext uri="{D42A27DB-BD31-4B8C-83A1-F6EECF244321}">
                <p14:modId xmlns:p14="http://schemas.microsoft.com/office/powerpoint/2010/main" val="1166836993"/>
              </p:ext>
            </p:extLst>
          </p:nvPr>
        </p:nvGraphicFramePr>
        <p:xfrm>
          <a:off x="1028747" y="673100"/>
          <a:ext cx="2057400" cy="938213"/>
        </p:xfrm>
        <a:graphic>
          <a:graphicData uri="http://schemas.openxmlformats.org/presentationml/2006/ole">
            <mc:AlternateContent xmlns:mc="http://schemas.openxmlformats.org/markup-compatibility/2006">
              <mc:Choice xmlns:v="urn:schemas-microsoft-com:vml" Requires="v">
                <p:oleObj spid="_x0000_s1630376" name="Equation" r:id="rId7" imgW="1028700" imgH="469900" progId="Equation.3">
                  <p:embed/>
                </p:oleObj>
              </mc:Choice>
              <mc:Fallback>
                <p:oleObj name="Equation" r:id="rId7" imgW="10287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747" y="673100"/>
                        <a:ext cx="2057400" cy="938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28" name="Ovale 23"/>
          <p:cNvSpPr>
            <a:spLocks noChangeArrowheads="1"/>
          </p:cNvSpPr>
          <p:nvPr/>
        </p:nvSpPr>
        <p:spPr bwMode="auto">
          <a:xfrm rot="1616765">
            <a:off x="3486150" y="703263"/>
            <a:ext cx="862013" cy="457200"/>
          </a:xfrm>
          <a:prstGeom prst="ellipse">
            <a:avLst/>
          </a:prstGeom>
          <a:solidFill>
            <a:schemeClr val="accent1"/>
          </a:solidFill>
          <a:ln w="9525">
            <a:solidFill>
              <a:schemeClr val="tx1"/>
            </a:solidFill>
            <a:round/>
            <a:headEnd/>
            <a:tailEnd/>
          </a:ln>
        </p:spPr>
        <p:txBody>
          <a:bodyPr/>
          <a:lstStyle/>
          <a:p>
            <a:endParaRPr lang="it-IT"/>
          </a:p>
        </p:txBody>
      </p:sp>
      <p:sp>
        <p:nvSpPr>
          <p:cNvPr id="94229" name="CasellaDiTesto 24"/>
          <p:cNvSpPr txBox="1">
            <a:spLocks noChangeArrowheads="1"/>
          </p:cNvSpPr>
          <p:nvPr/>
        </p:nvSpPr>
        <p:spPr bwMode="auto">
          <a:xfrm>
            <a:off x="3581400" y="68580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800000"/>
                </a:solidFill>
              </a:rPr>
              <a:t>ELI</a:t>
            </a:r>
          </a:p>
        </p:txBody>
      </p:sp>
      <p:graphicFrame>
        <p:nvGraphicFramePr>
          <p:cNvPr id="94230" name="Object 4"/>
          <p:cNvGraphicFramePr>
            <a:graphicFrameLocks noChangeAspect="1"/>
          </p:cNvGraphicFramePr>
          <p:nvPr/>
        </p:nvGraphicFramePr>
        <p:xfrm>
          <a:off x="7086600" y="1143000"/>
          <a:ext cx="1414463" cy="646113"/>
        </p:xfrm>
        <a:graphic>
          <a:graphicData uri="http://schemas.openxmlformats.org/presentationml/2006/ole">
            <mc:AlternateContent xmlns:mc="http://schemas.openxmlformats.org/markup-compatibility/2006">
              <mc:Choice xmlns:v="urn:schemas-microsoft-com:vml" Requires="v">
                <p:oleObj spid="_x0000_s1630377" name="Equation" r:id="rId9" imgW="1028700" imgH="469900" progId="Equation.3">
                  <p:embed/>
                </p:oleObj>
              </mc:Choice>
              <mc:Fallback>
                <p:oleObj name="Equation" r:id="rId9" imgW="1028700" imgH="469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143000"/>
                        <a:ext cx="1414463" cy="646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31" name="Object 5"/>
          <p:cNvGraphicFramePr>
            <a:graphicFrameLocks noChangeAspect="1"/>
          </p:cNvGraphicFramePr>
          <p:nvPr/>
        </p:nvGraphicFramePr>
        <p:xfrm>
          <a:off x="7848600" y="4419600"/>
          <a:ext cx="1165225" cy="349250"/>
        </p:xfrm>
        <a:graphic>
          <a:graphicData uri="http://schemas.openxmlformats.org/presentationml/2006/ole">
            <mc:AlternateContent xmlns:mc="http://schemas.openxmlformats.org/markup-compatibility/2006">
              <mc:Choice xmlns:v="urn:schemas-microsoft-com:vml" Requires="v">
                <p:oleObj spid="_x0000_s1630378" name="Equation" r:id="rId11" imgW="762000" imgH="228600" progId="Equation.3">
                  <p:embed/>
                </p:oleObj>
              </mc:Choice>
              <mc:Fallback>
                <p:oleObj name="Equation" r:id="rId11" imgW="7620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4419600"/>
                        <a:ext cx="1165225" cy="349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94232" name="Immagine 2" descr="infn-new.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4233" name="Object 6"/>
          <p:cNvGraphicFramePr>
            <a:graphicFrameLocks noChangeAspect="1"/>
          </p:cNvGraphicFramePr>
          <p:nvPr/>
        </p:nvGraphicFramePr>
        <p:xfrm>
          <a:off x="7696200" y="3276600"/>
          <a:ext cx="1414463" cy="646113"/>
        </p:xfrm>
        <a:graphic>
          <a:graphicData uri="http://schemas.openxmlformats.org/presentationml/2006/ole">
            <mc:AlternateContent xmlns:mc="http://schemas.openxmlformats.org/markup-compatibility/2006">
              <mc:Choice xmlns:v="urn:schemas-microsoft-com:vml" Requires="v">
                <p:oleObj spid="_x0000_s1630379" name="Equation" r:id="rId14" imgW="1028700" imgH="469900" progId="Equation.3">
                  <p:embed/>
                </p:oleObj>
              </mc:Choice>
              <mc:Fallback>
                <p:oleObj name="Equation" r:id="rId14" imgW="1028700" imgH="4699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3276600"/>
                        <a:ext cx="1414463" cy="646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mc:AlternateContent xmlns:mc="http://schemas.openxmlformats.org/markup-compatibility/2006" xmlns:a14="http://schemas.microsoft.com/office/drawing/2010/main">
        <mc:Choice Requires="a14">
          <p:sp>
            <p:nvSpPr>
              <p:cNvPr id="2" name="TextBox 1"/>
              <p:cNvSpPr txBox="1"/>
              <p:nvPr/>
            </p:nvSpPr>
            <p:spPr>
              <a:xfrm>
                <a:off x="1403648" y="4576705"/>
                <a:ext cx="1813509" cy="10910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charset="0"/>
                            </a:rPr>
                            <m:t>𝐵</m:t>
                          </m:r>
                        </m:e>
                        <m:sub>
                          <m:r>
                            <a:rPr lang="it-IT" b="0" i="1">
                              <a:latin typeface="Cambria Math" charset="0"/>
                            </a:rPr>
                            <m:t>𝑎𝑣</m:t>
                          </m:r>
                        </m:sub>
                      </m:sSub>
                      <m:r>
                        <a:rPr lang="it-IT" b="0" i="1">
                          <a:latin typeface="Cambria Math" charset="0"/>
                        </a:rPr>
                        <m:t>=</m:t>
                      </m:r>
                      <m:f>
                        <m:fPr>
                          <m:ctrlPr>
                            <a:rPr lang="mr-IN" b="0" i="1">
                              <a:latin typeface="Cambria Math" panose="02040503050406030204" pitchFamily="18" charset="0"/>
                            </a:rPr>
                          </m:ctrlPr>
                        </m:fPr>
                        <m:num>
                          <m:sSub>
                            <m:sSubPr>
                              <m:ctrlPr>
                                <a:rPr lang="en-US" b="0" i="1">
                                  <a:latin typeface="Cambria Math" panose="02040503050406030204" pitchFamily="18" charset="0"/>
                                </a:rPr>
                              </m:ctrlPr>
                            </m:sSubPr>
                            <m:e>
                              <m:r>
                                <a:rPr lang="it-IT" b="0" i="1">
                                  <a:latin typeface="Cambria Math" charset="0"/>
                                </a:rPr>
                                <m:t>𝑁</m:t>
                              </m:r>
                            </m:e>
                            <m:sub>
                              <m:r>
                                <a:rPr lang="it-IT" b="0" i="1">
                                  <a:latin typeface="Cambria Math" charset="0"/>
                                </a:rPr>
                                <m:t>𝑝h</m:t>
                              </m:r>
                            </m:sub>
                          </m:sSub>
                          <m:r>
                            <a:rPr lang="it-IT" b="0" i="1">
                              <a:latin typeface="Cambria Math" charset="0"/>
                            </a:rPr>
                            <m:t>𝑓</m:t>
                          </m:r>
                        </m:num>
                        <m:den>
                          <m:sSubSup>
                            <m:sSubSupPr>
                              <m:ctrlPr>
                                <a:rPr lang="en-US" b="0" i="1">
                                  <a:latin typeface="Cambria Math" panose="02040503050406030204" pitchFamily="18" charset="0"/>
                                </a:rPr>
                              </m:ctrlPr>
                            </m:sSubSupPr>
                            <m:e>
                              <m:r>
                                <a:rPr lang="en-US" b="0" i="1">
                                  <a:latin typeface="Cambria Math" charset="0"/>
                                  <a:ea typeface="Cambria Math" charset="0"/>
                                  <a:cs typeface="Cambria Math" charset="0"/>
                                </a:rPr>
                                <m:t>𝜀</m:t>
                              </m:r>
                            </m:e>
                            <m:sub>
                              <m:r>
                                <a:rPr lang="it-IT" b="0" i="1">
                                  <a:latin typeface="Cambria Math" charset="0"/>
                                </a:rPr>
                                <m:t>𝑥</m:t>
                              </m:r>
                            </m:sub>
                            <m:sup>
                              <m:r>
                                <a:rPr lang="it-IT" b="0" i="1">
                                  <a:latin typeface="Cambria Math" charset="0"/>
                                </a:rPr>
                                <m:t>2</m:t>
                              </m:r>
                            </m:sup>
                          </m:sSubSup>
                          <m:f>
                            <m:fPr>
                              <m:ctrlPr>
                                <a:rPr lang="mr-IN" b="0" i="1">
                                  <a:latin typeface="Cambria Math" panose="02040503050406030204" pitchFamily="18" charset="0"/>
                                </a:rPr>
                              </m:ctrlPr>
                            </m:fPr>
                            <m:num>
                              <m:r>
                                <m:rPr>
                                  <m:sty m:val="p"/>
                                </m:rPr>
                                <a:rPr lang="el-GR" b="0" i="1">
                                  <a:latin typeface="Cambria Math" charset="0"/>
                                  <a:ea typeface="Cambria Math" charset="0"/>
                                  <a:cs typeface="Cambria Math" charset="0"/>
                                </a:rPr>
                                <m:t>Δ</m:t>
                              </m:r>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𝑋</m:t>
                                  </m:r>
                                </m:sub>
                              </m:sSub>
                            </m:num>
                            <m:den>
                              <m:sSub>
                                <m:sSubPr>
                                  <m:ctrlPr>
                                    <a:rPr lang="en-US" b="0" i="1">
                                      <a:latin typeface="Cambria Math" panose="02040503050406030204" pitchFamily="18" charset="0"/>
                                    </a:rPr>
                                  </m:ctrlPr>
                                </m:sSubPr>
                                <m:e>
                                  <m:r>
                                    <a:rPr lang="it-IT" b="0" i="1">
                                      <a:latin typeface="Cambria Math" charset="0"/>
                                    </a:rPr>
                                    <m:t>𝐸</m:t>
                                  </m:r>
                                </m:e>
                                <m:sub>
                                  <m:r>
                                    <a:rPr lang="it-IT" b="0" i="1">
                                      <a:latin typeface="Cambria Math" charset="0"/>
                                    </a:rPr>
                                    <m:t>𝑋</m:t>
                                  </m:r>
                                </m:sub>
                              </m:sSub>
                            </m:den>
                          </m:f>
                        </m:den>
                      </m:f>
                    </m:oMath>
                  </m:oMathPara>
                </a14:m>
                <a:endParaRPr lang="en-US"/>
              </a:p>
            </p:txBody>
          </p:sp>
        </mc:Choice>
        <mc:Fallback xmlns="">
          <p:sp>
            <p:nvSpPr>
              <p:cNvPr id="2" name="TextBox 1"/>
              <p:cNvSpPr txBox="1">
                <a:spLocks noRot="1" noChangeAspect="1" noMove="1" noResize="1" noEditPoints="1" noAdjustHandles="1" noChangeArrowheads="1" noChangeShapeType="1" noTextEdit="1"/>
              </p:cNvSpPr>
              <p:nvPr/>
            </p:nvSpPr>
            <p:spPr>
              <a:xfrm>
                <a:off x="1403648" y="4576705"/>
                <a:ext cx="1813509" cy="1091004"/>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03648" y="3433998"/>
                <a:ext cx="2938497" cy="10596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charset="0"/>
                            </a:rPr>
                            <m:t>𝐵</m:t>
                          </m:r>
                        </m:e>
                        <m:sub>
                          <m:r>
                            <a:rPr lang="it-IT" b="0" i="1">
                              <a:latin typeface="Cambria Math" charset="0"/>
                            </a:rPr>
                            <m:t>𝑝𝑒𝑎𝑘</m:t>
                          </m:r>
                        </m:sub>
                      </m:sSub>
                      <m:r>
                        <a:rPr lang="it-IT" b="0" i="1">
                          <a:latin typeface="Cambria Math" charset="0"/>
                        </a:rPr>
                        <m:t>=</m:t>
                      </m:r>
                      <m:f>
                        <m:fPr>
                          <m:ctrlPr>
                            <a:rPr lang="mr-IN" b="0" i="1">
                              <a:latin typeface="Cambria Math" panose="02040503050406030204" pitchFamily="18" charset="0"/>
                            </a:rPr>
                          </m:ctrlPr>
                        </m:fPr>
                        <m:num>
                          <m:sSub>
                            <m:sSubPr>
                              <m:ctrlPr>
                                <a:rPr lang="en-US" b="0" i="1">
                                  <a:latin typeface="Cambria Math" panose="02040503050406030204" pitchFamily="18" charset="0"/>
                                </a:rPr>
                              </m:ctrlPr>
                            </m:sSubPr>
                            <m:e>
                              <m:r>
                                <a:rPr lang="it-IT" b="0" i="1">
                                  <a:latin typeface="Cambria Math" charset="0"/>
                                </a:rPr>
                                <m:t>𝑁</m:t>
                              </m:r>
                            </m:e>
                            <m:sub>
                              <m:r>
                                <a:rPr lang="it-IT" b="0" i="1">
                                  <a:latin typeface="Cambria Math" charset="0"/>
                                </a:rPr>
                                <m:t>𝑝h</m:t>
                              </m:r>
                            </m:sub>
                          </m:sSub>
                        </m:num>
                        <m:den>
                          <m:sSubSup>
                            <m:sSubSupPr>
                              <m:ctrlPr>
                                <a:rPr lang="en-US" b="0" i="1">
                                  <a:latin typeface="Cambria Math" panose="02040503050406030204" pitchFamily="18" charset="0"/>
                                </a:rPr>
                              </m:ctrlPr>
                            </m:sSubSupPr>
                            <m:e>
                              <m:rad>
                                <m:radPr>
                                  <m:degHide m:val="on"/>
                                  <m:ctrlPr>
                                    <a:rPr lang="en-US" b="0" i="1">
                                      <a:latin typeface="Cambria Math" panose="02040503050406030204" pitchFamily="18" charset="0"/>
                                    </a:rPr>
                                  </m:ctrlPr>
                                </m:radPr>
                                <m:deg/>
                                <m:e>
                                  <m:r>
                                    <a:rPr lang="it-IT" b="0" i="1">
                                      <a:latin typeface="Cambria Math" charset="0"/>
                                    </a:rPr>
                                    <m:t>2</m:t>
                                  </m:r>
                                  <m:r>
                                    <a:rPr lang="it-IT" b="0" i="1">
                                      <a:latin typeface="Cambria Math" charset="0"/>
                                      <a:ea typeface="Cambria Math" charset="0"/>
                                      <a:cs typeface="Cambria Math" charset="0"/>
                                    </a:rPr>
                                    <m:t>𝜋</m:t>
                                  </m:r>
                                </m:e>
                              </m:rad>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𝜎</m:t>
                                  </m:r>
                                </m:e>
                                <m:sub>
                                  <m:r>
                                    <a:rPr lang="it-IT" b="0" i="1">
                                      <a:latin typeface="Cambria Math" charset="0"/>
                                    </a:rPr>
                                    <m:t>𝑡</m:t>
                                  </m:r>
                                </m:sub>
                              </m:sSub>
                              <m:r>
                                <a:rPr lang="en-US" b="0" i="1">
                                  <a:latin typeface="Cambria Math" charset="0"/>
                                  <a:ea typeface="Cambria Math" charset="0"/>
                                  <a:cs typeface="Cambria Math" charset="0"/>
                                </a:rPr>
                                <m:t>𝜀</m:t>
                              </m:r>
                            </m:e>
                            <m:sub>
                              <m:r>
                                <a:rPr lang="it-IT" b="0" i="1">
                                  <a:latin typeface="Cambria Math" charset="0"/>
                                </a:rPr>
                                <m:t>𝑥</m:t>
                              </m:r>
                            </m:sub>
                            <m:sup>
                              <m:r>
                                <a:rPr lang="it-IT" b="0" i="1">
                                  <a:latin typeface="Cambria Math" charset="0"/>
                                </a:rPr>
                                <m:t>2</m:t>
                              </m:r>
                            </m:sup>
                          </m:sSubSup>
                          <m:f>
                            <m:fPr>
                              <m:ctrlPr>
                                <a:rPr lang="mr-IN" b="0" i="1">
                                  <a:latin typeface="Cambria Math" panose="02040503050406030204" pitchFamily="18" charset="0"/>
                                </a:rPr>
                              </m:ctrlPr>
                            </m:fPr>
                            <m:num>
                              <m:r>
                                <m:rPr>
                                  <m:sty m:val="p"/>
                                </m:rPr>
                                <a:rPr lang="el-GR" b="0" i="1">
                                  <a:latin typeface="Cambria Math" charset="0"/>
                                  <a:ea typeface="Cambria Math" charset="0"/>
                                  <a:cs typeface="Cambria Math" charset="0"/>
                                </a:rPr>
                                <m:t>Δ</m:t>
                              </m:r>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𝑋</m:t>
                                  </m:r>
                                </m:sub>
                              </m:sSub>
                            </m:num>
                            <m:den>
                              <m:sSub>
                                <m:sSubPr>
                                  <m:ctrlPr>
                                    <a:rPr lang="en-US" b="0" i="1">
                                      <a:latin typeface="Cambria Math" panose="02040503050406030204" pitchFamily="18" charset="0"/>
                                    </a:rPr>
                                  </m:ctrlPr>
                                </m:sSubPr>
                                <m:e>
                                  <m:r>
                                    <a:rPr lang="it-IT" b="0" i="1">
                                      <a:latin typeface="Cambria Math" charset="0"/>
                                    </a:rPr>
                                    <m:t>𝐸</m:t>
                                  </m:r>
                                </m:e>
                                <m:sub>
                                  <m:r>
                                    <a:rPr lang="it-IT" b="0" i="1">
                                      <a:latin typeface="Cambria Math" charset="0"/>
                                    </a:rPr>
                                    <m:t>𝑋</m:t>
                                  </m:r>
                                </m:sub>
                              </m:sSub>
                            </m:den>
                          </m:f>
                        </m:den>
                      </m:f>
                    </m:oMath>
                  </m:oMathPara>
                </a14:m>
                <a:endParaRPr lang="en-US"/>
              </a:p>
            </p:txBody>
          </p:sp>
        </mc:Choice>
        <mc:Fallback xmlns="">
          <p:sp>
            <p:nvSpPr>
              <p:cNvPr id="32" name="TextBox 31"/>
              <p:cNvSpPr txBox="1">
                <a:spLocks noRot="1" noChangeAspect="1" noMove="1" noResize="1" noEditPoints="1" noAdjustHandles="1" noChangeArrowheads="1" noChangeShapeType="1" noTextEdit="1"/>
              </p:cNvSpPr>
              <p:nvPr/>
            </p:nvSpPr>
            <p:spPr>
              <a:xfrm>
                <a:off x="1403648" y="3433998"/>
                <a:ext cx="2938497" cy="1059649"/>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685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256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559675"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1027"/>
          <p:cNvSpPr txBox="1">
            <a:spLocks noChangeArrowheads="1"/>
          </p:cNvSpPr>
          <p:nvPr/>
        </p:nvSpPr>
        <p:spPr bwMode="auto">
          <a:xfrm>
            <a:off x="457200" y="2819400"/>
            <a:ext cx="11049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CC0000"/>
                </a:solidFill>
              </a:rPr>
              <a:t>1-25 GeV</a:t>
            </a:r>
          </a:p>
          <a:p>
            <a:r>
              <a:rPr lang="en-US" sz="1800" b="1">
                <a:solidFill>
                  <a:srgbClr val="CC0000"/>
                </a:solidFill>
              </a:rPr>
              <a:t>electrons</a:t>
            </a:r>
            <a:endParaRPr lang="en-US"/>
          </a:p>
        </p:txBody>
      </p:sp>
      <p:sp>
        <p:nvSpPr>
          <p:cNvPr id="25604" name="Text Box 1028"/>
          <p:cNvSpPr txBox="1">
            <a:spLocks noChangeArrowheads="1"/>
          </p:cNvSpPr>
          <p:nvPr/>
        </p:nvSpPr>
        <p:spPr bwMode="auto">
          <a:xfrm>
            <a:off x="8032750" y="3814763"/>
            <a:ext cx="1111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100-0.5 </a:t>
            </a:r>
            <a:r>
              <a:rPr lang="it-IT" sz="1800" b="1">
                <a:solidFill>
                  <a:schemeClr val="accent2"/>
                </a:solidFill>
              </a:rPr>
              <a:t>Å</a:t>
            </a:r>
            <a:endParaRPr lang="en-US" sz="1800" b="1">
              <a:solidFill>
                <a:schemeClr val="accent2"/>
              </a:solidFill>
            </a:endParaRPr>
          </a:p>
          <a:p>
            <a:r>
              <a:rPr lang="en-US" sz="1800" b="1">
                <a:solidFill>
                  <a:schemeClr val="accent2"/>
                </a:solidFill>
              </a:rPr>
              <a:t>photons</a:t>
            </a:r>
            <a:endParaRPr lang="en-US" sz="1800" b="1">
              <a:solidFill>
                <a:srgbClr val="CC0000"/>
              </a:solidFill>
            </a:endParaRPr>
          </a:p>
        </p:txBody>
      </p:sp>
      <p:sp>
        <p:nvSpPr>
          <p:cNvPr id="25605" name="Rectangle 1029"/>
          <p:cNvSpPr>
            <a:spLocks noChangeArrowheads="1"/>
          </p:cNvSpPr>
          <p:nvPr/>
        </p:nvSpPr>
        <p:spPr bwMode="auto">
          <a:xfrm>
            <a:off x="4648200" y="2579688"/>
            <a:ext cx="19319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t>cm und. period</a:t>
            </a:r>
            <a:r>
              <a:rPr lang="en-US" sz="1800" b="1">
                <a:latin typeface="Symbol" charset="0"/>
              </a:rPr>
              <a:t> l</a:t>
            </a:r>
            <a:r>
              <a:rPr lang="en-US" sz="1800" b="1" baseline="-25000"/>
              <a:t>u</a:t>
            </a:r>
          </a:p>
        </p:txBody>
      </p:sp>
      <p:sp>
        <p:nvSpPr>
          <p:cNvPr id="25606" name="Line 1030"/>
          <p:cNvSpPr>
            <a:spLocks noChangeShapeType="1"/>
          </p:cNvSpPr>
          <p:nvPr/>
        </p:nvSpPr>
        <p:spPr bwMode="auto">
          <a:xfrm flipH="1">
            <a:off x="4800600" y="2895600"/>
            <a:ext cx="762000" cy="152400"/>
          </a:xfrm>
          <a:prstGeom prst="line">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5607" name="Rectangle 1031"/>
          <p:cNvSpPr>
            <a:spLocks noChangeArrowheads="1"/>
          </p:cNvSpPr>
          <p:nvPr/>
        </p:nvSpPr>
        <p:spPr bwMode="auto">
          <a:xfrm>
            <a:off x="304800" y="838200"/>
            <a:ext cx="86106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b="1"/>
              <a:t>FEL</a:t>
            </a:r>
            <a:r>
              <a:rPr lang="ja-JP" altLang="en-US" sz="2000" b="1"/>
              <a:t>’</a:t>
            </a:r>
            <a:r>
              <a:rPr lang="en-US" altLang="ja-JP" sz="2000" b="1"/>
              <a:t>s</a:t>
            </a:r>
            <a:r>
              <a:rPr lang="en-US" altLang="ja-JP" sz="2000" b="1">
                <a:solidFill>
                  <a:srgbClr val="FF0000"/>
                </a:solidFill>
              </a:rPr>
              <a:t> and </a:t>
            </a:r>
            <a:r>
              <a:rPr lang="en-US" altLang="ja-JP" sz="2000" b="1">
                <a:solidFill>
                  <a:schemeClr val="accent2"/>
                </a:solidFill>
              </a:rPr>
              <a:t>Thomson/Compton Sources</a:t>
            </a:r>
            <a:r>
              <a:rPr lang="en-US" altLang="ja-JP" sz="2000" b="1">
                <a:solidFill>
                  <a:srgbClr val="FF0000"/>
                </a:solidFill>
              </a:rPr>
              <a:t> common mechanism:</a:t>
            </a:r>
            <a:br>
              <a:rPr lang="en-US" altLang="ja-JP" sz="2000" b="1">
                <a:solidFill>
                  <a:srgbClr val="FF0000"/>
                </a:solidFill>
              </a:rPr>
            </a:br>
            <a:r>
              <a:rPr lang="en-US" altLang="ja-JP" sz="2000" b="1">
                <a:solidFill>
                  <a:srgbClr val="FF0000"/>
                </a:solidFill>
              </a:rPr>
              <a:t>collision between a relativistic electron and a (pseudo)electromagnetic wave</a:t>
            </a:r>
            <a:endParaRPr lang="it-IT" b="1">
              <a:solidFill>
                <a:srgbClr val="FF0000"/>
              </a:solidFill>
            </a:endParaRPr>
          </a:p>
        </p:txBody>
      </p:sp>
      <p:pic>
        <p:nvPicPr>
          <p:cNvPr id="25608"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76800"/>
            <a:ext cx="8305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9" name="Text Box 1033"/>
          <p:cNvSpPr txBox="1">
            <a:spLocks noChangeArrowheads="1"/>
          </p:cNvSpPr>
          <p:nvPr/>
        </p:nvSpPr>
        <p:spPr bwMode="auto">
          <a:xfrm>
            <a:off x="3657600" y="5029200"/>
            <a:ext cx="2362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20-150 MeV electrons</a:t>
            </a:r>
            <a:endParaRPr lang="en-US"/>
          </a:p>
        </p:txBody>
      </p:sp>
      <p:sp>
        <p:nvSpPr>
          <p:cNvPr id="25610" name="Rectangle 1034"/>
          <p:cNvSpPr>
            <a:spLocks noChangeArrowheads="1"/>
          </p:cNvSpPr>
          <p:nvPr/>
        </p:nvSpPr>
        <p:spPr bwMode="auto">
          <a:xfrm>
            <a:off x="5943600" y="5029200"/>
            <a:ext cx="15589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a:t>0.8 </a:t>
            </a:r>
            <a:r>
              <a:rPr lang="en-US" sz="1800" b="1">
                <a:latin typeface="Symbol" charset="0"/>
                <a:sym typeface="Symbol" charset="0"/>
              </a:rPr>
              <a:t></a:t>
            </a:r>
            <a:r>
              <a:rPr lang="en-US" sz="1800" b="1"/>
              <a:t>m laser</a:t>
            </a:r>
            <a:r>
              <a:rPr lang="en-US" sz="1800" b="1">
                <a:latin typeface="Symbol" charset="0"/>
              </a:rPr>
              <a:t> l</a:t>
            </a:r>
            <a:endParaRPr lang="en-US" b="1" baseline="-25000"/>
          </a:p>
        </p:txBody>
      </p:sp>
      <p:sp>
        <p:nvSpPr>
          <p:cNvPr id="25611" name="Text Box 1035"/>
          <p:cNvSpPr txBox="1">
            <a:spLocks noChangeArrowheads="1"/>
          </p:cNvSpPr>
          <p:nvPr/>
        </p:nvSpPr>
        <p:spPr bwMode="auto">
          <a:xfrm>
            <a:off x="7861300" y="5105400"/>
            <a:ext cx="12938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bg2"/>
                </a:solidFill>
              </a:rPr>
              <a:t>20-500 keV</a:t>
            </a:r>
          </a:p>
          <a:p>
            <a:r>
              <a:rPr lang="en-US" sz="1800" b="1">
                <a:solidFill>
                  <a:schemeClr val="bg2"/>
                </a:solidFill>
              </a:rPr>
              <a:t>photons</a:t>
            </a:r>
          </a:p>
        </p:txBody>
      </p:sp>
      <p:sp>
        <p:nvSpPr>
          <p:cNvPr id="25612" name="Line 1036"/>
          <p:cNvSpPr>
            <a:spLocks noChangeShapeType="1"/>
          </p:cNvSpPr>
          <p:nvPr/>
        </p:nvSpPr>
        <p:spPr bwMode="auto">
          <a:xfrm>
            <a:off x="228600" y="2209800"/>
            <a:ext cx="8686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5613" name="Rectangle 1037"/>
          <p:cNvSpPr>
            <a:spLocks noChangeArrowheads="1"/>
          </p:cNvSpPr>
          <p:nvPr/>
        </p:nvSpPr>
        <p:spPr bwMode="auto">
          <a:xfrm>
            <a:off x="7239000" y="2209800"/>
            <a:ext cx="647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t>3 km</a:t>
            </a:r>
            <a:endParaRPr lang="en-US" sz="1800" b="1" i="1" baseline="-25000"/>
          </a:p>
        </p:txBody>
      </p:sp>
      <p:sp>
        <p:nvSpPr>
          <p:cNvPr id="25614" name="Rectangle 1038"/>
          <p:cNvSpPr>
            <a:spLocks noChangeArrowheads="1"/>
          </p:cNvSpPr>
          <p:nvPr/>
        </p:nvSpPr>
        <p:spPr bwMode="auto">
          <a:xfrm>
            <a:off x="2819400" y="6248400"/>
            <a:ext cx="647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b="1" i="1"/>
              <a:t>20 m</a:t>
            </a:r>
            <a:endParaRPr lang="en-US" sz="1800" b="1" i="1" baseline="-25000"/>
          </a:p>
        </p:txBody>
      </p:sp>
      <p:pic>
        <p:nvPicPr>
          <p:cNvPr id="25615"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ttangolo 16"/>
          <p:cNvSpPr/>
          <p:nvPr/>
        </p:nvSpPr>
        <p:spPr>
          <a:xfrm>
            <a:off x="755576" y="116632"/>
            <a:ext cx="8352928" cy="966418"/>
          </a:xfrm>
          <a:prstGeom prst="rect">
            <a:avLst/>
          </a:prstGeom>
        </p:spPr>
        <p:txBody>
          <a:bodyPr wrap="square">
            <a:spAutoFit/>
          </a:bodyPr>
          <a:lstStyle/>
          <a:p>
            <a:pPr eaLnBrk="1" hangingPunct="1">
              <a:lnSpc>
                <a:spcPct val="120000"/>
              </a:lnSpc>
              <a:spcBef>
                <a:spcPct val="20000"/>
              </a:spcBef>
            </a:pPr>
            <a:r>
              <a:rPr lang="en-US" b="1">
                <a:solidFill>
                  <a:srgbClr val="0000FF"/>
                </a:solidFill>
              </a:rPr>
              <a:t>The Classical E.M. view (Maxwell eq.): Thomson Sources as synchrotron radiation sources with electro-magnetic undulator</a:t>
            </a:r>
          </a:p>
        </p:txBody>
      </p:sp>
    </p:spTree>
    <p:extLst>
      <p:ext uri="{BB962C8B-B14F-4D97-AF65-F5344CB8AC3E}">
        <p14:creationId xmlns:p14="http://schemas.microsoft.com/office/powerpoint/2010/main" val="1667262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3"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49275"/>
            <a:ext cx="8101012" cy="590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755576" y="116632"/>
            <a:ext cx="8316416"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Rivaling with Synchr. Light Sources for energies above 50 keV</a:t>
            </a:r>
          </a:p>
        </p:txBody>
      </p:sp>
      <p:sp>
        <p:nvSpPr>
          <p:cNvPr id="7"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February 2022</a:t>
            </a:r>
            <a:endParaRPr lang="en-US" sz="1400"/>
          </a:p>
        </p:txBody>
      </p:sp>
      <mc:AlternateContent xmlns:mc="http://schemas.openxmlformats.org/markup-compatibility/2006" xmlns:a14="http://schemas.microsoft.com/office/drawing/2010/main">
        <mc:Choice Requires="a14">
          <p:sp>
            <p:nvSpPr>
              <p:cNvPr id="6" name="TextBox 5"/>
              <p:cNvSpPr txBox="1"/>
              <p:nvPr/>
            </p:nvSpPr>
            <p:spPr>
              <a:xfrm>
                <a:off x="179512" y="5506348"/>
                <a:ext cx="1813509" cy="1091004"/>
              </a:xfrm>
              <a:prstGeom prst="rect">
                <a:avLst/>
              </a:prstGeom>
              <a:solidFill>
                <a:schemeClr val="accent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charset="0"/>
                            </a:rPr>
                            <m:t>𝐵</m:t>
                          </m:r>
                        </m:e>
                        <m:sub>
                          <m:r>
                            <a:rPr lang="it-IT" b="0" i="1">
                              <a:latin typeface="Cambria Math" charset="0"/>
                            </a:rPr>
                            <m:t>𝑎𝑣</m:t>
                          </m:r>
                        </m:sub>
                      </m:sSub>
                      <m:r>
                        <a:rPr lang="it-IT" b="0" i="1">
                          <a:latin typeface="Cambria Math" charset="0"/>
                        </a:rPr>
                        <m:t>=</m:t>
                      </m:r>
                      <m:f>
                        <m:fPr>
                          <m:ctrlPr>
                            <a:rPr lang="mr-IN" b="0" i="1">
                              <a:latin typeface="Cambria Math" panose="02040503050406030204" pitchFamily="18" charset="0"/>
                            </a:rPr>
                          </m:ctrlPr>
                        </m:fPr>
                        <m:num>
                          <m:sSub>
                            <m:sSubPr>
                              <m:ctrlPr>
                                <a:rPr lang="en-US" b="0" i="1">
                                  <a:latin typeface="Cambria Math" panose="02040503050406030204" pitchFamily="18" charset="0"/>
                                </a:rPr>
                              </m:ctrlPr>
                            </m:sSubPr>
                            <m:e>
                              <m:r>
                                <a:rPr lang="it-IT" b="0" i="1">
                                  <a:latin typeface="Cambria Math" charset="0"/>
                                </a:rPr>
                                <m:t>𝑁</m:t>
                              </m:r>
                            </m:e>
                            <m:sub>
                              <m:r>
                                <a:rPr lang="it-IT" b="0" i="1">
                                  <a:latin typeface="Cambria Math" charset="0"/>
                                </a:rPr>
                                <m:t>𝑝h</m:t>
                              </m:r>
                            </m:sub>
                          </m:sSub>
                          <m:r>
                            <a:rPr lang="it-IT" b="0" i="1">
                              <a:latin typeface="Cambria Math" charset="0"/>
                            </a:rPr>
                            <m:t>𝑓</m:t>
                          </m:r>
                        </m:num>
                        <m:den>
                          <m:sSubSup>
                            <m:sSubSupPr>
                              <m:ctrlPr>
                                <a:rPr lang="en-US" b="0" i="1">
                                  <a:latin typeface="Cambria Math" panose="02040503050406030204" pitchFamily="18" charset="0"/>
                                </a:rPr>
                              </m:ctrlPr>
                            </m:sSubSupPr>
                            <m:e>
                              <m:r>
                                <a:rPr lang="en-US" b="0" i="1">
                                  <a:latin typeface="Cambria Math" charset="0"/>
                                  <a:ea typeface="Cambria Math" charset="0"/>
                                  <a:cs typeface="Cambria Math" charset="0"/>
                                </a:rPr>
                                <m:t>𝜀</m:t>
                              </m:r>
                            </m:e>
                            <m:sub>
                              <m:r>
                                <a:rPr lang="it-IT" b="0" i="1">
                                  <a:latin typeface="Cambria Math" charset="0"/>
                                </a:rPr>
                                <m:t>𝑥</m:t>
                              </m:r>
                            </m:sub>
                            <m:sup>
                              <m:r>
                                <a:rPr lang="it-IT" b="0" i="1">
                                  <a:latin typeface="Cambria Math" charset="0"/>
                                </a:rPr>
                                <m:t>2</m:t>
                              </m:r>
                            </m:sup>
                          </m:sSubSup>
                          <m:f>
                            <m:fPr>
                              <m:ctrlPr>
                                <a:rPr lang="mr-IN" b="0" i="1">
                                  <a:latin typeface="Cambria Math" panose="02040503050406030204" pitchFamily="18" charset="0"/>
                                </a:rPr>
                              </m:ctrlPr>
                            </m:fPr>
                            <m:num>
                              <m:r>
                                <m:rPr>
                                  <m:sty m:val="p"/>
                                </m:rPr>
                                <a:rPr lang="el-GR" b="0" i="1">
                                  <a:latin typeface="Cambria Math" charset="0"/>
                                  <a:ea typeface="Cambria Math" charset="0"/>
                                  <a:cs typeface="Cambria Math" charset="0"/>
                                </a:rPr>
                                <m:t>Δ</m:t>
                              </m:r>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𝐸</m:t>
                                  </m:r>
                                </m:e>
                                <m:sub>
                                  <m:r>
                                    <a:rPr lang="it-IT" b="0" i="1">
                                      <a:latin typeface="Cambria Math" charset="0"/>
                                      <a:ea typeface="Cambria Math" charset="0"/>
                                      <a:cs typeface="Cambria Math" charset="0"/>
                                    </a:rPr>
                                    <m:t>𝑋</m:t>
                                  </m:r>
                                </m:sub>
                              </m:sSub>
                            </m:num>
                            <m:den>
                              <m:sSub>
                                <m:sSubPr>
                                  <m:ctrlPr>
                                    <a:rPr lang="en-US" b="0" i="1">
                                      <a:latin typeface="Cambria Math" panose="02040503050406030204" pitchFamily="18" charset="0"/>
                                    </a:rPr>
                                  </m:ctrlPr>
                                </m:sSubPr>
                                <m:e>
                                  <m:r>
                                    <a:rPr lang="it-IT" b="0" i="1">
                                      <a:latin typeface="Cambria Math" charset="0"/>
                                    </a:rPr>
                                    <m:t>𝐸</m:t>
                                  </m:r>
                                </m:e>
                                <m:sub>
                                  <m:r>
                                    <a:rPr lang="it-IT" b="0" i="1">
                                      <a:latin typeface="Cambria Math" charset="0"/>
                                    </a:rPr>
                                    <m:t>𝑋</m:t>
                                  </m:r>
                                </m:sub>
                              </m:sSub>
                            </m:den>
                          </m:f>
                        </m:den>
                      </m:f>
                    </m:oMath>
                  </m:oMathPara>
                </a14:m>
                <a:endParaRPr lang="en-US"/>
              </a:p>
            </p:txBody>
          </p:sp>
        </mc:Choice>
        <mc:Fallback xmlns="">
          <p:sp>
            <p:nvSpPr>
              <p:cNvPr id="6" name="TextBox 5"/>
              <p:cNvSpPr txBox="1">
                <a:spLocks noRot="1" noChangeAspect="1" noMove="1" noResize="1" noEditPoints="1" noAdjustHandles="1" noChangeArrowheads="1" noChangeShapeType="1" noTextEdit="1"/>
              </p:cNvSpPr>
              <p:nvPr/>
            </p:nvSpPr>
            <p:spPr>
              <a:xfrm>
                <a:off x="179512" y="5506348"/>
                <a:ext cx="1813509" cy="109100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3615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Tree>
    <p:extLst>
      <p:ext uri="{BB962C8B-B14F-4D97-AF65-F5344CB8AC3E}">
        <p14:creationId xmlns:p14="http://schemas.microsoft.com/office/powerpoint/2010/main" val="1339935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179512" y="764704"/>
            <a:ext cx="8784976" cy="1483483"/>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 Southern europe Thomson source for Applied Research</a:t>
            </a:r>
          </a:p>
          <a:p>
            <a:pPr eaLnBrk="1" hangingPunct="1">
              <a:lnSpc>
                <a:spcPct val="120000"/>
              </a:lnSpc>
              <a:spcBef>
                <a:spcPct val="20000"/>
              </a:spcBef>
            </a:pPr>
            <a:r>
              <a:rPr lang="en-US" b="1">
                <a:solidFill>
                  <a:srgbClr val="0000FF"/>
                </a:solidFill>
              </a:rPr>
              <a:t>is a good example of research infrastr. based on X-ray beam lines for a regional facility to be built in an developing region/country</a:t>
            </a:r>
          </a:p>
        </p:txBody>
      </p:sp>
      <p:sp>
        <p:nvSpPr>
          <p:cNvPr id="2" name="CasellaDiTesto 1"/>
          <p:cNvSpPr txBox="1"/>
          <p:nvPr/>
        </p:nvSpPr>
        <p:spPr>
          <a:xfrm>
            <a:off x="9943130" y="1616194"/>
            <a:ext cx="184666" cy="461665"/>
          </a:xfrm>
          <a:prstGeom prst="rect">
            <a:avLst/>
          </a:prstGeom>
          <a:noFill/>
        </p:spPr>
        <p:txBody>
          <a:bodyPr wrap="none" rtlCol="0">
            <a:spAutoFit/>
          </a:bodyPr>
          <a:lstStyle/>
          <a:p>
            <a:endParaRPr lang="it-IT"/>
          </a:p>
        </p:txBody>
      </p:sp>
      <p:pic>
        <p:nvPicPr>
          <p:cNvPr id="3" name="Immagine 2" descr="pebapmnalfbmpn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98318"/>
            <a:ext cx="8028384" cy="4615058"/>
          </a:xfrm>
          <a:prstGeom prst="rect">
            <a:avLst/>
          </a:prstGeom>
        </p:spPr>
      </p:pic>
      <p:cxnSp>
        <p:nvCxnSpPr>
          <p:cNvPr id="6" name="Connettore 1 5"/>
          <p:cNvCxnSpPr/>
          <p:nvPr/>
        </p:nvCxnSpPr>
        <p:spPr bwMode="auto">
          <a:xfrm>
            <a:off x="899592" y="6669360"/>
            <a:ext cx="7560840" cy="0"/>
          </a:xfrm>
          <a:prstGeom prst="line">
            <a:avLst/>
          </a:prstGeom>
          <a:solidFill>
            <a:schemeClr val="accent1"/>
          </a:solidFill>
          <a:ln w="38100" cap="flat" cmpd="sng" algn="ctr">
            <a:solidFill>
              <a:srgbClr val="FF0000"/>
            </a:solidFill>
            <a:prstDash val="solid"/>
            <a:round/>
            <a:headEnd type="arrow" w="med" len="med"/>
            <a:tailEnd type="arrow" w="med" len="med"/>
          </a:ln>
          <a:effectLst/>
        </p:spPr>
      </p:cxnSp>
      <p:sp>
        <p:nvSpPr>
          <p:cNvPr id="8" name="CasellaDiTesto 7"/>
          <p:cNvSpPr txBox="1"/>
          <p:nvPr/>
        </p:nvSpPr>
        <p:spPr>
          <a:xfrm>
            <a:off x="1331640" y="6237312"/>
            <a:ext cx="808785" cy="461665"/>
          </a:xfrm>
          <a:prstGeom prst="rect">
            <a:avLst/>
          </a:prstGeom>
          <a:noFill/>
        </p:spPr>
        <p:txBody>
          <a:bodyPr wrap="none" rtlCol="0">
            <a:spAutoFit/>
          </a:bodyPr>
          <a:lstStyle/>
          <a:p>
            <a:r>
              <a:rPr lang="it-IT"/>
              <a:t>10 m</a:t>
            </a:r>
          </a:p>
        </p:txBody>
      </p:sp>
    </p:spTree>
    <p:extLst>
      <p:ext uri="{BB962C8B-B14F-4D97-AF65-F5344CB8AC3E}">
        <p14:creationId xmlns:p14="http://schemas.microsoft.com/office/powerpoint/2010/main" val="1029206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descr="ezio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50151"/>
            <a:ext cx="8613619" cy="5847201"/>
          </a:xfrm>
          <a:prstGeom prst="rect">
            <a:avLst/>
          </a:prstGeom>
        </p:spPr>
      </p:pic>
      <p:sp>
        <p:nvSpPr>
          <p:cNvPr id="5" name="Rettangolo 4"/>
          <p:cNvSpPr/>
          <p:nvPr/>
        </p:nvSpPr>
        <p:spPr>
          <a:xfrm>
            <a:off x="467544" y="1052736"/>
            <a:ext cx="3960440" cy="523220"/>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Hangar and Bunker</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2470171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8788400" cy="502920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3684385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2" name="Date Placeholder 1">
            <a:extLst>
              <a:ext uri="{FF2B5EF4-FFF2-40B4-BE49-F238E27FC236}">
                <a16:creationId xmlns:a16="http://schemas.microsoft.com/office/drawing/2014/main" id="{F1ABF7AC-74A8-9746-8C33-D83F536B206C}"/>
              </a:ext>
            </a:extLst>
          </p:cNvPr>
          <p:cNvSpPr>
            <a:spLocks noGrp="1"/>
          </p:cNvSpPr>
          <p:nvPr>
            <p:ph type="dt" sz="half" idx="10"/>
          </p:nvPr>
        </p:nvSpPr>
        <p:spPr/>
        <p:txBody>
          <a:bodyPr/>
          <a:lstStyle/>
          <a:p>
            <a:pPr>
              <a:defRPr/>
            </a:pPr>
            <a:r>
              <a:rPr lang="it-IT"/>
              <a:t>ICS &amp; Photon Colliders - PhD School on Accel. Phys. - INFN/LaSapienza - February 2022</a:t>
            </a:r>
            <a:endParaRPr lang="en-US"/>
          </a:p>
        </p:txBody>
      </p:sp>
    </p:spTree>
    <p:extLst>
      <p:ext uri="{BB962C8B-B14F-4D97-AF65-F5344CB8AC3E}">
        <p14:creationId xmlns:p14="http://schemas.microsoft.com/office/powerpoint/2010/main" val="1122897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99ADDB7E-84DE-E746-A444-7766D6F27426}"/>
              </a:ext>
            </a:extLst>
          </p:cNvPr>
          <p:cNvSpPr>
            <a:spLocks noGrp="1"/>
          </p:cNvSpPr>
          <p:nvPr>
            <p:ph type="dt" sz="half" idx="10"/>
          </p:nvPr>
        </p:nvSpPr>
        <p:spPr/>
        <p:txBody>
          <a:bodyPr/>
          <a:lstStyle/>
          <a:p>
            <a:pPr>
              <a:defRPr/>
            </a:pPr>
            <a:r>
              <a:rPr lang="it-IT"/>
              <a:t>ICS &amp; Photon Colliders - PhD School on Accel. Phys. - INFN/LaSapienza - February 2022</a:t>
            </a:r>
            <a:endParaRPr lang="en-US"/>
          </a:p>
        </p:txBody>
      </p:sp>
    </p:spTree>
    <p:extLst>
      <p:ext uri="{BB962C8B-B14F-4D97-AF65-F5344CB8AC3E}">
        <p14:creationId xmlns:p14="http://schemas.microsoft.com/office/powerpoint/2010/main" val="55201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3" name="Date Placeholder 2">
            <a:extLst>
              <a:ext uri="{FF2B5EF4-FFF2-40B4-BE49-F238E27FC236}">
                <a16:creationId xmlns:a16="http://schemas.microsoft.com/office/drawing/2014/main" id="{447BE546-156E-6043-A0DE-4D8892461AC8}"/>
              </a:ext>
            </a:extLst>
          </p:cNvPr>
          <p:cNvSpPr>
            <a:spLocks noGrp="1"/>
          </p:cNvSpPr>
          <p:nvPr>
            <p:ph type="dt" sz="half" idx="10"/>
          </p:nvPr>
        </p:nvSpPr>
        <p:spPr/>
        <p:txBody>
          <a:bodyPr/>
          <a:lstStyle/>
          <a:p>
            <a:pPr>
              <a:defRPr/>
            </a:pPr>
            <a:r>
              <a:rPr lang="it-IT"/>
              <a:t>ICS &amp; Photon Colliders - PhD School on Accel. Phys. - INFN/LaSapienza - February 2022</a:t>
            </a:r>
            <a:endParaRPr lang="en-US"/>
          </a:p>
        </p:txBody>
      </p:sp>
    </p:spTree>
    <p:extLst>
      <p:ext uri="{BB962C8B-B14F-4D97-AF65-F5344CB8AC3E}">
        <p14:creationId xmlns:p14="http://schemas.microsoft.com/office/powerpoint/2010/main" val="50437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9121B2-89D4-224C-8E00-71BBC5CA872E}"/>
              </a:ext>
            </a:extLst>
          </p:cNvPr>
          <p:cNvPicPr>
            <a:picLocks noChangeAspect="1"/>
          </p:cNvPicPr>
          <p:nvPr/>
        </p:nvPicPr>
        <p:blipFill>
          <a:blip r:embed="rId3"/>
          <a:stretch>
            <a:fillRect/>
          </a:stretch>
        </p:blipFill>
        <p:spPr>
          <a:xfrm>
            <a:off x="3296008" y="112397"/>
            <a:ext cx="4732376" cy="6597352"/>
          </a:xfrm>
          <a:prstGeom prst="rect">
            <a:avLst/>
          </a:prstGeom>
        </p:spPr>
      </p:pic>
      <p:sp>
        <p:nvSpPr>
          <p:cNvPr id="2" name="TextBox 1">
            <a:extLst>
              <a:ext uri="{FF2B5EF4-FFF2-40B4-BE49-F238E27FC236}">
                <a16:creationId xmlns:a16="http://schemas.microsoft.com/office/drawing/2014/main" id="{3FF940DA-75DB-2B41-BA7D-D00195050FFB}"/>
              </a:ext>
            </a:extLst>
          </p:cNvPr>
          <p:cNvSpPr txBox="1"/>
          <p:nvPr/>
        </p:nvSpPr>
        <p:spPr>
          <a:xfrm>
            <a:off x="179512" y="2006387"/>
            <a:ext cx="2919838" cy="830997"/>
          </a:xfrm>
          <a:prstGeom prst="rect">
            <a:avLst/>
          </a:prstGeom>
          <a:noFill/>
        </p:spPr>
        <p:txBody>
          <a:bodyPr wrap="none" rtlCol="0">
            <a:spAutoFit/>
          </a:bodyPr>
          <a:lstStyle/>
          <a:p>
            <a:r>
              <a:rPr lang="it-IT" sz="2400" b="1"/>
              <a:t>STAR X-</a:t>
            </a:r>
            <a:r>
              <a:rPr lang="it-IT" sz="2400" b="1" err="1"/>
              <a:t>ray</a:t>
            </a:r>
            <a:r>
              <a:rPr lang="it-IT" sz="2400" b="1"/>
              <a:t> </a:t>
            </a:r>
            <a:r>
              <a:rPr lang="it-IT" sz="2400" b="1" err="1"/>
              <a:t>beamlines</a:t>
            </a:r>
            <a:endParaRPr lang="it-IT" sz="2400" b="1"/>
          </a:p>
          <a:p>
            <a:r>
              <a:rPr lang="it-IT" sz="2400" b="1" err="1"/>
              <a:t>foreseen</a:t>
            </a:r>
            <a:r>
              <a:rPr lang="it-IT" sz="2400" b="1"/>
              <a:t> </a:t>
            </a:r>
            <a:r>
              <a:rPr lang="it-IT" sz="2400" b="1" err="1"/>
              <a:t>applications</a:t>
            </a:r>
            <a:endParaRPr lang="it-IT" sz="2400" b="1"/>
          </a:p>
        </p:txBody>
      </p:sp>
      <p:sp>
        <p:nvSpPr>
          <p:cNvPr id="5" name="Footer Placeholder 1">
            <a:extLst>
              <a:ext uri="{FF2B5EF4-FFF2-40B4-BE49-F238E27FC236}">
                <a16:creationId xmlns:a16="http://schemas.microsoft.com/office/drawing/2014/main" id="{E0DD2020-074A-1245-ACC3-6816C9330657}"/>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2021 SILS  Meeting – Bologna (online) - June 23rd, 2021</a:t>
            </a:r>
            <a:endParaRPr lang="en" spc="-10" dirty="0"/>
          </a:p>
        </p:txBody>
      </p:sp>
    </p:spTree>
    <p:extLst>
      <p:ext uri="{BB962C8B-B14F-4D97-AF65-F5344CB8AC3E}">
        <p14:creationId xmlns:p14="http://schemas.microsoft.com/office/powerpoint/2010/main" val="696581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6046"/>
            <a:ext cx="6521739" cy="6625754"/>
          </a:xfrm>
          <a:prstGeom prst="rect">
            <a:avLst/>
          </a:prstGeom>
        </p:spPr>
      </p:pic>
      <p:sp>
        <p:nvSpPr>
          <p:cNvPr id="7" name="Text Box 6"/>
          <p:cNvSpPr txBox="1">
            <a:spLocks noChangeArrowheads="1"/>
          </p:cNvSpPr>
          <p:nvPr/>
        </p:nvSpPr>
        <p:spPr bwMode="auto">
          <a:xfrm>
            <a:off x="6781800" y="5486400"/>
            <a:ext cx="2236894"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R. Agostino</a:t>
            </a:r>
            <a:endParaRPr lang="en-US"/>
          </a:p>
        </p:txBody>
      </p:sp>
    </p:spTree>
    <p:extLst>
      <p:ext uri="{BB962C8B-B14F-4D97-AF65-F5344CB8AC3E}">
        <p14:creationId xmlns:p14="http://schemas.microsoft.com/office/powerpoint/2010/main" val="280210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22225" y="692150"/>
          <a:ext cx="7862888" cy="3022600"/>
        </p:xfrm>
        <a:graphic>
          <a:graphicData uri="http://schemas.openxmlformats.org/presentationml/2006/ole">
            <mc:AlternateContent xmlns:mc="http://schemas.openxmlformats.org/markup-compatibility/2006">
              <mc:Choice xmlns:v="urn:schemas-microsoft-com:vml" Requires="v">
                <p:oleObj spid="_x0000_s1631277" r:id="rId3" imgW="4276800" imgH="3022560" progId="">
                  <p:embed/>
                </p:oleObj>
              </mc:Choice>
              <mc:Fallback>
                <p:oleObj r:id="rId3" imgW="4276800" imgH="3022560" progId="">
                  <p:embed/>
                  <p:pic>
                    <p:nvPicPr>
                      <p:cNvPr id="27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692150"/>
                        <a:ext cx="7862888"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Ovale 2"/>
          <p:cNvSpPr/>
          <p:nvPr/>
        </p:nvSpPr>
        <p:spPr>
          <a:xfrm>
            <a:off x="1042988" y="2060575"/>
            <a:ext cx="144462" cy="14446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4" name="Object 3"/>
          <p:cNvGraphicFramePr>
            <a:graphicFrameLocks noChangeAspect="1"/>
          </p:cNvGraphicFramePr>
          <p:nvPr/>
        </p:nvGraphicFramePr>
        <p:xfrm>
          <a:off x="4427538" y="1449388"/>
          <a:ext cx="4032250" cy="1366837"/>
        </p:xfrm>
        <a:graphic>
          <a:graphicData uri="http://schemas.openxmlformats.org/presentationml/2006/ole">
            <mc:AlternateContent xmlns:mc="http://schemas.openxmlformats.org/markup-compatibility/2006">
              <mc:Choice xmlns:v="urn:schemas-microsoft-com:vml" Requires="v">
                <p:oleObj spid="_x0000_s1631278" r:id="rId5" imgW="4276800" imgH="3022560" progId="">
                  <p:embed/>
                </p:oleObj>
              </mc:Choice>
              <mc:Fallback>
                <p:oleObj r:id="rId5" imgW="4276800" imgH="3022560" progId="">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449388"/>
                        <a:ext cx="4032250"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7657" name="CasellaDiTesto 7"/>
          <p:cNvSpPr txBox="1">
            <a:spLocks noChangeArrowheads="1"/>
          </p:cNvSpPr>
          <p:nvPr/>
        </p:nvSpPr>
        <p:spPr bwMode="auto">
          <a:xfrm>
            <a:off x="900113" y="358775"/>
            <a:ext cx="25669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sz="2800" b="1">
                <a:latin typeface="Times New Roman" charset="0"/>
                <a:cs typeface="Times New Roman" charset="0"/>
              </a:rPr>
              <a:t>Classical model</a:t>
            </a:r>
          </a:p>
        </p:txBody>
      </p:sp>
      <p:sp>
        <p:nvSpPr>
          <p:cNvPr id="27660" name="CasellaDiTesto 10"/>
          <p:cNvSpPr txBox="1">
            <a:spLocks noChangeArrowheads="1"/>
          </p:cNvSpPr>
          <p:nvPr/>
        </p:nvSpPr>
        <p:spPr bwMode="auto">
          <a:xfrm>
            <a:off x="611188" y="1557338"/>
            <a:ext cx="20383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a:latin typeface="Times New Roman" charset="0"/>
                <a:cs typeface="Times New Roman" charset="0"/>
              </a:rPr>
              <a:t>Relativistic electron</a:t>
            </a:r>
          </a:p>
        </p:txBody>
      </p:sp>
      <p:sp>
        <p:nvSpPr>
          <p:cNvPr id="27661" name="CasellaDiTesto 12"/>
          <p:cNvSpPr txBox="1">
            <a:spLocks noChangeArrowheads="1"/>
          </p:cNvSpPr>
          <p:nvPr/>
        </p:nvSpPr>
        <p:spPr bwMode="auto">
          <a:xfrm>
            <a:off x="5954713" y="795338"/>
            <a:ext cx="1233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it-IT">
                <a:latin typeface="Times New Roman" charset="0"/>
                <a:cs typeface="Times New Roman" charset="0"/>
              </a:rPr>
              <a:t>Laser pulse</a:t>
            </a:r>
          </a:p>
        </p:txBody>
      </p:sp>
      <p:pic>
        <p:nvPicPr>
          <p:cNvPr id="15" name="Immagine 2" descr="infn-new.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11" name="Text Box 6"/>
          <p:cNvSpPr txBox="1">
            <a:spLocks noChangeArrowheads="1"/>
          </p:cNvSpPr>
          <p:nvPr/>
        </p:nvSpPr>
        <p:spPr bwMode="auto">
          <a:xfrm>
            <a:off x="6830505" y="6488113"/>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Tree>
    <p:extLst>
      <p:ext uri="{BB962C8B-B14F-4D97-AF65-F5344CB8AC3E}">
        <p14:creationId xmlns:p14="http://schemas.microsoft.com/office/powerpoint/2010/main" val="1683130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8.33333E-7 2.67345E-6 C 0.0231 0.00162 0.04549 0.00439 0.06858 0.00578 C 0.07848 0.00925 0.08855 0.00925 0.09844 0.01179 C 0.1158 0.0111 0.13334 0.01179 0.1507 0.00994 C 0.15296 0.00971 0.15469 0.00694 0.15678 0.00578 C 0.1658 0.00092 0.1757 -0.00301 0.18508 -0.00601 C 0.18664 -0.00809 0.19063 -0.01711 0.1941 -0.00995 C 0.19549 -0.00717 0.19497 -0.00324 0.19549 2.67345E-6 C 0.19723 0.01064 0.19896 0.02128 0.20157 0.03168 C 0.20695 0.02428 0.20764 0.01896 0.21042 0.00994 C 0.21216 0.00416 0.21633 0.00023 0.21945 -0.00416 C 0.22379 0.00208 0.22501 0.00971 0.22692 0.01781 C 0.22744 0.01989 0.22726 0.0222 0.2283 0.02382 C 0.22935 0.02567 0.23126 0.02636 0.23282 0.02775 C 0.23438 0.02636 0.23577 0.02498 0.23733 0.02382 C 0.23872 0.02289 0.2408 0.02313 0.24185 0.02174 C 0.24983 0.0111 0.25157 -0.00624 0.25521 -0.01989 C 0.26216 -0.01388 0.26685 -0.00624 0.27014 0.00393 C 0.27344 0.01411 0.27223 0.01989 0.28056 0.02382 C 0.29393 0.01203 0.29532 -0.01388 0.30903 -0.0259 C 0.3106 -0.0192 0.31199 -0.01411 0.31494 -0.00809 C 0.31858 0.01503 0.31389 -0.01018 0.31945 0.00994 C 0.3198 0.01133 0.32119 0.02197 0.3224 0.02382 C 0.32362 0.02567 0.32535 0.02636 0.32692 0.02775 C 0.32883 0.02706 0.3316 0.02775 0.33282 0.02567 C 0.33542 0.02128 0.33733 0.00994 0.33733 0.00994 C 0.33872 -0.00254 0.34115 -0.0148 0.34775 -0.02405 C 0.35487 -0.01688 0.3573 -0.01133 0.35973 2.67345E-6 C 0.36216 0.01156 0.36129 0.02359 0.37014 0.02775 C 0.37171 0.02521 0.37362 0.02289 0.37466 0.01989 C 0.38004 0.00532 0.37205 0.01688 0.37917 0.00786 C 0.38039 0.00116 0.38212 -0.00532 0.38351 -0.01203 C 0.38403 -0.01457 0.38386 -0.01781 0.38508 -0.01989 C 0.38612 -0.02151 0.38803 -0.02128 0.38959 -0.02197 C 0.39185 -0.00948 0.38976 -0.01642 0.39705 -0.00208 C 0.40313 0.00971 0.40278 0.02567 0.40903 0.0377 C 0.41216 0.03608 0.41459 0.03585 0.4165 0.03168 C 0.42292 0.01781 0.42084 -0.0074 0.42692 -0.02405 C 0.43039 -0.02336 0.43438 -0.02451 0.43733 -0.02197 C 0.43959 -0.01989 0.43907 -0.01526 0.44028 -0.01203 C 0.44376 -0.00301 0.44653 0.0074 0.4507 0.01573 C 0.45348 0.0303 0.45469 0.02821 0.46563 0.02567 C 0.46806 0.02081 0.47014 0.01734 0.47171 0.01179 C 0.4757 -0.00208 0.47501 -0.01711 0.48508 -0.0259 C 0.48976 -0.01781 0.49063 -0.01087 0.4941 -0.00208 C 0.49549 0.00717 0.49619 0.01711 0.50157 0.02382 C 0.50296 0.02313 0.50487 0.02313 0.50591 0.02174 C 0.50695 0.02012 0.50678 0.01758 0.50747 0.01573 C 0.51094 0.00532 0.51199 -0.00324 0.51494 -0.01411 C 0.51546 -0.01596 0.51546 -0.0185 0.5165 -0.01989 C 0.51754 -0.02128 0.51945 -0.02128 0.52084 -0.02197 C 0.52535 -0.01596 0.52639 -0.0111 0.52987 -0.00416 C 0.53143 0.00301 0.53351 0.00902 0.53577 0.01573 C 0.53699 0.01966 0.53646 0.02474 0.53872 0.02775 C 0.53976 0.02914 0.54167 0.02891 0.54324 0.0296 C 0.54653 0.02336 0.5481 0.01688 0.5507 0.00994 C 0.55174 -0.00023 0.55087 -0.01457 0.55678 -0.02197 C 0.56337 -0.00439 0.56494 0.01734 0.5731 0.03376 C 0.57553 0.03307 0.57848 0.03376 0.58056 0.03168 C 0.58334 0.02868 0.58664 0.01989 0.58664 0.01989 C 0.58751 0.01503 0.58907 0.01064 0.58959 0.00578 C 0.59219 -0.01526 0.58733 -0.0074 0.5941 -0.01596 C 0.59601 -0.01341 0.59844 -0.0111 0.60001 -0.00809 C 0.60087 -0.00648 0.60157 -0.00208 0.60157 -0.00208 " pathEditMode="relative" ptsTypes="fffffffffffffffffffffffffffffffffffffffffffffffffffffffffffffffA">
                                      <p:cBhvr>
                                        <p:cTn id="6" dur="2000" fill="hold"/>
                                        <p:tgtEl>
                                          <p:spTgt spid="3"/>
                                        </p:tgtEl>
                                        <p:attrNameLst>
                                          <p:attrName>ppt_x</p:attrName>
                                          <p:attrName>ppt_y</p:attrName>
                                        </p:attrNameLst>
                                      </p:cBhvr>
                                    </p:animMotion>
                                  </p:child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1">
            <a:extLst>
              <a:ext uri="{FF2B5EF4-FFF2-40B4-BE49-F238E27FC236}">
                <a16:creationId xmlns:a16="http://schemas.microsoft.com/office/drawing/2014/main" id="{706C456D-B2D4-A549-BEF1-23BEB7D5DF33}"/>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2021 SILS  Meeting – Bologna (online) - June 23rd, 2021</a:t>
            </a:r>
            <a:endParaRPr lang="en" spc="-10" dirty="0"/>
          </a:p>
        </p:txBody>
      </p:sp>
      <p:pic>
        <p:nvPicPr>
          <p:cNvPr id="3" name="Picture 2" descr="Diagram&#10;&#10;Description automatically generated">
            <a:extLst>
              <a:ext uri="{FF2B5EF4-FFF2-40B4-BE49-F238E27FC236}">
                <a16:creationId xmlns:a16="http://schemas.microsoft.com/office/drawing/2014/main" id="{E449B9D2-855A-5547-83B8-6EE9C2557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431"/>
            <a:ext cx="9144000" cy="4791137"/>
          </a:xfrm>
          <a:prstGeom prst="rect">
            <a:avLst/>
          </a:prstGeom>
        </p:spPr>
      </p:pic>
      <p:sp>
        <p:nvSpPr>
          <p:cNvPr id="4" name="Lightning Bolt 3">
            <a:extLst>
              <a:ext uri="{FF2B5EF4-FFF2-40B4-BE49-F238E27FC236}">
                <a16:creationId xmlns:a16="http://schemas.microsoft.com/office/drawing/2014/main" id="{4205B5B5-B1BA-EA43-B9C7-40E4A1350EDD}"/>
              </a:ext>
            </a:extLst>
          </p:cNvPr>
          <p:cNvSpPr/>
          <p:nvPr/>
        </p:nvSpPr>
        <p:spPr>
          <a:xfrm rot="10603321">
            <a:off x="7719094" y="5327855"/>
            <a:ext cx="1066800" cy="65243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Lightning Bolt 6">
            <a:extLst>
              <a:ext uri="{FF2B5EF4-FFF2-40B4-BE49-F238E27FC236}">
                <a16:creationId xmlns:a16="http://schemas.microsoft.com/office/drawing/2014/main" id="{876D864C-530C-AA46-8089-41502FF3BD2A}"/>
              </a:ext>
            </a:extLst>
          </p:cNvPr>
          <p:cNvSpPr/>
          <p:nvPr/>
        </p:nvSpPr>
        <p:spPr>
          <a:xfrm rot="10603321">
            <a:off x="6951981" y="5711045"/>
            <a:ext cx="1066800" cy="65243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TextBox 4">
            <a:extLst>
              <a:ext uri="{FF2B5EF4-FFF2-40B4-BE49-F238E27FC236}">
                <a16:creationId xmlns:a16="http://schemas.microsoft.com/office/drawing/2014/main" id="{6F06D79B-C31C-084B-85C6-F4665E7737BF}"/>
              </a:ext>
            </a:extLst>
          </p:cNvPr>
          <p:cNvSpPr txBox="1"/>
          <p:nvPr/>
        </p:nvSpPr>
        <p:spPr>
          <a:xfrm>
            <a:off x="7907187" y="5131847"/>
            <a:ext cx="1236813" cy="369332"/>
          </a:xfrm>
          <a:prstGeom prst="rect">
            <a:avLst/>
          </a:prstGeom>
          <a:noFill/>
        </p:spPr>
        <p:txBody>
          <a:bodyPr wrap="none" rtlCol="0">
            <a:spAutoFit/>
          </a:bodyPr>
          <a:lstStyle/>
          <a:p>
            <a:r>
              <a:rPr lang="en-IT"/>
              <a:t>20-130 keV</a:t>
            </a:r>
          </a:p>
        </p:txBody>
      </p:sp>
      <p:sp>
        <p:nvSpPr>
          <p:cNvPr id="9" name="TextBox 8">
            <a:extLst>
              <a:ext uri="{FF2B5EF4-FFF2-40B4-BE49-F238E27FC236}">
                <a16:creationId xmlns:a16="http://schemas.microsoft.com/office/drawing/2014/main" id="{09A33050-70E7-DA45-8821-B44D74081056}"/>
              </a:ext>
            </a:extLst>
          </p:cNvPr>
          <p:cNvSpPr txBox="1"/>
          <p:nvPr/>
        </p:nvSpPr>
        <p:spPr>
          <a:xfrm>
            <a:off x="7183305" y="6368534"/>
            <a:ext cx="1353832" cy="369332"/>
          </a:xfrm>
          <a:prstGeom prst="rect">
            <a:avLst/>
          </a:prstGeom>
          <a:noFill/>
        </p:spPr>
        <p:txBody>
          <a:bodyPr wrap="none" rtlCol="0">
            <a:spAutoFit/>
          </a:bodyPr>
          <a:lstStyle/>
          <a:p>
            <a:r>
              <a:rPr lang="en-IT"/>
              <a:t>100-350 keV</a:t>
            </a:r>
          </a:p>
        </p:txBody>
      </p:sp>
    </p:spTree>
    <p:extLst>
      <p:ext uri="{BB962C8B-B14F-4D97-AF65-F5344CB8AC3E}">
        <p14:creationId xmlns:p14="http://schemas.microsoft.com/office/powerpoint/2010/main" val="3945896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1575180" y="1865700"/>
            <a:ext cx="137970" cy="276480"/>
          </a:xfrm>
          <a:prstGeom prst="rect">
            <a:avLst/>
          </a:prstGeom>
          <a:noFill/>
          <a:ln>
            <a:noFill/>
          </a:ln>
        </p:spPr>
        <p:style>
          <a:lnRef idx="0">
            <a:scrgbClr r="0" g="0" b="0"/>
          </a:lnRef>
          <a:fillRef idx="0">
            <a:scrgbClr r="0" g="0" b="0"/>
          </a:fillRef>
          <a:effectRef idx="0">
            <a:scrgbClr r="0" g="0" b="0"/>
          </a:effectRef>
          <a:fontRef idx="minor"/>
        </p:style>
      </p:sp>
      <p:sp>
        <p:nvSpPr>
          <p:cNvPr id="7" name="CustomShape 1"/>
          <p:cNvSpPr/>
          <p:nvPr/>
        </p:nvSpPr>
        <p:spPr>
          <a:xfrm>
            <a:off x="948504" y="425940"/>
            <a:ext cx="7156102" cy="55863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nSpc>
                <a:spcPct val="90000"/>
              </a:lnSpc>
            </a:pPr>
            <a:r>
              <a:rPr lang="en-US" sz="2700" b="1" spc="-1" dirty="0" err="1">
                <a:solidFill>
                  <a:srgbClr val="724109"/>
                </a:solidFill>
                <a:latin typeface="Calibri"/>
              </a:rPr>
              <a:t>MariX-BriXS-BriXSinO</a:t>
            </a:r>
            <a:endParaRPr lang="en-US" sz="2700" spc="-1" dirty="0">
              <a:latin typeface="Arial"/>
            </a:endParaRPr>
          </a:p>
        </p:txBody>
      </p:sp>
      <p:sp>
        <p:nvSpPr>
          <p:cNvPr id="6" name="Titolo 1">
            <a:extLst>
              <a:ext uri="{FF2B5EF4-FFF2-40B4-BE49-F238E27FC236}">
                <a16:creationId xmlns:a16="http://schemas.microsoft.com/office/drawing/2014/main" id="{BED31CAE-8B41-0C44-B7A3-5503C025B9F2}"/>
              </a:ext>
            </a:extLst>
          </p:cNvPr>
          <p:cNvSpPr txBox="1">
            <a:spLocks/>
          </p:cNvSpPr>
          <p:nvPr/>
        </p:nvSpPr>
        <p:spPr>
          <a:xfrm>
            <a:off x="3483069" y="929788"/>
            <a:ext cx="5036421" cy="553898"/>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000" b="1" dirty="0">
                <a:solidFill>
                  <a:srgbClr val="0070C0"/>
                </a:solidFill>
                <a:latin typeface="Times New Roman" panose="02020603050405020304" pitchFamily="18" charset="0"/>
                <a:cs typeface="Times New Roman" panose="02020603050405020304" pitchFamily="18" charset="0"/>
              </a:rPr>
              <a:t>             MariX with </a:t>
            </a:r>
            <a:r>
              <a:rPr lang="it-IT" sz="2000" b="1" dirty="0" err="1">
                <a:solidFill>
                  <a:srgbClr val="0070C0"/>
                </a:solidFill>
                <a:latin typeface="Times New Roman" panose="02020603050405020304" pitchFamily="18" charset="0"/>
                <a:cs typeface="Times New Roman" panose="02020603050405020304" pitchFamily="18" charset="0"/>
              </a:rPr>
              <a:t>bubble</a:t>
            </a:r>
            <a:r>
              <a:rPr lang="it-IT" sz="2000" b="1" dirty="0">
                <a:solidFill>
                  <a:srgbClr val="0070C0"/>
                </a:solidFill>
                <a:latin typeface="Times New Roman" panose="02020603050405020304" pitchFamily="18" charset="0"/>
                <a:cs typeface="Times New Roman" panose="02020603050405020304" pitchFamily="18" charset="0"/>
              </a:rPr>
              <a:t> </a:t>
            </a:r>
            <a:r>
              <a:rPr lang="it-IT" sz="2000" b="1" dirty="0" err="1">
                <a:solidFill>
                  <a:srgbClr val="0070C0"/>
                </a:solidFill>
                <a:latin typeface="Times New Roman" panose="02020603050405020304" pitchFamily="18" charset="0"/>
                <a:cs typeface="Times New Roman" panose="02020603050405020304" pitchFamily="18" charset="0"/>
              </a:rPr>
              <a:t>arc</a:t>
            </a:r>
            <a:r>
              <a:rPr lang="it-IT" sz="2000" b="1" dirty="0">
                <a:solidFill>
                  <a:srgbClr val="0070C0"/>
                </a:solidFill>
                <a:latin typeface="Times New Roman" panose="02020603050405020304" pitchFamily="18" charset="0"/>
                <a:cs typeface="Times New Roman" panose="02020603050405020304" pitchFamily="18" charset="0"/>
              </a:rPr>
              <a:t> </a:t>
            </a:r>
            <a:r>
              <a:rPr lang="it-IT" sz="2000" b="1" dirty="0" err="1">
                <a:solidFill>
                  <a:srgbClr val="0070C0"/>
                </a:solidFill>
                <a:latin typeface="Times New Roman" panose="02020603050405020304" pitchFamily="18" charset="0"/>
                <a:cs typeface="Times New Roman" panose="02020603050405020304" pitchFamily="18" charset="0"/>
              </a:rPr>
              <a:t>compressor</a:t>
            </a:r>
            <a:endParaRPr lang="it-IT" sz="2000" dirty="0"/>
          </a:p>
        </p:txBody>
      </p:sp>
      <p:grpSp>
        <p:nvGrpSpPr>
          <p:cNvPr id="2" name="Group 1">
            <a:extLst>
              <a:ext uri="{FF2B5EF4-FFF2-40B4-BE49-F238E27FC236}">
                <a16:creationId xmlns:a16="http://schemas.microsoft.com/office/drawing/2014/main" id="{3BB0EB38-7C64-B34F-914B-66CA5C79B110}"/>
              </a:ext>
            </a:extLst>
          </p:cNvPr>
          <p:cNvGrpSpPr/>
          <p:nvPr/>
        </p:nvGrpSpPr>
        <p:grpSpPr>
          <a:xfrm>
            <a:off x="3253758" y="1447800"/>
            <a:ext cx="4956385" cy="2609323"/>
            <a:chOff x="887663" y="2435928"/>
            <a:chExt cx="6608513" cy="3479097"/>
          </a:xfrm>
        </p:grpSpPr>
        <p:pic>
          <p:nvPicPr>
            <p:cNvPr id="5" name="Immagine 3">
              <a:extLst>
                <a:ext uri="{FF2B5EF4-FFF2-40B4-BE49-F238E27FC236}">
                  <a16:creationId xmlns:a16="http://schemas.microsoft.com/office/drawing/2014/main" id="{B775385D-CAA5-624A-850A-763EDF2E45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6083" y="3066547"/>
              <a:ext cx="6450093" cy="2848478"/>
            </a:xfrm>
            <a:prstGeom prst="rect">
              <a:avLst/>
            </a:prstGeom>
          </p:spPr>
        </p:pic>
        <p:sp>
          <p:nvSpPr>
            <p:cNvPr id="8" name="CasellaDiTesto 7">
              <a:extLst>
                <a:ext uri="{FF2B5EF4-FFF2-40B4-BE49-F238E27FC236}">
                  <a16:creationId xmlns:a16="http://schemas.microsoft.com/office/drawing/2014/main" id="{E09D171C-3697-FE46-A8BA-70AA7B1C9CA8}"/>
                </a:ext>
              </a:extLst>
            </p:cNvPr>
            <p:cNvSpPr txBox="1"/>
            <p:nvPr/>
          </p:nvSpPr>
          <p:spPr>
            <a:xfrm>
              <a:off x="5329933" y="2482093"/>
              <a:ext cx="1464504" cy="400109"/>
            </a:xfrm>
            <a:prstGeom prst="rect">
              <a:avLst/>
            </a:prstGeom>
            <a:noFill/>
          </p:spPr>
          <p:txBody>
            <a:bodyPr wrap="none" rtlCol="0">
              <a:spAutoFit/>
            </a:bodyPr>
            <a:lstStyle/>
            <a:p>
              <a:r>
                <a:rPr lang="it-IT" sz="1350" b="1" dirty="0">
                  <a:solidFill>
                    <a:srgbClr val="0070C0"/>
                  </a:solidFill>
                  <a:latin typeface="Times New Roman" panose="02020603050405020304" pitchFamily="18" charset="0"/>
                  <a:cs typeface="Times New Roman" panose="02020603050405020304" pitchFamily="18" charset="0"/>
                </a:rPr>
                <a:t>1.5-1.8  </a:t>
              </a:r>
              <a:r>
                <a:rPr lang="it-IT" sz="1350" b="1" dirty="0" err="1">
                  <a:solidFill>
                    <a:srgbClr val="0070C0"/>
                  </a:solidFill>
                  <a:latin typeface="Times New Roman" panose="02020603050405020304" pitchFamily="18" charset="0"/>
                  <a:cs typeface="Times New Roman" panose="02020603050405020304" pitchFamily="18" charset="0"/>
                </a:rPr>
                <a:t>GeV</a:t>
              </a:r>
              <a:endParaRPr lang="it-IT" sz="1350" b="1" dirty="0">
                <a:solidFill>
                  <a:srgbClr val="0070C0"/>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75FB3F35-5158-C84C-9CB3-0123CA9F8C37}"/>
                </a:ext>
              </a:extLst>
            </p:cNvPr>
            <p:cNvSpPr txBox="1"/>
            <p:nvPr/>
          </p:nvSpPr>
          <p:spPr>
            <a:xfrm>
              <a:off x="3554638" y="2490281"/>
              <a:ext cx="1349087" cy="400109"/>
            </a:xfrm>
            <a:prstGeom prst="rect">
              <a:avLst/>
            </a:prstGeom>
            <a:noFill/>
          </p:spPr>
          <p:txBody>
            <a:bodyPr wrap="none" rtlCol="0">
              <a:spAutoFit/>
            </a:bodyPr>
            <a:lstStyle/>
            <a:p>
              <a:r>
                <a:rPr lang="it-IT" sz="1350" b="1" dirty="0">
                  <a:solidFill>
                    <a:srgbClr val="0070C0"/>
                  </a:solidFill>
                  <a:latin typeface="Times New Roman" panose="02020603050405020304" pitchFamily="18" charset="0"/>
                  <a:cs typeface="Times New Roman" panose="02020603050405020304" pitchFamily="18" charset="0"/>
                </a:rPr>
                <a:t>3.-3.6  </a:t>
              </a:r>
              <a:r>
                <a:rPr lang="it-IT" sz="1350" b="1" dirty="0" err="1">
                  <a:solidFill>
                    <a:srgbClr val="0070C0"/>
                  </a:solidFill>
                  <a:latin typeface="Times New Roman" panose="02020603050405020304" pitchFamily="18" charset="0"/>
                  <a:cs typeface="Times New Roman" panose="02020603050405020304" pitchFamily="18" charset="0"/>
                </a:rPr>
                <a:t>GeV</a:t>
              </a:r>
              <a:endParaRPr lang="it-IT" sz="1350" b="1"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54388B84-609B-FA48-B3D3-FD04530A395D}"/>
                </a:ext>
              </a:extLst>
            </p:cNvPr>
            <p:cNvSpPr txBox="1"/>
            <p:nvPr/>
          </p:nvSpPr>
          <p:spPr>
            <a:xfrm>
              <a:off x="1778454" y="2435928"/>
              <a:ext cx="1464504" cy="400109"/>
            </a:xfrm>
            <a:prstGeom prst="rect">
              <a:avLst/>
            </a:prstGeom>
            <a:noFill/>
          </p:spPr>
          <p:txBody>
            <a:bodyPr wrap="none" rtlCol="0">
              <a:spAutoFit/>
            </a:bodyPr>
            <a:lstStyle/>
            <a:p>
              <a:r>
                <a:rPr lang="it-IT" sz="1350" b="1" dirty="0">
                  <a:solidFill>
                    <a:srgbClr val="FF0000"/>
                  </a:solidFill>
                  <a:latin typeface="Times New Roman" panose="02020603050405020304" pitchFamily="18" charset="0"/>
                  <a:cs typeface="Times New Roman" panose="02020603050405020304" pitchFamily="18" charset="0"/>
                </a:rPr>
                <a:t>3.2-3.8  </a:t>
              </a:r>
              <a:r>
                <a:rPr lang="it-IT" sz="1350" b="1" dirty="0" err="1">
                  <a:solidFill>
                    <a:srgbClr val="FF0000"/>
                  </a:solidFill>
                  <a:latin typeface="Times New Roman" panose="02020603050405020304" pitchFamily="18" charset="0"/>
                  <a:cs typeface="Times New Roman" panose="02020603050405020304" pitchFamily="18" charset="0"/>
                </a:rPr>
                <a:t>GeV</a:t>
              </a:r>
              <a:endParaRPr lang="it-IT" sz="1350" b="1" dirty="0">
                <a:solidFill>
                  <a:srgbClr val="FF0000"/>
                </a:solidFill>
                <a:latin typeface="Times New Roman" panose="02020603050405020304" pitchFamily="18" charset="0"/>
                <a:cs typeface="Times New Roman" panose="02020603050405020304" pitchFamily="18" charset="0"/>
              </a:endParaRPr>
            </a:p>
          </p:txBody>
        </p:sp>
        <p:sp>
          <p:nvSpPr>
            <p:cNvPr id="11" name="Triangolo isoscele 2">
              <a:extLst>
                <a:ext uri="{FF2B5EF4-FFF2-40B4-BE49-F238E27FC236}">
                  <a16:creationId xmlns:a16="http://schemas.microsoft.com/office/drawing/2014/main" id="{86A139BA-9ED0-9149-8570-15CF549C4529}"/>
                </a:ext>
              </a:extLst>
            </p:cNvPr>
            <p:cNvSpPr/>
            <p:nvPr/>
          </p:nvSpPr>
          <p:spPr>
            <a:xfrm rot="5400000">
              <a:off x="1662407" y="2624116"/>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Triangolo isoscele 13">
              <a:extLst>
                <a:ext uri="{FF2B5EF4-FFF2-40B4-BE49-F238E27FC236}">
                  <a16:creationId xmlns:a16="http://schemas.microsoft.com/office/drawing/2014/main" id="{A8ABE832-0E87-AA4F-974D-CF16322D84BD}"/>
                </a:ext>
              </a:extLst>
            </p:cNvPr>
            <p:cNvSpPr/>
            <p:nvPr/>
          </p:nvSpPr>
          <p:spPr>
            <a:xfrm rot="5400000">
              <a:off x="1662405" y="2606424"/>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Triangolo isoscele 14">
              <a:extLst>
                <a:ext uri="{FF2B5EF4-FFF2-40B4-BE49-F238E27FC236}">
                  <a16:creationId xmlns:a16="http://schemas.microsoft.com/office/drawing/2014/main" id="{47887276-E0DC-A446-8A9A-A02242296960}"/>
                </a:ext>
              </a:extLst>
            </p:cNvPr>
            <p:cNvSpPr/>
            <p:nvPr/>
          </p:nvSpPr>
          <p:spPr>
            <a:xfrm rot="5400000">
              <a:off x="1662405" y="2630643"/>
              <a:ext cx="401909" cy="1951393"/>
            </a:xfrm>
            <a:prstGeom prst="triangle">
              <a:avLst/>
            </a:prstGeom>
            <a:solidFill>
              <a:srgbClr val="FFC000"/>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Rettangolo 10">
              <a:extLst>
                <a:ext uri="{FF2B5EF4-FFF2-40B4-BE49-F238E27FC236}">
                  <a16:creationId xmlns:a16="http://schemas.microsoft.com/office/drawing/2014/main" id="{3DB57A5A-AADC-924F-9C36-9999A2C3A150}"/>
                </a:ext>
              </a:extLst>
            </p:cNvPr>
            <p:cNvSpPr/>
            <p:nvPr/>
          </p:nvSpPr>
          <p:spPr>
            <a:xfrm>
              <a:off x="3904835" y="3590472"/>
              <a:ext cx="2168242" cy="36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7" name="Immagine 16">
              <a:extLst>
                <a:ext uri="{FF2B5EF4-FFF2-40B4-BE49-F238E27FC236}">
                  <a16:creationId xmlns:a16="http://schemas.microsoft.com/office/drawing/2014/main" id="{F440EF79-B652-1249-B10B-6B4A74918B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04835" y="3588204"/>
              <a:ext cx="2168242" cy="244523"/>
            </a:xfrm>
            <a:prstGeom prst="rect">
              <a:avLst/>
            </a:prstGeom>
          </p:spPr>
        </p:pic>
        <p:sp>
          <p:nvSpPr>
            <p:cNvPr id="18" name="Ovale 11">
              <a:extLst>
                <a:ext uri="{FF2B5EF4-FFF2-40B4-BE49-F238E27FC236}">
                  <a16:creationId xmlns:a16="http://schemas.microsoft.com/office/drawing/2014/main" id="{8BA134DF-F0BD-5843-9880-49C8F6C93EC7}"/>
                </a:ext>
              </a:extLst>
            </p:cNvPr>
            <p:cNvSpPr/>
            <p:nvPr/>
          </p:nvSpPr>
          <p:spPr>
            <a:xfrm rot="4902250">
              <a:off x="2357504" y="3796772"/>
              <a:ext cx="280824" cy="538559"/>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Ovale 1">
              <a:extLst>
                <a:ext uri="{FF2B5EF4-FFF2-40B4-BE49-F238E27FC236}">
                  <a16:creationId xmlns:a16="http://schemas.microsoft.com/office/drawing/2014/main" id="{87870E15-89EE-8447-BEE3-464D73703C53}"/>
                </a:ext>
              </a:extLst>
            </p:cNvPr>
            <p:cNvSpPr/>
            <p:nvPr/>
          </p:nvSpPr>
          <p:spPr>
            <a:xfrm rot="4272475">
              <a:off x="2361267" y="3684938"/>
              <a:ext cx="284485" cy="497111"/>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Ovale 12">
              <a:extLst>
                <a:ext uri="{FF2B5EF4-FFF2-40B4-BE49-F238E27FC236}">
                  <a16:creationId xmlns:a16="http://schemas.microsoft.com/office/drawing/2014/main" id="{4316CE8A-5B66-154A-AF7C-FB4BA8FAC559}"/>
                </a:ext>
              </a:extLst>
            </p:cNvPr>
            <p:cNvSpPr/>
            <p:nvPr/>
          </p:nvSpPr>
          <p:spPr>
            <a:xfrm rot="4902250">
              <a:off x="2444314" y="3842893"/>
              <a:ext cx="280824" cy="538559"/>
            </a:xfrm>
            <a:prstGeom prst="ellipse">
              <a:avLst/>
            </a:prstGeom>
            <a:solidFill>
              <a:srgbClr val="FF0000"/>
            </a:solidFill>
            <a:ln>
              <a:solidFill>
                <a:srgbClr val="00B05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Rettangolo 17">
              <a:extLst>
                <a:ext uri="{FF2B5EF4-FFF2-40B4-BE49-F238E27FC236}">
                  <a16:creationId xmlns:a16="http://schemas.microsoft.com/office/drawing/2014/main" id="{AF4D972D-CCE9-3446-81E0-43ECF5D88CB9}"/>
                </a:ext>
              </a:extLst>
            </p:cNvPr>
            <p:cNvSpPr/>
            <p:nvPr/>
          </p:nvSpPr>
          <p:spPr>
            <a:xfrm>
              <a:off x="1014384" y="3718764"/>
              <a:ext cx="548105" cy="587364"/>
            </a:xfrm>
            <a:prstGeom prst="rect">
              <a:avLst/>
            </a:prstGeom>
            <a:solidFill>
              <a:srgbClr val="00B05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err="1">
                  <a:solidFill>
                    <a:schemeClr val="tx1"/>
                  </a:solidFill>
                  <a:latin typeface="Times New Roman" panose="02020603050405020304" pitchFamily="18" charset="0"/>
                  <a:cs typeface="Times New Roman" panose="02020603050405020304" pitchFamily="18" charset="0"/>
                </a:rPr>
                <a:t>Dump</a:t>
              </a:r>
              <a:r>
                <a:rPr lang="it-IT" sz="600" dirty="0">
                  <a:solidFill>
                    <a:schemeClr val="tx1"/>
                  </a:solidFill>
                  <a:latin typeface="Times New Roman" panose="02020603050405020304" pitchFamily="18" charset="0"/>
                  <a:cs typeface="Times New Roman" panose="02020603050405020304" pitchFamily="18" charset="0"/>
                </a:rPr>
                <a:t>&amp; post FEL </a:t>
              </a:r>
              <a:r>
                <a:rPr lang="it-IT" sz="600" dirty="0" err="1">
                  <a:solidFill>
                    <a:schemeClr val="tx1"/>
                  </a:solidFill>
                  <a:latin typeface="Times New Roman" panose="02020603050405020304" pitchFamily="18" charset="0"/>
                  <a:cs typeface="Times New Roman" panose="02020603050405020304" pitchFamily="18" charset="0"/>
                </a:rPr>
                <a:t>users</a:t>
              </a:r>
              <a:endParaRPr lang="it-IT" sz="600" dirty="0">
                <a:solidFill>
                  <a:schemeClr val="tx1"/>
                </a:solidFill>
                <a:latin typeface="Times New Roman" panose="02020603050405020304" pitchFamily="18" charset="0"/>
                <a:cs typeface="Times New Roman" panose="02020603050405020304" pitchFamily="18" charset="0"/>
              </a:endParaRPr>
            </a:p>
          </p:txBody>
        </p:sp>
        <p:sp>
          <p:nvSpPr>
            <p:cNvPr id="22" name="Rettangolo 4">
              <a:extLst>
                <a:ext uri="{FF2B5EF4-FFF2-40B4-BE49-F238E27FC236}">
                  <a16:creationId xmlns:a16="http://schemas.microsoft.com/office/drawing/2014/main" id="{88A5783E-8B61-0244-B53A-944CC6190569}"/>
                </a:ext>
              </a:extLst>
            </p:cNvPr>
            <p:cNvSpPr/>
            <p:nvPr/>
          </p:nvSpPr>
          <p:spPr>
            <a:xfrm>
              <a:off x="1778453" y="4229185"/>
              <a:ext cx="4459548" cy="168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Triangolo isoscele 15">
              <a:extLst>
                <a:ext uri="{FF2B5EF4-FFF2-40B4-BE49-F238E27FC236}">
                  <a16:creationId xmlns:a16="http://schemas.microsoft.com/office/drawing/2014/main" id="{DCEF0556-13FC-7144-B37C-E4BB03BA3C9E}"/>
                </a:ext>
              </a:extLst>
            </p:cNvPr>
            <p:cNvSpPr/>
            <p:nvPr/>
          </p:nvSpPr>
          <p:spPr>
            <a:xfrm rot="18844950">
              <a:off x="2733336" y="3932950"/>
              <a:ext cx="478026" cy="55109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4" name="Triangolo isoscele 18">
              <a:extLst>
                <a:ext uri="{FF2B5EF4-FFF2-40B4-BE49-F238E27FC236}">
                  <a16:creationId xmlns:a16="http://schemas.microsoft.com/office/drawing/2014/main" id="{4CE34468-18DA-F64E-9E9A-E6D9DE099EBB}"/>
                </a:ext>
              </a:extLst>
            </p:cNvPr>
            <p:cNvSpPr/>
            <p:nvPr/>
          </p:nvSpPr>
          <p:spPr>
            <a:xfrm rot="18844950">
              <a:off x="5948781" y="4723938"/>
              <a:ext cx="573842" cy="593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Triangolo isoscele 20">
              <a:extLst>
                <a:ext uri="{FF2B5EF4-FFF2-40B4-BE49-F238E27FC236}">
                  <a16:creationId xmlns:a16="http://schemas.microsoft.com/office/drawing/2014/main" id="{6902FB4D-3C55-5F48-AA25-B053F73F8220}"/>
                </a:ext>
              </a:extLst>
            </p:cNvPr>
            <p:cNvSpPr/>
            <p:nvPr/>
          </p:nvSpPr>
          <p:spPr>
            <a:xfrm rot="2415404">
              <a:off x="1741387" y="4133785"/>
              <a:ext cx="478026" cy="32032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pic>
        <p:nvPicPr>
          <p:cNvPr id="4" name="Picture 3" descr="Diagram&#10;&#10;Description automatically generated with medium confidence">
            <a:extLst>
              <a:ext uri="{FF2B5EF4-FFF2-40B4-BE49-F238E27FC236}">
                <a16:creationId xmlns:a16="http://schemas.microsoft.com/office/drawing/2014/main" id="{32186294-9F12-1E4F-BA96-8149C25296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 y="3546012"/>
            <a:ext cx="5801815" cy="2764700"/>
          </a:xfrm>
          <a:prstGeom prst="rect">
            <a:avLst/>
          </a:prstGeom>
        </p:spPr>
      </p:pic>
      <p:sp>
        <p:nvSpPr>
          <p:cNvPr id="31" name="Titolo 1">
            <a:extLst>
              <a:ext uri="{FF2B5EF4-FFF2-40B4-BE49-F238E27FC236}">
                <a16:creationId xmlns:a16="http://schemas.microsoft.com/office/drawing/2014/main" id="{83B6C4EC-D628-1D47-BD64-7D851B98C1FD}"/>
              </a:ext>
            </a:extLst>
          </p:cNvPr>
          <p:cNvSpPr txBox="1">
            <a:spLocks/>
          </p:cNvSpPr>
          <p:nvPr/>
        </p:nvSpPr>
        <p:spPr>
          <a:xfrm>
            <a:off x="6400800" y="4726892"/>
            <a:ext cx="2667000" cy="553898"/>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000" b="1" dirty="0">
                <a:solidFill>
                  <a:srgbClr val="FF0000"/>
                </a:solidFill>
                <a:latin typeface="Times New Roman" panose="02020603050405020304" pitchFamily="18" charset="0"/>
                <a:cs typeface="Times New Roman" panose="02020603050405020304" pitchFamily="18" charset="0"/>
              </a:rPr>
              <a:t>BriXSinO with recirculation loop</a:t>
            </a:r>
            <a:endParaRPr lang="it-IT" sz="2000" dirty="0">
              <a:solidFill>
                <a:srgbClr val="FF0000"/>
              </a:solidFill>
            </a:endParaRPr>
          </a:p>
        </p:txBody>
      </p:sp>
      <p:sp>
        <p:nvSpPr>
          <p:cNvPr id="32" name="Titolo 1">
            <a:extLst>
              <a:ext uri="{FF2B5EF4-FFF2-40B4-BE49-F238E27FC236}">
                <a16:creationId xmlns:a16="http://schemas.microsoft.com/office/drawing/2014/main" id="{98CC28CC-802A-8543-A0EC-B3989B8D582A}"/>
              </a:ext>
            </a:extLst>
          </p:cNvPr>
          <p:cNvSpPr txBox="1">
            <a:spLocks/>
          </p:cNvSpPr>
          <p:nvPr/>
        </p:nvSpPr>
        <p:spPr>
          <a:xfrm>
            <a:off x="4471040" y="5334408"/>
            <a:ext cx="833632" cy="553898"/>
          </a:xfrm>
          <a:prstGeom prst="rect">
            <a:avLst/>
          </a:prstGeom>
        </p:spPr>
        <p:txBody>
          <a:bodyPr vert="horz" lIns="51435" tIns="25718" rIns="51435" bIns="2571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350" b="1" dirty="0">
                <a:solidFill>
                  <a:srgbClr val="00B050"/>
                </a:solidFill>
                <a:latin typeface="Times New Roman" panose="02020603050405020304" pitchFamily="18" charset="0"/>
                <a:cs typeface="Times New Roman" panose="02020603050405020304" pitchFamily="18" charset="0"/>
              </a:rPr>
              <a:t>kW-class</a:t>
            </a:r>
          </a:p>
          <a:p>
            <a:r>
              <a:rPr lang="it-IT" sz="1350" b="1" dirty="0">
                <a:solidFill>
                  <a:srgbClr val="00B050"/>
                </a:solidFill>
                <a:latin typeface="Times New Roman" panose="02020603050405020304" pitchFamily="18" charset="0"/>
                <a:cs typeface="Times New Roman" panose="02020603050405020304" pitchFamily="18" charset="0"/>
              </a:rPr>
              <a:t>THz FEL</a:t>
            </a:r>
            <a:endParaRPr lang="it-IT" sz="1350" dirty="0">
              <a:solidFill>
                <a:srgbClr val="00B050"/>
              </a:solidFill>
            </a:endParaRPr>
          </a:p>
        </p:txBody>
      </p:sp>
      <p:sp>
        <p:nvSpPr>
          <p:cNvPr id="29" name="Titolo 1">
            <a:extLst>
              <a:ext uri="{FF2B5EF4-FFF2-40B4-BE49-F238E27FC236}">
                <a16:creationId xmlns:a16="http://schemas.microsoft.com/office/drawing/2014/main" id="{1D613E45-20FC-3541-B96C-257D7C46807D}"/>
              </a:ext>
            </a:extLst>
          </p:cNvPr>
          <p:cNvSpPr txBox="1">
            <a:spLocks/>
          </p:cNvSpPr>
          <p:nvPr/>
        </p:nvSpPr>
        <p:spPr>
          <a:xfrm>
            <a:off x="2509938" y="4849861"/>
            <a:ext cx="1411913" cy="553898"/>
          </a:xfrm>
          <a:prstGeom prst="rect">
            <a:avLst/>
          </a:prstGeom>
        </p:spPr>
        <p:txBody>
          <a:bodyPr vert="horz" lIns="51435" tIns="25718" rIns="51435" bIns="25718"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350" b="1" dirty="0">
                <a:latin typeface="Times New Roman" panose="02020603050405020304" pitchFamily="18" charset="0"/>
                <a:cs typeface="Times New Roman" panose="02020603050405020304" pitchFamily="18" charset="0"/>
              </a:rPr>
              <a:t>200 kW e</a:t>
            </a:r>
            <a:r>
              <a:rPr lang="it-IT" sz="1350" b="1" baseline="30000" dirty="0">
                <a:latin typeface="Times New Roman" panose="02020603050405020304" pitchFamily="18" charset="0"/>
                <a:cs typeface="Times New Roman" panose="02020603050405020304" pitchFamily="18" charset="0"/>
              </a:rPr>
              <a:t>-</a:t>
            </a:r>
            <a:r>
              <a:rPr lang="it-IT" sz="1350" b="1" dirty="0">
                <a:latin typeface="Times New Roman" panose="02020603050405020304" pitchFamily="18" charset="0"/>
                <a:cs typeface="Times New Roman" panose="02020603050405020304" pitchFamily="18" charset="0"/>
              </a:rPr>
              <a:t> beam  50% efficiency</a:t>
            </a:r>
          </a:p>
          <a:p>
            <a:r>
              <a:rPr lang="it-IT" sz="1350" b="1" dirty="0">
                <a:latin typeface="Times New Roman" panose="02020603050405020304" pitchFamily="18" charset="0"/>
                <a:cs typeface="Times New Roman" panose="02020603050405020304" pitchFamily="18" charset="0"/>
              </a:rPr>
              <a:t>Two Way or ERL</a:t>
            </a:r>
            <a:endParaRPr lang="it-IT" sz="1350" dirty="0"/>
          </a:p>
        </p:txBody>
      </p:sp>
      <p:sp>
        <p:nvSpPr>
          <p:cNvPr id="30" name="Titolo 1">
            <a:extLst>
              <a:ext uri="{FF2B5EF4-FFF2-40B4-BE49-F238E27FC236}">
                <a16:creationId xmlns:a16="http://schemas.microsoft.com/office/drawing/2014/main" id="{0D638D54-B2D1-B047-AE9D-9E881897D34C}"/>
              </a:ext>
            </a:extLst>
          </p:cNvPr>
          <p:cNvSpPr txBox="1">
            <a:spLocks/>
          </p:cNvSpPr>
          <p:nvPr/>
        </p:nvSpPr>
        <p:spPr>
          <a:xfrm>
            <a:off x="4349142" y="3826184"/>
            <a:ext cx="936261" cy="243938"/>
          </a:xfrm>
          <a:prstGeom prst="rect">
            <a:avLst/>
          </a:prstGeom>
        </p:spPr>
        <p:txBody>
          <a:bodyPr vert="horz" lIns="51435" tIns="25718" rIns="51435" bIns="2571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900" b="1" dirty="0">
                <a:solidFill>
                  <a:srgbClr val="C00000"/>
                </a:solidFill>
                <a:latin typeface="Times New Roman" panose="02020603050405020304" pitchFamily="18" charset="0"/>
                <a:cs typeface="Times New Roman" panose="02020603050405020304" pitchFamily="18" charset="0"/>
              </a:rPr>
              <a:t>High flux ICS</a:t>
            </a:r>
          </a:p>
        </p:txBody>
      </p:sp>
      <p:sp>
        <p:nvSpPr>
          <p:cNvPr id="3" name="TextBox 2">
            <a:extLst>
              <a:ext uri="{FF2B5EF4-FFF2-40B4-BE49-F238E27FC236}">
                <a16:creationId xmlns:a16="http://schemas.microsoft.com/office/drawing/2014/main" id="{50489EB3-664A-5E4A-AEB5-42BE5CC752F7}"/>
              </a:ext>
            </a:extLst>
          </p:cNvPr>
          <p:cNvSpPr txBox="1"/>
          <p:nvPr/>
        </p:nvSpPr>
        <p:spPr>
          <a:xfrm>
            <a:off x="609599" y="5257800"/>
            <a:ext cx="740442" cy="300082"/>
          </a:xfrm>
          <a:prstGeom prst="rect">
            <a:avLst/>
          </a:prstGeom>
          <a:solidFill>
            <a:schemeClr val="bg1"/>
          </a:solidFill>
        </p:spPr>
        <p:txBody>
          <a:bodyPr wrap="square" rtlCol="0">
            <a:spAutoFit/>
          </a:bodyPr>
          <a:lstStyle/>
          <a:p>
            <a:r>
              <a:rPr lang="en-IT" sz="675"/>
              <a:t>Dump-1:</a:t>
            </a:r>
          </a:p>
          <a:p>
            <a:r>
              <a:rPr lang="en-IT" sz="675"/>
              <a:t>90 MeV 1 </a:t>
            </a:r>
            <a:r>
              <a:rPr lang="en-IT" sz="675">
                <a:latin typeface="Symbol" pitchFamily="2" charset="2"/>
              </a:rPr>
              <a:t>m</a:t>
            </a:r>
            <a:r>
              <a:rPr lang="en-IT" sz="675"/>
              <a:t>A</a:t>
            </a:r>
          </a:p>
        </p:txBody>
      </p:sp>
      <p:sp>
        <p:nvSpPr>
          <p:cNvPr id="33" name="Footer Placeholder 1">
            <a:extLst>
              <a:ext uri="{FF2B5EF4-FFF2-40B4-BE49-F238E27FC236}">
                <a16:creationId xmlns:a16="http://schemas.microsoft.com/office/drawing/2014/main" id="{0115AE13-FF46-7B49-B5BA-76F6745BD384}"/>
              </a:ext>
            </a:extLst>
          </p:cNvPr>
          <p:cNvSpPr txBox="1">
            <a:spLocks/>
          </p:cNvSpPr>
          <p:nvPr/>
        </p:nvSpPr>
        <p:spPr>
          <a:xfrm>
            <a:off x="38100" y="6553200"/>
            <a:ext cx="6515100" cy="2857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 dirty="0"/>
              <a:t>2021 SILS  Meeting – Bologna (online) - June 23rd, 2021</a:t>
            </a:r>
            <a:endParaRPr lang="en" spc="-10" dirty="0"/>
          </a:p>
        </p:txBody>
      </p:sp>
      <p:pic>
        <p:nvPicPr>
          <p:cNvPr id="34" name="Immagine 2" descr="infn-new.gif">
            <a:extLst>
              <a:ext uri="{FF2B5EF4-FFF2-40B4-BE49-F238E27FC236}">
                <a16:creationId xmlns:a16="http://schemas.microsoft.com/office/drawing/2014/main" id="{7C85EB99-8802-344C-961E-3032E7CD3E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4307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1334750" y="3238500"/>
            <a:ext cx="184666" cy="461665"/>
          </a:xfrm>
          <a:prstGeom prst="rect">
            <a:avLst/>
          </a:prstGeom>
          <a:noFill/>
        </p:spPr>
        <p:txBody>
          <a:bodyPr wrap="none" rtlCol="0">
            <a:spAutoFit/>
          </a:bodyPr>
          <a:lstStyle/>
          <a:p>
            <a:endParaRPr lang="it-IT"/>
          </a:p>
        </p:txBody>
      </p:sp>
      <p:pic>
        <p:nvPicPr>
          <p:cNvPr id="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C86C2A-964F-814C-937C-1B2F6C4E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211" y="0"/>
            <a:ext cx="2024789" cy="646331"/>
          </a:xfrm>
          <a:prstGeom prst="rect">
            <a:avLst/>
          </a:prstGeom>
        </p:spPr>
      </p:pic>
      <p:pic>
        <p:nvPicPr>
          <p:cNvPr id="4" name="Picture 3" descr="A picture containing indoor, table, cake, cutting&#10;&#10;Description automatically generated">
            <a:extLst>
              <a:ext uri="{FF2B5EF4-FFF2-40B4-BE49-F238E27FC236}">
                <a16:creationId xmlns:a16="http://schemas.microsoft.com/office/drawing/2014/main" id="{5893147F-92DC-AF44-B179-B41B49C17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77" y="809389"/>
            <a:ext cx="6781362" cy="5791200"/>
          </a:xfrm>
          <a:prstGeom prst="rect">
            <a:avLst/>
          </a:prstGeom>
        </p:spPr>
      </p:pic>
      <p:sp>
        <p:nvSpPr>
          <p:cNvPr id="5" name="TextBox 4">
            <a:extLst>
              <a:ext uri="{FF2B5EF4-FFF2-40B4-BE49-F238E27FC236}">
                <a16:creationId xmlns:a16="http://schemas.microsoft.com/office/drawing/2014/main" id="{5D2A8AED-805A-9A4C-933C-C6078BC85BBA}"/>
              </a:ext>
            </a:extLst>
          </p:cNvPr>
          <p:cNvSpPr txBox="1"/>
          <p:nvPr/>
        </p:nvSpPr>
        <p:spPr>
          <a:xfrm>
            <a:off x="2743200" y="3315443"/>
            <a:ext cx="550151" cy="307777"/>
          </a:xfrm>
          <a:prstGeom prst="rect">
            <a:avLst/>
          </a:prstGeom>
          <a:noFill/>
        </p:spPr>
        <p:txBody>
          <a:bodyPr wrap="none" rtlCol="0">
            <a:spAutoFit/>
          </a:bodyPr>
          <a:lstStyle/>
          <a:p>
            <a:r>
              <a:rPr lang="it-IT" sz="1400" b="1"/>
              <a:t>15 m</a:t>
            </a:r>
          </a:p>
        </p:txBody>
      </p:sp>
      <p:sp>
        <p:nvSpPr>
          <p:cNvPr id="8" name="TextBox 7">
            <a:extLst>
              <a:ext uri="{FF2B5EF4-FFF2-40B4-BE49-F238E27FC236}">
                <a16:creationId xmlns:a16="http://schemas.microsoft.com/office/drawing/2014/main" id="{A7F08C17-1E9B-2D4C-8EBF-56B08A8A1B98}"/>
              </a:ext>
            </a:extLst>
          </p:cNvPr>
          <p:cNvSpPr txBox="1"/>
          <p:nvPr/>
        </p:nvSpPr>
        <p:spPr>
          <a:xfrm rot="16200000">
            <a:off x="2566631" y="2884876"/>
            <a:ext cx="553357" cy="307777"/>
          </a:xfrm>
          <a:prstGeom prst="rect">
            <a:avLst/>
          </a:prstGeom>
          <a:noFill/>
        </p:spPr>
        <p:txBody>
          <a:bodyPr wrap="none" rtlCol="0">
            <a:spAutoFit/>
          </a:bodyPr>
          <a:lstStyle/>
          <a:p>
            <a:r>
              <a:rPr lang="it-IT" sz="1400" b="1"/>
              <a:t>30 m</a:t>
            </a:r>
          </a:p>
        </p:txBody>
      </p:sp>
    </p:spTree>
    <p:extLst>
      <p:ext uri="{BB962C8B-B14F-4D97-AF65-F5344CB8AC3E}">
        <p14:creationId xmlns:p14="http://schemas.microsoft.com/office/powerpoint/2010/main" val="3942139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B490A-0D9F-A648-B374-B560945E29C9}"/>
              </a:ext>
            </a:extLst>
          </p:cNvPr>
          <p:cNvPicPr>
            <a:picLocks noChangeAspect="1"/>
          </p:cNvPicPr>
          <p:nvPr/>
        </p:nvPicPr>
        <p:blipFill>
          <a:blip r:embed="rId2"/>
          <a:stretch>
            <a:fillRect/>
          </a:stretch>
        </p:blipFill>
        <p:spPr>
          <a:xfrm>
            <a:off x="0" y="885130"/>
            <a:ext cx="9144000" cy="5928246"/>
          </a:xfrm>
          <a:prstGeom prst="rect">
            <a:avLst/>
          </a:prstGeom>
        </p:spPr>
      </p:pic>
      <p:sp>
        <p:nvSpPr>
          <p:cNvPr id="6" name="Rettangolo 4">
            <a:extLst>
              <a:ext uri="{FF2B5EF4-FFF2-40B4-BE49-F238E27FC236}">
                <a16:creationId xmlns:a16="http://schemas.microsoft.com/office/drawing/2014/main" id="{423F94D1-60C5-6442-8FA0-12B26D7ACB74}"/>
              </a:ext>
            </a:extLst>
          </p:cNvPr>
          <p:cNvSpPr/>
          <p:nvPr/>
        </p:nvSpPr>
        <p:spPr>
          <a:xfrm>
            <a:off x="107504" y="116632"/>
            <a:ext cx="8928992" cy="960263"/>
          </a:xfrm>
          <a:prstGeom prst="rect">
            <a:avLst/>
          </a:prstGeom>
        </p:spPr>
        <p:txBody>
          <a:bodyPr wrap="square">
            <a:spAutoFit/>
          </a:bodyPr>
          <a:lstStyle/>
          <a:p>
            <a:pPr algn="ctr" eaLnBrk="1" hangingPunct="1">
              <a:lnSpc>
                <a:spcPct val="120000"/>
              </a:lnSpc>
              <a:spcBef>
                <a:spcPct val="20000"/>
              </a:spcBef>
            </a:pPr>
            <a:r>
              <a:rPr lang="en-US" b="1">
                <a:solidFill>
                  <a:srgbClr val="C00000"/>
                </a:solidFill>
              </a:rPr>
              <a:t>Inverse Compton Sources rivaling in Average Brightness with Synchrotron Light Sources at photon energies above 80-100 keV</a:t>
            </a:r>
          </a:p>
        </p:txBody>
      </p:sp>
      <p:sp>
        <p:nvSpPr>
          <p:cNvPr id="7" name="TextBox 6">
            <a:extLst>
              <a:ext uri="{FF2B5EF4-FFF2-40B4-BE49-F238E27FC236}">
                <a16:creationId xmlns:a16="http://schemas.microsoft.com/office/drawing/2014/main" id="{756B61D8-7925-E143-A459-D5911A3104A3}"/>
              </a:ext>
            </a:extLst>
          </p:cNvPr>
          <p:cNvSpPr txBox="1"/>
          <p:nvPr/>
        </p:nvSpPr>
        <p:spPr>
          <a:xfrm>
            <a:off x="127530" y="6381328"/>
            <a:ext cx="844070" cy="215444"/>
          </a:xfrm>
          <a:prstGeom prst="rect">
            <a:avLst/>
          </a:prstGeom>
          <a:solidFill>
            <a:schemeClr val="bg1"/>
          </a:solidFill>
        </p:spPr>
        <p:txBody>
          <a:bodyPr wrap="square" lIns="0" tIns="0" rIns="0" bIns="0" rtlCol="0">
            <a:spAutoFit/>
          </a:bodyPr>
          <a:lstStyle/>
          <a:p>
            <a:pPr algn="r"/>
            <a:r>
              <a:rPr lang="it-IT" sz="1400"/>
              <a:t>I.C.S.</a:t>
            </a:r>
          </a:p>
        </p:txBody>
      </p:sp>
      <p:sp>
        <p:nvSpPr>
          <p:cNvPr id="8" name="TextBox 7">
            <a:extLst>
              <a:ext uri="{FF2B5EF4-FFF2-40B4-BE49-F238E27FC236}">
                <a16:creationId xmlns:a16="http://schemas.microsoft.com/office/drawing/2014/main" id="{4E42B796-A65F-FD4E-ACD9-12FDE6F484A0}"/>
              </a:ext>
            </a:extLst>
          </p:cNvPr>
          <p:cNvSpPr txBox="1"/>
          <p:nvPr/>
        </p:nvSpPr>
        <p:spPr>
          <a:xfrm>
            <a:off x="5652120" y="2946430"/>
            <a:ext cx="690895" cy="338554"/>
          </a:xfrm>
          <a:prstGeom prst="rect">
            <a:avLst/>
          </a:prstGeom>
          <a:noFill/>
        </p:spPr>
        <p:txBody>
          <a:bodyPr wrap="none" rtlCol="0">
            <a:spAutoFit/>
          </a:bodyPr>
          <a:lstStyle/>
          <a:p>
            <a:r>
              <a:rPr lang="it-IT" sz="1600"/>
              <a:t>STAR</a:t>
            </a:r>
          </a:p>
        </p:txBody>
      </p:sp>
      <p:sp>
        <p:nvSpPr>
          <p:cNvPr id="2" name="Oval 1">
            <a:extLst>
              <a:ext uri="{FF2B5EF4-FFF2-40B4-BE49-F238E27FC236}">
                <a16:creationId xmlns:a16="http://schemas.microsoft.com/office/drawing/2014/main" id="{3EFC1979-46F7-C04C-A743-6C014C39B5CC}"/>
              </a:ext>
            </a:extLst>
          </p:cNvPr>
          <p:cNvSpPr/>
          <p:nvPr/>
        </p:nvSpPr>
        <p:spPr bwMode="auto">
          <a:xfrm rot="20291464">
            <a:off x="7472637" y="1786063"/>
            <a:ext cx="1671482" cy="25736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7E1862D5-5BD4-144E-A686-1DD6C92A416B}"/>
              </a:ext>
            </a:extLst>
          </p:cNvPr>
          <p:cNvSpPr txBox="1"/>
          <p:nvPr/>
        </p:nvSpPr>
        <p:spPr>
          <a:xfrm rot="20253610">
            <a:off x="7617009" y="1721796"/>
            <a:ext cx="1441420" cy="369332"/>
          </a:xfrm>
          <a:prstGeom prst="rect">
            <a:avLst/>
          </a:prstGeom>
          <a:noFill/>
        </p:spPr>
        <p:txBody>
          <a:bodyPr wrap="none" rtlCol="0">
            <a:spAutoFit/>
          </a:bodyPr>
          <a:lstStyle/>
          <a:p>
            <a:r>
              <a:rPr lang="it-IT" sz="1800"/>
              <a:t>ELI-NP-GBS</a:t>
            </a:r>
          </a:p>
        </p:txBody>
      </p:sp>
    </p:spTree>
    <p:extLst>
      <p:ext uri="{BB962C8B-B14F-4D97-AF65-F5344CB8AC3E}">
        <p14:creationId xmlns:p14="http://schemas.microsoft.com/office/powerpoint/2010/main" val="558004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 Box 6"/>
          <p:cNvSpPr txBox="1">
            <a:spLocks noChangeArrowheads="1"/>
          </p:cNvSpPr>
          <p:nvPr/>
        </p:nvSpPr>
        <p:spPr bwMode="auto">
          <a:xfrm>
            <a:off x="6932613" y="6488113"/>
            <a:ext cx="2211387" cy="36988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L. Palumbo</a:t>
            </a:r>
            <a:endParaRPr lang="en-US"/>
          </a:p>
        </p:txBody>
      </p:sp>
      <p:pic>
        <p:nvPicPr>
          <p:cNvPr id="24580"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41438"/>
            <a:ext cx="8890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Rettangolo 3"/>
          <p:cNvSpPr>
            <a:spLocks noChangeArrowheads="1"/>
          </p:cNvSpPr>
          <p:nvPr/>
        </p:nvSpPr>
        <p:spPr bwMode="auto">
          <a:xfrm>
            <a:off x="1667482" y="260648"/>
            <a:ext cx="578205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it-IT" b="1" i="1">
                <a:solidFill>
                  <a:srgbClr val="FF0000"/>
                </a:solidFill>
              </a:rPr>
              <a:t>If the Physics of Linear Compton/Thomson</a:t>
            </a:r>
          </a:p>
          <a:p>
            <a:pPr algn="ctr"/>
            <a:r>
              <a:rPr lang="it-IT" b="1" i="1">
                <a:solidFill>
                  <a:srgbClr val="FF0000"/>
                </a:solidFill>
              </a:rPr>
              <a:t>back-scattering is well known…. </a:t>
            </a:r>
            <a:endParaRPr lang="en-US" b="1">
              <a:solidFill>
                <a:srgbClr val="FF0000"/>
              </a:solidFill>
            </a:endParaRPr>
          </a:p>
        </p:txBody>
      </p:sp>
      <p:sp>
        <p:nvSpPr>
          <p:cNvPr id="22536" name="Rettangolo 3"/>
          <p:cNvSpPr>
            <a:spLocks noChangeArrowheads="1"/>
          </p:cNvSpPr>
          <p:nvPr/>
        </p:nvSpPr>
        <p:spPr bwMode="auto">
          <a:xfrm>
            <a:off x="608013" y="3141663"/>
            <a:ext cx="7797800" cy="1938337"/>
          </a:xfrm>
          <a:prstGeom prst="rect">
            <a:avLst/>
          </a:prstGeom>
          <a:noFill/>
          <a:ln w="9525">
            <a:noFill/>
            <a:miter lim="800000"/>
            <a:headEnd/>
            <a:tailEnd/>
          </a:ln>
        </p:spPr>
        <p:txBody>
          <a:bodyPr wrap="none">
            <a:spAutoFit/>
          </a:bodyPr>
          <a:lstStyle/>
          <a:p>
            <a:pPr algn="ctr">
              <a:defRPr/>
            </a:pPr>
            <a:r>
              <a:rPr lang="it-IT" b="1">
                <a:solidFill>
                  <a:srgbClr val="FF0000"/>
                </a:solidFill>
                <a:latin typeface="Times" pitchFamily="-104" charset="0"/>
                <a:ea typeface="+mn-ea"/>
                <a:cs typeface="+mn-cs"/>
              </a:rPr>
              <a:t>the Challenge of making a Compton Source running as an</a:t>
            </a:r>
          </a:p>
          <a:p>
            <a:pPr algn="ctr">
              <a:defRPr/>
            </a:pPr>
            <a:r>
              <a:rPr lang="it-IT" b="1">
                <a:solidFill>
                  <a:srgbClr val="FF0000"/>
                </a:solidFill>
                <a:latin typeface="Times" pitchFamily="-104" charset="0"/>
                <a:ea typeface="+mn-ea"/>
                <a:cs typeface="+mn-cs"/>
              </a:rPr>
              <a:t>electron-photon Collider with maximum Luminosity,</a:t>
            </a:r>
          </a:p>
          <a:p>
            <a:pPr algn="ctr">
              <a:defRPr/>
            </a:pPr>
            <a:r>
              <a:rPr lang="it-IT" b="1">
                <a:solidFill>
                  <a:srgbClr val="FF0000"/>
                </a:solidFill>
                <a:latin typeface="Times" pitchFamily="-104" charset="0"/>
                <a:ea typeface="+mn-ea"/>
                <a:cs typeface="+mn-cs"/>
              </a:rPr>
              <a:t> to achieve the requested Spectral Density, Brilliance,</a:t>
            </a:r>
          </a:p>
          <a:p>
            <a:pPr algn="ctr">
              <a:defRPr/>
            </a:pPr>
            <a:r>
              <a:rPr lang="it-IT" b="1">
                <a:solidFill>
                  <a:srgbClr val="FF0000"/>
                </a:solidFill>
                <a:latin typeface="Times" pitchFamily="-104" charset="0"/>
                <a:ea typeface="+mn-ea"/>
                <a:cs typeface="+mn-cs"/>
              </a:rPr>
              <a:t>narrow Bandwidth of the generated </a:t>
            </a:r>
            <a:r>
              <a:rPr lang="it-IT" b="1" i="1">
                <a:solidFill>
                  <a:srgbClr val="FF0000"/>
                </a:solidFill>
                <a:latin typeface="+mj-lt"/>
                <a:ea typeface="+mn-ea"/>
                <a:cs typeface="Symbol" charset="2"/>
              </a:rPr>
              <a:t>X</a:t>
            </a:r>
            <a:r>
              <a:rPr lang="it-IT" b="1" i="1">
                <a:solidFill>
                  <a:srgbClr val="FF0000"/>
                </a:solidFill>
                <a:latin typeface="Symbol" charset="2"/>
                <a:ea typeface="+mn-ea"/>
                <a:cs typeface="Symbol" charset="2"/>
              </a:rPr>
              <a:t>/g </a:t>
            </a:r>
            <a:r>
              <a:rPr lang="it-IT" b="1">
                <a:solidFill>
                  <a:srgbClr val="FF0000"/>
                </a:solidFill>
                <a:latin typeface="Times" pitchFamily="-104" charset="0"/>
                <a:ea typeface="+mn-ea"/>
                <a:cs typeface="+mn-cs"/>
              </a:rPr>
              <a:t>ray beam, </a:t>
            </a:r>
          </a:p>
          <a:p>
            <a:pPr algn="ctr">
              <a:defRPr/>
            </a:pPr>
            <a:r>
              <a:rPr lang="it-IT" b="1">
                <a:solidFill>
                  <a:srgbClr val="FF0000"/>
                </a:solidFill>
                <a:latin typeface="Times" pitchFamily="-104" charset="0"/>
                <a:ea typeface="+mn-ea"/>
                <a:cs typeface="+mn-cs"/>
              </a:rPr>
              <a:t>is a completely different issue/business !</a:t>
            </a:r>
          </a:p>
        </p:txBody>
      </p:sp>
      <p:sp>
        <p:nvSpPr>
          <p:cNvPr id="24583" name="Rettangolo 3"/>
          <p:cNvSpPr>
            <a:spLocks noChangeArrowheads="1"/>
          </p:cNvSpPr>
          <p:nvPr/>
        </p:nvSpPr>
        <p:spPr bwMode="auto">
          <a:xfrm>
            <a:off x="539750" y="5157788"/>
            <a:ext cx="77501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it-IT" b="1" i="1">
                <a:solidFill>
                  <a:srgbClr val="86D174"/>
                </a:solidFill>
              </a:rPr>
              <a:t>Re-visiting the Physics of Compton back-scattering</a:t>
            </a:r>
          </a:p>
          <a:p>
            <a:pPr algn="ctr"/>
            <a:r>
              <a:rPr lang="it-IT" b="1" i="1">
                <a:solidFill>
                  <a:srgbClr val="86D174"/>
                </a:solidFill>
              </a:rPr>
              <a:t>with an eye to effects impacting the quality and behavior of</a:t>
            </a:r>
          </a:p>
          <a:p>
            <a:pPr algn="ctr"/>
            <a:r>
              <a:rPr lang="it-IT" b="1" i="1">
                <a:solidFill>
                  <a:srgbClr val="86D174"/>
                </a:solidFill>
              </a:rPr>
              <a:t>the photon (and electron) beam phase space distributions</a:t>
            </a:r>
            <a:endParaRPr lang="en-US" b="1">
              <a:solidFill>
                <a:srgbClr val="86D174"/>
              </a:solidFill>
            </a:endParaRPr>
          </a:p>
        </p:txBody>
      </p:sp>
      <p:sp>
        <p:nvSpPr>
          <p:cNvPr id="9"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928120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4"/>
          <p:cNvSpPr>
            <a:spLocks noChangeArrowheads="1"/>
          </p:cNvSpPr>
          <p:nvPr/>
        </p:nvSpPr>
        <p:spPr bwMode="auto">
          <a:xfrm>
            <a:off x="2286000" y="73025"/>
            <a:ext cx="6778625"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endParaRPr lang="fr-FR" sz="4000" b="1">
              <a:solidFill>
                <a:schemeClr val="tx2"/>
              </a:solidFill>
              <a:latin typeface="Arial" charset="0"/>
              <a:cs typeface="Arial" charset="0"/>
            </a:endParaRPr>
          </a:p>
        </p:txBody>
      </p:sp>
      <p:sp>
        <p:nvSpPr>
          <p:cNvPr id="6" name="Rectangle 2"/>
          <p:cNvSpPr txBox="1">
            <a:spLocks noChangeArrowheads="1"/>
          </p:cNvSpPr>
          <p:nvPr/>
        </p:nvSpPr>
        <p:spPr bwMode="auto">
          <a:xfrm>
            <a:off x="591243" y="76200"/>
            <a:ext cx="8517261" cy="762000"/>
          </a:xfrm>
          <a:prstGeom prst="rect">
            <a:avLst/>
          </a:prstGeom>
          <a:no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solidFill>
                  <a:srgbClr val="CC0000"/>
                </a:solidFill>
              </a:rPr>
              <a:t>Photon / Particle Beams: diffraction, envelope, matching, co-propagation.</a:t>
            </a:r>
          </a:p>
          <a:p>
            <a:pPr algn="ctr"/>
            <a:r>
              <a:rPr lang="en-US" sz="2000" b="1">
                <a:solidFill>
                  <a:srgbClr val="CC0000"/>
                </a:solidFill>
              </a:rPr>
              <a:t>     Example: TEM</a:t>
            </a:r>
            <a:r>
              <a:rPr lang="en-US" sz="2000" b="1" baseline="-25000">
                <a:solidFill>
                  <a:srgbClr val="CC0000"/>
                </a:solidFill>
              </a:rPr>
              <a:t>00</a:t>
            </a:r>
            <a:r>
              <a:rPr lang="en-US" sz="2000" b="1">
                <a:solidFill>
                  <a:srgbClr val="CC0000"/>
                </a:solidFill>
              </a:rPr>
              <a:t> Gaussian Laser mode (circ. pol. M</a:t>
            </a:r>
            <a:r>
              <a:rPr lang="en-US" sz="2000" b="1" baseline="30000">
                <a:solidFill>
                  <a:srgbClr val="CC0000"/>
                </a:solidFill>
              </a:rPr>
              <a:t>2</a:t>
            </a:r>
            <a:r>
              <a:rPr lang="en-US" sz="2000" b="1">
                <a:solidFill>
                  <a:srgbClr val="CC0000"/>
                </a:solidFill>
              </a:rPr>
              <a:t>=1 diffr. limited)</a:t>
            </a:r>
            <a:endParaRPr lang="en-US" sz="2000" b="1">
              <a:solidFill>
                <a:srgbClr val="CC0000"/>
              </a:solidFill>
              <a:latin typeface="Helvetica" charset="0"/>
            </a:endParaRPr>
          </a:p>
        </p:txBody>
      </p:sp>
      <p:graphicFrame>
        <p:nvGraphicFramePr>
          <p:cNvPr id="21506" name="Object 2"/>
          <p:cNvGraphicFramePr>
            <a:graphicFrameLocks noChangeAspect="1"/>
          </p:cNvGraphicFramePr>
          <p:nvPr/>
        </p:nvGraphicFramePr>
        <p:xfrm>
          <a:off x="2438400" y="4191000"/>
          <a:ext cx="3744913" cy="917575"/>
        </p:xfrm>
        <a:graphic>
          <a:graphicData uri="http://schemas.openxmlformats.org/presentationml/2006/ole">
            <mc:AlternateContent xmlns:mc="http://schemas.openxmlformats.org/markup-compatibility/2006">
              <mc:Choice xmlns:v="urn:schemas-microsoft-com:vml" Requires="v">
                <p:oleObj spid="_x0000_s1506635" name="Equation" r:id="rId4" imgW="1714500" imgH="419100" progId="Equation.3">
                  <p:embed/>
                </p:oleObj>
              </mc:Choice>
              <mc:Fallback>
                <p:oleObj name="Equation" r:id="rId4" imgW="1714500" imgH="419100" progId="Equation.3">
                  <p:embed/>
                  <p:pic>
                    <p:nvPicPr>
                      <p:cNvPr id="215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191000"/>
                        <a:ext cx="3744913" cy="917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507" name="Object 3"/>
          <p:cNvGraphicFramePr>
            <a:graphicFrameLocks noChangeAspect="1"/>
          </p:cNvGraphicFramePr>
          <p:nvPr/>
        </p:nvGraphicFramePr>
        <p:xfrm>
          <a:off x="1524000" y="5410200"/>
          <a:ext cx="2108200" cy="1028700"/>
        </p:xfrm>
        <a:graphic>
          <a:graphicData uri="http://schemas.openxmlformats.org/presentationml/2006/ole">
            <mc:AlternateContent xmlns:mc="http://schemas.openxmlformats.org/markup-compatibility/2006">
              <mc:Choice xmlns:v="urn:schemas-microsoft-com:vml" Requires="v">
                <p:oleObj spid="_x0000_s1506636" name="Equation" r:id="rId6" imgW="965200" imgH="469900" progId="Equation.3">
                  <p:embed/>
                </p:oleObj>
              </mc:Choice>
              <mc:Fallback>
                <p:oleObj name="Equation" r:id="rId6" imgW="965200" imgH="469900" progId="Equation.3">
                  <p:embed/>
                  <p:pic>
                    <p:nvPicPr>
                      <p:cNvPr id="2150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410200"/>
                        <a:ext cx="21082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508" name="Object 4"/>
          <p:cNvGraphicFramePr>
            <a:graphicFrameLocks noChangeAspect="1"/>
          </p:cNvGraphicFramePr>
          <p:nvPr/>
        </p:nvGraphicFramePr>
        <p:xfrm>
          <a:off x="4724400" y="5486400"/>
          <a:ext cx="1358900" cy="835025"/>
        </p:xfrm>
        <a:graphic>
          <a:graphicData uri="http://schemas.openxmlformats.org/presentationml/2006/ole">
            <mc:AlternateContent xmlns:mc="http://schemas.openxmlformats.org/markup-compatibility/2006">
              <mc:Choice xmlns:v="urn:schemas-microsoft-com:vml" Requires="v">
                <p:oleObj spid="_x0000_s1506637" name="Equation" r:id="rId8" imgW="622300" imgH="381000" progId="Equation.3">
                  <p:embed/>
                </p:oleObj>
              </mc:Choice>
              <mc:Fallback>
                <p:oleObj name="Equation" r:id="rId8" imgW="622300" imgH="381000" progId="Equation.3">
                  <p:embed/>
                  <p:pic>
                    <p:nvPicPr>
                      <p:cNvPr id="2150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5486400"/>
                        <a:ext cx="1358900" cy="83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09" name="Immagine 7" descr="Foto0133.jpg"/>
          <p:cNvPicPr>
            <a:picLocks noChangeAspect="1"/>
          </p:cNvPicPr>
          <p:nvPr/>
        </p:nvPicPr>
        <p:blipFill>
          <a:blip r:embed="rId10">
            <a:extLst>
              <a:ext uri="{28A0092B-C50C-407E-A947-70E740481C1C}">
                <a14:useLocalDpi xmlns:a14="http://schemas.microsoft.com/office/drawing/2010/main" val="0"/>
              </a:ext>
            </a:extLst>
          </a:blip>
          <a:srcRect l="24510" t="46675" r="31718" b="32680"/>
          <a:stretch>
            <a:fillRect/>
          </a:stretch>
        </p:blipFill>
        <p:spPr bwMode="auto">
          <a:xfrm rot="10800000">
            <a:off x="1371600" y="838200"/>
            <a:ext cx="603091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1509" name="Object 5"/>
          <p:cNvGraphicFramePr>
            <a:graphicFrameLocks noChangeAspect="1"/>
          </p:cNvGraphicFramePr>
          <p:nvPr/>
        </p:nvGraphicFramePr>
        <p:xfrm>
          <a:off x="685800" y="3124200"/>
          <a:ext cx="7837488" cy="987425"/>
        </p:xfrm>
        <a:graphic>
          <a:graphicData uri="http://schemas.openxmlformats.org/presentationml/2006/ole">
            <mc:AlternateContent xmlns:mc="http://schemas.openxmlformats.org/markup-compatibility/2006">
              <mc:Choice xmlns:v="urn:schemas-microsoft-com:vml" Requires="v">
                <p:oleObj spid="_x0000_s1506638" name="Equation" r:id="rId11" imgW="4140200" imgH="520700" progId="Equation.3">
                  <p:embed/>
                </p:oleObj>
              </mc:Choice>
              <mc:Fallback>
                <p:oleObj name="Equation" r:id="rId11" imgW="4140200" imgH="520700" progId="Equation.3">
                  <p:embed/>
                  <p:pic>
                    <p:nvPicPr>
                      <p:cNvPr id="2150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3124200"/>
                        <a:ext cx="7837488" cy="987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510" name="Object 6"/>
          <p:cNvGraphicFramePr>
            <a:graphicFrameLocks noChangeAspect="1"/>
          </p:cNvGraphicFramePr>
          <p:nvPr/>
        </p:nvGraphicFramePr>
        <p:xfrm>
          <a:off x="6843713" y="5486400"/>
          <a:ext cx="1997075" cy="863600"/>
        </p:xfrm>
        <a:graphic>
          <a:graphicData uri="http://schemas.openxmlformats.org/presentationml/2006/ole">
            <mc:AlternateContent xmlns:mc="http://schemas.openxmlformats.org/markup-compatibility/2006">
              <mc:Choice xmlns:v="urn:schemas-microsoft-com:vml" Requires="v">
                <p:oleObj spid="_x0000_s1506639" name="Equation" r:id="rId13" imgW="914400" imgH="393700" progId="Equation.3">
                  <p:embed/>
                </p:oleObj>
              </mc:Choice>
              <mc:Fallback>
                <p:oleObj name="Equation" r:id="rId13" imgW="914400" imgH="393700" progId="Equation.3">
                  <p:embed/>
                  <p:pic>
                    <p:nvPicPr>
                      <p:cNvPr id="2151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3713" y="5486400"/>
                        <a:ext cx="1997075"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1" name="Immagine 2" descr="infn-new.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Seminar – Dept. of Physics – Univ. of Ferrara - Apr. 19th 2018</a:t>
            </a:r>
            <a:endParaRPr lang="en-US" sz="1400"/>
          </a:p>
        </p:txBody>
      </p:sp>
    </p:spTree>
    <p:extLst>
      <p:ext uri="{BB962C8B-B14F-4D97-AF65-F5344CB8AC3E}">
        <p14:creationId xmlns:p14="http://schemas.microsoft.com/office/powerpoint/2010/main" val="3803742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3429000" y="381000"/>
          <a:ext cx="2274888" cy="555625"/>
        </p:xfrm>
        <a:graphic>
          <a:graphicData uri="http://schemas.openxmlformats.org/presentationml/2006/ole">
            <mc:AlternateContent xmlns:mc="http://schemas.openxmlformats.org/markup-compatibility/2006">
              <mc:Choice xmlns:v="urn:schemas-microsoft-com:vml" Requires="v">
                <p:oleObj spid="_x0000_s1507857" name="Equation" r:id="rId4" imgW="1041400" imgH="254000" progId="Equation.3">
                  <p:embed/>
                </p:oleObj>
              </mc:Choice>
              <mc:Fallback>
                <p:oleObj name="Equation" r:id="rId4" imgW="1041400" imgH="254000" progId="Equation.3">
                  <p:embed/>
                  <p:pic>
                    <p:nvPicPr>
                      <p:cNvPr id="368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81000"/>
                        <a:ext cx="2274888" cy="55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5" name="Object 3"/>
          <p:cNvGraphicFramePr>
            <a:graphicFrameLocks noChangeAspect="1"/>
          </p:cNvGraphicFramePr>
          <p:nvPr/>
        </p:nvGraphicFramePr>
        <p:xfrm>
          <a:off x="1524000" y="1524000"/>
          <a:ext cx="1997075" cy="1308100"/>
        </p:xfrm>
        <a:graphic>
          <a:graphicData uri="http://schemas.openxmlformats.org/presentationml/2006/ole">
            <mc:AlternateContent xmlns:mc="http://schemas.openxmlformats.org/markup-compatibility/2006">
              <mc:Choice xmlns:v="urn:schemas-microsoft-com:vml" Requires="v">
                <p:oleObj spid="_x0000_s1507858" name="Equation" r:id="rId6" imgW="914400" imgH="596900" progId="Equation.3">
                  <p:embed/>
                </p:oleObj>
              </mc:Choice>
              <mc:Fallback>
                <p:oleObj name="Equation" r:id="rId6" imgW="914400" imgH="596900" progId="Equation.3">
                  <p:embed/>
                  <p:pic>
                    <p:nvPicPr>
                      <p:cNvPr id="2355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524000"/>
                        <a:ext cx="1997075" cy="1308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6" name="Object 4"/>
          <p:cNvGraphicFramePr>
            <a:graphicFrameLocks noChangeAspect="1"/>
          </p:cNvGraphicFramePr>
          <p:nvPr/>
        </p:nvGraphicFramePr>
        <p:xfrm>
          <a:off x="6129338" y="1828800"/>
          <a:ext cx="1414462" cy="847725"/>
        </p:xfrm>
        <a:graphic>
          <a:graphicData uri="http://schemas.openxmlformats.org/presentationml/2006/ole">
            <mc:AlternateContent xmlns:mc="http://schemas.openxmlformats.org/markup-compatibility/2006">
              <mc:Choice xmlns:v="urn:schemas-microsoft-com:vml" Requires="v">
                <p:oleObj spid="_x0000_s1507859" name="Equation" r:id="rId8" imgW="698500" imgH="419100" progId="Equation.3">
                  <p:embed/>
                </p:oleObj>
              </mc:Choice>
              <mc:Fallback>
                <p:oleObj name="Equation" r:id="rId8" imgW="698500" imgH="419100" progId="Equation.3">
                  <p:embed/>
                  <p:pic>
                    <p:nvPicPr>
                      <p:cNvPr id="2355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9338" y="1828800"/>
                        <a:ext cx="1414462" cy="847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557" name="Object 5"/>
          <p:cNvGraphicFramePr>
            <a:graphicFrameLocks noChangeAspect="1"/>
          </p:cNvGraphicFramePr>
          <p:nvPr/>
        </p:nvGraphicFramePr>
        <p:xfrm>
          <a:off x="1333500" y="3352800"/>
          <a:ext cx="2247900" cy="1028700"/>
        </p:xfrm>
        <a:graphic>
          <a:graphicData uri="http://schemas.openxmlformats.org/presentationml/2006/ole">
            <mc:AlternateContent xmlns:mc="http://schemas.openxmlformats.org/markup-compatibility/2006">
              <mc:Choice xmlns:v="urn:schemas-microsoft-com:vml" Requires="v">
                <p:oleObj spid="_x0000_s1507860" name="Equation" r:id="rId10" imgW="1028700" imgH="469900" progId="Equation.3">
                  <p:embed/>
                </p:oleObj>
              </mc:Choice>
              <mc:Fallback>
                <p:oleObj name="Equation" r:id="rId10" imgW="1028700" imgH="469900" progId="Equation.3">
                  <p:embed/>
                  <p:pic>
                    <p:nvPicPr>
                      <p:cNvPr id="2355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3500" y="3352800"/>
                        <a:ext cx="2247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8" name="Object 6"/>
          <p:cNvGraphicFramePr>
            <a:graphicFrameLocks noChangeAspect="1"/>
          </p:cNvGraphicFramePr>
          <p:nvPr/>
        </p:nvGraphicFramePr>
        <p:xfrm>
          <a:off x="6167438" y="3429000"/>
          <a:ext cx="1985962" cy="863600"/>
        </p:xfrm>
        <a:graphic>
          <a:graphicData uri="http://schemas.openxmlformats.org/presentationml/2006/ole">
            <mc:AlternateContent xmlns:mc="http://schemas.openxmlformats.org/markup-compatibility/2006">
              <mc:Choice xmlns:v="urn:schemas-microsoft-com:vml" Requires="v">
                <p:oleObj spid="_x0000_s1507861" name="Equation" r:id="rId12" imgW="1104900" imgH="482600" progId="Equation.3">
                  <p:embed/>
                </p:oleObj>
              </mc:Choice>
              <mc:Fallback>
                <p:oleObj name="Equation" r:id="rId12" imgW="1104900" imgH="482600" progId="Equation.3">
                  <p:embed/>
                  <p:pic>
                    <p:nvPicPr>
                      <p:cNvPr id="2355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7438" y="3429000"/>
                        <a:ext cx="1985962" cy="86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590800" y="4953000"/>
          <a:ext cx="3963988" cy="966788"/>
        </p:xfrm>
        <a:graphic>
          <a:graphicData uri="http://schemas.openxmlformats.org/presentationml/2006/ole">
            <mc:AlternateContent xmlns:mc="http://schemas.openxmlformats.org/markup-compatibility/2006">
              <mc:Choice xmlns:v="urn:schemas-microsoft-com:vml" Requires="v">
                <p:oleObj spid="_x0000_s1507862" name="Equation" r:id="rId14" imgW="1612900" imgH="393700" progId="Equation.3">
                  <p:embed/>
                </p:oleObj>
              </mc:Choice>
              <mc:Fallback>
                <p:oleObj name="Equation" r:id="rId14" imgW="1612900" imgH="393700" progId="Equation.3">
                  <p:embed/>
                  <p:pic>
                    <p:nvPicPr>
                      <p:cNvPr id="23559"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0800" y="4953000"/>
                        <a:ext cx="3963988" cy="966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022475" y="6019800"/>
          <a:ext cx="5151438" cy="530225"/>
        </p:xfrm>
        <a:graphic>
          <a:graphicData uri="http://schemas.openxmlformats.org/presentationml/2006/ole">
            <mc:AlternateContent xmlns:mc="http://schemas.openxmlformats.org/markup-compatibility/2006">
              <mc:Choice xmlns:v="urn:schemas-microsoft-com:vml" Requires="v">
                <p:oleObj spid="_x0000_s1507863" name="Equation" r:id="rId16" imgW="2095500" imgH="215900" progId="Equation.3">
                  <p:embed/>
                </p:oleObj>
              </mc:Choice>
              <mc:Fallback>
                <p:oleObj name="Equation" r:id="rId16" imgW="2095500" imgH="215900" progId="Equation.3">
                  <p:embed/>
                  <p:pic>
                    <p:nvPicPr>
                      <p:cNvPr id="2356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22475" y="6019800"/>
                        <a:ext cx="5151438" cy="53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7331075" y="5334000"/>
          <a:ext cx="1654175" cy="873125"/>
        </p:xfrm>
        <a:graphic>
          <a:graphicData uri="http://schemas.openxmlformats.org/presentationml/2006/ole">
            <mc:AlternateContent xmlns:mc="http://schemas.openxmlformats.org/markup-compatibility/2006">
              <mc:Choice xmlns:v="urn:schemas-microsoft-com:vml" Requires="v">
                <p:oleObj spid="_x0000_s1507864" name="Equation" r:id="rId18" imgW="673100" imgH="355600" progId="Equation.3">
                  <p:embed/>
                </p:oleObj>
              </mc:Choice>
              <mc:Fallback>
                <p:oleObj name="Equation" r:id="rId18" imgW="673100" imgH="355600" progId="Equation.3">
                  <p:embed/>
                  <p:pic>
                    <p:nvPicPr>
                      <p:cNvPr id="23561"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31075" y="5334000"/>
                        <a:ext cx="1654175" cy="873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874" name="Freccia bidirezionale orizzontale 12"/>
          <p:cNvSpPr>
            <a:spLocks noChangeArrowheads="1"/>
          </p:cNvSpPr>
          <p:nvPr/>
        </p:nvSpPr>
        <p:spPr bwMode="auto">
          <a:xfrm>
            <a:off x="4117975" y="2057400"/>
            <a:ext cx="1216025" cy="484188"/>
          </a:xfrm>
          <a:prstGeom prst="leftRightArrow">
            <a:avLst>
              <a:gd name="adj1" fmla="val 50000"/>
              <a:gd name="adj2" fmla="val 50043"/>
            </a:avLst>
          </a:prstGeom>
          <a:solidFill>
            <a:schemeClr val="accent1"/>
          </a:solidFill>
          <a:ln w="9525">
            <a:solidFill>
              <a:schemeClr val="tx1"/>
            </a:solidFill>
            <a:round/>
            <a:headEnd/>
            <a:tailEnd/>
          </a:ln>
        </p:spPr>
        <p:txBody>
          <a:bodyPr/>
          <a:lstStyle/>
          <a:p>
            <a:endParaRPr lang="it-IT"/>
          </a:p>
        </p:txBody>
      </p:sp>
      <p:sp>
        <p:nvSpPr>
          <p:cNvPr id="36875" name="Freccia bidirezionale orizzontale 13"/>
          <p:cNvSpPr>
            <a:spLocks noChangeArrowheads="1"/>
          </p:cNvSpPr>
          <p:nvPr/>
        </p:nvSpPr>
        <p:spPr bwMode="auto">
          <a:xfrm>
            <a:off x="4117975" y="3581400"/>
            <a:ext cx="1216025" cy="484188"/>
          </a:xfrm>
          <a:prstGeom prst="leftRightArrow">
            <a:avLst>
              <a:gd name="adj1" fmla="val 50000"/>
              <a:gd name="adj2" fmla="val 50043"/>
            </a:avLst>
          </a:prstGeom>
          <a:solidFill>
            <a:schemeClr val="accent1"/>
          </a:solidFill>
          <a:ln w="9525">
            <a:solidFill>
              <a:schemeClr val="tx1"/>
            </a:solidFill>
            <a:round/>
            <a:headEnd/>
            <a:tailEnd/>
          </a:ln>
        </p:spPr>
        <p:txBody>
          <a:bodyPr/>
          <a:lstStyle/>
          <a:p>
            <a:endParaRPr lang="it-IT"/>
          </a:p>
        </p:txBody>
      </p:sp>
      <p:sp>
        <p:nvSpPr>
          <p:cNvPr id="36876" name="Freccia giù 14"/>
          <p:cNvSpPr>
            <a:spLocks noChangeArrowheads="1"/>
          </p:cNvSpPr>
          <p:nvPr/>
        </p:nvSpPr>
        <p:spPr bwMode="auto">
          <a:xfrm>
            <a:off x="4545013" y="4267200"/>
            <a:ext cx="484187" cy="977900"/>
          </a:xfrm>
          <a:prstGeom prst="downArrow">
            <a:avLst>
              <a:gd name="adj1" fmla="val 50000"/>
              <a:gd name="adj2" fmla="val 50024"/>
            </a:avLst>
          </a:prstGeom>
          <a:solidFill>
            <a:schemeClr val="accent1"/>
          </a:solidFill>
          <a:ln w="9525">
            <a:solidFill>
              <a:schemeClr val="tx1"/>
            </a:solidFill>
            <a:round/>
            <a:headEnd/>
            <a:tailEnd/>
          </a:ln>
        </p:spPr>
        <p:txBody>
          <a:bodyPr/>
          <a:lstStyle/>
          <a:p>
            <a:endParaRPr lang="it-IT"/>
          </a:p>
        </p:txBody>
      </p:sp>
      <p:sp>
        <p:nvSpPr>
          <p:cNvPr id="36877" name="Rectangle 2"/>
          <p:cNvSpPr>
            <a:spLocks noGrp="1" noChangeArrowheads="1"/>
          </p:cNvSpPr>
          <p:nvPr>
            <p:ph type="title"/>
          </p:nvPr>
        </p:nvSpPr>
        <p:spPr>
          <a:xfrm>
            <a:off x="685800" y="1066800"/>
            <a:ext cx="2819400" cy="609600"/>
          </a:xfrm>
        </p:spPr>
        <p:txBody>
          <a:bodyPr/>
          <a:lstStyle/>
          <a:p>
            <a:r>
              <a:rPr lang="en-US" sz="2000" b="1">
                <a:solidFill>
                  <a:srgbClr val="CC0000"/>
                </a:solidFill>
                <a:latin typeface="Times" charset="0"/>
                <a:ea typeface="ＭＳ Ｐゴシック" charset="0"/>
                <a:cs typeface="ＭＳ Ｐゴシック" charset="0"/>
              </a:rPr>
              <a:t>LASER</a:t>
            </a:r>
            <a:endParaRPr lang="en-US" sz="2000" b="1">
              <a:solidFill>
                <a:srgbClr val="CC0000"/>
              </a:solidFill>
              <a:latin typeface="Helvetica" charset="0"/>
              <a:ea typeface="ＭＳ Ｐゴシック" charset="0"/>
              <a:cs typeface="ＭＳ Ｐゴシック" charset="0"/>
            </a:endParaRPr>
          </a:p>
        </p:txBody>
      </p:sp>
      <p:sp>
        <p:nvSpPr>
          <p:cNvPr id="17" name="Rectangle 2"/>
          <p:cNvSpPr txBox="1">
            <a:spLocks noChangeArrowheads="1"/>
          </p:cNvSpPr>
          <p:nvPr/>
        </p:nvSpPr>
        <p:spPr bwMode="auto">
          <a:xfrm>
            <a:off x="5715000" y="1066800"/>
            <a:ext cx="2819400" cy="609600"/>
          </a:xfrm>
          <a:prstGeom prst="rect">
            <a:avLst/>
          </a:prstGeom>
          <a:no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solidFill>
                  <a:srgbClr val="CC0000"/>
                </a:solidFill>
              </a:rPr>
              <a:t>PARTICLE BEAM</a:t>
            </a:r>
            <a:endParaRPr lang="en-US" sz="2000" b="1">
              <a:solidFill>
                <a:srgbClr val="CC0000"/>
              </a:solidFill>
              <a:latin typeface="Helvetica" charset="0"/>
            </a:endParaRPr>
          </a:p>
        </p:txBody>
      </p:sp>
      <p:sp>
        <p:nvSpPr>
          <p:cNvPr id="36879" name="CasellaDiTesto 17"/>
          <p:cNvSpPr txBox="1">
            <a:spLocks noChangeArrowheads="1"/>
          </p:cNvSpPr>
          <p:nvPr/>
        </p:nvSpPr>
        <p:spPr bwMode="auto">
          <a:xfrm>
            <a:off x="9980613" y="25781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18" name="Immagine 2" descr="infn-new.gi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Seminar – Dept. of Physics – Univ. of Ferrara - Apr. 19th 2018</a:t>
            </a:r>
            <a:endParaRPr lang="en-US" sz="1400"/>
          </a:p>
        </p:txBody>
      </p:sp>
    </p:spTree>
    <p:extLst>
      <p:ext uri="{BB962C8B-B14F-4D97-AF65-F5344CB8AC3E}">
        <p14:creationId xmlns:p14="http://schemas.microsoft.com/office/powerpoint/2010/main" val="761425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5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20483" name="Segnaposto data 6"/>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2048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467544" y="980728"/>
            <a:ext cx="8424936" cy="5693865"/>
          </a:xfrm>
          <a:prstGeom prst="rect">
            <a:avLst/>
          </a:prstGeom>
        </p:spPr>
        <p:txBody>
          <a:bodyPr wrap="square">
            <a:spAutoFit/>
          </a:bodyPr>
          <a:lstStyle/>
          <a:p>
            <a:pPr marL="342900" indent="-342900" eaLnBrk="1" hangingPunct="1">
              <a:lnSpc>
                <a:spcPct val="120000"/>
              </a:lnSpc>
              <a:spcBef>
                <a:spcPct val="20000"/>
              </a:spcBef>
              <a:buFont typeface="Arial" charset="0"/>
              <a:buChar char="•"/>
            </a:pPr>
            <a:r>
              <a:rPr lang="en-US" b="1">
                <a:solidFill>
                  <a:srgbClr val="008000"/>
                </a:solidFill>
              </a:rPr>
              <a:t>A) Quantum: linear QED of electron-photon 2-body kinematics and Klein-Nishina cross section</a:t>
            </a:r>
          </a:p>
          <a:p>
            <a:pPr marL="342900" indent="-342900" eaLnBrk="1" hangingPunct="1">
              <a:lnSpc>
                <a:spcPct val="120000"/>
              </a:lnSpc>
              <a:spcBef>
                <a:spcPct val="20000"/>
              </a:spcBef>
              <a:buFont typeface="Arial" charset="0"/>
              <a:buChar char="•"/>
            </a:pPr>
            <a:r>
              <a:rPr lang="en-US" b="1">
                <a:solidFill>
                  <a:srgbClr val="008000"/>
                </a:solidFill>
              </a:rPr>
              <a:t>Energy/Momentum Conservation - no multi-photon (non-linear, collective) effects</a:t>
            </a:r>
          </a:p>
          <a:p>
            <a:pPr marL="342900" indent="-342900" eaLnBrk="1" hangingPunct="1">
              <a:lnSpc>
                <a:spcPct val="120000"/>
              </a:lnSpc>
              <a:spcBef>
                <a:spcPct val="20000"/>
              </a:spcBef>
              <a:buFont typeface="Arial" charset="0"/>
              <a:buChar char="•"/>
            </a:pPr>
            <a:r>
              <a:rPr lang="en-US" b="1">
                <a:solidFill>
                  <a:srgbClr val="008000"/>
                </a:solidFill>
              </a:rPr>
              <a:t>Effect of electron recoil on </a:t>
            </a:r>
            <a:r>
              <a:rPr lang="en-US" b="1" i="1">
                <a:solidFill>
                  <a:srgbClr val="008000"/>
                </a:solidFill>
              </a:rPr>
              <a:t>X/</a:t>
            </a:r>
            <a:r>
              <a:rPr lang="en-US" b="1" i="1">
                <a:solidFill>
                  <a:srgbClr val="008000"/>
                </a:solidFill>
                <a:latin typeface="Symbol" charset="0"/>
                <a:cs typeface="Symbol" charset="0"/>
              </a:rPr>
              <a:t>g</a:t>
            </a:r>
            <a:r>
              <a:rPr lang="en-US" b="1">
                <a:solidFill>
                  <a:srgbClr val="008000"/>
                </a:solidFill>
              </a:rPr>
              <a:t> ray beam phase space quality (spectral density, bandwidth broadening) and on electron beam (emittance dilution in multiple scattering and incoherent energy spread due to scattering stochasticity)</a:t>
            </a:r>
          </a:p>
          <a:p>
            <a:pPr marL="342900" indent="-342900" eaLnBrk="1" hangingPunct="1">
              <a:lnSpc>
                <a:spcPct val="120000"/>
              </a:lnSpc>
              <a:spcBef>
                <a:spcPct val="20000"/>
              </a:spcBef>
              <a:buFont typeface="Arial" charset="0"/>
              <a:buChar char="•"/>
            </a:pPr>
            <a:r>
              <a:rPr lang="en-US" b="1">
                <a:solidFill>
                  <a:srgbClr val="000090"/>
                </a:solidFill>
              </a:rPr>
              <a:t>B) Classical: synchrotron radiation with e.m. undulators</a:t>
            </a:r>
          </a:p>
          <a:p>
            <a:pPr marL="342900" indent="-342900" eaLnBrk="1" hangingPunct="1">
              <a:lnSpc>
                <a:spcPct val="120000"/>
              </a:lnSpc>
              <a:spcBef>
                <a:spcPct val="20000"/>
              </a:spcBef>
              <a:buFont typeface="Arial" charset="0"/>
              <a:buChar char="•"/>
            </a:pPr>
            <a:r>
              <a:rPr lang="en-US" b="1">
                <a:solidFill>
                  <a:srgbClr val="000090"/>
                </a:solidFill>
              </a:rPr>
              <a:t>No Energy/Momentum Conservation – description of collective effects (laser coherent field, multi-photon absorption/emission, harmonics, red-shifts, etc)</a:t>
            </a:r>
          </a:p>
        </p:txBody>
      </p:sp>
      <p:sp>
        <p:nvSpPr>
          <p:cNvPr id="6" name="Rettangolo 3"/>
          <p:cNvSpPr>
            <a:spLocks noChangeArrowheads="1"/>
          </p:cNvSpPr>
          <p:nvPr/>
        </p:nvSpPr>
        <p:spPr bwMode="auto">
          <a:xfrm>
            <a:off x="1598954" y="116632"/>
            <a:ext cx="606939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it-IT" b="1" i="1">
                <a:solidFill>
                  <a:srgbClr val="FF0000"/>
                </a:solidFill>
              </a:rPr>
              <a:t>2 Approaches to describe the Physics of I.C.S.</a:t>
            </a:r>
          </a:p>
          <a:p>
            <a:pPr algn="ctr"/>
            <a:r>
              <a:rPr lang="it-IT" b="1" i="1">
                <a:solidFill>
                  <a:srgbClr val="FF0000"/>
                </a:solidFill>
              </a:rPr>
              <a:t>A) (linear) Quantum  B) Classical</a:t>
            </a:r>
            <a:endParaRPr lang="en-US" b="1">
              <a:solidFill>
                <a:srgbClr val="FF0000"/>
              </a:solidFill>
            </a:endParaRPr>
          </a:p>
        </p:txBody>
      </p:sp>
      <p:grpSp>
        <p:nvGrpSpPr>
          <p:cNvPr id="5" name="Gruppo 4"/>
          <p:cNvGrpSpPr/>
          <p:nvPr/>
        </p:nvGrpSpPr>
        <p:grpSpPr>
          <a:xfrm>
            <a:off x="2631156" y="2024496"/>
            <a:ext cx="6189316" cy="4572856"/>
            <a:chOff x="2415132" y="1952488"/>
            <a:chExt cx="6189316" cy="4572856"/>
          </a:xfrm>
        </p:grpSpPr>
        <p:pic>
          <p:nvPicPr>
            <p:cNvPr id="3" name="Immagine 2" descr="Untitledb.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487" y="1952488"/>
              <a:ext cx="2816961" cy="1908560"/>
            </a:xfrm>
            <a:prstGeom prst="rect">
              <a:avLst/>
            </a:prstGeom>
          </p:spPr>
        </p:pic>
        <p:pic>
          <p:nvPicPr>
            <p:cNvPr id="4" name="Immagine 3"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132" y="4696877"/>
              <a:ext cx="6189316" cy="1828467"/>
            </a:xfrm>
            <a:prstGeom prst="rect">
              <a:avLst/>
            </a:prstGeom>
          </p:spPr>
        </p:pic>
      </p:grpSp>
      <p:sp>
        <p:nvSpPr>
          <p:cNvPr id="10" name="Rettangolo 3"/>
          <p:cNvSpPr>
            <a:spLocks noChangeArrowheads="1"/>
          </p:cNvSpPr>
          <p:nvPr/>
        </p:nvSpPr>
        <p:spPr bwMode="auto">
          <a:xfrm>
            <a:off x="449106" y="1772816"/>
            <a:ext cx="8081960" cy="1200328"/>
          </a:xfrm>
          <a:prstGeom prst="rect">
            <a:avLst/>
          </a:prstGeom>
          <a:solidFill>
            <a:srgbClr val="FFFF00"/>
          </a:solidFill>
          <a:ln>
            <a:noFill/>
          </a:ln>
        </p:spPr>
        <p:txBody>
          <a:bodyPr wrap="none">
            <a:spAutoFit/>
          </a:bodyPr>
          <a:lstStyle/>
          <a:p>
            <a:pPr algn="ctr"/>
            <a:r>
              <a:rPr lang="it-IT" b="1" i="1"/>
              <a:t>Limitation of (linear) quantum description: does not take into</a:t>
            </a:r>
          </a:p>
          <a:p>
            <a:pPr algn="ctr"/>
            <a:r>
              <a:rPr lang="it-IT" b="1" i="1"/>
              <a:t>account the coherent organization of photons</a:t>
            </a:r>
          </a:p>
          <a:p>
            <a:pPr algn="ctr"/>
            <a:r>
              <a:rPr lang="it-IT" b="1" i="1"/>
              <a:t>in the e.m. field of the laser pulse (intensity field, no phase)</a:t>
            </a:r>
          </a:p>
        </p:txBody>
      </p:sp>
    </p:spTree>
    <p:extLst>
      <p:ext uri="{BB962C8B-B14F-4D97-AF65-F5344CB8AC3E}">
        <p14:creationId xmlns:p14="http://schemas.microsoft.com/office/powerpoint/2010/main" val="17403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762000" y="381000"/>
            <a:ext cx="8153400" cy="1143000"/>
          </a:xfrm>
        </p:spPr>
        <p:txBody>
          <a:bodyPr/>
          <a:lstStyle/>
          <a:p>
            <a:r>
              <a:rPr lang="it-IT" sz="2800" b="1">
                <a:latin typeface="Times" charset="0"/>
                <a:ea typeface="ＭＳ Ｐゴシック" charset="0"/>
                <a:cs typeface="ＭＳ Ｐゴシック" charset="0"/>
              </a:rPr>
              <a:t>LINEAR (a</a:t>
            </a:r>
            <a:r>
              <a:rPr lang="it-IT" sz="2800" b="1" baseline="-25000">
                <a:latin typeface="Times" charset="0"/>
                <a:ea typeface="ＭＳ Ｐゴシック" charset="0"/>
                <a:cs typeface="ＭＳ Ｐゴシック" charset="0"/>
              </a:rPr>
              <a:t>0</a:t>
            </a:r>
            <a:r>
              <a:rPr lang="it-IT" sz="2800" b="1">
                <a:latin typeface="Times" charset="0"/>
                <a:ea typeface="ＭＳ Ｐゴシック" charset="0"/>
                <a:cs typeface="ＭＳ Ｐゴシック" charset="0"/>
              </a:rPr>
              <a:t>&lt;&lt;1, single photon)</a:t>
            </a:r>
            <a:br>
              <a:rPr lang="it-IT" sz="2800" b="1">
                <a:latin typeface="Times" charset="0"/>
                <a:ea typeface="ＭＳ Ｐゴシック" charset="0"/>
                <a:cs typeface="ＭＳ Ｐゴシック" charset="0"/>
              </a:rPr>
            </a:br>
            <a:r>
              <a:rPr lang="it-IT" sz="2800" b="1">
                <a:latin typeface="Times" charset="0"/>
                <a:ea typeface="ＭＳ Ｐゴシック" charset="0"/>
                <a:cs typeface="ＭＳ Ｐゴシック" charset="0"/>
              </a:rPr>
              <a:t>THOMSON BACK-SCATTERING</a:t>
            </a:r>
            <a:endParaRPr lang="it-IT">
              <a:latin typeface="Times" charset="0"/>
              <a:ea typeface="ＭＳ Ｐゴシック" charset="0"/>
              <a:cs typeface="ＭＳ Ｐゴシック" charset="0"/>
            </a:endParaRPr>
          </a:p>
        </p:txBody>
      </p:sp>
      <p:sp>
        <p:nvSpPr>
          <p:cNvPr id="34820" name="Rectangle 3"/>
          <p:cNvSpPr>
            <a:spLocks noGrp="1" noChangeArrowheads="1"/>
          </p:cNvSpPr>
          <p:nvPr>
            <p:ph type="body" idx="1"/>
          </p:nvPr>
        </p:nvSpPr>
        <p:spPr>
          <a:xfrm>
            <a:off x="304800" y="3962400"/>
            <a:ext cx="8458200" cy="2209800"/>
          </a:xfrm>
          <a:noFill/>
        </p:spPr>
        <p:txBody>
          <a:bodyPr/>
          <a:lstStyle/>
          <a:p>
            <a:pPr>
              <a:spcBef>
                <a:spcPct val="0"/>
              </a:spcBef>
              <a:buFontTx/>
              <a:buNone/>
            </a:pPr>
            <a:endParaRPr lang="en-US" sz="1600">
              <a:latin typeface="Futura" charset="0"/>
              <a:ea typeface="ＭＳ Ｐゴシック" charset="0"/>
              <a:cs typeface="ＭＳ Ｐゴシック" charset="0"/>
            </a:endParaRPr>
          </a:p>
          <a:p>
            <a:pPr>
              <a:spcBef>
                <a:spcPct val="0"/>
              </a:spcBef>
              <a:buFontTx/>
              <a:buNone/>
            </a:pPr>
            <a:endParaRPr lang="en-US" sz="1600">
              <a:latin typeface="Futura" charset="0"/>
              <a:ea typeface="ＭＳ Ｐゴシック" charset="0"/>
              <a:cs typeface="ＭＳ Ｐゴシック" charset="0"/>
            </a:endParaRPr>
          </a:p>
          <a:p>
            <a:pPr>
              <a:spcBef>
                <a:spcPct val="0"/>
              </a:spcBef>
              <a:buFontTx/>
              <a:buNone/>
            </a:pPr>
            <a:r>
              <a:rPr lang="en-US" sz="1600">
                <a:latin typeface="Futura" charset="0"/>
                <a:ea typeface="ＭＳ Ｐゴシック" charset="0"/>
                <a:cs typeface="ＭＳ Ｐゴシック" charset="0"/>
              </a:rPr>
              <a:t>e</a:t>
            </a:r>
            <a:r>
              <a:rPr lang="en-US" sz="1600" baseline="30000">
                <a:latin typeface="Futura" charset="0"/>
                <a:ea typeface="ＭＳ Ｐゴシック" charset="0"/>
                <a:cs typeface="ＭＳ Ｐゴシック" charset="0"/>
              </a:rPr>
              <a:t>-</a:t>
            </a:r>
            <a:r>
              <a:rPr lang="en-US" sz="1600">
                <a:latin typeface="Futura" charset="0"/>
                <a:ea typeface="ＭＳ Ｐゴシック" charset="0"/>
                <a:cs typeface="ＭＳ Ｐゴシック" charset="0"/>
              </a:rPr>
              <a:t>  (1 GeV);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=1µm, E</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=1.24 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=6 x10</a:t>
            </a:r>
            <a:r>
              <a:rPr lang="en-US" sz="1600" baseline="30000">
                <a:latin typeface="Futura" charset="0"/>
                <a:ea typeface="ＭＳ Ｐゴシック" charset="0"/>
                <a:cs typeface="ＭＳ Ｐゴシック" charset="0"/>
              </a:rPr>
              <a:t>-8</a:t>
            </a:r>
            <a:r>
              <a:rPr lang="en-US" sz="1600">
                <a:latin typeface="Futura" charset="0"/>
                <a:ea typeface="ＭＳ Ｐゴシック" charset="0"/>
                <a:cs typeface="ＭＳ Ｐゴシック" charset="0"/>
              </a:rPr>
              <a:t>µm, E</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=20 MeV </a:t>
            </a:r>
          </a:p>
          <a:p>
            <a:pPr>
              <a:spcBef>
                <a:spcPct val="0"/>
              </a:spcBef>
              <a:buFontTx/>
              <a:buNone/>
            </a:pPr>
            <a:endParaRPr lang="en-US" sz="1600">
              <a:latin typeface="Futura" charset="0"/>
              <a:ea typeface="ＭＳ Ｐゴシック" charset="0"/>
              <a:cs typeface="ＭＳ Ｐゴシック" charset="0"/>
            </a:endParaRPr>
          </a:p>
          <a:p>
            <a:pPr>
              <a:spcBef>
                <a:spcPct val="0"/>
              </a:spcBef>
              <a:buFontTx/>
              <a:buNone/>
            </a:pPr>
            <a:r>
              <a:rPr lang="en-US" sz="1600">
                <a:latin typeface="Futura" charset="0"/>
                <a:ea typeface="ＭＳ Ｐゴシック" charset="0"/>
                <a:cs typeface="ＭＳ Ｐゴシック" charset="0"/>
              </a:rPr>
              <a:t>e</a:t>
            </a:r>
            <a:r>
              <a:rPr lang="en-US" sz="1600" baseline="30000">
                <a:latin typeface="Futura" charset="0"/>
                <a:ea typeface="ＭＳ Ｐゴシック" charset="0"/>
                <a:cs typeface="ＭＳ Ｐゴシック" charset="0"/>
              </a:rPr>
              <a:t>-</a:t>
            </a:r>
            <a:r>
              <a:rPr lang="en-US" sz="1600">
                <a:latin typeface="Futura" charset="0"/>
                <a:ea typeface="ＭＳ Ｐゴシック" charset="0"/>
                <a:cs typeface="ＭＳ Ｐゴシック" charset="0"/>
              </a:rPr>
              <a:t>  (200 MeV);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=1µm, E</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=1.24 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=1.56 x10</a:t>
            </a:r>
            <a:r>
              <a:rPr lang="en-US" sz="1600" baseline="30000">
                <a:latin typeface="Futura" charset="0"/>
                <a:ea typeface="ＭＳ Ｐゴシック" charset="0"/>
                <a:cs typeface="ＭＳ Ｐゴシック" charset="0"/>
              </a:rPr>
              <a:t>-6</a:t>
            </a:r>
            <a:r>
              <a:rPr lang="en-US" sz="1600">
                <a:latin typeface="Futura" charset="0"/>
                <a:ea typeface="ＭＳ Ｐゴシック" charset="0"/>
                <a:cs typeface="ＭＳ Ｐゴシック" charset="0"/>
              </a:rPr>
              <a:t>µm, E</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=800 KeV</a:t>
            </a:r>
          </a:p>
          <a:p>
            <a:pPr>
              <a:spcBef>
                <a:spcPct val="0"/>
              </a:spcBef>
              <a:buFontTx/>
              <a:buNone/>
            </a:pPr>
            <a:endParaRPr lang="en-US" sz="1600">
              <a:latin typeface="Futura" charset="0"/>
              <a:ea typeface="ＭＳ Ｐゴシック" charset="0"/>
              <a:cs typeface="ＭＳ Ｐゴシック" charset="0"/>
            </a:endParaRPr>
          </a:p>
          <a:p>
            <a:pPr>
              <a:spcBef>
                <a:spcPct val="0"/>
              </a:spcBef>
              <a:buFontTx/>
              <a:buNone/>
            </a:pPr>
            <a:r>
              <a:rPr lang="en-US" sz="1600">
                <a:latin typeface="Futura" charset="0"/>
                <a:ea typeface="ＭＳ Ｐゴシック" charset="0"/>
                <a:cs typeface="ＭＳ Ｐゴシック" charset="0"/>
              </a:rPr>
              <a:t>e</a:t>
            </a:r>
            <a:r>
              <a:rPr lang="en-US" sz="1600" baseline="30000">
                <a:latin typeface="Futura" charset="0"/>
                <a:ea typeface="ＭＳ Ｐゴシック" charset="0"/>
                <a:cs typeface="ＭＳ Ｐゴシック" charset="0"/>
              </a:rPr>
              <a:t>-</a:t>
            </a:r>
            <a:r>
              <a:rPr lang="en-US" sz="1600">
                <a:latin typeface="Futura" charset="0"/>
                <a:ea typeface="ＭＳ Ｐゴシック" charset="0"/>
                <a:cs typeface="ＭＳ Ｐゴシック" charset="0"/>
              </a:rPr>
              <a:t>  (29 MeV);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=0.8µm, E</a:t>
            </a:r>
            <a:r>
              <a:rPr lang="en-US" sz="1600" baseline="-25000">
                <a:latin typeface="Futura" charset="0"/>
                <a:ea typeface="ＭＳ Ｐゴシック" charset="0"/>
                <a:cs typeface="ＭＳ Ｐゴシック" charset="0"/>
              </a:rPr>
              <a:t>0</a:t>
            </a:r>
            <a:r>
              <a:rPr lang="en-US" sz="1600">
                <a:latin typeface="Futura" charset="0"/>
                <a:ea typeface="ＭＳ Ｐゴシック" charset="0"/>
                <a:cs typeface="ＭＳ Ｐゴシック" charset="0"/>
              </a:rPr>
              <a:t>=1.5 eV            </a:t>
            </a:r>
            <a:r>
              <a:rPr lang="en-US" sz="1600">
                <a:latin typeface="Symbol" charset="0"/>
                <a:ea typeface="ＭＳ Ｐゴシック" charset="0"/>
                <a:cs typeface="ＭＳ Ｐゴシック" charset="0"/>
              </a:rPr>
              <a:t>l</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=0.5 x10</a:t>
            </a:r>
            <a:r>
              <a:rPr lang="en-US" sz="1600" baseline="30000">
                <a:latin typeface="Futura" charset="0"/>
                <a:ea typeface="ＭＳ Ｐゴシック" charset="0"/>
                <a:cs typeface="ＭＳ Ｐゴシック" charset="0"/>
              </a:rPr>
              <a:t>-4</a:t>
            </a:r>
            <a:r>
              <a:rPr lang="en-US" sz="1600">
                <a:latin typeface="Futura" charset="0"/>
                <a:ea typeface="ＭＳ Ｐゴシック" charset="0"/>
                <a:cs typeface="ＭＳ Ｐゴシック" charset="0"/>
              </a:rPr>
              <a:t>µm, E</a:t>
            </a:r>
            <a:r>
              <a:rPr lang="en-US" sz="1600" baseline="-25000">
                <a:latin typeface="Futura" charset="0"/>
                <a:ea typeface="ＭＳ Ｐゴシック" charset="0"/>
                <a:cs typeface="ＭＳ Ｐゴシック" charset="0"/>
              </a:rPr>
              <a:t>T</a:t>
            </a:r>
            <a:r>
              <a:rPr lang="en-US" sz="1600">
                <a:latin typeface="Futura" charset="0"/>
                <a:ea typeface="ＭＳ Ｐゴシック" charset="0"/>
                <a:cs typeface="ＭＳ Ｐゴシック" charset="0"/>
              </a:rPr>
              <a:t>=20 KeV</a:t>
            </a:r>
            <a:endParaRPr lang="it-IT" sz="2400">
              <a:latin typeface="Times" charset="0"/>
              <a:ea typeface="ＭＳ Ｐゴシック" charset="0"/>
              <a:cs typeface="ＭＳ Ｐゴシック" charset="0"/>
            </a:endParaRPr>
          </a:p>
        </p:txBody>
      </p:sp>
      <p:graphicFrame>
        <p:nvGraphicFramePr>
          <p:cNvPr id="34818" name="Object 2"/>
          <p:cNvGraphicFramePr>
            <a:graphicFrameLocks noChangeAspect="1"/>
          </p:cNvGraphicFramePr>
          <p:nvPr/>
        </p:nvGraphicFramePr>
        <p:xfrm>
          <a:off x="1230313" y="1565275"/>
          <a:ext cx="6913562" cy="2460625"/>
        </p:xfrm>
        <a:graphic>
          <a:graphicData uri="http://schemas.openxmlformats.org/presentationml/2006/ole">
            <mc:AlternateContent xmlns:mc="http://schemas.openxmlformats.org/markup-compatibility/2006">
              <mc:Choice xmlns:v="urn:schemas-microsoft-com:vml" Requires="v">
                <p:oleObj spid="_x0000_s1204495" name="Equation" r:id="rId4" imgW="2501900" imgH="889000" progId="Equation.3">
                  <p:embed/>
                </p:oleObj>
              </mc:Choice>
              <mc:Fallback>
                <p:oleObj name="Equation" r:id="rId4" imgW="2501900" imgH="889000" progId="Equation.3">
                  <p:embed/>
                  <p:pic>
                    <p:nvPicPr>
                      <p:cNvPr id="0" name=""/>
                      <p:cNvPicPr>
                        <a:picLocks noChangeAspect="1" noChangeArrowheads="1"/>
                      </p:cNvPicPr>
                      <p:nvPr/>
                    </p:nvPicPr>
                    <p:blipFill>
                      <a:blip r:embed="rId5"/>
                      <a:srcRect/>
                      <a:stretch>
                        <a:fillRect/>
                      </a:stretch>
                    </p:blipFill>
                    <p:spPr bwMode="auto">
                      <a:xfrm>
                        <a:off x="1230313" y="1565275"/>
                        <a:ext cx="6913562" cy="2460625"/>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821" name="Line 5"/>
          <p:cNvSpPr>
            <a:spLocks noChangeShapeType="1"/>
          </p:cNvSpPr>
          <p:nvPr/>
        </p:nvSpPr>
        <p:spPr bwMode="auto">
          <a:xfrm>
            <a:off x="3851920" y="46482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34822" name="Line 6"/>
          <p:cNvSpPr>
            <a:spLocks noChangeShapeType="1"/>
          </p:cNvSpPr>
          <p:nvPr/>
        </p:nvSpPr>
        <p:spPr bwMode="auto">
          <a:xfrm>
            <a:off x="3923928" y="5085184"/>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34823" name="Line 7"/>
          <p:cNvSpPr>
            <a:spLocks noChangeShapeType="1"/>
          </p:cNvSpPr>
          <p:nvPr/>
        </p:nvSpPr>
        <p:spPr bwMode="auto">
          <a:xfrm>
            <a:off x="3894584" y="558924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pic>
        <p:nvPicPr>
          <p:cNvPr id="9"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493458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99592" y="586589"/>
            <a:ext cx="7344816" cy="707886"/>
          </a:xfrm>
          <a:prstGeom prst="rect">
            <a:avLst/>
          </a:prstGeom>
        </p:spPr>
        <p:txBody>
          <a:bodyPr wrap="square">
            <a:spAutoFit/>
          </a:bodyPr>
          <a:lstStyle/>
          <a:p>
            <a:r>
              <a:rPr lang="en-GB" sz="2000" dirty="0">
                <a:effectLst/>
                <a:latin typeface="Times New Roman"/>
                <a:ea typeface="Times New Roman"/>
              </a:rPr>
              <a:t>From the electron orbits and the </a:t>
            </a:r>
            <a:r>
              <a:rPr lang="en-GB" sz="2000" dirty="0" err="1">
                <a:effectLst/>
                <a:latin typeface="Times New Roman"/>
                <a:ea typeface="Times New Roman"/>
              </a:rPr>
              <a:t>Liénard-Wiechert</a:t>
            </a:r>
            <a:r>
              <a:rPr lang="en-GB" sz="2000" dirty="0">
                <a:effectLst/>
                <a:latin typeface="Times New Roman"/>
                <a:ea typeface="Times New Roman"/>
              </a:rPr>
              <a:t> potentials </a:t>
            </a:r>
            <a:r>
              <a:rPr lang="en-GB" sz="2000" b="1" dirty="0">
                <a:solidFill>
                  <a:srgbClr val="FF0000"/>
                </a:solidFill>
                <a:effectLst/>
                <a:latin typeface="Times New Roman"/>
                <a:ea typeface="Times New Roman"/>
              </a:rPr>
              <a:t>in the far zone </a:t>
            </a:r>
            <a:r>
              <a:rPr lang="en-GB" sz="2000" dirty="0">
                <a:effectLst/>
                <a:latin typeface="Times New Roman"/>
                <a:ea typeface="Times New Roman"/>
              </a:rPr>
              <a:t>one can write the expression of the electric field [Jackson..]:</a:t>
            </a:r>
            <a:endParaRPr lang="it-IT" sz="20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Rectangle 4"/>
          <p:cNvSpPr>
            <a:spLocks noChangeArrowheads="1"/>
          </p:cNvSpPr>
          <p:nvPr/>
        </p:nvSpPr>
        <p:spPr bwMode="auto">
          <a:xfrm>
            <a:off x="6304265" y="3027530"/>
            <a:ext cx="57606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GB" sz="24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191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it-IT" sz="800" b="0" i="0" u="none" strike="noStrike" cap="none" normalizeH="0" baseline="0" dirty="0">
                <a:ln>
                  <a:noFill/>
                </a:ln>
                <a:solidFill>
                  <a:schemeClr val="tx1"/>
                </a:solidFill>
                <a:effectLst/>
                <a:latin typeface="Arial" pitchFamily="34" charset="0"/>
                <a:cs typeface="Arial" pitchFamily="34" charset="0"/>
              </a:rPr>
              <a:t> </a:t>
            </a: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3" name="Oggetto 5"/>
          <p:cNvGraphicFramePr>
            <a:graphicFrameLocks noChangeAspect="1"/>
          </p:cNvGraphicFramePr>
          <p:nvPr/>
        </p:nvGraphicFramePr>
        <p:xfrm>
          <a:off x="1724025" y="1770063"/>
          <a:ext cx="4830763" cy="1146175"/>
        </p:xfrm>
        <a:graphic>
          <a:graphicData uri="http://schemas.openxmlformats.org/presentationml/2006/ole">
            <mc:AlternateContent xmlns:mc="http://schemas.openxmlformats.org/markup-compatibility/2006">
              <mc:Choice xmlns:v="urn:schemas-microsoft-com:vml" Requires="v">
                <p:oleObj spid="_x0000_s1205519" name="Equation" r:id="rId4" imgW="2031840" imgH="482400" progId="Equation.3">
                  <p:embed/>
                </p:oleObj>
              </mc:Choice>
              <mc:Fallback>
                <p:oleObj name="Equation" r:id="rId4" imgW="2031840" imgH="482400" progId="Equation.3">
                  <p:embed/>
                  <p:pic>
                    <p:nvPicPr>
                      <p:cNvPr id="0" name=""/>
                      <p:cNvPicPr>
                        <a:picLocks noChangeAspect="1" noChangeArrowheads="1"/>
                      </p:cNvPicPr>
                      <p:nvPr/>
                    </p:nvPicPr>
                    <p:blipFill>
                      <a:blip r:embed="rId5"/>
                      <a:srcRect/>
                      <a:stretch>
                        <a:fillRect/>
                      </a:stretch>
                    </p:blipFill>
                    <p:spPr bwMode="auto">
                      <a:xfrm>
                        <a:off x="1724025" y="1770063"/>
                        <a:ext cx="4830763" cy="1146175"/>
                      </a:xfrm>
                      <a:prstGeom prst="rect">
                        <a:avLst/>
                      </a:prstGeom>
                      <a:noFill/>
                    </p:spPr>
                  </p:pic>
                </p:oleObj>
              </mc:Fallback>
            </mc:AlternateContent>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60" y="3309217"/>
            <a:ext cx="3488631" cy="2591177"/>
          </a:xfrm>
          <a:prstGeom prst="rect">
            <a:avLst/>
          </a:prstGeom>
        </p:spPr>
      </p:pic>
      <p:grpSp>
        <p:nvGrpSpPr>
          <p:cNvPr id="2" name="Group 1"/>
          <p:cNvGrpSpPr/>
          <p:nvPr/>
        </p:nvGrpSpPr>
        <p:grpSpPr>
          <a:xfrm>
            <a:off x="5192974" y="3685691"/>
            <a:ext cx="2844076" cy="2088231"/>
            <a:chOff x="5192974" y="3685691"/>
            <a:chExt cx="2844076" cy="2088231"/>
          </a:xfrm>
        </p:grpSpPr>
        <p:sp>
          <p:nvSpPr>
            <p:cNvPr id="15" name="Flowchart: Data 14"/>
            <p:cNvSpPr/>
            <p:nvPr/>
          </p:nvSpPr>
          <p:spPr>
            <a:xfrm rot="5400000" flipV="1">
              <a:off x="5040053" y="3838612"/>
              <a:ext cx="2088231" cy="178239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6586626" y="4109125"/>
              <a:ext cx="1440160" cy="1368152"/>
            </a:xfrm>
            <a:prstGeom prst="straightConnector1">
              <a:avLst/>
            </a:prstGeom>
            <a:ln>
              <a:solidFill>
                <a:srgbClr val="EAACC4"/>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flipV="1">
              <a:off x="6084168" y="4743375"/>
              <a:ext cx="1952882" cy="746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7122164" y="4162326"/>
              <a:ext cx="306494" cy="369332"/>
            </a:xfrm>
            <a:prstGeom prst="rect">
              <a:avLst/>
            </a:prstGeom>
            <a:noFill/>
          </p:spPr>
          <p:txBody>
            <a:bodyPr wrap="none" rtlCol="0">
              <a:spAutoFit/>
            </a:bodyPr>
            <a:lstStyle/>
            <a:p>
              <a:r>
                <a:rPr lang="it-IT" u="sng" dirty="0"/>
                <a:t>n</a:t>
              </a:r>
              <a:endParaRPr lang="en-US" u="sng" dirty="0"/>
            </a:p>
          </p:txBody>
        </p:sp>
        <p:sp>
          <p:nvSpPr>
            <p:cNvPr id="20" name="TextBox 19"/>
            <p:cNvSpPr txBox="1"/>
            <p:nvPr/>
          </p:nvSpPr>
          <p:spPr>
            <a:xfrm>
              <a:off x="6985071" y="5145109"/>
              <a:ext cx="358753" cy="369332"/>
            </a:xfrm>
            <a:prstGeom prst="rect">
              <a:avLst/>
            </a:prstGeom>
            <a:noFill/>
          </p:spPr>
          <p:txBody>
            <a:bodyPr wrap="none" rtlCol="0">
              <a:spAutoFit/>
            </a:bodyPr>
            <a:lstStyle/>
            <a:p>
              <a:r>
                <a:rPr lang="it-IT" u="sng" dirty="0"/>
                <a:t>e</a:t>
              </a:r>
              <a:r>
                <a:rPr lang="it-IT" baseline="-25000" dirty="0"/>
                <a:t>z</a:t>
              </a:r>
              <a:endParaRPr lang="en-US" baseline="-25000" dirty="0"/>
            </a:p>
          </p:txBody>
        </p:sp>
      </p:grpSp>
      <p:sp>
        <p:nvSpPr>
          <p:cNvPr id="18" name="Oval 17"/>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21" name="Text Box 6"/>
          <p:cNvSpPr txBox="1">
            <a:spLocks noChangeArrowheads="1"/>
          </p:cNvSpPr>
          <p:nvPr/>
        </p:nvSpPr>
        <p:spPr bwMode="auto">
          <a:xfrm>
            <a:off x="6084168" y="6426729"/>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Tree>
    <p:extLst>
      <p:ext uri="{BB962C8B-B14F-4D97-AF65-F5344CB8AC3E}">
        <p14:creationId xmlns:p14="http://schemas.microsoft.com/office/powerpoint/2010/main" val="3679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76200" y="1676400"/>
          <a:ext cx="9013825" cy="4876800"/>
        </p:xfrm>
        <a:graphic>
          <a:graphicData uri="http://schemas.openxmlformats.org/presentationml/2006/ole">
            <mc:AlternateContent xmlns:mc="http://schemas.openxmlformats.org/markup-compatibility/2006">
              <mc:Choice xmlns:v="urn:schemas-microsoft-com:vml" Requires="v">
                <p:oleObj spid="_x0000_s1632301" name="Documento" r:id="rId4" imgW="6337300" imgH="3429000" progId="Word.Document.12">
                  <p:link updateAutomatic="1"/>
                </p:oleObj>
              </mc:Choice>
              <mc:Fallback>
                <p:oleObj name="Documento" r:id="rId4" imgW="6337300" imgH="3429000" progId="Word.Document.12">
                  <p:link updateAutomatic="1"/>
                  <p:pic>
                    <p:nvPicPr>
                      <p:cNvPr id="286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676400"/>
                        <a:ext cx="9013825"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8675" name="Object 3"/>
          <p:cNvGraphicFramePr>
            <a:graphicFrameLocks noChangeAspect="1"/>
          </p:cNvGraphicFramePr>
          <p:nvPr/>
        </p:nvGraphicFramePr>
        <p:xfrm>
          <a:off x="152400" y="209550"/>
          <a:ext cx="8839200" cy="1314450"/>
        </p:xfrm>
        <a:graphic>
          <a:graphicData uri="http://schemas.openxmlformats.org/presentationml/2006/ole">
            <mc:AlternateContent xmlns:mc="http://schemas.openxmlformats.org/markup-compatibility/2006">
              <mc:Choice xmlns:v="urn:schemas-microsoft-com:vml" Requires="v">
                <p:oleObj spid="_x0000_s1632302" name="Documento" r:id="rId6" imgW="6172200" imgH="762000" progId="Word.Document.8">
                  <p:embed/>
                </p:oleObj>
              </mc:Choice>
              <mc:Fallback>
                <p:oleObj name="Documento" r:id="rId6" imgW="6172200" imgH="762000" progId="Word.Document.8">
                  <p:embed/>
                  <p:pic>
                    <p:nvPicPr>
                      <p:cNvPr id="286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09550"/>
                        <a:ext cx="8839200" cy="1314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2" name="Oval 1">
            <a:extLst>
              <a:ext uri="{FF2B5EF4-FFF2-40B4-BE49-F238E27FC236}">
                <a16:creationId xmlns:a16="http://schemas.microsoft.com/office/drawing/2014/main" id="{F69CA10E-6657-B247-BF6B-4F0AC1923AE2}"/>
              </a:ext>
            </a:extLst>
          </p:cNvPr>
          <p:cNvSpPr/>
          <p:nvPr/>
        </p:nvSpPr>
        <p:spPr bwMode="auto">
          <a:xfrm>
            <a:off x="35496" y="1844824"/>
            <a:ext cx="1656184" cy="648072"/>
          </a:xfrm>
          <a:prstGeom prst="ellipse">
            <a:avLst/>
          </a:prstGeom>
          <a:solidFill>
            <a:srgbClr val="FFFF00">
              <a:alpha val="2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6" name="Oval 5">
            <a:extLst>
              <a:ext uri="{FF2B5EF4-FFF2-40B4-BE49-F238E27FC236}">
                <a16:creationId xmlns:a16="http://schemas.microsoft.com/office/drawing/2014/main" id="{2E0A3F6B-A05C-094C-B93B-259B07F1B017}"/>
              </a:ext>
            </a:extLst>
          </p:cNvPr>
          <p:cNvSpPr/>
          <p:nvPr/>
        </p:nvSpPr>
        <p:spPr bwMode="auto">
          <a:xfrm>
            <a:off x="2411760" y="1916832"/>
            <a:ext cx="1080120" cy="648072"/>
          </a:xfrm>
          <a:prstGeom prst="ellipse">
            <a:avLst/>
          </a:prstGeom>
          <a:solidFill>
            <a:srgbClr val="FFFF00">
              <a:alpha val="2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7" name="Oval 6">
            <a:extLst>
              <a:ext uri="{FF2B5EF4-FFF2-40B4-BE49-F238E27FC236}">
                <a16:creationId xmlns:a16="http://schemas.microsoft.com/office/drawing/2014/main" id="{8D1E6F32-CE41-A249-BAE4-DCA04F482B5E}"/>
              </a:ext>
            </a:extLst>
          </p:cNvPr>
          <p:cNvSpPr/>
          <p:nvPr/>
        </p:nvSpPr>
        <p:spPr bwMode="auto">
          <a:xfrm>
            <a:off x="7524328" y="1988840"/>
            <a:ext cx="1152128" cy="648072"/>
          </a:xfrm>
          <a:prstGeom prst="ellipse">
            <a:avLst/>
          </a:prstGeom>
          <a:solidFill>
            <a:srgbClr val="FFFF00">
              <a:alpha val="2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8" name="Oval 7">
            <a:extLst>
              <a:ext uri="{FF2B5EF4-FFF2-40B4-BE49-F238E27FC236}">
                <a16:creationId xmlns:a16="http://schemas.microsoft.com/office/drawing/2014/main" id="{0E73119A-5316-BA47-ADCE-D43277F9EA7E}"/>
              </a:ext>
            </a:extLst>
          </p:cNvPr>
          <p:cNvSpPr/>
          <p:nvPr/>
        </p:nvSpPr>
        <p:spPr bwMode="auto">
          <a:xfrm>
            <a:off x="3203848" y="3140968"/>
            <a:ext cx="2952328" cy="648072"/>
          </a:xfrm>
          <a:prstGeom prst="ellipse">
            <a:avLst/>
          </a:prstGeom>
          <a:solidFill>
            <a:srgbClr val="FFFF00">
              <a:alpha val="2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9" name="Oval 8">
            <a:extLst>
              <a:ext uri="{FF2B5EF4-FFF2-40B4-BE49-F238E27FC236}">
                <a16:creationId xmlns:a16="http://schemas.microsoft.com/office/drawing/2014/main" id="{0C88010D-F055-7547-BB18-27A8C3DB0F16}"/>
              </a:ext>
            </a:extLst>
          </p:cNvPr>
          <p:cNvSpPr/>
          <p:nvPr/>
        </p:nvSpPr>
        <p:spPr bwMode="auto">
          <a:xfrm>
            <a:off x="3570974" y="5512296"/>
            <a:ext cx="1721106" cy="888504"/>
          </a:xfrm>
          <a:prstGeom prst="ellipse">
            <a:avLst/>
          </a:prstGeom>
          <a:solidFill>
            <a:srgbClr val="FFFF00">
              <a:alpha val="2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 name="Rectangle 2">
            <a:extLst>
              <a:ext uri="{FF2B5EF4-FFF2-40B4-BE49-F238E27FC236}">
                <a16:creationId xmlns:a16="http://schemas.microsoft.com/office/drawing/2014/main" id="{1C91C968-A572-CB49-AF62-D23A6F8F8EE6}"/>
              </a:ext>
            </a:extLst>
          </p:cNvPr>
          <p:cNvSpPr/>
          <p:nvPr/>
        </p:nvSpPr>
        <p:spPr bwMode="auto">
          <a:xfrm>
            <a:off x="8316416" y="5085184"/>
            <a:ext cx="773609" cy="576064"/>
          </a:xfrm>
          <a:prstGeom prst="rect">
            <a:avLst/>
          </a:prstGeom>
          <a:solidFill>
            <a:srgbClr val="FFFF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1379611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764704"/>
            <a:ext cx="4253152" cy="369332"/>
          </a:xfrm>
          <a:prstGeom prst="rect">
            <a:avLst/>
          </a:prstGeom>
          <a:noFill/>
        </p:spPr>
        <p:txBody>
          <a:bodyPr wrap="none" rtlCol="0">
            <a:spAutoFit/>
          </a:bodyPr>
          <a:lstStyle/>
          <a:p>
            <a:r>
              <a:rPr lang="it-IT" dirty="0"/>
              <a:t>From the motion equation of the electrons </a:t>
            </a:r>
            <a:endParaRPr lang="en-US" dirty="0"/>
          </a:p>
        </p:txBody>
      </p:sp>
      <p:graphicFrame>
        <p:nvGraphicFramePr>
          <p:cNvPr id="3" name="Object 2"/>
          <p:cNvGraphicFramePr>
            <a:graphicFrameLocks noChangeAspect="1"/>
          </p:cNvGraphicFramePr>
          <p:nvPr/>
        </p:nvGraphicFramePr>
        <p:xfrm>
          <a:off x="2533650" y="1484784"/>
          <a:ext cx="3135313" cy="915987"/>
        </p:xfrm>
        <a:graphic>
          <a:graphicData uri="http://schemas.openxmlformats.org/presentationml/2006/ole">
            <mc:AlternateContent xmlns:mc="http://schemas.openxmlformats.org/markup-compatibility/2006">
              <mc:Choice xmlns:v="urn:schemas-microsoft-com:vml" Requires="v">
                <p:oleObj spid="_x0000_s1206780" name="Equation" r:id="rId3" imgW="1346040" imgH="393480" progId="Equation.3">
                  <p:embed/>
                </p:oleObj>
              </mc:Choice>
              <mc:Fallback>
                <p:oleObj name="Equation" r:id="rId3" imgW="1346040" imgH="393480" progId="Equation.3">
                  <p:embed/>
                  <p:pic>
                    <p:nvPicPr>
                      <p:cNvPr id="0" name=""/>
                      <p:cNvPicPr/>
                      <p:nvPr/>
                    </p:nvPicPr>
                    <p:blipFill>
                      <a:blip r:embed="rId4"/>
                      <a:stretch>
                        <a:fillRect/>
                      </a:stretch>
                    </p:blipFill>
                    <p:spPr>
                      <a:xfrm>
                        <a:off x="2533650" y="1484784"/>
                        <a:ext cx="3135313" cy="915987"/>
                      </a:xfrm>
                      <a:prstGeom prst="rect">
                        <a:avLst/>
                      </a:prstGeom>
                    </p:spPr>
                  </p:pic>
                </p:oleObj>
              </mc:Fallback>
            </mc:AlternateContent>
          </a:graphicData>
        </a:graphic>
      </p:graphicFrame>
      <p:sp>
        <p:nvSpPr>
          <p:cNvPr id="4" name="TextBox 3"/>
          <p:cNvSpPr txBox="1"/>
          <p:nvPr/>
        </p:nvSpPr>
        <p:spPr>
          <a:xfrm>
            <a:off x="395536" y="2708920"/>
            <a:ext cx="8496944" cy="830997"/>
          </a:xfrm>
          <a:prstGeom prst="rect">
            <a:avLst/>
          </a:prstGeom>
          <a:noFill/>
        </p:spPr>
        <p:txBody>
          <a:bodyPr wrap="square" rtlCol="0">
            <a:spAutoFit/>
          </a:bodyPr>
          <a:lstStyle/>
          <a:p>
            <a:r>
              <a:rPr lang="it-IT" dirty="0"/>
              <a:t>If </a:t>
            </a:r>
            <a:r>
              <a:rPr lang="it-IT" b="1" dirty="0"/>
              <a:t>E</a:t>
            </a:r>
            <a:r>
              <a:rPr lang="it-IT" dirty="0"/>
              <a:t> and </a:t>
            </a:r>
            <a:r>
              <a:rPr lang="it-IT" b="1" dirty="0"/>
              <a:t>B</a:t>
            </a:r>
            <a:r>
              <a:rPr lang="it-IT" dirty="0"/>
              <a:t>=</a:t>
            </a:r>
            <a:r>
              <a:rPr lang="it-IT" b="1" dirty="0"/>
              <a:t>k</a:t>
            </a:r>
            <a:r>
              <a:rPr lang="it-IT" dirty="0"/>
              <a:t>x</a:t>
            </a:r>
            <a:r>
              <a:rPr lang="it-IT" b="1" dirty="0"/>
              <a:t>E</a:t>
            </a:r>
            <a:r>
              <a:rPr lang="it-IT" dirty="0"/>
              <a:t> are electric and magnetic field of</a:t>
            </a:r>
          </a:p>
          <a:p>
            <a:r>
              <a:rPr lang="it-IT" dirty="0"/>
              <a:t>the incoming laser,</a:t>
            </a:r>
            <a:endParaRPr lang="en-US" dirty="0"/>
          </a:p>
        </p:txBody>
      </p:sp>
      <p:graphicFrame>
        <p:nvGraphicFramePr>
          <p:cNvPr id="5" name="Object 4"/>
          <p:cNvGraphicFramePr>
            <a:graphicFrameLocks noChangeAspect="1"/>
          </p:cNvGraphicFramePr>
          <p:nvPr/>
        </p:nvGraphicFramePr>
        <p:xfrm>
          <a:off x="755576" y="4251300"/>
          <a:ext cx="6475412" cy="977900"/>
        </p:xfrm>
        <a:graphic>
          <a:graphicData uri="http://schemas.openxmlformats.org/presentationml/2006/ole">
            <mc:AlternateContent xmlns:mc="http://schemas.openxmlformats.org/markup-compatibility/2006">
              <mc:Choice xmlns:v="urn:schemas-microsoft-com:vml" Requires="v">
                <p:oleObj spid="_x0000_s1206781" name="Equation" r:id="rId5" imgW="2781000" imgH="419040" progId="Equation.3">
                  <p:embed/>
                </p:oleObj>
              </mc:Choice>
              <mc:Fallback>
                <p:oleObj name="Equation" r:id="rId5" imgW="2781000" imgH="419040" progId="Equation.3">
                  <p:embed/>
                  <p:pic>
                    <p:nvPicPr>
                      <p:cNvPr id="0" name=""/>
                      <p:cNvPicPr/>
                      <p:nvPr/>
                    </p:nvPicPr>
                    <p:blipFill>
                      <a:blip r:embed="rId6"/>
                      <a:stretch>
                        <a:fillRect/>
                      </a:stretch>
                    </p:blipFill>
                    <p:spPr>
                      <a:xfrm>
                        <a:off x="755576" y="4251300"/>
                        <a:ext cx="6475412" cy="977900"/>
                      </a:xfrm>
                      <a:prstGeom prst="rect">
                        <a:avLst/>
                      </a:prstGeom>
                    </p:spPr>
                  </p:pic>
                </p:oleObj>
              </mc:Fallback>
            </mc:AlternateContent>
          </a:graphicData>
        </a:graphic>
      </p:graphicFrame>
      <p:sp>
        <p:nvSpPr>
          <p:cNvPr id="7" name="Oval 6"/>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8" name="Text Box 6"/>
          <p:cNvSpPr txBox="1">
            <a:spLocks noChangeArrowheads="1"/>
          </p:cNvSpPr>
          <p:nvPr/>
        </p:nvSpPr>
        <p:spPr bwMode="auto">
          <a:xfrm>
            <a:off x="6084168" y="6426729"/>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Tree>
    <p:extLst>
      <p:ext uri="{BB962C8B-B14F-4D97-AF65-F5344CB8AC3E}">
        <p14:creationId xmlns:p14="http://schemas.microsoft.com/office/powerpoint/2010/main" val="1214911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5"/>
          <p:cNvGraphicFramePr>
            <a:graphicFrameLocks noChangeAspect="1"/>
          </p:cNvGraphicFramePr>
          <p:nvPr/>
        </p:nvGraphicFramePr>
        <p:xfrm>
          <a:off x="467544" y="1772816"/>
          <a:ext cx="6067840" cy="1266626"/>
        </p:xfrm>
        <a:graphic>
          <a:graphicData uri="http://schemas.openxmlformats.org/presentationml/2006/ole">
            <mc:AlternateContent xmlns:mc="http://schemas.openxmlformats.org/markup-compatibility/2006">
              <mc:Choice xmlns:v="urn:schemas-microsoft-com:vml" Requires="v">
                <p:oleObj spid="_x0000_s1592515" name="Equazione" r:id="rId3" imgW="2552400" imgH="533160" progId="Equation.3">
                  <p:embed/>
                </p:oleObj>
              </mc:Choice>
              <mc:Fallback>
                <p:oleObj name="Equazione" r:id="rId3" imgW="2552400" imgH="533160" progId="Equation.3">
                  <p:embed/>
                  <p:pic>
                    <p:nvPicPr>
                      <p:cNvPr id="0" name=""/>
                      <p:cNvPicPr>
                        <a:picLocks noChangeAspect="1" noChangeArrowheads="1"/>
                      </p:cNvPicPr>
                      <p:nvPr/>
                    </p:nvPicPr>
                    <p:blipFill>
                      <a:blip r:embed="rId4"/>
                      <a:srcRect/>
                      <a:stretch>
                        <a:fillRect/>
                      </a:stretch>
                    </p:blipFill>
                    <p:spPr bwMode="auto">
                      <a:xfrm>
                        <a:off x="467544" y="1772816"/>
                        <a:ext cx="6067840" cy="1266626"/>
                      </a:xfrm>
                      <a:prstGeom prst="rect">
                        <a:avLst/>
                      </a:prstGeom>
                      <a:noFill/>
                    </p:spPr>
                  </p:pic>
                </p:oleObj>
              </mc:Fallback>
            </mc:AlternateContent>
          </a:graphicData>
        </a:graphic>
      </p:graphicFrame>
      <p:graphicFrame>
        <p:nvGraphicFramePr>
          <p:cNvPr id="3" name="Oggetto 7"/>
          <p:cNvGraphicFramePr>
            <a:graphicFrameLocks noChangeAspect="1"/>
          </p:cNvGraphicFramePr>
          <p:nvPr/>
        </p:nvGraphicFramePr>
        <p:xfrm>
          <a:off x="6660232" y="1988840"/>
          <a:ext cx="1277937" cy="884237"/>
        </p:xfrm>
        <a:graphic>
          <a:graphicData uri="http://schemas.openxmlformats.org/presentationml/2006/ole">
            <mc:AlternateContent xmlns:mc="http://schemas.openxmlformats.org/markup-compatibility/2006">
              <mc:Choice xmlns:v="urn:schemas-microsoft-com:vml" Requires="v">
                <p:oleObj spid="_x0000_s1592516" name="Equazione" r:id="rId5" imgW="545760" imgH="380880" progId="Equation.3">
                  <p:embed/>
                </p:oleObj>
              </mc:Choice>
              <mc:Fallback>
                <p:oleObj name="Equazione" r:id="rId5" imgW="545760" imgH="380880" progId="Equation.3">
                  <p:embed/>
                  <p:pic>
                    <p:nvPicPr>
                      <p:cNvPr id="0" name=""/>
                      <p:cNvPicPr>
                        <a:picLocks noChangeAspect="1" noChangeArrowheads="1"/>
                      </p:cNvPicPr>
                      <p:nvPr/>
                    </p:nvPicPr>
                    <p:blipFill>
                      <a:blip r:embed="rId6"/>
                      <a:srcRect/>
                      <a:stretch>
                        <a:fillRect/>
                      </a:stretch>
                    </p:blipFill>
                    <p:spPr bwMode="auto">
                      <a:xfrm>
                        <a:off x="6660232" y="1988840"/>
                        <a:ext cx="1277937" cy="884237"/>
                      </a:xfrm>
                      <a:prstGeom prst="rect">
                        <a:avLst/>
                      </a:prstGeom>
                      <a:noFill/>
                    </p:spPr>
                  </p:pic>
                </p:oleObj>
              </mc:Fallback>
            </mc:AlternateContent>
          </a:graphicData>
        </a:graphic>
      </p:graphicFrame>
      <p:sp>
        <p:nvSpPr>
          <p:cNvPr id="4" name="CasellaDiTesto 1"/>
          <p:cNvSpPr txBox="1"/>
          <p:nvPr/>
        </p:nvSpPr>
        <p:spPr>
          <a:xfrm>
            <a:off x="1475656" y="332656"/>
            <a:ext cx="5992281" cy="523220"/>
          </a:xfrm>
          <a:prstGeom prst="rect">
            <a:avLst/>
          </a:prstGeom>
          <a:noFill/>
        </p:spPr>
        <p:txBody>
          <a:bodyPr wrap="none" rtlCol="0">
            <a:spAutoFit/>
          </a:bodyPr>
          <a:lstStyle/>
          <a:p>
            <a:r>
              <a:rPr lang="it-IT" sz="2800" b="1" dirty="0" err="1">
                <a:latin typeface="Times New Roman" pitchFamily="18" charset="0"/>
                <a:cs typeface="Times New Roman" pitchFamily="18" charset="0"/>
              </a:rPr>
              <a:t>Classical</a:t>
            </a:r>
            <a:r>
              <a:rPr lang="it-IT" sz="2800" b="1" dirty="0">
                <a:latin typeface="Times New Roman" pitchFamily="18" charset="0"/>
                <a:cs typeface="Times New Roman" pitchFamily="18" charset="0"/>
              </a:rPr>
              <a:t> double </a:t>
            </a:r>
            <a:r>
              <a:rPr lang="it-IT" sz="2800" b="1" dirty="0" err="1">
                <a:latin typeface="Times New Roman" pitchFamily="18" charset="0"/>
                <a:cs typeface="Times New Roman" pitchFamily="18" charset="0"/>
              </a:rPr>
              <a:t>differential</a:t>
            </a:r>
            <a:r>
              <a:rPr lang="it-IT" sz="2800" b="1" dirty="0">
                <a:latin typeface="Times New Roman" pitchFamily="18" charset="0"/>
                <a:cs typeface="Times New Roman" pitchFamily="18" charset="0"/>
              </a:rPr>
              <a:t> </a:t>
            </a:r>
            <a:r>
              <a:rPr lang="it-IT" sz="2800" b="1" dirty="0" err="1">
                <a:latin typeface="Times New Roman" pitchFamily="18" charset="0"/>
                <a:cs typeface="Times New Roman" pitchFamily="18" charset="0"/>
              </a:rPr>
              <a:t>spectrum</a:t>
            </a:r>
            <a:endParaRPr lang="it-IT" sz="2800" b="1" dirty="0">
              <a:latin typeface="Times New Roman" pitchFamily="18" charset="0"/>
              <a:cs typeface="Times New Roman" pitchFamily="18" charset="0"/>
            </a:endParaRPr>
          </a:p>
        </p:txBody>
      </p:sp>
      <p:graphicFrame>
        <p:nvGraphicFramePr>
          <p:cNvPr id="5" name="Oggetto 10"/>
          <p:cNvGraphicFramePr>
            <a:graphicFrameLocks noChangeAspect="1"/>
          </p:cNvGraphicFramePr>
          <p:nvPr/>
        </p:nvGraphicFramePr>
        <p:xfrm>
          <a:off x="2627784" y="3717032"/>
          <a:ext cx="3121025" cy="1003300"/>
        </p:xfrm>
        <a:graphic>
          <a:graphicData uri="http://schemas.openxmlformats.org/presentationml/2006/ole">
            <mc:AlternateContent xmlns:mc="http://schemas.openxmlformats.org/markup-compatibility/2006">
              <mc:Choice xmlns:v="urn:schemas-microsoft-com:vml" Requires="v">
                <p:oleObj spid="_x0000_s1592517" name="Equation" r:id="rId7" imgW="1333440" imgH="431640" progId="Equation.3">
                  <p:embed/>
                </p:oleObj>
              </mc:Choice>
              <mc:Fallback>
                <p:oleObj name="Equation" r:id="rId7" imgW="1333440" imgH="431640" progId="Equation.3">
                  <p:embed/>
                  <p:pic>
                    <p:nvPicPr>
                      <p:cNvPr id="0" name=""/>
                      <p:cNvPicPr>
                        <a:picLocks noChangeAspect="1" noChangeArrowheads="1"/>
                      </p:cNvPicPr>
                      <p:nvPr/>
                    </p:nvPicPr>
                    <p:blipFill>
                      <a:blip r:embed="rId8"/>
                      <a:srcRect/>
                      <a:stretch>
                        <a:fillRect/>
                      </a:stretch>
                    </p:blipFill>
                    <p:spPr bwMode="auto">
                      <a:xfrm>
                        <a:off x="2627784" y="3717032"/>
                        <a:ext cx="3121025"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CasellaDiTesto 11"/>
          <p:cNvSpPr txBox="1"/>
          <p:nvPr/>
        </p:nvSpPr>
        <p:spPr>
          <a:xfrm>
            <a:off x="2843808" y="3212976"/>
            <a:ext cx="2528449" cy="400110"/>
          </a:xfrm>
          <a:prstGeom prst="rect">
            <a:avLst/>
          </a:prstGeom>
          <a:noFill/>
        </p:spPr>
        <p:txBody>
          <a:bodyPr wrap="none" rtlCol="0">
            <a:spAutoFit/>
          </a:bodyPr>
          <a:lstStyle/>
          <a:p>
            <a:r>
              <a:rPr lang="it-IT" sz="2000" b="1" dirty="0">
                <a:solidFill>
                  <a:srgbClr val="00B050"/>
                </a:solidFill>
                <a:latin typeface="Times New Roman" pitchFamily="18" charset="0"/>
                <a:cs typeface="Times New Roman" pitchFamily="18" charset="0"/>
              </a:rPr>
              <a:t>And for </a:t>
            </a:r>
            <a:r>
              <a:rPr lang="it-IT" sz="2000" b="1" dirty="0" err="1">
                <a:solidFill>
                  <a:srgbClr val="00B050"/>
                </a:solidFill>
                <a:latin typeface="Times New Roman" pitchFamily="18" charset="0"/>
                <a:cs typeface="Times New Roman" pitchFamily="18" charset="0"/>
              </a:rPr>
              <a:t>all</a:t>
            </a:r>
            <a:r>
              <a:rPr lang="it-IT" sz="2000" b="1" dirty="0">
                <a:solidFill>
                  <a:srgbClr val="00B050"/>
                </a:solidFill>
                <a:latin typeface="Times New Roman" pitchFamily="18" charset="0"/>
                <a:cs typeface="Times New Roman" pitchFamily="18" charset="0"/>
              </a:rPr>
              <a:t> the </a:t>
            </a:r>
            <a:r>
              <a:rPr lang="it-IT" sz="2000" b="1" dirty="0" err="1">
                <a:solidFill>
                  <a:srgbClr val="00B050"/>
                </a:solidFill>
                <a:latin typeface="Times New Roman" pitchFamily="18" charset="0"/>
                <a:cs typeface="Times New Roman" pitchFamily="18" charset="0"/>
              </a:rPr>
              <a:t>beam</a:t>
            </a:r>
            <a:r>
              <a:rPr lang="it-IT" sz="2000" b="1" dirty="0">
                <a:solidFill>
                  <a:srgbClr val="00B050"/>
                </a:solidFill>
                <a:latin typeface="Times New Roman" pitchFamily="18" charset="0"/>
                <a:cs typeface="Times New Roman" pitchFamily="18" charset="0"/>
              </a:rPr>
              <a:t>:</a:t>
            </a:r>
          </a:p>
        </p:txBody>
      </p:sp>
      <p:sp>
        <p:nvSpPr>
          <p:cNvPr id="7" name="Rectangle 6"/>
          <p:cNvSpPr/>
          <p:nvPr/>
        </p:nvSpPr>
        <p:spPr>
          <a:xfrm>
            <a:off x="971600" y="1052736"/>
            <a:ext cx="7128792" cy="461665"/>
          </a:xfrm>
          <a:prstGeom prst="rect">
            <a:avLst/>
          </a:prstGeom>
        </p:spPr>
        <p:txBody>
          <a:bodyPr wrap="square">
            <a:spAutoFit/>
          </a:bodyPr>
          <a:lstStyle/>
          <a:p>
            <a:r>
              <a:rPr lang="en-GB" dirty="0">
                <a:latin typeface="Times New Roman"/>
                <a:ea typeface="Times New Roman"/>
              </a:rPr>
              <a:t>The double differential spectrum for </a:t>
            </a:r>
            <a:r>
              <a:rPr lang="en-GB" b="1" dirty="0">
                <a:solidFill>
                  <a:srgbClr val="FF0000"/>
                </a:solidFill>
                <a:latin typeface="Times New Roman"/>
                <a:ea typeface="Times New Roman"/>
              </a:rPr>
              <a:t>one electron </a:t>
            </a:r>
            <a:r>
              <a:rPr lang="en-GB" dirty="0">
                <a:latin typeface="Times New Roman"/>
                <a:ea typeface="Times New Roman"/>
              </a:rPr>
              <a:t>is: </a:t>
            </a:r>
            <a:endParaRPr lang="it-IT" dirty="0"/>
          </a:p>
        </p:txBody>
      </p:sp>
      <p:graphicFrame>
        <p:nvGraphicFramePr>
          <p:cNvPr id="9" name="Object 11"/>
          <p:cNvGraphicFramePr>
            <a:graphicFrameLocks noChangeAspect="1"/>
          </p:cNvGraphicFramePr>
          <p:nvPr/>
        </p:nvGraphicFramePr>
        <p:xfrm>
          <a:off x="2457450" y="4797152"/>
          <a:ext cx="5715000" cy="973138"/>
        </p:xfrm>
        <a:graphic>
          <a:graphicData uri="http://schemas.openxmlformats.org/presentationml/2006/ole">
            <mc:AlternateContent xmlns:mc="http://schemas.openxmlformats.org/markup-compatibility/2006">
              <mc:Choice xmlns:v="urn:schemas-microsoft-com:vml" Requires="v">
                <p:oleObj spid="_x0000_s1592518" name="Equation" r:id="rId9" imgW="2286000" imgH="457200" progId="Equation.3">
                  <p:embed/>
                </p:oleObj>
              </mc:Choice>
              <mc:Fallback>
                <p:oleObj name="Equation" r:id="rId9" imgW="2286000" imgH="457200" progId="Equation.3">
                  <p:embed/>
                  <p:pic>
                    <p:nvPicPr>
                      <p:cNvPr id="0" name=""/>
                      <p:cNvPicPr>
                        <a:picLocks noChangeAspect="1" noChangeArrowheads="1"/>
                      </p:cNvPicPr>
                      <p:nvPr/>
                    </p:nvPicPr>
                    <p:blipFill>
                      <a:blip r:embed="rId10">
                        <a:alphaModFix amt="50000"/>
                        <a:extLst>
                          <a:ext uri="{28A0092B-C50C-407E-A947-70E740481C1C}">
                            <a14:useLocalDpi xmlns:a14="http://schemas.microsoft.com/office/drawing/2010/main" val="0"/>
                          </a:ext>
                        </a:extLst>
                      </a:blip>
                      <a:srcRect/>
                      <a:stretch>
                        <a:fillRect/>
                      </a:stretch>
                    </p:blipFill>
                    <p:spPr bwMode="auto">
                      <a:xfrm>
                        <a:off x="2457450" y="4797152"/>
                        <a:ext cx="5715000" cy="973138"/>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 name="Object 12"/>
          <p:cNvGraphicFramePr>
            <a:graphicFrameLocks noChangeAspect="1"/>
          </p:cNvGraphicFramePr>
          <p:nvPr/>
        </p:nvGraphicFramePr>
        <p:xfrm>
          <a:off x="998538" y="5110163"/>
          <a:ext cx="1270000" cy="406400"/>
        </p:xfrm>
        <a:graphic>
          <a:graphicData uri="http://schemas.openxmlformats.org/presentationml/2006/ole">
            <mc:AlternateContent xmlns:mc="http://schemas.openxmlformats.org/markup-compatibility/2006">
              <mc:Choice xmlns:v="urn:schemas-microsoft-com:vml" Requires="v">
                <p:oleObj spid="_x0000_s1592519" name="Equation" r:id="rId11" imgW="507960" imgH="190440" progId="Equation.3">
                  <p:embed/>
                </p:oleObj>
              </mc:Choice>
              <mc:Fallback>
                <p:oleObj name="Equation" r:id="rId11" imgW="507960" imgH="190440" progId="Equation.3">
                  <p:embed/>
                  <p:pic>
                    <p:nvPicPr>
                      <p:cNvPr id="0" name=""/>
                      <p:cNvPicPr>
                        <a:picLocks noChangeAspect="1" noChangeArrowheads="1"/>
                      </p:cNvPicPr>
                      <p:nvPr/>
                    </p:nvPicPr>
                    <p:blipFill>
                      <a:blip r:embed="rId12">
                        <a:alphaModFix amt="50000"/>
                        <a:extLst>
                          <a:ext uri="{28A0092B-C50C-407E-A947-70E740481C1C}">
                            <a14:useLocalDpi xmlns:a14="http://schemas.microsoft.com/office/drawing/2010/main" val="0"/>
                          </a:ext>
                        </a:extLst>
                      </a:blip>
                      <a:srcRect/>
                      <a:stretch>
                        <a:fillRect/>
                      </a:stretch>
                    </p:blipFill>
                    <p:spPr bwMode="auto">
                      <a:xfrm>
                        <a:off x="998538" y="5110163"/>
                        <a:ext cx="1270000" cy="406400"/>
                      </a:xfrm>
                      <a:prstGeom prst="rect">
                        <a:avLst/>
                      </a:prstGeom>
                      <a:solidFill>
                        <a:srgbClr val="FF6600">
                          <a:alpha val="50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Text Box 12"/>
          <p:cNvSpPr txBox="1">
            <a:spLocks noChangeArrowheads="1"/>
          </p:cNvSpPr>
          <p:nvPr/>
        </p:nvSpPr>
        <p:spPr bwMode="auto">
          <a:xfrm>
            <a:off x="107504" y="5890046"/>
            <a:ext cx="8856984" cy="707886"/>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it-IT" sz="2000"/>
              <a:t>Full treatement of linear and nonlin. TS for a plane-wave laser pulse with analytical expression of the distributions in  </a:t>
            </a:r>
            <a:r>
              <a:rPr lang="it-IT" sz="2000" b="1" i="1"/>
              <a:t>P. Tomassini et al</a:t>
            </a:r>
            <a:r>
              <a:rPr lang="it-IT" sz="2000"/>
              <a:t>., Appl. Phys. B </a:t>
            </a:r>
            <a:r>
              <a:rPr lang="it-IT" sz="2000" b="1"/>
              <a:t>80</a:t>
            </a:r>
            <a:r>
              <a:rPr lang="it-IT" sz="2000"/>
              <a:t>, 419 (2005).</a:t>
            </a:r>
          </a:p>
        </p:txBody>
      </p:sp>
      <p:sp>
        <p:nvSpPr>
          <p:cNvPr id="12" name="Oval 11"/>
          <p:cNvSpPr/>
          <p:nvPr/>
        </p:nvSpPr>
        <p:spPr bwMode="auto">
          <a:xfrm>
            <a:off x="8382249" y="4937282"/>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7359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2020</a:t>
            </a:r>
            <a:endParaRPr lang="en-US" sz="1400"/>
          </a:p>
        </p:txBody>
      </p:sp>
      <p:pic>
        <p:nvPicPr>
          <p:cNvPr id="12083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Object 11"/>
          <p:cNvGraphicFramePr>
            <a:graphicFrameLocks noChangeAspect="1"/>
          </p:cNvGraphicFramePr>
          <p:nvPr/>
        </p:nvGraphicFramePr>
        <p:xfrm>
          <a:off x="2555776" y="1124744"/>
          <a:ext cx="5715000" cy="973138"/>
        </p:xfrm>
        <a:graphic>
          <a:graphicData uri="http://schemas.openxmlformats.org/presentationml/2006/ole">
            <mc:AlternateContent xmlns:mc="http://schemas.openxmlformats.org/markup-compatibility/2006">
              <mc:Choice xmlns:v="urn:schemas-microsoft-com:vml" Requires="v">
                <p:oleObj spid="_x0000_s1209302" name="Equation" r:id="rId4" imgW="2286000" imgH="457200" progId="Equation.3">
                  <p:embed/>
                </p:oleObj>
              </mc:Choice>
              <mc:Fallback>
                <p:oleObj name="Equation" r:id="rId4" imgW="2286000" imgH="457200" progId="Equation.3">
                  <p:embed/>
                  <p:pic>
                    <p:nvPicPr>
                      <p:cNvPr id="0" name=""/>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2555776" y="1124744"/>
                        <a:ext cx="5715000" cy="973138"/>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12"/>
          <p:cNvGraphicFramePr>
            <a:graphicFrameLocks noChangeAspect="1"/>
          </p:cNvGraphicFramePr>
          <p:nvPr/>
        </p:nvGraphicFramePr>
        <p:xfrm>
          <a:off x="1096864" y="1437755"/>
          <a:ext cx="1270000" cy="406400"/>
        </p:xfrm>
        <a:graphic>
          <a:graphicData uri="http://schemas.openxmlformats.org/presentationml/2006/ole">
            <mc:AlternateContent xmlns:mc="http://schemas.openxmlformats.org/markup-compatibility/2006">
              <mc:Choice xmlns:v="urn:schemas-microsoft-com:vml" Requires="v">
                <p:oleObj spid="_x0000_s1209303" name="Equation" r:id="rId6" imgW="507960" imgH="190440" progId="Equation.3">
                  <p:embed/>
                </p:oleObj>
              </mc:Choice>
              <mc:Fallback>
                <p:oleObj name="Equation" r:id="rId6" imgW="507960" imgH="190440" progId="Equation.3">
                  <p:embed/>
                  <p:pic>
                    <p:nvPicPr>
                      <p:cNvPr id="0" name=""/>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1096864" y="1437755"/>
                        <a:ext cx="1270000" cy="406400"/>
                      </a:xfrm>
                      <a:prstGeom prst="rect">
                        <a:avLst/>
                      </a:prstGeom>
                      <a:solidFill>
                        <a:srgbClr val="FF6600">
                          <a:alpha val="50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6"/>
          <p:cNvGraphicFramePr>
            <a:graphicFrameLocks noChangeAspect="1"/>
          </p:cNvGraphicFramePr>
          <p:nvPr/>
        </p:nvGraphicFramePr>
        <p:xfrm>
          <a:off x="1907704" y="2348880"/>
          <a:ext cx="2471737" cy="914400"/>
        </p:xfrm>
        <a:graphic>
          <a:graphicData uri="http://schemas.openxmlformats.org/presentationml/2006/ole">
            <mc:AlternateContent xmlns:mc="http://schemas.openxmlformats.org/markup-compatibility/2006">
              <mc:Choice xmlns:v="urn:schemas-microsoft-com:vml" Requires="v">
                <p:oleObj spid="_x0000_s1209304" name="Equation" r:id="rId8" imgW="1270000" imgH="469900" progId="Equation.3">
                  <p:embed/>
                </p:oleObj>
              </mc:Choice>
              <mc:Fallback>
                <p:oleObj name="Equation" r:id="rId8" imgW="12700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2348880"/>
                        <a:ext cx="2471737" cy="9144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3" name="Immagine 2" descr="Untitled.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5656" y="3474528"/>
            <a:ext cx="7010697" cy="890576"/>
          </a:xfrm>
          <a:prstGeom prst="rect">
            <a:avLst/>
          </a:prstGeom>
        </p:spPr>
      </p:pic>
      <p:sp>
        <p:nvSpPr>
          <p:cNvPr id="7" name="Ovale 6"/>
          <p:cNvSpPr/>
          <p:nvPr/>
        </p:nvSpPr>
        <p:spPr bwMode="auto">
          <a:xfrm>
            <a:off x="4644008" y="908720"/>
            <a:ext cx="1080120" cy="1368152"/>
          </a:xfrm>
          <a:prstGeom prst="ellipse">
            <a:avLst/>
          </a:prstGeom>
          <a:solidFill>
            <a:srgbClr val="FFFF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aphicFrame>
        <p:nvGraphicFramePr>
          <p:cNvPr id="20" name="Object 6"/>
          <p:cNvGraphicFramePr>
            <a:graphicFrameLocks noChangeAspect="1"/>
          </p:cNvGraphicFramePr>
          <p:nvPr/>
        </p:nvGraphicFramePr>
        <p:xfrm>
          <a:off x="4205288" y="4689475"/>
          <a:ext cx="1333500" cy="839788"/>
        </p:xfrm>
        <a:graphic>
          <a:graphicData uri="http://schemas.openxmlformats.org/presentationml/2006/ole">
            <mc:AlternateContent xmlns:mc="http://schemas.openxmlformats.org/markup-compatibility/2006">
              <mc:Choice xmlns:v="urn:schemas-microsoft-com:vml" Requires="v">
                <p:oleObj spid="_x0000_s1209305" name="Equation" r:id="rId11" imgW="685800" imgH="431800" progId="Equation.3">
                  <p:embed/>
                </p:oleObj>
              </mc:Choice>
              <mc:Fallback>
                <p:oleObj name="Equation" r:id="rId11" imgW="685800" imgH="431800" progId="Equation.3">
                  <p:embed/>
                  <p:pic>
                    <p:nvPicPr>
                      <p:cNvPr id="0" name=""/>
                      <p:cNvPicPr>
                        <a:picLocks noChangeAspect="1" noChangeArrowheads="1"/>
                      </p:cNvPicPr>
                      <p:nvPr/>
                    </p:nvPicPr>
                    <p:blipFill>
                      <a:blip r:embed="rId12"/>
                      <a:srcRect/>
                      <a:stretch>
                        <a:fillRect/>
                      </a:stretch>
                    </p:blipFill>
                    <p:spPr bwMode="auto">
                      <a:xfrm>
                        <a:off x="4205288" y="4689475"/>
                        <a:ext cx="1333500" cy="839788"/>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cxnSp>
        <p:nvCxnSpPr>
          <p:cNvPr id="19" name="Connettore 2 18"/>
          <p:cNvCxnSpPr/>
          <p:nvPr/>
        </p:nvCxnSpPr>
        <p:spPr bwMode="auto">
          <a:xfrm flipH="1">
            <a:off x="4716016" y="2204864"/>
            <a:ext cx="144016" cy="23762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Oval 10"/>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127618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ata 1"/>
          <p:cNvSpPr/>
          <p:nvPr/>
        </p:nvSpPr>
        <p:spPr>
          <a:xfrm rot="5400000" flipV="1">
            <a:off x="1988497" y="3083077"/>
            <a:ext cx="1566173" cy="133679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79512" y="1934060"/>
            <a:ext cx="4230470" cy="2841966"/>
          </a:xfrm>
          <a:prstGeom prst="rect">
            <a:avLst/>
          </a:prstGeom>
        </p:spPr>
      </p:pic>
      <p:cxnSp>
        <p:nvCxnSpPr>
          <p:cNvPr id="3" name="Straight Arrow Connector 2"/>
          <p:cNvCxnSpPr/>
          <p:nvPr/>
        </p:nvCxnSpPr>
        <p:spPr>
          <a:xfrm flipH="1" flipV="1">
            <a:off x="2227572" y="2968387"/>
            <a:ext cx="852554" cy="1928372"/>
          </a:xfrm>
          <a:prstGeom prst="straightConnector1">
            <a:avLst/>
          </a:prstGeom>
          <a:ln>
            <a:solidFill>
              <a:srgbClr val="EAACC4"/>
            </a:solidFill>
            <a:tailEnd type="triangle"/>
          </a:ln>
        </p:spPr>
        <p:style>
          <a:lnRef idx="2">
            <a:schemeClr val="accent2"/>
          </a:lnRef>
          <a:fillRef idx="0">
            <a:schemeClr val="accent2"/>
          </a:fillRef>
          <a:effectRef idx="1">
            <a:schemeClr val="accent2"/>
          </a:effectRef>
          <a:fontRef idx="minor">
            <a:schemeClr val="tx1"/>
          </a:fontRef>
        </p:style>
      </p:cxnSp>
      <p:cxnSp>
        <p:nvCxnSpPr>
          <p:cNvPr id="4" name="Straight Arrow Connector 3"/>
          <p:cNvCxnSpPr/>
          <p:nvPr/>
        </p:nvCxnSpPr>
        <p:spPr>
          <a:xfrm flipH="1" flipV="1">
            <a:off x="1965737" y="3316720"/>
            <a:ext cx="1114390" cy="1580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2794370" y="3866270"/>
            <a:ext cx="276038" cy="300082"/>
          </a:xfrm>
          <a:prstGeom prst="rect">
            <a:avLst/>
          </a:prstGeom>
          <a:noFill/>
        </p:spPr>
        <p:txBody>
          <a:bodyPr wrap="none" rtlCol="0">
            <a:spAutoFit/>
          </a:bodyPr>
          <a:lstStyle/>
          <a:p>
            <a:r>
              <a:rPr lang="it-IT" sz="1350" u="sng" dirty="0"/>
              <a:t>n</a:t>
            </a:r>
            <a:endParaRPr lang="en-US" sz="1350" u="sng" dirty="0"/>
          </a:p>
        </p:txBody>
      </p:sp>
      <p:sp>
        <p:nvSpPr>
          <p:cNvPr id="6" name="TextBox 5"/>
          <p:cNvSpPr txBox="1"/>
          <p:nvPr/>
        </p:nvSpPr>
        <p:spPr>
          <a:xfrm>
            <a:off x="2227572" y="4183910"/>
            <a:ext cx="314445" cy="300082"/>
          </a:xfrm>
          <a:prstGeom prst="rect">
            <a:avLst/>
          </a:prstGeom>
          <a:noFill/>
        </p:spPr>
        <p:txBody>
          <a:bodyPr wrap="none" rtlCol="0">
            <a:spAutoFit/>
          </a:bodyPr>
          <a:lstStyle/>
          <a:p>
            <a:r>
              <a:rPr lang="it-IT" sz="1350" u="sng" dirty="0"/>
              <a:t>e</a:t>
            </a:r>
            <a:r>
              <a:rPr lang="it-IT" sz="1350" baseline="-25000" dirty="0"/>
              <a:t>z</a:t>
            </a:r>
            <a:endParaRPr lang="en-US" sz="1350" baseline="-25000" dirty="0"/>
          </a:p>
        </p:txBody>
      </p:sp>
      <p:graphicFrame>
        <p:nvGraphicFramePr>
          <p:cNvPr id="15" name="Object 14"/>
          <p:cNvGraphicFramePr>
            <a:graphicFrameLocks noChangeAspect="1"/>
          </p:cNvGraphicFramePr>
          <p:nvPr/>
        </p:nvGraphicFramePr>
        <p:xfrm>
          <a:off x="4420545" y="2067885"/>
          <a:ext cx="3895871" cy="2721305"/>
        </p:xfrm>
        <a:graphic>
          <a:graphicData uri="http://schemas.openxmlformats.org/presentationml/2006/ole">
            <mc:AlternateContent xmlns:mc="http://schemas.openxmlformats.org/markup-compatibility/2006">
              <mc:Choice xmlns:v="urn:schemas-microsoft-com:vml" Requires="v">
                <p:oleObj spid="_x0000_s1209852" name="Graph" r:id="rId5" imgW="4154400" imgH="2901600" progId="Origin50.Graph">
                  <p:embed/>
                </p:oleObj>
              </mc:Choice>
              <mc:Fallback>
                <p:oleObj name="Graph" r:id="rId5" imgW="4154400" imgH="2901600" progId="Origin50.Graph">
                  <p:embed/>
                  <p:pic>
                    <p:nvPicPr>
                      <p:cNvPr id="0" name=""/>
                      <p:cNvPicPr/>
                      <p:nvPr/>
                    </p:nvPicPr>
                    <p:blipFill>
                      <a:blip r:embed="rId6"/>
                      <a:stretch>
                        <a:fillRect/>
                      </a:stretch>
                    </p:blipFill>
                    <p:spPr>
                      <a:xfrm>
                        <a:off x="4420545" y="2067885"/>
                        <a:ext cx="3895871" cy="2721305"/>
                      </a:xfrm>
                      <a:prstGeom prst="rect">
                        <a:avLst/>
                      </a:prstGeom>
                    </p:spPr>
                  </p:pic>
                </p:oleObj>
              </mc:Fallback>
            </mc:AlternateContent>
          </a:graphicData>
        </a:graphic>
      </p:graphicFrame>
      <p:sp>
        <p:nvSpPr>
          <p:cNvPr id="16" name="TextBox 15"/>
          <p:cNvSpPr txBox="1"/>
          <p:nvPr/>
        </p:nvSpPr>
        <p:spPr>
          <a:xfrm>
            <a:off x="1655676" y="1124744"/>
            <a:ext cx="5419176" cy="300082"/>
          </a:xfrm>
          <a:prstGeom prst="rect">
            <a:avLst/>
          </a:prstGeom>
          <a:noFill/>
        </p:spPr>
        <p:txBody>
          <a:bodyPr wrap="none" rtlCol="0">
            <a:spAutoFit/>
          </a:bodyPr>
          <a:lstStyle/>
          <a:p>
            <a:r>
              <a:rPr lang="it-IT" sz="1350" dirty="0">
                <a:latin typeface="Times New Roman" panose="02020603050405020304" pitchFamily="18" charset="0"/>
                <a:cs typeface="Times New Roman" panose="02020603050405020304" pitchFamily="18" charset="0"/>
              </a:rPr>
              <a:t>Total intensity and Stokes parameter |E</a:t>
            </a:r>
            <a:r>
              <a:rPr lang="it-IT" sz="1350" baseline="-25000" dirty="0">
                <a:latin typeface="Times New Roman" panose="02020603050405020304" pitchFamily="18" charset="0"/>
                <a:cs typeface="Times New Roman" panose="02020603050405020304" pitchFamily="18" charset="0"/>
              </a:rPr>
              <a:t>x</a:t>
            </a:r>
            <a:r>
              <a:rPr lang="it-IT" sz="1350" dirty="0">
                <a:latin typeface="Times New Roman" panose="02020603050405020304" pitchFamily="18" charset="0"/>
                <a:cs typeface="Times New Roman" panose="02020603050405020304" pitchFamily="18" charset="0"/>
              </a:rPr>
              <a:t>|</a:t>
            </a:r>
            <a:r>
              <a:rPr lang="it-IT" sz="1350" baseline="30000" dirty="0">
                <a:latin typeface="Times New Roman" panose="02020603050405020304" pitchFamily="18" charset="0"/>
                <a:cs typeface="Times New Roman" panose="02020603050405020304" pitchFamily="18" charset="0"/>
              </a:rPr>
              <a:t>2</a:t>
            </a:r>
            <a:r>
              <a:rPr lang="it-IT" sz="1350" dirty="0">
                <a:latin typeface="Times New Roman" panose="02020603050405020304" pitchFamily="18" charset="0"/>
                <a:cs typeface="Times New Roman" panose="02020603050405020304" pitchFamily="18" charset="0"/>
              </a:rPr>
              <a:t>-|E</a:t>
            </a:r>
            <a:r>
              <a:rPr lang="it-IT" sz="1350" baseline="-25000" dirty="0">
                <a:latin typeface="Times New Roman" panose="02020603050405020304" pitchFamily="18" charset="0"/>
                <a:cs typeface="Times New Roman" panose="02020603050405020304" pitchFamily="18" charset="0"/>
              </a:rPr>
              <a:t>y</a:t>
            </a:r>
            <a:r>
              <a:rPr lang="it-IT" sz="1350" dirty="0">
                <a:latin typeface="Times New Roman" panose="02020603050405020304" pitchFamily="18" charset="0"/>
                <a:cs typeface="Times New Roman" panose="02020603050405020304" pitchFamily="18" charset="0"/>
              </a:rPr>
              <a:t>|</a:t>
            </a:r>
            <a:r>
              <a:rPr lang="it-IT" sz="1350" baseline="30000" dirty="0">
                <a:latin typeface="Times New Roman" panose="02020603050405020304" pitchFamily="18" charset="0"/>
                <a:cs typeface="Times New Roman" panose="02020603050405020304" pitchFamily="18" charset="0"/>
              </a:rPr>
              <a:t>2</a:t>
            </a:r>
            <a:r>
              <a:rPr lang="it-IT" sz="1350" dirty="0">
                <a:latin typeface="Times New Roman" panose="02020603050405020304" pitchFamily="18" charset="0"/>
                <a:cs typeface="Times New Roman" panose="02020603050405020304" pitchFamily="18" charset="0"/>
              </a:rPr>
              <a:t> on the screen at 1 m, </a:t>
            </a:r>
            <a:r>
              <a:rPr lang="it-IT" sz="1350" dirty="0">
                <a:latin typeface="Symbol" panose="05050102010706020507" pitchFamily="18" charset="2"/>
              </a:rPr>
              <a:t>g</a:t>
            </a:r>
            <a:r>
              <a:rPr lang="it-IT" sz="1350" dirty="0"/>
              <a:t>=</a:t>
            </a:r>
            <a:r>
              <a:rPr lang="it-IT" sz="1350" dirty="0">
                <a:latin typeface="Times New Roman" panose="02020603050405020304" pitchFamily="18" charset="0"/>
                <a:cs typeface="Times New Roman" panose="02020603050405020304" pitchFamily="18" charset="0"/>
              </a:rPr>
              <a:t>1200</a:t>
            </a:r>
            <a:endParaRPr lang="en-US" sz="135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3417" t="39516" r="51624" b="41037"/>
          <a:stretch/>
        </p:blipFill>
        <p:spPr>
          <a:xfrm>
            <a:off x="4584484" y="2276872"/>
            <a:ext cx="2772308" cy="2376264"/>
          </a:xfrm>
          <a:prstGeom prst="rect">
            <a:avLst/>
          </a:prstGeom>
        </p:spPr>
      </p:pic>
      <p:graphicFrame>
        <p:nvGraphicFramePr>
          <p:cNvPr id="17" name="Object 16"/>
          <p:cNvGraphicFramePr>
            <a:graphicFrameLocks noChangeAspect="1"/>
          </p:cNvGraphicFramePr>
          <p:nvPr/>
        </p:nvGraphicFramePr>
        <p:xfrm>
          <a:off x="12856" y="1805925"/>
          <a:ext cx="4645922" cy="3245222"/>
        </p:xfrm>
        <a:graphic>
          <a:graphicData uri="http://schemas.openxmlformats.org/presentationml/2006/ole">
            <mc:AlternateContent xmlns:mc="http://schemas.openxmlformats.org/markup-compatibility/2006">
              <mc:Choice xmlns:v="urn:schemas-microsoft-com:vml" Requires="v">
                <p:oleObj spid="_x0000_s1209853" name="Graph" r:id="rId8" imgW="4154400" imgH="2901600" progId="Origin50.Graph">
                  <p:embed/>
                </p:oleObj>
              </mc:Choice>
              <mc:Fallback>
                <p:oleObj name="Graph" r:id="rId8" imgW="4154400" imgH="2901600" progId="Origin50.Graph">
                  <p:embed/>
                  <p:pic>
                    <p:nvPicPr>
                      <p:cNvPr id="0" name=""/>
                      <p:cNvPicPr/>
                      <p:nvPr/>
                    </p:nvPicPr>
                    <p:blipFill>
                      <a:blip r:embed="rId9"/>
                      <a:stretch>
                        <a:fillRect/>
                      </a:stretch>
                    </p:blipFill>
                    <p:spPr>
                      <a:xfrm>
                        <a:off x="12856" y="1805925"/>
                        <a:ext cx="4645922" cy="3245222"/>
                      </a:xfrm>
                      <a:prstGeom prst="rect">
                        <a:avLst/>
                      </a:prstGeom>
                    </p:spPr>
                  </p:pic>
                </p:oleObj>
              </mc:Fallback>
            </mc:AlternateContent>
          </a:graphicData>
        </a:graphic>
      </p:graphicFrame>
      <p:sp>
        <p:nvSpPr>
          <p:cNvPr id="12" name="Oval 11"/>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7" name="Date Placeholder 6"/>
          <p:cNvSpPr>
            <a:spLocks noGrp="1"/>
          </p:cNvSpPr>
          <p:nvPr>
            <p:ph type="dt" sz="half" idx="10"/>
          </p:nvPr>
        </p:nvSpPr>
        <p:spPr/>
        <p:txBody>
          <a:bodyPr/>
          <a:lstStyle/>
          <a:p>
            <a:pPr>
              <a:defRPr/>
            </a:pPr>
            <a:r>
              <a:rPr lang="it-IT"/>
              <a:t>ICS &amp; Photon Colliders - PhD School on Accel. Phys. - INFN/LaSapienza - February 2020</a:t>
            </a:r>
            <a:endParaRPr lang="en-US"/>
          </a:p>
        </p:txBody>
      </p:sp>
    </p:spTree>
    <p:extLst>
      <p:ext uri="{BB962C8B-B14F-4D97-AF65-F5344CB8AC3E}">
        <p14:creationId xmlns:p14="http://schemas.microsoft.com/office/powerpoint/2010/main" val="113925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6531"/>
            <a:ext cx="9144000" cy="5830821"/>
          </a:xfrm>
          <a:prstGeom prst="rect">
            <a:avLst/>
          </a:prstGeom>
        </p:spPr>
      </p:pic>
      <p:sp>
        <p:nvSpPr>
          <p:cNvPr id="5" name="Oval 4"/>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1562295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January 2019</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magine 1" descr="Untitled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3595"/>
            <a:ext cx="9144000" cy="6052810"/>
          </a:xfrm>
          <a:prstGeom prst="rect">
            <a:avLst/>
          </a:prstGeom>
        </p:spPr>
      </p:pic>
      <p:sp>
        <p:nvSpPr>
          <p:cNvPr id="5" name="Oval 4"/>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14454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offax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Rectangle 3"/>
          <p:cNvSpPr>
            <a:spLocks noGrp="1" noChangeArrowheads="1"/>
          </p:cNvSpPr>
          <p:nvPr>
            <p:ph type="body" sz="half" idx="2"/>
          </p:nvPr>
        </p:nvSpPr>
        <p:spPr>
          <a:xfrm>
            <a:off x="3276600" y="0"/>
            <a:ext cx="5867400" cy="1143000"/>
          </a:xfrm>
        </p:spPr>
        <p:txBody>
          <a:bodyPr/>
          <a:lstStyle/>
          <a:p>
            <a:pPr>
              <a:lnSpc>
                <a:spcPct val="90000"/>
              </a:lnSpc>
              <a:buFontTx/>
              <a:buNone/>
            </a:pPr>
            <a:r>
              <a:rPr lang="it-IT" sz="2000">
                <a:latin typeface="Times" charset="0"/>
                <a:ea typeface="ＭＳ Ｐゴシック" charset="0"/>
                <a:cs typeface="ＭＳ Ｐゴシック" charset="0"/>
              </a:rPr>
              <a:t>    </a:t>
            </a:r>
            <a:r>
              <a:rPr lang="it-IT" sz="2000" b="1">
                <a:latin typeface="Times" charset="0"/>
                <a:ea typeface="ＭＳ Ｐゴシック" charset="0"/>
                <a:cs typeface="ＭＳ Ｐゴシック" charset="0"/>
              </a:rPr>
              <a:t>Quasi</a:t>
            </a:r>
            <a:r>
              <a:rPr lang="it-IT" sz="2000">
                <a:latin typeface="Times" charset="0"/>
                <a:ea typeface="ＭＳ Ｐゴシック" charset="0"/>
                <a:cs typeface="ＭＳ Ｐゴシック" charset="0"/>
              </a:rPr>
              <a:t> head-on collision of a 5 MeV electron </a:t>
            </a:r>
          </a:p>
          <a:p>
            <a:pPr>
              <a:lnSpc>
                <a:spcPct val="90000"/>
              </a:lnSpc>
              <a:buFontTx/>
              <a:buNone/>
            </a:pPr>
            <a:r>
              <a:rPr lang="it-IT" sz="2000">
                <a:latin typeface="Times" charset="0"/>
                <a:ea typeface="ＭＳ Ｐゴシック" charset="0"/>
                <a:cs typeface="ＭＳ Ｐゴシック" charset="0"/>
              </a:rPr>
              <a:t>    (</a:t>
            </a:r>
            <a:r>
              <a:rPr lang="it-IT" sz="2000">
                <a:latin typeface="Symbol" charset="0"/>
                <a:ea typeface="ＭＳ Ｐゴシック" charset="0"/>
                <a:cs typeface="ＭＳ Ｐゴシック" charset="0"/>
              </a:rPr>
              <a:t>q</a:t>
            </a:r>
            <a:r>
              <a:rPr lang="it-IT" sz="2000" baseline="-25000">
                <a:latin typeface="Times" charset="0"/>
                <a:ea typeface="ＭＳ Ｐゴシック" charset="0"/>
                <a:cs typeface="ＭＳ Ｐゴシック" charset="0"/>
              </a:rPr>
              <a:t>e </a:t>
            </a:r>
            <a:r>
              <a:rPr lang="it-IT" sz="2000">
                <a:latin typeface="Times" charset="0"/>
                <a:ea typeface="ＭＳ Ｐゴシック" charset="0"/>
                <a:cs typeface="ＭＳ Ｐゴシック" charset="0"/>
              </a:rPr>
              <a:t>= 50 mrad, </a:t>
            </a:r>
            <a:r>
              <a:rPr lang="it-IT" sz="2000">
                <a:latin typeface="Symbol" charset="0"/>
                <a:ea typeface="ＭＳ Ｐゴシック" charset="0"/>
                <a:cs typeface="ＭＳ Ｐゴシック" charset="0"/>
              </a:rPr>
              <a:t>f</a:t>
            </a:r>
            <a:r>
              <a:rPr lang="it-IT" sz="2000" baseline="-25000">
                <a:latin typeface="Times" charset="0"/>
                <a:ea typeface="ＭＳ Ｐゴシック" charset="0"/>
                <a:cs typeface="ＭＳ Ｐゴシック" charset="0"/>
              </a:rPr>
              <a:t>e</a:t>
            </a:r>
            <a:r>
              <a:rPr lang="it-IT" sz="2000">
                <a:latin typeface="Times" charset="0"/>
                <a:ea typeface="ＭＳ Ｐゴシック" charset="0"/>
                <a:cs typeface="ＭＳ Ｐゴシック" charset="0"/>
              </a:rPr>
              <a:t> = </a:t>
            </a:r>
            <a:r>
              <a:rPr lang="it-IT" sz="2000">
                <a:latin typeface="Symbol" charset="0"/>
                <a:ea typeface="ＭＳ Ｐゴシック" charset="0"/>
                <a:cs typeface="ＭＳ Ｐゴシック" charset="0"/>
              </a:rPr>
              <a:t>p</a:t>
            </a:r>
            <a:r>
              <a:rPr lang="it-IT" sz="2000">
                <a:latin typeface="Times" charset="0"/>
                <a:ea typeface="ＭＳ Ｐゴシック" charset="0"/>
                <a:cs typeface="ＭＳ Ｐゴシック" charset="0"/>
              </a:rPr>
              <a:t>/2) on  a flat-top pulse of normalized ampliude a</a:t>
            </a:r>
            <a:r>
              <a:rPr lang="it-IT" sz="2000" baseline="-25000">
                <a:latin typeface="Times" charset="0"/>
                <a:ea typeface="ＭＳ Ｐゴシック" charset="0"/>
                <a:cs typeface="ＭＳ Ｐゴシック" charset="0"/>
              </a:rPr>
              <a:t>0</a:t>
            </a:r>
            <a:r>
              <a:rPr lang="it-IT" sz="2000">
                <a:latin typeface="Times" charset="0"/>
                <a:ea typeface="ＭＳ Ｐゴシック" charset="0"/>
                <a:cs typeface="ＭＳ Ｐゴシック" charset="0"/>
              </a:rPr>
              <a:t>=1.5, </a:t>
            </a:r>
            <a:r>
              <a:rPr lang="it-IT" sz="2000">
                <a:latin typeface="Symbol" charset="0"/>
                <a:ea typeface="ＭＳ Ｐゴシック" charset="0"/>
                <a:cs typeface="ＭＳ Ｐゴシック" charset="0"/>
              </a:rPr>
              <a:t>l</a:t>
            </a:r>
            <a:r>
              <a:rPr lang="it-IT" sz="2000">
                <a:latin typeface="Times" charset="0"/>
                <a:ea typeface="ＭＳ Ｐゴシック" charset="0"/>
                <a:cs typeface="ＭＳ Ｐゴシック" charset="0"/>
              </a:rPr>
              <a:t> = 1</a:t>
            </a:r>
            <a:r>
              <a:rPr lang="it-IT" sz="2000">
                <a:latin typeface="Symbol" charset="0"/>
                <a:ea typeface="ＭＳ Ｐゴシック" charset="0"/>
                <a:cs typeface="ＭＳ Ｐゴシック" charset="0"/>
              </a:rPr>
              <a:t>m</a:t>
            </a:r>
            <a:r>
              <a:rPr lang="it-IT" sz="2000">
                <a:latin typeface="Times" charset="0"/>
                <a:ea typeface="ＭＳ Ｐゴシック" charset="0"/>
                <a:cs typeface="ＭＳ Ｐゴシック" charset="0"/>
              </a:rPr>
              <a:t>m and T = 20 fs</a:t>
            </a:r>
            <a:endParaRPr lang="en-GB" sz="2000">
              <a:latin typeface="Times" charset="0"/>
              <a:ea typeface="ＭＳ Ｐゴシック" charset="0"/>
              <a:cs typeface="ＭＳ Ｐゴシック" charset="0"/>
            </a:endParaRPr>
          </a:p>
        </p:txBody>
      </p:sp>
      <p:sp>
        <p:nvSpPr>
          <p:cNvPr id="74755" name="Rectangle 4"/>
          <p:cNvSpPr>
            <a:spLocks noGrp="1" noChangeArrowheads="1"/>
          </p:cNvSpPr>
          <p:nvPr>
            <p:ph type="title"/>
          </p:nvPr>
        </p:nvSpPr>
        <p:spPr>
          <a:xfrm>
            <a:off x="609600" y="0"/>
            <a:ext cx="3276600" cy="692150"/>
          </a:xfrm>
        </p:spPr>
        <p:txBody>
          <a:bodyPr/>
          <a:lstStyle/>
          <a:p>
            <a:r>
              <a:rPr lang="it-IT">
                <a:latin typeface="Comic Sans MS" charset="0"/>
                <a:ea typeface="ＭＳ Ｐゴシック" charset="0"/>
                <a:cs typeface="ＭＳ Ｐゴシック" charset="0"/>
              </a:rPr>
              <a:t>Example</a:t>
            </a:r>
            <a:endParaRPr lang="en-GB" sz="2400">
              <a:latin typeface="Comic Sans MS" charset="0"/>
              <a:ea typeface="ＭＳ Ｐゴシック" charset="0"/>
              <a:cs typeface="ＭＳ Ｐゴシック" charset="0"/>
            </a:endParaRPr>
          </a:p>
        </p:txBody>
      </p:sp>
      <p:sp>
        <p:nvSpPr>
          <p:cNvPr id="74756" name="Text Box 10"/>
          <p:cNvSpPr txBox="1">
            <a:spLocks noChangeArrowheads="1"/>
          </p:cNvSpPr>
          <p:nvPr/>
        </p:nvSpPr>
        <p:spPr bwMode="auto">
          <a:xfrm>
            <a:off x="1528763" y="1244600"/>
            <a:ext cx="5770562" cy="3968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t>P. Tomassini et al., Appl. Phys. B 80, 419 (2005)</a:t>
            </a:r>
          </a:p>
        </p:txBody>
      </p:sp>
      <p:pic>
        <p:nvPicPr>
          <p:cNvPr id="74757"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data 1"/>
          <p:cNvSpPr>
            <a:spLocks noGrp="1"/>
          </p:cNvSpPr>
          <p:nvPr>
            <p:ph type="dt" sz="half" idx="10"/>
          </p:nvPr>
        </p:nvSpPr>
        <p:spPr>
          <a:xfrm>
            <a:off x="0" y="6580584"/>
            <a:ext cx="6705600" cy="304800"/>
          </a:xfrm>
        </p:spPr>
        <p:txBody>
          <a:bodyPr/>
          <a:lstStyle/>
          <a:p>
            <a:pPr>
              <a:defRPr/>
            </a:pPr>
            <a:r>
              <a:rPr lang="it-IT"/>
              <a:t>ICS &amp; Photon Colliders - PhD School on Accel. Phys. - INFN/LaSapienza - February 2020</a:t>
            </a:r>
            <a:endParaRPr lang="en-US"/>
          </a:p>
        </p:txBody>
      </p:sp>
      <p:sp>
        <p:nvSpPr>
          <p:cNvPr id="8" name="Oval 7"/>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8573562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026"/>
          <p:cNvSpPr txBox="1">
            <a:spLocks noChangeArrowheads="1"/>
          </p:cNvSpPr>
          <p:nvPr/>
        </p:nvSpPr>
        <p:spPr bwMode="auto">
          <a:xfrm>
            <a:off x="3962400" y="914400"/>
            <a:ext cx="3825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a:latin typeface="Arial" charset="0"/>
              </a:rPr>
              <a:t>FEL resonance condition</a:t>
            </a:r>
          </a:p>
        </p:txBody>
      </p:sp>
      <p:grpSp>
        <p:nvGrpSpPr>
          <p:cNvPr id="27650" name="Group 1027"/>
          <p:cNvGrpSpPr>
            <a:grpSpLocks/>
          </p:cNvGrpSpPr>
          <p:nvPr/>
        </p:nvGrpSpPr>
        <p:grpSpPr bwMode="auto">
          <a:xfrm>
            <a:off x="990600" y="1219200"/>
            <a:ext cx="7413625" cy="1843088"/>
            <a:chOff x="605" y="951"/>
            <a:chExt cx="4670" cy="1161"/>
          </a:xfrm>
        </p:grpSpPr>
        <p:graphicFrame>
          <p:nvGraphicFramePr>
            <p:cNvPr id="27665" name="Object 5"/>
            <p:cNvGraphicFramePr>
              <a:graphicFrameLocks noChangeAspect="1"/>
            </p:cNvGraphicFramePr>
            <p:nvPr/>
          </p:nvGraphicFramePr>
          <p:xfrm>
            <a:off x="605" y="951"/>
            <a:ext cx="1619" cy="722"/>
          </p:xfrm>
          <a:graphic>
            <a:graphicData uri="http://schemas.openxmlformats.org/presentationml/2006/ole">
              <mc:AlternateContent xmlns:mc="http://schemas.openxmlformats.org/markup-compatibility/2006">
                <mc:Choice xmlns:v="urn:schemas-microsoft-com:vml" Requires="v">
                  <p:oleObj spid="_x0000_s1211350" name="Equation" r:id="rId4" imgW="1054100" imgH="469900" progId="Equation.3">
                    <p:embed/>
                  </p:oleObj>
                </mc:Choice>
                <mc:Fallback>
                  <p:oleObj name="Equation" r:id="rId4" imgW="10541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 y="951"/>
                          <a:ext cx="1619" cy="722"/>
                        </a:xfrm>
                        <a:prstGeom prst="rect">
                          <a:avLst/>
                        </a:prstGeom>
                        <a:solidFill>
                          <a:srgbClr val="FF00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66" name="Text Box 1029"/>
            <p:cNvSpPr txBox="1">
              <a:spLocks noChangeArrowheads="1"/>
            </p:cNvSpPr>
            <p:nvPr/>
          </p:nvSpPr>
          <p:spPr bwMode="auto">
            <a:xfrm>
              <a:off x="2928" y="1104"/>
              <a:ext cx="234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(magnetostatic undulator )</a:t>
              </a:r>
            </a:p>
          </p:txBody>
        </p:sp>
        <p:sp>
          <p:nvSpPr>
            <p:cNvPr id="27667" name="Text Box 1030"/>
            <p:cNvSpPr txBox="1">
              <a:spLocks noChangeArrowheads="1"/>
            </p:cNvSpPr>
            <p:nvPr/>
          </p:nvSpPr>
          <p:spPr bwMode="auto">
            <a:xfrm>
              <a:off x="893" y="1824"/>
              <a:ext cx="36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Example : for </a:t>
              </a:r>
              <a:r>
                <a:rPr lang="en-GB" i="1">
                  <a:latin typeface="Symbol" charset="0"/>
                </a:rPr>
                <a:t>l</a:t>
              </a:r>
              <a:r>
                <a:rPr lang="en-GB" i="1" baseline="-25000"/>
                <a:t>R</a:t>
              </a:r>
              <a:r>
                <a:rPr lang="en-GB" i="1">
                  <a:latin typeface="Arial" charset="0"/>
                </a:rPr>
                <a:t>=1A, </a:t>
              </a:r>
              <a:r>
                <a:rPr lang="en-GB" i="1">
                  <a:latin typeface="Symbol" charset="0"/>
                </a:rPr>
                <a:t>l</a:t>
              </a:r>
              <a:r>
                <a:rPr lang="en-GB" i="1" baseline="-25000">
                  <a:latin typeface="Arial" charset="0"/>
                </a:rPr>
                <a:t>w</a:t>
              </a:r>
              <a:r>
                <a:rPr lang="en-GB" i="1">
                  <a:latin typeface="Arial" charset="0"/>
                </a:rPr>
                <a:t>=2cm, E=7 GeV</a:t>
              </a:r>
              <a:endParaRPr lang="en-GB">
                <a:latin typeface="Arial" charset="0"/>
              </a:endParaRPr>
            </a:p>
          </p:txBody>
        </p:sp>
      </p:grpSp>
      <p:grpSp>
        <p:nvGrpSpPr>
          <p:cNvPr id="27651" name="Group 1031"/>
          <p:cNvGrpSpPr>
            <a:grpSpLocks/>
          </p:cNvGrpSpPr>
          <p:nvPr/>
        </p:nvGrpSpPr>
        <p:grpSpPr bwMode="auto">
          <a:xfrm>
            <a:off x="882651" y="3551238"/>
            <a:ext cx="7499350" cy="2003426"/>
            <a:chOff x="663" y="2419"/>
            <a:chExt cx="4724" cy="1262"/>
          </a:xfrm>
        </p:grpSpPr>
        <p:graphicFrame>
          <p:nvGraphicFramePr>
            <p:cNvPr id="27662" name="Object 4"/>
            <p:cNvGraphicFramePr>
              <a:graphicFrameLocks noChangeAspect="1"/>
            </p:cNvGraphicFramePr>
            <p:nvPr/>
          </p:nvGraphicFramePr>
          <p:xfrm>
            <a:off x="663" y="2419"/>
            <a:ext cx="1619" cy="762"/>
          </p:xfrm>
          <a:graphic>
            <a:graphicData uri="http://schemas.openxmlformats.org/presentationml/2006/ole">
              <mc:AlternateContent xmlns:mc="http://schemas.openxmlformats.org/markup-compatibility/2006">
                <mc:Choice xmlns:v="urn:schemas-microsoft-com:vml" Requires="v">
                  <p:oleObj spid="_x0000_s1211351" name="Equation" r:id="rId6" imgW="1054100" imgH="495300" progId="Equation.3">
                    <p:embed/>
                  </p:oleObj>
                </mc:Choice>
                <mc:Fallback>
                  <p:oleObj name="Equation" r:id="rId6" imgW="1054100" imgH="495300" progId="Equation.3">
                    <p:embed/>
                    <p:pic>
                      <p:nvPicPr>
                        <p:cNvPr id="0" name=""/>
                        <p:cNvPicPr>
                          <a:picLocks noChangeAspect="1" noChangeArrowheads="1"/>
                        </p:cNvPicPr>
                        <p:nvPr/>
                      </p:nvPicPr>
                      <p:blipFill>
                        <a:blip r:embed="rId7"/>
                        <a:srcRect/>
                        <a:stretch>
                          <a:fillRect/>
                        </a:stretch>
                      </p:blipFill>
                      <p:spPr bwMode="auto">
                        <a:xfrm>
                          <a:off x="663" y="2419"/>
                          <a:ext cx="1619" cy="762"/>
                        </a:xfrm>
                        <a:prstGeom prst="rect">
                          <a:avLst/>
                        </a:prstGeom>
                        <a:solidFill>
                          <a:srgbClr val="FBF773"/>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63" name="Text Box 1033"/>
            <p:cNvSpPr txBox="1">
              <a:spLocks noChangeArrowheads="1"/>
            </p:cNvSpPr>
            <p:nvPr/>
          </p:nvSpPr>
          <p:spPr bwMode="auto">
            <a:xfrm>
              <a:off x="2832" y="2640"/>
              <a:ext cx="25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(electromagnetic undulator )</a:t>
              </a:r>
            </a:p>
          </p:txBody>
        </p:sp>
        <p:sp>
          <p:nvSpPr>
            <p:cNvPr id="27664" name="Text Box 1034"/>
            <p:cNvSpPr txBox="1">
              <a:spLocks noChangeArrowheads="1"/>
            </p:cNvSpPr>
            <p:nvPr/>
          </p:nvSpPr>
          <p:spPr bwMode="auto">
            <a:xfrm>
              <a:off x="1056" y="3158"/>
              <a:ext cx="4331"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a:latin typeface="Arial" charset="0"/>
                </a:rPr>
                <a:t>Example : for </a:t>
              </a:r>
              <a:r>
                <a:rPr lang="en-GB" i="1">
                  <a:latin typeface="Symbol" charset="0"/>
                </a:rPr>
                <a:t>l</a:t>
              </a:r>
              <a:r>
                <a:rPr lang="en-GB" i="1" baseline="-25000"/>
                <a:t>R</a:t>
              </a:r>
              <a:r>
                <a:rPr lang="en-GB" i="1">
                  <a:latin typeface="Arial" charset="0"/>
                </a:rPr>
                <a:t>=1A, </a:t>
              </a:r>
              <a:r>
                <a:rPr lang="en-GB" i="1">
                  <a:latin typeface="Symbol" charset="0"/>
                </a:rPr>
                <a:t>l</a:t>
              </a:r>
              <a:r>
                <a:rPr lang="en-GB" i="1">
                  <a:latin typeface="Arial" charset="0"/>
                </a:rPr>
                <a:t>=0.8</a:t>
              </a:r>
              <a:r>
                <a:rPr lang="en-GB" i="1">
                  <a:latin typeface="Symbol" charset="0"/>
                </a:rPr>
                <a:t>m</a:t>
              </a:r>
              <a:r>
                <a:rPr lang="en-GB" i="1">
                  <a:latin typeface="Arial" charset="0"/>
                </a:rPr>
                <a:t>m, E=25MeV</a:t>
              </a:r>
            </a:p>
            <a:p>
              <a:pPr eaLnBrk="1" hangingPunct="1"/>
              <a:r>
                <a:rPr lang="en-GB">
                  <a:latin typeface="Arial" charset="0"/>
                </a:rPr>
                <a:t>Example : for </a:t>
              </a:r>
              <a:r>
                <a:rPr lang="en-GB" i="1">
                  <a:latin typeface="Arial" charset="0"/>
                </a:rPr>
                <a:t>h</a:t>
              </a:r>
              <a:r>
                <a:rPr lang="en-GB" i="1">
                  <a:latin typeface="Symbol" charset="0"/>
                </a:rPr>
                <a:t>n</a:t>
              </a:r>
              <a:r>
                <a:rPr lang="en-GB" i="1">
                  <a:latin typeface="Arial" charset="0"/>
                </a:rPr>
                <a:t>=10 MeV, </a:t>
              </a:r>
              <a:r>
                <a:rPr lang="en-GB" i="1">
                  <a:latin typeface="Symbol" charset="0"/>
                </a:rPr>
                <a:t>l</a:t>
              </a:r>
              <a:r>
                <a:rPr lang="en-GB" i="1">
                  <a:latin typeface="Arial" charset="0"/>
                </a:rPr>
                <a:t>=0.4</a:t>
              </a:r>
              <a:r>
                <a:rPr lang="en-GB" i="1">
                  <a:latin typeface="Symbol" charset="0"/>
                </a:rPr>
                <a:t>m</a:t>
              </a:r>
              <a:r>
                <a:rPr lang="en-GB" i="1">
                  <a:latin typeface="Arial" charset="0"/>
                </a:rPr>
                <a:t>m, E=530 MeV</a:t>
              </a:r>
            </a:p>
          </p:txBody>
        </p:sp>
      </p:grpSp>
      <p:grpSp>
        <p:nvGrpSpPr>
          <p:cNvPr id="27652" name="Group 1035"/>
          <p:cNvGrpSpPr>
            <a:grpSpLocks/>
          </p:cNvGrpSpPr>
          <p:nvPr/>
        </p:nvGrpSpPr>
        <p:grpSpPr bwMode="auto">
          <a:xfrm>
            <a:off x="4206875" y="5562600"/>
            <a:ext cx="4759325" cy="1295400"/>
            <a:chOff x="2650" y="3504"/>
            <a:chExt cx="2998" cy="816"/>
          </a:xfrm>
        </p:grpSpPr>
        <p:graphicFrame>
          <p:nvGraphicFramePr>
            <p:cNvPr id="27657" name="Object 3"/>
            <p:cNvGraphicFramePr>
              <a:graphicFrameLocks noChangeAspect="1"/>
            </p:cNvGraphicFramePr>
            <p:nvPr/>
          </p:nvGraphicFramePr>
          <p:xfrm>
            <a:off x="2650" y="3552"/>
            <a:ext cx="1591" cy="575"/>
          </p:xfrm>
          <a:graphic>
            <a:graphicData uri="http://schemas.openxmlformats.org/presentationml/2006/ole">
              <mc:AlternateContent xmlns:mc="http://schemas.openxmlformats.org/markup-compatibility/2006">
                <mc:Choice xmlns:v="urn:schemas-microsoft-com:vml" Requires="v">
                  <p:oleObj spid="_x0000_s1211352" name="Equation" r:id="rId8" imgW="1333500" imgH="482600" progId="Equation.3">
                    <p:embed/>
                  </p:oleObj>
                </mc:Choice>
                <mc:Fallback>
                  <p:oleObj name="Equation" r:id="rId8" imgW="13335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0" y="3552"/>
                          <a:ext cx="1591" cy="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7658" name="Line 1037"/>
            <p:cNvSpPr>
              <a:spLocks noChangeShapeType="1"/>
            </p:cNvSpPr>
            <p:nvPr/>
          </p:nvSpPr>
          <p:spPr bwMode="auto">
            <a:xfrm flipV="1">
              <a:off x="4320" y="3648"/>
              <a:ext cx="528" cy="9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7659" name="Line 1038"/>
            <p:cNvSpPr>
              <a:spLocks noChangeShapeType="1"/>
            </p:cNvSpPr>
            <p:nvPr/>
          </p:nvSpPr>
          <p:spPr bwMode="auto">
            <a:xfrm>
              <a:off x="4032" y="4080"/>
              <a:ext cx="672" cy="14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27660" name="Text Box 1039"/>
            <p:cNvSpPr txBox="1">
              <a:spLocks noChangeArrowheads="1"/>
            </p:cNvSpPr>
            <p:nvPr/>
          </p:nvSpPr>
          <p:spPr bwMode="auto">
            <a:xfrm>
              <a:off x="4848" y="3504"/>
              <a:ext cx="80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t>laser power</a:t>
              </a:r>
              <a:endParaRPr lang="en-US"/>
            </a:p>
          </p:txBody>
        </p:sp>
        <p:sp>
          <p:nvSpPr>
            <p:cNvPr id="27661" name="Text Box 1040"/>
            <p:cNvSpPr txBox="1">
              <a:spLocks noChangeArrowheads="1"/>
            </p:cNvSpPr>
            <p:nvPr/>
          </p:nvSpPr>
          <p:spPr bwMode="auto">
            <a:xfrm>
              <a:off x="4704" y="4089"/>
              <a:ext cx="9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t>laser spot size</a:t>
              </a:r>
              <a:endParaRPr lang="en-US"/>
            </a:p>
          </p:txBody>
        </p:sp>
      </p:grpSp>
      <p:graphicFrame>
        <p:nvGraphicFramePr>
          <p:cNvPr id="27653" name="Object 2"/>
          <p:cNvGraphicFramePr>
            <a:graphicFrameLocks noChangeAspect="1"/>
          </p:cNvGraphicFramePr>
          <p:nvPr/>
        </p:nvGraphicFramePr>
        <p:xfrm>
          <a:off x="5791200" y="3124200"/>
          <a:ext cx="2644775" cy="384175"/>
        </p:xfrm>
        <a:graphic>
          <a:graphicData uri="http://schemas.openxmlformats.org/presentationml/2006/ole">
            <mc:AlternateContent xmlns:mc="http://schemas.openxmlformats.org/markup-compatibility/2006">
              <mc:Choice xmlns:v="urn:schemas-microsoft-com:vml" Requires="v">
                <p:oleObj spid="_x0000_s1211353" name="Equation" r:id="rId10" imgW="1397000" imgH="203200" progId="Equation.3">
                  <p:embed/>
                </p:oleObj>
              </mc:Choice>
              <mc:Fallback>
                <p:oleObj name="Equation" r:id="rId10" imgW="13970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1200" y="3124200"/>
                        <a:ext cx="2644775" cy="384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7655" name="Immagine 2" descr="infn-new.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6" name="CasellaDiTesto 1"/>
          <p:cNvSpPr txBox="1">
            <a:spLocks noChangeArrowheads="1"/>
          </p:cNvSpPr>
          <p:nvPr/>
        </p:nvSpPr>
        <p:spPr bwMode="auto">
          <a:xfrm>
            <a:off x="34925" y="5876925"/>
            <a:ext cx="4156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800" i="1"/>
              <a:t>L. Serafini et al., Proceedings of the SPIE, </a:t>
            </a:r>
          </a:p>
          <a:p>
            <a:r>
              <a:rPr lang="it-IT" sz="1800" i="1"/>
              <a:t>Volume 6634, article id. 66341G (2007)</a:t>
            </a:r>
          </a:p>
        </p:txBody>
      </p:sp>
      <p:grpSp>
        <p:nvGrpSpPr>
          <p:cNvPr id="3" name="Gruppo 2"/>
          <p:cNvGrpSpPr/>
          <p:nvPr/>
        </p:nvGrpSpPr>
        <p:grpSpPr>
          <a:xfrm>
            <a:off x="539552" y="3356992"/>
            <a:ext cx="8424936" cy="1368152"/>
            <a:chOff x="683568" y="3356992"/>
            <a:chExt cx="8424936" cy="1368152"/>
          </a:xfrm>
        </p:grpSpPr>
        <p:sp>
          <p:nvSpPr>
            <p:cNvPr id="21" name="Rettangolo 20"/>
            <p:cNvSpPr/>
            <p:nvPr/>
          </p:nvSpPr>
          <p:spPr>
            <a:xfrm>
              <a:off x="2411760" y="3356992"/>
              <a:ext cx="6696744"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Violation of Energy-Momentum Conservation !!</a:t>
              </a:r>
            </a:p>
          </p:txBody>
        </p:sp>
        <p:sp>
          <p:nvSpPr>
            <p:cNvPr id="2" name="Per 1"/>
            <p:cNvSpPr/>
            <p:nvPr/>
          </p:nvSpPr>
          <p:spPr bwMode="auto">
            <a:xfrm>
              <a:off x="683568" y="3573016"/>
              <a:ext cx="2952328" cy="1152128"/>
            </a:xfrm>
            <a:prstGeom prst="mathMultiply">
              <a:avLst/>
            </a:prstGeom>
            <a:solidFill>
              <a:srgbClr val="3366FF">
                <a:alpha val="47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pSp>
    </p:spTree>
    <p:extLst>
      <p:ext uri="{BB962C8B-B14F-4D97-AF65-F5344CB8AC3E}">
        <p14:creationId xmlns:p14="http://schemas.microsoft.com/office/powerpoint/2010/main" val="149568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5"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78DA7A1-4EC1-7045-B2A4-C717DEB30359}"/>
              </a:ext>
            </a:extLst>
          </p:cNvPr>
          <p:cNvPicPr>
            <a:picLocks noChangeAspect="1"/>
          </p:cNvPicPr>
          <p:nvPr/>
        </p:nvPicPr>
        <p:blipFill>
          <a:blip r:embed="rId4"/>
          <a:stretch>
            <a:fillRect/>
          </a:stretch>
        </p:blipFill>
        <p:spPr>
          <a:xfrm>
            <a:off x="419100" y="1052736"/>
            <a:ext cx="8244408" cy="5490387"/>
          </a:xfrm>
          <a:prstGeom prst="rect">
            <a:avLst/>
          </a:prstGeom>
        </p:spPr>
      </p:pic>
      <p:sp>
        <p:nvSpPr>
          <p:cNvPr id="6" name="TextBox 5">
            <a:extLst>
              <a:ext uri="{FF2B5EF4-FFF2-40B4-BE49-F238E27FC236}">
                <a16:creationId xmlns:a16="http://schemas.microsoft.com/office/drawing/2014/main" id="{17BB9D8B-4D69-0F48-AE96-AA61EAA8D5DC}"/>
              </a:ext>
            </a:extLst>
          </p:cNvPr>
          <p:cNvSpPr txBox="1"/>
          <p:nvPr/>
        </p:nvSpPr>
        <p:spPr>
          <a:xfrm>
            <a:off x="2886684" y="582794"/>
            <a:ext cx="1654620" cy="707886"/>
          </a:xfrm>
          <a:prstGeom prst="rect">
            <a:avLst/>
          </a:prstGeom>
          <a:noFill/>
        </p:spPr>
        <p:txBody>
          <a:bodyPr wrap="none" rtlCol="0">
            <a:spAutoFit/>
          </a:bodyPr>
          <a:lstStyle/>
          <a:p>
            <a:pPr algn="ctr"/>
            <a:r>
              <a:rPr lang="it-IT" sz="2000"/>
              <a:t>with</a:t>
            </a:r>
          </a:p>
          <a:p>
            <a:pPr algn="ctr"/>
            <a:r>
              <a:rPr lang="it-IT" sz="2000"/>
              <a:t>electron recoil</a:t>
            </a:r>
          </a:p>
        </p:txBody>
      </p:sp>
      <p:sp>
        <p:nvSpPr>
          <p:cNvPr id="26" name="TextBox 25">
            <a:extLst>
              <a:ext uri="{FF2B5EF4-FFF2-40B4-BE49-F238E27FC236}">
                <a16:creationId xmlns:a16="http://schemas.microsoft.com/office/drawing/2014/main" id="{09C19D2E-3275-3747-B0FC-1E9DF9D7B029}"/>
              </a:ext>
            </a:extLst>
          </p:cNvPr>
          <p:cNvSpPr txBox="1"/>
          <p:nvPr/>
        </p:nvSpPr>
        <p:spPr>
          <a:xfrm>
            <a:off x="5076056" y="554273"/>
            <a:ext cx="1654620" cy="707886"/>
          </a:xfrm>
          <a:prstGeom prst="rect">
            <a:avLst/>
          </a:prstGeom>
          <a:noFill/>
        </p:spPr>
        <p:txBody>
          <a:bodyPr wrap="none" rtlCol="0">
            <a:spAutoFit/>
          </a:bodyPr>
          <a:lstStyle/>
          <a:p>
            <a:pPr algn="ctr"/>
            <a:r>
              <a:rPr lang="it-IT" sz="2000"/>
              <a:t>without</a:t>
            </a:r>
          </a:p>
          <a:p>
            <a:pPr algn="ctr"/>
            <a:r>
              <a:rPr lang="it-IT" sz="2000"/>
              <a:t>electron recoil</a:t>
            </a:r>
          </a:p>
        </p:txBody>
      </p:sp>
      <p:cxnSp>
        <p:nvCxnSpPr>
          <p:cNvPr id="8" name="Straight Arrow Connector 7">
            <a:extLst>
              <a:ext uri="{FF2B5EF4-FFF2-40B4-BE49-F238E27FC236}">
                <a16:creationId xmlns:a16="http://schemas.microsoft.com/office/drawing/2014/main" id="{DB829751-4390-C64E-8F6F-1FC94F2B58E3}"/>
              </a:ext>
            </a:extLst>
          </p:cNvPr>
          <p:cNvCxnSpPr/>
          <p:nvPr/>
        </p:nvCxnSpPr>
        <p:spPr bwMode="auto">
          <a:xfrm flipH="1">
            <a:off x="5724128" y="1262159"/>
            <a:ext cx="179238" cy="8706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0A533C9A-5FAE-5241-8ECD-D734049817B7}"/>
              </a:ext>
            </a:extLst>
          </p:cNvPr>
          <p:cNvCxnSpPr>
            <a:cxnSpLocks/>
          </p:cNvCxnSpPr>
          <p:nvPr/>
        </p:nvCxnSpPr>
        <p:spPr bwMode="auto">
          <a:xfrm>
            <a:off x="3713994" y="1262159"/>
            <a:ext cx="497966" cy="7266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38920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7"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2020</a:t>
            </a:r>
            <a:endParaRPr lang="en-US" sz="1400"/>
          </a:p>
        </p:txBody>
      </p:sp>
      <p:pic>
        <p:nvPicPr>
          <p:cNvPr id="29698" name="Immagine 2" descr="Petrillo23March_Portorico_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CasellaDiTesto 10"/>
          <p:cNvSpPr txBox="1">
            <a:spLocks noChangeArrowheads="1"/>
          </p:cNvSpPr>
          <p:nvPr/>
        </p:nvSpPr>
        <p:spPr bwMode="auto">
          <a:xfrm>
            <a:off x="228600" y="0"/>
            <a:ext cx="8839200" cy="4619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chemeClr val="accent2"/>
                </a:solidFill>
              </a:rPr>
              <a:t>Compton Inverse Scattering Physics is clear: recall some basics</a:t>
            </a:r>
          </a:p>
        </p:txBody>
      </p:sp>
      <p:sp>
        <p:nvSpPr>
          <p:cNvPr id="29700" name="Rettangolo 4"/>
          <p:cNvSpPr>
            <a:spLocks noChangeArrowheads="1"/>
          </p:cNvSpPr>
          <p:nvPr/>
        </p:nvSpPr>
        <p:spPr bwMode="auto">
          <a:xfrm>
            <a:off x="381000" y="5943600"/>
            <a:ext cx="4724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23559" name="CasellaDiTesto 10"/>
          <p:cNvSpPr txBox="1">
            <a:spLocks noChangeArrowheads="1"/>
          </p:cNvSpPr>
          <p:nvPr/>
        </p:nvSpPr>
        <p:spPr bwMode="auto">
          <a:xfrm>
            <a:off x="107950" y="2420938"/>
            <a:ext cx="8839200" cy="83026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solidFill>
                  <a:schemeClr val="accent2"/>
                </a:solidFill>
              </a:rPr>
              <a:t>3 regimes: a) Elastic, Thomson b) Quasi-Elastic, Compton with Thomson cross-section c) Inelastic, Compton, recoil dominated</a:t>
            </a:r>
          </a:p>
        </p:txBody>
      </p:sp>
      <p:sp>
        <p:nvSpPr>
          <p:cNvPr id="29702" name="CasellaDiTesto 1"/>
          <p:cNvSpPr txBox="1">
            <a:spLocks noChangeArrowheads="1"/>
          </p:cNvSpPr>
          <p:nvPr/>
        </p:nvSpPr>
        <p:spPr bwMode="auto">
          <a:xfrm>
            <a:off x="827088" y="836613"/>
            <a:ext cx="29797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Laboratory ref. system</a:t>
            </a:r>
          </a:p>
        </p:txBody>
      </p:sp>
      <p:sp>
        <p:nvSpPr>
          <p:cNvPr id="29703" name="CasellaDiTesto 1"/>
          <p:cNvSpPr txBox="1">
            <a:spLocks noChangeArrowheads="1"/>
          </p:cNvSpPr>
          <p:nvPr/>
        </p:nvSpPr>
        <p:spPr bwMode="auto">
          <a:xfrm>
            <a:off x="179388" y="5878513"/>
            <a:ext cx="47815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800"/>
              <a:t>Petrillo V. and al., NIM A </a:t>
            </a:r>
            <a:r>
              <a:rPr lang="it-IT" sz="1800" b="1"/>
              <a:t>693</a:t>
            </a:r>
            <a:r>
              <a:rPr lang="it-IT" sz="1800"/>
              <a:t> (2012)</a:t>
            </a:r>
          </a:p>
          <a:p>
            <a:r>
              <a:rPr lang="en-US" sz="1800"/>
              <a:t>Sun C. and Wu Y. K., PRSTAB </a:t>
            </a:r>
            <a:r>
              <a:rPr lang="en-US" sz="1800" b="1"/>
              <a:t>14</a:t>
            </a:r>
            <a:r>
              <a:rPr lang="en-US" sz="1800"/>
              <a:t> (2011) 044701</a:t>
            </a:r>
            <a:endParaRPr lang="it-IT" sz="1800"/>
          </a:p>
        </p:txBody>
      </p:sp>
      <p:sp>
        <p:nvSpPr>
          <p:cNvPr id="10" name="Oval 9"/>
          <p:cNvSpPr/>
          <p:nvPr/>
        </p:nvSpPr>
        <p:spPr bwMode="auto">
          <a:xfrm>
            <a:off x="8244408" y="6093296"/>
            <a:ext cx="720080" cy="69269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11" name="Text Box 6"/>
          <p:cNvSpPr txBox="1">
            <a:spLocks noChangeArrowheads="1"/>
          </p:cNvSpPr>
          <p:nvPr/>
        </p:nvSpPr>
        <p:spPr bwMode="auto">
          <a:xfrm>
            <a:off x="6084168" y="6165304"/>
            <a:ext cx="206197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V. Petrillo</a:t>
            </a:r>
            <a:endParaRPr lang="en-US"/>
          </a:p>
        </p:txBody>
      </p:sp>
    </p:spTree>
    <p:extLst>
      <p:ext uri="{BB962C8B-B14F-4D97-AF65-F5344CB8AC3E}">
        <p14:creationId xmlns:p14="http://schemas.microsoft.com/office/powerpoint/2010/main" val="812703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1438" y="1905000"/>
          <a:ext cx="8996362" cy="4614863"/>
        </p:xfrm>
        <a:graphic>
          <a:graphicData uri="http://schemas.openxmlformats.org/presentationml/2006/ole">
            <mc:AlternateContent xmlns:mc="http://schemas.openxmlformats.org/markup-compatibility/2006">
              <mc:Choice xmlns:v="urn:schemas-microsoft-com:vml" Requires="v">
                <p:oleObj spid="_x0000_s1633325" name="Documento" r:id="rId4" imgW="6337300" imgH="3251200" progId="Word.Document.12">
                  <p:link updateAutomatic="1"/>
                </p:oleObj>
              </mc:Choice>
              <mc:Fallback>
                <p:oleObj name="Documento" r:id="rId4" imgW="6337300" imgH="3251200" progId="Word.Document.12">
                  <p:link updateAutomatic="1"/>
                  <p:pic>
                    <p:nvPicPr>
                      <p:cNvPr id="30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1905000"/>
                        <a:ext cx="8996362" cy="4614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533400" y="304800"/>
          <a:ext cx="8266113" cy="1524000"/>
        </p:xfrm>
        <a:graphic>
          <a:graphicData uri="http://schemas.openxmlformats.org/presentationml/2006/ole">
            <mc:AlternateContent xmlns:mc="http://schemas.openxmlformats.org/markup-compatibility/2006">
              <mc:Choice xmlns:v="urn:schemas-microsoft-com:vml" Requires="v">
                <p:oleObj spid="_x0000_s1633326" name="Documento" r:id="rId6" imgW="6337300" imgH="1168400" progId="Word.Document.12">
                  <p:link updateAutomatic="1"/>
                </p:oleObj>
              </mc:Choice>
              <mc:Fallback>
                <p:oleObj name="Documento" r:id="rId6" imgW="6337300" imgH="1168400" progId="Word.Document.12">
                  <p:link updateAutomatic="1"/>
                  <p:pic>
                    <p:nvPicPr>
                      <p:cNvPr id="307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04800"/>
                        <a:ext cx="8266113" cy="15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2" name="Rectangle 1">
            <a:extLst>
              <a:ext uri="{FF2B5EF4-FFF2-40B4-BE49-F238E27FC236}">
                <a16:creationId xmlns:a16="http://schemas.microsoft.com/office/drawing/2014/main" id="{12D4B231-B076-A949-B9D8-78DD523DC876}"/>
              </a:ext>
            </a:extLst>
          </p:cNvPr>
          <p:cNvSpPr/>
          <p:nvPr/>
        </p:nvSpPr>
        <p:spPr bwMode="auto">
          <a:xfrm>
            <a:off x="0" y="1828800"/>
            <a:ext cx="9067800" cy="2464296"/>
          </a:xfrm>
          <a:prstGeom prst="rect">
            <a:avLst/>
          </a:prstGeom>
          <a:solidFill>
            <a:srgbClr val="FFFF00">
              <a:alpha val="29895"/>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 name="Oval 2">
            <a:extLst>
              <a:ext uri="{FF2B5EF4-FFF2-40B4-BE49-F238E27FC236}">
                <a16:creationId xmlns:a16="http://schemas.microsoft.com/office/drawing/2014/main" id="{EC9672A1-14E8-CA45-A657-D4A9D44C414D}"/>
              </a:ext>
            </a:extLst>
          </p:cNvPr>
          <p:cNvSpPr/>
          <p:nvPr/>
        </p:nvSpPr>
        <p:spPr bwMode="auto">
          <a:xfrm>
            <a:off x="3131840" y="5373216"/>
            <a:ext cx="3096344" cy="1074639"/>
          </a:xfrm>
          <a:prstGeom prst="ellipse">
            <a:avLst/>
          </a:prstGeom>
          <a:solidFill>
            <a:srgbClr val="FF0000">
              <a:alpha val="2998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0850649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0721" name="Object 2"/>
          <p:cNvGraphicFramePr>
            <a:graphicFrameLocks noChangeAspect="1"/>
          </p:cNvGraphicFramePr>
          <p:nvPr/>
        </p:nvGraphicFramePr>
        <p:xfrm>
          <a:off x="1876425" y="2543175"/>
          <a:ext cx="4868863" cy="438150"/>
        </p:xfrm>
        <a:graphic>
          <a:graphicData uri="http://schemas.openxmlformats.org/presentationml/2006/ole">
            <mc:AlternateContent xmlns:mc="http://schemas.openxmlformats.org/markup-compatibility/2006">
              <mc:Choice xmlns:v="urn:schemas-microsoft-com:vml" Requires="v">
                <p:oleObj spid="_x0000_s1415837" name="Equation" r:id="rId5" imgW="2679700" imgH="241300" progId="Equation.3">
                  <p:embed/>
                </p:oleObj>
              </mc:Choice>
              <mc:Fallback>
                <p:oleObj name="Equation" r:id="rId5" imgW="2679700" imgH="241300" progId="Equation.3">
                  <p:embed/>
                  <p:pic>
                    <p:nvPicPr>
                      <p:cNvPr id="0" name=""/>
                      <p:cNvPicPr>
                        <a:picLocks noChangeAspect="1" noChangeArrowheads="1"/>
                      </p:cNvPicPr>
                      <p:nvPr/>
                    </p:nvPicPr>
                    <p:blipFill>
                      <a:blip r:embed="rId6"/>
                      <a:srcRect/>
                      <a:stretch>
                        <a:fillRect/>
                      </a:stretch>
                    </p:blipFill>
                    <p:spPr bwMode="auto">
                      <a:xfrm>
                        <a:off x="1876425" y="2543175"/>
                        <a:ext cx="4868863" cy="43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2" name="Rectangle 2"/>
          <p:cNvSpPr>
            <a:spLocks noGrp="1" noChangeArrowheads="1"/>
          </p:cNvSpPr>
          <p:nvPr>
            <p:ph type="title"/>
          </p:nvPr>
        </p:nvSpPr>
        <p:spPr>
          <a:xfrm>
            <a:off x="421704" y="152400"/>
            <a:ext cx="8686800" cy="1219200"/>
          </a:xfrm>
        </p:spPr>
        <p:txBody>
          <a:bodyPr/>
          <a:lstStyle/>
          <a:p>
            <a:r>
              <a:rPr lang="it-IT" sz="2800" b="1">
                <a:solidFill>
                  <a:schemeClr val="tx1"/>
                </a:solidFill>
                <a:latin typeface="Comic Sans MS" charset="0"/>
                <a:ea typeface="ＭＳ Ｐゴシック" charset="0"/>
                <a:cs typeface="ＭＳ Ｐゴシック" charset="0"/>
              </a:rPr>
              <a:t>Quantum Model: a look at what happens in the Center of Mass reference system (kinematics)</a:t>
            </a:r>
            <a:endParaRPr lang="en-GB" sz="2800" b="1">
              <a:solidFill>
                <a:schemeClr val="tx1"/>
              </a:solidFill>
              <a:latin typeface="Comic Sans MS" charset="0"/>
              <a:ea typeface="ＭＳ Ｐゴシック" charset="0"/>
              <a:cs typeface="ＭＳ Ｐゴシック" charset="0"/>
            </a:endParaRPr>
          </a:p>
        </p:txBody>
      </p:sp>
      <p:graphicFrame>
        <p:nvGraphicFramePr>
          <p:cNvPr id="30723" name="Object 3"/>
          <p:cNvGraphicFramePr>
            <a:graphicFrameLocks noChangeAspect="1"/>
          </p:cNvGraphicFramePr>
          <p:nvPr/>
        </p:nvGraphicFramePr>
        <p:xfrm>
          <a:off x="113159" y="5178425"/>
          <a:ext cx="8923337" cy="1274763"/>
        </p:xfrm>
        <a:graphic>
          <a:graphicData uri="http://schemas.openxmlformats.org/presentationml/2006/ole">
            <mc:AlternateContent xmlns:mc="http://schemas.openxmlformats.org/markup-compatibility/2006">
              <mc:Choice xmlns:v="urn:schemas-microsoft-com:vml" Requires="v">
                <p:oleObj spid="_x0000_s1415838" name="Equation" r:id="rId7" imgW="4432300" imgH="635000" progId="Equation.3">
                  <p:embed/>
                </p:oleObj>
              </mc:Choice>
              <mc:Fallback>
                <p:oleObj name="Equation" r:id="rId7" imgW="4432300" imgH="635000" progId="Equation.3">
                  <p:embed/>
                  <p:pic>
                    <p:nvPicPr>
                      <p:cNvPr id="0" name=""/>
                      <p:cNvPicPr>
                        <a:picLocks noChangeAspect="1" noChangeArrowheads="1"/>
                      </p:cNvPicPr>
                      <p:nvPr/>
                    </p:nvPicPr>
                    <p:blipFill>
                      <a:blip r:embed="rId8"/>
                      <a:srcRect/>
                      <a:stretch>
                        <a:fillRect/>
                      </a:stretch>
                    </p:blipFill>
                    <p:spPr bwMode="auto">
                      <a:xfrm>
                        <a:off x="113159" y="5178425"/>
                        <a:ext cx="8923337" cy="1274763"/>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cxnSp>
        <p:nvCxnSpPr>
          <p:cNvPr id="30725" name="Connettore 2 2"/>
          <p:cNvCxnSpPr>
            <a:cxnSpLocks noChangeShapeType="1"/>
          </p:cNvCxnSpPr>
          <p:nvPr/>
        </p:nvCxnSpPr>
        <p:spPr bwMode="auto">
          <a:xfrm>
            <a:off x="755650" y="2205038"/>
            <a:ext cx="309562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aphicFrame>
        <p:nvGraphicFramePr>
          <p:cNvPr id="30726" name="Object 2"/>
          <p:cNvGraphicFramePr>
            <a:graphicFrameLocks noChangeAspect="1"/>
          </p:cNvGraphicFramePr>
          <p:nvPr/>
        </p:nvGraphicFramePr>
        <p:xfrm>
          <a:off x="2068513" y="1527175"/>
          <a:ext cx="346075" cy="392113"/>
        </p:xfrm>
        <a:graphic>
          <a:graphicData uri="http://schemas.openxmlformats.org/presentationml/2006/ole">
            <mc:AlternateContent xmlns:mc="http://schemas.openxmlformats.org/markup-compatibility/2006">
              <mc:Choice xmlns:v="urn:schemas-microsoft-com:vml" Requires="v">
                <p:oleObj spid="_x0000_s1415839" name="Equation" r:id="rId9" imgW="190500" imgH="215900" progId="Equation.3">
                  <p:embed/>
                </p:oleObj>
              </mc:Choice>
              <mc:Fallback>
                <p:oleObj name="Equation" r:id="rId9" imgW="190500" imgH="215900" progId="Equation.3">
                  <p:embed/>
                  <p:pic>
                    <p:nvPicPr>
                      <p:cNvPr id="0" name=""/>
                      <p:cNvPicPr>
                        <a:picLocks noChangeAspect="1" noChangeArrowheads="1"/>
                      </p:cNvPicPr>
                      <p:nvPr/>
                    </p:nvPicPr>
                    <p:blipFill>
                      <a:blip r:embed="rId10"/>
                      <a:srcRect/>
                      <a:stretch>
                        <a:fillRect/>
                      </a:stretch>
                    </p:blipFill>
                    <p:spPr bwMode="auto">
                      <a:xfrm>
                        <a:off x="2068513" y="1527175"/>
                        <a:ext cx="346075" cy="39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7" name="Figura a mano libera 10"/>
          <p:cNvSpPr>
            <a:spLocks/>
          </p:cNvSpPr>
          <p:nvPr/>
        </p:nvSpPr>
        <p:spPr bwMode="auto">
          <a:xfrm rot="-1958928">
            <a:off x="4090988" y="1687513"/>
            <a:ext cx="1139825" cy="419100"/>
          </a:xfrm>
          <a:custGeom>
            <a:avLst/>
            <a:gdLst>
              <a:gd name="T0" fmla="*/ 0 w 1139113"/>
              <a:gd name="T1" fmla="*/ 223662 h 419009"/>
              <a:gd name="T2" fmla="*/ 53099 w 1139113"/>
              <a:gd name="T3" fmla="*/ 131567 h 419009"/>
              <a:gd name="T4" fmla="*/ 146019 w 1139113"/>
              <a:gd name="T5" fmla="*/ 65778 h 419009"/>
              <a:gd name="T6" fmla="*/ 172569 w 1139113"/>
              <a:gd name="T7" fmla="*/ 26320 h 419009"/>
              <a:gd name="T8" fmla="*/ 225666 w 1139113"/>
              <a:gd name="T9" fmla="*/ 13160 h 419009"/>
              <a:gd name="T10" fmla="*/ 265490 w 1139113"/>
              <a:gd name="T11" fmla="*/ 0 h 419009"/>
              <a:gd name="T12" fmla="*/ 345136 w 1139113"/>
              <a:gd name="T13" fmla="*/ 13160 h 419009"/>
              <a:gd name="T14" fmla="*/ 398236 w 1139113"/>
              <a:gd name="T15" fmla="*/ 92098 h 419009"/>
              <a:gd name="T16" fmla="*/ 424784 w 1139113"/>
              <a:gd name="T17" fmla="*/ 131567 h 419009"/>
              <a:gd name="T18" fmla="*/ 451333 w 1139113"/>
              <a:gd name="T19" fmla="*/ 210517 h 419009"/>
              <a:gd name="T20" fmla="*/ 477882 w 1139113"/>
              <a:gd name="T21" fmla="*/ 249975 h 419009"/>
              <a:gd name="T22" fmla="*/ 504432 w 1139113"/>
              <a:gd name="T23" fmla="*/ 302608 h 419009"/>
              <a:gd name="T24" fmla="*/ 544254 w 1139113"/>
              <a:gd name="T25" fmla="*/ 315758 h 419009"/>
              <a:gd name="T26" fmla="*/ 623902 w 1139113"/>
              <a:gd name="T27" fmla="*/ 368393 h 419009"/>
              <a:gd name="T28" fmla="*/ 663725 w 1139113"/>
              <a:gd name="T29" fmla="*/ 394702 h 419009"/>
              <a:gd name="T30" fmla="*/ 769921 w 1139113"/>
              <a:gd name="T31" fmla="*/ 421011 h 419009"/>
              <a:gd name="T32" fmla="*/ 955763 w 1139113"/>
              <a:gd name="T33" fmla="*/ 394702 h 419009"/>
              <a:gd name="T34" fmla="*/ 995587 w 1139113"/>
              <a:gd name="T35" fmla="*/ 368393 h 419009"/>
              <a:gd name="T36" fmla="*/ 1101783 w 1139113"/>
              <a:gd name="T37" fmla="*/ 289455 h 419009"/>
              <a:gd name="T38" fmla="*/ 1141606 w 1139113"/>
              <a:gd name="T39" fmla="*/ 263135 h 419009"/>
              <a:gd name="T40" fmla="*/ 1154880 w 1139113"/>
              <a:gd name="T41" fmla="*/ 236815 h 4190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9113" h="419009">
                <a:moveTo>
                  <a:pt x="0" y="222599"/>
                </a:moveTo>
                <a:cubicBezTo>
                  <a:pt x="17458" y="192046"/>
                  <a:pt x="30392" y="158419"/>
                  <a:pt x="52373" y="130940"/>
                </a:cubicBezTo>
                <a:cubicBezTo>
                  <a:pt x="61654" y="119339"/>
                  <a:pt x="126741" y="76994"/>
                  <a:pt x="144026" y="65470"/>
                </a:cubicBezTo>
                <a:cubicBezTo>
                  <a:pt x="152755" y="52376"/>
                  <a:pt x="157119" y="34918"/>
                  <a:pt x="170212" y="26188"/>
                </a:cubicBezTo>
                <a:cubicBezTo>
                  <a:pt x="185184" y="16206"/>
                  <a:pt x="205282" y="18038"/>
                  <a:pt x="222585" y="13094"/>
                </a:cubicBezTo>
                <a:cubicBezTo>
                  <a:pt x="235856" y="9302"/>
                  <a:pt x="248772" y="4365"/>
                  <a:pt x="261865" y="0"/>
                </a:cubicBezTo>
                <a:cubicBezTo>
                  <a:pt x="288051" y="4365"/>
                  <a:pt x="318676" y="-2131"/>
                  <a:pt x="340424" y="13094"/>
                </a:cubicBezTo>
                <a:cubicBezTo>
                  <a:pt x="366208" y="31144"/>
                  <a:pt x="375340" y="65470"/>
                  <a:pt x="392798" y="91658"/>
                </a:cubicBezTo>
                <a:cubicBezTo>
                  <a:pt x="401527" y="104752"/>
                  <a:pt x="414008" y="116011"/>
                  <a:pt x="418984" y="130940"/>
                </a:cubicBezTo>
                <a:cubicBezTo>
                  <a:pt x="427713" y="157128"/>
                  <a:pt x="429859" y="186536"/>
                  <a:pt x="445171" y="209505"/>
                </a:cubicBezTo>
                <a:cubicBezTo>
                  <a:pt x="453900" y="222599"/>
                  <a:pt x="463550" y="235124"/>
                  <a:pt x="471357" y="248787"/>
                </a:cubicBezTo>
                <a:cubicBezTo>
                  <a:pt x="481041" y="265735"/>
                  <a:pt x="483742" y="287360"/>
                  <a:pt x="497544" y="301163"/>
                </a:cubicBezTo>
                <a:cubicBezTo>
                  <a:pt x="507303" y="310922"/>
                  <a:pt x="524759" y="307554"/>
                  <a:pt x="536823" y="314257"/>
                </a:cubicBezTo>
                <a:cubicBezTo>
                  <a:pt x="564335" y="329542"/>
                  <a:pt x="589196" y="349174"/>
                  <a:pt x="615383" y="366633"/>
                </a:cubicBezTo>
                <a:cubicBezTo>
                  <a:pt x="628476" y="375362"/>
                  <a:pt x="639396" y="389004"/>
                  <a:pt x="654663" y="392821"/>
                </a:cubicBezTo>
                <a:lnTo>
                  <a:pt x="759409" y="419009"/>
                </a:lnTo>
                <a:cubicBezTo>
                  <a:pt x="820511" y="410280"/>
                  <a:pt x="882633" y="406959"/>
                  <a:pt x="942714" y="392821"/>
                </a:cubicBezTo>
                <a:cubicBezTo>
                  <a:pt x="958032" y="389217"/>
                  <a:pt x="969268" y="375889"/>
                  <a:pt x="981994" y="366633"/>
                </a:cubicBezTo>
                <a:cubicBezTo>
                  <a:pt x="1017291" y="340961"/>
                  <a:pt x="1050426" y="312280"/>
                  <a:pt x="1086740" y="288069"/>
                </a:cubicBezTo>
                <a:cubicBezTo>
                  <a:pt x="1099833" y="279340"/>
                  <a:pt x="1114893" y="273009"/>
                  <a:pt x="1126020" y="261881"/>
                </a:cubicBezTo>
                <a:cubicBezTo>
                  <a:pt x="1132921" y="254980"/>
                  <a:pt x="1134749" y="244422"/>
                  <a:pt x="1139113" y="235693"/>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cxnSp>
        <p:nvCxnSpPr>
          <p:cNvPr id="30728" name="Connettore 7 15"/>
          <p:cNvCxnSpPr>
            <a:cxnSpLocks noChangeShapeType="1"/>
            <a:endCxn id="30727" idx="0"/>
          </p:cNvCxnSpPr>
          <p:nvPr/>
        </p:nvCxnSpPr>
        <p:spPr bwMode="auto">
          <a:xfrm rot="10800000" flipV="1">
            <a:off x="4187825" y="2060575"/>
            <a:ext cx="1247775" cy="153988"/>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graphicFrame>
        <p:nvGraphicFramePr>
          <p:cNvPr id="30729" name="Object 2"/>
          <p:cNvGraphicFramePr>
            <a:graphicFrameLocks noChangeAspect="1"/>
          </p:cNvGraphicFramePr>
          <p:nvPr/>
        </p:nvGraphicFramePr>
        <p:xfrm>
          <a:off x="4502150" y="1495425"/>
          <a:ext cx="485775" cy="368300"/>
        </p:xfrm>
        <a:graphic>
          <a:graphicData uri="http://schemas.openxmlformats.org/presentationml/2006/ole">
            <mc:AlternateContent xmlns:mc="http://schemas.openxmlformats.org/markup-compatibility/2006">
              <mc:Choice xmlns:v="urn:schemas-microsoft-com:vml" Requires="v">
                <p:oleObj spid="_x0000_s1415840" name="Equation" r:id="rId11" imgW="266700" imgH="203200" progId="Equation.3">
                  <p:embed/>
                </p:oleObj>
              </mc:Choice>
              <mc:Fallback>
                <p:oleObj name="Equation" r:id="rId11" imgW="266700" imgH="203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2150" y="1495425"/>
                        <a:ext cx="485775"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30" name="Rectangle 2"/>
          <p:cNvSpPr txBox="1">
            <a:spLocks noChangeArrowheads="1"/>
          </p:cNvSpPr>
          <p:nvPr/>
        </p:nvSpPr>
        <p:spPr bwMode="auto">
          <a:xfrm>
            <a:off x="6300788" y="1628775"/>
            <a:ext cx="1835150"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Lab ref.</a:t>
            </a:r>
            <a:endParaRPr lang="en-GB" sz="2800" b="1">
              <a:latin typeface="Comic Sans MS" charset="0"/>
            </a:endParaRPr>
          </a:p>
        </p:txBody>
      </p:sp>
      <p:graphicFrame>
        <p:nvGraphicFramePr>
          <p:cNvPr id="30731" name="Object 2"/>
          <p:cNvGraphicFramePr>
            <a:graphicFrameLocks noChangeAspect="1"/>
          </p:cNvGraphicFramePr>
          <p:nvPr/>
        </p:nvGraphicFramePr>
        <p:xfrm>
          <a:off x="2555875" y="3249613"/>
          <a:ext cx="346075" cy="461962"/>
        </p:xfrm>
        <a:graphic>
          <a:graphicData uri="http://schemas.openxmlformats.org/presentationml/2006/ole">
            <mc:AlternateContent xmlns:mc="http://schemas.openxmlformats.org/markup-compatibility/2006">
              <mc:Choice xmlns:v="urn:schemas-microsoft-com:vml" Requires="v">
                <p:oleObj spid="_x0000_s1415841" name="Equation" r:id="rId13" imgW="190500" imgH="254000" progId="Equation.3">
                  <p:embed/>
                </p:oleObj>
              </mc:Choice>
              <mc:Fallback>
                <p:oleObj name="Equation" r:id="rId13" imgW="190500" imgH="2540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5875" y="3249613"/>
                        <a:ext cx="34607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0732" name="Object 2"/>
          <p:cNvGraphicFramePr>
            <a:graphicFrameLocks noChangeAspect="1"/>
          </p:cNvGraphicFramePr>
          <p:nvPr/>
        </p:nvGraphicFramePr>
        <p:xfrm>
          <a:off x="4397672" y="3284538"/>
          <a:ext cx="1614488" cy="439737"/>
        </p:xfrm>
        <a:graphic>
          <a:graphicData uri="http://schemas.openxmlformats.org/presentationml/2006/ole">
            <mc:AlternateContent xmlns:mc="http://schemas.openxmlformats.org/markup-compatibility/2006">
              <mc:Choice xmlns:v="urn:schemas-microsoft-com:vml" Requires="v">
                <p:oleObj spid="_x0000_s1415842" name="Equation" r:id="rId15" imgW="889000" imgH="241300" progId="Equation.3">
                  <p:embed/>
                </p:oleObj>
              </mc:Choice>
              <mc:Fallback>
                <p:oleObj name="Equation" r:id="rId15" imgW="889000" imgH="241300" progId="Equation.3">
                  <p:embed/>
                  <p:pic>
                    <p:nvPicPr>
                      <p:cNvPr id="0" name=""/>
                      <p:cNvPicPr>
                        <a:picLocks noChangeAspect="1" noChangeArrowheads="1"/>
                      </p:cNvPicPr>
                      <p:nvPr/>
                    </p:nvPicPr>
                    <p:blipFill>
                      <a:blip r:embed="rId16"/>
                      <a:srcRect/>
                      <a:stretch>
                        <a:fillRect/>
                      </a:stretch>
                    </p:blipFill>
                    <p:spPr bwMode="auto">
                      <a:xfrm>
                        <a:off x="4397672" y="3284538"/>
                        <a:ext cx="1614488" cy="43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30733" name="Connettore 2 2"/>
          <p:cNvCxnSpPr>
            <a:cxnSpLocks noChangeShapeType="1"/>
          </p:cNvCxnSpPr>
          <p:nvPr/>
        </p:nvCxnSpPr>
        <p:spPr bwMode="auto">
          <a:xfrm>
            <a:off x="3205163" y="4005263"/>
            <a:ext cx="57467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0734" name="Connettore 7 15"/>
          <p:cNvCxnSpPr>
            <a:cxnSpLocks noChangeShapeType="1"/>
          </p:cNvCxnSpPr>
          <p:nvPr/>
        </p:nvCxnSpPr>
        <p:spPr bwMode="auto">
          <a:xfrm rot="10800000" flipV="1">
            <a:off x="4284663" y="3789363"/>
            <a:ext cx="3095625" cy="225425"/>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sp>
        <p:nvSpPr>
          <p:cNvPr id="30735" name="Rectangle 2"/>
          <p:cNvSpPr txBox="1">
            <a:spLocks noChangeArrowheads="1"/>
          </p:cNvSpPr>
          <p:nvPr/>
        </p:nvSpPr>
        <p:spPr bwMode="auto">
          <a:xfrm>
            <a:off x="6553200" y="3500438"/>
            <a:ext cx="1835150" cy="860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c.m. ref.</a:t>
            </a:r>
            <a:endParaRPr lang="en-GB" sz="2800" b="1">
              <a:latin typeface="Comic Sans MS" charset="0"/>
            </a:endParaRPr>
          </a:p>
        </p:txBody>
      </p:sp>
      <p:sp>
        <p:nvSpPr>
          <p:cNvPr id="30736" name="Rectangle 2"/>
          <p:cNvSpPr txBox="1">
            <a:spLocks noChangeArrowheads="1"/>
          </p:cNvSpPr>
          <p:nvPr/>
        </p:nvSpPr>
        <p:spPr bwMode="auto">
          <a:xfrm>
            <a:off x="2195513" y="4365625"/>
            <a:ext cx="4392612" cy="8588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Recall some Basics</a:t>
            </a:r>
            <a:endParaRPr lang="en-GB" sz="2800" b="1">
              <a:latin typeface="Comic Sans MS" charset="0"/>
            </a:endParaRPr>
          </a:p>
        </p:txBody>
      </p:sp>
      <p:graphicFrame>
        <p:nvGraphicFramePr>
          <p:cNvPr id="30737" name="Object 2"/>
          <p:cNvGraphicFramePr>
            <a:graphicFrameLocks noChangeAspect="1"/>
          </p:cNvGraphicFramePr>
          <p:nvPr/>
        </p:nvGraphicFramePr>
        <p:xfrm>
          <a:off x="6450013" y="4186238"/>
          <a:ext cx="2079625" cy="461962"/>
        </p:xfrm>
        <a:graphic>
          <a:graphicData uri="http://schemas.openxmlformats.org/presentationml/2006/ole">
            <mc:AlternateContent xmlns:mc="http://schemas.openxmlformats.org/markup-compatibility/2006">
              <mc:Choice xmlns:v="urn:schemas-microsoft-com:vml" Requires="v">
                <p:oleObj spid="_x0000_s1415843" name="Equation" r:id="rId17" imgW="1143000" imgH="254000" progId="Equation.3">
                  <p:embed/>
                </p:oleObj>
              </mc:Choice>
              <mc:Fallback>
                <p:oleObj name="Equation" r:id="rId17" imgW="1143000" imgH="254000" progId="Equation.3">
                  <p:embed/>
                  <p:pic>
                    <p:nvPicPr>
                      <p:cNvPr id="0" name=""/>
                      <p:cNvPicPr>
                        <a:picLocks noChangeAspect="1" noChangeArrowheads="1"/>
                      </p:cNvPicPr>
                      <p:nvPr/>
                    </p:nvPicPr>
                    <p:blipFill>
                      <a:blip r:embed="rId18"/>
                      <a:srcRect/>
                      <a:stretch>
                        <a:fillRect/>
                      </a:stretch>
                    </p:blipFill>
                    <p:spPr bwMode="auto">
                      <a:xfrm>
                        <a:off x="6450013" y="4186238"/>
                        <a:ext cx="207962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17700" y="0"/>
            <a:ext cx="5299364" cy="6858000"/>
          </a:xfrm>
          <a:prstGeom prst="rect">
            <a:avLst/>
          </a:prstGeom>
          <a:solidFill>
            <a:srgbClr val="92D050"/>
          </a:solidFill>
        </p:spPr>
      </p:pic>
    </p:spTree>
    <p:extLst>
      <p:ext uri="{BB962C8B-B14F-4D97-AF65-F5344CB8AC3E}">
        <p14:creationId xmlns:p14="http://schemas.microsoft.com/office/powerpoint/2010/main" val="111653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9" name="Rectangle 2"/>
          <p:cNvSpPr>
            <a:spLocks noGrp="1" noChangeArrowheads="1"/>
          </p:cNvSpPr>
          <p:nvPr>
            <p:ph type="title"/>
          </p:nvPr>
        </p:nvSpPr>
        <p:spPr>
          <a:xfrm>
            <a:off x="421704" y="115888"/>
            <a:ext cx="8686800" cy="1219200"/>
          </a:xfrm>
        </p:spPr>
        <p:txBody>
          <a:bodyPr/>
          <a:lstStyle/>
          <a:p>
            <a:r>
              <a:rPr lang="it-IT" sz="2800" b="1">
                <a:solidFill>
                  <a:schemeClr val="tx1"/>
                </a:solidFill>
                <a:latin typeface="Comic Sans MS" charset="0"/>
                <a:ea typeface="ＭＳ Ｐゴシック" charset="0"/>
                <a:cs typeface="ＭＳ Ｐゴシック" charset="0"/>
              </a:rPr>
              <a:t>Invariant Mass, Lorentz transformation from Lab to c.m. ref. system</a:t>
            </a:r>
            <a:endParaRPr lang="en-GB" sz="2800" b="1">
              <a:solidFill>
                <a:schemeClr val="tx1"/>
              </a:solidFill>
              <a:latin typeface="Comic Sans MS" charset="0"/>
              <a:ea typeface="ＭＳ Ｐゴシック" charset="0"/>
              <a:cs typeface="ＭＳ Ｐゴシック" charset="0"/>
            </a:endParaRPr>
          </a:p>
        </p:txBody>
      </p:sp>
      <p:graphicFrame>
        <p:nvGraphicFramePr>
          <p:cNvPr id="32770" name="Object 3"/>
          <p:cNvGraphicFramePr>
            <a:graphicFrameLocks noChangeAspect="1"/>
          </p:cNvGraphicFramePr>
          <p:nvPr/>
        </p:nvGraphicFramePr>
        <p:xfrm>
          <a:off x="216346" y="1208485"/>
          <a:ext cx="8820150" cy="1068387"/>
        </p:xfrm>
        <a:graphic>
          <a:graphicData uri="http://schemas.openxmlformats.org/presentationml/2006/ole">
            <mc:AlternateContent xmlns:mc="http://schemas.openxmlformats.org/markup-compatibility/2006">
              <mc:Choice xmlns:v="urn:schemas-microsoft-com:vml" Requires="v">
                <p:oleObj spid="_x0000_s1557720" name="Equation" r:id="rId5" imgW="4381500" imgH="533400" progId="Equation.3">
                  <p:embed/>
                </p:oleObj>
              </mc:Choice>
              <mc:Fallback>
                <p:oleObj name="Equation" r:id="rId5" imgW="4381500" imgH="533400" progId="Equation.3">
                  <p:embed/>
                  <p:pic>
                    <p:nvPicPr>
                      <p:cNvPr id="0" name=""/>
                      <p:cNvPicPr>
                        <a:picLocks noChangeAspect="1" noChangeArrowheads="1"/>
                      </p:cNvPicPr>
                      <p:nvPr/>
                    </p:nvPicPr>
                    <p:blipFill>
                      <a:blip r:embed="rId6"/>
                      <a:srcRect/>
                      <a:stretch>
                        <a:fillRect/>
                      </a:stretch>
                    </p:blipFill>
                    <p:spPr bwMode="auto">
                      <a:xfrm>
                        <a:off x="216346" y="1208485"/>
                        <a:ext cx="8820150" cy="1068387"/>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32772" name="Object 3"/>
          <p:cNvGraphicFramePr>
            <a:graphicFrameLocks noChangeAspect="1"/>
          </p:cNvGraphicFramePr>
          <p:nvPr/>
        </p:nvGraphicFramePr>
        <p:xfrm>
          <a:off x="2001838" y="2501900"/>
          <a:ext cx="4805362" cy="482600"/>
        </p:xfrm>
        <a:graphic>
          <a:graphicData uri="http://schemas.openxmlformats.org/presentationml/2006/ole">
            <mc:AlternateContent xmlns:mc="http://schemas.openxmlformats.org/markup-compatibility/2006">
              <mc:Choice xmlns:v="urn:schemas-microsoft-com:vml" Requires="v">
                <p:oleObj spid="_x0000_s1557721" name="Equation" r:id="rId7" imgW="2387600" imgH="241300" progId="Equation.3">
                  <p:embed/>
                </p:oleObj>
              </mc:Choice>
              <mc:Fallback>
                <p:oleObj name="Equation" r:id="rId7" imgW="2387600" imgH="241300" progId="Equation.3">
                  <p:embed/>
                  <p:pic>
                    <p:nvPicPr>
                      <p:cNvPr id="0" name=""/>
                      <p:cNvPicPr>
                        <a:picLocks noChangeAspect="1" noChangeArrowheads="1"/>
                      </p:cNvPicPr>
                      <p:nvPr/>
                    </p:nvPicPr>
                    <p:blipFill>
                      <a:blip r:embed="rId8"/>
                      <a:srcRect/>
                      <a:stretch>
                        <a:fillRect/>
                      </a:stretch>
                    </p:blipFill>
                    <p:spPr bwMode="auto">
                      <a:xfrm>
                        <a:off x="2001838" y="2501900"/>
                        <a:ext cx="4805362" cy="4826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32773" name="Object 3"/>
          <p:cNvGraphicFramePr>
            <a:graphicFrameLocks noChangeAspect="1"/>
          </p:cNvGraphicFramePr>
          <p:nvPr/>
        </p:nvGraphicFramePr>
        <p:xfrm>
          <a:off x="1516063" y="3116263"/>
          <a:ext cx="5929312" cy="611187"/>
        </p:xfrm>
        <a:graphic>
          <a:graphicData uri="http://schemas.openxmlformats.org/presentationml/2006/ole">
            <mc:AlternateContent xmlns:mc="http://schemas.openxmlformats.org/markup-compatibility/2006">
              <mc:Choice xmlns:v="urn:schemas-microsoft-com:vml" Requires="v">
                <p:oleObj spid="_x0000_s1557722" name="Equation" r:id="rId9" imgW="2946400" imgH="304800" progId="Equation.3">
                  <p:embed/>
                </p:oleObj>
              </mc:Choice>
              <mc:Fallback>
                <p:oleObj name="Equation" r:id="rId9" imgW="2946400" imgH="304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6063" y="3116263"/>
                        <a:ext cx="5929312" cy="61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2774" name="Freccia giù 1"/>
          <p:cNvSpPr>
            <a:spLocks noChangeArrowheads="1"/>
          </p:cNvSpPr>
          <p:nvPr/>
        </p:nvSpPr>
        <p:spPr bwMode="auto">
          <a:xfrm>
            <a:off x="4140200" y="3789040"/>
            <a:ext cx="484188" cy="977900"/>
          </a:xfrm>
          <a:prstGeom prst="downArrow">
            <a:avLst>
              <a:gd name="adj1" fmla="val 50000"/>
              <a:gd name="adj2" fmla="val 50024"/>
            </a:avLst>
          </a:prstGeom>
          <a:solidFill>
            <a:schemeClr val="accent1"/>
          </a:solidFill>
          <a:ln w="9525">
            <a:solidFill>
              <a:schemeClr val="tx1"/>
            </a:solidFill>
            <a:round/>
            <a:headEnd/>
            <a:tailEnd/>
          </a:ln>
        </p:spPr>
        <p:txBody>
          <a:bodyPr/>
          <a:lstStyle/>
          <a:p>
            <a:endParaRPr lang="it-IT"/>
          </a:p>
        </p:txBody>
      </p:sp>
      <p:graphicFrame>
        <p:nvGraphicFramePr>
          <p:cNvPr id="32775" name="Object 2"/>
          <p:cNvGraphicFramePr>
            <a:graphicFrameLocks noChangeAspect="1"/>
          </p:cNvGraphicFramePr>
          <p:nvPr/>
        </p:nvGraphicFramePr>
        <p:xfrm>
          <a:off x="565820" y="4869160"/>
          <a:ext cx="6094412" cy="860425"/>
        </p:xfrm>
        <a:graphic>
          <a:graphicData uri="http://schemas.openxmlformats.org/presentationml/2006/ole">
            <mc:AlternateContent xmlns:mc="http://schemas.openxmlformats.org/markup-compatibility/2006">
              <mc:Choice xmlns:v="urn:schemas-microsoft-com:vml" Requires="v">
                <p:oleObj spid="_x0000_s1557723" name="Equation" r:id="rId11" imgW="3352800" imgH="469900" progId="Equation.3">
                  <p:embed/>
                </p:oleObj>
              </mc:Choice>
              <mc:Fallback>
                <p:oleObj name="Equation" r:id="rId11" imgW="3352800" imgH="469900" progId="Equation.3">
                  <p:embed/>
                  <p:pic>
                    <p:nvPicPr>
                      <p:cNvPr id="0" name=""/>
                      <p:cNvPicPr>
                        <a:picLocks noChangeAspect="1" noChangeArrowheads="1"/>
                      </p:cNvPicPr>
                      <p:nvPr/>
                    </p:nvPicPr>
                    <p:blipFill>
                      <a:blip r:embed="rId12"/>
                      <a:srcRect/>
                      <a:stretch>
                        <a:fillRect/>
                      </a:stretch>
                    </p:blipFill>
                    <p:spPr bwMode="auto">
                      <a:xfrm>
                        <a:off x="565820" y="4869160"/>
                        <a:ext cx="6094412" cy="86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776" name="Object 3"/>
          <p:cNvGraphicFramePr>
            <a:graphicFrameLocks noChangeAspect="1"/>
          </p:cNvGraphicFramePr>
          <p:nvPr/>
        </p:nvGraphicFramePr>
        <p:xfrm>
          <a:off x="5580063" y="5949950"/>
          <a:ext cx="3476625" cy="863600"/>
        </p:xfrm>
        <a:graphic>
          <a:graphicData uri="http://schemas.openxmlformats.org/presentationml/2006/ole">
            <mc:AlternateContent xmlns:mc="http://schemas.openxmlformats.org/markup-compatibility/2006">
              <mc:Choice xmlns:v="urn:schemas-microsoft-com:vml" Requires="v">
                <p:oleObj spid="_x0000_s1557724" name="Equation" r:id="rId13" imgW="1727200" imgH="431800" progId="Equation.3">
                  <p:embed/>
                </p:oleObj>
              </mc:Choice>
              <mc:Fallback>
                <p:oleObj name="Equation" r:id="rId13" imgW="1727200" imgH="431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0063" y="5949950"/>
                        <a:ext cx="3476625" cy="8636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8" name="Freccia curva 7"/>
          <p:cNvSpPr/>
          <p:nvPr/>
        </p:nvSpPr>
        <p:spPr bwMode="auto">
          <a:xfrm rot="5400000">
            <a:off x="6876257" y="5301431"/>
            <a:ext cx="576262" cy="4318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it-IT">
              <a:latin typeface="Times" pitchFamily="-111" charset="0"/>
            </a:endParaRPr>
          </a:p>
        </p:txBody>
      </p:sp>
      <p:sp>
        <p:nvSpPr>
          <p:cNvPr id="13"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49579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
        <p:nvSpPr>
          <p:cNvPr id="34818" name="Freccia giù 1"/>
          <p:cNvSpPr>
            <a:spLocks noChangeArrowheads="1"/>
          </p:cNvSpPr>
          <p:nvPr/>
        </p:nvSpPr>
        <p:spPr bwMode="auto">
          <a:xfrm>
            <a:off x="4211638" y="2955925"/>
            <a:ext cx="484187" cy="544513"/>
          </a:xfrm>
          <a:prstGeom prst="downArrow">
            <a:avLst>
              <a:gd name="adj1" fmla="val 50000"/>
              <a:gd name="adj2" fmla="val 49904"/>
            </a:avLst>
          </a:prstGeom>
          <a:solidFill>
            <a:schemeClr val="accent1"/>
          </a:solidFill>
          <a:ln w="9525">
            <a:solidFill>
              <a:schemeClr val="tx1"/>
            </a:solidFill>
            <a:round/>
            <a:headEnd/>
            <a:tailEnd/>
          </a:ln>
        </p:spPr>
        <p:txBody>
          <a:bodyPr/>
          <a:lstStyle/>
          <a:p>
            <a:endParaRPr lang="it-IT"/>
          </a:p>
        </p:txBody>
      </p:sp>
      <p:graphicFrame>
        <p:nvGraphicFramePr>
          <p:cNvPr id="34819" name="Object 2"/>
          <p:cNvGraphicFramePr>
            <a:graphicFrameLocks noChangeAspect="1"/>
          </p:cNvGraphicFramePr>
          <p:nvPr/>
        </p:nvGraphicFramePr>
        <p:xfrm>
          <a:off x="2051050" y="1955800"/>
          <a:ext cx="3163888" cy="465138"/>
        </p:xfrm>
        <a:graphic>
          <a:graphicData uri="http://schemas.openxmlformats.org/presentationml/2006/ole">
            <mc:AlternateContent xmlns:mc="http://schemas.openxmlformats.org/markup-compatibility/2006">
              <mc:Choice xmlns:v="urn:schemas-microsoft-com:vml" Requires="v">
                <p:oleObj spid="_x0000_s1593539" name="Equation" r:id="rId4" imgW="1739900" imgH="254000" progId="Equation.3">
                  <p:embed/>
                </p:oleObj>
              </mc:Choice>
              <mc:Fallback>
                <p:oleObj name="Equation" r:id="rId4" imgW="17399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1955800"/>
                        <a:ext cx="3163888" cy="46513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4820" name="Object 3"/>
          <p:cNvGraphicFramePr>
            <a:graphicFrameLocks noChangeAspect="1"/>
          </p:cNvGraphicFramePr>
          <p:nvPr/>
        </p:nvGraphicFramePr>
        <p:xfrm>
          <a:off x="299095" y="3794125"/>
          <a:ext cx="3552825" cy="2514600"/>
        </p:xfrm>
        <a:graphic>
          <a:graphicData uri="http://schemas.openxmlformats.org/presentationml/2006/ole">
            <mc:AlternateContent xmlns:mc="http://schemas.openxmlformats.org/markup-compatibility/2006">
              <mc:Choice xmlns:v="urn:schemas-microsoft-com:vml" Requires="v">
                <p:oleObj spid="_x0000_s1593540" name="Equation" r:id="rId6" imgW="1765300" imgH="1257300" progId="Equation.3">
                  <p:embed/>
                </p:oleObj>
              </mc:Choice>
              <mc:Fallback>
                <p:oleObj name="Equation" r:id="rId6" imgW="1765300" imgH="1257300" progId="Equation.3">
                  <p:embed/>
                  <p:pic>
                    <p:nvPicPr>
                      <p:cNvPr id="0" name=""/>
                      <p:cNvPicPr>
                        <a:picLocks noChangeAspect="1" noChangeArrowheads="1"/>
                      </p:cNvPicPr>
                      <p:nvPr/>
                    </p:nvPicPr>
                    <p:blipFill>
                      <a:blip r:embed="rId7"/>
                      <a:srcRect/>
                      <a:stretch>
                        <a:fillRect/>
                      </a:stretch>
                    </p:blipFill>
                    <p:spPr bwMode="auto">
                      <a:xfrm>
                        <a:off x="299095" y="3794125"/>
                        <a:ext cx="3552825" cy="25146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34821" name="Object 2"/>
          <p:cNvGraphicFramePr>
            <a:graphicFrameLocks noChangeAspect="1"/>
          </p:cNvGraphicFramePr>
          <p:nvPr/>
        </p:nvGraphicFramePr>
        <p:xfrm>
          <a:off x="2055813" y="879475"/>
          <a:ext cx="2078037" cy="461963"/>
        </p:xfrm>
        <a:graphic>
          <a:graphicData uri="http://schemas.openxmlformats.org/presentationml/2006/ole">
            <mc:AlternateContent xmlns:mc="http://schemas.openxmlformats.org/markup-compatibility/2006">
              <mc:Choice xmlns:v="urn:schemas-microsoft-com:vml" Requires="v">
                <p:oleObj spid="_x0000_s1593541" name="Equation" r:id="rId8" imgW="1143000" imgH="254000" progId="Equation.3">
                  <p:embed/>
                </p:oleObj>
              </mc:Choice>
              <mc:Fallback>
                <p:oleObj name="Equation" r:id="rId8" imgW="1143000" imgH="254000" progId="Equation.3">
                  <p:embed/>
                  <p:pic>
                    <p:nvPicPr>
                      <p:cNvPr id="0" name=""/>
                      <p:cNvPicPr>
                        <a:picLocks noChangeAspect="1" noChangeArrowheads="1"/>
                      </p:cNvPicPr>
                      <p:nvPr/>
                    </p:nvPicPr>
                    <p:blipFill>
                      <a:blip r:embed="rId9"/>
                      <a:srcRect/>
                      <a:stretch>
                        <a:fillRect/>
                      </a:stretch>
                    </p:blipFill>
                    <p:spPr bwMode="auto">
                      <a:xfrm>
                        <a:off x="2055813" y="879475"/>
                        <a:ext cx="2078037"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822" name="Rectangle 2"/>
          <p:cNvSpPr txBox="1">
            <a:spLocks noChangeArrowheads="1"/>
          </p:cNvSpPr>
          <p:nvPr/>
        </p:nvSpPr>
        <p:spPr bwMode="auto">
          <a:xfrm>
            <a:off x="107950" y="692150"/>
            <a:ext cx="1727200" cy="7921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from</a:t>
            </a:r>
            <a:endParaRPr lang="en-GB" sz="2800" b="1">
              <a:latin typeface="Comic Sans MS" charset="0"/>
            </a:endParaRPr>
          </a:p>
        </p:txBody>
      </p:sp>
      <p:sp>
        <p:nvSpPr>
          <p:cNvPr id="34823" name="Freccia destra 1"/>
          <p:cNvSpPr>
            <a:spLocks noChangeArrowheads="1"/>
          </p:cNvSpPr>
          <p:nvPr/>
        </p:nvSpPr>
        <p:spPr bwMode="auto">
          <a:xfrm>
            <a:off x="4932363" y="855663"/>
            <a:ext cx="977900" cy="485775"/>
          </a:xfrm>
          <a:prstGeom prst="rightArrow">
            <a:avLst>
              <a:gd name="adj1" fmla="val 50000"/>
              <a:gd name="adj2" fmla="val 49861"/>
            </a:avLst>
          </a:prstGeom>
          <a:solidFill>
            <a:schemeClr val="accent1"/>
          </a:solidFill>
          <a:ln w="9525">
            <a:solidFill>
              <a:schemeClr val="tx1"/>
            </a:solidFill>
            <a:round/>
            <a:headEnd/>
            <a:tailEnd/>
          </a:ln>
        </p:spPr>
        <p:txBody>
          <a:bodyPr/>
          <a:lstStyle/>
          <a:p>
            <a:endParaRPr lang="it-IT"/>
          </a:p>
        </p:txBody>
      </p:sp>
      <p:graphicFrame>
        <p:nvGraphicFramePr>
          <p:cNvPr id="34824" name="Object 2"/>
          <p:cNvGraphicFramePr>
            <a:graphicFrameLocks noChangeAspect="1"/>
          </p:cNvGraphicFramePr>
          <p:nvPr/>
        </p:nvGraphicFramePr>
        <p:xfrm>
          <a:off x="6491288" y="862013"/>
          <a:ext cx="1270000" cy="555625"/>
        </p:xfrm>
        <a:graphic>
          <a:graphicData uri="http://schemas.openxmlformats.org/presentationml/2006/ole">
            <mc:AlternateContent xmlns:mc="http://schemas.openxmlformats.org/markup-compatibility/2006">
              <mc:Choice xmlns:v="urn:schemas-microsoft-com:vml" Requires="v">
                <p:oleObj spid="_x0000_s1593542" name="Equation" r:id="rId10" imgW="698500" imgH="304800" progId="Equation.3">
                  <p:embed/>
                </p:oleObj>
              </mc:Choice>
              <mc:Fallback>
                <p:oleObj name="Equation" r:id="rId10" imgW="698500" imgH="304800" progId="Equation.3">
                  <p:embed/>
                  <p:pic>
                    <p:nvPicPr>
                      <p:cNvPr id="0" name=""/>
                      <p:cNvPicPr>
                        <a:picLocks noChangeAspect="1" noChangeArrowheads="1"/>
                      </p:cNvPicPr>
                      <p:nvPr/>
                    </p:nvPicPr>
                    <p:blipFill>
                      <a:blip r:embed="rId11"/>
                      <a:srcRect/>
                      <a:stretch>
                        <a:fillRect/>
                      </a:stretch>
                    </p:blipFill>
                    <p:spPr bwMode="auto">
                      <a:xfrm>
                        <a:off x="6491288" y="862013"/>
                        <a:ext cx="1270000" cy="55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825" name="Rectangle 2"/>
          <p:cNvSpPr txBox="1">
            <a:spLocks noChangeArrowheads="1"/>
          </p:cNvSpPr>
          <p:nvPr/>
        </p:nvSpPr>
        <p:spPr bwMode="auto">
          <a:xfrm>
            <a:off x="179388" y="1773238"/>
            <a:ext cx="1439862" cy="7921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and</a:t>
            </a:r>
            <a:endParaRPr lang="en-GB" sz="2800" b="1">
              <a:latin typeface="Comic Sans MS" charset="0"/>
            </a:endParaRPr>
          </a:p>
        </p:txBody>
      </p:sp>
      <p:graphicFrame>
        <p:nvGraphicFramePr>
          <p:cNvPr id="34826" name="Object 2"/>
          <p:cNvGraphicFramePr>
            <a:graphicFrameLocks noChangeAspect="1"/>
          </p:cNvGraphicFramePr>
          <p:nvPr/>
        </p:nvGraphicFramePr>
        <p:xfrm>
          <a:off x="5707063" y="1844675"/>
          <a:ext cx="2903537" cy="1443038"/>
        </p:xfrm>
        <a:graphic>
          <a:graphicData uri="http://schemas.openxmlformats.org/presentationml/2006/ole">
            <mc:AlternateContent xmlns:mc="http://schemas.openxmlformats.org/markup-compatibility/2006">
              <mc:Choice xmlns:v="urn:schemas-microsoft-com:vml" Requires="v">
                <p:oleObj spid="_x0000_s1593543" name="Equation" r:id="rId12" imgW="1308100" imgH="647700" progId="Equation.3">
                  <p:embed/>
                </p:oleObj>
              </mc:Choice>
              <mc:Fallback>
                <p:oleObj name="Equation" r:id="rId12" imgW="1308100" imgH="647700" progId="Equation.3">
                  <p:embed/>
                  <p:pic>
                    <p:nvPicPr>
                      <p:cNvPr id="0" name=""/>
                      <p:cNvPicPr>
                        <a:picLocks noChangeAspect="1" noChangeArrowheads="1"/>
                      </p:cNvPicPr>
                      <p:nvPr/>
                    </p:nvPicPr>
                    <p:blipFill>
                      <a:blip r:embed="rId13"/>
                      <a:srcRect/>
                      <a:stretch>
                        <a:fillRect/>
                      </a:stretch>
                    </p:blipFill>
                    <p:spPr bwMode="auto">
                      <a:xfrm>
                        <a:off x="5707063" y="1844675"/>
                        <a:ext cx="2903537" cy="1443038"/>
                      </a:xfrm>
                      <a:prstGeom prst="rect">
                        <a:avLst/>
                      </a:prstGeom>
                      <a:noFill/>
                      <a:ln>
                        <a:noFill/>
                      </a:ln>
                      <a:effectLst/>
                    </p:spPr>
                  </p:pic>
                </p:oleObj>
              </mc:Fallback>
            </mc:AlternateContent>
          </a:graphicData>
        </a:graphic>
      </p:graphicFrame>
      <p:sp>
        <p:nvSpPr>
          <p:cNvPr id="34827" name="Rectangle 2"/>
          <p:cNvSpPr txBox="1">
            <a:spLocks noChangeArrowheads="1"/>
          </p:cNvSpPr>
          <p:nvPr/>
        </p:nvSpPr>
        <p:spPr bwMode="auto">
          <a:xfrm>
            <a:off x="4356100" y="4365625"/>
            <a:ext cx="3671888" cy="14398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Holds before and after scattering (c.m ref. system!)</a:t>
            </a:r>
            <a:endParaRPr lang="en-GB" sz="2800" b="1">
              <a:latin typeface="Comic Sans MS" charset="0"/>
            </a:endParaRPr>
          </a:p>
        </p:txBody>
      </p:sp>
      <p:pic>
        <p:nvPicPr>
          <p:cNvPr id="34828" name="Immagine 2" descr="infn-new.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1341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graphicFrame>
        <p:nvGraphicFramePr>
          <p:cNvPr id="34819" name="Object 2"/>
          <p:cNvGraphicFramePr>
            <a:graphicFrameLocks noChangeAspect="1"/>
          </p:cNvGraphicFramePr>
          <p:nvPr/>
        </p:nvGraphicFramePr>
        <p:xfrm>
          <a:off x="179512" y="620688"/>
          <a:ext cx="4527550" cy="1231900"/>
        </p:xfrm>
        <a:graphic>
          <a:graphicData uri="http://schemas.openxmlformats.org/presentationml/2006/ole">
            <mc:AlternateContent xmlns:mc="http://schemas.openxmlformats.org/markup-compatibility/2006">
              <mc:Choice xmlns:v="urn:schemas-microsoft-com:vml" Requires="v">
                <p:oleObj spid="_x0000_s1216470" name="Equation" r:id="rId4" imgW="2489200" imgH="673100" progId="Equation.3">
                  <p:embed/>
                </p:oleObj>
              </mc:Choice>
              <mc:Fallback>
                <p:oleObj name="Equation" r:id="rId4" imgW="2489200" imgH="673100" progId="Equation.3">
                  <p:embed/>
                  <p:pic>
                    <p:nvPicPr>
                      <p:cNvPr id="0" name=""/>
                      <p:cNvPicPr>
                        <a:picLocks noChangeAspect="1" noChangeArrowheads="1"/>
                      </p:cNvPicPr>
                      <p:nvPr/>
                    </p:nvPicPr>
                    <p:blipFill>
                      <a:blip r:embed="rId5"/>
                      <a:srcRect/>
                      <a:stretch>
                        <a:fillRect/>
                      </a:stretch>
                    </p:blipFill>
                    <p:spPr bwMode="auto">
                      <a:xfrm>
                        <a:off x="179512" y="620688"/>
                        <a:ext cx="4527550" cy="12319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4820" name="Object 3"/>
          <p:cNvGraphicFramePr>
            <a:graphicFrameLocks noChangeAspect="1"/>
          </p:cNvGraphicFramePr>
          <p:nvPr/>
        </p:nvGraphicFramePr>
        <p:xfrm>
          <a:off x="1246188" y="2565400"/>
          <a:ext cx="4422775" cy="1422400"/>
        </p:xfrm>
        <a:graphic>
          <a:graphicData uri="http://schemas.openxmlformats.org/presentationml/2006/ole">
            <mc:AlternateContent xmlns:mc="http://schemas.openxmlformats.org/markup-compatibility/2006">
              <mc:Choice xmlns:v="urn:schemas-microsoft-com:vml" Requires="v">
                <p:oleObj spid="_x0000_s1216471" name="Equation" r:id="rId6" imgW="2197100" imgH="711200" progId="Equation.3">
                  <p:embed/>
                </p:oleObj>
              </mc:Choice>
              <mc:Fallback>
                <p:oleObj name="Equation" r:id="rId6" imgW="2197100" imgH="711200" progId="Equation.3">
                  <p:embed/>
                  <p:pic>
                    <p:nvPicPr>
                      <p:cNvPr id="0" name=""/>
                      <p:cNvPicPr>
                        <a:picLocks noChangeAspect="1" noChangeArrowheads="1"/>
                      </p:cNvPicPr>
                      <p:nvPr/>
                    </p:nvPicPr>
                    <p:blipFill>
                      <a:blip r:embed="rId7"/>
                      <a:srcRect/>
                      <a:stretch>
                        <a:fillRect/>
                      </a:stretch>
                    </p:blipFill>
                    <p:spPr bwMode="auto">
                      <a:xfrm>
                        <a:off x="1246188" y="2565400"/>
                        <a:ext cx="4422775" cy="14224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34828" name="Immagine 2" descr="infn-new.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Object 3"/>
          <p:cNvGraphicFramePr>
            <a:graphicFrameLocks noChangeAspect="1"/>
          </p:cNvGraphicFramePr>
          <p:nvPr/>
        </p:nvGraphicFramePr>
        <p:xfrm>
          <a:off x="1298426" y="4467225"/>
          <a:ext cx="4857750" cy="1905000"/>
        </p:xfrm>
        <a:graphic>
          <a:graphicData uri="http://schemas.openxmlformats.org/presentationml/2006/ole">
            <mc:AlternateContent xmlns:mc="http://schemas.openxmlformats.org/markup-compatibility/2006">
              <mc:Choice xmlns:v="urn:schemas-microsoft-com:vml" Requires="v">
                <p:oleObj spid="_x0000_s1216472" name="Equation" r:id="rId9" imgW="2413000" imgH="952500" progId="Equation.3">
                  <p:embed/>
                </p:oleObj>
              </mc:Choice>
              <mc:Fallback>
                <p:oleObj name="Equation" r:id="rId9" imgW="2413000" imgH="952500" progId="Equation.3">
                  <p:embed/>
                  <p:pic>
                    <p:nvPicPr>
                      <p:cNvPr id="0" name=""/>
                      <p:cNvPicPr>
                        <a:picLocks noChangeAspect="1" noChangeArrowheads="1"/>
                      </p:cNvPicPr>
                      <p:nvPr/>
                    </p:nvPicPr>
                    <p:blipFill>
                      <a:blip r:embed="rId10"/>
                      <a:srcRect/>
                      <a:stretch>
                        <a:fillRect/>
                      </a:stretch>
                    </p:blipFill>
                    <p:spPr bwMode="auto">
                      <a:xfrm>
                        <a:off x="1298426" y="4467225"/>
                        <a:ext cx="4857750" cy="19050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5" name="Rectangle 2"/>
          <p:cNvSpPr txBox="1">
            <a:spLocks noChangeArrowheads="1"/>
          </p:cNvSpPr>
          <p:nvPr/>
        </p:nvSpPr>
        <p:spPr bwMode="auto">
          <a:xfrm>
            <a:off x="4139952" y="476598"/>
            <a:ext cx="5004048" cy="1584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b="1">
                <a:latin typeface="Symbol" charset="2"/>
                <a:cs typeface="Symbol" charset="2"/>
              </a:rPr>
              <a:t>D</a:t>
            </a:r>
            <a:r>
              <a:rPr lang="it-IT" b="1">
                <a:latin typeface="Comic Sans MS" charset="0"/>
              </a:rPr>
              <a:t>=0 electron as relativ. mirror</a:t>
            </a:r>
          </a:p>
          <a:p>
            <a:pPr algn="ctr"/>
            <a:endParaRPr lang="it-IT" sz="1400" b="1">
              <a:latin typeface="Comic Sans MS" charset="0"/>
            </a:endParaRPr>
          </a:p>
          <a:p>
            <a:pPr algn="ctr"/>
            <a:r>
              <a:rPr lang="it-IT" b="1">
                <a:latin typeface="Symbol" charset="2"/>
                <a:cs typeface="Symbol" charset="2"/>
              </a:rPr>
              <a:t>D</a:t>
            </a:r>
            <a:r>
              <a:rPr lang="it-IT" b="1">
                <a:latin typeface="Comic Sans MS" charset="0"/>
              </a:rPr>
              <a:t>&gt;&gt;1 symmetric collider</a:t>
            </a:r>
            <a:endParaRPr lang="en-GB" b="1">
              <a:latin typeface="Comic Sans MS" charset="0"/>
            </a:endParaRPr>
          </a:p>
        </p:txBody>
      </p:sp>
      <p:graphicFrame>
        <p:nvGraphicFramePr>
          <p:cNvPr id="9" name="Object 2"/>
          <p:cNvGraphicFramePr>
            <a:graphicFrameLocks noChangeAspect="1"/>
          </p:cNvGraphicFramePr>
          <p:nvPr/>
        </p:nvGraphicFramePr>
        <p:xfrm>
          <a:off x="6732588" y="5592911"/>
          <a:ext cx="1731962" cy="860425"/>
        </p:xfrm>
        <a:graphic>
          <a:graphicData uri="http://schemas.openxmlformats.org/presentationml/2006/ole">
            <mc:AlternateContent xmlns:mc="http://schemas.openxmlformats.org/markup-compatibility/2006">
              <mc:Choice xmlns:v="urn:schemas-microsoft-com:vml" Requires="v">
                <p:oleObj spid="_x0000_s1216473" name="Equation" r:id="rId11" imgW="952500" imgH="469900" progId="Equation.3">
                  <p:embed/>
                </p:oleObj>
              </mc:Choice>
              <mc:Fallback>
                <p:oleObj name="Equation" r:id="rId11" imgW="952500" imgH="469900" progId="Equation.3">
                  <p:embed/>
                  <p:pic>
                    <p:nvPicPr>
                      <p:cNvPr id="0" name=""/>
                      <p:cNvPicPr>
                        <a:picLocks noChangeAspect="1" noChangeArrowheads="1"/>
                      </p:cNvPicPr>
                      <p:nvPr/>
                    </p:nvPicPr>
                    <p:blipFill>
                      <a:blip r:embed="rId12"/>
                      <a:srcRect/>
                      <a:stretch>
                        <a:fillRect/>
                      </a:stretch>
                    </p:blipFill>
                    <p:spPr bwMode="auto">
                      <a:xfrm>
                        <a:off x="6732588" y="5592911"/>
                        <a:ext cx="1731962" cy="86042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3042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4932040" y="1124744"/>
          <a:ext cx="2514600" cy="1111250"/>
        </p:xfrm>
        <a:graphic>
          <a:graphicData uri="http://schemas.openxmlformats.org/presentationml/2006/ole">
            <mc:AlternateContent xmlns:mc="http://schemas.openxmlformats.org/markup-compatibility/2006">
              <mc:Choice xmlns:v="urn:schemas-microsoft-com:vml" Requires="v">
                <p:oleObj spid="_x0000_s1459632" name="Equation" r:id="rId4" imgW="1384300" imgH="609600" progId="Equation.3">
                  <p:embed/>
                </p:oleObj>
              </mc:Choice>
              <mc:Fallback>
                <p:oleObj name="Equation" r:id="rId4" imgW="1384300" imgH="609600" progId="Equation.3">
                  <p:embed/>
                  <p:pic>
                    <p:nvPicPr>
                      <p:cNvPr id="0" name=""/>
                      <p:cNvPicPr>
                        <a:picLocks noChangeAspect="1" noChangeArrowheads="1"/>
                      </p:cNvPicPr>
                      <p:nvPr/>
                    </p:nvPicPr>
                    <p:blipFill>
                      <a:blip r:embed="rId5"/>
                      <a:srcRect/>
                      <a:stretch>
                        <a:fillRect/>
                      </a:stretch>
                    </p:blipFill>
                    <p:spPr bwMode="auto">
                      <a:xfrm>
                        <a:off x="4932040" y="1124744"/>
                        <a:ext cx="2514600" cy="111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6867" name="Rectangle 2"/>
          <p:cNvSpPr txBox="1">
            <a:spLocks noChangeArrowheads="1"/>
          </p:cNvSpPr>
          <p:nvPr/>
        </p:nvSpPr>
        <p:spPr bwMode="auto">
          <a:xfrm>
            <a:off x="683568" y="1196752"/>
            <a:ext cx="3673475" cy="863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before scattering</a:t>
            </a:r>
            <a:endParaRPr lang="en-GB" sz="2800" b="1">
              <a:latin typeface="Comic Sans MS" charset="0"/>
            </a:endParaRPr>
          </a:p>
        </p:txBody>
      </p:sp>
      <p:pic>
        <p:nvPicPr>
          <p:cNvPr id="36868"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Rectangle 2"/>
          <p:cNvSpPr txBox="1">
            <a:spLocks noChangeArrowheads="1"/>
          </p:cNvSpPr>
          <p:nvPr/>
        </p:nvSpPr>
        <p:spPr bwMode="auto">
          <a:xfrm>
            <a:off x="0" y="4797152"/>
            <a:ext cx="2735263" cy="863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after scatt.</a:t>
            </a:r>
            <a:endParaRPr lang="en-GB" sz="2800" b="1">
              <a:latin typeface="Comic Sans MS" charset="0"/>
            </a:endParaRPr>
          </a:p>
        </p:txBody>
      </p:sp>
      <p:graphicFrame>
        <p:nvGraphicFramePr>
          <p:cNvPr id="22" name="Object 2"/>
          <p:cNvGraphicFramePr>
            <a:graphicFrameLocks noChangeAspect="1"/>
          </p:cNvGraphicFramePr>
          <p:nvPr/>
        </p:nvGraphicFramePr>
        <p:xfrm>
          <a:off x="2699792" y="4725144"/>
          <a:ext cx="6207125" cy="1111250"/>
        </p:xfrm>
        <a:graphic>
          <a:graphicData uri="http://schemas.openxmlformats.org/presentationml/2006/ole">
            <mc:AlternateContent xmlns:mc="http://schemas.openxmlformats.org/markup-compatibility/2006">
              <mc:Choice xmlns:v="urn:schemas-microsoft-com:vml" Requires="v">
                <p:oleObj spid="_x0000_s1459633" name="Equation" r:id="rId7" imgW="3416300" imgH="609600" progId="Equation.3">
                  <p:embed/>
                </p:oleObj>
              </mc:Choice>
              <mc:Fallback>
                <p:oleObj name="Equation" r:id="rId7" imgW="3416300" imgH="609600" progId="Equation.3">
                  <p:embed/>
                  <p:pic>
                    <p:nvPicPr>
                      <p:cNvPr id="0" name=""/>
                      <p:cNvPicPr>
                        <a:picLocks noChangeAspect="1" noChangeArrowheads="1"/>
                      </p:cNvPicPr>
                      <p:nvPr/>
                    </p:nvPicPr>
                    <p:blipFill>
                      <a:blip r:embed="rId8"/>
                      <a:srcRect/>
                      <a:stretch>
                        <a:fillRect/>
                      </a:stretch>
                    </p:blipFill>
                    <p:spPr bwMode="auto">
                      <a:xfrm>
                        <a:off x="2699792" y="4725144"/>
                        <a:ext cx="6207125" cy="111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uppo 1"/>
          <p:cNvGrpSpPr/>
          <p:nvPr/>
        </p:nvGrpSpPr>
        <p:grpSpPr>
          <a:xfrm>
            <a:off x="3131840" y="2708920"/>
            <a:ext cx="2435225" cy="1265238"/>
            <a:chOff x="2857500" y="2822575"/>
            <a:chExt cx="2435225" cy="1265238"/>
          </a:xfrm>
        </p:grpSpPr>
        <p:graphicFrame>
          <p:nvGraphicFramePr>
            <p:cNvPr id="36873" name="Object 2"/>
            <p:cNvGraphicFramePr>
              <a:graphicFrameLocks noChangeAspect="1"/>
            </p:cNvGraphicFramePr>
            <p:nvPr/>
          </p:nvGraphicFramePr>
          <p:xfrm>
            <a:off x="2857500" y="3038475"/>
            <a:ext cx="346075" cy="461963"/>
          </p:xfrm>
          <a:graphic>
            <a:graphicData uri="http://schemas.openxmlformats.org/presentationml/2006/ole">
              <mc:AlternateContent xmlns:mc="http://schemas.openxmlformats.org/markup-compatibility/2006">
                <mc:Choice xmlns:v="urn:schemas-microsoft-com:vml" Requires="v">
                  <p:oleObj spid="_x0000_s1459634" name="Equation" r:id="rId9" imgW="190500" imgH="254000" progId="Equation.3">
                    <p:embed/>
                  </p:oleObj>
                </mc:Choice>
                <mc:Fallback>
                  <p:oleObj name="Equation" r:id="rId9" imgW="190500" imgH="254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0" y="3038475"/>
                          <a:ext cx="346075"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6874" name="Object 2"/>
            <p:cNvGraphicFramePr>
              <a:graphicFrameLocks noChangeAspect="1"/>
            </p:cNvGraphicFramePr>
            <p:nvPr/>
          </p:nvGraphicFramePr>
          <p:xfrm>
            <a:off x="4643438" y="2924175"/>
            <a:ext cx="415925" cy="438150"/>
          </p:xfrm>
          <a:graphic>
            <a:graphicData uri="http://schemas.openxmlformats.org/presentationml/2006/ole">
              <mc:AlternateContent xmlns:mc="http://schemas.openxmlformats.org/markup-compatibility/2006">
                <mc:Choice xmlns:v="urn:schemas-microsoft-com:vml" Requires="v">
                  <p:oleObj spid="_x0000_s1459635" name="Equation" r:id="rId11" imgW="228600" imgH="241300" progId="Equation.3">
                    <p:embed/>
                  </p:oleObj>
                </mc:Choice>
                <mc:Fallback>
                  <p:oleObj name="Equation" r:id="rId11" imgW="228600" imgH="241300" progId="Equation.3">
                    <p:embed/>
                    <p:pic>
                      <p:nvPicPr>
                        <p:cNvPr id="0" name=""/>
                        <p:cNvPicPr>
                          <a:picLocks noChangeAspect="1" noChangeArrowheads="1"/>
                        </p:cNvPicPr>
                        <p:nvPr/>
                      </p:nvPicPr>
                      <p:blipFill>
                        <a:blip r:embed="rId12"/>
                        <a:srcRect/>
                        <a:stretch>
                          <a:fillRect/>
                        </a:stretch>
                      </p:blipFill>
                      <p:spPr bwMode="auto">
                        <a:xfrm>
                          <a:off x="4643438" y="2924175"/>
                          <a:ext cx="415925" cy="43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36875" name="Connettore 2 2"/>
            <p:cNvCxnSpPr>
              <a:cxnSpLocks noChangeShapeType="1"/>
            </p:cNvCxnSpPr>
            <p:nvPr/>
          </p:nvCxnSpPr>
          <p:spPr bwMode="auto">
            <a:xfrm>
              <a:off x="3205163" y="3500438"/>
              <a:ext cx="57467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6876" name="Connettore 7 15"/>
            <p:cNvCxnSpPr>
              <a:cxnSpLocks noChangeShapeType="1"/>
            </p:cNvCxnSpPr>
            <p:nvPr/>
          </p:nvCxnSpPr>
          <p:spPr bwMode="auto">
            <a:xfrm rot="10800000" flipV="1">
              <a:off x="4284663" y="3357563"/>
              <a:ext cx="1008062" cy="152400"/>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cxnSp>
          <p:nvCxnSpPr>
            <p:cNvPr id="36877" name="Connettore 2 2"/>
            <p:cNvCxnSpPr>
              <a:cxnSpLocks noChangeShapeType="1"/>
            </p:cNvCxnSpPr>
            <p:nvPr/>
          </p:nvCxnSpPr>
          <p:spPr bwMode="auto">
            <a:xfrm flipV="1">
              <a:off x="3995738" y="2997200"/>
              <a:ext cx="215900" cy="5032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6878" name="Connettore 7 15"/>
            <p:cNvCxnSpPr>
              <a:cxnSpLocks noChangeShapeType="1"/>
            </p:cNvCxnSpPr>
            <p:nvPr/>
          </p:nvCxnSpPr>
          <p:spPr bwMode="auto">
            <a:xfrm rot="5400000">
              <a:off x="3599657" y="3680619"/>
              <a:ext cx="576262" cy="215900"/>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sp>
          <p:nvSpPr>
            <p:cNvPr id="36879" name="Sole 6"/>
            <p:cNvSpPr>
              <a:spLocks noChangeArrowheads="1"/>
            </p:cNvSpPr>
            <p:nvPr/>
          </p:nvSpPr>
          <p:spPr bwMode="auto">
            <a:xfrm>
              <a:off x="3779838" y="3357563"/>
              <a:ext cx="431800" cy="358775"/>
            </a:xfrm>
            <a:prstGeom prst="sun">
              <a:avLst>
                <a:gd name="adj" fmla="val 25000"/>
              </a:avLst>
            </a:prstGeom>
            <a:solidFill>
              <a:srgbClr val="FFFF00">
                <a:alpha val="50980"/>
              </a:srgbClr>
            </a:solidFill>
            <a:ln w="9525">
              <a:solidFill>
                <a:schemeClr val="tx1"/>
              </a:solidFill>
              <a:round/>
              <a:headEnd/>
              <a:tailEnd/>
            </a:ln>
          </p:spPr>
          <p:txBody>
            <a:bodyPr/>
            <a:lstStyle/>
            <a:p>
              <a:endParaRPr lang="it-IT"/>
            </a:p>
          </p:txBody>
        </p:sp>
        <p:graphicFrame>
          <p:nvGraphicFramePr>
            <p:cNvPr id="23" name="Object 2"/>
            <p:cNvGraphicFramePr>
              <a:graphicFrameLocks noChangeAspect="1"/>
            </p:cNvGraphicFramePr>
            <p:nvPr/>
          </p:nvGraphicFramePr>
          <p:xfrm>
            <a:off x="3036888" y="3627438"/>
            <a:ext cx="692150" cy="460375"/>
          </p:xfrm>
          <a:graphic>
            <a:graphicData uri="http://schemas.openxmlformats.org/presentationml/2006/ole">
              <mc:AlternateContent xmlns:mc="http://schemas.openxmlformats.org/markup-compatibility/2006">
                <mc:Choice xmlns:v="urn:schemas-microsoft-com:vml" Requires="v">
                  <p:oleObj spid="_x0000_s1459636" name="Equation" r:id="rId13" imgW="381000" imgH="254000" progId="Equation.3">
                    <p:embed/>
                  </p:oleObj>
                </mc:Choice>
                <mc:Fallback>
                  <p:oleObj name="Equation" r:id="rId13" imgW="381000" imgH="254000" progId="Equation.3">
                    <p:embed/>
                    <p:pic>
                      <p:nvPicPr>
                        <p:cNvPr id="0" name=""/>
                        <p:cNvPicPr>
                          <a:picLocks noChangeAspect="1" noChangeArrowheads="1"/>
                        </p:cNvPicPr>
                        <p:nvPr/>
                      </p:nvPicPr>
                      <p:blipFill>
                        <a:blip r:embed="rId14"/>
                        <a:srcRect/>
                        <a:stretch>
                          <a:fillRect/>
                        </a:stretch>
                      </p:blipFill>
                      <p:spPr bwMode="auto">
                        <a:xfrm>
                          <a:off x="3036888" y="3627438"/>
                          <a:ext cx="69215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 name="Object 2"/>
            <p:cNvGraphicFramePr>
              <a:graphicFrameLocks noChangeAspect="1"/>
            </p:cNvGraphicFramePr>
            <p:nvPr/>
          </p:nvGraphicFramePr>
          <p:xfrm>
            <a:off x="3503613" y="2822575"/>
            <a:ext cx="577850" cy="461963"/>
          </p:xfrm>
          <a:graphic>
            <a:graphicData uri="http://schemas.openxmlformats.org/presentationml/2006/ole">
              <mc:AlternateContent xmlns:mc="http://schemas.openxmlformats.org/markup-compatibility/2006">
                <mc:Choice xmlns:v="urn:schemas-microsoft-com:vml" Requires="v">
                  <p:oleObj spid="_x0000_s1459637" name="Equation" r:id="rId15" imgW="317500" imgH="254000" progId="Equation.3">
                    <p:embed/>
                  </p:oleObj>
                </mc:Choice>
                <mc:Fallback>
                  <p:oleObj name="Equation" r:id="rId15" imgW="317500" imgH="254000" progId="Equation.3">
                    <p:embed/>
                    <p:pic>
                      <p:nvPicPr>
                        <p:cNvPr id="0" name=""/>
                        <p:cNvPicPr>
                          <a:picLocks noChangeAspect="1" noChangeArrowheads="1"/>
                        </p:cNvPicPr>
                        <p:nvPr/>
                      </p:nvPicPr>
                      <p:blipFill>
                        <a:blip r:embed="rId16"/>
                        <a:srcRect/>
                        <a:stretch>
                          <a:fillRect/>
                        </a:stretch>
                      </p:blipFill>
                      <p:spPr bwMode="auto">
                        <a:xfrm>
                          <a:off x="3503613" y="2822575"/>
                          <a:ext cx="5778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8"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676187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Rectangle 2"/>
          <p:cNvSpPr txBox="1">
            <a:spLocks noChangeArrowheads="1"/>
          </p:cNvSpPr>
          <p:nvPr/>
        </p:nvSpPr>
        <p:spPr bwMode="auto">
          <a:xfrm>
            <a:off x="251520" y="2420888"/>
            <a:ext cx="8640763" cy="12969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what is the probability of scattering at        ?</a:t>
            </a:r>
          </a:p>
          <a:p>
            <a:pPr algn="ctr"/>
            <a:r>
              <a:rPr lang="it-IT" sz="2800" b="1">
                <a:latin typeface="Comic Sans MS" charset="0"/>
              </a:rPr>
              <a:t>Klein-Nishina differential cross-section </a:t>
            </a:r>
            <a:endParaRPr lang="en-GB" sz="2800" b="1">
              <a:latin typeface="Comic Sans MS" charset="0"/>
            </a:endParaRPr>
          </a:p>
        </p:txBody>
      </p:sp>
      <p:graphicFrame>
        <p:nvGraphicFramePr>
          <p:cNvPr id="36872" name="Oggetto 2"/>
          <p:cNvGraphicFramePr>
            <a:graphicFrameLocks noChangeAspect="1"/>
          </p:cNvGraphicFramePr>
          <p:nvPr/>
        </p:nvGraphicFramePr>
        <p:xfrm>
          <a:off x="7452320" y="2636912"/>
          <a:ext cx="896937" cy="504825"/>
        </p:xfrm>
        <a:graphic>
          <a:graphicData uri="http://schemas.openxmlformats.org/presentationml/2006/ole">
            <mc:AlternateContent xmlns:mc="http://schemas.openxmlformats.org/markup-compatibility/2006">
              <mc:Choice xmlns:v="urn:schemas-microsoft-com:vml" Requires="v">
                <p:oleObj spid="_x0000_s1383306" name="Equation" r:id="rId5" imgW="406400" imgH="228600" progId="Equation.3">
                  <p:embed/>
                </p:oleObj>
              </mc:Choice>
              <mc:Fallback>
                <p:oleObj name="Equation" r:id="rId5" imgW="406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2636912"/>
                        <a:ext cx="8969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36880" name="Immagine 9" descr="Untitled.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520" y="3933056"/>
            <a:ext cx="61198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6881" name="Object 2"/>
          <p:cNvGraphicFramePr>
            <a:graphicFrameLocks noChangeAspect="1"/>
          </p:cNvGraphicFramePr>
          <p:nvPr/>
        </p:nvGraphicFramePr>
        <p:xfrm>
          <a:off x="7308304" y="5445224"/>
          <a:ext cx="1616075" cy="395288"/>
        </p:xfrm>
        <a:graphic>
          <a:graphicData uri="http://schemas.openxmlformats.org/presentationml/2006/ole">
            <mc:AlternateContent xmlns:mc="http://schemas.openxmlformats.org/markup-compatibility/2006">
              <mc:Choice xmlns:v="urn:schemas-microsoft-com:vml" Requires="v">
                <p:oleObj spid="_x0000_s1383307" name="Equation" r:id="rId8" imgW="889000" imgH="215900" progId="Equation.3">
                  <p:embed/>
                </p:oleObj>
              </mc:Choice>
              <mc:Fallback>
                <p:oleObj name="Equation" r:id="rId8" imgW="8890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304" y="5445224"/>
                        <a:ext cx="1616075"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 name="Freccia angolare in su 10"/>
          <p:cNvSpPr/>
          <p:nvPr/>
        </p:nvSpPr>
        <p:spPr bwMode="auto">
          <a:xfrm rot="5400000">
            <a:off x="791294" y="5337498"/>
            <a:ext cx="431800" cy="503237"/>
          </a:xfrm>
          <a:prstGeom prst="bentUp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it-IT">
              <a:latin typeface="Times" pitchFamily="-111" charset="0"/>
            </a:endParaRPr>
          </a:p>
        </p:txBody>
      </p:sp>
      <p:graphicFrame>
        <p:nvGraphicFramePr>
          <p:cNvPr id="36883" name="Object 2"/>
          <p:cNvGraphicFramePr>
            <a:graphicFrameLocks noChangeAspect="1"/>
          </p:cNvGraphicFramePr>
          <p:nvPr/>
        </p:nvGraphicFramePr>
        <p:xfrm>
          <a:off x="1835696" y="5517232"/>
          <a:ext cx="863600" cy="325438"/>
        </p:xfrm>
        <a:graphic>
          <a:graphicData uri="http://schemas.openxmlformats.org/presentationml/2006/ole">
            <mc:AlternateContent xmlns:mc="http://schemas.openxmlformats.org/markup-compatibility/2006">
              <mc:Choice xmlns:v="urn:schemas-microsoft-com:vml" Requires="v">
                <p:oleObj spid="_x0000_s1383308" name="Equation" r:id="rId10" imgW="431800" imgH="177800" progId="Equation.3">
                  <p:embed/>
                </p:oleObj>
              </mc:Choice>
              <mc:Fallback>
                <p:oleObj name="Equation" r:id="rId10" imgW="431800" imgH="177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5696" y="5517232"/>
                        <a:ext cx="863600"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6884" name="Object 2"/>
          <p:cNvGraphicFramePr>
            <a:graphicFrameLocks noChangeAspect="1"/>
          </p:cNvGraphicFramePr>
          <p:nvPr/>
        </p:nvGraphicFramePr>
        <p:xfrm>
          <a:off x="3347864" y="5301208"/>
          <a:ext cx="3578225" cy="860425"/>
        </p:xfrm>
        <a:graphic>
          <a:graphicData uri="http://schemas.openxmlformats.org/presentationml/2006/ole">
            <mc:AlternateContent xmlns:mc="http://schemas.openxmlformats.org/markup-compatibility/2006">
              <mc:Choice xmlns:v="urn:schemas-microsoft-com:vml" Requires="v">
                <p:oleObj spid="_x0000_s1383309" name="Equation" r:id="rId12" imgW="1968500" imgH="469900" progId="Equation.3">
                  <p:embed/>
                </p:oleObj>
              </mc:Choice>
              <mc:Fallback>
                <p:oleObj name="Equation" r:id="rId12" imgW="1968500" imgH="469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7864" y="5301208"/>
                        <a:ext cx="3578225" cy="86042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2" name="Gruppo 1"/>
          <p:cNvGrpSpPr/>
          <p:nvPr/>
        </p:nvGrpSpPr>
        <p:grpSpPr>
          <a:xfrm>
            <a:off x="3131840" y="836712"/>
            <a:ext cx="2435225" cy="1265238"/>
            <a:chOff x="2857500" y="2822575"/>
            <a:chExt cx="2435225" cy="1265238"/>
          </a:xfrm>
        </p:grpSpPr>
        <p:graphicFrame>
          <p:nvGraphicFramePr>
            <p:cNvPr id="36873" name="Object 2"/>
            <p:cNvGraphicFramePr>
              <a:graphicFrameLocks noChangeAspect="1"/>
            </p:cNvGraphicFramePr>
            <p:nvPr/>
          </p:nvGraphicFramePr>
          <p:xfrm>
            <a:off x="2857500" y="3038475"/>
            <a:ext cx="346075" cy="461963"/>
          </p:xfrm>
          <a:graphic>
            <a:graphicData uri="http://schemas.openxmlformats.org/presentationml/2006/ole">
              <mc:AlternateContent xmlns:mc="http://schemas.openxmlformats.org/markup-compatibility/2006">
                <mc:Choice xmlns:v="urn:schemas-microsoft-com:vml" Requires="v">
                  <p:oleObj spid="_x0000_s1383310" name="Equation" r:id="rId14" imgW="190500" imgH="254000" progId="Equation.3">
                    <p:embed/>
                  </p:oleObj>
                </mc:Choice>
                <mc:Fallback>
                  <p:oleObj name="Equation" r:id="rId14" imgW="190500" imgH="254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7500" y="3038475"/>
                          <a:ext cx="346075"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6874" name="Object 2"/>
            <p:cNvGraphicFramePr>
              <a:graphicFrameLocks noChangeAspect="1"/>
            </p:cNvGraphicFramePr>
            <p:nvPr/>
          </p:nvGraphicFramePr>
          <p:xfrm>
            <a:off x="4643438" y="2924175"/>
            <a:ext cx="415925" cy="438150"/>
          </p:xfrm>
          <a:graphic>
            <a:graphicData uri="http://schemas.openxmlformats.org/presentationml/2006/ole">
              <mc:AlternateContent xmlns:mc="http://schemas.openxmlformats.org/markup-compatibility/2006">
                <mc:Choice xmlns:v="urn:schemas-microsoft-com:vml" Requires="v">
                  <p:oleObj spid="_x0000_s1383311" name="Equation" r:id="rId16" imgW="228600" imgH="241300" progId="Equation.3">
                    <p:embed/>
                  </p:oleObj>
                </mc:Choice>
                <mc:Fallback>
                  <p:oleObj name="Equation" r:id="rId16" imgW="228600" imgH="241300" progId="Equation.3">
                    <p:embed/>
                    <p:pic>
                      <p:nvPicPr>
                        <p:cNvPr id="0" name=""/>
                        <p:cNvPicPr>
                          <a:picLocks noChangeAspect="1" noChangeArrowheads="1"/>
                        </p:cNvPicPr>
                        <p:nvPr/>
                      </p:nvPicPr>
                      <p:blipFill>
                        <a:blip r:embed="rId17"/>
                        <a:srcRect/>
                        <a:stretch>
                          <a:fillRect/>
                        </a:stretch>
                      </p:blipFill>
                      <p:spPr bwMode="auto">
                        <a:xfrm>
                          <a:off x="4643438" y="2924175"/>
                          <a:ext cx="415925" cy="43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36875" name="Connettore 2 2"/>
            <p:cNvCxnSpPr>
              <a:cxnSpLocks noChangeShapeType="1"/>
            </p:cNvCxnSpPr>
            <p:nvPr/>
          </p:nvCxnSpPr>
          <p:spPr bwMode="auto">
            <a:xfrm>
              <a:off x="3205163" y="3500438"/>
              <a:ext cx="57467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6876" name="Connettore 7 15"/>
            <p:cNvCxnSpPr>
              <a:cxnSpLocks noChangeShapeType="1"/>
            </p:cNvCxnSpPr>
            <p:nvPr/>
          </p:nvCxnSpPr>
          <p:spPr bwMode="auto">
            <a:xfrm rot="10800000" flipV="1">
              <a:off x="4284663" y="3357563"/>
              <a:ext cx="1008062" cy="152400"/>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cxnSp>
          <p:nvCxnSpPr>
            <p:cNvPr id="36877" name="Connettore 2 2"/>
            <p:cNvCxnSpPr>
              <a:cxnSpLocks noChangeShapeType="1"/>
            </p:cNvCxnSpPr>
            <p:nvPr/>
          </p:nvCxnSpPr>
          <p:spPr bwMode="auto">
            <a:xfrm flipV="1">
              <a:off x="3995738" y="2997200"/>
              <a:ext cx="215900" cy="5032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6878" name="Connettore 7 15"/>
            <p:cNvCxnSpPr>
              <a:cxnSpLocks noChangeShapeType="1"/>
            </p:cNvCxnSpPr>
            <p:nvPr/>
          </p:nvCxnSpPr>
          <p:spPr bwMode="auto">
            <a:xfrm rot="5400000">
              <a:off x="3599657" y="3680619"/>
              <a:ext cx="576262" cy="215900"/>
            </a:xfrm>
            <a:prstGeom prst="curvedConnector3">
              <a:avLst>
                <a:gd name="adj1" fmla="val 50000"/>
              </a:avLst>
            </a:prstGeom>
            <a:noFill/>
            <a:ln w="28575">
              <a:solidFill>
                <a:srgbClr val="5B9BD5"/>
              </a:solidFill>
              <a:prstDash val="dash"/>
              <a:round/>
              <a:headEnd/>
              <a:tailEnd type="arrow" w="med" len="med"/>
            </a:ln>
            <a:extLst>
              <a:ext uri="{909E8E84-426E-40dd-AFC4-6F175D3DCCD1}">
                <a14:hiddenFill xmlns:a14="http://schemas.microsoft.com/office/drawing/2010/main" xmlns="">
                  <a:noFill/>
                </a14:hiddenFill>
              </a:ext>
            </a:extLst>
          </p:spPr>
        </p:cxnSp>
        <p:sp>
          <p:nvSpPr>
            <p:cNvPr id="36879" name="Sole 6"/>
            <p:cNvSpPr>
              <a:spLocks noChangeArrowheads="1"/>
            </p:cNvSpPr>
            <p:nvPr/>
          </p:nvSpPr>
          <p:spPr bwMode="auto">
            <a:xfrm>
              <a:off x="3779838" y="3357563"/>
              <a:ext cx="431800" cy="358775"/>
            </a:xfrm>
            <a:prstGeom prst="sun">
              <a:avLst>
                <a:gd name="adj" fmla="val 25000"/>
              </a:avLst>
            </a:prstGeom>
            <a:solidFill>
              <a:srgbClr val="FFFF00">
                <a:alpha val="50980"/>
              </a:srgbClr>
            </a:solidFill>
            <a:ln w="9525">
              <a:solidFill>
                <a:schemeClr val="tx1"/>
              </a:solidFill>
              <a:round/>
              <a:headEnd/>
              <a:tailEnd/>
            </a:ln>
          </p:spPr>
          <p:txBody>
            <a:bodyPr/>
            <a:lstStyle/>
            <a:p>
              <a:endParaRPr lang="it-IT"/>
            </a:p>
          </p:txBody>
        </p:sp>
        <p:graphicFrame>
          <p:nvGraphicFramePr>
            <p:cNvPr id="23" name="Object 2"/>
            <p:cNvGraphicFramePr>
              <a:graphicFrameLocks noChangeAspect="1"/>
            </p:cNvGraphicFramePr>
            <p:nvPr/>
          </p:nvGraphicFramePr>
          <p:xfrm>
            <a:off x="3036888" y="3627438"/>
            <a:ext cx="692150" cy="460375"/>
          </p:xfrm>
          <a:graphic>
            <a:graphicData uri="http://schemas.openxmlformats.org/presentationml/2006/ole">
              <mc:AlternateContent xmlns:mc="http://schemas.openxmlformats.org/markup-compatibility/2006">
                <mc:Choice xmlns:v="urn:schemas-microsoft-com:vml" Requires="v">
                  <p:oleObj spid="_x0000_s1383312" name="Equation" r:id="rId18" imgW="381000" imgH="254000" progId="Equation.3">
                    <p:embed/>
                  </p:oleObj>
                </mc:Choice>
                <mc:Fallback>
                  <p:oleObj name="Equation" r:id="rId18" imgW="381000" imgH="254000" progId="Equation.3">
                    <p:embed/>
                    <p:pic>
                      <p:nvPicPr>
                        <p:cNvPr id="0" name=""/>
                        <p:cNvPicPr>
                          <a:picLocks noChangeAspect="1" noChangeArrowheads="1"/>
                        </p:cNvPicPr>
                        <p:nvPr/>
                      </p:nvPicPr>
                      <p:blipFill>
                        <a:blip r:embed="rId19"/>
                        <a:srcRect/>
                        <a:stretch>
                          <a:fillRect/>
                        </a:stretch>
                      </p:blipFill>
                      <p:spPr bwMode="auto">
                        <a:xfrm>
                          <a:off x="3036888" y="3627438"/>
                          <a:ext cx="69215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 name="Object 2"/>
            <p:cNvGraphicFramePr>
              <a:graphicFrameLocks noChangeAspect="1"/>
            </p:cNvGraphicFramePr>
            <p:nvPr/>
          </p:nvGraphicFramePr>
          <p:xfrm>
            <a:off x="3503613" y="2822575"/>
            <a:ext cx="577850" cy="461963"/>
          </p:xfrm>
          <a:graphic>
            <a:graphicData uri="http://schemas.openxmlformats.org/presentationml/2006/ole">
              <mc:AlternateContent xmlns:mc="http://schemas.openxmlformats.org/markup-compatibility/2006">
                <mc:Choice xmlns:v="urn:schemas-microsoft-com:vml" Requires="v">
                  <p:oleObj spid="_x0000_s1383313" name="Equation" r:id="rId20" imgW="317500" imgH="254000" progId="Equation.3">
                    <p:embed/>
                  </p:oleObj>
                </mc:Choice>
                <mc:Fallback>
                  <p:oleObj name="Equation" r:id="rId20" imgW="317500" imgH="254000" progId="Equation.3">
                    <p:embed/>
                    <p:pic>
                      <p:nvPicPr>
                        <p:cNvPr id="0" name=""/>
                        <p:cNvPicPr>
                          <a:picLocks noChangeAspect="1" noChangeArrowheads="1"/>
                        </p:cNvPicPr>
                        <p:nvPr/>
                      </p:nvPicPr>
                      <p:blipFill>
                        <a:blip r:embed="rId21"/>
                        <a:srcRect/>
                        <a:stretch>
                          <a:fillRect/>
                        </a:stretch>
                      </p:blipFill>
                      <p:spPr bwMode="auto">
                        <a:xfrm>
                          <a:off x="3503613" y="2822575"/>
                          <a:ext cx="5778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2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7616234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reccia giù 1"/>
          <p:cNvSpPr>
            <a:spLocks noChangeArrowheads="1"/>
          </p:cNvSpPr>
          <p:nvPr/>
        </p:nvSpPr>
        <p:spPr bwMode="auto">
          <a:xfrm>
            <a:off x="4211638" y="2349500"/>
            <a:ext cx="484187" cy="544513"/>
          </a:xfrm>
          <a:prstGeom prst="downArrow">
            <a:avLst>
              <a:gd name="adj1" fmla="val 50000"/>
              <a:gd name="adj2" fmla="val 49904"/>
            </a:avLst>
          </a:prstGeom>
          <a:solidFill>
            <a:schemeClr val="accent1"/>
          </a:solidFill>
          <a:ln w="9525">
            <a:solidFill>
              <a:schemeClr val="tx1"/>
            </a:solidFill>
            <a:round/>
            <a:headEnd/>
            <a:tailEnd/>
          </a:ln>
        </p:spPr>
        <p:txBody>
          <a:bodyPr/>
          <a:lstStyle/>
          <a:p>
            <a:endParaRPr lang="it-IT"/>
          </a:p>
        </p:txBody>
      </p:sp>
      <p:graphicFrame>
        <p:nvGraphicFramePr>
          <p:cNvPr id="38915" name="Object 2"/>
          <p:cNvGraphicFramePr>
            <a:graphicFrameLocks noChangeAspect="1"/>
          </p:cNvGraphicFramePr>
          <p:nvPr/>
        </p:nvGraphicFramePr>
        <p:xfrm>
          <a:off x="2722563" y="1341438"/>
          <a:ext cx="3695700" cy="812800"/>
        </p:xfrm>
        <a:graphic>
          <a:graphicData uri="http://schemas.openxmlformats.org/presentationml/2006/ole">
            <mc:AlternateContent xmlns:mc="http://schemas.openxmlformats.org/markup-compatibility/2006">
              <mc:Choice xmlns:v="urn:schemas-microsoft-com:vml" Requires="v">
                <p:oleObj spid="_x0000_s1219068" name="Equation" r:id="rId4" imgW="2032000" imgH="444500" progId="Equation.3">
                  <p:embed/>
                </p:oleObj>
              </mc:Choice>
              <mc:Fallback>
                <p:oleObj name="Equation" r:id="rId4" imgW="20320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563" y="1341438"/>
                        <a:ext cx="3695700" cy="8128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8916" name="Object 2"/>
          <p:cNvGraphicFramePr>
            <a:graphicFrameLocks noChangeAspect="1"/>
          </p:cNvGraphicFramePr>
          <p:nvPr/>
        </p:nvGraphicFramePr>
        <p:xfrm>
          <a:off x="6948488" y="692150"/>
          <a:ext cx="573087" cy="576263"/>
        </p:xfrm>
        <a:graphic>
          <a:graphicData uri="http://schemas.openxmlformats.org/presentationml/2006/ole">
            <mc:AlternateContent xmlns:mc="http://schemas.openxmlformats.org/markup-compatibility/2006">
              <mc:Choice xmlns:v="urn:schemas-microsoft-com:vml" Requires="v">
                <p:oleObj spid="_x0000_s1219069" name="Equation" r:id="rId6" imgW="215900" imgH="215900" progId="Equation.3">
                  <p:embed/>
                </p:oleObj>
              </mc:Choice>
              <mc:Fallback>
                <p:oleObj name="Equation" r:id="rId6" imgW="2159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692150"/>
                        <a:ext cx="573087"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8917" name="Rectangle 2"/>
          <p:cNvSpPr txBox="1">
            <a:spLocks noChangeArrowheads="1"/>
          </p:cNvSpPr>
          <p:nvPr/>
        </p:nvSpPr>
        <p:spPr bwMode="auto">
          <a:xfrm>
            <a:off x="1476375" y="188913"/>
            <a:ext cx="6696075" cy="11525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To transform to the Lab ref. system we need to compute </a:t>
            </a:r>
            <a:endParaRPr lang="en-GB" sz="2800" b="1">
              <a:latin typeface="Comic Sans MS" charset="0"/>
            </a:endParaRPr>
          </a:p>
        </p:txBody>
      </p:sp>
      <p:sp>
        <p:nvSpPr>
          <p:cNvPr id="38918" name="Rectangle 2"/>
          <p:cNvSpPr txBox="1">
            <a:spLocks noChangeArrowheads="1"/>
          </p:cNvSpPr>
          <p:nvPr/>
        </p:nvSpPr>
        <p:spPr bwMode="auto">
          <a:xfrm>
            <a:off x="1476375" y="2708275"/>
            <a:ext cx="6696075" cy="10080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Then apply a Lorentz transformation</a:t>
            </a:r>
            <a:endParaRPr lang="en-GB" sz="2800" b="1">
              <a:latin typeface="Comic Sans MS" charset="0"/>
            </a:endParaRPr>
          </a:p>
        </p:txBody>
      </p:sp>
      <p:pic>
        <p:nvPicPr>
          <p:cNvPr id="38919" name="Immagine 2" descr="infn-new.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0" name="Immagine 1" descr="Untitled.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3573016"/>
            <a:ext cx="52324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ccia curva 2"/>
          <p:cNvSpPr/>
          <p:nvPr/>
        </p:nvSpPr>
        <p:spPr bwMode="auto">
          <a:xfrm rot="5400000">
            <a:off x="7739857" y="6020419"/>
            <a:ext cx="865188" cy="720725"/>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it-IT">
              <a:latin typeface="Times" pitchFamily="-111" charset="0"/>
            </a:endParaRPr>
          </a:p>
        </p:txBody>
      </p:sp>
      <p:sp>
        <p:nvSpPr>
          <p:cNvPr id="1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443317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Object 3"/>
          <p:cNvGraphicFramePr>
            <a:graphicFrameLocks noChangeAspect="1"/>
          </p:cNvGraphicFramePr>
          <p:nvPr/>
        </p:nvGraphicFramePr>
        <p:xfrm>
          <a:off x="2051720" y="3284984"/>
          <a:ext cx="5699125" cy="990600"/>
        </p:xfrm>
        <a:graphic>
          <a:graphicData uri="http://schemas.openxmlformats.org/presentationml/2006/ole">
            <mc:AlternateContent xmlns:mc="http://schemas.openxmlformats.org/markup-compatibility/2006">
              <mc:Choice xmlns:v="urn:schemas-microsoft-com:vml" Requires="v">
                <p:oleObj spid="_x0000_s1416861" name="Equation" r:id="rId4" imgW="2832100" imgH="495300" progId="Equation.3">
                  <p:embed/>
                </p:oleObj>
              </mc:Choice>
              <mc:Fallback>
                <p:oleObj name="Equation" r:id="rId4" imgW="2832100" imgH="495300" progId="Equation.3">
                  <p:embed/>
                  <p:pic>
                    <p:nvPicPr>
                      <p:cNvPr id="0" name=""/>
                      <p:cNvPicPr>
                        <a:picLocks noChangeAspect="1" noChangeArrowheads="1"/>
                      </p:cNvPicPr>
                      <p:nvPr/>
                    </p:nvPicPr>
                    <p:blipFill>
                      <a:blip r:embed="rId5"/>
                      <a:srcRect/>
                      <a:stretch>
                        <a:fillRect/>
                      </a:stretch>
                    </p:blipFill>
                    <p:spPr bwMode="auto">
                      <a:xfrm>
                        <a:off x="2051720" y="3284984"/>
                        <a:ext cx="5699125" cy="990600"/>
                      </a:xfrm>
                      <a:prstGeom prst="rect">
                        <a:avLst/>
                      </a:prstGeom>
                      <a:solidFill>
                        <a:srgbClr val="FF6600"/>
                      </a:solidFill>
                      <a:ln>
                        <a:noFill/>
                      </a:ln>
                      <a:effectLst/>
                    </p:spPr>
                  </p:pic>
                </p:oleObj>
              </mc:Fallback>
            </mc:AlternateContent>
          </a:graphicData>
        </a:graphic>
      </p:graphicFrame>
      <p:graphicFrame>
        <p:nvGraphicFramePr>
          <p:cNvPr id="6" name="Object 2"/>
          <p:cNvGraphicFramePr>
            <a:graphicFrameLocks noChangeAspect="1"/>
          </p:cNvGraphicFramePr>
          <p:nvPr/>
        </p:nvGraphicFramePr>
        <p:xfrm>
          <a:off x="1907704" y="332656"/>
          <a:ext cx="4973083" cy="1008112"/>
        </p:xfrm>
        <a:graphic>
          <a:graphicData uri="http://schemas.openxmlformats.org/presentationml/2006/ole">
            <mc:AlternateContent xmlns:mc="http://schemas.openxmlformats.org/markup-compatibility/2006">
              <mc:Choice xmlns:v="urn:schemas-microsoft-com:vml" Requires="v">
                <p:oleObj spid="_x0000_s1416862" name="Equation" r:id="rId6" imgW="2527300" imgH="508000" progId="Equation.3">
                  <p:embed/>
                </p:oleObj>
              </mc:Choice>
              <mc:Fallback>
                <p:oleObj name="Equation" r:id="rId6" imgW="2527300" imgH="508000" progId="Equation.3">
                  <p:embed/>
                  <p:pic>
                    <p:nvPicPr>
                      <p:cNvPr id="0" name=""/>
                      <p:cNvPicPr>
                        <a:picLocks noChangeAspect="1" noChangeArrowheads="1"/>
                      </p:cNvPicPr>
                      <p:nvPr/>
                    </p:nvPicPr>
                    <p:blipFill>
                      <a:blip r:embed="rId7"/>
                      <a:srcRect/>
                      <a:stretch>
                        <a:fillRect/>
                      </a:stretch>
                    </p:blipFill>
                    <p:spPr bwMode="auto">
                      <a:xfrm>
                        <a:off x="1907704" y="332656"/>
                        <a:ext cx="4973083" cy="1008112"/>
                      </a:xfrm>
                      <a:prstGeom prst="rect">
                        <a:avLst/>
                      </a:prstGeom>
                      <a:noFill/>
                      <a:ln>
                        <a:noFill/>
                      </a:ln>
                    </p:spPr>
                  </p:pic>
                </p:oleObj>
              </mc:Fallback>
            </mc:AlternateContent>
          </a:graphicData>
        </a:graphic>
      </p:graphicFrame>
      <p:graphicFrame>
        <p:nvGraphicFramePr>
          <p:cNvPr id="7" name="Object 2"/>
          <p:cNvGraphicFramePr>
            <a:graphicFrameLocks noChangeAspect="1"/>
          </p:cNvGraphicFramePr>
          <p:nvPr/>
        </p:nvGraphicFramePr>
        <p:xfrm>
          <a:off x="1712913" y="1628800"/>
          <a:ext cx="4822825" cy="881062"/>
        </p:xfrm>
        <a:graphic>
          <a:graphicData uri="http://schemas.openxmlformats.org/presentationml/2006/ole">
            <mc:AlternateContent xmlns:mc="http://schemas.openxmlformats.org/markup-compatibility/2006">
              <mc:Choice xmlns:v="urn:schemas-microsoft-com:vml" Requires="v">
                <p:oleObj spid="_x0000_s1416863" name="Equation" r:id="rId8" imgW="2451100" imgH="444500" progId="Equation.3">
                  <p:embed/>
                </p:oleObj>
              </mc:Choice>
              <mc:Fallback>
                <p:oleObj name="Equation" r:id="rId8" imgW="2451100" imgH="444500" progId="Equation.3">
                  <p:embed/>
                  <p:pic>
                    <p:nvPicPr>
                      <p:cNvPr id="0" name=""/>
                      <p:cNvPicPr>
                        <a:picLocks noChangeAspect="1" noChangeArrowheads="1"/>
                      </p:cNvPicPr>
                      <p:nvPr/>
                    </p:nvPicPr>
                    <p:blipFill>
                      <a:blip r:embed="rId9"/>
                      <a:srcRect/>
                      <a:stretch>
                        <a:fillRect/>
                      </a:stretch>
                    </p:blipFill>
                    <p:spPr bwMode="auto">
                      <a:xfrm>
                        <a:off x="1712913" y="1628800"/>
                        <a:ext cx="4822825" cy="881062"/>
                      </a:xfrm>
                      <a:prstGeom prst="rect">
                        <a:avLst/>
                      </a:prstGeom>
                      <a:noFill/>
                      <a:ln>
                        <a:noFill/>
                      </a:ln>
                    </p:spPr>
                  </p:pic>
                </p:oleObj>
              </mc:Fallback>
            </mc:AlternateContent>
          </a:graphicData>
        </a:graphic>
      </p:graphicFrame>
      <p:graphicFrame>
        <p:nvGraphicFramePr>
          <p:cNvPr id="2" name="Oggetto 1"/>
          <p:cNvGraphicFramePr>
            <a:graphicFrameLocks noChangeAspect="1"/>
          </p:cNvGraphicFramePr>
          <p:nvPr/>
        </p:nvGraphicFramePr>
        <p:xfrm>
          <a:off x="6915150" y="1772816"/>
          <a:ext cx="1320800" cy="468313"/>
        </p:xfrm>
        <a:graphic>
          <a:graphicData uri="http://schemas.openxmlformats.org/presentationml/2006/ole">
            <mc:AlternateContent xmlns:mc="http://schemas.openxmlformats.org/markup-compatibility/2006">
              <mc:Choice xmlns:v="urn:schemas-microsoft-com:vml" Requires="v">
                <p:oleObj spid="_x0000_s1416864" name="Equation" r:id="rId10" imgW="609600" imgH="215900" progId="Equation.3">
                  <p:embed/>
                </p:oleObj>
              </mc:Choice>
              <mc:Fallback>
                <p:oleObj name="Equation" r:id="rId10" imgW="609600" imgH="215900" progId="Equation.3">
                  <p:embed/>
                  <p:pic>
                    <p:nvPicPr>
                      <p:cNvPr id="0" name=""/>
                      <p:cNvPicPr/>
                      <p:nvPr/>
                    </p:nvPicPr>
                    <p:blipFill>
                      <a:blip r:embed="rId11"/>
                      <a:stretch>
                        <a:fillRect/>
                      </a:stretch>
                    </p:blipFill>
                    <p:spPr>
                      <a:xfrm>
                        <a:off x="6915150" y="1772816"/>
                        <a:ext cx="1320800" cy="468313"/>
                      </a:xfrm>
                      <a:prstGeom prst="rect">
                        <a:avLst/>
                      </a:prstGeom>
                    </p:spPr>
                  </p:pic>
                </p:oleObj>
              </mc:Fallback>
            </mc:AlternateContent>
          </a:graphicData>
        </a:graphic>
      </p:graphicFrame>
      <p:graphicFrame>
        <p:nvGraphicFramePr>
          <p:cNvPr id="8" name="Oggetto 7"/>
          <p:cNvGraphicFramePr>
            <a:graphicFrameLocks noChangeAspect="1"/>
          </p:cNvGraphicFramePr>
          <p:nvPr/>
        </p:nvGraphicFramePr>
        <p:xfrm>
          <a:off x="2483768" y="2780928"/>
          <a:ext cx="4787900" cy="441325"/>
        </p:xfrm>
        <a:graphic>
          <a:graphicData uri="http://schemas.openxmlformats.org/presentationml/2006/ole">
            <mc:AlternateContent xmlns:mc="http://schemas.openxmlformats.org/markup-compatibility/2006">
              <mc:Choice xmlns:v="urn:schemas-microsoft-com:vml" Requires="v">
                <p:oleObj spid="_x0000_s1416865" name="Equation" r:id="rId12" imgW="2209800" imgH="203200" progId="Equation.3">
                  <p:embed/>
                </p:oleObj>
              </mc:Choice>
              <mc:Fallback>
                <p:oleObj name="Equation" r:id="rId12" imgW="2209800" imgH="203200" progId="Equation.3">
                  <p:embed/>
                  <p:pic>
                    <p:nvPicPr>
                      <p:cNvPr id="0" name=""/>
                      <p:cNvPicPr/>
                      <p:nvPr/>
                    </p:nvPicPr>
                    <p:blipFill>
                      <a:blip r:embed="rId13"/>
                      <a:stretch>
                        <a:fillRect/>
                      </a:stretch>
                    </p:blipFill>
                    <p:spPr>
                      <a:xfrm>
                        <a:off x="2483768" y="2780928"/>
                        <a:ext cx="4787900" cy="441325"/>
                      </a:xfrm>
                      <a:prstGeom prst="rect">
                        <a:avLst/>
                      </a:prstGeom>
                    </p:spPr>
                  </p:pic>
                </p:oleObj>
              </mc:Fallback>
            </mc:AlternateContent>
          </a:graphicData>
        </a:graphic>
      </p:graphicFrame>
      <p:sp>
        <p:nvSpPr>
          <p:cNvPr id="9" name="Freccia giù 1"/>
          <p:cNvSpPr>
            <a:spLocks noChangeArrowheads="1"/>
          </p:cNvSpPr>
          <p:nvPr/>
        </p:nvSpPr>
        <p:spPr bwMode="auto">
          <a:xfrm>
            <a:off x="4427984" y="4365104"/>
            <a:ext cx="484188" cy="648072"/>
          </a:xfrm>
          <a:prstGeom prst="downArrow">
            <a:avLst>
              <a:gd name="adj1" fmla="val 50000"/>
              <a:gd name="adj2" fmla="val 49921"/>
            </a:avLst>
          </a:prstGeom>
          <a:solidFill>
            <a:schemeClr val="accent1"/>
          </a:solidFill>
          <a:ln w="9525">
            <a:solidFill>
              <a:schemeClr val="tx1"/>
            </a:solidFill>
            <a:round/>
            <a:headEnd/>
            <a:tailEnd/>
          </a:ln>
        </p:spPr>
        <p:txBody>
          <a:bodyPr/>
          <a:lstStyle/>
          <a:p>
            <a:endParaRPr lang="it-IT"/>
          </a:p>
        </p:txBody>
      </p:sp>
      <p:graphicFrame>
        <p:nvGraphicFramePr>
          <p:cNvPr id="10" name="Object 2"/>
          <p:cNvGraphicFramePr>
            <a:graphicFrameLocks noChangeAspect="1"/>
          </p:cNvGraphicFramePr>
          <p:nvPr/>
        </p:nvGraphicFramePr>
        <p:xfrm>
          <a:off x="5292080" y="4509120"/>
          <a:ext cx="762000" cy="371475"/>
        </p:xfrm>
        <a:graphic>
          <a:graphicData uri="http://schemas.openxmlformats.org/presentationml/2006/ole">
            <mc:AlternateContent xmlns:mc="http://schemas.openxmlformats.org/markup-compatibility/2006">
              <mc:Choice xmlns:v="urn:schemas-microsoft-com:vml" Requires="v">
                <p:oleObj spid="_x0000_s1416866" name="Equation" r:id="rId14" imgW="419100" imgH="203200" progId="Equation.3">
                  <p:embed/>
                </p:oleObj>
              </mc:Choice>
              <mc:Fallback>
                <p:oleObj name="Equation" r:id="rId14" imgW="419100" imgH="203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4509120"/>
                        <a:ext cx="762000"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1" name="Object 3"/>
          <p:cNvGraphicFramePr>
            <a:graphicFrameLocks noChangeAspect="1"/>
          </p:cNvGraphicFramePr>
          <p:nvPr/>
        </p:nvGraphicFramePr>
        <p:xfrm>
          <a:off x="3561854" y="5013176"/>
          <a:ext cx="4754562" cy="939800"/>
        </p:xfrm>
        <a:graphic>
          <a:graphicData uri="http://schemas.openxmlformats.org/presentationml/2006/ole">
            <mc:AlternateContent xmlns:mc="http://schemas.openxmlformats.org/markup-compatibility/2006">
              <mc:Choice xmlns:v="urn:schemas-microsoft-com:vml" Requires="v">
                <p:oleObj spid="_x0000_s1416867" name="Equation" r:id="rId16" imgW="2362200" imgH="469900" progId="Equation.3">
                  <p:embed/>
                </p:oleObj>
              </mc:Choice>
              <mc:Fallback>
                <p:oleObj name="Equation" r:id="rId16" imgW="2362200" imgH="469900" progId="Equation.3">
                  <p:embed/>
                  <p:pic>
                    <p:nvPicPr>
                      <p:cNvPr id="0" name=""/>
                      <p:cNvPicPr>
                        <a:picLocks noChangeAspect="1" noChangeArrowheads="1"/>
                      </p:cNvPicPr>
                      <p:nvPr/>
                    </p:nvPicPr>
                    <p:blipFill>
                      <a:blip r:embed="rId17"/>
                      <a:srcRect/>
                      <a:stretch>
                        <a:fillRect/>
                      </a:stretch>
                    </p:blipFill>
                    <p:spPr bwMode="auto">
                      <a:xfrm>
                        <a:off x="3561854" y="5013176"/>
                        <a:ext cx="4754562" cy="939800"/>
                      </a:xfrm>
                      <a:prstGeom prst="rect">
                        <a:avLst/>
                      </a:prstGeom>
                      <a:solidFill>
                        <a:srgbClr val="FF6600"/>
                      </a:solidFill>
                      <a:ln>
                        <a:noFill/>
                      </a:ln>
                      <a:effectLst/>
                    </p:spPr>
                  </p:pic>
                </p:oleObj>
              </mc:Fallback>
            </mc:AlternateContent>
          </a:graphicData>
        </a:graphic>
      </p:graphicFrame>
      <p:sp>
        <p:nvSpPr>
          <p:cNvPr id="3" name="CasellaDiTesto 2"/>
          <p:cNvSpPr txBox="1"/>
          <p:nvPr/>
        </p:nvSpPr>
        <p:spPr>
          <a:xfrm>
            <a:off x="6270566" y="6453336"/>
            <a:ext cx="2765930" cy="369332"/>
          </a:xfrm>
          <a:prstGeom prst="rect">
            <a:avLst/>
          </a:prstGeom>
          <a:noFill/>
        </p:spPr>
        <p:txBody>
          <a:bodyPr wrap="none" rtlCol="0">
            <a:spAutoFit/>
          </a:bodyPr>
          <a:lstStyle/>
          <a:p>
            <a:r>
              <a:rPr lang="it-IT" sz="1800" i="1"/>
              <a:t>notation warning h</a:t>
            </a:r>
            <a:r>
              <a:rPr lang="it-IT" sz="1800" i="1">
                <a:latin typeface="Symbol" charset="2"/>
                <a:cs typeface="Symbol" charset="2"/>
              </a:rPr>
              <a:t>n</a:t>
            </a:r>
            <a:r>
              <a:rPr lang="it-IT" sz="1800" i="1" baseline="-25000"/>
              <a:t>x</a:t>
            </a:r>
            <a:r>
              <a:rPr lang="it-IT" sz="1800" i="1"/>
              <a:t> = E</a:t>
            </a:r>
            <a:r>
              <a:rPr lang="it-IT" sz="1800" i="1" baseline="-25000"/>
              <a:t>ph</a:t>
            </a:r>
          </a:p>
        </p:txBody>
      </p:sp>
      <mc:AlternateContent xmlns:mc="http://schemas.openxmlformats.org/markup-compatibility/2006" xmlns:a14="http://schemas.microsoft.com/office/drawing/2010/main">
        <mc:Choice Requires="a14">
          <p:sp>
            <p:nvSpPr>
              <p:cNvPr id="12" name="TextBox 11"/>
              <p:cNvSpPr txBox="1"/>
              <p:nvPr/>
            </p:nvSpPr>
            <p:spPr>
              <a:xfrm>
                <a:off x="35496" y="5949280"/>
                <a:ext cx="4342535" cy="888513"/>
              </a:xfrm>
              <a:prstGeom prst="rect">
                <a:avLst/>
              </a:prstGeom>
              <a:noFill/>
            </p:spPr>
            <p:txBody>
              <a:bodyPr wrap="none" lIns="0" tIns="0" rIns="0" bIns="0" rtlCol="0">
                <a:sp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b="0" i="1">
                                    <a:latin typeface="Cambria Math" charset="0"/>
                                    <a:ea typeface="Cambria Math" charset="0"/>
                                    <a:cs typeface="Cambria Math" charset="0"/>
                                  </a:rPr>
                                  <m:t>−1</m:t>
                                </m:r>
                              </m:e>
                            </m:rad>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oMath>
                </a14:m>
                <a:endParaRPr lang="en-US"/>
              </a:p>
            </p:txBody>
          </p:sp>
        </mc:Choice>
        <mc:Fallback xmlns="">
          <p:sp>
            <p:nvSpPr>
              <p:cNvPr id="12" name="TextBox 11"/>
              <p:cNvSpPr txBox="1">
                <a:spLocks noRot="1" noChangeAspect="1" noMove="1" noResize="1" noEditPoints="1" noAdjustHandles="1" noChangeArrowheads="1" noChangeShapeType="1" noTextEdit="1"/>
              </p:cNvSpPr>
              <p:nvPr/>
            </p:nvSpPr>
            <p:spPr>
              <a:xfrm>
                <a:off x="35496" y="5949280"/>
                <a:ext cx="4342535" cy="888513"/>
              </a:xfrm>
              <a:prstGeom prst="rect">
                <a:avLst/>
              </a:prstGeom>
              <a:blipFill rotWithShape="0">
                <a:blip r:embed="rId18"/>
                <a:stretch>
                  <a:fillRect l="-4354" b="-4795"/>
                </a:stretch>
              </a:blipFill>
            </p:spPr>
            <p:txBody>
              <a:bodyPr/>
              <a:lstStyle/>
              <a:p>
                <a:r>
                  <a:rPr lang="en-US">
                    <a:noFill/>
                  </a:rPr>
                  <a:t> </a:t>
                </a:r>
              </a:p>
            </p:txBody>
          </p:sp>
        </mc:Fallback>
      </mc:AlternateContent>
      <p:sp>
        <p:nvSpPr>
          <p:cNvPr id="13" name="TextBox 12"/>
          <p:cNvSpPr txBox="1"/>
          <p:nvPr/>
        </p:nvSpPr>
        <p:spPr>
          <a:xfrm>
            <a:off x="255321" y="2241129"/>
            <a:ext cx="1691489" cy="646331"/>
          </a:xfrm>
          <a:prstGeom prst="rect">
            <a:avLst/>
          </a:prstGeom>
          <a:noFill/>
        </p:spPr>
        <p:txBody>
          <a:bodyPr wrap="none" rtlCol="0">
            <a:spAutoFit/>
          </a:bodyPr>
          <a:lstStyle/>
          <a:p>
            <a:r>
              <a:rPr lang="en-US" sz="1800" i="1"/>
              <a:t>general solution</a:t>
            </a:r>
          </a:p>
          <a:p>
            <a:r>
              <a:rPr lang="en-US" sz="1800" i="1"/>
              <a:t>see below</a:t>
            </a:r>
          </a:p>
        </p:txBody>
      </p:sp>
      <p:cxnSp>
        <p:nvCxnSpPr>
          <p:cNvPr id="15" name="Straight Arrow Connector 14"/>
          <p:cNvCxnSpPr/>
          <p:nvPr/>
        </p:nvCxnSpPr>
        <p:spPr bwMode="auto">
          <a:xfrm>
            <a:off x="419100" y="3001590"/>
            <a:ext cx="0" cy="31637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8829227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3" name="Picture 2">
            <a:extLst>
              <a:ext uri="{FF2B5EF4-FFF2-40B4-BE49-F238E27FC236}">
                <a16:creationId xmlns:a16="http://schemas.microsoft.com/office/drawing/2014/main" id="{F018B26D-A360-4B4B-9751-CAAD756E66A0}"/>
              </a:ext>
            </a:extLst>
          </p:cNvPr>
          <p:cNvPicPr>
            <a:picLocks noChangeAspect="1"/>
          </p:cNvPicPr>
          <p:nvPr/>
        </p:nvPicPr>
        <p:blipFill>
          <a:blip r:embed="rId4"/>
          <a:stretch>
            <a:fillRect/>
          </a:stretch>
        </p:blipFill>
        <p:spPr>
          <a:xfrm>
            <a:off x="0" y="980728"/>
            <a:ext cx="9144000" cy="5256584"/>
          </a:xfrm>
          <a:prstGeom prst="rect">
            <a:avLst/>
          </a:prstGeom>
        </p:spPr>
      </p:pic>
    </p:spTree>
    <p:extLst>
      <p:ext uri="{BB962C8B-B14F-4D97-AF65-F5344CB8AC3E}">
        <p14:creationId xmlns:p14="http://schemas.microsoft.com/office/powerpoint/2010/main" val="1065250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reccia giù 1"/>
          <p:cNvSpPr>
            <a:spLocks noChangeArrowheads="1"/>
          </p:cNvSpPr>
          <p:nvPr/>
        </p:nvSpPr>
        <p:spPr bwMode="auto">
          <a:xfrm>
            <a:off x="4140200" y="1268760"/>
            <a:ext cx="484188" cy="1152525"/>
          </a:xfrm>
          <a:prstGeom prst="downArrow">
            <a:avLst>
              <a:gd name="adj1" fmla="val 50000"/>
              <a:gd name="adj2" fmla="val 49921"/>
            </a:avLst>
          </a:prstGeom>
          <a:solidFill>
            <a:schemeClr val="accent1"/>
          </a:solidFill>
          <a:ln w="9525">
            <a:solidFill>
              <a:schemeClr val="tx1"/>
            </a:solidFill>
            <a:round/>
            <a:headEnd/>
            <a:tailEnd/>
          </a:ln>
        </p:spPr>
        <p:txBody>
          <a:bodyPr/>
          <a:lstStyle/>
          <a:p>
            <a:endParaRPr lang="it-IT"/>
          </a:p>
        </p:txBody>
      </p:sp>
      <p:graphicFrame>
        <p:nvGraphicFramePr>
          <p:cNvPr id="40964" name="Object 3"/>
          <p:cNvGraphicFramePr>
            <a:graphicFrameLocks noChangeAspect="1"/>
          </p:cNvGraphicFramePr>
          <p:nvPr/>
        </p:nvGraphicFramePr>
        <p:xfrm>
          <a:off x="2776538" y="2565400"/>
          <a:ext cx="3424237" cy="1143000"/>
        </p:xfrm>
        <a:graphic>
          <a:graphicData uri="http://schemas.openxmlformats.org/presentationml/2006/ole">
            <mc:AlternateContent xmlns:mc="http://schemas.openxmlformats.org/markup-compatibility/2006">
              <mc:Choice xmlns:v="urn:schemas-microsoft-com:vml" Requires="v">
                <p:oleObj spid="_x0000_s1384330" name="Equation" r:id="rId4" imgW="1701800" imgH="571500" progId="Equation.3">
                  <p:embed/>
                </p:oleObj>
              </mc:Choice>
              <mc:Fallback>
                <p:oleObj name="Equation" r:id="rId4" imgW="1701800" imgH="571500" progId="Equation.3">
                  <p:embed/>
                  <p:pic>
                    <p:nvPicPr>
                      <p:cNvPr id="0" name=""/>
                      <p:cNvPicPr>
                        <a:picLocks noChangeAspect="1" noChangeArrowheads="1"/>
                      </p:cNvPicPr>
                      <p:nvPr/>
                    </p:nvPicPr>
                    <p:blipFill>
                      <a:blip r:embed="rId5"/>
                      <a:srcRect/>
                      <a:stretch>
                        <a:fillRect/>
                      </a:stretch>
                    </p:blipFill>
                    <p:spPr bwMode="auto">
                      <a:xfrm>
                        <a:off x="2776538" y="2565400"/>
                        <a:ext cx="3424237" cy="11430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40966" name="Rectangle 2"/>
          <p:cNvSpPr txBox="1">
            <a:spLocks noChangeArrowheads="1"/>
          </p:cNvSpPr>
          <p:nvPr/>
        </p:nvSpPr>
        <p:spPr bwMode="auto">
          <a:xfrm>
            <a:off x="683568" y="5085184"/>
            <a:ext cx="6048375" cy="86409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Thomson regime </a:t>
            </a:r>
            <a:r>
              <a:rPr lang="it-IT" sz="2800" b="1">
                <a:latin typeface="Symbol" charset="0"/>
                <a:cs typeface="Symbol" charset="0"/>
              </a:rPr>
              <a:t>D</a:t>
            </a:r>
            <a:r>
              <a:rPr lang="it-IT" sz="2800" b="1">
                <a:latin typeface="Comic Sans MS" charset="0"/>
              </a:rPr>
              <a:t>=0 no recoil</a:t>
            </a:r>
            <a:endParaRPr lang="en-GB" sz="2800" b="1">
              <a:latin typeface="Comic Sans MS" charset="0"/>
            </a:endParaRPr>
          </a:p>
        </p:txBody>
      </p:sp>
      <p:pic>
        <p:nvPicPr>
          <p:cNvPr id="40967"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0968" name="Object 2"/>
          <p:cNvGraphicFramePr>
            <a:graphicFrameLocks noChangeAspect="1"/>
          </p:cNvGraphicFramePr>
          <p:nvPr/>
        </p:nvGraphicFramePr>
        <p:xfrm>
          <a:off x="971600" y="1700808"/>
          <a:ext cx="715962" cy="347662"/>
        </p:xfrm>
        <a:graphic>
          <a:graphicData uri="http://schemas.openxmlformats.org/presentationml/2006/ole">
            <mc:AlternateContent xmlns:mc="http://schemas.openxmlformats.org/markup-compatibility/2006">
              <mc:Choice xmlns:v="urn:schemas-microsoft-com:vml" Requires="v">
                <p:oleObj spid="_x0000_s1384331" name="Equation" r:id="rId7" imgW="393700" imgH="190500" progId="Equation.3">
                  <p:embed/>
                </p:oleObj>
              </mc:Choice>
              <mc:Fallback>
                <p:oleObj name="Equation" r:id="rId7" imgW="393700" imgH="190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1700808"/>
                        <a:ext cx="715962" cy="347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0970" name="Object 3"/>
          <p:cNvGraphicFramePr>
            <a:graphicFrameLocks noChangeAspect="1"/>
          </p:cNvGraphicFramePr>
          <p:nvPr/>
        </p:nvGraphicFramePr>
        <p:xfrm>
          <a:off x="1287463" y="5868988"/>
          <a:ext cx="4319587" cy="584200"/>
        </p:xfrm>
        <a:graphic>
          <a:graphicData uri="http://schemas.openxmlformats.org/presentationml/2006/ole">
            <mc:AlternateContent xmlns:mc="http://schemas.openxmlformats.org/markup-compatibility/2006">
              <mc:Choice xmlns:v="urn:schemas-microsoft-com:vml" Requires="v">
                <p:oleObj spid="_x0000_s1384332" name="Equation" r:id="rId9" imgW="2146300" imgH="292100" progId="Equation.3">
                  <p:embed/>
                </p:oleObj>
              </mc:Choice>
              <mc:Fallback>
                <p:oleObj name="Equation" r:id="rId9" imgW="2146300" imgH="292100" progId="Equation.3">
                  <p:embed/>
                  <p:pic>
                    <p:nvPicPr>
                      <p:cNvPr id="0" name=""/>
                      <p:cNvPicPr>
                        <a:picLocks noChangeAspect="1" noChangeArrowheads="1"/>
                      </p:cNvPicPr>
                      <p:nvPr/>
                    </p:nvPicPr>
                    <p:blipFill>
                      <a:blip r:embed="rId10"/>
                      <a:srcRect/>
                      <a:stretch>
                        <a:fillRect/>
                      </a:stretch>
                    </p:blipFill>
                    <p:spPr bwMode="auto">
                      <a:xfrm>
                        <a:off x="1287463" y="5868988"/>
                        <a:ext cx="4319587" cy="5842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2" name="Object 3"/>
          <p:cNvGraphicFramePr>
            <a:graphicFrameLocks noChangeAspect="1"/>
          </p:cNvGraphicFramePr>
          <p:nvPr/>
        </p:nvGraphicFramePr>
        <p:xfrm>
          <a:off x="4860032" y="3929063"/>
          <a:ext cx="4165600" cy="939800"/>
        </p:xfrm>
        <a:graphic>
          <a:graphicData uri="http://schemas.openxmlformats.org/presentationml/2006/ole">
            <mc:AlternateContent xmlns:mc="http://schemas.openxmlformats.org/markup-compatibility/2006">
              <mc:Choice xmlns:v="urn:schemas-microsoft-com:vml" Requires="v">
                <p:oleObj spid="_x0000_s1384333" name="Equation" r:id="rId11" imgW="2070100" imgH="469900" progId="Equation.3">
                  <p:embed/>
                </p:oleObj>
              </mc:Choice>
              <mc:Fallback>
                <p:oleObj name="Equation" r:id="rId11" imgW="2070100" imgH="469900" progId="Equation.3">
                  <p:embed/>
                  <p:pic>
                    <p:nvPicPr>
                      <p:cNvPr id="0" name=""/>
                      <p:cNvPicPr>
                        <a:picLocks noChangeAspect="1" noChangeArrowheads="1"/>
                      </p:cNvPicPr>
                      <p:nvPr/>
                    </p:nvPicPr>
                    <p:blipFill>
                      <a:blip r:embed="rId12"/>
                      <a:srcRect/>
                      <a:stretch>
                        <a:fillRect/>
                      </a:stretch>
                    </p:blipFill>
                    <p:spPr bwMode="auto">
                      <a:xfrm>
                        <a:off x="4860032" y="3929063"/>
                        <a:ext cx="4165600" cy="9398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3" name="Rectangle 2"/>
          <p:cNvSpPr txBox="1">
            <a:spLocks noChangeArrowheads="1"/>
          </p:cNvSpPr>
          <p:nvPr/>
        </p:nvSpPr>
        <p:spPr bwMode="auto">
          <a:xfrm>
            <a:off x="107504" y="3789040"/>
            <a:ext cx="4896247" cy="1081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Deep Compton regime</a:t>
            </a:r>
          </a:p>
          <a:p>
            <a:pPr algn="ctr"/>
            <a:r>
              <a:rPr lang="it-IT" sz="2800" b="1">
                <a:latin typeface="Comic Sans MS" charset="0"/>
              </a:rPr>
              <a:t>(</a:t>
            </a:r>
            <a:r>
              <a:rPr lang="it-IT" sz="2800" b="1">
                <a:latin typeface="Symbol" charset="0"/>
                <a:cs typeface="Symbol" charset="0"/>
              </a:rPr>
              <a:t>D</a:t>
            </a:r>
            <a:r>
              <a:rPr lang="it-IT" sz="2800" b="1">
                <a:latin typeface="Comic Sans MS" charset="0"/>
              </a:rPr>
              <a:t>&gt;&gt;1 recoil dominated)</a:t>
            </a:r>
            <a:endParaRPr lang="en-GB" sz="2800" b="1">
              <a:latin typeface="Comic Sans MS" charset="0"/>
            </a:endParaRPr>
          </a:p>
        </p:txBody>
      </p:sp>
      <p:graphicFrame>
        <p:nvGraphicFramePr>
          <p:cNvPr id="14" name="Object 3"/>
          <p:cNvGraphicFramePr>
            <a:graphicFrameLocks noChangeAspect="1"/>
          </p:cNvGraphicFramePr>
          <p:nvPr/>
        </p:nvGraphicFramePr>
        <p:xfrm>
          <a:off x="6398641" y="5937250"/>
          <a:ext cx="2709863" cy="889000"/>
        </p:xfrm>
        <a:graphic>
          <a:graphicData uri="http://schemas.openxmlformats.org/presentationml/2006/ole">
            <mc:AlternateContent xmlns:mc="http://schemas.openxmlformats.org/markup-compatibility/2006">
              <mc:Choice xmlns:v="urn:schemas-microsoft-com:vml" Requires="v">
                <p:oleObj spid="_x0000_s1384334" name="Equation" r:id="rId13" imgW="1346200" imgH="444500" progId="Equation.3">
                  <p:embed/>
                </p:oleObj>
              </mc:Choice>
              <mc:Fallback>
                <p:oleObj name="Equation" r:id="rId13" imgW="1346200" imgH="444500" progId="Equation.3">
                  <p:embed/>
                  <p:pic>
                    <p:nvPicPr>
                      <p:cNvPr id="0" name=""/>
                      <p:cNvPicPr>
                        <a:picLocks noChangeAspect="1" noChangeArrowheads="1"/>
                      </p:cNvPicPr>
                      <p:nvPr/>
                    </p:nvPicPr>
                    <p:blipFill>
                      <a:blip r:embed="rId14"/>
                      <a:srcRect/>
                      <a:stretch>
                        <a:fillRect/>
                      </a:stretch>
                    </p:blipFill>
                    <p:spPr bwMode="auto">
                      <a:xfrm>
                        <a:off x="6398641" y="5937250"/>
                        <a:ext cx="2709863" cy="889000"/>
                      </a:xfrm>
                      <a:prstGeom prst="rect">
                        <a:avLst/>
                      </a:prstGeom>
                      <a:solidFill>
                        <a:srgbClr val="FFFF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15" name="Object 2"/>
          <p:cNvGraphicFramePr>
            <a:graphicFrameLocks noChangeAspect="1"/>
          </p:cNvGraphicFramePr>
          <p:nvPr/>
        </p:nvGraphicFramePr>
        <p:xfrm>
          <a:off x="251520" y="2924944"/>
          <a:ext cx="1846262" cy="719137"/>
        </p:xfrm>
        <a:graphic>
          <a:graphicData uri="http://schemas.openxmlformats.org/presentationml/2006/ole">
            <mc:AlternateContent xmlns:mc="http://schemas.openxmlformats.org/markup-compatibility/2006">
              <mc:Choice xmlns:v="urn:schemas-microsoft-com:vml" Requires="v">
                <p:oleObj spid="_x0000_s1384335" name="Equation" r:id="rId15" imgW="1016000" imgH="393700" progId="Equation.3">
                  <p:embed/>
                </p:oleObj>
              </mc:Choice>
              <mc:Fallback>
                <p:oleObj name="Equation" r:id="rId15" imgW="1016000" imgH="393700" progId="Equation.3">
                  <p:embed/>
                  <p:pic>
                    <p:nvPicPr>
                      <p:cNvPr id="0" name=""/>
                      <p:cNvPicPr>
                        <a:picLocks noChangeAspect="1" noChangeArrowheads="1"/>
                      </p:cNvPicPr>
                      <p:nvPr/>
                    </p:nvPicPr>
                    <p:blipFill>
                      <a:blip r:embed="rId16"/>
                      <a:srcRect/>
                      <a:stretch>
                        <a:fillRect/>
                      </a:stretch>
                    </p:blipFill>
                    <p:spPr bwMode="auto">
                      <a:xfrm>
                        <a:off x="251520" y="2924944"/>
                        <a:ext cx="1846262"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 name="Object 2"/>
          <p:cNvGraphicFramePr>
            <a:graphicFrameLocks noChangeAspect="1"/>
          </p:cNvGraphicFramePr>
          <p:nvPr/>
        </p:nvGraphicFramePr>
        <p:xfrm>
          <a:off x="2123728" y="1628800"/>
          <a:ext cx="1685925" cy="463550"/>
        </p:xfrm>
        <a:graphic>
          <a:graphicData uri="http://schemas.openxmlformats.org/presentationml/2006/ole">
            <mc:AlternateContent xmlns:mc="http://schemas.openxmlformats.org/markup-compatibility/2006">
              <mc:Choice xmlns:v="urn:schemas-microsoft-com:vml" Requires="v">
                <p:oleObj spid="_x0000_s1384336" name="Equation" r:id="rId17" imgW="927100" imgH="254000" progId="Equation.3">
                  <p:embed/>
                </p:oleObj>
              </mc:Choice>
              <mc:Fallback>
                <p:oleObj name="Equation" r:id="rId17" imgW="927100" imgH="254000" progId="Equation.3">
                  <p:embed/>
                  <p:pic>
                    <p:nvPicPr>
                      <p:cNvPr id="0" name=""/>
                      <p:cNvPicPr>
                        <a:picLocks noChangeAspect="1" noChangeArrowheads="1"/>
                      </p:cNvPicPr>
                      <p:nvPr/>
                    </p:nvPicPr>
                    <p:blipFill>
                      <a:blip r:embed="rId18"/>
                      <a:srcRect/>
                      <a:stretch>
                        <a:fillRect/>
                      </a:stretch>
                    </p:blipFill>
                    <p:spPr bwMode="auto">
                      <a:xfrm>
                        <a:off x="2123728" y="1628800"/>
                        <a:ext cx="1685925" cy="46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7" name="Object 3"/>
          <p:cNvGraphicFramePr>
            <a:graphicFrameLocks noChangeAspect="1"/>
          </p:cNvGraphicFramePr>
          <p:nvPr/>
        </p:nvGraphicFramePr>
        <p:xfrm>
          <a:off x="2411760" y="188640"/>
          <a:ext cx="3833813" cy="939800"/>
        </p:xfrm>
        <a:graphic>
          <a:graphicData uri="http://schemas.openxmlformats.org/presentationml/2006/ole">
            <mc:AlternateContent xmlns:mc="http://schemas.openxmlformats.org/markup-compatibility/2006">
              <mc:Choice xmlns:v="urn:schemas-microsoft-com:vml" Requires="v">
                <p:oleObj spid="_x0000_s1384337" name="Equation" r:id="rId19" imgW="1905000" imgH="469900" progId="Equation.3">
                  <p:embed/>
                </p:oleObj>
              </mc:Choice>
              <mc:Fallback>
                <p:oleObj name="Equation" r:id="rId19" imgW="1905000" imgH="469900" progId="Equation.3">
                  <p:embed/>
                  <p:pic>
                    <p:nvPicPr>
                      <p:cNvPr id="0" name=""/>
                      <p:cNvPicPr>
                        <a:picLocks noChangeAspect="1" noChangeArrowheads="1"/>
                      </p:cNvPicPr>
                      <p:nvPr/>
                    </p:nvPicPr>
                    <p:blipFill>
                      <a:blip r:embed="rId20"/>
                      <a:srcRect/>
                      <a:stretch>
                        <a:fillRect/>
                      </a:stretch>
                    </p:blipFill>
                    <p:spPr bwMode="auto">
                      <a:xfrm>
                        <a:off x="2411760" y="188640"/>
                        <a:ext cx="3833813" cy="939800"/>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BC13BD3A-932E-E848-B158-423D3FBE42F1}"/>
              </a:ext>
            </a:extLst>
          </p:cNvPr>
          <p:cNvSpPr txBox="1"/>
          <p:nvPr/>
        </p:nvSpPr>
        <p:spPr>
          <a:xfrm>
            <a:off x="1255763" y="2915652"/>
            <a:ext cx="175295" cy="369332"/>
          </a:xfrm>
          <a:prstGeom prst="rect">
            <a:avLst/>
          </a:prstGeom>
          <a:solidFill>
            <a:schemeClr val="bg1"/>
          </a:solidFill>
        </p:spPr>
        <p:txBody>
          <a:bodyPr wrap="none" lIns="36000" tIns="0" rIns="36000" bIns="0" rtlCol="0">
            <a:spAutoFit/>
          </a:bodyPr>
          <a:lstStyle/>
          <a:p>
            <a:r>
              <a:rPr lang="it-IT"/>
              <a:t>-</a:t>
            </a:r>
          </a:p>
        </p:txBody>
      </p:sp>
      <p:sp>
        <p:nvSpPr>
          <p:cNvPr id="18" name="TextBox 17">
            <a:extLst>
              <a:ext uri="{FF2B5EF4-FFF2-40B4-BE49-F238E27FC236}">
                <a16:creationId xmlns:a16="http://schemas.microsoft.com/office/drawing/2014/main" id="{49685A31-EB77-5A44-90FC-B008EA31CC34}"/>
              </a:ext>
            </a:extLst>
          </p:cNvPr>
          <p:cNvSpPr txBox="1"/>
          <p:nvPr/>
        </p:nvSpPr>
        <p:spPr>
          <a:xfrm>
            <a:off x="8028384" y="5976422"/>
            <a:ext cx="175295" cy="369332"/>
          </a:xfrm>
          <a:prstGeom prst="rect">
            <a:avLst/>
          </a:prstGeom>
          <a:solidFill>
            <a:schemeClr val="bg1"/>
          </a:solidFill>
        </p:spPr>
        <p:txBody>
          <a:bodyPr wrap="none" lIns="36000" tIns="0" rIns="36000" bIns="0" rtlCol="0">
            <a:spAutoFit/>
          </a:bodyPr>
          <a:lstStyle/>
          <a:p>
            <a:r>
              <a:rPr lang="it-IT"/>
              <a:t>-</a:t>
            </a:r>
          </a:p>
        </p:txBody>
      </p:sp>
    </p:spTree>
    <p:extLst>
      <p:ext uri="{BB962C8B-B14F-4D97-AF65-F5344CB8AC3E}">
        <p14:creationId xmlns:p14="http://schemas.microsoft.com/office/powerpoint/2010/main" val="169935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04800" y="3645024"/>
          <a:ext cx="8545513" cy="2743200"/>
        </p:xfrm>
        <a:graphic>
          <a:graphicData uri="http://schemas.openxmlformats.org/presentationml/2006/ole">
            <mc:AlternateContent xmlns:mc="http://schemas.openxmlformats.org/markup-compatibility/2006">
              <mc:Choice xmlns:v="urn:schemas-microsoft-com:vml" Requires="v">
                <p:oleObj spid="_x0000_s1634349" name="Documento" r:id="rId4" imgW="6172200" imgH="1981200" progId="Word.Document.8">
                  <p:embed/>
                </p:oleObj>
              </mc:Choice>
              <mc:Fallback>
                <p:oleObj name="Documento" r:id="rId4" imgW="6172200" imgH="1981200" progId="Word.Document.8">
                  <p:embed/>
                  <p:pic>
                    <p:nvPicPr>
                      <p:cNvPr id="32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45024"/>
                        <a:ext cx="8545513"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381000" y="836712"/>
          <a:ext cx="8458200" cy="2636838"/>
        </p:xfrm>
        <a:graphic>
          <a:graphicData uri="http://schemas.openxmlformats.org/presentationml/2006/ole">
            <mc:AlternateContent xmlns:mc="http://schemas.openxmlformats.org/markup-compatibility/2006">
              <mc:Choice xmlns:v="urn:schemas-microsoft-com:vml" Requires="v">
                <p:oleObj spid="_x0000_s1634350" name="Documento" r:id="rId6" imgW="6172200" imgH="1638300" progId="Word.Document.8">
                  <p:embed/>
                </p:oleObj>
              </mc:Choice>
              <mc:Fallback>
                <p:oleObj name="Documento" r:id="rId6" imgW="6172200" imgH="1638300" progId="Word.Document.8">
                  <p:embed/>
                  <p:pic>
                    <p:nvPicPr>
                      <p:cNvPr id="327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836712"/>
                        <a:ext cx="8458200" cy="2636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4" name="Immagine 2" descr="infn-new.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2784489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611560" y="116632"/>
            <a:ext cx="8126288" cy="10810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no approximations)</a:t>
            </a:r>
            <a:endParaRPr lang="en-GB" sz="2800" b="1">
              <a:latin typeface="Comic Sans MS" charset="0"/>
            </a:endParaRPr>
          </a:p>
        </p:txBody>
      </p:sp>
      <mc:AlternateContent xmlns:mc="http://schemas.openxmlformats.org/markup-compatibility/2006" xmlns:a14="http://schemas.microsoft.com/office/drawing/2010/main">
        <mc:Choice Requires="a14">
          <p:sp>
            <p:nvSpPr>
              <p:cNvPr id="18" name="TextBox 17"/>
              <p:cNvSpPr txBox="1"/>
              <p:nvPr/>
            </p:nvSpPr>
            <p:spPr>
              <a:xfrm>
                <a:off x="1524735" y="3501008"/>
                <a:ext cx="6213960" cy="888513"/>
              </a:xfrm>
              <a:prstGeom prst="rect">
                <a:avLst/>
              </a:prstGeom>
              <a:noFill/>
            </p:spPr>
            <p:txBody>
              <a:bodyPr wrap="square" lIns="0" tIns="0" rIns="0" bIns="0" rtlCol="0">
                <a:sp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𝑖𝑓</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𝜗</m:t>
                    </m:r>
                    <m:r>
                      <a:rPr lang="it-IT" b="0" i="1">
                        <a:latin typeface="Cambria Math" charset="0"/>
                        <a:ea typeface="Cambria Math" charset="0"/>
                        <a:cs typeface="Cambria Math" charset="0"/>
                      </a:rPr>
                      <m:t>&lt;</m:t>
                    </m:r>
                    <m:f>
                      <m:fPr>
                        <m:ctrlPr>
                          <a:rPr lang="mr-IN" b="0" i="1">
                            <a:latin typeface="Cambria Math" panose="02040503050406030204" pitchFamily="18" charset="0"/>
                            <a:ea typeface="Cambria Math" charset="0"/>
                            <a:cs typeface="Cambria Math" charset="0"/>
                          </a:rPr>
                        </m:ctrlPr>
                      </m:fPr>
                      <m:num>
                        <m:r>
                          <a:rPr lang="mr-IN" b="0" i="1">
                            <a:latin typeface="Cambria Math" charset="0"/>
                            <a:ea typeface="Cambria Math" charset="0"/>
                            <a:cs typeface="Cambria Math" charset="0"/>
                          </a:rPr>
                          <m:t>𝜋</m:t>
                        </m:r>
                      </m:num>
                      <m:den>
                        <m:r>
                          <a:rPr lang="it-IT" b="0" i="1">
                            <a:latin typeface="Cambria Math" charset="0"/>
                            <a:ea typeface="Cambria Math" charset="0"/>
                            <a:cs typeface="Cambria Math" charset="0"/>
                          </a:rPr>
                          <m:t>2</m:t>
                        </m:r>
                      </m:den>
                    </m:f>
                  </m:oMath>
                </a14:m>
                <a:endParaRPr lang="en-US"/>
              </a:p>
            </p:txBody>
          </p:sp>
        </mc:Choice>
        <mc:Fallback xmlns="">
          <p:sp>
            <p:nvSpPr>
              <p:cNvPr id="18" name="TextBox 17"/>
              <p:cNvSpPr txBox="1">
                <a:spLocks noRot="1" noChangeAspect="1" noMove="1" noResize="1" noEditPoints="1" noAdjustHandles="1" noChangeArrowheads="1" noChangeShapeType="1" noTextEdit="1"/>
              </p:cNvSpPr>
              <p:nvPr/>
            </p:nvSpPr>
            <p:spPr>
              <a:xfrm>
                <a:off x="1524735" y="3501008"/>
                <a:ext cx="6213960" cy="888513"/>
              </a:xfrm>
              <a:prstGeom prst="rect">
                <a:avLst/>
              </a:prstGeom>
              <a:blipFill rotWithShape="0">
                <a:blip r:embed="rId4"/>
                <a:stretch>
                  <a:fillRect l="-2944" b="-5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927979" y="2276872"/>
                <a:ext cx="5020285" cy="1191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2</m:t>
                          </m:r>
                          <m:sSup>
                            <m:sSupPr>
                              <m:ctrlPr>
                                <a:rPr lang="it-IT" b="0" i="1">
                                  <a:latin typeface="Cambria Math" panose="02040503050406030204" pitchFamily="18" charset="0"/>
                                </a:rPr>
                              </m:ctrlPr>
                            </m:sSupPr>
                            <m:e>
                              <m:r>
                                <a:rPr lang="it-IT" b="0" i="1">
                                  <a:latin typeface="Cambria Math" charset="0"/>
                                  <a:ea typeface="Cambria Math" charset="0"/>
                                  <a:cs typeface="Cambria Math" charset="0"/>
                                </a:rPr>
                                <m:t>𝛾</m:t>
                              </m:r>
                            </m:e>
                            <m:sup>
                              <m:r>
                                <a:rPr lang="it-IT" b="0"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m:rPr>
                              <m:sty m:val="p"/>
                            </m:rPr>
                            <a:rPr lang="el-GR" b="0" i="1">
                              <a:latin typeface="Cambria Math" charset="0"/>
                              <a:ea typeface="Cambria Math" charset="0"/>
                              <a:cs typeface="Cambria Math" charset="0"/>
                            </a:rPr>
                            <m:t>Δ</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1927979" y="2276872"/>
                <a:ext cx="5020285" cy="119192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195736" y="1268760"/>
                <a:ext cx="1461746" cy="7861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r>
                            <a:rPr lang="it-IT" i="1">
                              <a:latin typeface="Cambria Math" charset="0"/>
                              <a:ea typeface="Cambria Math" charset="0"/>
                              <a:cs typeface="Cambria Math" charset="0"/>
                            </a:rPr>
                            <m:t>𝛾</m:t>
                          </m:r>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sSub>
                            <m:sSubPr>
                              <m:ctrlPr>
                                <a:rPr lang="en-US" b="0" i="1">
                                  <a:latin typeface="Cambria Math" panose="02040503050406030204" pitchFamily="18" charset="0"/>
                                  <a:ea typeface="Cambria Math" charset="0"/>
                                  <a:cs typeface="Cambria Math" charset="0"/>
                                </a:rPr>
                              </m:ctrlPr>
                            </m:sSubPr>
                            <m:e>
                              <m:r>
                                <a:rPr lang="it-IT" b="0" i="1">
                                  <a:latin typeface="Cambria Math" charset="0"/>
                                  <a:ea typeface="Cambria Math" charset="0"/>
                                  <a:cs typeface="Cambria Math" charset="0"/>
                                </a:rPr>
                                <m:t>𝑚</m:t>
                              </m:r>
                            </m:e>
                            <m:sub>
                              <m:r>
                                <a:rPr lang="it-IT" b="0" i="1">
                                  <a:latin typeface="Cambria Math" charset="0"/>
                                  <a:ea typeface="Cambria Math" charset="0"/>
                                  <a:cs typeface="Cambria Math" charset="0"/>
                                </a:rPr>
                                <m:t>𝑒</m:t>
                              </m:r>
                            </m:sub>
                          </m:sSub>
                          <m:sSup>
                            <m:sSupPr>
                              <m:ctrlPr>
                                <a:rPr lang="en-US" b="0" i="1">
                                  <a:latin typeface="Cambria Math" panose="02040503050406030204" pitchFamily="18" charset="0"/>
                                  <a:ea typeface="Cambria Math" charset="0"/>
                                  <a:cs typeface="Cambria Math" charset="0"/>
                                </a:rPr>
                              </m:ctrlPr>
                            </m:sSupPr>
                            <m:e>
                              <m:r>
                                <a:rPr lang="it-IT" b="0" i="1">
                                  <a:latin typeface="Cambria Math" charset="0"/>
                                  <a:ea typeface="Cambria Math" charset="0"/>
                                  <a:cs typeface="Cambria Math" charset="0"/>
                                </a:rPr>
                                <m:t>𝑐</m:t>
                              </m:r>
                            </m:e>
                            <m:sup>
                              <m:r>
                                <a:rPr lang="it-IT" b="0" i="1">
                                  <a:latin typeface="Cambria Math" charset="0"/>
                                  <a:ea typeface="Cambria Math" charset="0"/>
                                  <a:cs typeface="Cambria Math" charset="0"/>
                                </a:rPr>
                                <m:t>2</m:t>
                              </m:r>
                            </m:sup>
                          </m:sSup>
                        </m:den>
                      </m:f>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2195736" y="1268760"/>
                <a:ext cx="1461746" cy="78611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932040" y="1340768"/>
                <a:ext cx="1870833" cy="701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mr-IN" i="1">
                          <a:latin typeface="Cambria Math" charset="0"/>
                        </a:rPr>
                        <m:t>=</m:t>
                      </m:r>
                      <m:f>
                        <m:fPr>
                          <m:ctrlPr>
                            <a:rPr lang="mr-IN" i="1">
                              <a:latin typeface="Cambria Math" panose="02040503050406030204" pitchFamily="18" charset="0"/>
                            </a:rPr>
                          </m:ctrlPr>
                        </m:fPr>
                        <m:num>
                          <m:r>
                            <a:rPr lang="it-IT" i="1">
                              <a:latin typeface="Cambria Math" charset="0"/>
                              <a:ea typeface="Cambria Math" charset="0"/>
                              <a:cs typeface="Cambria Math" charset="0"/>
                            </a:rPr>
                            <m:t>𝛾</m:t>
                          </m:r>
                        </m:num>
                        <m:den>
                          <m:rad>
                            <m:radPr>
                              <m:degHide m:val="on"/>
                              <m:ctrlPr>
                                <a:rPr lang="it-IT" i="1">
                                  <a:latin typeface="Cambria Math" panose="02040503050406030204" pitchFamily="18" charset="0"/>
                                  <a:ea typeface="Cambria Math" charset="0"/>
                                  <a:cs typeface="Cambria Math" charset="0"/>
                                </a:rPr>
                              </m:ctrlPr>
                            </m:radPr>
                            <m:deg/>
                            <m:e>
                              <m:r>
                                <a:rPr lang="it-IT" i="1">
                                  <a:latin typeface="Cambria Math" charset="0"/>
                                  <a:ea typeface="Cambria Math" charset="0"/>
                                  <a:cs typeface="Cambria Math" charset="0"/>
                                </a:rPr>
                                <m:t>1+</m:t>
                              </m:r>
                              <m:r>
                                <m:rPr>
                                  <m:sty m:val="p"/>
                                </m:rPr>
                                <a:rPr lang="el-GR" i="1">
                                  <a:latin typeface="Cambria Math" charset="0"/>
                                  <a:ea typeface="Cambria Math" charset="0"/>
                                  <a:cs typeface="Cambria Math" charset="0"/>
                                </a:rPr>
                                <m:t>Δ</m:t>
                              </m:r>
                            </m:e>
                          </m:rad>
                        </m:den>
                      </m:f>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4932040" y="1340768"/>
                <a:ext cx="1870833" cy="70147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524735" y="4509120"/>
                <a:ext cx="6213960" cy="888513"/>
              </a:xfrm>
              <a:prstGeom prst="rect">
                <a:avLst/>
              </a:prstGeom>
              <a:noFill/>
            </p:spPr>
            <p:txBody>
              <a:bodyPr wrap="square" lIns="0" tIns="0" rIns="0" bIns="0" rtlCol="0">
                <a:spAutoFit/>
              </a:bodyPr>
              <a:lstStyle/>
              <a:p>
                <a:r>
                  <a:rPr lang="it-IT"/>
                  <a:t>cos</a:t>
                </a:r>
                <a14:m>
                  <m:oMath xmlns:m="http://schemas.openxmlformats.org/officeDocument/2006/math">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b="0" i="1">
                            <a:latin typeface="Cambria Math" charset="0"/>
                            <a:ea typeface="Cambria Math" charset="0"/>
                            <a:cs typeface="Cambria Math" charset="0"/>
                          </a:rPr>
                          <m:t>∗</m:t>
                        </m:r>
                      </m:sup>
                    </m:sSup>
                    <m:r>
                      <a:rPr lang="mr-IN" i="1">
                        <a:latin typeface="Cambria Math" charset="0"/>
                      </a:rPr>
                      <m:t>=</m:t>
                    </m:r>
                    <m:f>
                      <m:fPr>
                        <m:ctrlPr>
                          <a:rPr lang="mr-IN" i="1">
                            <a:latin typeface="Cambria Math" panose="02040503050406030204" pitchFamily="18" charset="0"/>
                          </a:rPr>
                        </m:ctrlPr>
                      </m:fPr>
                      <m:num>
                        <m:r>
                          <a:rPr lang="it-IT" b="0" i="1">
                            <a:latin typeface="Cambria Math" charset="0"/>
                          </a:rPr>
                          <m:t>−</m:t>
                        </m:r>
                        <m:rad>
                          <m:radPr>
                            <m:degHide m:val="on"/>
                            <m:ctrlPr>
                              <a:rPr lang="mr-IN" i="1">
                                <a:latin typeface="Cambria Math" panose="02040503050406030204" pitchFamily="18" charset="0"/>
                              </a:rPr>
                            </m:ctrlPr>
                          </m:radPr>
                          <m:deg/>
                          <m:e>
                            <m:r>
                              <a:rPr lang="it-IT" b="0" i="1">
                                <a:latin typeface="Cambria Math" charset="0"/>
                              </a:rPr>
                              <m:t>1+</m:t>
                            </m:r>
                            <m:sSup>
                              <m:sSupPr>
                                <m:ctrlPr>
                                  <a:rPr lang="it-IT"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e>
                        </m:rad>
                        <m:r>
                          <a:rPr lang="it-IT" b="0" i="1">
                            <a:latin typeface="Cambria Math" charset="0"/>
                          </a:rPr>
                          <m:t>−</m:t>
                        </m:r>
                        <m:sSup>
                          <m:sSupPr>
                            <m:ctrlPr>
                              <a:rPr lang="it-IT" i="1">
                                <a:latin typeface="Cambria Math" panose="02040503050406030204" pitchFamily="18" charset="0"/>
                                <a:ea typeface="Cambria Math" charset="0"/>
                                <a:cs typeface="Cambria Math" charset="0"/>
                              </a:rPr>
                            </m:ctrlPr>
                          </m:sSupPr>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Sub>
                            <m:r>
                              <a:rPr lang="it-IT" i="1">
                                <a:latin typeface="Cambria Math" charset="0"/>
                                <a:ea typeface="Cambria Math" charset="0"/>
                                <a:cs typeface="Cambria Math" charset="0"/>
                              </a:rPr>
                              <m:t>𝑡𝑎𝑛</m:t>
                            </m:r>
                          </m:e>
                          <m:sup>
                            <m:r>
                              <a:rPr lang="it-IT" i="1">
                                <a:latin typeface="Cambria Math" charset="0"/>
                                <a:ea typeface="Cambria Math" charset="0"/>
                                <a:cs typeface="Cambria Math" charset="0"/>
                              </a:rPr>
                              <m:t>2</m:t>
                            </m:r>
                          </m:sup>
                        </m:sSup>
                        <m:r>
                          <a:rPr lang="it-IT" i="1">
                            <a:latin typeface="Cambria Math" charset="0"/>
                            <a:ea typeface="Cambria Math" charset="0"/>
                            <a:cs typeface="Cambria Math" charset="0"/>
                          </a:rPr>
                          <m:t>𝜗</m:t>
                        </m:r>
                        <m:rad>
                          <m:radPr>
                            <m:degHide m:val="on"/>
                            <m:ctrlPr>
                              <a:rPr lang="en-US" i="1">
                                <a:latin typeface="Cambria Math" panose="02040503050406030204" pitchFamily="18" charset="0"/>
                                <a:ea typeface="Cambria Math" charset="0"/>
                                <a:cs typeface="Cambria Math" charset="0"/>
                              </a:rPr>
                            </m:ctrlPr>
                          </m:radPr>
                          <m:deg/>
                          <m:e>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ea typeface="Cambria Math" charset="0"/>
                                <a:cs typeface="Cambria Math" charset="0"/>
                              </a:rPr>
                              <m:t>−1</m:t>
                            </m:r>
                          </m:e>
                        </m:rad>
                      </m:num>
                      <m:den>
                        <m:r>
                          <a:rPr lang="it-IT" b="0" i="1">
                            <a:latin typeface="Cambria Math" charset="0"/>
                          </a:rPr>
                          <m:t>1+</m:t>
                        </m:r>
                        <m:sSubSup>
                          <m:sSubSupPr>
                            <m:ctrlPr>
                              <a:rPr lang="en-US" b="0"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b="0" i="1">
                                <a:latin typeface="Cambria Math" charset="0"/>
                                <a:ea typeface="Cambria Math" charset="0"/>
                                <a:cs typeface="Cambria Math" charset="0"/>
                              </a:rPr>
                              <m:t>𝑐𝑚</m:t>
                            </m:r>
                          </m:sub>
                          <m:sup>
                            <m:r>
                              <a:rPr lang="it-IT" b="0" i="1">
                                <a:latin typeface="Cambria Math" charset="0"/>
                                <a:ea typeface="Cambria Math" charset="0"/>
                                <a:cs typeface="Cambria Math" charset="0"/>
                              </a:rPr>
                              <m:t>2</m:t>
                            </m:r>
                          </m:sup>
                        </m:sSubSup>
                        <m:sSup>
                          <m:sSupPr>
                            <m:ctrlPr>
                              <a:rPr lang="it-IT" b="0" i="1">
                                <a:latin typeface="Cambria Math" panose="02040503050406030204" pitchFamily="18" charset="0"/>
                                <a:ea typeface="Cambria Math" charset="0"/>
                                <a:cs typeface="Cambria Math" charset="0"/>
                              </a:rPr>
                            </m:ctrlPr>
                          </m:sSupPr>
                          <m:e>
                            <m:r>
                              <a:rPr lang="it-IT" i="1">
                                <a:latin typeface="Cambria Math" charset="0"/>
                                <a:ea typeface="Cambria Math" charset="0"/>
                                <a:cs typeface="Cambria Math" charset="0"/>
                              </a:rPr>
                              <m:t>𝑡𝑎𝑛</m:t>
                            </m:r>
                          </m:e>
                          <m:sup>
                            <m:r>
                              <a:rPr lang="it-IT" b="0" i="1">
                                <a:latin typeface="Cambria Math" charset="0"/>
                                <a:ea typeface="Cambria Math" charset="0"/>
                                <a:cs typeface="Cambria Math" charset="0"/>
                              </a:rPr>
                              <m:t>2</m:t>
                            </m:r>
                          </m:sup>
                        </m:sSup>
                        <m:r>
                          <a:rPr lang="it-IT" b="0" i="1">
                            <a:latin typeface="Cambria Math" charset="0"/>
                            <a:ea typeface="Cambria Math" charset="0"/>
                            <a:cs typeface="Cambria Math" charset="0"/>
                          </a:rPr>
                          <m:t>𝜗</m:t>
                        </m:r>
                      </m:den>
                    </m:f>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𝑖𝑓</m:t>
                    </m:r>
                    <m:r>
                      <a:rPr lang="it-IT" b="0" i="1">
                        <a:latin typeface="Cambria Math" charset="0"/>
                        <a:ea typeface="Cambria Math" charset="0"/>
                        <a:cs typeface="Cambria Math" charset="0"/>
                      </a:rPr>
                      <m:t>    </m:t>
                    </m:r>
                    <m:r>
                      <a:rPr lang="it-IT" b="0" i="1">
                        <a:latin typeface="Cambria Math" charset="0"/>
                        <a:ea typeface="Cambria Math" charset="0"/>
                        <a:cs typeface="Cambria Math" charset="0"/>
                      </a:rPr>
                      <m:t>𝜗</m:t>
                    </m:r>
                    <m:r>
                      <a:rPr lang="it-IT" b="0" i="1">
                        <a:latin typeface="Cambria Math" charset="0"/>
                        <a:ea typeface="Cambria Math" charset="0"/>
                        <a:cs typeface="Cambria Math" charset="0"/>
                      </a:rPr>
                      <m:t>&gt;</m:t>
                    </m:r>
                    <m:f>
                      <m:fPr>
                        <m:ctrlPr>
                          <a:rPr lang="mr-IN" b="0" i="1">
                            <a:latin typeface="Cambria Math" panose="02040503050406030204" pitchFamily="18" charset="0"/>
                            <a:ea typeface="Cambria Math" charset="0"/>
                            <a:cs typeface="Cambria Math" charset="0"/>
                          </a:rPr>
                        </m:ctrlPr>
                      </m:fPr>
                      <m:num>
                        <m:r>
                          <a:rPr lang="mr-IN" b="0" i="1">
                            <a:latin typeface="Cambria Math" charset="0"/>
                            <a:ea typeface="Cambria Math" charset="0"/>
                            <a:cs typeface="Cambria Math" charset="0"/>
                          </a:rPr>
                          <m:t>𝜋</m:t>
                        </m:r>
                      </m:num>
                      <m:den>
                        <m:r>
                          <a:rPr lang="it-IT" b="0" i="1">
                            <a:latin typeface="Cambria Math" charset="0"/>
                            <a:ea typeface="Cambria Math" charset="0"/>
                            <a:cs typeface="Cambria Math" charset="0"/>
                          </a:rPr>
                          <m:t>2</m:t>
                        </m:r>
                      </m:den>
                    </m:f>
                  </m:oMath>
                </a14:m>
                <a:endParaRPr lang="en-US"/>
              </a:p>
            </p:txBody>
          </p:sp>
        </mc:Choice>
        <mc:Fallback xmlns="">
          <p:sp>
            <p:nvSpPr>
              <p:cNvPr id="23" name="TextBox 22"/>
              <p:cNvSpPr txBox="1">
                <a:spLocks noRot="1" noChangeAspect="1" noMove="1" noResize="1" noEditPoints="1" noAdjustHandles="1" noChangeArrowheads="1" noChangeShapeType="1" noTextEdit="1"/>
              </p:cNvSpPr>
              <p:nvPr/>
            </p:nvSpPr>
            <p:spPr>
              <a:xfrm>
                <a:off x="1524735" y="4509120"/>
                <a:ext cx="6213960" cy="888513"/>
              </a:xfrm>
              <a:prstGeom prst="rect">
                <a:avLst/>
              </a:prstGeom>
              <a:blipFill rotWithShape="0">
                <a:blip r:embed="rId8"/>
                <a:stretch>
                  <a:fillRect l="-2944" b="-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835696" y="5601756"/>
                <a:ext cx="4081117" cy="747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r>
                            <a:rPr lang="it-IT" b="0" i="1">
                              <a:latin typeface="Cambria Math" charset="0"/>
                            </a:rPr>
                            <m:t>−</m:t>
                          </m:r>
                          <m:r>
                            <a:rPr lang="it-IT" b="0" i="1">
                              <a:latin typeface="Cambria Math" charset="0"/>
                            </a:rPr>
                            <m:t>𝑚𝑎𝑥</m:t>
                          </m:r>
                        </m:sub>
                      </m:sSub>
                      <m:r>
                        <a:rPr lang="mr-IN" i="1">
                          <a:latin typeface="Cambria Math" charset="0"/>
                        </a:rPr>
                        <m:t>=</m:t>
                      </m:r>
                      <m:f>
                        <m:fPr>
                          <m:ctrlPr>
                            <a:rPr lang="mr-IN" i="1">
                              <a:latin typeface="Cambria Math" panose="02040503050406030204" pitchFamily="18" charset="0"/>
                            </a:rPr>
                          </m:ctrlPr>
                        </m:fPr>
                        <m:num>
                          <m:r>
                            <a:rPr lang="it-IT" b="0" i="1">
                              <a:latin typeface="Cambria Math" charset="0"/>
                            </a:rPr>
                            <m:t>4</m:t>
                          </m:r>
                          <m:sSup>
                            <m:sSupPr>
                              <m:ctrlPr>
                                <a:rPr lang="it-IT" i="1">
                                  <a:latin typeface="Cambria Math" panose="02040503050406030204" pitchFamily="18" charset="0"/>
                                </a:rPr>
                              </m:ctrlPr>
                            </m:sSupPr>
                            <m:e>
                              <m:r>
                                <a:rPr lang="it-IT" i="1">
                                  <a:latin typeface="Cambria Math" charset="0"/>
                                  <a:ea typeface="Cambria Math" charset="0"/>
                                  <a:cs typeface="Cambria Math" charset="0"/>
                                </a:rPr>
                                <m:t>𝛾</m:t>
                              </m:r>
                            </m:e>
                            <m:sup>
                              <m:r>
                                <a:rPr lang="it-IT" i="1">
                                  <a:latin typeface="Cambria Math" charset="0"/>
                                </a:rPr>
                                <m:t>2</m:t>
                              </m:r>
                            </m:sup>
                          </m:sSup>
                          <m:r>
                            <a:rPr lang="it-IT" b="0" i="1">
                              <a:latin typeface="Cambria Math" charset="0"/>
                            </a:rPr>
                            <m:t>h</m:t>
                          </m:r>
                          <m:sSub>
                            <m:sSubPr>
                              <m:ctrlPr>
                                <a:rPr lang="en-US" b="0" i="1">
                                  <a:latin typeface="Cambria Math" panose="02040503050406030204" pitchFamily="18" charset="0"/>
                                </a:rPr>
                              </m:ctrlPr>
                            </m:sSubPr>
                            <m:e>
                              <m:r>
                                <a:rPr lang="en-US" b="0" i="1">
                                  <a:latin typeface="Cambria Math" charset="0"/>
                                  <a:ea typeface="Cambria Math" charset="0"/>
                                  <a:cs typeface="Cambria Math" charset="0"/>
                                </a:rPr>
                                <m:t>𝜈</m:t>
                              </m:r>
                            </m:e>
                            <m:sub>
                              <m:r>
                                <a:rPr lang="it-IT" b="0" i="1">
                                  <a:latin typeface="Cambria Math" charset="0"/>
                                </a:rPr>
                                <m:t>𝐿</m:t>
                              </m:r>
                            </m:sub>
                          </m:sSub>
                        </m:num>
                        <m:den>
                          <m:r>
                            <a:rPr lang="it-IT" b="0" i="1">
                              <a:latin typeface="Cambria Math" charset="0"/>
                            </a:rPr>
                            <m:t>1+</m:t>
                          </m:r>
                          <m:r>
                            <m:rPr>
                              <m:sty m:val="p"/>
                            </m:rPr>
                            <a:rPr lang="el-GR" b="0" i="1">
                              <a:latin typeface="Cambria Math" charset="0"/>
                              <a:ea typeface="Cambria Math" charset="0"/>
                              <a:cs typeface="Cambria Math" charset="0"/>
                            </a:rPr>
                            <m:t>Δ</m:t>
                          </m:r>
                        </m:den>
                      </m:f>
                      <m:r>
                        <a:rPr lang="it-IT" b="0" i="1">
                          <a:latin typeface="Cambria Math" charset="0"/>
                          <a:ea typeface="Cambria Math" charset="0"/>
                          <a:cs typeface="Cambria Math" charset="0"/>
                        </a:rPr>
                        <m:t>=</m:t>
                      </m:r>
                      <m:r>
                        <a:rPr lang="it-IT" i="1">
                          <a:latin typeface="Cambria Math" charset="0"/>
                        </a:rPr>
                        <m:t>4</m:t>
                      </m:r>
                      <m:sSubSup>
                        <m:sSubSupPr>
                          <m:ctrlPr>
                            <a:rPr lang="en-US" i="1">
                              <a:latin typeface="Cambria Math" panose="02040503050406030204" pitchFamily="18" charset="0"/>
                              <a:ea typeface="Cambria Math" charset="0"/>
                              <a:cs typeface="Cambria Math" charset="0"/>
                            </a:rPr>
                          </m:ctrlPr>
                        </m:sSubSupPr>
                        <m:e>
                          <m:r>
                            <a:rPr lang="it-IT" i="1">
                              <a:latin typeface="Cambria Math" charset="0"/>
                              <a:ea typeface="Cambria Math" charset="0"/>
                              <a:cs typeface="Cambria Math" charset="0"/>
                            </a:rPr>
                            <m:t>𝛾</m:t>
                          </m:r>
                        </m:e>
                        <m:sub>
                          <m:r>
                            <a:rPr lang="it-IT" i="1">
                              <a:latin typeface="Cambria Math" charset="0"/>
                              <a:ea typeface="Cambria Math" charset="0"/>
                              <a:cs typeface="Cambria Math" charset="0"/>
                            </a:rPr>
                            <m:t>𝑐𝑚</m:t>
                          </m:r>
                        </m:sub>
                        <m:sup>
                          <m:r>
                            <a:rPr lang="it-IT" i="1">
                              <a:latin typeface="Cambria Math" charset="0"/>
                              <a:ea typeface="Cambria Math" charset="0"/>
                              <a:cs typeface="Cambria Math" charset="0"/>
                            </a:rPr>
                            <m:t>2</m:t>
                          </m:r>
                        </m:sup>
                      </m:sSubSup>
                      <m:r>
                        <a:rPr lang="it-IT" i="1">
                          <a:latin typeface="Cambria Math" charset="0"/>
                        </a:rPr>
                        <m:t>h</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𝜈</m:t>
                          </m:r>
                        </m:e>
                        <m:sub>
                          <m:r>
                            <a:rPr lang="it-IT" i="1">
                              <a:latin typeface="Cambria Math" charset="0"/>
                            </a:rPr>
                            <m:t>𝐿</m:t>
                          </m:r>
                        </m:sub>
                      </m:sSub>
                    </m:oMath>
                  </m:oMathPara>
                </a14:m>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1835696" y="5601756"/>
                <a:ext cx="4081117" cy="747320"/>
              </a:xfrm>
              <a:prstGeom prst="rect">
                <a:avLst/>
              </a:prstGeom>
              <a:blipFill>
                <a:blip r:embed="rId9"/>
                <a:stretch>
                  <a:fillRect l="-932" b="-11667"/>
                </a:stretch>
              </a:blipFill>
            </p:spPr>
            <p:txBody>
              <a:bodyPr/>
              <a:lstStyle/>
              <a:p>
                <a:r>
                  <a:rPr lang="it-IT">
                    <a:noFill/>
                  </a:rPr>
                  <a:t> </a:t>
                </a:r>
              </a:p>
            </p:txBody>
          </p:sp>
        </mc:Fallback>
      </mc:AlternateContent>
      <p:sp>
        <p:nvSpPr>
          <p:cNvPr id="11"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701849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0" y="188640"/>
            <a:ext cx="9036496" cy="151475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example 250 MeV electrons against </a:t>
            </a:r>
            <a:r>
              <a:rPr lang="it-IT" sz="2800" b="1" i="1">
                <a:latin typeface="Comic Sans MS" charset="0"/>
              </a:rPr>
              <a:t>h</a:t>
            </a:r>
            <a:r>
              <a:rPr lang="it-IT" sz="2800" b="1" i="1">
                <a:latin typeface="Symbol" charset="2"/>
                <a:ea typeface="Symbol" charset="2"/>
                <a:cs typeface="Symbol" charset="2"/>
              </a:rPr>
              <a:t>n</a:t>
            </a:r>
            <a:r>
              <a:rPr lang="it-IT" sz="2800" b="1" i="1" baseline="-25000">
                <a:latin typeface="Comic Sans MS" charset="0"/>
              </a:rPr>
              <a:t>L</a:t>
            </a:r>
            <a:r>
              <a:rPr lang="it-IT" sz="2800" b="1">
                <a:latin typeface="Comic Sans MS" charset="0"/>
              </a:rPr>
              <a:t>=1.2 eV photons)</a:t>
            </a:r>
            <a:endParaRPr lang="en-GB" sz="2800" b="1">
              <a:latin typeface="Comic Sans MS" charset="0"/>
            </a:endParaRPr>
          </a:p>
        </p:txBody>
      </p:sp>
      <mc:AlternateContent xmlns:mc="http://schemas.openxmlformats.org/markup-compatibility/2006" xmlns:a14="http://schemas.microsoft.com/office/drawing/2010/main">
        <mc:Choice Requires="a14">
          <p:sp>
            <p:nvSpPr>
              <p:cNvPr id="20" name="TextBox 19"/>
              <p:cNvSpPr txBox="1">
                <a:spLocks noChangeAspect="1"/>
              </p:cNvSpPr>
              <p:nvPr/>
            </p:nvSpPr>
            <p:spPr>
              <a:xfrm>
                <a:off x="4499992" y="1736912"/>
                <a:ext cx="4479158" cy="900000"/>
              </a:xfrm>
              <a:prstGeom prst="rect">
                <a:avLst/>
              </a:prstGeom>
              <a:noFill/>
            </p:spPr>
            <p:txBody>
              <a:bodyPr wrap="none" lIns="0" tIns="0" rIns="0" bIns="0" rtlCol="0">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𝑀𝑒𝑉</m:t>
                      </m:r>
                      <m:r>
                        <a:rPr lang="it-IT" b="0" i="1">
                          <a:latin typeface="Cambria Math" charset="0"/>
                        </a:rPr>
                        <m:t>)=</m:t>
                      </m:r>
                      <m:f>
                        <m:fPr>
                          <m:ctrlPr>
                            <a:rPr lang="mr-IN" i="1">
                              <a:latin typeface="Cambria Math" panose="02040503050406030204" pitchFamily="18" charset="0"/>
                            </a:rPr>
                          </m:ctrlPr>
                        </m:fPr>
                        <m:num>
                          <m:r>
                            <a:rPr lang="it-IT" b="0" i="1">
                              <a:latin typeface="Cambria Math" charset="0"/>
                            </a:rPr>
                            <m:t>1.1472</m:t>
                          </m:r>
                        </m:num>
                        <m:den>
                          <m:r>
                            <a:rPr lang="it-IT" b="0" i="1">
                              <a:latin typeface="Cambria Math" charset="0"/>
                            </a:rPr>
                            <m:t>2</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4499992" y="1736912"/>
                <a:ext cx="4479158" cy="9000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a:spLocks noChangeAspect="1"/>
              </p:cNvSpPr>
              <p:nvPr/>
            </p:nvSpPr>
            <p:spPr>
              <a:xfrm>
                <a:off x="1430551" y="2024880"/>
                <a:ext cx="1379025" cy="324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r>
                        <a:rPr lang="it-IT" i="1">
                          <a:latin typeface="Cambria Math" charset="0"/>
                        </a:rPr>
                        <m:t>0</m:t>
                      </m:r>
                      <m:r>
                        <a:rPr lang="it-IT" b="0" i="1">
                          <a:latin typeface="Cambria Math" charset="0"/>
                        </a:rPr>
                        <m:t>.0046</m:t>
                      </m:r>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1430551" y="2024880"/>
                <a:ext cx="1379025" cy="324000"/>
              </a:xfrm>
              <a:prstGeom prst="rect">
                <a:avLst/>
              </a:prstGeom>
              <a:blipFill rotWithShape="0">
                <a:blip r:embed="rId5"/>
                <a:stretch>
                  <a:fillRect l="-1770" r="-1770"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a:spLocks noChangeAspect="1"/>
              </p:cNvSpPr>
              <p:nvPr/>
            </p:nvSpPr>
            <p:spPr>
              <a:xfrm>
                <a:off x="2843808" y="2024880"/>
                <a:ext cx="1523547" cy="324000"/>
              </a:xfrm>
              <a:prstGeom prst="rect">
                <a:avLst/>
              </a:prstGeom>
              <a:noFill/>
            </p:spPr>
            <p:txBody>
              <a:bodyPr wrap="none" lIns="0" tIns="0" rIns="0" bIns="0" rtlCol="0">
                <a:normAutofit fontScale="775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i="1">
                          <a:latin typeface="Cambria Math" charset="0"/>
                        </a:rPr>
                        <m:t>=</m:t>
                      </m:r>
                      <m:r>
                        <a:rPr lang="it-IT" b="0" i="1">
                          <a:latin typeface="Cambria Math" charset="0"/>
                        </a:rPr>
                        <m:t>488.88</m:t>
                      </m:r>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2843808" y="2024880"/>
                <a:ext cx="1523547" cy="324000"/>
              </a:xfrm>
              <a:prstGeom prst="rect">
                <a:avLst/>
              </a:prstGeom>
              <a:blipFill rotWithShape="0">
                <a:blip r:embed="rId6"/>
                <a:stretch>
                  <a:fillRect l="-1606" r="-2008"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a:spLocks noChangeAspect="1"/>
              </p:cNvSpPr>
              <p:nvPr/>
            </p:nvSpPr>
            <p:spPr>
              <a:xfrm>
                <a:off x="179512" y="1988880"/>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r>
                        <a:rPr lang="mr-IN" i="1">
                          <a:latin typeface="Cambria Math" charset="0"/>
                        </a:rPr>
                        <m:t>=</m:t>
                      </m:r>
                      <m:r>
                        <a:rPr lang="it-IT" i="1">
                          <a:latin typeface="Cambria Math" charset="0"/>
                        </a:rPr>
                        <m:t>4</m:t>
                      </m:r>
                      <m:r>
                        <a:rPr lang="it-IT" b="0" i="1">
                          <a:latin typeface="Cambria Math" charset="0"/>
                        </a:rPr>
                        <m:t>90.</m:t>
                      </m:r>
                    </m:oMath>
                  </m:oMathPara>
                </a14:m>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179512" y="1988880"/>
                <a:ext cx="1188750" cy="360000"/>
              </a:xfrm>
              <a:prstGeom prst="rect">
                <a:avLst/>
              </a:prstGeom>
              <a:blipFill rotWithShape="0">
                <a:blip r:embed="rId7"/>
                <a:stretch>
                  <a:fillRect l="-2051" b="-15254"/>
                </a:stretch>
              </a:blipFill>
            </p:spPr>
            <p:txBody>
              <a:bodyPr/>
              <a:lstStyle/>
              <a:p>
                <a:r>
                  <a:rPr lang="en-US">
                    <a:noFill/>
                  </a:rPr>
                  <a:t> </a:t>
                </a:r>
              </a:p>
            </p:txBody>
          </p:sp>
        </mc:Fallback>
      </mc:AlternateContent>
      <p:pic>
        <p:nvPicPr>
          <p:cNvPr id="2" name="Picture 1"/>
          <p:cNvPicPr>
            <a:picLocks noChangeAspect="1"/>
          </p:cNvPicPr>
          <p:nvPr/>
        </p:nvPicPr>
        <p:blipFill>
          <a:blip r:embed="rId8"/>
          <a:stretch>
            <a:fillRect/>
          </a:stretch>
        </p:blipFill>
        <p:spPr>
          <a:xfrm>
            <a:off x="107504" y="3140968"/>
            <a:ext cx="4572000" cy="2679700"/>
          </a:xfrm>
          <a:prstGeom prst="rect">
            <a:avLst/>
          </a:prstGeom>
        </p:spPr>
      </p:pic>
      <mc:AlternateContent xmlns:mc="http://schemas.openxmlformats.org/markup-compatibility/2006" xmlns:a14="http://schemas.microsoft.com/office/drawing/2010/main">
        <mc:Choice Requires="a14">
          <p:sp>
            <p:nvSpPr>
              <p:cNvPr id="11" name="TextBox 10"/>
              <p:cNvSpPr txBox="1">
                <a:spLocks noChangeAspect="1"/>
              </p:cNvSpPr>
              <p:nvPr/>
            </p:nvSpPr>
            <p:spPr>
              <a:xfrm>
                <a:off x="3923873" y="6129713"/>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r>
                        <a:rPr lang="mr-IN" i="1">
                          <a:latin typeface="Cambria Math" charset="0"/>
                        </a:rPr>
                        <m:t>=</m:t>
                      </m:r>
                      <m:r>
                        <a:rPr lang="it-IT" b="0" i="1">
                          <a:latin typeface="Cambria Math" charset="0"/>
                        </a:rPr>
                        <m:t>1/</m:t>
                      </m:r>
                      <m:r>
                        <a:rPr lang="it-IT" i="1">
                          <a:latin typeface="Cambria Math" charset="0"/>
                          <a:ea typeface="Cambria Math" charset="0"/>
                          <a:cs typeface="Cambria Math" charset="0"/>
                        </a:rPr>
                        <m:t>𝛾</m:t>
                      </m:r>
                    </m:oMath>
                  </m:oMathPara>
                </a14:m>
                <a:endParaRPr lang="en-US"/>
              </a:p>
            </p:txBody>
          </p:sp>
        </mc:Choice>
        <mc:Fallback xmlns="">
          <p:sp>
            <p:nvSpPr>
              <p:cNvPr id="11" name="TextBox 10"/>
              <p:cNvSpPr txBox="1">
                <a:spLocks noRot="1" noChangeAspect="1" noMove="1" noResize="1" noEditPoints="1" noAdjustHandles="1" noChangeArrowheads="1" noChangeShapeType="1" noTextEdit="1"/>
              </p:cNvSpPr>
              <p:nvPr/>
            </p:nvSpPr>
            <p:spPr>
              <a:xfrm>
                <a:off x="3923873" y="6129713"/>
                <a:ext cx="1188750" cy="360000"/>
              </a:xfrm>
              <a:prstGeom prst="rect">
                <a:avLst/>
              </a:prstGeom>
              <a:blipFill rotWithShape="0">
                <a:blip r:embed="rId9"/>
                <a:stretch>
                  <a:fillRect b="-25424"/>
                </a:stretch>
              </a:blipFill>
            </p:spPr>
            <p:txBody>
              <a:bodyPr/>
              <a:lstStyle/>
              <a:p>
                <a:r>
                  <a:rPr lang="en-US">
                    <a:noFill/>
                  </a:rPr>
                  <a:t> </a:t>
                </a:r>
              </a:p>
            </p:txBody>
          </p:sp>
        </mc:Fallback>
      </mc:AlternateContent>
      <p:cxnSp>
        <p:nvCxnSpPr>
          <p:cNvPr id="4" name="Straight Arrow Connector 3"/>
          <p:cNvCxnSpPr>
            <a:stCxn id="11" idx="0"/>
          </p:cNvCxnSpPr>
          <p:nvPr/>
        </p:nvCxnSpPr>
        <p:spPr bwMode="auto">
          <a:xfrm flipV="1">
            <a:off x="4518248" y="5841641"/>
            <a:ext cx="0" cy="2880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 name="TextBox 13"/>
              <p:cNvSpPr txBox="1">
                <a:spLocks noChangeAspect="1"/>
              </p:cNvSpPr>
              <p:nvPr/>
            </p:nvSpPr>
            <p:spPr>
              <a:xfrm>
                <a:off x="-44998" y="2768569"/>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44998" y="2768569"/>
                <a:ext cx="1441055" cy="360000"/>
              </a:xfrm>
              <a:prstGeom prst="rect">
                <a:avLst/>
              </a:prstGeom>
              <a:blipFill rotWithShape="0">
                <a:blip r:embed="rId10"/>
                <a:stretch>
                  <a:fillRect b="-16949"/>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4823520" y="3107653"/>
            <a:ext cx="4254219" cy="2666087"/>
          </a:xfrm>
          <a:prstGeom prst="rect">
            <a:avLst/>
          </a:prstGeom>
        </p:spPr>
      </p:pic>
      <mc:AlternateContent xmlns:mc="http://schemas.openxmlformats.org/markup-compatibility/2006" xmlns:a14="http://schemas.microsoft.com/office/drawing/2010/main">
        <mc:Choice Requires="a14">
          <p:sp>
            <p:nvSpPr>
              <p:cNvPr id="16" name="TextBox 15"/>
              <p:cNvSpPr txBox="1">
                <a:spLocks noChangeAspect="1"/>
              </p:cNvSpPr>
              <p:nvPr/>
            </p:nvSpPr>
            <p:spPr>
              <a:xfrm>
                <a:off x="4734327" y="2702626"/>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6" name="TextBox 15"/>
              <p:cNvSpPr txBox="1">
                <a:spLocks noRot="1" noChangeAspect="1" noMove="1" noResize="1" noEditPoints="1" noAdjustHandles="1" noChangeArrowheads="1" noChangeShapeType="1" noTextEdit="1"/>
              </p:cNvSpPr>
              <p:nvPr/>
            </p:nvSpPr>
            <p:spPr>
              <a:xfrm>
                <a:off x="4734327" y="2702626"/>
                <a:ext cx="1441055" cy="360000"/>
              </a:xfrm>
              <a:prstGeom prst="rect">
                <a:avLst/>
              </a:prstGeom>
              <a:blipFill rotWithShape="0">
                <a:blip r:embed="rId10"/>
                <a:stretch>
                  <a:fillRect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a:spLocks noChangeAspect="1"/>
              </p:cNvSpPr>
              <p:nvPr/>
            </p:nvSpPr>
            <p:spPr>
              <a:xfrm>
                <a:off x="8106967" y="5764096"/>
                <a:ext cx="648072"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oMath>
                  </m:oMathPara>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8106967" y="5764096"/>
                <a:ext cx="648072" cy="360000"/>
              </a:xfrm>
              <a:prstGeom prst="rect">
                <a:avLst/>
              </a:prstGeom>
              <a:blipFill rotWithShape="0">
                <a:blip r:embed="rId12"/>
                <a:stretch>
                  <a:fillRect b="-1695"/>
                </a:stretch>
              </a:blipFill>
            </p:spPr>
            <p:txBody>
              <a:bodyPr/>
              <a:lstStyle/>
              <a:p>
                <a:r>
                  <a:rPr lang="en-US">
                    <a:noFill/>
                  </a:rPr>
                  <a:t> </a:t>
                </a:r>
              </a:p>
            </p:txBody>
          </p:sp>
        </mc:Fallback>
      </mc:AlternateContent>
      <p:sp>
        <p:nvSpPr>
          <p:cNvPr id="18"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981108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bwMode="auto">
          <a:xfrm>
            <a:off x="0" y="188640"/>
            <a:ext cx="9036496" cy="151475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Recap</a:t>
            </a:r>
          </a:p>
          <a:p>
            <a:pPr algn="ctr"/>
            <a:r>
              <a:rPr lang="it-IT" sz="2800" b="1">
                <a:latin typeface="Comic Sans MS" charset="0"/>
              </a:rPr>
              <a:t>(exact analytical formula, example 250 MeV electrons against </a:t>
            </a:r>
            <a:r>
              <a:rPr lang="it-IT" sz="2800" b="1" i="1">
                <a:latin typeface="Comic Sans MS" charset="0"/>
              </a:rPr>
              <a:t>h</a:t>
            </a:r>
            <a:r>
              <a:rPr lang="it-IT" sz="2800" b="1" i="1">
                <a:latin typeface="Symbol" charset="2"/>
                <a:ea typeface="Symbol" charset="2"/>
                <a:cs typeface="Symbol" charset="2"/>
              </a:rPr>
              <a:t>n</a:t>
            </a:r>
            <a:r>
              <a:rPr lang="it-IT" sz="2800" b="1" i="1" baseline="-25000">
                <a:latin typeface="Comic Sans MS" charset="0"/>
              </a:rPr>
              <a:t>L</a:t>
            </a:r>
            <a:r>
              <a:rPr lang="it-IT" sz="2800" b="1">
                <a:latin typeface="Comic Sans MS" charset="0"/>
              </a:rPr>
              <a:t>=1.2 eV photons)</a:t>
            </a:r>
            <a:endParaRPr lang="en-GB" sz="2800" b="1">
              <a:latin typeface="Comic Sans MS" charset="0"/>
            </a:endParaRPr>
          </a:p>
        </p:txBody>
      </p:sp>
      <mc:AlternateContent xmlns:mc="http://schemas.openxmlformats.org/markup-compatibility/2006" xmlns:a14="http://schemas.microsoft.com/office/drawing/2010/main">
        <mc:Choice Requires="a14">
          <p:sp>
            <p:nvSpPr>
              <p:cNvPr id="20" name="TextBox 19"/>
              <p:cNvSpPr txBox="1">
                <a:spLocks noChangeAspect="1"/>
              </p:cNvSpPr>
              <p:nvPr/>
            </p:nvSpPr>
            <p:spPr>
              <a:xfrm>
                <a:off x="4499992" y="1736912"/>
                <a:ext cx="4479158" cy="900000"/>
              </a:xfrm>
              <a:prstGeom prst="rect">
                <a:avLst/>
              </a:prstGeom>
              <a:noFill/>
            </p:spPr>
            <p:txBody>
              <a:bodyPr wrap="none" lIns="0" tIns="0" rIns="0" bIns="0" rtlCol="0">
                <a:normAutofit fontScale="700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𝑀𝑒𝑉</m:t>
                      </m:r>
                      <m:r>
                        <a:rPr lang="it-IT" b="0" i="1">
                          <a:latin typeface="Cambria Math" charset="0"/>
                        </a:rPr>
                        <m:t>)=</m:t>
                      </m:r>
                      <m:f>
                        <m:fPr>
                          <m:ctrlPr>
                            <a:rPr lang="mr-IN" i="1">
                              <a:latin typeface="Cambria Math" panose="02040503050406030204" pitchFamily="18" charset="0"/>
                            </a:rPr>
                          </m:ctrlPr>
                        </m:fPr>
                        <m:num>
                          <m:r>
                            <a:rPr lang="it-IT" b="0" i="1">
                              <a:latin typeface="Cambria Math" charset="0"/>
                            </a:rPr>
                            <m:t>1.1472</m:t>
                          </m:r>
                        </m:num>
                        <m:den>
                          <m:r>
                            <a:rPr lang="it-IT" b="0" i="1">
                              <a:latin typeface="Cambria Math" charset="0"/>
                            </a:rPr>
                            <m:t>2</m:t>
                          </m:r>
                        </m:den>
                      </m:f>
                      <m:d>
                        <m:dPr>
                          <m:begChr m:val="["/>
                          <m:endChr m:val="]"/>
                          <m:ctrlPr>
                            <a:rPr lang="mr-IN" b="0" i="1">
                              <a:latin typeface="Cambria Math" panose="02040503050406030204" pitchFamily="18" charset="0"/>
                              <a:ea typeface="Cambria Math" charset="0"/>
                              <a:cs typeface="Cambria Math" charset="0"/>
                            </a:rPr>
                          </m:ctrlPr>
                        </m:dPr>
                        <m:e>
                          <m:r>
                            <a:rPr lang="it-IT" b="0" i="1">
                              <a:latin typeface="Cambria Math" charset="0"/>
                              <a:ea typeface="Cambria Math" charset="0"/>
                              <a:cs typeface="Cambria Math" charset="0"/>
                            </a:rPr>
                            <m:t>1+</m:t>
                          </m:r>
                          <m:rad>
                            <m:radPr>
                              <m:degHide m:val="on"/>
                              <m:ctrlPr>
                                <a:rPr lang="it-IT" b="0" i="1">
                                  <a:latin typeface="Cambria Math" panose="02040503050406030204" pitchFamily="18" charset="0"/>
                                  <a:ea typeface="Cambria Math" charset="0"/>
                                  <a:cs typeface="Cambria Math" charset="0"/>
                                </a:rPr>
                              </m:ctrlPr>
                            </m:radPr>
                            <m:deg/>
                            <m:e>
                              <m:r>
                                <a:rPr lang="it-IT" b="0" i="1">
                                  <a:latin typeface="Cambria Math" charset="0"/>
                                  <a:ea typeface="Cambria Math" charset="0"/>
                                  <a:cs typeface="Cambria Math" charset="0"/>
                                </a:rPr>
                                <m:t>1−</m:t>
                              </m:r>
                              <m:f>
                                <m:fPr>
                                  <m:ctrlPr>
                                    <a:rPr lang="mr-IN" b="0" i="1">
                                      <a:latin typeface="Cambria Math" panose="02040503050406030204" pitchFamily="18" charset="0"/>
                                      <a:ea typeface="Cambria Math" charset="0"/>
                                      <a:cs typeface="Cambria Math" charset="0"/>
                                    </a:rPr>
                                  </m:ctrlPr>
                                </m:fPr>
                                <m:num>
                                  <m:r>
                                    <a:rPr lang="it-IT" b="0" i="1">
                                      <a:latin typeface="Cambria Math" charset="0"/>
                                      <a:ea typeface="Cambria Math" charset="0"/>
                                      <a:cs typeface="Cambria Math" charset="0"/>
                                    </a:rPr>
                                    <m:t>1+</m:t>
                                  </m:r>
                                  <m:r>
                                    <m:rPr>
                                      <m:sty m:val="p"/>
                                    </m:rPr>
                                    <a:rPr lang="el-GR" b="0" i="1">
                                      <a:latin typeface="Cambria Math" charset="0"/>
                                      <a:ea typeface="Cambria Math" charset="0"/>
                                      <a:cs typeface="Cambria Math" charset="0"/>
                                    </a:rPr>
                                    <m:t>Δ</m:t>
                                  </m:r>
                                </m:num>
                                <m:den>
                                  <m:sSup>
                                    <m:sSupPr>
                                      <m:ctrlPr>
                                        <a:rPr lang="mr-IN" b="0" i="1">
                                          <a:latin typeface="Cambria Math" panose="02040503050406030204" pitchFamily="18" charset="0"/>
                                          <a:ea typeface="Cambria Math" charset="0"/>
                                          <a:cs typeface="Cambria Math" charset="0"/>
                                        </a:rPr>
                                      </m:ctrlPr>
                                    </m:sSupPr>
                                    <m:e>
                                      <m:r>
                                        <a:rPr lang="mr-IN" i="1">
                                          <a:latin typeface="Cambria Math" charset="0"/>
                                          <a:ea typeface="Cambria Math" charset="0"/>
                                          <a:cs typeface="Cambria Math" charset="0"/>
                                        </a:rPr>
                                        <m:t>𝛾</m:t>
                                      </m:r>
                                    </m:e>
                                    <m:sup>
                                      <m:r>
                                        <a:rPr lang="it-IT" b="0" i="1">
                                          <a:latin typeface="Cambria Math" charset="0"/>
                                          <a:ea typeface="Cambria Math" charset="0"/>
                                          <a:cs typeface="Cambria Math" charset="0"/>
                                        </a:rPr>
                                        <m:t>2</m:t>
                                      </m:r>
                                    </m:sup>
                                  </m:sSup>
                                </m:den>
                              </m:f>
                            </m:e>
                          </m:rad>
                          <m:r>
                            <m:rPr>
                              <m:nor/>
                            </m:rPr>
                            <a:rPr lang="it-IT"/>
                            <m:t>cos</m:t>
                          </m:r>
                          <m:sSup>
                            <m:sSupPr>
                              <m:ctrlPr>
                                <a:rPr lang="el-GR" i="1">
                                  <a:latin typeface="Cambria Math" panose="02040503050406030204" pitchFamily="18" charset="0"/>
                                  <a:ea typeface="Cambria Math" charset="0"/>
                                  <a:cs typeface="Cambria Math" charset="0"/>
                                </a:rPr>
                              </m:ctrlPr>
                            </m:sSupPr>
                            <m:e>
                              <m:r>
                                <a:rPr lang="el-GR" i="1">
                                  <a:latin typeface="Cambria Math" charset="0"/>
                                  <a:ea typeface="Cambria Math" charset="0"/>
                                  <a:cs typeface="Cambria Math" charset="0"/>
                                </a:rPr>
                                <m:t>𝜗</m:t>
                              </m:r>
                            </m:e>
                            <m:sup>
                              <m:r>
                                <a:rPr lang="it-IT" i="1">
                                  <a:latin typeface="Cambria Math" charset="0"/>
                                  <a:ea typeface="Cambria Math" charset="0"/>
                                  <a:cs typeface="Cambria Math" charset="0"/>
                                </a:rPr>
                                <m:t>∗</m:t>
                              </m:r>
                            </m:sup>
                          </m:sSup>
                        </m:e>
                      </m:d>
                    </m:oMath>
                  </m:oMathPara>
                </a14:m>
                <a:endParaRPr lang="en-US"/>
              </a:p>
            </p:txBody>
          </p:sp>
        </mc:Choice>
        <mc:Fallback xmlns="">
          <p:sp>
            <p:nvSpPr>
              <p:cNvPr id="20" name="TextBox 19"/>
              <p:cNvSpPr txBox="1">
                <a:spLocks noRot="1" noChangeAspect="1" noMove="1" noResize="1" noEditPoints="1" noAdjustHandles="1" noChangeArrowheads="1" noChangeShapeType="1" noTextEdit="1"/>
              </p:cNvSpPr>
              <p:nvPr/>
            </p:nvSpPr>
            <p:spPr>
              <a:xfrm>
                <a:off x="4499992" y="1736912"/>
                <a:ext cx="4479158" cy="9000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a:spLocks noChangeAspect="1"/>
              </p:cNvSpPr>
              <p:nvPr/>
            </p:nvSpPr>
            <p:spPr>
              <a:xfrm>
                <a:off x="1430551" y="2024880"/>
                <a:ext cx="1379025" cy="324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r>
                        <m:rPr>
                          <m:sty m:val="p"/>
                        </m:rPr>
                        <a:rPr lang="el-GR" i="1">
                          <a:latin typeface="Cambria Math" charset="0"/>
                          <a:ea typeface="Cambria Math" charset="0"/>
                          <a:cs typeface="Cambria Math" charset="0"/>
                        </a:rPr>
                        <m:t>Δ</m:t>
                      </m:r>
                      <m:r>
                        <a:rPr lang="mr-IN" i="1">
                          <a:latin typeface="Cambria Math" charset="0"/>
                        </a:rPr>
                        <m:t>=</m:t>
                      </m:r>
                      <m:r>
                        <a:rPr lang="it-IT" i="1">
                          <a:latin typeface="Cambria Math" charset="0"/>
                        </a:rPr>
                        <m:t>0</m:t>
                      </m:r>
                      <m:r>
                        <a:rPr lang="it-IT" b="0" i="1">
                          <a:latin typeface="Cambria Math" charset="0"/>
                        </a:rPr>
                        <m:t>.0046</m:t>
                      </m:r>
                    </m:oMath>
                  </m:oMathPara>
                </a14:m>
                <a:endParaRPr lang="en-US"/>
              </a:p>
            </p:txBody>
          </p:sp>
        </mc:Choice>
        <mc:Fallback xmlns="">
          <p:sp>
            <p:nvSpPr>
              <p:cNvPr id="21" name="TextBox 20"/>
              <p:cNvSpPr txBox="1">
                <a:spLocks noRot="1" noChangeAspect="1" noMove="1" noResize="1" noEditPoints="1" noAdjustHandles="1" noChangeArrowheads="1" noChangeShapeType="1" noTextEdit="1"/>
              </p:cNvSpPr>
              <p:nvPr/>
            </p:nvSpPr>
            <p:spPr>
              <a:xfrm>
                <a:off x="1430551" y="2024880"/>
                <a:ext cx="1379025" cy="324000"/>
              </a:xfrm>
              <a:prstGeom prst="rect">
                <a:avLst/>
              </a:prstGeom>
              <a:blipFill rotWithShape="0">
                <a:blip r:embed="rId5"/>
                <a:stretch>
                  <a:fillRect l="-1770" r="-1770"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a:spLocks noChangeAspect="1"/>
              </p:cNvSpPr>
              <p:nvPr/>
            </p:nvSpPr>
            <p:spPr>
              <a:xfrm>
                <a:off x="2843808" y="2024880"/>
                <a:ext cx="1523547" cy="324000"/>
              </a:xfrm>
              <a:prstGeom prst="rect">
                <a:avLst/>
              </a:prstGeom>
              <a:noFill/>
            </p:spPr>
            <p:txBody>
              <a:bodyPr wrap="none" lIns="0" tIns="0" rIns="0" bIns="0" rtlCol="0">
                <a:normAutofit fontScale="77500" lnSpcReduction="2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ea typeface="Cambria Math" charset="0"/>
                              <a:cs typeface="Cambria Math" charset="0"/>
                            </a:rPr>
                            <m:t>𝛾</m:t>
                          </m:r>
                        </m:e>
                        <m:sub>
                          <m:r>
                            <a:rPr lang="it-IT" b="0" i="1">
                              <a:latin typeface="Cambria Math" charset="0"/>
                            </a:rPr>
                            <m:t>𝑐𝑚</m:t>
                          </m:r>
                        </m:sub>
                      </m:sSub>
                      <m:r>
                        <a:rPr lang="it-IT" i="1">
                          <a:latin typeface="Cambria Math" charset="0"/>
                        </a:rPr>
                        <m:t>=</m:t>
                      </m:r>
                      <m:r>
                        <a:rPr lang="it-IT" b="0" i="1">
                          <a:latin typeface="Cambria Math" charset="0"/>
                        </a:rPr>
                        <m:t>488.88</m:t>
                      </m:r>
                    </m:oMath>
                  </m:oMathPara>
                </a14:m>
                <a:endParaRPr lang="en-US"/>
              </a:p>
            </p:txBody>
          </p:sp>
        </mc:Choice>
        <mc:Fallback xmlns="">
          <p:sp>
            <p:nvSpPr>
              <p:cNvPr id="22" name="TextBox 21"/>
              <p:cNvSpPr txBox="1">
                <a:spLocks noRot="1" noChangeAspect="1" noMove="1" noResize="1" noEditPoints="1" noAdjustHandles="1" noChangeArrowheads="1" noChangeShapeType="1" noTextEdit="1"/>
              </p:cNvSpPr>
              <p:nvPr/>
            </p:nvSpPr>
            <p:spPr>
              <a:xfrm>
                <a:off x="2843808" y="2024880"/>
                <a:ext cx="1523547" cy="324000"/>
              </a:xfrm>
              <a:prstGeom prst="rect">
                <a:avLst/>
              </a:prstGeom>
              <a:blipFill rotWithShape="0">
                <a:blip r:embed="rId6"/>
                <a:stretch>
                  <a:fillRect l="-1606" r="-2008"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a:spLocks noChangeAspect="1"/>
              </p:cNvSpPr>
              <p:nvPr/>
            </p:nvSpPr>
            <p:spPr>
              <a:xfrm>
                <a:off x="179512" y="1988880"/>
                <a:ext cx="1188750"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it-IT" i="1">
                          <a:latin typeface="Cambria Math" charset="0"/>
                          <a:ea typeface="Cambria Math" charset="0"/>
                          <a:cs typeface="Cambria Math" charset="0"/>
                        </a:rPr>
                        <m:t>𝛾</m:t>
                      </m:r>
                      <m:r>
                        <a:rPr lang="mr-IN" i="1">
                          <a:latin typeface="Cambria Math" charset="0"/>
                        </a:rPr>
                        <m:t>=</m:t>
                      </m:r>
                      <m:r>
                        <a:rPr lang="it-IT" i="1">
                          <a:latin typeface="Cambria Math" charset="0"/>
                        </a:rPr>
                        <m:t>4</m:t>
                      </m:r>
                      <m:r>
                        <a:rPr lang="it-IT" b="0" i="1">
                          <a:latin typeface="Cambria Math" charset="0"/>
                        </a:rPr>
                        <m:t>90.</m:t>
                      </m:r>
                    </m:oMath>
                  </m:oMathPara>
                </a14:m>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179512" y="1988880"/>
                <a:ext cx="1188750" cy="360000"/>
              </a:xfrm>
              <a:prstGeom prst="rect">
                <a:avLst/>
              </a:prstGeom>
              <a:blipFill rotWithShape="0">
                <a:blip r:embed="rId7"/>
                <a:stretch>
                  <a:fillRect l="-2051"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a:spLocks noChangeAspect="1"/>
              </p:cNvSpPr>
              <p:nvPr/>
            </p:nvSpPr>
            <p:spPr>
              <a:xfrm>
                <a:off x="323528" y="3445557"/>
                <a:ext cx="1441055" cy="360000"/>
              </a:xfrm>
              <a:prstGeom prst="rect">
                <a:avLst/>
              </a:prstGeom>
              <a:noFill/>
            </p:spPr>
            <p:txBody>
              <a:bodyPr wrap="none" lIns="0" tIns="0" rIns="0" bIns="0" rtlCol="0">
                <a:normAutofit fontScale="85000" lnSpcReduction="10000"/>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b="0" i="1">
                              <a:latin typeface="Cambria Math" charset="0"/>
                            </a:rPr>
                            <m:t>𝐸</m:t>
                          </m:r>
                        </m:e>
                        <m:sub>
                          <m:r>
                            <a:rPr lang="it-IT" b="0" i="1">
                              <a:latin typeface="Cambria Math" charset="0"/>
                            </a:rPr>
                            <m:t>𝑝h</m:t>
                          </m:r>
                        </m:sub>
                      </m:sSub>
                      <m:r>
                        <a:rPr lang="it-IT" b="0" i="1">
                          <a:latin typeface="Cambria Math" charset="0"/>
                        </a:rPr>
                        <m:t>(</m:t>
                      </m:r>
                      <m:r>
                        <a:rPr lang="it-IT" b="0" i="1">
                          <a:latin typeface="Cambria Math" charset="0"/>
                        </a:rPr>
                        <m:t>𝑒𝑉</m:t>
                      </m:r>
                      <m:r>
                        <a:rPr lang="it-IT" b="0" i="1">
                          <a:latin typeface="Cambria Math" charset="0"/>
                        </a:rPr>
                        <m:t>)</m:t>
                      </m:r>
                    </m:oMath>
                  </m:oMathPara>
                </a14:m>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323528" y="3445557"/>
                <a:ext cx="1441055" cy="360000"/>
              </a:xfrm>
              <a:prstGeom prst="rect">
                <a:avLst/>
              </a:prstGeom>
              <a:blipFill rotWithShape="0">
                <a:blip r:embed="rId8"/>
                <a:stretch>
                  <a:fillRect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a:spLocks noChangeAspect="1"/>
              </p:cNvSpPr>
              <p:nvPr/>
            </p:nvSpPr>
            <p:spPr>
              <a:xfrm>
                <a:off x="5580112" y="6165304"/>
                <a:ext cx="648072" cy="360000"/>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mr-IN" i="1">
                          <a:latin typeface="Cambria Math" charset="0"/>
                          <a:ea typeface="Cambria Math" charset="0"/>
                          <a:cs typeface="Cambria Math" charset="0"/>
                        </a:rPr>
                        <m:t>𝜗</m:t>
                      </m:r>
                    </m:oMath>
                  </m:oMathPara>
                </a14:m>
                <a:endParaRPr lang="en-US"/>
              </a:p>
            </p:txBody>
          </p:sp>
        </mc:Choice>
        <mc:Fallback xmlns="">
          <p:sp>
            <p:nvSpPr>
              <p:cNvPr id="17" name="TextBox 16"/>
              <p:cNvSpPr txBox="1">
                <a:spLocks noRot="1" noChangeAspect="1" noMove="1" noResize="1" noEditPoints="1" noAdjustHandles="1" noChangeArrowheads="1" noChangeShapeType="1" noTextEdit="1"/>
              </p:cNvSpPr>
              <p:nvPr/>
            </p:nvSpPr>
            <p:spPr>
              <a:xfrm>
                <a:off x="5580112" y="6165304"/>
                <a:ext cx="648072" cy="360000"/>
              </a:xfrm>
              <a:prstGeom prst="rect">
                <a:avLst/>
              </a:prstGeom>
              <a:blipFill rotWithShape="0">
                <a:blip r:embed="rId9"/>
                <a:stretch>
                  <a:fillRect b="-3390"/>
                </a:stretch>
              </a:blipFill>
            </p:spPr>
            <p:txBody>
              <a:bodyPr/>
              <a:lstStyle/>
              <a:p>
                <a:r>
                  <a:rPr lang="en-US">
                    <a:noFill/>
                  </a:rPr>
                  <a:t> </a:t>
                </a:r>
              </a:p>
            </p:txBody>
          </p:sp>
        </mc:Fallback>
      </mc:AlternateContent>
      <p:pic>
        <p:nvPicPr>
          <p:cNvPr id="3" name="Picture 2"/>
          <p:cNvPicPr>
            <a:picLocks noChangeAspect="1"/>
          </p:cNvPicPr>
          <p:nvPr/>
        </p:nvPicPr>
        <p:blipFill>
          <a:blip r:embed="rId10"/>
          <a:stretch>
            <a:fillRect/>
          </a:stretch>
        </p:blipFill>
        <p:spPr>
          <a:xfrm>
            <a:off x="1596378" y="2670363"/>
            <a:ext cx="5639918" cy="3522328"/>
          </a:xfrm>
          <a:prstGeom prst="rect">
            <a:avLst/>
          </a:prstGeom>
        </p:spPr>
      </p:pic>
      <p:sp>
        <p:nvSpPr>
          <p:cNvPr id="12" name="Segnaposto data 6"/>
          <p:cNvSpPr>
            <a:spLocks noGrp="1"/>
          </p:cNvSpPr>
          <p:nvPr>
            <p:ph type="dt" sz="quarter" idx="10"/>
          </p:nvPr>
        </p:nvSpPr>
        <p:spPr>
          <a:xfrm>
            <a:off x="0" y="6553200"/>
            <a:ext cx="6705600"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192816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B490A-0D9F-A648-B374-B560945E29C9}"/>
              </a:ext>
            </a:extLst>
          </p:cNvPr>
          <p:cNvPicPr>
            <a:picLocks noChangeAspect="1"/>
          </p:cNvPicPr>
          <p:nvPr/>
        </p:nvPicPr>
        <p:blipFill>
          <a:blip r:embed="rId2"/>
          <a:stretch>
            <a:fillRect/>
          </a:stretch>
        </p:blipFill>
        <p:spPr>
          <a:xfrm>
            <a:off x="0" y="885130"/>
            <a:ext cx="9144000" cy="5928246"/>
          </a:xfrm>
          <a:prstGeom prst="rect">
            <a:avLst/>
          </a:prstGeom>
        </p:spPr>
      </p:pic>
      <p:sp>
        <p:nvSpPr>
          <p:cNvPr id="6" name="Rettangolo 4">
            <a:extLst>
              <a:ext uri="{FF2B5EF4-FFF2-40B4-BE49-F238E27FC236}">
                <a16:creationId xmlns:a16="http://schemas.microsoft.com/office/drawing/2014/main" id="{423F94D1-60C5-6442-8FA0-12B26D7ACB74}"/>
              </a:ext>
            </a:extLst>
          </p:cNvPr>
          <p:cNvSpPr/>
          <p:nvPr/>
        </p:nvSpPr>
        <p:spPr>
          <a:xfrm>
            <a:off x="107504" y="116632"/>
            <a:ext cx="8928992" cy="1034129"/>
          </a:xfrm>
          <a:prstGeom prst="rect">
            <a:avLst/>
          </a:prstGeom>
        </p:spPr>
        <p:txBody>
          <a:bodyPr wrap="square">
            <a:spAutoFit/>
          </a:bodyPr>
          <a:lstStyle/>
          <a:p>
            <a:pPr algn="ctr" eaLnBrk="1" hangingPunct="1">
              <a:lnSpc>
                <a:spcPct val="120000"/>
              </a:lnSpc>
              <a:spcBef>
                <a:spcPct val="20000"/>
              </a:spcBef>
            </a:pPr>
            <a:r>
              <a:rPr lang="en-US" b="1">
                <a:solidFill>
                  <a:srgbClr val="C00000"/>
                </a:solidFill>
              </a:rPr>
              <a:t>Inverse Compton Sources rivaling/overcoming</a:t>
            </a:r>
          </a:p>
          <a:p>
            <a:pPr algn="ctr" eaLnBrk="1" hangingPunct="1">
              <a:lnSpc>
                <a:spcPct val="120000"/>
              </a:lnSpc>
              <a:spcBef>
                <a:spcPct val="20000"/>
              </a:spcBef>
            </a:pPr>
            <a:r>
              <a:rPr lang="en-US" b="1">
                <a:solidFill>
                  <a:srgbClr val="C00000"/>
                </a:solidFill>
              </a:rPr>
              <a:t> Synchrotron Light Sources at photon energies above 80-100 keV</a:t>
            </a:r>
          </a:p>
        </p:txBody>
      </p:sp>
      <p:sp>
        <p:nvSpPr>
          <p:cNvPr id="7" name="TextBox 6">
            <a:extLst>
              <a:ext uri="{FF2B5EF4-FFF2-40B4-BE49-F238E27FC236}">
                <a16:creationId xmlns:a16="http://schemas.microsoft.com/office/drawing/2014/main" id="{756B61D8-7925-E143-A459-D5911A3104A3}"/>
              </a:ext>
            </a:extLst>
          </p:cNvPr>
          <p:cNvSpPr txBox="1"/>
          <p:nvPr/>
        </p:nvSpPr>
        <p:spPr>
          <a:xfrm>
            <a:off x="127530" y="6381328"/>
            <a:ext cx="844070" cy="215444"/>
          </a:xfrm>
          <a:prstGeom prst="rect">
            <a:avLst/>
          </a:prstGeom>
          <a:solidFill>
            <a:schemeClr val="bg1"/>
          </a:solidFill>
        </p:spPr>
        <p:txBody>
          <a:bodyPr wrap="square" lIns="0" tIns="0" rIns="0" bIns="0" rtlCol="0">
            <a:spAutoFit/>
          </a:bodyPr>
          <a:lstStyle/>
          <a:p>
            <a:pPr algn="r"/>
            <a:r>
              <a:rPr lang="it-IT" sz="1400"/>
              <a:t>I.C.S.</a:t>
            </a:r>
          </a:p>
        </p:txBody>
      </p:sp>
      <p:sp>
        <p:nvSpPr>
          <p:cNvPr id="8" name="TextBox 7">
            <a:extLst>
              <a:ext uri="{FF2B5EF4-FFF2-40B4-BE49-F238E27FC236}">
                <a16:creationId xmlns:a16="http://schemas.microsoft.com/office/drawing/2014/main" id="{4E42B796-A65F-FD4E-ACD9-12FDE6F484A0}"/>
              </a:ext>
            </a:extLst>
          </p:cNvPr>
          <p:cNvSpPr txBox="1"/>
          <p:nvPr/>
        </p:nvSpPr>
        <p:spPr>
          <a:xfrm>
            <a:off x="5652120" y="2946430"/>
            <a:ext cx="690895" cy="338554"/>
          </a:xfrm>
          <a:prstGeom prst="rect">
            <a:avLst/>
          </a:prstGeom>
          <a:noFill/>
        </p:spPr>
        <p:txBody>
          <a:bodyPr wrap="none" rtlCol="0">
            <a:spAutoFit/>
          </a:bodyPr>
          <a:lstStyle/>
          <a:p>
            <a:r>
              <a:rPr lang="it-IT" sz="1600"/>
              <a:t>STAR</a:t>
            </a:r>
          </a:p>
        </p:txBody>
      </p:sp>
      <p:sp>
        <p:nvSpPr>
          <p:cNvPr id="2" name="Oval 1">
            <a:extLst>
              <a:ext uri="{FF2B5EF4-FFF2-40B4-BE49-F238E27FC236}">
                <a16:creationId xmlns:a16="http://schemas.microsoft.com/office/drawing/2014/main" id="{3EFC1979-46F7-C04C-A743-6C014C39B5CC}"/>
              </a:ext>
            </a:extLst>
          </p:cNvPr>
          <p:cNvSpPr/>
          <p:nvPr/>
        </p:nvSpPr>
        <p:spPr bwMode="auto">
          <a:xfrm rot="20291464">
            <a:off x="7472637" y="1786063"/>
            <a:ext cx="1671482" cy="25736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7E1862D5-5BD4-144E-A686-1DD6C92A416B}"/>
              </a:ext>
            </a:extLst>
          </p:cNvPr>
          <p:cNvSpPr txBox="1"/>
          <p:nvPr/>
        </p:nvSpPr>
        <p:spPr>
          <a:xfrm rot="20253610">
            <a:off x="7617009" y="1721796"/>
            <a:ext cx="1441420" cy="369332"/>
          </a:xfrm>
          <a:prstGeom prst="rect">
            <a:avLst/>
          </a:prstGeom>
          <a:noFill/>
        </p:spPr>
        <p:txBody>
          <a:bodyPr wrap="none" rtlCol="0">
            <a:spAutoFit/>
          </a:bodyPr>
          <a:lstStyle/>
          <a:p>
            <a:r>
              <a:rPr lang="it-IT" sz="1800"/>
              <a:t>ELI-NP-GBS</a:t>
            </a:r>
          </a:p>
        </p:txBody>
      </p:sp>
    </p:spTree>
    <p:extLst>
      <p:ext uri="{BB962C8B-B14F-4D97-AF65-F5344CB8AC3E}">
        <p14:creationId xmlns:p14="http://schemas.microsoft.com/office/powerpoint/2010/main" val="229799676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7433</TotalTime>
  <Words>3707</Words>
  <Application>Microsoft Macintosh PowerPoint</Application>
  <PresentationFormat>On-screen Show (4:3)</PresentationFormat>
  <Paragraphs>438</Paragraphs>
  <Slides>82</Slides>
  <Notes>48</Notes>
  <HiddenSlides>0</HiddenSlides>
  <MMClips>0</MMClips>
  <ScaleCrop>false</ScaleCrop>
  <HeadingPairs>
    <vt:vector size="10" baseType="variant">
      <vt:variant>
        <vt:lpstr>Fonts Used</vt:lpstr>
      </vt:variant>
      <vt:variant>
        <vt:i4>12</vt:i4>
      </vt:variant>
      <vt:variant>
        <vt:lpstr>Theme</vt:lpstr>
      </vt:variant>
      <vt:variant>
        <vt:i4>1</vt:i4>
      </vt:variant>
      <vt:variant>
        <vt:lpstr>Links</vt:lpstr>
      </vt:variant>
      <vt:variant>
        <vt:i4>3</vt:i4>
      </vt:variant>
      <vt:variant>
        <vt:lpstr>Embedded OLE Servers</vt:lpstr>
      </vt:variant>
      <vt:variant>
        <vt:i4>4</vt:i4>
      </vt:variant>
      <vt:variant>
        <vt:lpstr>Slide Titles</vt:lpstr>
      </vt:variant>
      <vt:variant>
        <vt:i4>82</vt:i4>
      </vt:variant>
    </vt:vector>
  </HeadingPairs>
  <TitlesOfParts>
    <vt:vector size="102" baseType="lpstr">
      <vt:lpstr>Arial</vt:lpstr>
      <vt:lpstr>Calibri</vt:lpstr>
      <vt:lpstr>Cambria Math</vt:lpstr>
      <vt:lpstr>Comic Sans MS</vt:lpstr>
      <vt:lpstr>Futura</vt:lpstr>
      <vt:lpstr>Helvetica</vt:lpstr>
      <vt:lpstr>Lucida Sans Unicode</vt:lpstr>
      <vt:lpstr>Symbol</vt:lpstr>
      <vt:lpstr>Tahoma</vt:lpstr>
      <vt:lpstr>Times</vt:lpstr>
      <vt:lpstr>Times New Roman</vt:lpstr>
      <vt:lpstr>Wingdings</vt:lpstr>
      <vt:lpstr>Blank Presentation</vt:lpstr>
      <vt:lpstr>file:///Users/lucaserafini/Desktop/Documento3!OLE_LINK2</vt:lpstr>
      <vt:lpstr>file:///Users/lucaserafini/Desktop/Documento3!OLE_LINK3</vt:lpstr>
      <vt:lpstr>file:///Users/lucaserafini/Desktop/Documento3!OLE_LINK4</vt:lpstr>
      <vt:lpstr>Equation</vt:lpstr>
      <vt:lpstr>Documento</vt:lpstr>
      <vt:lpstr>Equazione</vt:lpstr>
      <vt:lpstr>Graph</vt:lpstr>
      <vt:lpstr>Sorgenti di Radiazione Thomson/Compton e Collisori Fotonici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Inverse Compton Sources, Overview, Theory, Main Technological Challenges – Photonic Colliders</vt:lpstr>
      <vt:lpstr>Inverse Compton Sources, Overview, Theory, Main Technological Challenges – Photonic Colliders</vt:lpstr>
      <vt:lpstr>Existing and planned Thomson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Advancing Thomson X Ray Sources for Bio/Medical Imaging Applications and Matter Science</vt:lpstr>
      <vt:lpstr>PowerPoint Presentation</vt:lpstr>
      <vt:lpstr>PowerPoint Presentation</vt:lpstr>
      <vt:lpstr>PowerPoint Presentation</vt:lpstr>
      <vt:lpstr> Photonuclear Reactions</vt:lpstr>
      <vt:lpstr>PowerPoint Presentation</vt:lpstr>
      <vt:lpstr>Photonuclear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3rd-4th Generation Light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vt:lpstr>
      <vt:lpstr>PowerPoint Presentation</vt:lpstr>
      <vt:lpstr>LINEAR (a0&lt;&lt;1, single photon) THOMSON BACK-SCATTERING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vt:lpstr>
      <vt:lpstr>PowerPoint Presentation</vt:lpstr>
      <vt:lpstr>PowerPoint Presentation</vt:lpstr>
      <vt:lpstr>PowerPoint Presentation</vt:lpstr>
      <vt:lpstr>Quantum Model: a look at what happens in the Center of Mass reference system (kinematics)</vt:lpstr>
      <vt:lpstr>Invariant Mass, Lorentz transformation from Lab to c.m. ref.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Luca Serafini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Italian Program SPARC&amp;PLASMONX for Advanced Beam Physics at INFN-LNF, with High Brightness e- Beams and High Intensity Laser Beams</dc:title>
  <cp:lastModifiedBy>Luca Serafini</cp:lastModifiedBy>
  <cp:revision>2357</cp:revision>
  <dcterms:created xsi:type="dcterms:W3CDTF">2015-07-08T16:12:50Z</dcterms:created>
  <dcterms:modified xsi:type="dcterms:W3CDTF">2022-02-10T07:25:38Z</dcterms:modified>
</cp:coreProperties>
</file>